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1.xml" ContentType="application/vnd.openxmlformats-officedocument.presentationml.notesSlide+xml"/>
  <Override PartName="/ppt/tags/tag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 id="2147483792" r:id="rId2"/>
  </p:sldMasterIdLst>
  <p:notesMasterIdLst>
    <p:notesMasterId r:id="rId31"/>
  </p:notesMasterIdLst>
  <p:handoutMasterIdLst>
    <p:handoutMasterId r:id="rId32"/>
  </p:handoutMasterIdLst>
  <p:sldIdLst>
    <p:sldId id="257" r:id="rId3"/>
    <p:sldId id="323" r:id="rId4"/>
    <p:sldId id="392" r:id="rId5"/>
    <p:sldId id="437" r:id="rId6"/>
    <p:sldId id="468" r:id="rId7"/>
    <p:sldId id="439" r:id="rId8"/>
    <p:sldId id="506" r:id="rId9"/>
    <p:sldId id="444" r:id="rId10"/>
    <p:sldId id="470" r:id="rId11"/>
    <p:sldId id="514" r:id="rId12"/>
    <p:sldId id="445" r:id="rId13"/>
    <p:sldId id="471" r:id="rId14"/>
    <p:sldId id="472" r:id="rId15"/>
    <p:sldId id="421" r:id="rId16"/>
    <p:sldId id="479" r:id="rId17"/>
    <p:sldId id="451" r:id="rId18"/>
    <p:sldId id="508" r:id="rId19"/>
    <p:sldId id="510" r:id="rId20"/>
    <p:sldId id="512" r:id="rId21"/>
    <p:sldId id="513" r:id="rId22"/>
    <p:sldId id="458" r:id="rId23"/>
    <p:sldId id="434" r:id="rId24"/>
    <p:sldId id="483" r:id="rId25"/>
    <p:sldId id="522" r:id="rId26"/>
    <p:sldId id="518" r:id="rId27"/>
    <p:sldId id="519" r:id="rId28"/>
    <p:sldId id="520" r:id="rId29"/>
    <p:sldId id="521" r:id="rId30"/>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14" clrIdx="0"/>
  <p:cmAuthor id="2" name="yuvali" initials="y" lastIdx="18" clrIdx="1"/>
  <p:cmAuthor id="3" name="Thi Ni Ni Trieu" initials="TNNT" lastIdx="1" clrIdx="2">
    <p:extLst>
      <p:ext uri="{19B8F6BF-5375-455C-9EA6-DF929625EA0E}">
        <p15:presenceInfo xmlns:p15="http://schemas.microsoft.com/office/powerpoint/2012/main" userId="22c3a55c6c5d44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6600"/>
    <a:srgbClr val="009242"/>
    <a:srgbClr val="00823B"/>
    <a:srgbClr val="FF9900"/>
    <a:srgbClr val="CCFFFF"/>
    <a:srgbClr val="66FF66"/>
    <a:srgbClr val="005024"/>
    <a:srgbClr val="FFFF75"/>
    <a:srgbClr val="74B2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963" autoAdjust="0"/>
  </p:normalViewPr>
  <p:slideViewPr>
    <p:cSldViewPr snapToGrid="0">
      <p:cViewPr varScale="1">
        <p:scale>
          <a:sx n="94" d="100"/>
          <a:sy n="94" d="100"/>
        </p:scale>
        <p:origin x="1230" y="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81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Google%20Driver\Talk\MS\nps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cap="none" baseline="0">
                <a:solidFill>
                  <a:schemeClr val="lt1">
                    <a:lumMod val="85000"/>
                  </a:schemeClr>
                </a:solidFill>
                <a:latin typeface="+mn-lt"/>
                <a:ea typeface="+mn-ea"/>
                <a:cs typeface="+mn-cs"/>
              </a:defRPr>
            </a:pPr>
            <a:r>
              <a:rPr lang="en-US" b="0" dirty="0"/>
              <a:t>PSI (</a:t>
            </a:r>
            <a:r>
              <a:rPr lang="en-US" b="1" dirty="0"/>
              <a:t>Table-based</a:t>
            </a:r>
            <a:r>
              <a:rPr lang="en-US" b="0" dirty="0"/>
              <a:t> OPPRF) Running Time in </a:t>
            </a:r>
            <a:r>
              <a:rPr lang="en-US" b="1" dirty="0"/>
              <a:t>standard</a:t>
            </a:r>
            <a:r>
              <a:rPr lang="en-US" b="0" baseline="0" dirty="0"/>
              <a:t> </a:t>
            </a:r>
            <a:r>
              <a:rPr lang="en-US" b="0" dirty="0"/>
              <a:t>Semi-honest</a:t>
            </a:r>
            <a:r>
              <a:rPr lang="en-US" b="0" baseline="0" dirty="0"/>
              <a:t> setting</a:t>
            </a:r>
            <a:endParaRPr lang="en-US" b="0" dirty="0"/>
          </a:p>
        </c:rich>
      </c:tx>
      <c:overlay val="0"/>
      <c:spPr>
        <a:noFill/>
        <a:ln>
          <a:noFill/>
        </a:ln>
        <a:effectLst/>
      </c:spPr>
      <c:txPr>
        <a:bodyPr rot="0" spcFirstLastPara="1" vertOverflow="ellipsis" vert="horz" wrap="square" anchor="ctr" anchorCtr="1"/>
        <a:lstStyle/>
        <a:p>
          <a:pPr>
            <a:defRPr sz="144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smoothMarker"/>
        <c:varyColors val="0"/>
        <c:ser>
          <c:idx val="0"/>
          <c:order val="0"/>
          <c:spPr>
            <a:ln w="22225" cap="rnd">
              <a:solidFill>
                <a:srgbClr val="FF0000"/>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xVal>
            <c:numRef>
              <c:f>Sheet1!$F$15:$L$15</c:f>
              <c:numCache>
                <c:formatCode>General</c:formatCode>
                <c:ptCount val="7"/>
                <c:pt idx="0">
                  <c:v>2</c:v>
                </c:pt>
                <c:pt idx="1">
                  <c:v>3</c:v>
                </c:pt>
                <c:pt idx="2">
                  <c:v>4</c:v>
                </c:pt>
                <c:pt idx="3">
                  <c:v>5</c:v>
                </c:pt>
                <c:pt idx="4">
                  <c:v>10</c:v>
                </c:pt>
                <c:pt idx="5">
                  <c:v>15</c:v>
                </c:pt>
              </c:numCache>
            </c:numRef>
          </c:xVal>
          <c:yVal>
            <c:numRef>
              <c:f>Sheet1!$F$16:$L$16</c:f>
              <c:numCache>
                <c:formatCode>General</c:formatCode>
                <c:ptCount val="7"/>
                <c:pt idx="0">
                  <c:v>3.7</c:v>
                </c:pt>
                <c:pt idx="1">
                  <c:v>25.81</c:v>
                </c:pt>
                <c:pt idx="2">
                  <c:v>52.25</c:v>
                </c:pt>
                <c:pt idx="3">
                  <c:v>71.28</c:v>
                </c:pt>
                <c:pt idx="4">
                  <c:v>182.8</c:v>
                </c:pt>
                <c:pt idx="5">
                  <c:v>304.36</c:v>
                </c:pt>
              </c:numCache>
            </c:numRef>
          </c:yVal>
          <c:smooth val="1"/>
          <c:extLst>
            <c:ext xmlns:c16="http://schemas.microsoft.com/office/drawing/2014/chart" uri="{C3380CC4-5D6E-409C-BE32-E72D297353CC}">
              <c16:uniqueId val="{00000000-91F2-45B8-91FC-15B681C1F774}"/>
            </c:ext>
          </c:extLst>
        </c:ser>
        <c:dLbls>
          <c:showLegendKey val="0"/>
          <c:showVal val="0"/>
          <c:showCatName val="0"/>
          <c:showSerName val="0"/>
          <c:showPercent val="0"/>
          <c:showBubbleSize val="0"/>
        </c:dLbls>
        <c:axId val="283018704"/>
        <c:axId val="283015096"/>
      </c:scatterChart>
      <c:valAx>
        <c:axId val="283018704"/>
        <c:scaling>
          <c:orientation val="minMax"/>
          <c:max val="15"/>
          <c:min val="2"/>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lt1">
                        <a:lumMod val="75000"/>
                      </a:schemeClr>
                    </a:solidFill>
                    <a:latin typeface="+mn-lt"/>
                    <a:ea typeface="+mn-ea"/>
                    <a:cs typeface="+mn-cs"/>
                  </a:defRPr>
                </a:pPr>
                <a:r>
                  <a:rPr lang="en-US"/>
                  <a:t>Number of Parties</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283015096"/>
        <c:crosses val="autoZero"/>
        <c:crossBetween val="midCat"/>
        <c:majorUnit val="1"/>
      </c:valAx>
      <c:valAx>
        <c:axId val="283015096"/>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lt1">
                        <a:lumMod val="75000"/>
                      </a:schemeClr>
                    </a:solidFill>
                    <a:latin typeface="+mn-lt"/>
                    <a:ea typeface="+mn-ea"/>
                    <a:cs typeface="+mn-cs"/>
                  </a:defRPr>
                </a:pPr>
                <a:r>
                  <a:rPr lang="en-US"/>
                  <a:t>Total running time (second)</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283018704"/>
        <c:crosses val="autoZero"/>
        <c:crossBetween val="midCat"/>
        <c:majorUnit val="60"/>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D7D97056-5526-4A8D-8D4E-56B03D0ED0BC}" type="datetime1">
              <a:rPr lang="en-US" smtClean="0"/>
              <a:t>10/24/2017</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7A812E13-98EE-442F-818A-8F7601486112}" type="slidenum">
              <a:rPr lang="en-US" smtClean="0"/>
              <a:t>‹#›</a:t>
            </a:fld>
            <a:endParaRPr lang="en-US"/>
          </a:p>
        </p:txBody>
      </p:sp>
    </p:spTree>
    <p:extLst>
      <p:ext uri="{BB962C8B-B14F-4D97-AF65-F5344CB8AC3E}">
        <p14:creationId xmlns:p14="http://schemas.microsoft.com/office/powerpoint/2010/main" val="3442545160"/>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6-02T03:13:35.120"/>
    </inkml:context>
    <inkml:brush xml:id="br0">
      <inkml:brushProperty name="width" value="0.2" units="cm"/>
      <inkml:brushProperty name="height" value="0.4" units="cm"/>
      <inkml:brushProperty name="color" value="#FFFF00"/>
      <inkml:brushProperty name="tip" value="rectangle"/>
      <inkml:brushProperty name="rasterOp" value="maskPen"/>
      <inkml:brushProperty name="ignorePressure" value="1"/>
    </inkml:brush>
  </inkml:definitions>
  <inkml:trace contextRef="#ctx0" brushRef="#br0">1 61,'4'0,"17"0,14 0,15 0,14 0,10 0,3 0,-3 5,-9 1,-6 0,-8-1,-8-2,-7 0,-4-2,-3-1,-2 0,0 0,0 0,4-1,3 1,0 0,-2 5,0 1,-2 0,0-1,-2-1,1-2,-1-1,0-1,5 0,6 0,6 0,1 0,-4-1,-3 1,-4 0,-8 5,-3 1,-2 0,1-1,-13-1,-19 3,-16 0,-14 0,-15-2,-8-2,-7-1,-2-1,6-1,10 0,9 0,8-1,5 1,4 0,1 0,-8-5,-8-6,-1-2,2-3,-1-3,2 1,-1-1,1 2,9 0,4 3,3 3,1 4,0 3,-1 2,-1 2,0 0,0 1,-1 0,-1-1,1 1,0-1,-1 0,1 0,5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6-02T03:13:37.391"/>
    </inkml:context>
    <inkml:brush xml:id="br0">
      <inkml:brushProperty name="width" value="0.2" units="cm"/>
      <inkml:brushProperty name="height" value="0.4" units="cm"/>
      <inkml:brushProperty name="color" value="#FFFF00"/>
      <inkml:brushProperty name="tip" value="rectangle"/>
      <inkml:brushProperty name="rasterOp" value="maskPen"/>
      <inkml:brushProperty name="ignorePressure" value="1"/>
    </inkml:brush>
  </inkml:definitions>
  <inkml:trace contextRef="#ctx0" brushRef="#br0">1 30,'0'-5,"9"-1,19 0,17 1,12 1,5 2,7 1,-4 0,-3 1,-2 1,-8-1,-2 0,0 5,1 2,-3-1,-1-1,-3-2,-9 4,-6 1,-3-2,-1-1,0-2,1-1,0-1,-4 4,-1 2,1-2,1 0,2-2,-4-1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6-02T03:13:39.980"/>
    </inkml:context>
    <inkml:brush xml:id="br0">
      <inkml:brushProperty name="width" value="0.2" units="cm"/>
      <inkml:brushProperty name="height" value="0.4" units="cm"/>
      <inkml:brushProperty name="color" value="#FFFF00"/>
      <inkml:brushProperty name="tip" value="rectangle"/>
      <inkml:brushProperty name="rasterOp" value="maskPen"/>
      <inkml:brushProperty name="ignorePressure" value="1"/>
    </inkml:brush>
  </inkml:definitions>
  <inkml:trace contextRef="#ctx0" brushRef="#br0">5 0,'-4'0,"7"0,18 0,15 0,16 0,8 0,4 0,-4 0,-8 0,-7 0,-7 0,-6 0,-2 0,-2 0,-2 0,1 0,0 0,0 0,1 0,-1 0,1 0,1 0,-1 0,0 5,0 2,1-1,-1-1,0-2,0-1,1-1,-1 0,-5 4,-6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6-02T03:13:41.886"/>
    </inkml:context>
    <inkml:brush xml:id="br0">
      <inkml:brushProperty name="width" value="0.2" units="cm"/>
      <inkml:brushProperty name="height" value="0.4" units="cm"/>
      <inkml:brushProperty name="color" value="#FFFF00"/>
      <inkml:brushProperty name="tip" value="rectangle"/>
      <inkml:brushProperty name="rasterOp" value="maskPen"/>
      <inkml:brushProperty name="ignorePressure" value="1"/>
    </inkml:brush>
  </inkml:definitions>
  <inkml:trace contextRef="#ctx0" brushRef="#br0">1 30,'4'0,"12"0,8 0,4 0,3 0,0 0,-4-5,-3-1,0 0,0 1,1 1,2 2,0 1,0 1,1 0,1 0,-1 0,0 0,1 1,-1-1,1 0,-1 0,0 0,0 0,0 0,1 5,-1 6,0 1,0-1,1-2,-1-4,0 4,0-2,0 0,1-2,-1-2,0-2,0 0,1-1,-1 0,-5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3841141-AD58-47DD-89C2-BDF29A1D5170}" type="datetime1">
              <a:rPr lang="en-US" smtClean="0"/>
              <a:t>10/24/2017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7511809-E8D7-4326-8BBD-D003164A638D}" type="slidenum">
              <a:rPr lang="en-US" smtClean="0"/>
              <a:pPr/>
              <a:t>‹#›</a:t>
            </a:fld>
            <a:endParaRPr lang="en-US"/>
          </a:p>
        </p:txBody>
      </p:sp>
    </p:spTree>
    <p:extLst>
      <p:ext uri="{BB962C8B-B14F-4D97-AF65-F5344CB8AC3E}">
        <p14:creationId xmlns:p14="http://schemas.microsoft.com/office/powerpoint/2010/main" val="298900129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my work is on PSI, so today I want to </a:t>
            </a:r>
            <a:r>
              <a:rPr lang="en-US" sz="1300" dirty="0" err="1"/>
              <a:t>introduct</a:t>
            </a:r>
            <a:r>
              <a:rPr lang="en-US" sz="1300" dirty="0"/>
              <a:t> it to your guys. This is the joint work with …</a:t>
            </a:r>
          </a:p>
        </p:txBody>
      </p:sp>
      <p:sp>
        <p:nvSpPr>
          <p:cNvPr id="4" name="Slide Number Placeholder 3"/>
          <p:cNvSpPr>
            <a:spLocks noGrp="1"/>
          </p:cNvSpPr>
          <p:nvPr>
            <p:ph type="sldNum" sz="quarter" idx="10"/>
          </p:nvPr>
        </p:nvSpPr>
        <p:spPr/>
        <p:txBody>
          <a:bodyPr/>
          <a:lstStyle/>
          <a:p>
            <a:fld id="{47511809-E8D7-4326-8BBD-D003164A638D}" type="slidenum">
              <a:rPr lang="en-US" smtClean="0"/>
              <a:pPr/>
              <a:t>1</a:t>
            </a:fld>
            <a:endParaRPr lang="en-US"/>
          </a:p>
        </p:txBody>
      </p:sp>
      <p:sp>
        <p:nvSpPr>
          <p:cNvPr id="5" name="Date Placeholder 4"/>
          <p:cNvSpPr>
            <a:spLocks noGrp="1"/>
          </p:cNvSpPr>
          <p:nvPr>
            <p:ph type="dt" idx="11"/>
          </p:nvPr>
        </p:nvSpPr>
        <p:spPr/>
        <p:txBody>
          <a:bodyPr/>
          <a:lstStyle/>
          <a:p>
            <a:fld id="{FEB651E5-575F-43E9-84A4-6C5B99E05AA9}" type="datetime1">
              <a:rPr lang="en-US" smtClean="0"/>
              <a:t>10/24/2017</a:t>
            </a:fld>
            <a:endParaRPr lang="en-US"/>
          </a:p>
        </p:txBody>
      </p:sp>
    </p:spTree>
    <p:extLst>
      <p:ext uri="{BB962C8B-B14F-4D97-AF65-F5344CB8AC3E}">
        <p14:creationId xmlns:p14="http://schemas.microsoft.com/office/powerpoint/2010/main" val="901233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construct the back box that give sender a key, and r</a:t>
            </a:r>
          </a:p>
        </p:txBody>
      </p:sp>
      <p:sp>
        <p:nvSpPr>
          <p:cNvPr id="4" name="Slide Number Placeholder 3"/>
          <p:cNvSpPr>
            <a:spLocks noGrp="1"/>
          </p:cNvSpPr>
          <p:nvPr>
            <p:ph type="sldNum" sz="quarter" idx="10"/>
          </p:nvPr>
        </p:nvSpPr>
        <p:spPr/>
        <p:txBody>
          <a:bodyPr/>
          <a:lstStyle/>
          <a:p>
            <a:fld id="{47511809-E8D7-4326-8BBD-D003164A638D}" type="slidenum">
              <a:rPr lang="en-US" smtClean="0"/>
              <a:pPr/>
              <a:t>10</a:t>
            </a:fld>
            <a:endParaRPr lang="en-US"/>
          </a:p>
        </p:txBody>
      </p:sp>
      <p:sp>
        <p:nvSpPr>
          <p:cNvPr id="5" name="Date Placeholder 4"/>
          <p:cNvSpPr>
            <a:spLocks noGrp="1"/>
          </p:cNvSpPr>
          <p:nvPr>
            <p:ph type="dt" idx="11"/>
          </p:nvPr>
        </p:nvSpPr>
        <p:spPr/>
        <p:txBody>
          <a:bodyPr/>
          <a:lstStyle/>
          <a:p>
            <a:fld id="{890D1480-29C8-4744-9D29-B78BD30F8500}" type="datetime1">
              <a:rPr lang="en-US" smtClean="0"/>
              <a:t>10/24/2017</a:t>
            </a:fld>
            <a:endParaRPr lang="en-US"/>
          </a:p>
        </p:txBody>
      </p:sp>
    </p:spTree>
    <p:extLst>
      <p:ext uri="{BB962C8B-B14F-4D97-AF65-F5344CB8AC3E}">
        <p14:creationId xmlns:p14="http://schemas.microsoft.com/office/powerpoint/2010/main" val="2947571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a:t>
            </a:r>
            <a:r>
              <a:rPr lang="en-US" baseline="0" dirty="0"/>
              <a:t>comparison of our protocol to other research.  For the </a:t>
            </a:r>
            <a:r>
              <a:rPr lang="en-US" sz="1200" dirty="0"/>
              <a:t>Number of elements: 2^20</a:t>
            </a:r>
          </a:p>
          <a:p>
            <a:r>
              <a:rPr lang="en-US" sz="1200" dirty="0"/>
              <a:t>Length of elements : 128 bits.</a:t>
            </a:r>
            <a:r>
              <a:rPr lang="en-US" sz="1200" baseline="0" dirty="0"/>
              <a:t> </a:t>
            </a:r>
            <a:r>
              <a:rPr lang="en-US" baseline="0" dirty="0"/>
              <a:t>As we can see from the graph, we improve the current PSI protocol by 3x. And get close to naïve protocol. </a:t>
            </a:r>
          </a:p>
          <a:p>
            <a:endParaRPr lang="en-US" baseline="0" dirty="0"/>
          </a:p>
          <a:p>
            <a:endParaRPr lang="en-US" baseline="0" dirty="0"/>
          </a:p>
          <a:p>
            <a:r>
              <a:rPr lang="en-US" baseline="0" dirty="0"/>
              <a:t>Choose the </a:t>
            </a:r>
            <a:r>
              <a:rPr lang="en-US" baseline="0"/>
              <a:t>best method.</a:t>
            </a:r>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11</a:t>
            </a:fld>
            <a:endParaRPr lang="en-US"/>
          </a:p>
        </p:txBody>
      </p:sp>
      <p:sp>
        <p:nvSpPr>
          <p:cNvPr id="5" name="Date Placeholder 4"/>
          <p:cNvSpPr>
            <a:spLocks noGrp="1"/>
          </p:cNvSpPr>
          <p:nvPr>
            <p:ph type="dt" idx="11"/>
          </p:nvPr>
        </p:nvSpPr>
        <p:spPr/>
        <p:txBody>
          <a:bodyPr/>
          <a:lstStyle/>
          <a:p>
            <a:fld id="{49818B07-A569-4E25-9F98-5656DFC1073C}" type="datetime1">
              <a:rPr lang="en-US" smtClean="0"/>
              <a:t>10/24/2017</a:t>
            </a:fld>
            <a:endParaRPr lang="en-US"/>
          </a:p>
        </p:txBody>
      </p:sp>
    </p:spTree>
    <p:extLst>
      <p:ext uri="{BB962C8B-B14F-4D97-AF65-F5344CB8AC3E}">
        <p14:creationId xmlns:p14="http://schemas.microsoft.com/office/powerpoint/2010/main" val="2537994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In</a:t>
            </a:r>
            <a:r>
              <a:rPr lang="en-US" altLang="en-US" baseline="0" dirty="0"/>
              <a:t> this work, we propose an efficient protocol applied to PSI, </a:t>
            </a:r>
          </a:p>
          <a:p>
            <a:pPr>
              <a:spcBef>
                <a:spcPct val="0"/>
              </a:spcBef>
            </a:pPr>
            <a:r>
              <a:rPr lang="en-US" altLang="en-US" baseline="0" dirty="0"/>
              <a:t>s a well-known problem in crypto. 1</a:t>
            </a:r>
            <a:r>
              <a:rPr lang="en-US" altLang="en-US" baseline="30000" dirty="0"/>
              <a:t>st</a:t>
            </a:r>
            <a:r>
              <a:rPr lang="en-US" altLang="en-US" baseline="0" dirty="0"/>
              <a:t> We will go thru a simple </a:t>
            </a:r>
            <a:r>
              <a:rPr lang="en-US" altLang="en-US" baseline="0" dirty="0" err="1"/>
              <a:t>senerios</a:t>
            </a:r>
            <a:r>
              <a:rPr lang="en-US" altLang="en-US" baseline="0" dirty="0"/>
              <a:t> to get an idea of what PSI </a:t>
            </a:r>
            <a:r>
              <a:rPr lang="en-US" altLang="en-US" baseline="0" dirty="0" err="1"/>
              <a:t>is.here</a:t>
            </a:r>
            <a:r>
              <a:rPr lang="en-US" altLang="en-US" baseline="0" dirty="0"/>
              <a:t>  we have 2 parties Alice and Bob, each party hold a set of items. Two parties now want to compute the intersection of their sets  on the way that don’t leak any information except the intersection. It means that Alice doesn’t know the rest of Bob items, Bob also </a:t>
            </a:r>
            <a:r>
              <a:rPr lang="en-US" altLang="en-US" baseline="0" dirty="0" err="1"/>
              <a:t>doesnot</a:t>
            </a:r>
            <a:r>
              <a:rPr lang="en-US" altLang="en-US" baseline="0" dirty="0"/>
              <a:t> know the rest of Alice’s items. </a:t>
            </a:r>
            <a:endParaRPr lang="en-US" altLang="en-US" dirty="0"/>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AB96171C-8C68-407B-9991-B22E6972AAE0}" type="slidenum">
              <a:rPr lang="en-US" altLang="en-US">
                <a:latin typeface="Calibri" panose="020F0502020204030204" pitchFamily="34" charset="0"/>
              </a:rPr>
              <a:pPr fontAlgn="base">
                <a:spcBef>
                  <a:spcPct val="0"/>
                </a:spcBef>
                <a:spcAft>
                  <a:spcPct val="0"/>
                </a:spcAft>
              </a:pPr>
              <a:t>13</a:t>
            </a:fld>
            <a:endParaRPr lang="en-US" altLang="en-US">
              <a:latin typeface="Calibri" panose="020F0502020204030204" pitchFamily="34" charset="0"/>
            </a:endParaRPr>
          </a:p>
        </p:txBody>
      </p:sp>
      <p:sp>
        <p:nvSpPr>
          <p:cNvPr id="2" name="Date Placeholder 1"/>
          <p:cNvSpPr>
            <a:spLocks noGrp="1"/>
          </p:cNvSpPr>
          <p:nvPr>
            <p:ph type="dt" idx="10"/>
          </p:nvPr>
        </p:nvSpPr>
        <p:spPr/>
        <p:txBody>
          <a:bodyPr/>
          <a:lstStyle/>
          <a:p>
            <a:fld id="{2FE6D5DF-6969-4F0F-BAB6-C615FB53701D}" type="datetime1">
              <a:rPr lang="en-US" smtClean="0"/>
              <a:t>10/24/2017</a:t>
            </a:fld>
            <a:endParaRPr lang="en-US"/>
          </a:p>
        </p:txBody>
      </p:sp>
    </p:spTree>
    <p:extLst>
      <p:ext uri="{BB962C8B-B14F-4D97-AF65-F5344CB8AC3E}">
        <p14:creationId xmlns:p14="http://schemas.microsoft.com/office/powerpoint/2010/main" val="435804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14</a:t>
            </a:fld>
            <a:endParaRPr lang="en-US"/>
          </a:p>
        </p:txBody>
      </p:sp>
      <p:sp>
        <p:nvSpPr>
          <p:cNvPr id="5" name="Date Placeholder 4"/>
          <p:cNvSpPr>
            <a:spLocks noGrp="1"/>
          </p:cNvSpPr>
          <p:nvPr>
            <p:ph type="dt" idx="11"/>
          </p:nvPr>
        </p:nvSpPr>
        <p:spPr/>
        <p:txBody>
          <a:bodyPr/>
          <a:lstStyle/>
          <a:p>
            <a:fld id="{5F8E7D6B-81B3-4ABC-9552-EEAE99787956}" type="datetime1">
              <a:rPr lang="en-US" smtClean="0"/>
              <a:t>10/24/2017</a:t>
            </a:fld>
            <a:endParaRPr lang="en-US"/>
          </a:p>
        </p:txBody>
      </p:sp>
    </p:spTree>
    <p:extLst>
      <p:ext uri="{BB962C8B-B14F-4D97-AF65-F5344CB8AC3E}">
        <p14:creationId xmlns:p14="http://schemas.microsoft.com/office/powerpoint/2010/main" val="2074317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16</a:t>
            </a:fld>
            <a:endParaRPr lang="en-US"/>
          </a:p>
        </p:txBody>
      </p:sp>
      <p:sp>
        <p:nvSpPr>
          <p:cNvPr id="5" name="Date Placeholder 4"/>
          <p:cNvSpPr>
            <a:spLocks noGrp="1"/>
          </p:cNvSpPr>
          <p:nvPr>
            <p:ph type="dt" idx="11"/>
          </p:nvPr>
        </p:nvSpPr>
        <p:spPr/>
        <p:txBody>
          <a:bodyPr/>
          <a:lstStyle/>
          <a:p>
            <a:fld id="{CE385252-A0BF-4E2A-B997-586D5DB26156}" type="datetime1">
              <a:rPr lang="en-US" smtClean="0"/>
              <a:t>10/24/2017</a:t>
            </a:fld>
            <a:endParaRPr lang="en-US"/>
          </a:p>
        </p:txBody>
      </p:sp>
    </p:spTree>
    <p:extLst>
      <p:ext uri="{BB962C8B-B14F-4D97-AF65-F5344CB8AC3E}">
        <p14:creationId xmlns:p14="http://schemas.microsoft.com/office/powerpoint/2010/main" val="1801215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17</a:t>
            </a:fld>
            <a:endParaRPr lang="en-US"/>
          </a:p>
        </p:txBody>
      </p:sp>
      <p:sp>
        <p:nvSpPr>
          <p:cNvPr id="5" name="Date Placeholder 4"/>
          <p:cNvSpPr>
            <a:spLocks noGrp="1"/>
          </p:cNvSpPr>
          <p:nvPr>
            <p:ph type="dt" idx="11"/>
          </p:nvPr>
        </p:nvSpPr>
        <p:spPr/>
        <p:txBody>
          <a:bodyPr/>
          <a:lstStyle/>
          <a:p>
            <a:fld id="{8BB8C7D3-C7CE-4508-A7A8-4E7F680EF9CB}" type="datetime1">
              <a:rPr lang="en-US" smtClean="0"/>
              <a:t>10/24/2017</a:t>
            </a:fld>
            <a:endParaRPr lang="en-US"/>
          </a:p>
        </p:txBody>
      </p:sp>
    </p:spTree>
    <p:extLst>
      <p:ext uri="{BB962C8B-B14F-4D97-AF65-F5344CB8AC3E}">
        <p14:creationId xmlns:p14="http://schemas.microsoft.com/office/powerpoint/2010/main" val="1523659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18</a:t>
            </a:fld>
            <a:endParaRPr lang="en-US"/>
          </a:p>
        </p:txBody>
      </p:sp>
      <p:sp>
        <p:nvSpPr>
          <p:cNvPr id="5" name="Date Placeholder 4"/>
          <p:cNvSpPr>
            <a:spLocks noGrp="1"/>
          </p:cNvSpPr>
          <p:nvPr>
            <p:ph type="dt" idx="11"/>
          </p:nvPr>
        </p:nvSpPr>
        <p:spPr/>
        <p:txBody>
          <a:bodyPr/>
          <a:lstStyle/>
          <a:p>
            <a:fld id="{8BB8C7D3-C7CE-4508-A7A8-4E7F680EF9CB}" type="datetime1">
              <a:rPr lang="en-US" smtClean="0"/>
              <a:t>10/24/2017</a:t>
            </a:fld>
            <a:endParaRPr lang="en-US"/>
          </a:p>
        </p:txBody>
      </p:sp>
    </p:spTree>
    <p:extLst>
      <p:ext uri="{BB962C8B-B14F-4D97-AF65-F5344CB8AC3E}">
        <p14:creationId xmlns:p14="http://schemas.microsoft.com/office/powerpoint/2010/main" val="3872965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19</a:t>
            </a:fld>
            <a:endParaRPr lang="en-US"/>
          </a:p>
        </p:txBody>
      </p:sp>
      <p:sp>
        <p:nvSpPr>
          <p:cNvPr id="5" name="Date Placeholder 4"/>
          <p:cNvSpPr>
            <a:spLocks noGrp="1"/>
          </p:cNvSpPr>
          <p:nvPr>
            <p:ph type="dt" idx="11"/>
          </p:nvPr>
        </p:nvSpPr>
        <p:spPr/>
        <p:txBody>
          <a:bodyPr/>
          <a:lstStyle/>
          <a:p>
            <a:fld id="{8BB8C7D3-C7CE-4508-A7A8-4E7F680EF9CB}" type="datetime1">
              <a:rPr lang="en-US" smtClean="0"/>
              <a:t>10/24/2017</a:t>
            </a:fld>
            <a:endParaRPr lang="en-US"/>
          </a:p>
        </p:txBody>
      </p:sp>
    </p:spTree>
    <p:extLst>
      <p:ext uri="{BB962C8B-B14F-4D97-AF65-F5344CB8AC3E}">
        <p14:creationId xmlns:p14="http://schemas.microsoft.com/office/powerpoint/2010/main" val="2092804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20</a:t>
            </a:fld>
            <a:endParaRPr lang="en-US"/>
          </a:p>
        </p:txBody>
      </p:sp>
      <p:sp>
        <p:nvSpPr>
          <p:cNvPr id="5" name="Date Placeholder 4"/>
          <p:cNvSpPr>
            <a:spLocks noGrp="1"/>
          </p:cNvSpPr>
          <p:nvPr>
            <p:ph type="dt" idx="11"/>
          </p:nvPr>
        </p:nvSpPr>
        <p:spPr/>
        <p:txBody>
          <a:bodyPr/>
          <a:lstStyle/>
          <a:p>
            <a:fld id="{8BB8C7D3-C7CE-4508-A7A8-4E7F680EF9CB}" type="datetime1">
              <a:rPr lang="en-US" smtClean="0"/>
              <a:t>10/24/2017</a:t>
            </a:fld>
            <a:endParaRPr lang="en-US"/>
          </a:p>
        </p:txBody>
      </p:sp>
    </p:spTree>
    <p:extLst>
      <p:ext uri="{BB962C8B-B14F-4D97-AF65-F5344CB8AC3E}">
        <p14:creationId xmlns:p14="http://schemas.microsoft.com/office/powerpoint/2010/main" val="2003767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a:t>
            </a:r>
            <a:r>
              <a:rPr lang="en-US" baseline="0" dirty="0"/>
              <a:t>comparison of our protocol to other research.  For the </a:t>
            </a:r>
            <a:r>
              <a:rPr lang="en-US" sz="1200" dirty="0"/>
              <a:t>Number of elements: 2^20</a:t>
            </a:r>
          </a:p>
          <a:p>
            <a:r>
              <a:rPr lang="en-US" sz="1200" dirty="0"/>
              <a:t>Length of elements : 128 bits.</a:t>
            </a:r>
            <a:r>
              <a:rPr lang="en-US" sz="1200" baseline="0" dirty="0"/>
              <a:t> </a:t>
            </a:r>
            <a:r>
              <a:rPr lang="en-US" baseline="0" dirty="0"/>
              <a:t>As we can see from the graph, we improve the current PSI protocol by 3x. And get close to naïve protocol. </a:t>
            </a:r>
          </a:p>
          <a:p>
            <a:endParaRPr lang="en-US" baseline="0" dirty="0"/>
          </a:p>
          <a:p>
            <a:endParaRPr lang="en-US" baseline="0" dirty="0"/>
          </a:p>
          <a:p>
            <a:r>
              <a:rPr lang="en-US" baseline="0" dirty="0"/>
              <a:t>Choose the best method.</a:t>
            </a:r>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21</a:t>
            </a:fld>
            <a:endParaRPr lang="en-US"/>
          </a:p>
        </p:txBody>
      </p:sp>
      <p:sp>
        <p:nvSpPr>
          <p:cNvPr id="5" name="Date Placeholder 4"/>
          <p:cNvSpPr>
            <a:spLocks noGrp="1"/>
          </p:cNvSpPr>
          <p:nvPr>
            <p:ph type="dt" idx="11"/>
          </p:nvPr>
        </p:nvSpPr>
        <p:spPr/>
        <p:txBody>
          <a:bodyPr/>
          <a:lstStyle/>
          <a:p>
            <a:fld id="{081ABD39-C12B-4E9D-8C36-C60495118EFF}" type="datetime1">
              <a:rPr lang="en-US" smtClean="0"/>
              <a:t>10/24/2017</a:t>
            </a:fld>
            <a:endParaRPr lang="en-US"/>
          </a:p>
        </p:txBody>
      </p:sp>
    </p:spTree>
    <p:extLst>
      <p:ext uri="{BB962C8B-B14F-4D97-AF65-F5344CB8AC3E}">
        <p14:creationId xmlns:p14="http://schemas.microsoft.com/office/powerpoint/2010/main" val="2393529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In</a:t>
            </a:r>
            <a:r>
              <a:rPr lang="en-US" altLang="en-US" baseline="0" dirty="0"/>
              <a:t> this work, we propose an efficient protocol applied to PSI, </a:t>
            </a:r>
          </a:p>
          <a:p>
            <a:pPr>
              <a:spcBef>
                <a:spcPct val="0"/>
              </a:spcBef>
            </a:pPr>
            <a:r>
              <a:rPr lang="en-US" altLang="en-US" baseline="0" dirty="0"/>
              <a:t>s a well-known problem in crypto. 1</a:t>
            </a:r>
            <a:r>
              <a:rPr lang="en-US" altLang="en-US" baseline="30000" dirty="0"/>
              <a:t>st</a:t>
            </a:r>
            <a:r>
              <a:rPr lang="en-US" altLang="en-US" baseline="0" dirty="0"/>
              <a:t> We will go thru a simple </a:t>
            </a:r>
            <a:r>
              <a:rPr lang="en-US" altLang="en-US" baseline="0" dirty="0" err="1"/>
              <a:t>senerios</a:t>
            </a:r>
            <a:r>
              <a:rPr lang="en-US" altLang="en-US" baseline="0" dirty="0"/>
              <a:t> to get an idea of what PSI </a:t>
            </a:r>
            <a:r>
              <a:rPr lang="en-US" altLang="en-US" baseline="0" dirty="0" err="1"/>
              <a:t>is.here</a:t>
            </a:r>
            <a:r>
              <a:rPr lang="en-US" altLang="en-US" baseline="0" dirty="0"/>
              <a:t>  we have 2 parties Alice and Bob, each party hold a set of items. Two parties now want to compute the intersection of their sets  on the way that don’t leak any information except the intersection. It means that Alice doesn’t know the rest of Bob items, Bob also </a:t>
            </a:r>
            <a:r>
              <a:rPr lang="en-US" altLang="en-US" baseline="0" dirty="0" err="1"/>
              <a:t>doesnot</a:t>
            </a:r>
            <a:r>
              <a:rPr lang="en-US" altLang="en-US" baseline="0" dirty="0"/>
              <a:t> know the rest of Alice’s items. </a:t>
            </a:r>
            <a:endParaRPr lang="en-US" altLang="en-US" dirty="0"/>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AB96171C-8C68-407B-9991-B22E6972AAE0}" type="slidenum">
              <a:rPr lang="en-US" altLang="en-US">
                <a:latin typeface="Calibri" panose="020F0502020204030204" pitchFamily="34" charset="0"/>
              </a:rPr>
              <a:pPr fontAlgn="base">
                <a:spcBef>
                  <a:spcPct val="0"/>
                </a:spcBef>
                <a:spcAft>
                  <a:spcPct val="0"/>
                </a:spcAft>
              </a:pPr>
              <a:t>2</a:t>
            </a:fld>
            <a:endParaRPr lang="en-US" altLang="en-US">
              <a:latin typeface="Calibri" panose="020F0502020204030204" pitchFamily="34" charset="0"/>
            </a:endParaRPr>
          </a:p>
        </p:txBody>
      </p:sp>
      <p:sp>
        <p:nvSpPr>
          <p:cNvPr id="2" name="Date Placeholder 1"/>
          <p:cNvSpPr>
            <a:spLocks noGrp="1"/>
          </p:cNvSpPr>
          <p:nvPr>
            <p:ph type="dt" idx="10"/>
          </p:nvPr>
        </p:nvSpPr>
        <p:spPr/>
        <p:txBody>
          <a:bodyPr/>
          <a:lstStyle/>
          <a:p>
            <a:fld id="{BE33CDEB-68D8-44D2-B991-32633038D09D}" type="datetime1">
              <a:rPr lang="en-US" smtClean="0"/>
              <a:t>10/24/2017</a:t>
            </a:fld>
            <a:endParaRPr lang="en-US"/>
          </a:p>
        </p:txBody>
      </p:sp>
    </p:spTree>
    <p:extLst>
      <p:ext uri="{BB962C8B-B14F-4D97-AF65-F5344CB8AC3E}">
        <p14:creationId xmlns:p14="http://schemas.microsoft.com/office/powerpoint/2010/main" val="2478697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a:t>
            </a:r>
            <a:r>
              <a:rPr lang="en-US" baseline="0" dirty="0"/>
              <a:t>comparison of our protocol to other research.  For the </a:t>
            </a:r>
            <a:r>
              <a:rPr lang="en-US" sz="1200" dirty="0"/>
              <a:t>Number of elements: 2^20</a:t>
            </a:r>
          </a:p>
          <a:p>
            <a:r>
              <a:rPr lang="en-US" sz="1200" dirty="0"/>
              <a:t>Length of elements : 128 bits.</a:t>
            </a:r>
            <a:r>
              <a:rPr lang="en-US" sz="1200" baseline="0" dirty="0"/>
              <a:t> </a:t>
            </a:r>
            <a:r>
              <a:rPr lang="en-US" baseline="0" dirty="0"/>
              <a:t>As we can see from the graph, we improve the current PSI protocol by 3x. And get close to naïve protocol. </a:t>
            </a:r>
          </a:p>
          <a:p>
            <a:endParaRPr lang="en-US" baseline="0" dirty="0"/>
          </a:p>
          <a:p>
            <a:endParaRPr lang="en-US" baseline="0" dirty="0"/>
          </a:p>
          <a:p>
            <a:r>
              <a:rPr lang="en-US" baseline="0" dirty="0"/>
              <a:t>Choose the </a:t>
            </a:r>
            <a:r>
              <a:rPr lang="en-US" baseline="0"/>
              <a:t>best method.</a:t>
            </a:r>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22</a:t>
            </a:fld>
            <a:endParaRPr lang="en-US"/>
          </a:p>
        </p:txBody>
      </p:sp>
      <p:sp>
        <p:nvSpPr>
          <p:cNvPr id="5" name="Date Placeholder 4"/>
          <p:cNvSpPr>
            <a:spLocks noGrp="1"/>
          </p:cNvSpPr>
          <p:nvPr>
            <p:ph type="dt" idx="11"/>
          </p:nvPr>
        </p:nvSpPr>
        <p:spPr/>
        <p:txBody>
          <a:bodyPr/>
          <a:lstStyle/>
          <a:p>
            <a:fld id="{BA5B9095-DE0C-4C0E-85CF-D62646A58E77}" type="datetime1">
              <a:rPr lang="en-US" smtClean="0"/>
              <a:t>10/24/2017</a:t>
            </a:fld>
            <a:endParaRPr lang="en-US"/>
          </a:p>
        </p:txBody>
      </p:sp>
    </p:spTree>
    <p:extLst>
      <p:ext uri="{BB962C8B-B14F-4D97-AF65-F5344CB8AC3E}">
        <p14:creationId xmlns:p14="http://schemas.microsoft.com/office/powerpoint/2010/main" val="2740098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8A254C-D174-4853-8C99-8194EC3794F2}" type="slidenum">
              <a:rPr lang="en-US" smtClean="0"/>
              <a:t>23</a:t>
            </a:fld>
            <a:endParaRPr lang="en-US"/>
          </a:p>
        </p:txBody>
      </p:sp>
    </p:spTree>
    <p:custDataLst>
      <p:tags r:id="rId1"/>
    </p:custDataLst>
    <p:extLst>
      <p:ext uri="{BB962C8B-B14F-4D97-AF65-F5344CB8AC3E}">
        <p14:creationId xmlns:p14="http://schemas.microsoft.com/office/powerpoint/2010/main" val="3927355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3841141-AD58-47DD-89C2-BDF29A1D5170}" type="datetime1">
              <a:rPr lang="en-US" smtClean="0"/>
              <a:t>10/24/2017</a:t>
            </a:fld>
            <a:endParaRPr lang="en-US"/>
          </a:p>
        </p:txBody>
      </p:sp>
      <p:sp>
        <p:nvSpPr>
          <p:cNvPr id="5" name="Slide Number Placeholder 4"/>
          <p:cNvSpPr>
            <a:spLocks noGrp="1"/>
          </p:cNvSpPr>
          <p:nvPr>
            <p:ph type="sldNum" sz="quarter" idx="11"/>
          </p:nvPr>
        </p:nvSpPr>
        <p:spPr/>
        <p:txBody>
          <a:bodyPr/>
          <a:lstStyle/>
          <a:p>
            <a:fld id="{47511809-E8D7-4326-8BBD-D003164A638D}" type="slidenum">
              <a:rPr lang="en-US" smtClean="0"/>
              <a:pPr/>
              <a:t>24</a:t>
            </a:fld>
            <a:endParaRPr lang="en-US"/>
          </a:p>
        </p:txBody>
      </p:sp>
    </p:spTree>
    <p:extLst>
      <p:ext uri="{BB962C8B-B14F-4D97-AF65-F5344CB8AC3E}">
        <p14:creationId xmlns:p14="http://schemas.microsoft.com/office/powerpoint/2010/main" val="1123079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25</a:t>
            </a:fld>
            <a:endParaRPr lang="en-US"/>
          </a:p>
        </p:txBody>
      </p:sp>
      <p:sp>
        <p:nvSpPr>
          <p:cNvPr id="5" name="Date Placeholder 4"/>
          <p:cNvSpPr>
            <a:spLocks noGrp="1"/>
          </p:cNvSpPr>
          <p:nvPr>
            <p:ph type="dt" idx="11"/>
          </p:nvPr>
        </p:nvSpPr>
        <p:spPr/>
        <p:txBody>
          <a:bodyPr/>
          <a:lstStyle/>
          <a:p>
            <a:fld id="{B53E4181-0BD4-4355-9B79-3776179B66EA}" type="datetime1">
              <a:rPr lang="en-US" smtClean="0"/>
              <a:t>10/24/2017</a:t>
            </a:fld>
            <a:endParaRPr lang="en-US"/>
          </a:p>
        </p:txBody>
      </p:sp>
    </p:spTree>
    <p:extLst>
      <p:ext uri="{BB962C8B-B14F-4D97-AF65-F5344CB8AC3E}">
        <p14:creationId xmlns:p14="http://schemas.microsoft.com/office/powerpoint/2010/main" val="2265647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26</a:t>
            </a:fld>
            <a:endParaRPr lang="en-US"/>
          </a:p>
        </p:txBody>
      </p:sp>
      <p:sp>
        <p:nvSpPr>
          <p:cNvPr id="5" name="Date Placeholder 4"/>
          <p:cNvSpPr>
            <a:spLocks noGrp="1"/>
          </p:cNvSpPr>
          <p:nvPr>
            <p:ph type="dt" idx="11"/>
          </p:nvPr>
        </p:nvSpPr>
        <p:spPr/>
        <p:txBody>
          <a:bodyPr/>
          <a:lstStyle/>
          <a:p>
            <a:fld id="{B53E4181-0BD4-4355-9B79-3776179B66EA}" type="datetime1">
              <a:rPr lang="en-US" smtClean="0"/>
              <a:t>10/24/2017</a:t>
            </a:fld>
            <a:endParaRPr lang="en-US"/>
          </a:p>
        </p:txBody>
      </p:sp>
    </p:spTree>
    <p:extLst>
      <p:ext uri="{BB962C8B-B14F-4D97-AF65-F5344CB8AC3E}">
        <p14:creationId xmlns:p14="http://schemas.microsoft.com/office/powerpoint/2010/main" val="244168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27</a:t>
            </a:fld>
            <a:endParaRPr lang="en-US"/>
          </a:p>
        </p:txBody>
      </p:sp>
      <p:sp>
        <p:nvSpPr>
          <p:cNvPr id="5" name="Date Placeholder 4"/>
          <p:cNvSpPr>
            <a:spLocks noGrp="1"/>
          </p:cNvSpPr>
          <p:nvPr>
            <p:ph type="dt" idx="11"/>
          </p:nvPr>
        </p:nvSpPr>
        <p:spPr/>
        <p:txBody>
          <a:bodyPr/>
          <a:lstStyle/>
          <a:p>
            <a:fld id="{D0A394AC-CAA2-4CBF-ADBA-A02BEE25DC64}" type="datetime1">
              <a:rPr lang="en-US" smtClean="0"/>
              <a:t>10/24/2017</a:t>
            </a:fld>
            <a:endParaRPr lang="en-US"/>
          </a:p>
        </p:txBody>
      </p:sp>
    </p:spTree>
    <p:extLst>
      <p:ext uri="{BB962C8B-B14F-4D97-AF65-F5344CB8AC3E}">
        <p14:creationId xmlns:p14="http://schemas.microsoft.com/office/powerpoint/2010/main" val="1748242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28</a:t>
            </a:fld>
            <a:endParaRPr lang="en-US"/>
          </a:p>
        </p:txBody>
      </p:sp>
      <p:sp>
        <p:nvSpPr>
          <p:cNvPr id="5" name="Date Placeholder 4"/>
          <p:cNvSpPr>
            <a:spLocks noGrp="1"/>
          </p:cNvSpPr>
          <p:nvPr>
            <p:ph type="dt" idx="11"/>
          </p:nvPr>
        </p:nvSpPr>
        <p:spPr/>
        <p:txBody>
          <a:bodyPr/>
          <a:lstStyle/>
          <a:p>
            <a:fld id="{1543AD26-0A8B-4BD0-BEA1-E9FDFEE50568}" type="datetime1">
              <a:rPr lang="en-US" smtClean="0"/>
              <a:t>10/24/2017</a:t>
            </a:fld>
            <a:endParaRPr lang="en-US"/>
          </a:p>
        </p:txBody>
      </p:sp>
    </p:spTree>
    <p:extLst>
      <p:ext uri="{BB962C8B-B14F-4D97-AF65-F5344CB8AC3E}">
        <p14:creationId xmlns:p14="http://schemas.microsoft.com/office/powerpoint/2010/main" val="1335984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a:p>
            <a:pPr>
              <a:spcBef>
                <a:spcPct val="0"/>
              </a:spcBef>
            </a:pPr>
            <a:r>
              <a:rPr lang="en-US" altLang="en-US" baseline="0" dirty="0"/>
              <a:t>PSI have many applications.  </a:t>
            </a:r>
            <a:r>
              <a:rPr lang="en-US" altLang="en-US" dirty="0"/>
              <a:t>For example,</a:t>
            </a:r>
            <a:r>
              <a:rPr lang="en-US" altLang="en-US" baseline="0" dirty="0"/>
              <a:t> </a:t>
            </a:r>
            <a:r>
              <a:rPr lang="en-US" altLang="en-US" dirty="0"/>
              <a:t>contact discovery,</a:t>
            </a:r>
            <a:endParaRPr lang="en-US" altLang="en-US" baseline="0" dirty="0"/>
          </a:p>
          <a:p>
            <a:pPr>
              <a:spcBef>
                <a:spcPct val="0"/>
              </a:spcBef>
            </a:pPr>
            <a:r>
              <a:rPr lang="en-US" altLang="en-US" dirty="0"/>
              <a:t>In this scenario, we has Alice with a phone and a list of her contact and she want to use Skype, </a:t>
            </a:r>
          </a:p>
          <a:p>
            <a:pPr>
              <a:spcBef>
                <a:spcPct val="0"/>
              </a:spcBef>
            </a:pPr>
            <a:r>
              <a:rPr lang="en-US" altLang="en-US" dirty="0"/>
              <a:t>On</a:t>
            </a:r>
            <a:r>
              <a:rPr lang="en-US" altLang="en-US" baseline="0" dirty="0"/>
              <a:t> the other side,</a:t>
            </a:r>
            <a:r>
              <a:rPr lang="en-US" altLang="en-US" dirty="0"/>
              <a:t> Bob is Skype service provider. He has  the list of the Skype users.</a:t>
            </a:r>
          </a:p>
          <a:p>
            <a:pPr>
              <a:spcBef>
                <a:spcPct val="0"/>
              </a:spcBef>
            </a:pPr>
            <a:endParaRPr lang="en-US" altLang="en-US"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t>Alice want to find out which of her friends use Skype so that she can chat with them.  </a:t>
            </a:r>
          </a:p>
          <a:p>
            <a:pPr>
              <a:spcBef>
                <a:spcPct val="0"/>
              </a:spcBef>
            </a:pPr>
            <a:r>
              <a:rPr lang="en-US" altLang="en-US" dirty="0"/>
              <a:t>Obliviously, they want to compute the intersection of their database. What is privacy here? Clearly Alice doesn’t want to reveal her address book to Bob because this is her personal data. On the other hand, Bob also doesn’t want to reveal his database because of customer privacy. So, we need a PSI.</a:t>
            </a:r>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AB96171C-8C68-407B-9991-B22E6972AAE0}" type="slidenum">
              <a:rPr lang="en-US" altLang="en-US">
                <a:latin typeface="Calibri" panose="020F0502020204030204" pitchFamily="34" charset="0"/>
              </a:rPr>
              <a:pPr fontAlgn="base">
                <a:spcBef>
                  <a:spcPct val="0"/>
                </a:spcBef>
                <a:spcAft>
                  <a:spcPct val="0"/>
                </a:spcAft>
              </a:pPr>
              <a:t>3</a:t>
            </a:fld>
            <a:endParaRPr lang="en-US" altLang="en-US">
              <a:latin typeface="Calibri" panose="020F0502020204030204" pitchFamily="34" charset="0"/>
            </a:endParaRPr>
          </a:p>
        </p:txBody>
      </p:sp>
      <p:sp>
        <p:nvSpPr>
          <p:cNvPr id="2" name="Date Placeholder 1"/>
          <p:cNvSpPr>
            <a:spLocks noGrp="1"/>
          </p:cNvSpPr>
          <p:nvPr>
            <p:ph type="dt" idx="10"/>
          </p:nvPr>
        </p:nvSpPr>
        <p:spPr/>
        <p:txBody>
          <a:bodyPr/>
          <a:lstStyle/>
          <a:p>
            <a:fld id="{A9D0465F-4C06-4582-9BF1-432412E81FBF}" type="datetime1">
              <a:rPr lang="en-US" smtClean="0"/>
              <a:t>10/24/2017</a:t>
            </a:fld>
            <a:endParaRPr lang="en-US"/>
          </a:p>
        </p:txBody>
      </p:sp>
    </p:spTree>
    <p:extLst>
      <p:ext uri="{BB962C8B-B14F-4D97-AF65-F5344CB8AC3E}">
        <p14:creationId xmlns:p14="http://schemas.microsoft.com/office/powerpoint/2010/main" val="21323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65200">
              <a:spcBef>
                <a:spcPct val="0"/>
              </a:spcBef>
            </a:pPr>
            <a:r>
              <a:rPr lang="en-US" altLang="en-US" dirty="0"/>
              <a:t>What is solution? If we think about private intersection. We might come up with a following solution.</a:t>
            </a:r>
          </a:p>
          <a:p>
            <a:pPr defTabSz="965200">
              <a:spcBef>
                <a:spcPct val="0"/>
              </a:spcBef>
            </a:pPr>
            <a:r>
              <a:rPr lang="en-US" altLang="en-US" dirty="0"/>
              <a:t>Here Alice has some input elements x, and Bob has some inputs elements y.</a:t>
            </a:r>
          </a:p>
          <a:p>
            <a:pPr defTabSz="965200">
              <a:spcBef>
                <a:spcPct val="0"/>
              </a:spcBef>
            </a:pPr>
            <a:r>
              <a:rPr lang="en-US" altLang="en-US" dirty="0"/>
              <a:t>They simply hash every of their elements. Then Bob sends the hashes value to Alice, She simply compares and checks whether it is intersection.</a:t>
            </a:r>
          </a:p>
          <a:p>
            <a:pPr defTabSz="965200">
              <a:spcBef>
                <a:spcPct val="0"/>
              </a:spcBef>
            </a:pPr>
            <a:endParaRPr lang="en-US" altLang="en-US" dirty="0"/>
          </a:p>
          <a:p>
            <a:pPr defTabSz="965200">
              <a:spcBef>
                <a:spcPct val="0"/>
              </a:spcBef>
            </a:pPr>
            <a:r>
              <a:rPr lang="en-US" altLang="en-US" dirty="0"/>
              <a:t>Clearly, It is very fast [ just involve 1 hash functions call per element for each side . Bob only need to send his hash element]. Also, we use hash function, then nothing Alice can really do [ she can’t compute hash back to know the actual element due to high computation]</a:t>
            </a:r>
          </a:p>
          <a:p>
            <a:pPr defTabSz="965200">
              <a:spcBef>
                <a:spcPct val="0"/>
              </a:spcBef>
            </a:pPr>
            <a:endParaRPr lang="en-US" altLang="en-US" dirty="0"/>
          </a:p>
          <a:p>
            <a:pPr defTabSz="965200">
              <a:spcBef>
                <a:spcPct val="0"/>
              </a:spcBef>
            </a:pPr>
            <a:r>
              <a:rPr lang="en-US" altLang="en-US" dirty="0"/>
              <a:t>[ Insecure because Alice can compute all hashes values for all possible input, then know which elements Bob may have)</a:t>
            </a:r>
          </a:p>
          <a:p>
            <a:pPr defTabSz="965200">
              <a:spcBef>
                <a:spcPct val="0"/>
              </a:spcBef>
            </a:pPr>
            <a:endParaRPr lang="en-US" altLang="en-US" dirty="0"/>
          </a:p>
          <a:p>
            <a:pPr defTabSz="965200">
              <a:spcBef>
                <a:spcPct val="0"/>
              </a:spcBef>
            </a:pPr>
            <a:r>
              <a:rPr lang="en-US" altLang="en-US" dirty="0"/>
              <a:t>However, it is insecure, especially if the element are chose from small input domain, for instance telephone number (9 digits). Alice can simply computes hash of million phone numbers and compare with the hash value sent by Bob.</a:t>
            </a:r>
          </a:p>
          <a:p>
            <a:pPr defTabSz="965200">
              <a:spcBef>
                <a:spcPct val="0"/>
              </a:spcBef>
            </a:pPr>
            <a:endParaRPr lang="en-US" altLang="en-US" dirty="0"/>
          </a:p>
          <a:p>
            <a:pPr defTabSz="965200">
              <a:spcBef>
                <a:spcPct val="0"/>
              </a:spcBef>
            </a:pPr>
            <a:r>
              <a:rPr lang="en-US" altLang="en-US" dirty="0"/>
              <a:t>Note:</a:t>
            </a:r>
            <a:r>
              <a:rPr lang="en-US" altLang="en-US" baseline="0" dirty="0"/>
              <a:t> move…</a:t>
            </a:r>
            <a:endParaRPr lang="en-US"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E2B38380-D017-4AD2-9DE0-B417804F4AAE}" type="slidenum">
              <a:rPr lang="en-US" altLang="en-US">
                <a:latin typeface="Calibri" panose="020F0502020204030204" pitchFamily="34" charset="0"/>
              </a:rPr>
              <a:pPr fontAlgn="base">
                <a:spcBef>
                  <a:spcPct val="0"/>
                </a:spcBef>
                <a:spcAft>
                  <a:spcPct val="0"/>
                </a:spcAft>
              </a:pPr>
              <a:t>4</a:t>
            </a:fld>
            <a:endParaRPr lang="en-US" altLang="en-US">
              <a:latin typeface="Calibri" panose="020F0502020204030204" pitchFamily="34" charset="0"/>
            </a:endParaRPr>
          </a:p>
        </p:txBody>
      </p:sp>
      <p:sp>
        <p:nvSpPr>
          <p:cNvPr id="2" name="Date Placeholder 1"/>
          <p:cNvSpPr>
            <a:spLocks noGrp="1"/>
          </p:cNvSpPr>
          <p:nvPr>
            <p:ph type="dt" idx="10"/>
          </p:nvPr>
        </p:nvSpPr>
        <p:spPr/>
        <p:txBody>
          <a:bodyPr/>
          <a:lstStyle/>
          <a:p>
            <a:fld id="{5C687E18-CC76-44C2-9DC9-B36220B2A86B}" type="datetime1">
              <a:rPr lang="en-US" smtClean="0"/>
              <a:t>10/24/2017</a:t>
            </a:fld>
            <a:endParaRPr lang="en-US"/>
          </a:p>
        </p:txBody>
      </p:sp>
    </p:spTree>
    <p:extLst>
      <p:ext uri="{BB962C8B-B14F-4D97-AF65-F5344CB8AC3E}">
        <p14:creationId xmlns:p14="http://schemas.microsoft.com/office/powerpoint/2010/main" val="4188506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is </a:t>
            </a:r>
            <a:r>
              <a:rPr lang="en-US" dirty="0"/>
              <a:t>Our Achievement </a:t>
            </a:r>
          </a:p>
          <a:p>
            <a:pPr marL="0" indent="0">
              <a:buNone/>
            </a:pPr>
            <a:r>
              <a:rPr lang="en-US" dirty="0"/>
              <a:t>1. We propose</a:t>
            </a:r>
            <a:r>
              <a:rPr lang="en-US" baseline="0" dirty="0"/>
              <a:t> a protocol that can g</a:t>
            </a:r>
            <a:r>
              <a:rPr lang="en-US" sz="1200" dirty="0"/>
              <a:t>enerate </a:t>
            </a:r>
            <a:r>
              <a:rPr lang="en-US" sz="1200" dirty="0">
                <a:solidFill>
                  <a:srgbClr val="FF0000"/>
                </a:solidFill>
              </a:rPr>
              <a:t>batch</a:t>
            </a:r>
            <a:r>
              <a:rPr lang="en-US" sz="1200" dirty="0"/>
              <a:t> of OPRF (</a:t>
            </a:r>
            <a:r>
              <a:rPr lang="en-US" sz="1200" dirty="0" err="1"/>
              <a:t>BaRK</a:t>
            </a:r>
            <a:r>
              <a:rPr lang="en-US" sz="1200" dirty="0"/>
              <a:t>-OPRF) instances from OT extension.</a:t>
            </a:r>
            <a:r>
              <a:rPr lang="en-US" sz="1200" baseline="0" dirty="0"/>
              <a:t> Our protocol doesn’t depend</a:t>
            </a:r>
            <a:r>
              <a:rPr lang="en-US" sz="1200" dirty="0"/>
              <a:t> on the length of PRF input</a:t>
            </a:r>
          </a:p>
          <a:p>
            <a:pPr marL="0" indent="0">
              <a:buNone/>
            </a:pPr>
            <a:r>
              <a:rPr lang="en-US" sz="1200" dirty="0"/>
              <a:t>2. We apply it on PSI, </a:t>
            </a:r>
            <a:r>
              <a:rPr lang="en-US" altLang="en-US" dirty="0"/>
              <a:t>we improve PSI protocol by a factor 3, and we efficiently remove the gap btw our protocol and naïve one.</a:t>
            </a:r>
          </a:p>
          <a:p>
            <a:pPr marL="0" indent="0">
              <a:buNone/>
            </a:pPr>
            <a:r>
              <a:rPr lang="en-US" sz="1200" dirty="0"/>
              <a:t>Before going to our approach, we</a:t>
            </a:r>
            <a:r>
              <a:rPr lang="en-US" sz="1200" baseline="0" dirty="0"/>
              <a:t> first review the OT extension technique to get the flow to our high level idea </a:t>
            </a:r>
            <a:endParaRPr lang="en-US" sz="1200" dirty="0"/>
          </a:p>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5</a:t>
            </a:fld>
            <a:endParaRPr lang="en-US"/>
          </a:p>
        </p:txBody>
      </p:sp>
    </p:spTree>
    <p:extLst>
      <p:ext uri="{BB962C8B-B14F-4D97-AF65-F5344CB8AC3E}">
        <p14:creationId xmlns:p14="http://schemas.microsoft.com/office/powerpoint/2010/main" val="356448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altLang="en-US" dirty="0"/>
              <a:t>In order to handle this problem, several private set intersection protocols has been introduced. The current protocol was proposed last year</a:t>
            </a:r>
            <a:r>
              <a:rPr lang="en-US" altLang="en-US" baseline="0" dirty="0"/>
              <a:t> by </a:t>
            </a:r>
            <a:r>
              <a:rPr lang="en-US" altLang="en-US" baseline="0" dirty="0" err="1"/>
              <a:t>P</a:t>
            </a:r>
            <a:r>
              <a:rPr lang="en-US" sz="1200" b="0" i="0" kern="1200" dirty="0" err="1">
                <a:solidFill>
                  <a:schemeClr val="tx1"/>
                </a:solidFill>
                <a:effectLst/>
                <a:latin typeface="+mn-lt"/>
                <a:ea typeface="+mn-ea"/>
                <a:cs typeface="+mn-cs"/>
              </a:rPr>
              <a:t>inkas</a:t>
            </a:r>
            <a:r>
              <a:rPr lang="en-US" sz="1200" b="0" i="0" kern="1200" dirty="0">
                <a:solidFill>
                  <a:schemeClr val="tx1"/>
                </a:solidFill>
                <a:effectLst/>
                <a:latin typeface="+mn-lt"/>
                <a:ea typeface="+mn-ea"/>
                <a:cs typeface="+mn-cs"/>
              </a:rPr>
              <a:t>, Schneider, </a:t>
            </a:r>
            <a:r>
              <a:rPr lang="en-US" sz="1200" b="0" i="0" kern="1200" dirty="0" err="1">
                <a:solidFill>
                  <a:schemeClr val="tx1"/>
                </a:solidFill>
                <a:effectLst/>
                <a:latin typeface="+mn-lt"/>
                <a:ea typeface="+mn-ea"/>
                <a:cs typeface="+mn-cs"/>
              </a:rPr>
              <a:t>Segev</a:t>
            </a:r>
            <a:r>
              <a:rPr lang="en-US" sz="1200" b="0" i="0" kern="1200" dirty="0">
                <a:solidFill>
                  <a:schemeClr val="tx1"/>
                </a:solidFill>
                <a:effectLst/>
                <a:latin typeface="+mn-lt"/>
                <a:ea typeface="+mn-ea"/>
                <a:cs typeface="+mn-cs"/>
              </a:rPr>
              <a:t>, and</a:t>
            </a:r>
            <a:r>
              <a:rPr lang="en-US" sz="1200" b="0" i="0" kern="1200" baseline="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Zohner</a:t>
            </a:r>
            <a:endParaRPr lang="en-US" sz="1200" b="0" i="0" kern="1200" dirty="0">
              <a:solidFill>
                <a:schemeClr val="tx1"/>
              </a:solidFill>
              <a:effectLst/>
              <a:latin typeface="+mn-lt"/>
              <a:ea typeface="+mn-ea"/>
              <a:cs typeface="+mn-cs"/>
            </a:endParaRPr>
          </a:p>
          <a:p>
            <a:pPr>
              <a:spcBef>
                <a:spcPct val="0"/>
              </a:spcBef>
            </a:pPr>
            <a:endParaRPr lang="en-US" sz="1200" b="0" i="0" kern="1200" dirty="0">
              <a:solidFill>
                <a:schemeClr val="tx1"/>
              </a:solidFill>
              <a:effectLst/>
              <a:latin typeface="+mn-lt"/>
              <a:ea typeface="+mn-ea"/>
              <a:cs typeface="+mn-cs"/>
            </a:endParaRPr>
          </a:p>
          <a:p>
            <a:pPr>
              <a:spcBef>
                <a:spcPct val="0"/>
              </a:spcBef>
            </a:pPr>
            <a:r>
              <a:rPr lang="de-DE" altLang="en-US" sz="1200" dirty="0"/>
              <a:t>Special case of PSI</a:t>
            </a:r>
            <a:r>
              <a:rPr lang="de-DE" altLang="en-US" sz="1200" baseline="0" dirty="0"/>
              <a:t> is </a:t>
            </a:r>
            <a:r>
              <a:rPr lang="en-US" sz="1200" dirty="0">
                <a:solidFill>
                  <a:srgbClr val="FF0000"/>
                </a:solidFill>
              </a:rPr>
              <a:t>private equality test protocol</a:t>
            </a:r>
            <a:r>
              <a:rPr lang="en-US" sz="1200" dirty="0"/>
              <a:t>, where two parties learn whether their items are equal and nothing more. For example, Alice and Bob want to know whether</a:t>
            </a:r>
            <a:r>
              <a:rPr lang="en-US" sz="1200" baseline="0" dirty="0"/>
              <a:t> x=y and nothing else. </a:t>
            </a:r>
          </a:p>
          <a:p>
            <a:pPr>
              <a:spcBef>
                <a:spcPct val="0"/>
              </a:spcBef>
            </a:pPr>
            <a:r>
              <a:rPr lang="en-US" sz="1200" baseline="0" dirty="0"/>
              <a:t>The current protocol do PEQT by using OT extension </a:t>
            </a:r>
            <a:r>
              <a:rPr lang="en-US" sz="1200" baseline="0" dirty="0" err="1"/>
              <a:t>fo</a:t>
            </a:r>
            <a:r>
              <a:rPr lang="en-US" sz="1200" baseline="0" dirty="0"/>
              <a:t> PEQT. I will explain OT extension in next slides.</a:t>
            </a: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sz="1200" b="0" i="0" kern="1200" dirty="0">
                <a:solidFill>
                  <a:schemeClr val="tx1"/>
                </a:solidFill>
                <a:effectLst/>
                <a:latin typeface="+mn-lt"/>
                <a:ea typeface="+mn-ea"/>
                <a:cs typeface="+mn-cs"/>
              </a:rPr>
              <a:t>They also</a:t>
            </a:r>
            <a:r>
              <a:rPr lang="en-US" altLang="en-US" sz="1200" b="0" i="0" kern="1200" baseline="0" dirty="0">
                <a:solidFill>
                  <a:schemeClr val="tx1"/>
                </a:solidFill>
                <a:effectLst/>
                <a:latin typeface="+mn-lt"/>
                <a:ea typeface="+mn-ea"/>
                <a:cs typeface="+mn-cs"/>
              </a:rPr>
              <a:t> proposed some hashing techniques that is </a:t>
            </a:r>
            <a:r>
              <a:rPr lang="en-US" sz="1200" dirty="0"/>
              <a:t>Efficiently transform PEQT into PSI </a:t>
            </a:r>
            <a:endParaRPr lang="en-US" altLang="en-US"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de-DE" altLang="en-US" sz="1200" baseline="0"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sz="1200" b="0" i="0" kern="1200" dirty="0">
                <a:solidFill>
                  <a:schemeClr val="tx1"/>
                </a:solidFill>
                <a:effectLst/>
                <a:latin typeface="+mn-lt"/>
                <a:ea typeface="+mn-ea"/>
                <a:cs typeface="+mn-cs"/>
              </a:rPr>
              <a:t>our main technical contribution is to improve </a:t>
            </a:r>
            <a:r>
              <a:rPr lang="de-DE" altLang="en-US" sz="1200" baseline="0" dirty="0"/>
              <a:t>the </a:t>
            </a:r>
            <a:r>
              <a:rPr lang="en-US" sz="1200" dirty="0">
                <a:solidFill>
                  <a:srgbClr val="FF0000"/>
                </a:solidFill>
              </a:rPr>
              <a:t>private equality test protocol. </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altLang="en-US" sz="1200" baseline="0" dirty="0">
              <a:solidFill>
                <a:srgbClr val="FF0000"/>
              </a:solidFill>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sz="1200" baseline="0" dirty="0">
                <a:solidFill>
                  <a:srgbClr val="FF0000"/>
                </a:solidFill>
              </a:rPr>
              <a:t>First, let’s me quickly review the </a:t>
            </a:r>
            <a:r>
              <a:rPr lang="en-US" altLang="en-US" baseline="0" dirty="0" err="1"/>
              <a:t>P</a:t>
            </a:r>
            <a:r>
              <a:rPr lang="en-US" sz="1200" b="0" i="0" kern="1200" dirty="0" err="1">
                <a:solidFill>
                  <a:schemeClr val="tx1"/>
                </a:solidFill>
                <a:effectLst/>
                <a:latin typeface="+mn-lt"/>
                <a:ea typeface="+mn-ea"/>
                <a:cs typeface="+mn-cs"/>
              </a:rPr>
              <a:t>inkas</a:t>
            </a:r>
            <a:r>
              <a:rPr lang="en-US" sz="1200" b="0" i="0" kern="1200" dirty="0">
                <a:solidFill>
                  <a:schemeClr val="tx1"/>
                </a:solidFill>
                <a:effectLst/>
                <a:latin typeface="+mn-lt"/>
                <a:ea typeface="+mn-ea"/>
                <a:cs typeface="+mn-cs"/>
              </a:rPr>
              <a:t>, Schneider, </a:t>
            </a:r>
            <a:r>
              <a:rPr lang="en-US" sz="1200" b="0" i="0" kern="1200" dirty="0" err="1">
                <a:solidFill>
                  <a:schemeClr val="tx1"/>
                </a:solidFill>
                <a:effectLst/>
                <a:latin typeface="+mn-lt"/>
                <a:ea typeface="+mn-ea"/>
                <a:cs typeface="+mn-cs"/>
              </a:rPr>
              <a:t>Segev</a:t>
            </a:r>
            <a:r>
              <a:rPr lang="en-US" sz="1200" b="0" i="0" kern="1200" dirty="0">
                <a:solidFill>
                  <a:schemeClr val="tx1"/>
                </a:solidFill>
                <a:effectLst/>
                <a:latin typeface="+mn-lt"/>
                <a:ea typeface="+mn-ea"/>
                <a:cs typeface="+mn-cs"/>
              </a:rPr>
              <a:t>, and</a:t>
            </a:r>
            <a:r>
              <a:rPr lang="en-US" sz="1200" b="0" i="0" kern="1200" baseline="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Zohner</a:t>
            </a:r>
            <a:r>
              <a:rPr lang="en-US" sz="1200" b="0" i="0" kern="1200" dirty="0">
                <a:solidFill>
                  <a:schemeClr val="tx1"/>
                </a:solidFill>
                <a:effectLst/>
                <a:latin typeface="+mn-lt"/>
                <a:ea typeface="+mn-ea"/>
                <a:cs typeface="+mn-cs"/>
              </a:rPr>
              <a:t> protocol</a:t>
            </a:r>
          </a:p>
          <a:p>
            <a:pPr marL="0" marR="0" lvl="0" indent="0" algn="l" defTabSz="914400" rtl="0" eaLnBrk="1" fontAlgn="auto" latinLnBrk="0" hangingPunct="1">
              <a:lnSpc>
                <a:spcPct val="100000"/>
              </a:lnSpc>
              <a:spcBef>
                <a:spcPct val="0"/>
              </a:spcBef>
              <a:spcAft>
                <a:spcPts val="0"/>
              </a:spcAft>
              <a:buClrTx/>
              <a:buSzTx/>
              <a:buFontTx/>
              <a:buNone/>
              <a:tabLst/>
              <a:defRPr/>
            </a:pPr>
            <a:endParaRPr lang="de-DE" altLang="en-US" sz="1200" baseline="0" dirty="0"/>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6</a:t>
            </a:fld>
            <a:endParaRPr lang="en-US"/>
          </a:p>
        </p:txBody>
      </p:sp>
      <p:sp>
        <p:nvSpPr>
          <p:cNvPr id="5" name="Date Placeholder 4"/>
          <p:cNvSpPr>
            <a:spLocks noGrp="1"/>
          </p:cNvSpPr>
          <p:nvPr>
            <p:ph type="dt" idx="11"/>
          </p:nvPr>
        </p:nvSpPr>
        <p:spPr/>
        <p:txBody>
          <a:bodyPr/>
          <a:lstStyle/>
          <a:p>
            <a:fld id="{8F5783D4-1F73-47DD-8DCF-BDCE510EDDCF}" type="datetime1">
              <a:rPr lang="en-US" smtClean="0"/>
              <a:t>10/24/2017</a:t>
            </a:fld>
            <a:endParaRPr lang="en-US"/>
          </a:p>
        </p:txBody>
      </p:sp>
    </p:spTree>
    <p:extLst>
      <p:ext uri="{BB962C8B-B14F-4D97-AF65-F5344CB8AC3E}">
        <p14:creationId xmlns:p14="http://schemas.microsoft.com/office/powerpoint/2010/main" val="4241930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altLang="en-US" dirty="0"/>
              <a:t>In order to handle this problem, several private set intersection protocols has been introduced. The current protocol was proposed last year</a:t>
            </a:r>
            <a:r>
              <a:rPr lang="en-US" altLang="en-US" baseline="0" dirty="0"/>
              <a:t> by </a:t>
            </a:r>
            <a:r>
              <a:rPr lang="en-US" altLang="en-US" baseline="0" dirty="0" err="1"/>
              <a:t>P</a:t>
            </a:r>
            <a:r>
              <a:rPr lang="en-US" sz="1200" b="0" i="0" kern="1200" dirty="0" err="1">
                <a:solidFill>
                  <a:schemeClr val="tx1"/>
                </a:solidFill>
                <a:effectLst/>
                <a:latin typeface="+mn-lt"/>
                <a:ea typeface="+mn-ea"/>
                <a:cs typeface="+mn-cs"/>
              </a:rPr>
              <a:t>inkas</a:t>
            </a:r>
            <a:r>
              <a:rPr lang="en-US" sz="1200" b="0" i="0" kern="1200" dirty="0">
                <a:solidFill>
                  <a:schemeClr val="tx1"/>
                </a:solidFill>
                <a:effectLst/>
                <a:latin typeface="+mn-lt"/>
                <a:ea typeface="+mn-ea"/>
                <a:cs typeface="+mn-cs"/>
              </a:rPr>
              <a:t>, Schneider, </a:t>
            </a:r>
            <a:r>
              <a:rPr lang="en-US" sz="1200" b="0" i="0" kern="1200" dirty="0" err="1">
                <a:solidFill>
                  <a:schemeClr val="tx1"/>
                </a:solidFill>
                <a:effectLst/>
                <a:latin typeface="+mn-lt"/>
                <a:ea typeface="+mn-ea"/>
                <a:cs typeface="+mn-cs"/>
              </a:rPr>
              <a:t>Segev</a:t>
            </a:r>
            <a:r>
              <a:rPr lang="en-US" sz="1200" b="0" i="0" kern="1200" dirty="0">
                <a:solidFill>
                  <a:schemeClr val="tx1"/>
                </a:solidFill>
                <a:effectLst/>
                <a:latin typeface="+mn-lt"/>
                <a:ea typeface="+mn-ea"/>
                <a:cs typeface="+mn-cs"/>
              </a:rPr>
              <a:t>, and</a:t>
            </a:r>
            <a:r>
              <a:rPr lang="en-US" sz="1200" b="0" i="0" kern="1200" baseline="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Zohner</a:t>
            </a:r>
            <a:endParaRPr lang="en-US" sz="1200" b="0" i="0" kern="1200" dirty="0">
              <a:solidFill>
                <a:schemeClr val="tx1"/>
              </a:solidFill>
              <a:effectLst/>
              <a:latin typeface="+mn-lt"/>
              <a:ea typeface="+mn-ea"/>
              <a:cs typeface="+mn-cs"/>
            </a:endParaRPr>
          </a:p>
          <a:p>
            <a:pPr>
              <a:spcBef>
                <a:spcPct val="0"/>
              </a:spcBef>
            </a:pPr>
            <a:endParaRPr lang="en-US" sz="1200" b="0" i="0" kern="1200" dirty="0">
              <a:solidFill>
                <a:schemeClr val="tx1"/>
              </a:solidFill>
              <a:effectLst/>
              <a:latin typeface="+mn-lt"/>
              <a:ea typeface="+mn-ea"/>
              <a:cs typeface="+mn-cs"/>
            </a:endParaRPr>
          </a:p>
          <a:p>
            <a:pPr>
              <a:spcBef>
                <a:spcPct val="0"/>
              </a:spcBef>
            </a:pPr>
            <a:r>
              <a:rPr lang="de-DE" altLang="en-US" sz="1200" dirty="0"/>
              <a:t>Special case of PSI</a:t>
            </a:r>
            <a:r>
              <a:rPr lang="de-DE" altLang="en-US" sz="1200" baseline="0" dirty="0"/>
              <a:t> is </a:t>
            </a:r>
            <a:r>
              <a:rPr lang="en-US" sz="1200" dirty="0">
                <a:solidFill>
                  <a:srgbClr val="FF0000"/>
                </a:solidFill>
              </a:rPr>
              <a:t>private equality test protocol</a:t>
            </a:r>
            <a:r>
              <a:rPr lang="en-US" sz="1200" dirty="0"/>
              <a:t>, where two parties learn whether their items are equal and nothing more. For example, Alice and Bob want to know whether</a:t>
            </a:r>
            <a:r>
              <a:rPr lang="en-US" sz="1200" baseline="0" dirty="0"/>
              <a:t> x=y and nothing else. </a:t>
            </a:r>
          </a:p>
          <a:p>
            <a:pPr>
              <a:spcBef>
                <a:spcPct val="0"/>
              </a:spcBef>
            </a:pPr>
            <a:r>
              <a:rPr lang="en-US" sz="1200" baseline="0" dirty="0"/>
              <a:t>The current protocol do PEQT by using OT extension </a:t>
            </a:r>
            <a:r>
              <a:rPr lang="en-US" sz="1200" baseline="0" dirty="0" err="1"/>
              <a:t>fo</a:t>
            </a:r>
            <a:r>
              <a:rPr lang="en-US" sz="1200" baseline="0" dirty="0"/>
              <a:t> PEQT. I will explain OT extension in next slides.</a:t>
            </a: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sz="1200" b="0" i="0" kern="1200" dirty="0">
                <a:solidFill>
                  <a:schemeClr val="tx1"/>
                </a:solidFill>
                <a:effectLst/>
                <a:latin typeface="+mn-lt"/>
                <a:ea typeface="+mn-ea"/>
                <a:cs typeface="+mn-cs"/>
              </a:rPr>
              <a:t>They also</a:t>
            </a:r>
            <a:r>
              <a:rPr lang="en-US" altLang="en-US" sz="1200" b="0" i="0" kern="1200" baseline="0" dirty="0">
                <a:solidFill>
                  <a:schemeClr val="tx1"/>
                </a:solidFill>
                <a:effectLst/>
                <a:latin typeface="+mn-lt"/>
                <a:ea typeface="+mn-ea"/>
                <a:cs typeface="+mn-cs"/>
              </a:rPr>
              <a:t> proposed some hashing techniques that is </a:t>
            </a:r>
            <a:r>
              <a:rPr lang="en-US" sz="1200" dirty="0"/>
              <a:t>Efficiently transform PEQT into PSI </a:t>
            </a:r>
            <a:endParaRPr lang="en-US" altLang="en-US"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de-DE" altLang="en-US" sz="1200" baseline="0"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sz="1200" b="0" i="0" kern="1200" dirty="0">
                <a:solidFill>
                  <a:schemeClr val="tx1"/>
                </a:solidFill>
                <a:effectLst/>
                <a:latin typeface="+mn-lt"/>
                <a:ea typeface="+mn-ea"/>
                <a:cs typeface="+mn-cs"/>
              </a:rPr>
              <a:t>our main technical contribution is to improve </a:t>
            </a:r>
            <a:r>
              <a:rPr lang="de-DE" altLang="en-US" sz="1200" baseline="0" dirty="0"/>
              <a:t>the </a:t>
            </a:r>
            <a:r>
              <a:rPr lang="en-US" sz="1200" dirty="0">
                <a:solidFill>
                  <a:srgbClr val="FF0000"/>
                </a:solidFill>
              </a:rPr>
              <a:t>private equality test protocol. </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altLang="en-US" sz="1200" baseline="0" dirty="0">
              <a:solidFill>
                <a:srgbClr val="FF0000"/>
              </a:solidFill>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sz="1200" baseline="0" dirty="0">
                <a:solidFill>
                  <a:srgbClr val="FF0000"/>
                </a:solidFill>
              </a:rPr>
              <a:t>First, let’s me quickly review the </a:t>
            </a:r>
            <a:r>
              <a:rPr lang="en-US" altLang="en-US" baseline="0" dirty="0" err="1"/>
              <a:t>P</a:t>
            </a:r>
            <a:r>
              <a:rPr lang="en-US" sz="1200" b="0" i="0" kern="1200" dirty="0" err="1">
                <a:solidFill>
                  <a:schemeClr val="tx1"/>
                </a:solidFill>
                <a:effectLst/>
                <a:latin typeface="+mn-lt"/>
                <a:ea typeface="+mn-ea"/>
                <a:cs typeface="+mn-cs"/>
              </a:rPr>
              <a:t>inkas</a:t>
            </a:r>
            <a:r>
              <a:rPr lang="en-US" sz="1200" b="0" i="0" kern="1200" dirty="0">
                <a:solidFill>
                  <a:schemeClr val="tx1"/>
                </a:solidFill>
                <a:effectLst/>
                <a:latin typeface="+mn-lt"/>
                <a:ea typeface="+mn-ea"/>
                <a:cs typeface="+mn-cs"/>
              </a:rPr>
              <a:t>, Schneider, </a:t>
            </a:r>
            <a:r>
              <a:rPr lang="en-US" sz="1200" b="0" i="0" kern="1200" dirty="0" err="1">
                <a:solidFill>
                  <a:schemeClr val="tx1"/>
                </a:solidFill>
                <a:effectLst/>
                <a:latin typeface="+mn-lt"/>
                <a:ea typeface="+mn-ea"/>
                <a:cs typeface="+mn-cs"/>
              </a:rPr>
              <a:t>Segev</a:t>
            </a:r>
            <a:r>
              <a:rPr lang="en-US" sz="1200" b="0" i="0" kern="1200" dirty="0">
                <a:solidFill>
                  <a:schemeClr val="tx1"/>
                </a:solidFill>
                <a:effectLst/>
                <a:latin typeface="+mn-lt"/>
                <a:ea typeface="+mn-ea"/>
                <a:cs typeface="+mn-cs"/>
              </a:rPr>
              <a:t>, and</a:t>
            </a:r>
            <a:r>
              <a:rPr lang="en-US" sz="1200" b="0" i="0" kern="1200" baseline="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Zohner</a:t>
            </a:r>
            <a:r>
              <a:rPr lang="en-US" sz="1200" b="0" i="0" kern="1200" dirty="0">
                <a:solidFill>
                  <a:schemeClr val="tx1"/>
                </a:solidFill>
                <a:effectLst/>
                <a:latin typeface="+mn-lt"/>
                <a:ea typeface="+mn-ea"/>
                <a:cs typeface="+mn-cs"/>
              </a:rPr>
              <a:t> protocol</a:t>
            </a:r>
          </a:p>
          <a:p>
            <a:pPr marL="0" marR="0" lvl="0" indent="0" algn="l" defTabSz="914400" rtl="0" eaLnBrk="1" fontAlgn="auto" latinLnBrk="0" hangingPunct="1">
              <a:lnSpc>
                <a:spcPct val="100000"/>
              </a:lnSpc>
              <a:spcBef>
                <a:spcPct val="0"/>
              </a:spcBef>
              <a:spcAft>
                <a:spcPts val="0"/>
              </a:spcAft>
              <a:buClrTx/>
              <a:buSzTx/>
              <a:buFontTx/>
              <a:buNone/>
              <a:tabLst/>
              <a:defRPr/>
            </a:pPr>
            <a:endParaRPr lang="de-DE" altLang="en-US" sz="1200" baseline="0" dirty="0"/>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7</a:t>
            </a:fld>
            <a:endParaRPr lang="en-US"/>
          </a:p>
        </p:txBody>
      </p:sp>
      <p:sp>
        <p:nvSpPr>
          <p:cNvPr id="5" name="Date Placeholder 4"/>
          <p:cNvSpPr>
            <a:spLocks noGrp="1"/>
          </p:cNvSpPr>
          <p:nvPr>
            <p:ph type="dt" idx="11"/>
          </p:nvPr>
        </p:nvSpPr>
        <p:spPr/>
        <p:txBody>
          <a:bodyPr/>
          <a:lstStyle/>
          <a:p>
            <a:fld id="{8F5783D4-1F73-47DD-8DCF-BDCE510EDDCF}" type="datetime1">
              <a:rPr lang="en-US" smtClean="0"/>
              <a:t>10/24/2017</a:t>
            </a:fld>
            <a:endParaRPr lang="en-US"/>
          </a:p>
        </p:txBody>
      </p:sp>
    </p:spTree>
    <p:extLst>
      <p:ext uri="{BB962C8B-B14F-4D97-AF65-F5344CB8AC3E}">
        <p14:creationId xmlns:p14="http://schemas.microsoft.com/office/powerpoint/2010/main" val="1924530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altLang="en-US" dirty="0"/>
              <a:t>In order to handle this problem, several private set intersection protocols has been introduced. The current protocol was proposed last year</a:t>
            </a:r>
            <a:r>
              <a:rPr lang="en-US" altLang="en-US" baseline="0" dirty="0"/>
              <a:t> by </a:t>
            </a:r>
            <a:r>
              <a:rPr lang="en-US" altLang="en-US" baseline="0" dirty="0" err="1"/>
              <a:t>P</a:t>
            </a:r>
            <a:r>
              <a:rPr lang="en-US" sz="1200" b="0" i="0" kern="1200" dirty="0" err="1">
                <a:solidFill>
                  <a:schemeClr val="tx1"/>
                </a:solidFill>
                <a:effectLst/>
                <a:latin typeface="+mn-lt"/>
                <a:ea typeface="+mn-ea"/>
                <a:cs typeface="+mn-cs"/>
              </a:rPr>
              <a:t>inkas</a:t>
            </a:r>
            <a:r>
              <a:rPr lang="en-US" sz="1200" b="0" i="0" kern="1200" dirty="0">
                <a:solidFill>
                  <a:schemeClr val="tx1"/>
                </a:solidFill>
                <a:effectLst/>
                <a:latin typeface="+mn-lt"/>
                <a:ea typeface="+mn-ea"/>
                <a:cs typeface="+mn-cs"/>
              </a:rPr>
              <a:t>, Schneider, </a:t>
            </a:r>
            <a:r>
              <a:rPr lang="en-US" sz="1200" b="0" i="0" kern="1200" dirty="0" err="1">
                <a:solidFill>
                  <a:schemeClr val="tx1"/>
                </a:solidFill>
                <a:effectLst/>
                <a:latin typeface="+mn-lt"/>
                <a:ea typeface="+mn-ea"/>
                <a:cs typeface="+mn-cs"/>
              </a:rPr>
              <a:t>Segev</a:t>
            </a:r>
            <a:r>
              <a:rPr lang="en-US" sz="1200" b="0" i="0" kern="1200" dirty="0">
                <a:solidFill>
                  <a:schemeClr val="tx1"/>
                </a:solidFill>
                <a:effectLst/>
                <a:latin typeface="+mn-lt"/>
                <a:ea typeface="+mn-ea"/>
                <a:cs typeface="+mn-cs"/>
              </a:rPr>
              <a:t>, and</a:t>
            </a:r>
            <a:r>
              <a:rPr lang="en-US" sz="1200" b="0" i="0" kern="1200" baseline="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Zohner</a:t>
            </a:r>
            <a:endParaRPr lang="en-US" sz="1200" b="0" i="0" kern="1200" dirty="0">
              <a:solidFill>
                <a:schemeClr val="tx1"/>
              </a:solidFill>
              <a:effectLst/>
              <a:latin typeface="+mn-lt"/>
              <a:ea typeface="+mn-ea"/>
              <a:cs typeface="+mn-cs"/>
            </a:endParaRPr>
          </a:p>
          <a:p>
            <a:pPr>
              <a:spcBef>
                <a:spcPct val="0"/>
              </a:spcBef>
            </a:pPr>
            <a:endParaRPr lang="en-US" sz="1200" b="0" i="0" kern="1200" dirty="0">
              <a:solidFill>
                <a:schemeClr val="tx1"/>
              </a:solidFill>
              <a:effectLst/>
              <a:latin typeface="+mn-lt"/>
              <a:ea typeface="+mn-ea"/>
              <a:cs typeface="+mn-cs"/>
            </a:endParaRPr>
          </a:p>
          <a:p>
            <a:pPr>
              <a:spcBef>
                <a:spcPct val="0"/>
              </a:spcBef>
            </a:pPr>
            <a:r>
              <a:rPr lang="de-DE" altLang="en-US" sz="1200" dirty="0"/>
              <a:t>Special case of PSI</a:t>
            </a:r>
            <a:r>
              <a:rPr lang="de-DE" altLang="en-US" sz="1200" baseline="0" dirty="0"/>
              <a:t> is </a:t>
            </a:r>
            <a:r>
              <a:rPr lang="en-US" sz="1200" dirty="0">
                <a:solidFill>
                  <a:srgbClr val="FF0000"/>
                </a:solidFill>
              </a:rPr>
              <a:t>private equality test protocol</a:t>
            </a:r>
            <a:r>
              <a:rPr lang="en-US" sz="1200" dirty="0"/>
              <a:t>, where two parties learn whether their items are equal and nothing more. For example, Alice and Bob want to know whether</a:t>
            </a:r>
            <a:r>
              <a:rPr lang="en-US" sz="1200" baseline="0" dirty="0"/>
              <a:t> x=y and nothing else. </a:t>
            </a:r>
          </a:p>
          <a:p>
            <a:pPr>
              <a:spcBef>
                <a:spcPct val="0"/>
              </a:spcBef>
            </a:pPr>
            <a:r>
              <a:rPr lang="en-US" sz="1200" baseline="0" dirty="0"/>
              <a:t>The current protocol do PEQT by using OT extension </a:t>
            </a:r>
            <a:r>
              <a:rPr lang="en-US" sz="1200" baseline="0" dirty="0" err="1"/>
              <a:t>fo</a:t>
            </a:r>
            <a:r>
              <a:rPr lang="en-US" sz="1200" baseline="0" dirty="0"/>
              <a:t> PEQT. I will explain OT extension in next slides.</a:t>
            </a: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sz="1200" b="0" i="0" kern="1200" dirty="0">
                <a:solidFill>
                  <a:schemeClr val="tx1"/>
                </a:solidFill>
                <a:effectLst/>
                <a:latin typeface="+mn-lt"/>
                <a:ea typeface="+mn-ea"/>
                <a:cs typeface="+mn-cs"/>
              </a:rPr>
              <a:t>They also</a:t>
            </a:r>
            <a:r>
              <a:rPr lang="en-US" altLang="en-US" sz="1200" b="0" i="0" kern="1200" baseline="0" dirty="0">
                <a:solidFill>
                  <a:schemeClr val="tx1"/>
                </a:solidFill>
                <a:effectLst/>
                <a:latin typeface="+mn-lt"/>
                <a:ea typeface="+mn-ea"/>
                <a:cs typeface="+mn-cs"/>
              </a:rPr>
              <a:t> proposed some hashing techniques that is </a:t>
            </a:r>
            <a:r>
              <a:rPr lang="en-US" sz="1200" dirty="0"/>
              <a:t>Efficiently transform PEQT into PSI </a:t>
            </a:r>
            <a:endParaRPr lang="en-US" altLang="en-US"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de-DE" altLang="en-US" sz="1200" baseline="0"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sz="1200" b="0" i="0" kern="1200" dirty="0">
                <a:solidFill>
                  <a:schemeClr val="tx1"/>
                </a:solidFill>
                <a:effectLst/>
                <a:latin typeface="+mn-lt"/>
                <a:ea typeface="+mn-ea"/>
                <a:cs typeface="+mn-cs"/>
              </a:rPr>
              <a:t>our main technical contribution is to improve </a:t>
            </a:r>
            <a:r>
              <a:rPr lang="de-DE" altLang="en-US" sz="1200" baseline="0" dirty="0"/>
              <a:t>the </a:t>
            </a:r>
            <a:r>
              <a:rPr lang="en-US" sz="1200" dirty="0">
                <a:solidFill>
                  <a:srgbClr val="FF0000"/>
                </a:solidFill>
              </a:rPr>
              <a:t>private equality test protocol. </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altLang="en-US" sz="1200" baseline="0" dirty="0">
              <a:solidFill>
                <a:srgbClr val="FF0000"/>
              </a:solidFill>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sz="1200" baseline="0" dirty="0">
                <a:solidFill>
                  <a:srgbClr val="FF0000"/>
                </a:solidFill>
              </a:rPr>
              <a:t>First, let’s me quickly review the </a:t>
            </a:r>
            <a:r>
              <a:rPr lang="en-US" altLang="en-US" baseline="0" dirty="0" err="1"/>
              <a:t>P</a:t>
            </a:r>
            <a:r>
              <a:rPr lang="en-US" sz="1200" b="0" i="0" kern="1200" dirty="0" err="1">
                <a:solidFill>
                  <a:schemeClr val="tx1"/>
                </a:solidFill>
                <a:effectLst/>
                <a:latin typeface="+mn-lt"/>
                <a:ea typeface="+mn-ea"/>
                <a:cs typeface="+mn-cs"/>
              </a:rPr>
              <a:t>inkas</a:t>
            </a:r>
            <a:r>
              <a:rPr lang="en-US" sz="1200" b="0" i="0" kern="1200" dirty="0">
                <a:solidFill>
                  <a:schemeClr val="tx1"/>
                </a:solidFill>
                <a:effectLst/>
                <a:latin typeface="+mn-lt"/>
                <a:ea typeface="+mn-ea"/>
                <a:cs typeface="+mn-cs"/>
              </a:rPr>
              <a:t>, Schneider, </a:t>
            </a:r>
            <a:r>
              <a:rPr lang="en-US" sz="1200" b="0" i="0" kern="1200" dirty="0" err="1">
                <a:solidFill>
                  <a:schemeClr val="tx1"/>
                </a:solidFill>
                <a:effectLst/>
                <a:latin typeface="+mn-lt"/>
                <a:ea typeface="+mn-ea"/>
                <a:cs typeface="+mn-cs"/>
              </a:rPr>
              <a:t>Segev</a:t>
            </a:r>
            <a:r>
              <a:rPr lang="en-US" sz="1200" b="0" i="0" kern="1200" dirty="0">
                <a:solidFill>
                  <a:schemeClr val="tx1"/>
                </a:solidFill>
                <a:effectLst/>
                <a:latin typeface="+mn-lt"/>
                <a:ea typeface="+mn-ea"/>
                <a:cs typeface="+mn-cs"/>
              </a:rPr>
              <a:t>, and</a:t>
            </a:r>
            <a:r>
              <a:rPr lang="en-US" sz="1200" b="0" i="0" kern="1200" baseline="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Zohner</a:t>
            </a:r>
            <a:r>
              <a:rPr lang="en-US" sz="1200" b="0" i="0" kern="1200" dirty="0">
                <a:solidFill>
                  <a:schemeClr val="tx1"/>
                </a:solidFill>
                <a:effectLst/>
                <a:latin typeface="+mn-lt"/>
                <a:ea typeface="+mn-ea"/>
                <a:cs typeface="+mn-cs"/>
              </a:rPr>
              <a:t> protocol</a:t>
            </a:r>
          </a:p>
          <a:p>
            <a:pPr marL="0" marR="0" lvl="0" indent="0" algn="l" defTabSz="914400" rtl="0" eaLnBrk="1" fontAlgn="auto" latinLnBrk="0" hangingPunct="1">
              <a:lnSpc>
                <a:spcPct val="100000"/>
              </a:lnSpc>
              <a:spcBef>
                <a:spcPct val="0"/>
              </a:spcBef>
              <a:spcAft>
                <a:spcPts val="0"/>
              </a:spcAft>
              <a:buClrTx/>
              <a:buSzTx/>
              <a:buFontTx/>
              <a:buNone/>
              <a:tabLst/>
              <a:defRPr/>
            </a:pPr>
            <a:endParaRPr lang="de-DE" altLang="en-US" sz="1200" baseline="0" dirty="0"/>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8</a:t>
            </a:fld>
            <a:endParaRPr lang="en-US"/>
          </a:p>
        </p:txBody>
      </p:sp>
      <p:sp>
        <p:nvSpPr>
          <p:cNvPr id="5" name="Date Placeholder 4"/>
          <p:cNvSpPr>
            <a:spLocks noGrp="1"/>
          </p:cNvSpPr>
          <p:nvPr>
            <p:ph type="dt" idx="11"/>
          </p:nvPr>
        </p:nvSpPr>
        <p:spPr/>
        <p:txBody>
          <a:bodyPr/>
          <a:lstStyle/>
          <a:p>
            <a:fld id="{E0F50575-3FC0-4D39-B270-2813E4ACD5A1}" type="datetime1">
              <a:rPr lang="en-US" smtClean="0"/>
              <a:t>10/24/2017</a:t>
            </a:fld>
            <a:endParaRPr lang="en-US"/>
          </a:p>
        </p:txBody>
      </p:sp>
    </p:spTree>
    <p:extLst>
      <p:ext uri="{BB962C8B-B14F-4D97-AF65-F5344CB8AC3E}">
        <p14:creationId xmlns:p14="http://schemas.microsoft.com/office/powerpoint/2010/main" val="1086590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construct the back box that give sender a key, and r</a:t>
            </a:r>
          </a:p>
        </p:txBody>
      </p:sp>
      <p:sp>
        <p:nvSpPr>
          <p:cNvPr id="4" name="Slide Number Placeholder 3"/>
          <p:cNvSpPr>
            <a:spLocks noGrp="1"/>
          </p:cNvSpPr>
          <p:nvPr>
            <p:ph type="sldNum" sz="quarter" idx="10"/>
          </p:nvPr>
        </p:nvSpPr>
        <p:spPr/>
        <p:txBody>
          <a:bodyPr/>
          <a:lstStyle/>
          <a:p>
            <a:fld id="{47511809-E8D7-4326-8BBD-D003164A638D}" type="slidenum">
              <a:rPr lang="en-US" smtClean="0"/>
              <a:pPr/>
              <a:t>9</a:t>
            </a:fld>
            <a:endParaRPr lang="en-US"/>
          </a:p>
        </p:txBody>
      </p:sp>
      <p:sp>
        <p:nvSpPr>
          <p:cNvPr id="5" name="Date Placeholder 4"/>
          <p:cNvSpPr>
            <a:spLocks noGrp="1"/>
          </p:cNvSpPr>
          <p:nvPr>
            <p:ph type="dt" idx="11"/>
          </p:nvPr>
        </p:nvSpPr>
        <p:spPr/>
        <p:txBody>
          <a:bodyPr/>
          <a:lstStyle/>
          <a:p>
            <a:fld id="{890D1480-29C8-4744-9D29-B78BD30F8500}" type="datetime1">
              <a:rPr lang="en-US" smtClean="0"/>
              <a:t>10/24/2017</a:t>
            </a:fld>
            <a:endParaRPr lang="en-US"/>
          </a:p>
        </p:txBody>
      </p:sp>
    </p:spTree>
    <p:extLst>
      <p:ext uri="{BB962C8B-B14F-4D97-AF65-F5344CB8AC3E}">
        <p14:creationId xmlns:p14="http://schemas.microsoft.com/office/powerpoint/2010/main" val="72530008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a:prstGeom prst="rect">
            <a:avLst/>
          </a:prstGeom>
        </p:spPr>
        <p:txBody>
          <a:bodyPr/>
          <a:lstStyle>
            <a:lvl1pPr>
              <a:defRPr sz="2800"/>
            </a:lvl1pPr>
          </a:lstStyle>
          <a:p>
            <a:fld id="{350EA957-4397-44F1-B25F-D3F24BF8AEF9}" type="slidenum">
              <a:rPr lang="en-US" smtClean="0"/>
              <a:pPr/>
              <a:t>‹#›</a:t>
            </a:fld>
            <a:endParaRPr lang="en-US"/>
          </a:p>
        </p:txBody>
      </p:sp>
    </p:spTree>
    <p:extLst>
      <p:ext uri="{BB962C8B-B14F-4D97-AF65-F5344CB8AC3E}">
        <p14:creationId xmlns:p14="http://schemas.microsoft.com/office/powerpoint/2010/main" val="1099686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8" name="Slide Number Placeholder 3"/>
          <p:cNvSpPr>
            <a:spLocks noGrp="1"/>
          </p:cNvSpPr>
          <p:nvPr>
            <p:ph type="sldNum" sz="quarter" idx="12"/>
          </p:nvPr>
        </p:nvSpPr>
        <p:spPr>
          <a:xfrm>
            <a:off x="11340004" y="6340161"/>
            <a:ext cx="640080" cy="365125"/>
          </a:xfrm>
          <a:prstGeom prst="rect">
            <a:avLst/>
          </a:prstGeom>
        </p:spPr>
        <p:txBody>
          <a:bodyPr/>
          <a:lstStyle>
            <a:lvl1pPr>
              <a:defRPr sz="1100"/>
            </a:lvl1pPr>
          </a:lstStyle>
          <a:p>
            <a:fld id="{350EA957-4397-44F1-B25F-D3F24BF8AEF9}" type="slidenum">
              <a:rPr lang="en-US" smtClean="0"/>
              <a:pPr/>
              <a:t>‹#›</a:t>
            </a:fld>
            <a:r>
              <a:rPr lang="en-US" dirty="0"/>
              <a:t>/24</a:t>
            </a:r>
          </a:p>
        </p:txBody>
      </p:sp>
    </p:spTree>
    <p:extLst>
      <p:ext uri="{BB962C8B-B14F-4D97-AF65-F5344CB8AC3E}">
        <p14:creationId xmlns:p14="http://schemas.microsoft.com/office/powerpoint/2010/main" val="227658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7C0D4C-D141-4330-B177-18709DDF1044}" type="datetime1">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475064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714FC3-7D10-43B5-A912-4FCAFA0CE877}" type="datetime1">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1320379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2185B6-17FB-4B48-B75F-F0993CF73A32}" type="datetime1">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49899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60B6B7-CEF6-42AE-B56A-71D450BADA5D}" type="datetime1">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1466163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BB6465-3858-4ACC-8C67-D121CF477DAF}" type="datetime1">
              <a:rPr lang="en-US" smtClean="0"/>
              <a:t>10/24/2017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3952175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283CE6-7B78-435B-A44B-528FD34FECDB}" type="datetime1">
              <a:rPr lang="en-US" smtClean="0"/>
              <a:t>10/24/2017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798508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A83EB0-1253-4E76-A66D-BD15EA345822}" type="datetime1">
              <a:rPr lang="en-US" smtClean="0"/>
              <a:t>10/24/2017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329523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37023E-3BA4-4FE6-A1D8-6815715CEDD8}" type="datetime1">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0747627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994DE9-454E-4767-AA3A-A0C3D9B78DFB}" type="datetime1">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07174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a:xfrm>
            <a:off x="11340004" y="6340161"/>
            <a:ext cx="640080" cy="365125"/>
          </a:xfrm>
          <a:prstGeom prst="rect">
            <a:avLst/>
          </a:prstGeom>
        </p:spPr>
        <p:txBody>
          <a:bodyPr/>
          <a:lstStyle>
            <a:lvl1pPr>
              <a:defRPr sz="1100"/>
            </a:lvl1pPr>
          </a:lstStyle>
          <a:p>
            <a:fld id="{350EA957-4397-44F1-B25F-D3F24BF8AEF9}" type="slidenum">
              <a:rPr lang="en-US" smtClean="0"/>
              <a:pPr/>
              <a:t>‹#›</a:t>
            </a:fld>
            <a:r>
              <a:rPr lang="en-US" dirty="0"/>
              <a:t>/24</a:t>
            </a:r>
          </a:p>
        </p:txBody>
      </p:sp>
    </p:spTree>
    <p:extLst>
      <p:ext uri="{BB962C8B-B14F-4D97-AF65-F5344CB8AC3E}">
        <p14:creationId xmlns:p14="http://schemas.microsoft.com/office/powerpoint/2010/main" val="14540250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82409-A288-4C24-BCCB-A445E836E5EB}" type="datetime1">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134199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39D7F1-1560-4851-8B6F-2C6FF24263DF}" type="datetime1">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14722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3"/>
          <p:cNvSpPr>
            <a:spLocks noGrp="1"/>
          </p:cNvSpPr>
          <p:nvPr>
            <p:ph type="sldNum" sz="quarter" idx="12"/>
          </p:nvPr>
        </p:nvSpPr>
        <p:spPr>
          <a:xfrm>
            <a:off x="11340004" y="6340161"/>
            <a:ext cx="640080" cy="365125"/>
          </a:xfrm>
          <a:prstGeom prst="rect">
            <a:avLst/>
          </a:prstGeom>
        </p:spPr>
        <p:txBody>
          <a:bodyPr/>
          <a:lstStyle>
            <a:lvl1pPr>
              <a:defRPr sz="1100"/>
            </a:lvl1pPr>
          </a:lstStyle>
          <a:p>
            <a:fld id="{350EA957-4397-44F1-B25F-D3F24BF8AEF9}" type="slidenum">
              <a:rPr lang="en-US" smtClean="0"/>
              <a:pPr/>
              <a:t>‹#›</a:t>
            </a:fld>
            <a:r>
              <a:rPr lang="en-US" dirty="0"/>
              <a:t>/24</a:t>
            </a:r>
          </a:p>
        </p:txBody>
      </p:sp>
    </p:spTree>
    <p:extLst>
      <p:ext uri="{BB962C8B-B14F-4D97-AF65-F5344CB8AC3E}">
        <p14:creationId xmlns:p14="http://schemas.microsoft.com/office/powerpoint/2010/main" val="799200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a:prstGeom prst="rect">
            <a:avLst/>
          </a:prstGeom>
        </p:spPr>
        <p:txBody>
          <a:bodyPr/>
          <a:lstStyle>
            <a:lvl1pPr>
              <a:defRPr sz="2800"/>
            </a:lvl1pPr>
          </a:lstStyle>
          <a:p>
            <a:r>
              <a:rPr lang="en-US" dirty="0"/>
              <a:t>20</a:t>
            </a:r>
          </a:p>
        </p:txBody>
      </p:sp>
    </p:spTree>
    <p:extLst>
      <p:ext uri="{BB962C8B-B14F-4D97-AF65-F5344CB8AC3E}">
        <p14:creationId xmlns:p14="http://schemas.microsoft.com/office/powerpoint/2010/main" val="118640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8" name="Slide Number Placeholder 3"/>
          <p:cNvSpPr>
            <a:spLocks noGrp="1"/>
          </p:cNvSpPr>
          <p:nvPr>
            <p:ph type="sldNum" sz="quarter" idx="12"/>
          </p:nvPr>
        </p:nvSpPr>
        <p:spPr>
          <a:xfrm>
            <a:off x="11340004" y="6340161"/>
            <a:ext cx="640080" cy="365125"/>
          </a:xfrm>
          <a:prstGeom prst="rect">
            <a:avLst/>
          </a:prstGeom>
        </p:spPr>
        <p:txBody>
          <a:bodyPr/>
          <a:lstStyle>
            <a:lvl1pPr>
              <a:defRPr sz="1100"/>
            </a:lvl1pPr>
          </a:lstStyle>
          <a:p>
            <a:fld id="{350EA957-4397-44F1-B25F-D3F24BF8AEF9}" type="slidenum">
              <a:rPr lang="en-US" smtClean="0"/>
              <a:pPr/>
              <a:t>‹#›</a:t>
            </a:fld>
            <a:r>
              <a:rPr lang="en-US" dirty="0"/>
              <a:t>/24</a:t>
            </a:r>
          </a:p>
        </p:txBody>
      </p:sp>
    </p:spTree>
    <p:extLst>
      <p:ext uri="{BB962C8B-B14F-4D97-AF65-F5344CB8AC3E}">
        <p14:creationId xmlns:p14="http://schemas.microsoft.com/office/powerpoint/2010/main" val="251084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11" name="Slide Number Placeholder 3"/>
          <p:cNvSpPr>
            <a:spLocks noGrp="1"/>
          </p:cNvSpPr>
          <p:nvPr>
            <p:ph type="sldNum" sz="quarter" idx="12"/>
          </p:nvPr>
        </p:nvSpPr>
        <p:spPr>
          <a:xfrm>
            <a:off x="11340004" y="6340161"/>
            <a:ext cx="640080" cy="365125"/>
          </a:xfrm>
          <a:prstGeom prst="rect">
            <a:avLst/>
          </a:prstGeom>
        </p:spPr>
        <p:txBody>
          <a:bodyPr/>
          <a:lstStyle>
            <a:lvl1pPr>
              <a:defRPr sz="1100"/>
            </a:lvl1pPr>
          </a:lstStyle>
          <a:p>
            <a:fld id="{350EA957-4397-44F1-B25F-D3F24BF8AEF9}" type="slidenum">
              <a:rPr lang="en-US" smtClean="0"/>
              <a:pPr/>
              <a:t>‹#›</a:t>
            </a:fld>
            <a:r>
              <a:rPr lang="en-US" dirty="0"/>
              <a:t>/24</a:t>
            </a:r>
          </a:p>
        </p:txBody>
      </p:sp>
    </p:spTree>
    <p:extLst>
      <p:ext uri="{BB962C8B-B14F-4D97-AF65-F5344CB8AC3E}">
        <p14:creationId xmlns:p14="http://schemas.microsoft.com/office/powerpoint/2010/main" val="689839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7" name="Slide Number Placeholder 3"/>
          <p:cNvSpPr>
            <a:spLocks noGrp="1"/>
          </p:cNvSpPr>
          <p:nvPr>
            <p:ph type="sldNum" sz="quarter" idx="12"/>
          </p:nvPr>
        </p:nvSpPr>
        <p:spPr>
          <a:xfrm>
            <a:off x="11340004" y="6340161"/>
            <a:ext cx="640080" cy="365125"/>
          </a:xfrm>
          <a:prstGeom prst="rect">
            <a:avLst/>
          </a:prstGeom>
        </p:spPr>
        <p:txBody>
          <a:bodyPr/>
          <a:lstStyle>
            <a:lvl1pPr>
              <a:defRPr sz="1100"/>
            </a:lvl1pPr>
          </a:lstStyle>
          <a:p>
            <a:fld id="{350EA957-4397-44F1-B25F-D3F24BF8AEF9}" type="slidenum">
              <a:rPr lang="en-US" smtClean="0"/>
              <a:pPr/>
              <a:t>‹#›</a:t>
            </a:fld>
            <a:r>
              <a:rPr lang="en-US" dirty="0"/>
              <a:t>/24</a:t>
            </a:r>
          </a:p>
        </p:txBody>
      </p:sp>
    </p:spTree>
    <p:extLst>
      <p:ext uri="{BB962C8B-B14F-4D97-AF65-F5344CB8AC3E}">
        <p14:creationId xmlns:p14="http://schemas.microsoft.com/office/powerpoint/2010/main" val="215456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1340004" y="6340161"/>
            <a:ext cx="640080" cy="365125"/>
          </a:xfrm>
          <a:prstGeom prst="rect">
            <a:avLst/>
          </a:prstGeom>
        </p:spPr>
        <p:txBody>
          <a:bodyPr/>
          <a:lstStyle>
            <a:lvl1pPr>
              <a:defRPr sz="1100"/>
            </a:lvl1pPr>
          </a:lstStyle>
          <a:p>
            <a:fld id="{350EA957-4397-44F1-B25F-D3F24BF8AEF9}" type="slidenum">
              <a:rPr lang="en-US" smtClean="0"/>
              <a:pPr/>
              <a:t>‹#›</a:t>
            </a:fld>
            <a:r>
              <a:rPr lang="en-US" dirty="0"/>
              <a:t>/24</a:t>
            </a:r>
          </a:p>
        </p:txBody>
      </p:sp>
    </p:spTree>
    <p:extLst>
      <p:ext uri="{BB962C8B-B14F-4D97-AF65-F5344CB8AC3E}">
        <p14:creationId xmlns:p14="http://schemas.microsoft.com/office/powerpoint/2010/main" val="3714532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8" name="Slide Number Placeholder 3"/>
          <p:cNvSpPr>
            <a:spLocks noGrp="1"/>
          </p:cNvSpPr>
          <p:nvPr>
            <p:ph type="sldNum" sz="quarter" idx="12"/>
          </p:nvPr>
        </p:nvSpPr>
        <p:spPr>
          <a:xfrm>
            <a:off x="11340004" y="6340161"/>
            <a:ext cx="640080" cy="365125"/>
          </a:xfrm>
          <a:prstGeom prst="rect">
            <a:avLst/>
          </a:prstGeom>
        </p:spPr>
        <p:txBody>
          <a:bodyPr/>
          <a:lstStyle>
            <a:lvl1pPr>
              <a:defRPr sz="1100"/>
            </a:lvl1pPr>
          </a:lstStyle>
          <a:p>
            <a:fld id="{350EA957-4397-44F1-B25F-D3F24BF8AEF9}" type="slidenum">
              <a:rPr lang="en-US" smtClean="0"/>
              <a:pPr/>
              <a:t>‹#›</a:t>
            </a:fld>
            <a:r>
              <a:rPr lang="en-US" dirty="0"/>
              <a:t>/24</a:t>
            </a:r>
          </a:p>
        </p:txBody>
      </p:sp>
    </p:spTree>
    <p:extLst>
      <p:ext uri="{BB962C8B-B14F-4D97-AF65-F5344CB8AC3E}">
        <p14:creationId xmlns:p14="http://schemas.microsoft.com/office/powerpoint/2010/main" val="222480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cstate="print">
                <a:duotone>
                  <a:schemeClr val="accent1">
                    <a:shade val="45000"/>
                    <a:satMod val="135000"/>
                  </a:schemeClr>
                  <a:prstClr val="white"/>
                </a:duotone>
                <a:extLst>
                  <a:ext uri="{BEBA8EAE-BF5A-486C-A8C5-ECC9F3942E4B}">
                    <a14:imgProps xmlns:a14="http://schemas.microsoft.com/office/drawing/2010/main">
                      <a14:imgLayer r:embed="rId1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pic>
        <p:nvPicPr>
          <p:cNvPr id="2050" name="Picture 2" descr="Image result for oregon state"/>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544765" cy="5734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3"/>
          <p:cNvSpPr>
            <a:spLocks noGrp="1"/>
          </p:cNvSpPr>
          <p:nvPr>
            <p:ph type="sldNum" sz="quarter" idx="4"/>
          </p:nvPr>
        </p:nvSpPr>
        <p:spPr>
          <a:xfrm>
            <a:off x="11340004" y="6340161"/>
            <a:ext cx="640080" cy="365125"/>
          </a:xfrm>
          <a:prstGeom prst="rect">
            <a:avLst/>
          </a:prstGeom>
        </p:spPr>
        <p:txBody>
          <a:bodyPr/>
          <a:lstStyle>
            <a:lvl1pPr>
              <a:defRPr sz="1100"/>
            </a:lvl1pPr>
          </a:lstStyle>
          <a:p>
            <a:fld id="{350EA957-4397-44F1-B25F-D3F24BF8AEF9}" type="slidenum">
              <a:rPr lang="en-US" smtClean="0"/>
              <a:pPr/>
              <a:t>‹#›</a:t>
            </a:fld>
            <a:r>
              <a:rPr lang="en-US" dirty="0"/>
              <a:t>/24</a:t>
            </a:r>
          </a:p>
        </p:txBody>
      </p:sp>
    </p:spTree>
    <p:extLst>
      <p:ext uri="{BB962C8B-B14F-4D97-AF65-F5344CB8AC3E}">
        <p14:creationId xmlns:p14="http://schemas.microsoft.com/office/powerpoint/2010/main" val="3386141507"/>
      </p:ext>
    </p:extLst>
  </p:cSld>
  <p:clrMap bg1="lt1" tx1="dk1" bg2="lt2" tx2="dk2" accent1="accent1" accent2="accent2" accent3="accent3" accent4="accent4" accent5="accent5" accent6="accent6" hlink="hlink" folHlink="folHlink"/>
  <p:sldLayoutIdLst>
    <p:sldLayoutId id="2147483780" r:id="rId1"/>
    <p:sldLayoutId id="2147483791" r:id="rId2"/>
    <p:sldLayoutId id="2147483781" r:id="rId3"/>
    <p:sldLayoutId id="2147483782" r:id="rId4"/>
    <p:sldLayoutId id="2147483783" r:id="rId5"/>
    <p:sldLayoutId id="2147483784" r:id="rId6"/>
    <p:sldLayoutId id="2147483785" r:id="rId7"/>
    <p:sldLayoutId id="2147483786" r:id="rId8"/>
    <p:sldLayoutId id="2147483789" r:id="rId9"/>
    <p:sldLayoutId id="2147483790" r:id="rId10"/>
  </p:sldLayoutIdLst>
  <p:hf hdr="0" ft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87DA3C-353A-4442-9BCD-5866C61B4C90}" type="datetime1">
              <a:rPr lang="en-US" smtClean="0"/>
              <a:t>10/24/2017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62861-2016-478D-95F6-2500F536E599}" type="slidenum">
              <a:rPr lang="en-US" smtClean="0"/>
              <a:t>‹#›</a:t>
            </a:fld>
            <a:endParaRPr lang="en-US"/>
          </a:p>
        </p:txBody>
      </p:sp>
    </p:spTree>
    <p:extLst>
      <p:ext uri="{BB962C8B-B14F-4D97-AF65-F5344CB8AC3E}">
        <p14:creationId xmlns:p14="http://schemas.microsoft.com/office/powerpoint/2010/main" val="363077123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58.png"/><Relationship Id="rId7" Type="http://schemas.openxmlformats.org/officeDocument/2006/relationships/image" Target="../media/image52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462.png"/><Relationship Id="rId5" Type="http://schemas.openxmlformats.org/officeDocument/2006/relationships/image" Target="../media/image500.png"/><Relationship Id="rId10" Type="http://schemas.openxmlformats.org/officeDocument/2006/relationships/image" Target="../media/image57.png"/><Relationship Id="rId4" Type="http://schemas.openxmlformats.org/officeDocument/2006/relationships/image" Target="../media/image42.png"/><Relationship Id="rId9" Type="http://schemas.openxmlformats.org/officeDocument/2006/relationships/image" Target="../media/image56.png"/></Relationships>
</file>

<file path=ppt/slides/_rels/slide11.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50.png"/></Relationships>
</file>

<file path=ppt/slides/_rels/slide1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8" Type="http://schemas.microsoft.com/office/2007/relationships/hdphoto" Target="../media/hdphoto5.wdp"/><Relationship Id="rId8" Type="http://schemas.openxmlformats.org/officeDocument/2006/relationships/image" Target="../media/image440.png"/><Relationship Id="rId26" Type="http://schemas.openxmlformats.org/officeDocument/2006/relationships/image" Target="../media/image66.png"/><Relationship Id="rId21" Type="http://schemas.openxmlformats.org/officeDocument/2006/relationships/image" Target="../media/image62.png"/><Relationship Id="rId17" Type="http://schemas.openxmlformats.org/officeDocument/2006/relationships/image" Target="../media/image61.png"/><Relationship Id="rId25" Type="http://schemas.openxmlformats.org/officeDocument/2006/relationships/image" Target="../media/image65.png"/><Relationship Id="rId2" Type="http://schemas.openxmlformats.org/officeDocument/2006/relationships/notesSlide" Target="../notesSlides/notesSlide12.xml"/><Relationship Id="rId16" Type="http://schemas.microsoft.com/office/2007/relationships/hdphoto" Target="../media/hdphoto4.wdp"/><Relationship Id="rId20" Type="http://schemas.openxmlformats.org/officeDocument/2006/relationships/image" Target="../media/image13.png"/><Relationship Id="rId1" Type="http://schemas.openxmlformats.org/officeDocument/2006/relationships/slideLayout" Target="../slideLayouts/slideLayout3.xml"/><Relationship Id="rId24" Type="http://schemas.microsoft.com/office/2007/relationships/hdphoto" Target="../media/hdphoto7.wdp"/><Relationship Id="rId15" Type="http://schemas.openxmlformats.org/officeDocument/2006/relationships/image" Target="../media/image60.png"/><Relationship Id="rId23" Type="http://schemas.openxmlformats.org/officeDocument/2006/relationships/image" Target="../media/image63.png"/><Relationship Id="rId19" Type="http://schemas.openxmlformats.org/officeDocument/2006/relationships/image" Target="../media/image8.png"/><Relationship Id="rId10" Type="http://schemas.openxmlformats.org/officeDocument/2006/relationships/image" Target="../media/image461.png"/><Relationship Id="rId14" Type="http://schemas.openxmlformats.org/officeDocument/2006/relationships/image" Target="../media/image481.png"/><Relationship Id="rId9" Type="http://schemas.openxmlformats.org/officeDocument/2006/relationships/image" Target="../media/image452.png"/><Relationship Id="rId22" Type="http://schemas.microsoft.com/office/2007/relationships/hdphoto" Target="../media/hdphoto6.wdp"/><Relationship Id="rId27" Type="http://schemas.openxmlformats.org/officeDocument/2006/relationships/image" Target="../media/image67.png"/></Relationships>
</file>

<file path=ppt/slides/_rels/slide14.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8.png"/><Relationship Id="rId7" Type="http://schemas.openxmlformats.org/officeDocument/2006/relationships/image" Target="../media/image8.png"/><Relationship Id="rId12" Type="http://schemas.openxmlformats.org/officeDocument/2006/relationships/image" Target="../media/image75.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70.png"/><Relationship Id="rId11" Type="http://schemas.openxmlformats.org/officeDocument/2006/relationships/image" Target="../media/image74.png"/><Relationship Id="rId5" Type="http://schemas.openxmlformats.org/officeDocument/2006/relationships/image" Target="../media/image69.png"/><Relationship Id="rId10" Type="http://schemas.openxmlformats.org/officeDocument/2006/relationships/image" Target="../media/image73.png"/><Relationship Id="rId4" Type="http://schemas.openxmlformats.org/officeDocument/2006/relationships/image" Target="../media/image42.png"/><Relationship Id="rId9" Type="http://schemas.openxmlformats.org/officeDocument/2006/relationships/image" Target="../media/image72.png"/></Relationships>
</file>

<file path=ppt/slides/_rels/slide1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3.xml"/><Relationship Id="rId4" Type="http://schemas.openxmlformats.org/officeDocument/2006/relationships/image" Target="../media/image572.png"/></Relationships>
</file>

<file path=ppt/slides/_rels/slide16.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8.png"/><Relationship Id="rId7" Type="http://schemas.openxmlformats.org/officeDocument/2006/relationships/image" Target="../media/image92.png"/><Relationship Id="rId12" Type="http://schemas.openxmlformats.org/officeDocument/2006/relationships/image" Target="../media/image99.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79.png"/><Relationship Id="rId11" Type="http://schemas.openxmlformats.org/officeDocument/2006/relationships/image" Target="../media/image98.png"/><Relationship Id="rId5" Type="http://schemas.openxmlformats.org/officeDocument/2006/relationships/image" Target="../media/image41.png"/><Relationship Id="rId10" Type="http://schemas.openxmlformats.org/officeDocument/2006/relationships/image" Target="../media/image97.png"/><Relationship Id="rId4" Type="http://schemas.openxmlformats.org/officeDocument/2006/relationships/image" Target="../media/image42.png"/><Relationship Id="rId9" Type="http://schemas.openxmlformats.org/officeDocument/2006/relationships/image" Target="../media/image96.png"/></Relationships>
</file>

<file path=ppt/slides/_rels/slide17.xml.rels><?xml version="1.0" encoding="UTF-8" standalone="yes"?>
<Relationships xmlns="http://schemas.openxmlformats.org/package/2006/relationships"><Relationship Id="rId8" Type="http://schemas.openxmlformats.org/officeDocument/2006/relationships/image" Target="../media/image670.png"/><Relationship Id="rId13" Type="http://schemas.openxmlformats.org/officeDocument/2006/relationships/image" Target="../media/image721.png"/><Relationship Id="rId18" Type="http://schemas.openxmlformats.org/officeDocument/2006/relationships/image" Target="../media/image770.png"/><Relationship Id="rId26" Type="http://schemas.openxmlformats.org/officeDocument/2006/relationships/image" Target="../media/image85.png"/><Relationship Id="rId39" Type="http://schemas.openxmlformats.org/officeDocument/2006/relationships/image" Target="../media/image103.png"/><Relationship Id="rId3" Type="http://schemas.openxmlformats.org/officeDocument/2006/relationships/image" Target="../media/image19.png"/><Relationship Id="rId21" Type="http://schemas.openxmlformats.org/officeDocument/2006/relationships/image" Target="../media/image800.png"/><Relationship Id="rId34" Type="http://schemas.openxmlformats.org/officeDocument/2006/relationships/image" Target="../media/image94.png"/><Relationship Id="rId7" Type="http://schemas.openxmlformats.org/officeDocument/2006/relationships/image" Target="../media/image541.png"/><Relationship Id="rId12" Type="http://schemas.openxmlformats.org/officeDocument/2006/relationships/image" Target="../media/image711.png"/><Relationship Id="rId17" Type="http://schemas.openxmlformats.org/officeDocument/2006/relationships/image" Target="../media/image760.png"/><Relationship Id="rId25" Type="http://schemas.openxmlformats.org/officeDocument/2006/relationships/image" Target="../media/image84.png"/><Relationship Id="rId33" Type="http://schemas.openxmlformats.org/officeDocument/2006/relationships/image" Target="../media/image93.png"/><Relationship Id="rId38" Type="http://schemas.openxmlformats.org/officeDocument/2006/relationships/image" Target="../media/image102.png"/><Relationship Id="rId2" Type="http://schemas.openxmlformats.org/officeDocument/2006/relationships/notesSlide" Target="../notesSlides/notesSlide15.xml"/><Relationship Id="rId16" Type="http://schemas.openxmlformats.org/officeDocument/2006/relationships/image" Target="../media/image750.png"/><Relationship Id="rId20" Type="http://schemas.openxmlformats.org/officeDocument/2006/relationships/image" Target="../media/image790.png"/><Relationship Id="rId29" Type="http://schemas.openxmlformats.org/officeDocument/2006/relationships/image" Target="../media/image88.png"/><Relationship Id="rId41" Type="http://schemas.openxmlformats.org/officeDocument/2006/relationships/image" Target="../media/image105.png"/><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700.png"/><Relationship Id="rId24" Type="http://schemas.openxmlformats.org/officeDocument/2006/relationships/image" Target="../media/image83.png"/><Relationship Id="rId32" Type="http://schemas.openxmlformats.org/officeDocument/2006/relationships/image" Target="../media/image91.png"/><Relationship Id="rId37" Type="http://schemas.openxmlformats.org/officeDocument/2006/relationships/image" Target="../media/image101.png"/><Relationship Id="rId40" Type="http://schemas.openxmlformats.org/officeDocument/2006/relationships/image" Target="../media/image104.png"/><Relationship Id="rId5" Type="http://schemas.openxmlformats.org/officeDocument/2006/relationships/image" Target="../media/image24.png"/><Relationship Id="rId15" Type="http://schemas.openxmlformats.org/officeDocument/2006/relationships/image" Target="../media/image740.png"/><Relationship Id="rId23" Type="http://schemas.openxmlformats.org/officeDocument/2006/relationships/image" Target="../media/image82.png"/><Relationship Id="rId28" Type="http://schemas.openxmlformats.org/officeDocument/2006/relationships/image" Target="../media/image87.png"/><Relationship Id="rId36" Type="http://schemas.openxmlformats.org/officeDocument/2006/relationships/image" Target="../media/image100.png"/><Relationship Id="rId10" Type="http://schemas.openxmlformats.org/officeDocument/2006/relationships/image" Target="../media/image690.png"/><Relationship Id="rId19" Type="http://schemas.openxmlformats.org/officeDocument/2006/relationships/image" Target="../media/image780.png"/><Relationship Id="rId31" Type="http://schemas.openxmlformats.org/officeDocument/2006/relationships/image" Target="../media/image90.png"/><Relationship Id="rId4" Type="http://schemas.openxmlformats.org/officeDocument/2006/relationships/image" Target="../media/image23.png"/><Relationship Id="rId9" Type="http://schemas.openxmlformats.org/officeDocument/2006/relationships/image" Target="../media/image64.png"/><Relationship Id="rId14" Type="http://schemas.openxmlformats.org/officeDocument/2006/relationships/image" Target="../media/image731.png"/><Relationship Id="rId22" Type="http://schemas.openxmlformats.org/officeDocument/2006/relationships/image" Target="../media/image81.png"/><Relationship Id="rId27" Type="http://schemas.openxmlformats.org/officeDocument/2006/relationships/image" Target="../media/image86.png"/><Relationship Id="rId30" Type="http://schemas.openxmlformats.org/officeDocument/2006/relationships/image" Target="../media/image89.png"/><Relationship Id="rId35" Type="http://schemas.openxmlformats.org/officeDocument/2006/relationships/image" Target="../media/image95.png"/></Relationships>
</file>

<file path=ppt/slides/_rels/slide18.xml.rels><?xml version="1.0" encoding="UTF-8" standalone="yes"?>
<Relationships xmlns="http://schemas.openxmlformats.org/package/2006/relationships"><Relationship Id="rId8" Type="http://schemas.openxmlformats.org/officeDocument/2006/relationships/image" Target="../media/image541.png"/><Relationship Id="rId13" Type="http://schemas.openxmlformats.org/officeDocument/2006/relationships/image" Target="../media/image721.png"/><Relationship Id="rId18" Type="http://schemas.openxmlformats.org/officeDocument/2006/relationships/image" Target="../media/image770.png"/><Relationship Id="rId26" Type="http://schemas.openxmlformats.org/officeDocument/2006/relationships/image" Target="../media/image861.png"/><Relationship Id="rId39" Type="http://schemas.openxmlformats.org/officeDocument/2006/relationships/image" Target="../media/image108.png"/><Relationship Id="rId3" Type="http://schemas.openxmlformats.org/officeDocument/2006/relationships/image" Target="../media/image19.png"/><Relationship Id="rId21" Type="http://schemas.openxmlformats.org/officeDocument/2006/relationships/image" Target="../media/image800.png"/><Relationship Id="rId42" Type="http://schemas.openxmlformats.org/officeDocument/2006/relationships/image" Target="../media/image91.png"/><Relationship Id="rId7" Type="http://schemas.openxmlformats.org/officeDocument/2006/relationships/image" Target="../media/image1042.png"/><Relationship Id="rId12" Type="http://schemas.openxmlformats.org/officeDocument/2006/relationships/image" Target="../media/image711.png"/><Relationship Id="rId17" Type="http://schemas.openxmlformats.org/officeDocument/2006/relationships/image" Target="../media/image760.png"/><Relationship Id="rId25" Type="http://schemas.openxmlformats.org/officeDocument/2006/relationships/image" Target="../media/image850.png"/><Relationship Id="rId33" Type="http://schemas.openxmlformats.org/officeDocument/2006/relationships/image" Target="../media/image83.png"/><Relationship Id="rId38" Type="http://schemas.openxmlformats.org/officeDocument/2006/relationships/image" Target="../media/image1071.png"/><Relationship Id="rId2" Type="http://schemas.openxmlformats.org/officeDocument/2006/relationships/notesSlide" Target="../notesSlides/notesSlide16.xml"/><Relationship Id="rId16" Type="http://schemas.openxmlformats.org/officeDocument/2006/relationships/image" Target="../media/image750.png"/><Relationship Id="rId20" Type="http://schemas.openxmlformats.org/officeDocument/2006/relationships/image" Target="../media/image790.png"/><Relationship Id="rId29" Type="http://schemas.openxmlformats.org/officeDocument/2006/relationships/image" Target="../media/image107.png"/><Relationship Id="rId41" Type="http://schemas.openxmlformats.org/officeDocument/2006/relationships/image" Target="../media/image1081.png"/><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690.png"/><Relationship Id="rId24" Type="http://schemas.openxmlformats.org/officeDocument/2006/relationships/image" Target="../media/image840.png"/><Relationship Id="rId37" Type="http://schemas.openxmlformats.org/officeDocument/2006/relationships/image" Target="../media/image102.png"/><Relationship Id="rId40" Type="http://schemas.openxmlformats.org/officeDocument/2006/relationships/image" Target="../media/image700.png"/><Relationship Id="rId5" Type="http://schemas.openxmlformats.org/officeDocument/2006/relationships/image" Target="../media/image24.png"/><Relationship Id="rId15" Type="http://schemas.openxmlformats.org/officeDocument/2006/relationships/image" Target="../media/image740.png"/><Relationship Id="rId23" Type="http://schemas.openxmlformats.org/officeDocument/2006/relationships/image" Target="../media/image1041.png"/><Relationship Id="rId28" Type="http://schemas.openxmlformats.org/officeDocument/2006/relationships/image" Target="../media/image106.png"/><Relationship Id="rId36" Type="http://schemas.openxmlformats.org/officeDocument/2006/relationships/image" Target="../media/image101.png"/><Relationship Id="rId10" Type="http://schemas.openxmlformats.org/officeDocument/2006/relationships/image" Target="../media/image64.png"/><Relationship Id="rId19" Type="http://schemas.openxmlformats.org/officeDocument/2006/relationships/image" Target="../media/image780.png"/><Relationship Id="rId44" Type="http://schemas.openxmlformats.org/officeDocument/2006/relationships/image" Target="../media/image88.png"/><Relationship Id="rId4" Type="http://schemas.openxmlformats.org/officeDocument/2006/relationships/image" Target="../media/image23.png"/><Relationship Id="rId9" Type="http://schemas.openxmlformats.org/officeDocument/2006/relationships/image" Target="../media/image670.png"/><Relationship Id="rId14" Type="http://schemas.openxmlformats.org/officeDocument/2006/relationships/image" Target="../media/image731.png"/><Relationship Id="rId22" Type="http://schemas.openxmlformats.org/officeDocument/2006/relationships/image" Target="../media/image81.png"/><Relationship Id="rId27" Type="http://schemas.openxmlformats.org/officeDocument/2006/relationships/image" Target="../media/image1051.png"/><Relationship Id="rId35" Type="http://schemas.openxmlformats.org/officeDocument/2006/relationships/image" Target="../media/image100.png"/><Relationship Id="rId43" Type="http://schemas.openxmlformats.org/officeDocument/2006/relationships/image" Target="../media/image87.png"/></Relationships>
</file>

<file path=ppt/slides/_rels/slide19.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100.png"/><Relationship Id="rId18" Type="http://schemas.openxmlformats.org/officeDocument/2006/relationships/image" Target="../media/image111.png"/><Relationship Id="rId26" Type="http://schemas.openxmlformats.org/officeDocument/2006/relationships/image" Target="../media/image113.png"/><Relationship Id="rId3" Type="http://schemas.openxmlformats.org/officeDocument/2006/relationships/image" Target="../media/image19.png"/><Relationship Id="rId21" Type="http://schemas.openxmlformats.org/officeDocument/2006/relationships/image" Target="../media/image114.png"/><Relationship Id="rId7" Type="http://schemas.openxmlformats.org/officeDocument/2006/relationships/image" Target="../media/image670.png"/><Relationship Id="rId17" Type="http://schemas.openxmlformats.org/officeDocument/2006/relationships/image" Target="../media/image110.png"/><Relationship Id="rId25" Type="http://schemas.openxmlformats.org/officeDocument/2006/relationships/image" Target="../media/image118.png"/><Relationship Id="rId2" Type="http://schemas.openxmlformats.org/officeDocument/2006/relationships/notesSlide" Target="../notesSlides/notesSlide17.xml"/><Relationship Id="rId16" Type="http://schemas.openxmlformats.org/officeDocument/2006/relationships/image" Target="../media/image700.png"/><Relationship Id="rId20" Type="http://schemas.openxmlformats.org/officeDocument/2006/relationships/image" Target="../media/image1061.png"/><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109.png"/><Relationship Id="rId24" Type="http://schemas.openxmlformats.org/officeDocument/2006/relationships/image" Target="../media/image117.png"/><Relationship Id="rId5" Type="http://schemas.openxmlformats.org/officeDocument/2006/relationships/image" Target="../media/image24.png"/><Relationship Id="rId15" Type="http://schemas.openxmlformats.org/officeDocument/2006/relationships/image" Target="../media/image102.png"/><Relationship Id="rId23" Type="http://schemas.openxmlformats.org/officeDocument/2006/relationships/image" Target="../media/image116.png"/><Relationship Id="rId28" Type="http://schemas.openxmlformats.org/officeDocument/2006/relationships/image" Target="../media/image120.png"/><Relationship Id="rId10" Type="http://schemas.openxmlformats.org/officeDocument/2006/relationships/image" Target="../media/image83.png"/><Relationship Id="rId19" Type="http://schemas.openxmlformats.org/officeDocument/2006/relationships/image" Target="../media/image112.png"/><Relationship Id="rId4" Type="http://schemas.openxmlformats.org/officeDocument/2006/relationships/image" Target="../media/image23.png"/><Relationship Id="rId9" Type="http://schemas.openxmlformats.org/officeDocument/2006/relationships/image" Target="../media/image690.png"/><Relationship Id="rId14" Type="http://schemas.openxmlformats.org/officeDocument/2006/relationships/image" Target="../media/image101.png"/><Relationship Id="rId22" Type="http://schemas.openxmlformats.org/officeDocument/2006/relationships/image" Target="../media/image115.png"/><Relationship Id="rId27" Type="http://schemas.openxmlformats.org/officeDocument/2006/relationships/image" Target="../media/image1132.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11" Type="http://schemas.microsoft.com/office/2007/relationships/hdphoto" Target="../media/hdphoto3.wdp"/><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8" Type="http://schemas.openxmlformats.org/officeDocument/2006/relationships/image" Target="../media/image670.png"/><Relationship Id="rId13" Type="http://schemas.openxmlformats.org/officeDocument/2006/relationships/image" Target="../media/image101.png"/><Relationship Id="rId26" Type="http://schemas.openxmlformats.org/officeDocument/2006/relationships/image" Target="../media/image1221.png"/><Relationship Id="rId3" Type="http://schemas.openxmlformats.org/officeDocument/2006/relationships/image" Target="../media/image121.png"/><Relationship Id="rId21" Type="http://schemas.openxmlformats.org/officeDocument/2006/relationships/image" Target="../media/image115.png"/><Relationship Id="rId34" Type="http://schemas.openxmlformats.org/officeDocument/2006/relationships/image" Target="../media/image112.png"/><Relationship Id="rId7" Type="http://schemas.openxmlformats.org/officeDocument/2006/relationships/image" Target="../media/image25.png"/><Relationship Id="rId12" Type="http://schemas.openxmlformats.org/officeDocument/2006/relationships/image" Target="../media/image100.png"/><Relationship Id="rId25" Type="http://schemas.openxmlformats.org/officeDocument/2006/relationships/image" Target="../media/image1191.png"/><Relationship Id="rId33" Type="http://schemas.openxmlformats.org/officeDocument/2006/relationships/image" Target="../media/image111.png"/><Relationship Id="rId2" Type="http://schemas.openxmlformats.org/officeDocument/2006/relationships/notesSlide" Target="../notesSlides/notesSlide18.xml"/><Relationship Id="rId16" Type="http://schemas.openxmlformats.org/officeDocument/2006/relationships/image" Target="../media/image119.png"/><Relationship Id="rId20" Type="http://schemas.openxmlformats.org/officeDocument/2006/relationships/image" Target="../media/image1222.png"/><Relationship Id="rId29" Type="http://schemas.openxmlformats.org/officeDocument/2006/relationships/image" Target="../media/image124.png"/><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1091.png"/><Relationship Id="rId24" Type="http://schemas.openxmlformats.org/officeDocument/2006/relationships/image" Target="../media/image118.png"/><Relationship Id="rId32" Type="http://schemas.openxmlformats.org/officeDocument/2006/relationships/image" Target="../media/image125.png"/><Relationship Id="rId5" Type="http://schemas.openxmlformats.org/officeDocument/2006/relationships/image" Target="../media/image23.png"/><Relationship Id="rId15" Type="http://schemas.openxmlformats.org/officeDocument/2006/relationships/image" Target="../media/image700.png"/><Relationship Id="rId23" Type="http://schemas.openxmlformats.org/officeDocument/2006/relationships/image" Target="../media/image117.png"/><Relationship Id="rId28" Type="http://schemas.openxmlformats.org/officeDocument/2006/relationships/image" Target="../media/image1071.png"/><Relationship Id="rId10" Type="http://schemas.openxmlformats.org/officeDocument/2006/relationships/image" Target="../media/image690.png"/><Relationship Id="rId19" Type="http://schemas.openxmlformats.org/officeDocument/2006/relationships/image" Target="../media/image1061.png"/><Relationship Id="rId31" Type="http://schemas.openxmlformats.org/officeDocument/2006/relationships/image" Target="../media/image1132.png"/><Relationship Id="rId4" Type="http://schemas.openxmlformats.org/officeDocument/2006/relationships/image" Target="../media/image19.png"/><Relationship Id="rId9" Type="http://schemas.openxmlformats.org/officeDocument/2006/relationships/image" Target="../media/image64.png"/><Relationship Id="rId14" Type="http://schemas.openxmlformats.org/officeDocument/2006/relationships/image" Target="../media/image102.png"/><Relationship Id="rId22" Type="http://schemas.openxmlformats.org/officeDocument/2006/relationships/image" Target="../media/image123.png"/><Relationship Id="rId27" Type="http://schemas.openxmlformats.org/officeDocument/2006/relationships/image" Target="../media/image122.png"/><Relationship Id="rId30" Type="http://schemas.openxmlformats.org/officeDocument/2006/relationships/image" Target="../media/image1201.png"/></Relationships>
</file>

<file path=ppt/slides/_rels/slide21.xml.rels><?xml version="1.0" encoding="UTF-8" standalone="yes"?>
<Relationships xmlns="http://schemas.openxmlformats.org/package/2006/relationships"><Relationship Id="rId3" Type="http://schemas.openxmlformats.org/officeDocument/2006/relationships/image" Target="../media/image125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22.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126.png"/><Relationship Id="rId7" Type="http://schemas.openxmlformats.org/officeDocument/2006/relationships/customXml" Target="../ink/ink2.xml"/><Relationship Id="rId12" Type="http://schemas.openxmlformats.org/officeDocument/2006/relationships/image" Target="../media/image130.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27.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129.png"/><Relationship Id="rId4" Type="http://schemas.openxmlformats.org/officeDocument/2006/relationships/image" Target="../media/image141.png"/><Relationship Id="rId9" Type="http://schemas.openxmlformats.org/officeDocument/2006/relationships/customXml" Target="../ink/ink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981.png"/><Relationship Id="rId13" Type="http://schemas.openxmlformats.org/officeDocument/2006/relationships/image" Target="../media/image1040.png"/><Relationship Id="rId18" Type="http://schemas.openxmlformats.org/officeDocument/2006/relationships/image" Target="../media/image1090.png"/><Relationship Id="rId26" Type="http://schemas.openxmlformats.org/officeDocument/2006/relationships/image" Target="../media/image1170.png"/><Relationship Id="rId3" Type="http://schemas.openxmlformats.org/officeDocument/2006/relationships/image" Target="../media/image1000.png"/><Relationship Id="rId21" Type="http://schemas.openxmlformats.org/officeDocument/2006/relationships/image" Target="../media/image1120.png"/><Relationship Id="rId7" Type="http://schemas.openxmlformats.org/officeDocument/2006/relationships/image" Target="../media/image971.png"/><Relationship Id="rId12" Type="http://schemas.openxmlformats.org/officeDocument/2006/relationships/image" Target="../media/image1030.png"/><Relationship Id="rId17" Type="http://schemas.openxmlformats.org/officeDocument/2006/relationships/image" Target="../media/image1080.png"/><Relationship Id="rId25" Type="http://schemas.openxmlformats.org/officeDocument/2006/relationships/image" Target="../media/image1160.png"/><Relationship Id="rId2" Type="http://schemas.openxmlformats.org/officeDocument/2006/relationships/notesSlide" Target="../notesSlides/notesSlide23.xml"/><Relationship Id="rId16" Type="http://schemas.openxmlformats.org/officeDocument/2006/relationships/image" Target="../media/image1070.png"/><Relationship Id="rId20" Type="http://schemas.openxmlformats.org/officeDocument/2006/relationships/image" Target="../media/image1110.png"/><Relationship Id="rId1" Type="http://schemas.openxmlformats.org/officeDocument/2006/relationships/slideLayout" Target="../slideLayouts/slideLayout3.xml"/><Relationship Id="rId6" Type="http://schemas.openxmlformats.org/officeDocument/2006/relationships/image" Target="../media/image961.png"/><Relationship Id="rId11" Type="http://schemas.openxmlformats.org/officeDocument/2006/relationships/image" Target="../media/image1020.png"/><Relationship Id="rId24" Type="http://schemas.openxmlformats.org/officeDocument/2006/relationships/image" Target="../media/image1151.png"/><Relationship Id="rId5" Type="http://schemas.openxmlformats.org/officeDocument/2006/relationships/image" Target="../media/image41.png"/><Relationship Id="rId15" Type="http://schemas.openxmlformats.org/officeDocument/2006/relationships/image" Target="../media/image1060.png"/><Relationship Id="rId23" Type="http://schemas.openxmlformats.org/officeDocument/2006/relationships/image" Target="../media/image1140.png"/><Relationship Id="rId10" Type="http://schemas.openxmlformats.org/officeDocument/2006/relationships/image" Target="../media/image1011.png"/><Relationship Id="rId19" Type="http://schemas.openxmlformats.org/officeDocument/2006/relationships/image" Target="../media/image1100.png"/><Relationship Id="rId4" Type="http://schemas.openxmlformats.org/officeDocument/2006/relationships/image" Target="../media/image42.png"/><Relationship Id="rId9" Type="http://schemas.openxmlformats.org/officeDocument/2006/relationships/image" Target="../media/image990.png"/><Relationship Id="rId14" Type="http://schemas.openxmlformats.org/officeDocument/2006/relationships/image" Target="../media/image1050.png"/><Relationship Id="rId22" Type="http://schemas.openxmlformats.org/officeDocument/2006/relationships/image" Target="../media/image1131.png"/><Relationship Id="rId27" Type="http://schemas.openxmlformats.org/officeDocument/2006/relationships/image" Target="../media/image1180.png"/></Relationships>
</file>

<file path=ppt/slides/_rels/slide26.xml.rels><?xml version="1.0" encoding="UTF-8" standalone="yes"?>
<Relationships xmlns="http://schemas.openxmlformats.org/package/2006/relationships"><Relationship Id="rId8" Type="http://schemas.openxmlformats.org/officeDocument/2006/relationships/image" Target="../media/image961.png"/><Relationship Id="rId3" Type="http://schemas.openxmlformats.org/officeDocument/2006/relationships/image" Target="../media/image1210.png"/><Relationship Id="rId7" Type="http://schemas.openxmlformats.org/officeDocument/2006/relationships/image" Target="../media/image1230.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220.png"/><Relationship Id="rId11" Type="http://schemas.openxmlformats.org/officeDocument/2006/relationships/image" Target="../media/image990.png"/><Relationship Id="rId5" Type="http://schemas.openxmlformats.org/officeDocument/2006/relationships/image" Target="../media/image41.png"/><Relationship Id="rId10" Type="http://schemas.openxmlformats.org/officeDocument/2006/relationships/image" Target="../media/image981.png"/><Relationship Id="rId4" Type="http://schemas.openxmlformats.org/officeDocument/2006/relationships/image" Target="../media/image42.png"/><Relationship Id="rId9" Type="http://schemas.openxmlformats.org/officeDocument/2006/relationships/image" Target="../media/image971.png"/></Relationships>
</file>

<file path=ppt/slides/_rels/slide27.xml.rels><?xml version="1.0" encoding="UTF-8" standalone="yes"?>
<Relationships xmlns="http://schemas.openxmlformats.org/package/2006/relationships"><Relationship Id="rId13" Type="http://schemas.openxmlformats.org/officeDocument/2006/relationships/image" Target="../media/image890.png"/><Relationship Id="rId18" Type="http://schemas.openxmlformats.org/officeDocument/2006/relationships/image" Target="../media/image981.png"/><Relationship Id="rId3" Type="http://schemas.openxmlformats.org/officeDocument/2006/relationships/image" Target="../media/image1240.png"/><Relationship Id="rId7" Type="http://schemas.openxmlformats.org/officeDocument/2006/relationships/image" Target="../media/image1250.png"/><Relationship Id="rId12" Type="http://schemas.openxmlformats.org/officeDocument/2006/relationships/image" Target="../media/image880.png"/><Relationship Id="rId17" Type="http://schemas.openxmlformats.org/officeDocument/2006/relationships/image" Target="../media/image971.png"/><Relationship Id="rId2" Type="http://schemas.openxmlformats.org/officeDocument/2006/relationships/notesSlide" Target="../notesSlides/notesSlide25.xml"/><Relationship Id="rId16" Type="http://schemas.openxmlformats.org/officeDocument/2006/relationships/image" Target="../media/image961.png"/><Relationship Id="rId1" Type="http://schemas.openxmlformats.org/officeDocument/2006/relationships/slideLayout" Target="../slideLayouts/slideLayout3.xml"/><Relationship Id="rId6" Type="http://schemas.openxmlformats.org/officeDocument/2006/relationships/image" Target="../media/image860.png"/><Relationship Id="rId5" Type="http://schemas.openxmlformats.org/officeDocument/2006/relationships/image" Target="../media/image41.png"/><Relationship Id="rId15" Type="http://schemas.openxmlformats.org/officeDocument/2006/relationships/image" Target="../media/image910.png"/><Relationship Id="rId19" Type="http://schemas.openxmlformats.org/officeDocument/2006/relationships/image" Target="../media/image990.png"/><Relationship Id="rId4" Type="http://schemas.openxmlformats.org/officeDocument/2006/relationships/image" Target="../media/image42.png"/><Relationship Id="rId14" Type="http://schemas.openxmlformats.org/officeDocument/2006/relationships/image" Target="../media/image900.png"/></Relationships>
</file>

<file path=ppt/slides/_rels/slide28.xml.rels><?xml version="1.0" encoding="UTF-8" standalone="yes"?>
<Relationships xmlns="http://schemas.openxmlformats.org/package/2006/relationships"><Relationship Id="rId8" Type="http://schemas.openxmlformats.org/officeDocument/2006/relationships/image" Target="../media/image921.png"/><Relationship Id="rId18" Type="http://schemas.openxmlformats.org/officeDocument/2006/relationships/image" Target="../media/image990.png"/><Relationship Id="rId3" Type="http://schemas.openxmlformats.org/officeDocument/2006/relationships/image" Target="../media/image1260.png"/><Relationship Id="rId17" Type="http://schemas.openxmlformats.org/officeDocument/2006/relationships/image" Target="../media/image981.png"/><Relationship Id="rId2" Type="http://schemas.openxmlformats.org/officeDocument/2006/relationships/notesSlide" Target="../notesSlides/notesSlide26.xml"/><Relationship Id="rId16" Type="http://schemas.openxmlformats.org/officeDocument/2006/relationships/image" Target="../media/image971.png"/><Relationship Id="rId1" Type="http://schemas.openxmlformats.org/officeDocument/2006/relationships/slideLayout" Target="../slideLayouts/slideLayout3.xml"/><Relationship Id="rId5" Type="http://schemas.openxmlformats.org/officeDocument/2006/relationships/image" Target="../media/image41.png"/><Relationship Id="rId15" Type="http://schemas.openxmlformats.org/officeDocument/2006/relationships/image" Target="../media/image961.png"/><Relationship Id="rId4" Type="http://schemas.openxmlformats.org/officeDocument/2006/relationships/image" Target="../media/image42.png"/><Relationship Id="rId9" Type="http://schemas.openxmlformats.org/officeDocument/2006/relationships/image" Target="../media/image1270.png"/><Relationship Id="rId14" Type="http://schemas.openxmlformats.org/officeDocument/2006/relationships/image" Target="../media/image920.png"/></Relationships>
</file>

<file path=ppt/slides/_rels/slide3.xml.rels><?xml version="1.0" encoding="UTF-8" standalone="yes"?>
<Relationships xmlns="http://schemas.openxmlformats.org/package/2006/relationships"><Relationship Id="rId8" Type="http://schemas.openxmlformats.org/officeDocument/2006/relationships/hyperlink" Target="http://www.google.com/url?sa=i&amp;rct=j&amp;q=&amp;esrc=s&amp;source=images&amp;cd=&amp;cad=rja&amp;uact=8&amp;ved=0ahUKEwibxYWjl5nOAhXKsB4KHbbcBQ0QjRwIBw&amp;url=http://blogs.skype.com/&amp;bvm=bv.128617741,d.dmo&amp;psig=AFQjCNEv9brBNcvHawKg0aodiH2c7zZNLg&amp;ust=1469899172251042" TargetMode="External"/><Relationship Id="rId13" Type="http://schemas.openxmlformats.org/officeDocument/2006/relationships/image" Target="../media/image20.png"/><Relationship Id="rId18" Type="http://schemas.openxmlformats.org/officeDocument/2006/relationships/image" Target="../media/image11.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6.png"/><Relationship Id="rId12" Type="http://schemas.openxmlformats.org/officeDocument/2006/relationships/image" Target="../media/image19.png"/><Relationship Id="rId17" Type="http://schemas.openxmlformats.org/officeDocument/2006/relationships/image" Target="../media/image10.png"/><Relationship Id="rId2" Type="http://schemas.openxmlformats.org/officeDocument/2006/relationships/notesSlide" Target="../notesSlides/notesSlide3.xml"/><Relationship Id="rId16" Type="http://schemas.openxmlformats.org/officeDocument/2006/relationships/image" Target="../media/image9.png"/><Relationship Id="rId20"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hyperlink" Target="http://www.google.com/url?sa=i&amp;rct=j&amp;q=&amp;esrc=s&amp;source=images&amp;cd=&amp;cad=rja&amp;uact=8&amp;ved=0ahUKEwjPmMCTl5nOAhWFlx4KHc9gA8sQjRwIBw&amp;url=http://www.pngall.com/server-png&amp;bvm=bv.128617741,d.dmo&amp;psig=AFQjCNGzJGxR_Nv00Wjtdtydq4XLdPS0IA&amp;ust=1469899113329722" TargetMode="External"/><Relationship Id="rId11" Type="http://schemas.openxmlformats.org/officeDocument/2006/relationships/image" Target="../media/image18.png"/><Relationship Id="rId5" Type="http://schemas.openxmlformats.org/officeDocument/2006/relationships/image" Target="../media/image8.png"/><Relationship Id="rId15" Type="http://schemas.openxmlformats.org/officeDocument/2006/relationships/image" Target="../media/image22.png"/><Relationship Id="rId10" Type="http://schemas.openxmlformats.org/officeDocument/2006/relationships/hyperlink" Target="http://www.google.com/url?sa=i&amp;rct=j&amp;q=&amp;esrc=s&amp;source=images&amp;cd=&amp;cad=rja&amp;uact=8&amp;ved=0ahUKEwj5r7bGppnOAhUI64MKHTexDQMQjRwIBw&amp;url=http://www.libertyink.com/client_services/index.html&amp;psig=AFQjCNHQbmpXioVHq4NFZQfaD2QiukimLw&amp;ust=1469903271309282" TargetMode="External"/><Relationship Id="rId19" Type="http://schemas.openxmlformats.org/officeDocument/2006/relationships/image" Target="../media/image23.png"/><Relationship Id="rId4" Type="http://schemas.openxmlformats.org/officeDocument/2006/relationships/image" Target="../media/image15.png"/><Relationship Id="rId9" Type="http://schemas.openxmlformats.org/officeDocument/2006/relationships/image" Target="../media/image17.png"/><Relationship Id="rId14" Type="http://schemas.openxmlformats.org/officeDocument/2006/relationships/image" Target="../media/image21.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3.png"/><Relationship Id="rId11" Type="http://schemas.openxmlformats.org/officeDocument/2006/relationships/image" Target="../media/image36.png"/><Relationship Id="rId5" Type="http://schemas.openxmlformats.org/officeDocument/2006/relationships/image" Target="../media/image32.png"/><Relationship Id="rId10" Type="http://schemas.openxmlformats.org/officeDocument/2006/relationships/image" Target="../media/image35.png"/><Relationship Id="rId4" Type="http://schemas.openxmlformats.org/officeDocument/2006/relationships/image" Target="../media/image31.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1.png"/><Relationship Id="rId4" Type="http://schemas.openxmlformats.org/officeDocument/2006/relationships/image" Target="../media/image361.png"/></Relationships>
</file>

<file path=ppt/slides/_rels/slide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notesSlide" Target="../notesSlides/notesSlide8.xml"/><Relationship Id="rId16" Type="http://schemas.openxmlformats.org/officeDocument/2006/relationships/image" Target="../media/image53.png"/><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42.png"/><Relationship Id="rId7" Type="http://schemas.openxmlformats.org/officeDocument/2006/relationships/image" Target="../media/image5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520.png"/><Relationship Id="rId11" Type="http://schemas.openxmlformats.org/officeDocument/2006/relationships/image" Target="../media/image57.png"/><Relationship Id="rId5" Type="http://schemas.openxmlformats.org/officeDocument/2006/relationships/image" Target="../media/image462.png"/><Relationship Id="rId10" Type="http://schemas.openxmlformats.org/officeDocument/2006/relationships/image" Target="../media/image56.png"/><Relationship Id="rId4" Type="http://schemas.openxmlformats.org/officeDocument/2006/relationships/image" Target="../media/image500.png"/><Relationship Id="rId9" Type="http://schemas.openxmlformats.org/officeDocument/2006/relationships/image" Target="../media/image4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6252" y="1248237"/>
            <a:ext cx="11234885" cy="3035808"/>
          </a:xfrm>
        </p:spPr>
        <p:txBody>
          <a:bodyPr/>
          <a:lstStyle/>
          <a:p>
            <a:pPr algn="ctr"/>
            <a:r>
              <a:rPr lang="en-US" sz="4800" b="1" dirty="0"/>
              <a:t>new tools and techniques for practical private set intersection</a:t>
            </a:r>
            <a:endParaRPr lang="en-US" sz="4800" dirty="0"/>
          </a:p>
        </p:txBody>
      </p:sp>
      <p:sp>
        <p:nvSpPr>
          <p:cNvPr id="3" name="Subtitle 2"/>
          <p:cNvSpPr>
            <a:spLocks noGrp="1"/>
          </p:cNvSpPr>
          <p:nvPr>
            <p:ph type="subTitle" idx="1"/>
          </p:nvPr>
        </p:nvSpPr>
        <p:spPr>
          <a:xfrm>
            <a:off x="373155" y="5328293"/>
            <a:ext cx="10895301" cy="2223153"/>
          </a:xfrm>
        </p:spPr>
        <p:txBody>
          <a:bodyPr>
            <a:normAutofit/>
          </a:bodyPr>
          <a:lstStyle/>
          <a:p>
            <a:r>
              <a:rPr lang="sv-SE" dirty="0">
                <a:latin typeface="Calibri" panose="020F0502020204030204" pitchFamily="34" charset="0"/>
                <a:cs typeface="Calibri" panose="020F0502020204030204" pitchFamily="34" charset="0"/>
              </a:rPr>
              <a:t>Student: Ni Trieu</a:t>
            </a:r>
          </a:p>
          <a:p>
            <a:r>
              <a:rPr lang="sv-SE" dirty="0">
                <a:latin typeface="Calibri" panose="020F0502020204030204" pitchFamily="34" charset="0"/>
                <a:cs typeface="Calibri" panose="020F0502020204030204" pitchFamily="34" charset="0"/>
              </a:rPr>
              <a:t>Advisor: Mike Rosulek</a:t>
            </a:r>
          </a:p>
          <a:p>
            <a:r>
              <a:rPr lang="sv-SE" dirty="0">
                <a:latin typeface="Calibri" panose="020F0502020204030204" pitchFamily="34" charset="0"/>
                <a:cs typeface="Calibri" panose="020F0502020204030204" pitchFamily="34" charset="0"/>
              </a:rPr>
              <a:t>Joint work with: </a:t>
            </a:r>
            <a:r>
              <a:rPr lang="en-US" altLang="en-US" sz="2400" i="1" dirty="0">
                <a:solidFill>
                  <a:srgbClr val="000000"/>
                </a:solidFill>
                <a:latin typeface="Times New Roman" panose="02020603050405020304" pitchFamily="18" charset="0"/>
                <a:cs typeface="Times New Roman" panose="02020603050405020304" pitchFamily="18" charset="0"/>
              </a:rPr>
              <a:t>Vladimir </a:t>
            </a:r>
            <a:r>
              <a:rPr lang="en-US" altLang="en-US" sz="2400" i="1" dirty="0" err="1">
                <a:solidFill>
                  <a:srgbClr val="000000"/>
                </a:solidFill>
                <a:latin typeface="Times New Roman" panose="02020603050405020304" pitchFamily="18" charset="0"/>
                <a:cs typeface="Times New Roman" panose="02020603050405020304" pitchFamily="18" charset="0"/>
              </a:rPr>
              <a:t>Kolesnikov</a:t>
            </a:r>
            <a:r>
              <a:rPr lang="en-US" altLang="en-US" sz="2400" i="1" dirty="0">
                <a:solidFill>
                  <a:srgbClr val="000000"/>
                </a:solidFill>
                <a:latin typeface="Times New Roman" panose="02020603050405020304" pitchFamily="18" charset="0"/>
                <a:cs typeface="Times New Roman" panose="02020603050405020304" pitchFamily="18" charset="0"/>
              </a:rPr>
              <a:t>, </a:t>
            </a:r>
            <a:r>
              <a:rPr lang="en-US" altLang="en-US" sz="2400" i="1" dirty="0" err="1">
                <a:solidFill>
                  <a:srgbClr val="000000"/>
                </a:solidFill>
                <a:latin typeface="Times New Roman" panose="02020603050405020304" pitchFamily="18" charset="0"/>
                <a:cs typeface="Times New Roman" panose="02020603050405020304" pitchFamily="18" charset="0"/>
              </a:rPr>
              <a:t>Ranjit</a:t>
            </a:r>
            <a:r>
              <a:rPr lang="en-US" altLang="en-US" sz="2400" i="1" dirty="0">
                <a:solidFill>
                  <a:srgbClr val="000000"/>
                </a:solidFill>
                <a:latin typeface="Times New Roman" panose="02020603050405020304" pitchFamily="18" charset="0"/>
                <a:cs typeface="Times New Roman" panose="02020603050405020304" pitchFamily="18" charset="0"/>
              </a:rPr>
              <a:t> </a:t>
            </a:r>
            <a:r>
              <a:rPr lang="en-US" altLang="en-US" sz="2400" i="1" dirty="0" err="1">
                <a:solidFill>
                  <a:srgbClr val="000000"/>
                </a:solidFill>
                <a:latin typeface="Times New Roman" panose="02020603050405020304" pitchFamily="18" charset="0"/>
                <a:cs typeface="Times New Roman" panose="02020603050405020304" pitchFamily="18" charset="0"/>
              </a:rPr>
              <a:t>Kumaresan</a:t>
            </a:r>
            <a:r>
              <a:rPr lang="en-US" altLang="en-US" sz="2400" i="1" dirty="0">
                <a:solidFill>
                  <a:srgbClr val="000000"/>
                </a:solidFill>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Naor</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Matania</a:t>
            </a:r>
            <a:r>
              <a:rPr lang="en-US" sz="2400" i="1" dirty="0">
                <a:latin typeface="Times New Roman" panose="02020603050405020304" pitchFamily="18" charset="0"/>
                <a:cs typeface="Times New Roman" panose="02020603050405020304" pitchFamily="18" charset="0"/>
              </a:rPr>
              <a:t>, Benny </a:t>
            </a:r>
            <a:r>
              <a:rPr lang="en-US" sz="2400" i="1" dirty="0" err="1">
                <a:latin typeface="Times New Roman" panose="02020603050405020304" pitchFamily="18" charset="0"/>
                <a:cs typeface="Times New Roman" panose="02020603050405020304" pitchFamily="18" charset="0"/>
              </a:rPr>
              <a:t>Pinkas</a:t>
            </a:r>
            <a:endParaRPr lang="sv-SE" dirty="0">
              <a:latin typeface="Calibri" panose="020F0502020204030204" pitchFamily="34" charset="0"/>
              <a:cs typeface="Calibri" panose="020F0502020204030204" pitchFamily="34" charset="0"/>
            </a:endParaRPr>
          </a:p>
        </p:txBody>
      </p:sp>
      <p:pic>
        <p:nvPicPr>
          <p:cNvPr id="1026" name="Picture 2" descr="Image result for osu oreg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514" y="4210059"/>
            <a:ext cx="3338220" cy="1192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556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 name="Content Placeholder 2"/>
              <p:cNvSpPr>
                <a:spLocks noGrp="1"/>
              </p:cNvSpPr>
              <p:nvPr>
                <p:ph idx="1"/>
              </p:nvPr>
            </p:nvSpPr>
            <p:spPr>
              <a:xfrm>
                <a:off x="348457" y="3610383"/>
                <a:ext cx="11630426" cy="3182966"/>
              </a:xfrm>
            </p:spPr>
            <p:txBody>
              <a:bodyPr>
                <a:normAutofit/>
              </a:bodyPr>
              <a:lstStyle/>
              <a:p>
                <a:r>
                  <a:rPr lang="en-US" dirty="0"/>
                  <a:t>OPRF from [PSZ14, PSSZ15]</a:t>
                </a:r>
              </a:p>
              <a:p>
                <a:pPr lvl="1"/>
                <a:r>
                  <a:rPr lang="en-US" dirty="0"/>
                  <a:t>compute the OPRF  </a:t>
                </a:r>
                <a:r>
                  <a:rPr lang="en-US" b="1" dirty="0"/>
                  <a:t>bit by bit </a:t>
                </a:r>
                <a:r>
                  <a:rPr lang="en-US" dirty="0"/>
                  <a:t>(byte by byte) of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oMath>
                </a14:m>
                <a:endParaRPr lang="en-US" i="1" dirty="0">
                  <a:latin typeface="Cambria Math" panose="02040503050406030204" pitchFamily="18" charset="0"/>
                </a:endParaRPr>
              </a:p>
              <a:p>
                <a:pPr marL="274320" lvl="1" indent="0">
                  <a:buNone/>
                </a:pPr>
                <a14:m>
                  <m:oMath xmlns:m="http://schemas.openxmlformats.org/officeDocument/2006/math">
                    <m:r>
                      <a:rPr lang="en-US" i="1">
                        <a:latin typeface="Cambria Math" panose="02040503050406030204" pitchFamily="18" charset="0"/>
                      </a:rPr>
                      <m:t>⇒</m:t>
                    </m:r>
                    <m:r>
                      <m:rPr>
                        <m:sty m:val="p"/>
                      </m:rPr>
                      <a:rPr lang="en-US">
                        <a:latin typeface="Cambria Math" panose="02040503050406030204" pitchFamily="18" charset="0"/>
                      </a:rPr>
                      <m:t>need</m:t>
                    </m:r>
                    <m:r>
                      <a:rPr lang="en-US">
                        <a:latin typeface="Cambria Math" panose="02040503050406030204" pitchFamily="18" charset="0"/>
                      </a:rPr>
                      <m:t> </m:t>
                    </m:r>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oMath>
                </a14:m>
                <a:r>
                  <a:rPr lang="en-US" dirty="0"/>
                  <a:t> OTs for each comparison </a:t>
                </a:r>
                <a14:m>
                  <m:oMath xmlns:m="http://schemas.openxmlformats.org/officeDocument/2006/math">
                    <m:r>
                      <a:rPr lang="en-US" i="1">
                        <a:latin typeface="Cambria Math" panose="02040503050406030204" pitchFamily="18" charset="0"/>
                      </a:rPr>
                      <m:t>⇒</m:t>
                    </m:r>
                    <m:r>
                      <m:rPr>
                        <m:sty m:val="p"/>
                      </m:rPr>
                      <a:rPr lang="en-US">
                        <a:latin typeface="Cambria Math" panose="02040503050406030204" pitchFamily="18" charset="0"/>
                      </a:rPr>
                      <m:t>need</m:t>
                    </m:r>
                    <m:r>
                      <a:rPr lang="en-US">
                        <a:latin typeface="Cambria Math" panose="02040503050406030204" pitchFamily="18" charset="0"/>
                      </a:rPr>
                      <m:t> </m:t>
                    </m:r>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e>
                    </m:d>
                  </m:oMath>
                </a14:m>
                <a:r>
                  <a:rPr lang="en-US" dirty="0"/>
                  <a:t> OTs  in total</a:t>
                </a:r>
              </a:p>
              <a:p>
                <a:r>
                  <a:rPr lang="en-US" dirty="0"/>
                  <a:t>[KKR</a:t>
                </a:r>
                <a:r>
                  <a:rPr lang="en-US" dirty="0">
                    <a:solidFill>
                      <a:srgbClr val="FF0000"/>
                    </a:solidFill>
                  </a:rPr>
                  <a:t>T</a:t>
                </a:r>
                <a:r>
                  <a:rPr lang="en-US" dirty="0"/>
                  <a:t>16]: Proposed an efficient Batched Oblivious PRF protocol based on OT </a:t>
                </a:r>
              </a:p>
              <a:p>
                <a:pPr lvl="1"/>
                <a:r>
                  <a:rPr lang="en-US" b="0" dirty="0"/>
                  <a:t>Need</a:t>
                </a:r>
                <a14:m>
                  <m:oMath xmlns:m="http://schemas.openxmlformats.org/officeDocument/2006/math">
                    <m:r>
                      <a:rPr lang="en-US" b="0" i="0"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𝑜𝑛𝑙𝑦</m:t>
                    </m:r>
                    <m:r>
                      <a:rPr lang="en-US" b="0" i="1" smtClean="0">
                        <a:latin typeface="Cambria Math" panose="02040503050406030204" pitchFamily="18" charset="0"/>
                      </a:rPr>
                      <m:t> 1</m:t>
                    </m:r>
                  </m:oMath>
                </a14:m>
                <a:r>
                  <a:rPr lang="en-US" dirty="0"/>
                  <a:t> OT for each comparison </a:t>
                </a:r>
                <a14:m>
                  <m:oMath xmlns:m="http://schemas.openxmlformats.org/officeDocument/2006/math">
                    <m:r>
                      <a:rPr lang="en-US" i="1">
                        <a:latin typeface="Cambria Math" panose="02040503050406030204" pitchFamily="18" charset="0"/>
                      </a:rPr>
                      <m:t>⇒</m:t>
                    </m:r>
                    <m:r>
                      <m:rPr>
                        <m:sty m:val="p"/>
                      </m:rPr>
                      <a:rPr lang="en-US">
                        <a:latin typeface="Cambria Math" panose="02040503050406030204" pitchFamily="18" charset="0"/>
                      </a:rPr>
                      <m:t>need</m:t>
                    </m:r>
                    <m:r>
                      <a:rPr lang="en-US">
                        <a:latin typeface="Cambria Math" panose="02040503050406030204" pitchFamily="18" charset="0"/>
                      </a:rPr>
                      <m:t> </m:t>
                    </m:r>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OTs in total</a:t>
                </a:r>
              </a:p>
              <a:p>
                <a:pPr lvl="1"/>
                <a:r>
                  <a:rPr lang="en-US" dirty="0"/>
                  <a:t>Independent of the input length </a:t>
                </a:r>
                <a14:m>
                  <m:oMath xmlns:m="http://schemas.openxmlformats.org/officeDocument/2006/math">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x</m:t>
                        </m:r>
                      </m:e>
                    </m:d>
                  </m:oMath>
                </a14:m>
                <a:endParaRPr lang="en-US" dirty="0"/>
              </a:p>
              <a:p>
                <a:pPr lvl="1"/>
                <a:r>
                  <a:rPr lang="en-US" dirty="0"/>
                  <a:t>Our PSI protocol is </a:t>
                </a:r>
                <a:r>
                  <a:rPr lang="en-US" b="1" dirty="0">
                    <a:solidFill>
                      <a:srgbClr val="FF0000"/>
                    </a:solidFill>
                  </a:rPr>
                  <a:t>3x</a:t>
                </a:r>
                <a:r>
                  <a:rPr lang="en-US" dirty="0"/>
                  <a:t> faster than previous </a:t>
                </a:r>
              </a:p>
              <a:p>
                <a:pPr lvl="1"/>
                <a:r>
                  <a:rPr lang="en-US" dirty="0"/>
                  <a:t>Main idea: Replace  underlying error-correcting code by a random cryptographic hash</a:t>
                </a:r>
              </a:p>
              <a:p>
                <a:pPr lvl="1"/>
                <a:r>
                  <a:rPr lang="en-US" dirty="0"/>
                  <a:t>(we skip the detail of our protocol since it is complicated)</a:t>
                </a:r>
              </a:p>
              <a:p>
                <a:pPr marL="0" indent="0">
                  <a:buNone/>
                </a:pPr>
                <a:endParaRPr lang="en-US" dirty="0"/>
              </a:p>
            </p:txBody>
          </p:sp>
        </mc:Choice>
        <mc:Fallback xmlns="">
          <p:sp>
            <p:nvSpPr>
              <p:cNvPr id="24" name="Content Placeholder 2"/>
              <p:cNvSpPr>
                <a:spLocks noGrp="1" noRot="1" noChangeAspect="1" noMove="1" noResize="1" noEditPoints="1" noAdjustHandles="1" noChangeArrowheads="1" noChangeShapeType="1" noTextEdit="1"/>
              </p:cNvSpPr>
              <p:nvPr>
                <p:ph idx="1"/>
              </p:nvPr>
            </p:nvSpPr>
            <p:spPr>
              <a:xfrm>
                <a:off x="348457" y="3610383"/>
                <a:ext cx="11630426" cy="3182966"/>
              </a:xfrm>
              <a:blipFill>
                <a:blip r:embed="rId3"/>
                <a:stretch>
                  <a:fillRect l="-210" t="-1916"/>
                </a:stretch>
              </a:blipFill>
            </p:spPr>
            <p:txBody>
              <a:bodyPr/>
              <a:lstStyle/>
              <a:p>
                <a:r>
                  <a:rPr lang="en-US">
                    <a:noFill/>
                  </a:rPr>
                  <a:t> </a:t>
                </a:r>
              </a:p>
            </p:txBody>
          </p:sp>
        </mc:Fallback>
      </mc:AlternateContent>
      <p:sp>
        <p:nvSpPr>
          <p:cNvPr id="2" name="Title 1"/>
          <p:cNvSpPr>
            <a:spLocks noGrp="1"/>
          </p:cNvSpPr>
          <p:nvPr>
            <p:ph type="title"/>
          </p:nvPr>
        </p:nvSpPr>
        <p:spPr>
          <a:xfrm>
            <a:off x="1134470" y="25668"/>
            <a:ext cx="10058400" cy="1609344"/>
          </a:xfrm>
        </p:spPr>
        <p:txBody>
          <a:bodyPr/>
          <a:lstStyle/>
          <a:p>
            <a:pPr algn="ctr"/>
            <a:r>
              <a:rPr lang="en-US" dirty="0"/>
              <a:t>OUR 2-party PSI[KKR</a:t>
            </a:r>
            <a:r>
              <a:rPr lang="en-US" dirty="0">
                <a:solidFill>
                  <a:srgbClr val="FF0000"/>
                </a:solidFill>
              </a:rPr>
              <a:t>T</a:t>
            </a:r>
            <a:r>
              <a:rPr lang="en-US" dirty="0"/>
              <a:t>16]</a:t>
            </a:r>
          </a:p>
        </p:txBody>
      </p:sp>
      <p:pic>
        <p:nvPicPr>
          <p:cNvPr id="6"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 y="1265096"/>
            <a:ext cx="502896" cy="6808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ounded Rectangle 10"/>
          <p:cNvSpPr/>
          <p:nvPr/>
        </p:nvSpPr>
        <p:spPr>
          <a:xfrm>
            <a:off x="4558350" y="1479884"/>
            <a:ext cx="3857349" cy="1380281"/>
          </a:xfrm>
          <a:prstGeom prst="roundRect">
            <a:avLst/>
          </a:prstGeom>
          <a:solidFill>
            <a:schemeClr val="tx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chemeClr val="bg1"/>
                </a:solidFill>
              </a:rPr>
              <a:t>OPRF</a:t>
            </a:r>
          </a:p>
        </p:txBody>
      </p:sp>
      <mc:AlternateContent xmlns:mc="http://schemas.openxmlformats.org/markup-compatibility/2006" xmlns:a14="http://schemas.microsoft.com/office/drawing/2010/main">
        <mc:Choice Requires="a14">
          <p:sp>
            <p:nvSpPr>
              <p:cNvPr id="10" name="Rectangle 9"/>
              <p:cNvSpPr/>
              <p:nvPr/>
            </p:nvSpPr>
            <p:spPr>
              <a:xfrm>
                <a:off x="2677976" y="1767118"/>
                <a:ext cx="850366" cy="437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rPr>
                        <m:t>𝑥</m:t>
                      </m:r>
                    </m:oMath>
                  </m:oMathPara>
                </a14:m>
                <a:endParaRPr lang="en-US" sz="2400" dirty="0">
                  <a:solidFill>
                    <a:srgbClr val="FF0000"/>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2677976" y="1767118"/>
                <a:ext cx="850366" cy="43749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9457579" y="2369459"/>
                <a:ext cx="1013614" cy="437491"/>
              </a:xfrm>
              <a:prstGeom prst="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𝑘</m:t>
                      </m:r>
                    </m:oMath>
                  </m:oMathPara>
                </a14:m>
                <a:endParaRPr lang="en-US" sz="2400" dirty="0">
                  <a:solidFill>
                    <a:schemeClr val="tx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9457579" y="2369459"/>
                <a:ext cx="1013614" cy="437491"/>
              </a:xfrm>
              <a:prstGeom prst="rect">
                <a:avLst/>
              </a:prstGeom>
              <a:blipFill>
                <a:blip r:embed="rId6"/>
                <a:stretch>
                  <a:fillRect/>
                </a:stretch>
              </a:blipFill>
              <a:ln>
                <a:solidFill>
                  <a:srgbClr val="0066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2468229" y="2369459"/>
                <a:ext cx="1113345" cy="437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𝐹</m:t>
                          </m:r>
                        </m:e>
                        <m:sub>
                          <m:r>
                            <a:rPr lang="en-US" sz="2400" b="0" i="1" smtClean="0">
                              <a:solidFill>
                                <a:schemeClr val="tx1"/>
                              </a:solidFill>
                              <a:latin typeface="Cambria Math" panose="02040503050406030204" pitchFamily="18" charset="0"/>
                            </a:rPr>
                            <m:t>𝑘</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𝑥</m:t>
                      </m:r>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2468229" y="2369459"/>
                <a:ext cx="1113345" cy="437491"/>
              </a:xfrm>
              <a:prstGeom prst="rect">
                <a:avLst/>
              </a:prstGeom>
              <a:blipFill>
                <a:blip r:embed="rId7"/>
                <a:stretch>
                  <a:fillRect b="-21918"/>
                </a:stretch>
              </a:blipFill>
            </p:spPr>
            <p:txBody>
              <a:bodyPr/>
              <a:lstStyle/>
              <a:p>
                <a:r>
                  <a:rPr lang="en-US">
                    <a:noFill/>
                  </a:rPr>
                  <a:t> </a:t>
                </a:r>
              </a:p>
            </p:txBody>
          </p:sp>
        </mc:Fallback>
      </mc:AlternateContent>
      <p:cxnSp>
        <p:nvCxnSpPr>
          <p:cNvPr id="13" name="Straight Arrow Connector 12"/>
          <p:cNvCxnSpPr>
            <a:cxnSpLocks/>
            <a:stCxn id="10" idx="3"/>
          </p:cNvCxnSpPr>
          <p:nvPr/>
        </p:nvCxnSpPr>
        <p:spPr>
          <a:xfrm flipV="1">
            <a:off x="3528342" y="1968094"/>
            <a:ext cx="1043893" cy="177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flipH="1">
            <a:off x="3578467" y="2655960"/>
            <a:ext cx="94364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1"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06205" y="1012271"/>
            <a:ext cx="634319" cy="808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5" name="Content Placeholder 2"/>
          <p:cNvSpPr txBox="1">
            <a:spLocks/>
          </p:cNvSpPr>
          <p:nvPr/>
        </p:nvSpPr>
        <p:spPr>
          <a:xfrm>
            <a:off x="503975" y="4036842"/>
            <a:ext cx="11466807" cy="2676739"/>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sz="2400" dirty="0">
              <a:solidFill>
                <a:srgbClr val="FF0000"/>
              </a:solidFill>
            </a:endParaRPr>
          </a:p>
        </p:txBody>
      </p:sp>
      <p:cxnSp>
        <p:nvCxnSpPr>
          <p:cNvPr id="33" name="Straight Arrow Connector 32"/>
          <p:cNvCxnSpPr>
            <a:cxnSpLocks/>
            <a:endCxn id="11" idx="1"/>
          </p:cNvCxnSpPr>
          <p:nvPr/>
        </p:nvCxnSpPr>
        <p:spPr>
          <a:xfrm>
            <a:off x="8443049" y="2574921"/>
            <a:ext cx="1014530" cy="13284"/>
          </a:xfrm>
          <a:prstGeom prst="straightConnector1">
            <a:avLst/>
          </a:prstGeom>
          <a:ln w="28575">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67090" y="3249179"/>
            <a:ext cx="8773297"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 name="Picture 2"/>
          <p:cNvPicPr>
            <a:picLocks noChangeAspect="1"/>
          </p:cNvPicPr>
          <p:nvPr/>
        </p:nvPicPr>
        <p:blipFill>
          <a:blip r:embed="rId9"/>
          <a:stretch>
            <a:fillRect/>
          </a:stretch>
        </p:blipFill>
        <p:spPr>
          <a:xfrm>
            <a:off x="11143596" y="1824850"/>
            <a:ext cx="1069544" cy="1120697"/>
          </a:xfrm>
          <a:prstGeom prst="rect">
            <a:avLst/>
          </a:prstGeom>
        </p:spPr>
      </p:pic>
      <p:pic>
        <p:nvPicPr>
          <p:cNvPr id="9" name="Picture 8"/>
          <p:cNvPicPr>
            <a:picLocks noChangeAspect="1"/>
          </p:cNvPicPr>
          <p:nvPr/>
        </p:nvPicPr>
        <p:blipFill>
          <a:blip r:embed="rId10"/>
          <a:stretch>
            <a:fillRect/>
          </a:stretch>
        </p:blipFill>
        <p:spPr>
          <a:xfrm>
            <a:off x="-32837" y="1967470"/>
            <a:ext cx="1056078" cy="1051486"/>
          </a:xfrm>
          <a:prstGeom prst="rect">
            <a:avLst/>
          </a:prstGeom>
        </p:spPr>
      </p:pic>
      <p:sp>
        <p:nvSpPr>
          <p:cNvPr id="25" name="Slide Number Placeholder 9"/>
          <p:cNvSpPr>
            <a:spLocks noGrp="1"/>
          </p:cNvSpPr>
          <p:nvPr>
            <p:ph type="sldNum" sz="quarter" idx="12"/>
          </p:nvPr>
        </p:nvSpPr>
        <p:spPr>
          <a:xfrm>
            <a:off x="11342854" y="6348456"/>
            <a:ext cx="640080" cy="365125"/>
          </a:xfrm>
        </p:spPr>
        <p:txBody>
          <a:bodyPr/>
          <a:lstStyle/>
          <a:p>
            <a:pPr>
              <a:defRPr/>
            </a:pPr>
            <a:fld id="{6BE38EA5-762B-447A-B488-376B6956231A}" type="slidenum">
              <a:rPr lang="en-US" b="1" smtClean="0">
                <a:solidFill>
                  <a:schemeClr val="bg1"/>
                </a:solidFill>
              </a:rPr>
              <a:pPr>
                <a:defRPr/>
              </a:pPr>
              <a:t>10</a:t>
            </a:fld>
            <a:r>
              <a:rPr lang="en-US" b="1" dirty="0">
                <a:solidFill>
                  <a:schemeClr val="bg1"/>
                </a:solidFill>
              </a:rPr>
              <a:t>/24</a:t>
            </a:r>
          </a:p>
        </p:txBody>
      </p:sp>
      <p:sp>
        <p:nvSpPr>
          <p:cNvPr id="18" name="Rectangle 10">
            <a:extLst>
              <a:ext uri="{FF2B5EF4-FFF2-40B4-BE49-F238E27FC236}">
                <a16:creationId xmlns:a16="http://schemas.microsoft.com/office/drawing/2014/main" id="{5A0268CF-E82D-41DA-AF8C-12829DA72921}"/>
              </a:ext>
            </a:extLst>
          </p:cNvPr>
          <p:cNvSpPr>
            <a:spLocks noChangeArrowheads="1"/>
          </p:cNvSpPr>
          <p:nvPr/>
        </p:nvSpPr>
        <p:spPr bwMode="auto">
          <a:xfrm>
            <a:off x="0" y="663270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dirty="0"/>
              <a:t>June-2016 | New Tools and Techniques for Practical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149706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idx="1"/>
          </p:nvPr>
        </p:nvSpPr>
        <p:spPr>
          <a:xfrm>
            <a:off x="8176554" y="1738648"/>
            <a:ext cx="4191907" cy="4700789"/>
          </a:xfrm>
        </p:spPr>
        <p:txBody>
          <a:bodyPr>
            <a:normAutofit/>
          </a:bodyPr>
          <a:lstStyle/>
          <a:p>
            <a:r>
              <a:rPr lang="en-US" dirty="0"/>
              <a:t>Circuit-Based:</a:t>
            </a:r>
          </a:p>
          <a:p>
            <a:pPr marL="0" indent="0">
              <a:buNone/>
            </a:pPr>
            <a:r>
              <a:rPr lang="en-US" dirty="0"/>
              <a:t>+: general</a:t>
            </a:r>
          </a:p>
          <a:p>
            <a:pPr marL="0" indent="0">
              <a:buNone/>
            </a:pPr>
            <a:r>
              <a:rPr lang="en-US" dirty="0"/>
              <a:t>-: high run-time</a:t>
            </a:r>
          </a:p>
          <a:p>
            <a:pPr marL="0" indent="0">
              <a:buNone/>
            </a:pPr>
            <a:endParaRPr lang="en-US" dirty="0"/>
          </a:p>
          <a:p>
            <a:r>
              <a:rPr lang="en-US" dirty="0"/>
              <a:t>Public-key-Based:</a:t>
            </a:r>
          </a:p>
          <a:p>
            <a:pPr marL="0" indent="0">
              <a:buNone/>
            </a:pPr>
            <a:r>
              <a:rPr lang="en-US" dirty="0"/>
              <a:t>+: best communication</a:t>
            </a:r>
          </a:p>
          <a:p>
            <a:pPr marL="0" indent="0">
              <a:buNone/>
            </a:pPr>
            <a:r>
              <a:rPr lang="en-US" dirty="0"/>
              <a:t>-: high run-time</a:t>
            </a:r>
          </a:p>
          <a:p>
            <a:pPr marL="0" indent="0">
              <a:buNone/>
            </a:pPr>
            <a:endParaRPr lang="en-US" dirty="0"/>
          </a:p>
          <a:p>
            <a:r>
              <a:rPr lang="en-US" dirty="0"/>
              <a:t>OT-Based:</a:t>
            </a:r>
          </a:p>
          <a:p>
            <a:pPr marL="0" indent="0">
              <a:buNone/>
            </a:pPr>
            <a:r>
              <a:rPr lang="en-US" dirty="0"/>
              <a:t>+: best run-time </a:t>
            </a:r>
          </a:p>
          <a:p>
            <a:pPr marL="0" indent="0">
              <a:buNone/>
            </a:pPr>
            <a:r>
              <a:rPr lang="en-US" dirty="0"/>
              <a:t>+: good communication</a:t>
            </a:r>
          </a:p>
          <a:p>
            <a:pPr marL="0" indent="0">
              <a:buNone/>
            </a:pPr>
            <a:endParaRPr lang="en-US" dirty="0"/>
          </a:p>
        </p:txBody>
      </p:sp>
      <p:sp>
        <p:nvSpPr>
          <p:cNvPr id="2" name="Title 1"/>
          <p:cNvSpPr>
            <a:spLocks noGrp="1"/>
          </p:cNvSpPr>
          <p:nvPr>
            <p:ph type="title"/>
          </p:nvPr>
        </p:nvSpPr>
        <p:spPr>
          <a:xfrm>
            <a:off x="586088" y="216500"/>
            <a:ext cx="10058400" cy="1609344"/>
          </a:xfrm>
        </p:spPr>
        <p:txBody>
          <a:bodyPr>
            <a:normAutofit/>
          </a:bodyPr>
          <a:lstStyle/>
          <a:p>
            <a:pPr algn="ctr"/>
            <a:r>
              <a:rPr lang="en-US" sz="4300" dirty="0"/>
              <a:t>Comparison of Semi-Honest 2-PSI</a:t>
            </a:r>
          </a:p>
        </p:txBody>
      </p:sp>
      <p:sp>
        <p:nvSpPr>
          <p:cNvPr id="15" name="Flowchart: Connector 14"/>
          <p:cNvSpPr/>
          <p:nvPr/>
        </p:nvSpPr>
        <p:spPr>
          <a:xfrm>
            <a:off x="10854371" y="3494189"/>
            <a:ext cx="281317" cy="285413"/>
          </a:xfrm>
          <a:prstGeom prst="flowChartConnector">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10003340" y="5159460"/>
            <a:ext cx="281317" cy="285413"/>
          </a:xfrm>
          <a:prstGeom prst="flowChartConnector">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p:nvPr/>
        </p:nvPicPr>
        <p:blipFill>
          <a:blip r:embed="rId3" cstate="print"/>
          <a:stretch>
            <a:fillRect/>
          </a:stretch>
        </p:blipFill>
        <p:spPr>
          <a:xfrm>
            <a:off x="1005114" y="2410695"/>
            <a:ext cx="6307912" cy="4227214"/>
          </a:xfrm>
          <a:prstGeom prst="rect">
            <a:avLst/>
          </a:prstGeom>
        </p:spPr>
      </p:pic>
      <p:sp>
        <p:nvSpPr>
          <p:cNvPr id="64" name="Shape 473"/>
          <p:cNvSpPr/>
          <p:nvPr/>
        </p:nvSpPr>
        <p:spPr>
          <a:xfrm>
            <a:off x="5960516" y="2960525"/>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a:p>
        </p:txBody>
      </p:sp>
      <p:sp>
        <p:nvSpPr>
          <p:cNvPr id="65" name="Shape 474"/>
          <p:cNvSpPr/>
          <p:nvPr/>
        </p:nvSpPr>
        <p:spPr>
          <a:xfrm>
            <a:off x="6096402" y="3096395"/>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a:p>
        </p:txBody>
      </p:sp>
      <p:sp>
        <p:nvSpPr>
          <p:cNvPr id="66" name="Shape 475"/>
          <p:cNvSpPr/>
          <p:nvPr/>
        </p:nvSpPr>
        <p:spPr>
          <a:xfrm>
            <a:off x="2133890" y="5904160"/>
            <a:ext cx="137156" cy="137140"/>
          </a:xfrm>
          <a:custGeom>
            <a:avLst/>
            <a:gdLst/>
            <a:ahLst/>
            <a:cxnLst/>
            <a:rect l="0" t="0" r="0" b="0"/>
            <a:pathLst>
              <a:path w="137160" h="137160">
                <a:moveTo>
                  <a:pt x="68580" y="0"/>
                </a:moveTo>
                <a:cubicBezTo>
                  <a:pt x="106680" y="0"/>
                  <a:pt x="137160" y="30480"/>
                  <a:pt x="137160" y="68580"/>
                </a:cubicBezTo>
                <a:cubicBezTo>
                  <a:pt x="137160" y="106680"/>
                  <a:pt x="106680" y="137160"/>
                  <a:pt x="68580" y="137160"/>
                </a:cubicBezTo>
                <a:cubicBezTo>
                  <a:pt x="29210" y="137160"/>
                  <a:pt x="0" y="106680"/>
                  <a:pt x="0" y="68580"/>
                </a:cubicBezTo>
                <a:cubicBezTo>
                  <a:pt x="0" y="30480"/>
                  <a:pt x="29210" y="0"/>
                  <a:pt x="6858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68" name="Shape 478"/>
          <p:cNvSpPr/>
          <p:nvPr/>
        </p:nvSpPr>
        <p:spPr>
          <a:xfrm>
            <a:off x="2230631" y="6180776"/>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a:p>
        </p:txBody>
      </p:sp>
      <p:sp>
        <p:nvSpPr>
          <p:cNvPr id="69" name="Shape 479"/>
          <p:cNvSpPr/>
          <p:nvPr/>
        </p:nvSpPr>
        <p:spPr>
          <a:xfrm>
            <a:off x="5201421" y="4196341"/>
            <a:ext cx="137156" cy="137140"/>
          </a:xfrm>
          <a:custGeom>
            <a:avLst/>
            <a:gdLst/>
            <a:ahLst/>
            <a:cxnLst/>
            <a:rect l="0" t="0" r="0" b="0"/>
            <a:pathLst>
              <a:path w="137160" h="137160">
                <a:moveTo>
                  <a:pt x="68580" y="0"/>
                </a:moveTo>
                <a:cubicBezTo>
                  <a:pt x="106680" y="0"/>
                  <a:pt x="137160" y="30480"/>
                  <a:pt x="137160" y="68580"/>
                </a:cubicBezTo>
                <a:cubicBezTo>
                  <a:pt x="137160" y="106680"/>
                  <a:pt x="106680" y="137160"/>
                  <a:pt x="68580" y="137160"/>
                </a:cubicBezTo>
                <a:cubicBezTo>
                  <a:pt x="29210" y="137160"/>
                  <a:pt x="0" y="106680"/>
                  <a:pt x="0" y="68580"/>
                </a:cubicBezTo>
                <a:cubicBezTo>
                  <a:pt x="0" y="30480"/>
                  <a:pt x="29210" y="0"/>
                  <a:pt x="68580" y="0"/>
                </a:cubicBezTo>
                <a:close/>
              </a:path>
            </a:pathLst>
          </a:custGeom>
          <a:ln w="0" cap="flat">
            <a:miter lim="127000"/>
          </a:ln>
        </p:spPr>
        <p:style>
          <a:lnRef idx="0">
            <a:srgbClr val="000000">
              <a:alpha val="0"/>
            </a:srgbClr>
          </a:lnRef>
          <a:fillRef idx="1">
            <a:srgbClr val="00AE00"/>
          </a:fillRef>
          <a:effectRef idx="0">
            <a:scrgbClr r="0" g="0" b="0"/>
          </a:effectRef>
          <a:fontRef idx="none"/>
        </p:style>
        <p:txBody>
          <a:bodyPr/>
          <a:lstStyle/>
          <a:p>
            <a:endParaRPr lang="en-US"/>
          </a:p>
        </p:txBody>
      </p:sp>
      <p:sp>
        <p:nvSpPr>
          <p:cNvPr id="71" name="Shape 482"/>
          <p:cNvSpPr/>
          <p:nvPr/>
        </p:nvSpPr>
        <p:spPr>
          <a:xfrm>
            <a:off x="3947622" y="5234764"/>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a:p>
        </p:txBody>
      </p:sp>
      <p:sp>
        <p:nvSpPr>
          <p:cNvPr id="74" name="Shape 485"/>
          <p:cNvSpPr/>
          <p:nvPr/>
        </p:nvSpPr>
        <p:spPr>
          <a:xfrm>
            <a:off x="4667692" y="4206213"/>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a:p>
        </p:txBody>
      </p:sp>
      <p:sp>
        <p:nvSpPr>
          <p:cNvPr id="75" name="Shape 486"/>
          <p:cNvSpPr/>
          <p:nvPr/>
        </p:nvSpPr>
        <p:spPr>
          <a:xfrm>
            <a:off x="4804847" y="4343353"/>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a:p>
        </p:txBody>
      </p:sp>
      <p:sp>
        <p:nvSpPr>
          <p:cNvPr id="78" name="Shape 489"/>
          <p:cNvSpPr/>
          <p:nvPr/>
        </p:nvSpPr>
        <p:spPr>
          <a:xfrm>
            <a:off x="6092592" y="3091316"/>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a:p>
        </p:txBody>
      </p:sp>
      <p:sp>
        <p:nvSpPr>
          <p:cNvPr id="79" name="Shape 490"/>
          <p:cNvSpPr/>
          <p:nvPr/>
        </p:nvSpPr>
        <p:spPr>
          <a:xfrm>
            <a:off x="6228478" y="3228456"/>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a:p>
        </p:txBody>
      </p:sp>
      <p:sp>
        <p:nvSpPr>
          <p:cNvPr id="82" name="Shape 493"/>
          <p:cNvSpPr/>
          <p:nvPr/>
        </p:nvSpPr>
        <p:spPr>
          <a:xfrm>
            <a:off x="5777641" y="5572534"/>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a:p>
        </p:txBody>
      </p:sp>
      <p:sp>
        <p:nvSpPr>
          <p:cNvPr id="83" name="Shape 494"/>
          <p:cNvSpPr/>
          <p:nvPr/>
        </p:nvSpPr>
        <p:spPr>
          <a:xfrm>
            <a:off x="5914797" y="5709674"/>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a:p>
        </p:txBody>
      </p:sp>
      <p:sp>
        <p:nvSpPr>
          <p:cNvPr id="86" name="Shape 498"/>
          <p:cNvSpPr/>
          <p:nvPr/>
        </p:nvSpPr>
        <p:spPr>
          <a:xfrm>
            <a:off x="6483741" y="4837312"/>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a:p>
        </p:txBody>
      </p:sp>
      <p:sp>
        <p:nvSpPr>
          <p:cNvPr id="88" name="Rectangle 87"/>
          <p:cNvSpPr/>
          <p:nvPr/>
        </p:nvSpPr>
        <p:spPr>
          <a:xfrm>
            <a:off x="5427360" y="4852900"/>
            <a:ext cx="1631923" cy="301883"/>
          </a:xfrm>
          <a:prstGeom prst="rect">
            <a:avLst/>
          </a:prstGeom>
          <a:ln>
            <a:noFill/>
          </a:ln>
        </p:spPr>
        <p:txBody>
          <a:bodyPr vert="horz" lIns="0" tIns="0" rIns="0" bIns="0" rtlCol="0">
            <a:noAutofit/>
          </a:bodyPr>
          <a:lstStyle/>
          <a:p>
            <a:pPr>
              <a:lnSpc>
                <a:spcPct val="107000"/>
              </a:lnSpc>
              <a:spcAft>
                <a:spcPts val="800"/>
              </a:spcAft>
            </a:pPr>
            <a:r>
              <a:rPr lang="en-US" sz="1600" dirty="0"/>
              <a:t>Public-key-Based</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1" name="Rectangle 90"/>
          <p:cNvSpPr/>
          <p:nvPr/>
        </p:nvSpPr>
        <p:spPr>
          <a:xfrm>
            <a:off x="1952002" y="5563942"/>
            <a:ext cx="345918" cy="30188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Na</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2" name="Rectangle 91"/>
          <p:cNvSpPr/>
          <p:nvPr/>
        </p:nvSpPr>
        <p:spPr>
          <a:xfrm>
            <a:off x="2209859" y="5561524"/>
            <a:ext cx="74859" cy="30188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ï</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3" name="Rectangle 92"/>
          <p:cNvSpPr/>
          <p:nvPr/>
        </p:nvSpPr>
        <p:spPr>
          <a:xfrm>
            <a:off x="2255219" y="5563942"/>
            <a:ext cx="300517" cy="30188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dirty="0" err="1">
                <a:solidFill>
                  <a:srgbClr val="000000"/>
                </a:solidFill>
                <a:effectLst/>
                <a:latin typeface="Arial" panose="020B0604020202020204" pitchFamily="34" charset="0"/>
                <a:ea typeface="Arial" panose="020B0604020202020204" pitchFamily="34" charset="0"/>
                <a:cs typeface="Calibri" panose="020F0502020204030204" pitchFamily="34" charset="0"/>
              </a:rPr>
              <a:t>ve</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5" name="Rectangle 94"/>
          <p:cNvSpPr/>
          <p:nvPr/>
        </p:nvSpPr>
        <p:spPr>
          <a:xfrm>
            <a:off x="4352770" y="3940951"/>
            <a:ext cx="1554739" cy="30188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OT+Hash'14</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6" name="Shape 509"/>
          <p:cNvSpPr/>
          <p:nvPr/>
        </p:nvSpPr>
        <p:spPr>
          <a:xfrm>
            <a:off x="4559422" y="2287141"/>
            <a:ext cx="0" cy="0"/>
          </a:xfrm>
          <a:custGeom>
            <a:avLst/>
            <a:gdLst/>
            <a:ahLst/>
            <a:cxnLst/>
            <a:rect l="0" t="0" r="0" b="0"/>
            <a:pathLst>
              <a:path>
                <a:moveTo>
                  <a:pt x="0" y="0"/>
                </a:moveTo>
                <a:lnTo>
                  <a:pt x="0" y="0"/>
                </a:lnTo>
                <a:close/>
              </a:path>
            </a:pathLst>
          </a:custGeom>
          <a:ln w="36660" cap="flat">
            <a:round/>
          </a:ln>
        </p:spPr>
        <p:style>
          <a:lnRef idx="1">
            <a:srgbClr val="0000FF"/>
          </a:lnRef>
          <a:fillRef idx="0">
            <a:srgbClr val="000000">
              <a:alpha val="0"/>
            </a:srgbClr>
          </a:fillRef>
          <a:effectRef idx="0">
            <a:scrgbClr r="0" g="0" b="0"/>
          </a:effectRef>
          <a:fontRef idx="none"/>
        </p:style>
        <p:txBody>
          <a:bodyPr/>
          <a:lstStyle/>
          <a:p>
            <a:endParaRPr lang="en-US"/>
          </a:p>
        </p:txBody>
      </p:sp>
      <p:sp>
        <p:nvSpPr>
          <p:cNvPr id="97" name="Shape 510"/>
          <p:cNvSpPr/>
          <p:nvPr/>
        </p:nvSpPr>
        <p:spPr>
          <a:xfrm>
            <a:off x="6941759" y="3686076"/>
            <a:ext cx="0" cy="0"/>
          </a:xfrm>
          <a:custGeom>
            <a:avLst/>
            <a:gdLst/>
            <a:ahLst/>
            <a:cxnLst/>
            <a:rect l="0" t="0" r="0" b="0"/>
            <a:pathLst>
              <a:path>
                <a:moveTo>
                  <a:pt x="0" y="0"/>
                </a:moveTo>
                <a:lnTo>
                  <a:pt x="0" y="0"/>
                </a:lnTo>
                <a:close/>
              </a:path>
            </a:pathLst>
          </a:custGeom>
          <a:ln w="36660" cap="flat">
            <a:round/>
          </a:ln>
        </p:spPr>
        <p:style>
          <a:lnRef idx="1">
            <a:srgbClr val="0000FF"/>
          </a:lnRef>
          <a:fillRef idx="0">
            <a:srgbClr val="000000">
              <a:alpha val="0"/>
            </a:srgbClr>
          </a:fillRef>
          <a:effectRef idx="0">
            <a:scrgbClr r="0" g="0" b="0"/>
          </a:effectRef>
          <a:fontRef idx="none"/>
        </p:style>
        <p:txBody>
          <a:bodyPr/>
          <a:lstStyle/>
          <a:p>
            <a:endParaRPr lang="en-US"/>
          </a:p>
        </p:txBody>
      </p:sp>
      <p:sp>
        <p:nvSpPr>
          <p:cNvPr id="98" name="Shape 512"/>
          <p:cNvSpPr/>
          <p:nvPr/>
        </p:nvSpPr>
        <p:spPr>
          <a:xfrm>
            <a:off x="5231556" y="4165579"/>
            <a:ext cx="0" cy="0"/>
          </a:xfrm>
          <a:custGeom>
            <a:avLst/>
            <a:gdLst/>
            <a:ahLst/>
            <a:cxnLst/>
            <a:rect l="0" t="0" r="0" b="0"/>
            <a:pathLst>
              <a:path>
                <a:moveTo>
                  <a:pt x="0" y="0"/>
                </a:moveTo>
                <a:lnTo>
                  <a:pt x="0" y="0"/>
                </a:lnTo>
                <a:close/>
              </a:path>
            </a:pathLst>
          </a:custGeom>
          <a:ln w="36660" cap="flat">
            <a:round/>
          </a:ln>
        </p:spPr>
        <p:style>
          <a:lnRef idx="1">
            <a:srgbClr val="FF3333"/>
          </a:lnRef>
          <a:fillRef idx="0">
            <a:srgbClr val="000000">
              <a:alpha val="0"/>
            </a:srgbClr>
          </a:fillRef>
          <a:effectRef idx="0">
            <a:scrgbClr r="0" g="0" b="0"/>
          </a:effectRef>
          <a:fontRef idx="none"/>
        </p:style>
        <p:txBody>
          <a:bodyPr/>
          <a:lstStyle/>
          <a:p>
            <a:endParaRPr lang="en-US"/>
          </a:p>
        </p:txBody>
      </p:sp>
      <p:sp>
        <p:nvSpPr>
          <p:cNvPr id="99" name="Shape 515"/>
          <p:cNvSpPr/>
          <p:nvPr/>
        </p:nvSpPr>
        <p:spPr>
          <a:xfrm>
            <a:off x="3237712" y="3765588"/>
            <a:ext cx="0" cy="0"/>
          </a:xfrm>
          <a:custGeom>
            <a:avLst/>
            <a:gdLst/>
            <a:ahLst/>
            <a:cxnLst/>
            <a:rect l="0" t="0" r="0" b="0"/>
            <a:pathLst>
              <a:path>
                <a:moveTo>
                  <a:pt x="0" y="0"/>
                </a:moveTo>
                <a:lnTo>
                  <a:pt x="0" y="0"/>
                </a:lnTo>
                <a:close/>
              </a:path>
            </a:pathLst>
          </a:custGeom>
          <a:ln w="36660" cap="flat">
            <a:round/>
          </a:ln>
        </p:spPr>
        <p:style>
          <a:lnRef idx="1">
            <a:srgbClr val="00AE00"/>
          </a:lnRef>
          <a:fillRef idx="0">
            <a:srgbClr val="000000">
              <a:alpha val="0"/>
            </a:srgbClr>
          </a:fillRef>
          <a:effectRef idx="0">
            <a:scrgbClr r="0" g="0" b="0"/>
          </a:effectRef>
          <a:fontRef idx="none"/>
        </p:style>
        <p:txBody>
          <a:bodyPr/>
          <a:lstStyle/>
          <a:p>
            <a:endParaRPr lang="en-US"/>
          </a:p>
        </p:txBody>
      </p:sp>
      <p:sp>
        <p:nvSpPr>
          <p:cNvPr id="100" name="Shape 516"/>
          <p:cNvSpPr/>
          <p:nvPr/>
        </p:nvSpPr>
        <p:spPr>
          <a:xfrm>
            <a:off x="5306484" y="5804911"/>
            <a:ext cx="0" cy="0"/>
          </a:xfrm>
          <a:custGeom>
            <a:avLst/>
            <a:gdLst/>
            <a:ahLst/>
            <a:cxnLst/>
            <a:rect l="0" t="0" r="0" b="0"/>
            <a:pathLst>
              <a:path>
                <a:moveTo>
                  <a:pt x="0" y="0"/>
                </a:moveTo>
                <a:lnTo>
                  <a:pt x="0" y="0"/>
                </a:lnTo>
                <a:close/>
              </a:path>
            </a:pathLst>
          </a:custGeom>
          <a:ln w="36660" cap="flat">
            <a:round/>
          </a:ln>
        </p:spPr>
        <p:style>
          <a:lnRef idx="1">
            <a:srgbClr val="00AE00"/>
          </a:lnRef>
          <a:fillRef idx="0">
            <a:srgbClr val="000000">
              <a:alpha val="0"/>
            </a:srgbClr>
          </a:fillRef>
          <a:effectRef idx="0">
            <a:scrgbClr r="0" g="0" b="0"/>
          </a:effectRef>
          <a:fontRef idx="none"/>
        </p:style>
        <p:txBody>
          <a:bodyPr/>
          <a:lstStyle/>
          <a:p>
            <a:endParaRPr lang="en-US"/>
          </a:p>
        </p:txBody>
      </p:sp>
      <p:sp>
        <p:nvSpPr>
          <p:cNvPr id="101" name="Shape 479"/>
          <p:cNvSpPr/>
          <p:nvPr/>
        </p:nvSpPr>
        <p:spPr>
          <a:xfrm>
            <a:off x="3757734" y="4526248"/>
            <a:ext cx="137156" cy="137140"/>
          </a:xfrm>
          <a:custGeom>
            <a:avLst/>
            <a:gdLst/>
            <a:ahLst/>
            <a:cxnLst/>
            <a:rect l="0" t="0" r="0" b="0"/>
            <a:pathLst>
              <a:path w="137160" h="137160">
                <a:moveTo>
                  <a:pt x="68580" y="0"/>
                </a:moveTo>
                <a:cubicBezTo>
                  <a:pt x="106680" y="0"/>
                  <a:pt x="137160" y="30480"/>
                  <a:pt x="137160" y="68580"/>
                </a:cubicBezTo>
                <a:cubicBezTo>
                  <a:pt x="137160" y="106680"/>
                  <a:pt x="106680" y="137160"/>
                  <a:pt x="68580" y="137160"/>
                </a:cubicBezTo>
                <a:cubicBezTo>
                  <a:pt x="29210" y="137160"/>
                  <a:pt x="0" y="106680"/>
                  <a:pt x="0" y="68580"/>
                </a:cubicBezTo>
                <a:cubicBezTo>
                  <a:pt x="0" y="30480"/>
                  <a:pt x="29210" y="0"/>
                  <a:pt x="68580" y="0"/>
                </a:cubicBezTo>
                <a:close/>
              </a:path>
            </a:pathLst>
          </a:custGeom>
          <a:ln w="0" cap="flat">
            <a:miter lim="127000"/>
          </a:ln>
        </p:spPr>
        <p:style>
          <a:lnRef idx="0">
            <a:srgbClr val="000000">
              <a:alpha val="0"/>
            </a:srgbClr>
          </a:lnRef>
          <a:fillRef idx="1">
            <a:srgbClr val="00AE00"/>
          </a:fillRef>
          <a:effectRef idx="0">
            <a:scrgbClr r="0" g="0" b="0"/>
          </a:effectRef>
          <a:fontRef idx="none"/>
        </p:style>
        <p:txBody>
          <a:bodyPr/>
          <a:lstStyle/>
          <a:p>
            <a:endParaRPr lang="en-US"/>
          </a:p>
        </p:txBody>
      </p:sp>
      <p:sp>
        <p:nvSpPr>
          <p:cNvPr id="103" name="Shape 482"/>
          <p:cNvSpPr/>
          <p:nvPr/>
        </p:nvSpPr>
        <p:spPr>
          <a:xfrm>
            <a:off x="3153430" y="553791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a:p>
        </p:txBody>
      </p:sp>
      <p:sp>
        <p:nvSpPr>
          <p:cNvPr id="104" name="Rectangle 103"/>
          <p:cNvSpPr/>
          <p:nvPr/>
        </p:nvSpPr>
        <p:spPr>
          <a:xfrm>
            <a:off x="2612123" y="4287122"/>
            <a:ext cx="1554739" cy="30188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OT+Phasing'15</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7" name="Shape 473"/>
          <p:cNvSpPr/>
          <p:nvPr/>
        </p:nvSpPr>
        <p:spPr>
          <a:xfrm>
            <a:off x="5309132" y="3350478"/>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a:p>
        </p:txBody>
      </p:sp>
      <p:sp>
        <p:nvSpPr>
          <p:cNvPr id="108" name="Shape 474"/>
          <p:cNvSpPr/>
          <p:nvPr/>
        </p:nvSpPr>
        <p:spPr>
          <a:xfrm>
            <a:off x="5445018" y="3486348"/>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a:p>
        </p:txBody>
      </p:sp>
      <p:sp>
        <p:nvSpPr>
          <p:cNvPr id="111" name="Shape 489"/>
          <p:cNvSpPr/>
          <p:nvPr/>
        </p:nvSpPr>
        <p:spPr>
          <a:xfrm>
            <a:off x="5441208" y="3481269"/>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a:p>
        </p:txBody>
      </p:sp>
      <p:sp>
        <p:nvSpPr>
          <p:cNvPr id="112" name="Shape 490"/>
          <p:cNvSpPr/>
          <p:nvPr/>
        </p:nvSpPr>
        <p:spPr>
          <a:xfrm>
            <a:off x="5709614" y="3618409"/>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a:p>
        </p:txBody>
      </p:sp>
      <p:sp>
        <p:nvSpPr>
          <p:cNvPr id="115" name="Shape 509"/>
          <p:cNvSpPr/>
          <p:nvPr/>
        </p:nvSpPr>
        <p:spPr>
          <a:xfrm>
            <a:off x="4315188" y="2955079"/>
            <a:ext cx="0" cy="0"/>
          </a:xfrm>
          <a:custGeom>
            <a:avLst/>
            <a:gdLst/>
            <a:ahLst/>
            <a:cxnLst/>
            <a:rect l="0" t="0" r="0" b="0"/>
            <a:pathLst>
              <a:path>
                <a:moveTo>
                  <a:pt x="0" y="0"/>
                </a:moveTo>
                <a:lnTo>
                  <a:pt x="0" y="0"/>
                </a:lnTo>
                <a:close/>
              </a:path>
            </a:pathLst>
          </a:custGeom>
          <a:ln w="36660" cap="flat">
            <a:round/>
          </a:ln>
        </p:spPr>
        <p:style>
          <a:lnRef idx="1">
            <a:srgbClr val="0000FF"/>
          </a:lnRef>
          <a:fillRef idx="0">
            <a:srgbClr val="000000">
              <a:alpha val="0"/>
            </a:srgbClr>
          </a:fillRef>
          <a:effectRef idx="0">
            <a:scrgbClr r="0" g="0" b="0"/>
          </a:effectRef>
          <a:fontRef idx="none"/>
        </p:style>
        <p:txBody>
          <a:bodyPr/>
          <a:lstStyle/>
          <a:p>
            <a:endParaRPr lang="en-US"/>
          </a:p>
        </p:txBody>
      </p:sp>
      <p:sp>
        <p:nvSpPr>
          <p:cNvPr id="116" name="Shape 510"/>
          <p:cNvSpPr/>
          <p:nvPr/>
        </p:nvSpPr>
        <p:spPr>
          <a:xfrm>
            <a:off x="5945823" y="4235053"/>
            <a:ext cx="0" cy="0"/>
          </a:xfrm>
          <a:custGeom>
            <a:avLst/>
            <a:gdLst/>
            <a:ahLst/>
            <a:cxnLst/>
            <a:rect l="0" t="0" r="0" b="0"/>
            <a:pathLst>
              <a:path>
                <a:moveTo>
                  <a:pt x="0" y="0"/>
                </a:moveTo>
                <a:lnTo>
                  <a:pt x="0" y="0"/>
                </a:lnTo>
                <a:close/>
              </a:path>
            </a:pathLst>
          </a:custGeom>
          <a:ln w="36660" cap="flat">
            <a:round/>
          </a:ln>
        </p:spPr>
        <p:style>
          <a:lnRef idx="1">
            <a:srgbClr val="0000FF"/>
          </a:lnRef>
          <a:fillRef idx="0">
            <a:srgbClr val="000000">
              <a:alpha val="0"/>
            </a:srgbClr>
          </a:fillRef>
          <a:effectRef idx="0">
            <a:scrgbClr r="0" g="0" b="0"/>
          </a:effectRef>
          <a:fontRef idx="none"/>
        </p:style>
        <p:txBody>
          <a:bodyPr/>
          <a:lstStyle/>
          <a:p>
            <a:endParaRPr lang="en-US"/>
          </a:p>
        </p:txBody>
      </p:sp>
      <p:sp>
        <p:nvSpPr>
          <p:cNvPr id="117" name="Shape 491"/>
          <p:cNvSpPr/>
          <p:nvPr/>
        </p:nvSpPr>
        <p:spPr>
          <a:xfrm>
            <a:off x="6096997" y="5134595"/>
            <a:ext cx="135886" cy="137140"/>
          </a:xfrm>
          <a:custGeom>
            <a:avLst/>
            <a:gdLst/>
            <a:ahLst/>
            <a:cxnLst/>
            <a:rect l="0" t="0" r="0" b="0"/>
            <a:pathLst>
              <a:path w="135890" h="137160">
                <a:moveTo>
                  <a:pt x="68580" y="0"/>
                </a:moveTo>
                <a:cubicBezTo>
                  <a:pt x="106680" y="0"/>
                  <a:pt x="135890" y="30480"/>
                  <a:pt x="135890" y="68580"/>
                </a:cubicBezTo>
                <a:cubicBezTo>
                  <a:pt x="135890" y="106680"/>
                  <a:pt x="106680" y="137160"/>
                  <a:pt x="68580" y="137160"/>
                </a:cubicBezTo>
                <a:cubicBezTo>
                  <a:pt x="29210" y="137160"/>
                  <a:pt x="0" y="106680"/>
                  <a:pt x="0" y="68580"/>
                </a:cubicBezTo>
                <a:cubicBezTo>
                  <a:pt x="0" y="30480"/>
                  <a:pt x="29210" y="0"/>
                  <a:pt x="68580" y="0"/>
                </a:cubicBezTo>
                <a:close/>
              </a:path>
            </a:pathLst>
          </a:custGeom>
          <a:solidFill>
            <a:srgbClr val="FFC000"/>
          </a:solidFill>
          <a:ln w="0" cap="flat">
            <a:miter lim="127000"/>
          </a:ln>
        </p:spPr>
        <p:style>
          <a:lnRef idx="0">
            <a:srgbClr val="000000">
              <a:alpha val="0"/>
            </a:srgbClr>
          </a:lnRef>
          <a:fillRef idx="1">
            <a:srgbClr val="FF3333"/>
          </a:fillRef>
          <a:effectRef idx="0">
            <a:scrgbClr r="0" g="0" b="0"/>
          </a:effectRef>
          <a:fontRef idx="none"/>
        </p:style>
        <p:txBody>
          <a:bodyPr/>
          <a:lstStyle/>
          <a:p>
            <a:endParaRPr lang="en-US">
              <a:solidFill>
                <a:srgbClr val="FFFF00"/>
              </a:solidFill>
            </a:endParaRPr>
          </a:p>
        </p:txBody>
      </p:sp>
      <p:sp>
        <p:nvSpPr>
          <p:cNvPr id="123" name="Shape 471"/>
          <p:cNvSpPr/>
          <p:nvPr/>
        </p:nvSpPr>
        <p:spPr>
          <a:xfrm>
            <a:off x="6991340" y="2711485"/>
            <a:ext cx="135886" cy="135870"/>
          </a:xfrm>
          <a:custGeom>
            <a:avLst/>
            <a:gdLst/>
            <a:ahLst/>
            <a:cxnLst/>
            <a:rect l="0" t="0" r="0" b="0"/>
            <a:pathLst>
              <a:path w="135890" h="135890">
                <a:moveTo>
                  <a:pt x="67310" y="0"/>
                </a:moveTo>
                <a:cubicBezTo>
                  <a:pt x="106680" y="0"/>
                  <a:pt x="135890" y="29210"/>
                  <a:pt x="135890" y="67310"/>
                </a:cubicBezTo>
                <a:cubicBezTo>
                  <a:pt x="135890" y="106680"/>
                  <a:pt x="106680" y="135890"/>
                  <a:pt x="67310" y="135890"/>
                </a:cubicBezTo>
                <a:cubicBezTo>
                  <a:pt x="29210" y="135890"/>
                  <a:pt x="0" y="106680"/>
                  <a:pt x="0" y="67310"/>
                </a:cubicBezTo>
                <a:cubicBezTo>
                  <a:pt x="0" y="29210"/>
                  <a:pt x="29210" y="0"/>
                  <a:pt x="67310" y="0"/>
                </a:cubicBezTo>
                <a:close/>
              </a:path>
            </a:pathLst>
          </a:custGeom>
          <a:ln w="0" cap="flat">
            <a:miter lim="127000"/>
          </a:ln>
        </p:spPr>
        <p:style>
          <a:lnRef idx="0">
            <a:srgbClr val="000000">
              <a:alpha val="0"/>
            </a:srgbClr>
          </a:lnRef>
          <a:fillRef idx="1">
            <a:srgbClr val="0000FF"/>
          </a:fillRef>
          <a:effectRef idx="0">
            <a:scrgbClr r="0" g="0" b="0"/>
          </a:effectRef>
          <a:fontRef idx="none"/>
        </p:style>
        <p:txBody>
          <a:bodyPr/>
          <a:lstStyle/>
          <a:p>
            <a:endParaRPr lang="en-US"/>
          </a:p>
        </p:txBody>
      </p:sp>
      <p:sp>
        <p:nvSpPr>
          <p:cNvPr id="124" name="Rectangle 123"/>
          <p:cNvSpPr/>
          <p:nvPr/>
        </p:nvSpPr>
        <p:spPr>
          <a:xfrm>
            <a:off x="5887992" y="2836422"/>
            <a:ext cx="1443231" cy="18072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dirty="0">
                <a:solidFill>
                  <a:srgbClr val="000000"/>
                </a:solidFill>
                <a:latin typeface="Arial" panose="020B0604020202020204" pitchFamily="34" charset="0"/>
                <a:ea typeface="Calibri" panose="020F0502020204030204" pitchFamily="34" charset="0"/>
                <a:cs typeface="Calibri" panose="020F0502020204030204" pitchFamily="34" charset="0"/>
              </a:rPr>
              <a:t>Circuit-based</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26" name="Shape 479"/>
          <p:cNvSpPr/>
          <p:nvPr/>
        </p:nvSpPr>
        <p:spPr>
          <a:xfrm>
            <a:off x="3010249" y="4853070"/>
            <a:ext cx="137156" cy="137140"/>
          </a:xfrm>
          <a:custGeom>
            <a:avLst/>
            <a:gdLst/>
            <a:ahLst/>
            <a:cxnLst/>
            <a:rect l="0" t="0" r="0" b="0"/>
            <a:pathLst>
              <a:path w="137160" h="137160">
                <a:moveTo>
                  <a:pt x="68580" y="0"/>
                </a:moveTo>
                <a:cubicBezTo>
                  <a:pt x="106680" y="0"/>
                  <a:pt x="137160" y="30480"/>
                  <a:pt x="137160" y="68580"/>
                </a:cubicBezTo>
                <a:cubicBezTo>
                  <a:pt x="137160" y="106680"/>
                  <a:pt x="106680" y="137160"/>
                  <a:pt x="68580" y="137160"/>
                </a:cubicBezTo>
                <a:cubicBezTo>
                  <a:pt x="29210" y="137160"/>
                  <a:pt x="0" y="106680"/>
                  <a:pt x="0" y="68580"/>
                </a:cubicBezTo>
                <a:cubicBezTo>
                  <a:pt x="0" y="30480"/>
                  <a:pt x="29210" y="0"/>
                  <a:pt x="68580" y="0"/>
                </a:cubicBezTo>
                <a:close/>
              </a:path>
            </a:pathLst>
          </a:custGeom>
          <a:ln w="0" cap="flat">
            <a:miter lim="127000"/>
          </a:ln>
        </p:spPr>
        <p:style>
          <a:lnRef idx="0">
            <a:srgbClr val="000000">
              <a:alpha val="0"/>
            </a:srgbClr>
          </a:lnRef>
          <a:fillRef idx="1">
            <a:srgbClr val="00AE00"/>
          </a:fillRef>
          <a:effectRef idx="0">
            <a:scrgbClr r="0" g="0" b="0"/>
          </a:effectRef>
          <a:fontRef idx="none"/>
        </p:style>
        <p:txBody>
          <a:bodyPr/>
          <a:lstStyle/>
          <a:p>
            <a:endParaRPr lang="en-US"/>
          </a:p>
        </p:txBody>
      </p:sp>
      <p:sp>
        <p:nvSpPr>
          <p:cNvPr id="129" name="Rectangle 128"/>
          <p:cNvSpPr/>
          <p:nvPr/>
        </p:nvSpPr>
        <p:spPr>
          <a:xfrm>
            <a:off x="2663488" y="4619757"/>
            <a:ext cx="1554739" cy="30188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dirty="0">
                <a:solidFill>
                  <a:srgbClr val="C00000"/>
                </a:solidFill>
                <a:effectLst/>
                <a:latin typeface="Arial" panose="020B0604020202020204" pitchFamily="34" charset="0"/>
                <a:ea typeface="Arial" panose="020B0604020202020204" pitchFamily="34" charset="0"/>
                <a:cs typeface="Calibri" panose="020F0502020204030204" pitchFamily="34" charset="0"/>
              </a:rPr>
              <a:t>Ours</a:t>
            </a:r>
            <a:endParaRPr lang="en-US" sz="1100" b="1"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30" name="Content Placeholder 2"/>
              <p:cNvSpPr txBox="1">
                <a:spLocks/>
              </p:cNvSpPr>
              <p:nvPr/>
            </p:nvSpPr>
            <p:spPr>
              <a:xfrm>
                <a:off x="389815" y="1466791"/>
                <a:ext cx="9603275" cy="147208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400" dirty="0"/>
                  <a:t>Number of elements: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20</m:t>
                        </m:r>
                      </m:sup>
                    </m:sSup>
                  </m:oMath>
                </a14:m>
                <a:endParaRPr lang="en-US" sz="2400" dirty="0"/>
              </a:p>
              <a:p>
                <a:r>
                  <a:rPr lang="en-US" sz="2400" dirty="0"/>
                  <a:t>Length of elements : 128 bits</a:t>
                </a:r>
              </a:p>
              <a:p>
                <a:endParaRPr lang="en-US" sz="2400" dirty="0"/>
              </a:p>
            </p:txBody>
          </p:sp>
        </mc:Choice>
        <mc:Fallback xmlns="">
          <p:sp>
            <p:nvSpPr>
              <p:cNvPr id="130" name="Content Placeholder 2"/>
              <p:cNvSpPr txBox="1">
                <a:spLocks noRot="1" noChangeAspect="1" noMove="1" noResize="1" noEditPoints="1" noAdjustHandles="1" noChangeArrowheads="1" noChangeShapeType="1" noTextEdit="1"/>
              </p:cNvSpPr>
              <p:nvPr/>
            </p:nvSpPr>
            <p:spPr>
              <a:xfrm>
                <a:off x="389815" y="1466791"/>
                <a:ext cx="9603275" cy="1472082"/>
              </a:xfrm>
              <a:prstGeom prst="rect">
                <a:avLst/>
              </a:prstGeom>
              <a:blipFill>
                <a:blip r:embed="rId4"/>
                <a:stretch>
                  <a:fillRect l="-571" t="-6224"/>
                </a:stretch>
              </a:blipFill>
            </p:spPr>
            <p:txBody>
              <a:bodyPr/>
              <a:lstStyle/>
              <a:p>
                <a:r>
                  <a:rPr lang="en-US">
                    <a:noFill/>
                  </a:rPr>
                  <a:t> </a:t>
                </a:r>
              </a:p>
            </p:txBody>
          </p:sp>
        </mc:Fallback>
      </mc:AlternateContent>
      <p:sp>
        <p:nvSpPr>
          <p:cNvPr id="52" name="Shape 471"/>
          <p:cNvSpPr/>
          <p:nvPr/>
        </p:nvSpPr>
        <p:spPr>
          <a:xfrm>
            <a:off x="10235143" y="1738648"/>
            <a:ext cx="251427" cy="271857"/>
          </a:xfrm>
          <a:custGeom>
            <a:avLst/>
            <a:gdLst/>
            <a:ahLst/>
            <a:cxnLst/>
            <a:rect l="0" t="0" r="0" b="0"/>
            <a:pathLst>
              <a:path w="135890" h="135890">
                <a:moveTo>
                  <a:pt x="67310" y="0"/>
                </a:moveTo>
                <a:cubicBezTo>
                  <a:pt x="106680" y="0"/>
                  <a:pt x="135890" y="29210"/>
                  <a:pt x="135890" y="67310"/>
                </a:cubicBezTo>
                <a:cubicBezTo>
                  <a:pt x="135890" y="106680"/>
                  <a:pt x="106680" y="135890"/>
                  <a:pt x="67310" y="135890"/>
                </a:cubicBezTo>
                <a:cubicBezTo>
                  <a:pt x="29210" y="135890"/>
                  <a:pt x="0" y="106680"/>
                  <a:pt x="0" y="67310"/>
                </a:cubicBezTo>
                <a:cubicBezTo>
                  <a:pt x="0" y="29210"/>
                  <a:pt x="29210" y="0"/>
                  <a:pt x="67310" y="0"/>
                </a:cubicBezTo>
                <a:close/>
              </a:path>
            </a:pathLst>
          </a:custGeom>
          <a:ln w="0" cap="flat">
            <a:miter lim="127000"/>
          </a:ln>
        </p:spPr>
        <p:style>
          <a:lnRef idx="0">
            <a:srgbClr val="000000">
              <a:alpha val="0"/>
            </a:srgbClr>
          </a:lnRef>
          <a:fillRef idx="1">
            <a:srgbClr val="0000FF"/>
          </a:fillRef>
          <a:effectRef idx="0">
            <a:scrgbClr r="0" g="0" b="0"/>
          </a:effectRef>
          <a:fontRef idx="none"/>
        </p:style>
        <p:txBody>
          <a:bodyPr/>
          <a:lstStyle/>
          <a:p>
            <a:endParaRPr lang="en-US"/>
          </a:p>
        </p:txBody>
      </p:sp>
      <p:sp>
        <p:nvSpPr>
          <p:cNvPr id="48" name="Slide Number Placeholder 9"/>
          <p:cNvSpPr>
            <a:spLocks noGrp="1"/>
          </p:cNvSpPr>
          <p:nvPr>
            <p:ph type="sldNum" sz="quarter" idx="12"/>
          </p:nvPr>
        </p:nvSpPr>
        <p:spPr>
          <a:xfrm>
            <a:off x="11342854" y="6348456"/>
            <a:ext cx="640080" cy="365125"/>
          </a:xfrm>
        </p:spPr>
        <p:txBody>
          <a:bodyPr/>
          <a:lstStyle/>
          <a:p>
            <a:pPr>
              <a:defRPr/>
            </a:pPr>
            <a:fld id="{6BE38EA5-762B-447A-B488-376B6956231A}" type="slidenum">
              <a:rPr lang="en-US" b="1" smtClean="0">
                <a:solidFill>
                  <a:schemeClr val="bg1"/>
                </a:solidFill>
              </a:rPr>
              <a:pPr>
                <a:defRPr/>
              </a:pPr>
              <a:t>11</a:t>
            </a:fld>
            <a:r>
              <a:rPr lang="en-US" b="1" dirty="0">
                <a:solidFill>
                  <a:schemeClr val="bg1"/>
                </a:solidFill>
              </a:rPr>
              <a:t>/24</a:t>
            </a:r>
          </a:p>
        </p:txBody>
      </p:sp>
      <p:sp>
        <p:nvSpPr>
          <p:cNvPr id="47" name="Rectangle 10">
            <a:extLst>
              <a:ext uri="{FF2B5EF4-FFF2-40B4-BE49-F238E27FC236}">
                <a16:creationId xmlns:a16="http://schemas.microsoft.com/office/drawing/2014/main" id="{B6D07D27-5025-4607-8B1E-C23CBB7254BC}"/>
              </a:ext>
            </a:extLst>
          </p:cNvPr>
          <p:cNvSpPr>
            <a:spLocks noChangeArrowheads="1"/>
          </p:cNvSpPr>
          <p:nvPr/>
        </p:nvSpPr>
        <p:spPr bwMode="auto">
          <a:xfrm>
            <a:off x="0" y="663270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dirty="0"/>
              <a:t>June-2016 | New Tools and Techniques for Practical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1421682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altLang="en-US" dirty="0"/>
              <a:t>MuLTI-PARTY PSI</a:t>
            </a:r>
            <a:endParaRPr lang="en-US" dirty="0"/>
          </a:p>
        </p:txBody>
      </p:sp>
      <p:sp>
        <p:nvSpPr>
          <p:cNvPr id="3" name="Content Placeholder 2"/>
          <p:cNvSpPr>
            <a:spLocks noGrp="1"/>
          </p:cNvSpPr>
          <p:nvPr>
            <p:ph idx="1"/>
          </p:nvPr>
        </p:nvSpPr>
        <p:spPr/>
        <p:txBody>
          <a:bodyPr/>
          <a:lstStyle/>
          <a:p>
            <a:pPr marL="0" indent="0">
              <a:buNone/>
            </a:pPr>
            <a:r>
              <a:rPr lang="en-US" b="1" dirty="0"/>
              <a:t>Practical Multi-party Private Set Intersection from Symmetric-Key Techniques (Submitted)</a:t>
            </a:r>
          </a:p>
          <a:p>
            <a:pPr marL="0" indent="0">
              <a:buNone/>
            </a:pPr>
            <a:r>
              <a:rPr lang="en-US" dirty="0"/>
              <a:t>Joint work with:</a:t>
            </a:r>
          </a:p>
          <a:p>
            <a:r>
              <a:rPr lang="en-US" dirty="0"/>
              <a:t>Vladimir </a:t>
            </a:r>
            <a:r>
              <a:rPr lang="en-US" dirty="0" err="1"/>
              <a:t>Kolesnikov</a:t>
            </a:r>
            <a:endParaRPr lang="en-US" dirty="0"/>
          </a:p>
          <a:p>
            <a:r>
              <a:rPr lang="en-US" dirty="0" err="1"/>
              <a:t>Naor</a:t>
            </a:r>
            <a:r>
              <a:rPr lang="en-US" dirty="0"/>
              <a:t> </a:t>
            </a:r>
            <a:r>
              <a:rPr lang="en-US" dirty="0" err="1"/>
              <a:t>Matania</a:t>
            </a:r>
            <a:endParaRPr lang="en-US" dirty="0"/>
          </a:p>
          <a:p>
            <a:r>
              <a:rPr lang="en-US" dirty="0"/>
              <a:t>Benny </a:t>
            </a:r>
            <a:r>
              <a:rPr lang="en-US" dirty="0" err="1"/>
              <a:t>Pinkas</a:t>
            </a:r>
            <a:endParaRPr lang="en-US" dirty="0"/>
          </a:p>
          <a:p>
            <a:r>
              <a:rPr lang="en-US" dirty="0"/>
              <a:t>Mike </a:t>
            </a:r>
            <a:r>
              <a:rPr lang="en-US" dirty="0" err="1"/>
              <a:t>Rosulek</a:t>
            </a:r>
            <a:endParaRPr lang="en-US" dirty="0"/>
          </a:p>
        </p:txBody>
      </p:sp>
      <p:pic>
        <p:nvPicPr>
          <p:cNvPr id="9" name="Picture 8"/>
          <p:cNvPicPr>
            <a:picLocks noChangeAspect="1"/>
          </p:cNvPicPr>
          <p:nvPr/>
        </p:nvPicPr>
        <p:blipFill>
          <a:blip r:embed="rId2"/>
          <a:stretch>
            <a:fillRect/>
          </a:stretch>
        </p:blipFill>
        <p:spPr>
          <a:xfrm>
            <a:off x="6508278" y="2968217"/>
            <a:ext cx="4365668" cy="3254275"/>
          </a:xfrm>
          <a:prstGeom prst="rect">
            <a:avLst/>
          </a:prstGeom>
        </p:spPr>
      </p:pic>
      <p:sp>
        <p:nvSpPr>
          <p:cNvPr id="7" name="Slide Number Placeholder 9"/>
          <p:cNvSpPr>
            <a:spLocks noGrp="1"/>
          </p:cNvSpPr>
          <p:nvPr>
            <p:ph type="sldNum" sz="quarter" idx="12"/>
          </p:nvPr>
        </p:nvSpPr>
        <p:spPr>
          <a:xfrm>
            <a:off x="11342854" y="6348456"/>
            <a:ext cx="640080" cy="365125"/>
          </a:xfrm>
        </p:spPr>
        <p:txBody>
          <a:bodyPr/>
          <a:lstStyle/>
          <a:p>
            <a:pPr>
              <a:defRPr/>
            </a:pPr>
            <a:fld id="{6BE38EA5-762B-447A-B488-376B6956231A}" type="slidenum">
              <a:rPr lang="en-US" b="1" smtClean="0">
                <a:solidFill>
                  <a:schemeClr val="bg1"/>
                </a:solidFill>
              </a:rPr>
              <a:pPr>
                <a:defRPr/>
              </a:pPr>
              <a:t>12</a:t>
            </a:fld>
            <a:r>
              <a:rPr lang="en-US" b="1" dirty="0">
                <a:solidFill>
                  <a:schemeClr val="bg1"/>
                </a:solidFill>
              </a:rPr>
              <a:t>/24</a:t>
            </a:r>
          </a:p>
        </p:txBody>
      </p:sp>
      <p:sp>
        <p:nvSpPr>
          <p:cNvPr id="6" name="Rectangle 10">
            <a:extLst>
              <a:ext uri="{FF2B5EF4-FFF2-40B4-BE49-F238E27FC236}">
                <a16:creationId xmlns:a16="http://schemas.microsoft.com/office/drawing/2014/main" id="{83E31A6F-CCAC-474E-A102-4F164F6F1229}"/>
              </a:ext>
            </a:extLst>
          </p:cNvPr>
          <p:cNvSpPr>
            <a:spLocks noChangeArrowheads="1"/>
          </p:cNvSpPr>
          <p:nvPr/>
        </p:nvSpPr>
        <p:spPr bwMode="auto">
          <a:xfrm>
            <a:off x="0" y="663270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dirty="0"/>
              <a:t>June-2016 | New Tools and Techniques for Practical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536467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3" name="Content Placeholder 2"/>
              <p:cNvSpPr>
                <a:spLocks noGrp="1"/>
              </p:cNvSpPr>
              <p:nvPr>
                <p:ph idx="1"/>
              </p:nvPr>
            </p:nvSpPr>
            <p:spPr>
              <a:xfrm>
                <a:off x="7091487" y="3575283"/>
                <a:ext cx="5339419" cy="4074306"/>
              </a:xfrm>
            </p:spPr>
            <p:txBody>
              <a:bodyPr>
                <a:normAutofit/>
              </a:bodyPr>
              <a:lstStyle/>
              <a:p>
                <a:r>
                  <a:rPr lang="en-US" sz="2500" dirty="0"/>
                  <a:t>Party ONLY learns </a:t>
                </a:r>
                <a14:m>
                  <m:oMath xmlns:m="http://schemas.openxmlformats.org/officeDocument/2006/math">
                    <m:r>
                      <a:rPr lang="en-US" sz="2500" b="1" i="1" smtClean="0">
                        <a:solidFill>
                          <a:srgbClr val="FF0000"/>
                        </a:solidFill>
                        <a:latin typeface="Cambria Math" panose="02040503050406030204" pitchFamily="18" charset="0"/>
                      </a:rPr>
                      <m:t>𝑿</m:t>
                    </m:r>
                    <m:r>
                      <a:rPr lang="en-US" sz="2500" b="1" i="1" smtClean="0">
                        <a:solidFill>
                          <a:srgbClr val="FF0000"/>
                        </a:solidFill>
                        <a:latin typeface="Cambria Math" panose="02040503050406030204" pitchFamily="18" charset="0"/>
                      </a:rPr>
                      <m:t>∩</m:t>
                    </m:r>
                    <m:r>
                      <a:rPr lang="en-US" sz="2500" b="1" i="1" smtClean="0">
                        <a:solidFill>
                          <a:srgbClr val="FF0000"/>
                        </a:solidFill>
                        <a:latin typeface="Cambria Math" panose="02040503050406030204" pitchFamily="18" charset="0"/>
                      </a:rPr>
                      <m:t>𝒀</m:t>
                    </m:r>
                    <m:r>
                      <a:rPr lang="en-US" sz="2500" b="1" i="1">
                        <a:solidFill>
                          <a:srgbClr val="FF0000"/>
                        </a:solidFill>
                        <a:latin typeface="Cambria Math" panose="02040503050406030204" pitchFamily="18" charset="0"/>
                      </a:rPr>
                      <m:t>∩</m:t>
                    </m:r>
                    <m:r>
                      <a:rPr lang="en-US" sz="2500" b="1" i="1" smtClean="0">
                        <a:solidFill>
                          <a:srgbClr val="FF0000"/>
                        </a:solidFill>
                        <a:latin typeface="Cambria Math" panose="02040503050406030204" pitchFamily="18" charset="0"/>
                      </a:rPr>
                      <m:t>𝒁</m:t>
                    </m:r>
                  </m:oMath>
                </a14:m>
                <a:endParaRPr lang="en-US" sz="2500" b="1" dirty="0">
                  <a:solidFill>
                    <a:srgbClr val="FF0000"/>
                  </a:solidFill>
                </a:endParaRPr>
              </a:p>
              <a:p>
                <a:pPr>
                  <a:buFont typeface="Symbol" panose="05050102010706020507" pitchFamily="18" charset="2"/>
                  <a:buChar char="Þ"/>
                </a:pPr>
                <a:r>
                  <a:rPr lang="en-US" sz="2500" dirty="0"/>
                  <a:t>nothing on partial intersection</a:t>
                </a:r>
              </a:p>
              <a:p>
                <a14:m>
                  <m:oMath xmlns:m="http://schemas.openxmlformats.org/officeDocument/2006/math">
                    <m:r>
                      <m:rPr>
                        <m:sty m:val="p"/>
                      </m:rPr>
                      <a:rPr lang="en-US" sz="2500">
                        <a:latin typeface="Cambria Math" panose="02040503050406030204" pitchFamily="18" charset="0"/>
                      </a:rPr>
                      <m:t>Alice</m:t>
                    </m:r>
                    <m:r>
                      <a:rPr lang="en-US" sz="2500">
                        <a:latin typeface="Cambria Math" panose="02040503050406030204" pitchFamily="18" charset="0"/>
                      </a:rPr>
                      <m:t> &amp; </m:t>
                    </m:r>
                    <m:r>
                      <m:rPr>
                        <m:sty m:val="p"/>
                      </m:rPr>
                      <a:rPr lang="en-US" sz="2500">
                        <a:latin typeface="Cambria Math" panose="02040503050406030204" pitchFamily="18" charset="0"/>
                      </a:rPr>
                      <m:t>Bob</m:t>
                    </m:r>
                    <m:r>
                      <a:rPr lang="en-US" sz="2500">
                        <a:latin typeface="Cambria Math" panose="02040503050406030204" pitchFamily="18" charset="0"/>
                      </a:rPr>
                      <m:t> </m:t>
                    </m:r>
                  </m:oMath>
                </a14:m>
                <a:r>
                  <a:rPr lang="en-US" sz="2500" dirty="0"/>
                  <a:t>talk together, they </a:t>
                </a:r>
                <a:r>
                  <a:rPr lang="en-US" sz="2500" b="1" dirty="0"/>
                  <a:t>cannot</a:t>
                </a:r>
                <a:r>
                  <a:rPr lang="en-US" sz="2500" dirty="0"/>
                  <a:t> learn anything about </a:t>
                </a:r>
                <a14:m>
                  <m:oMath xmlns:m="http://schemas.openxmlformats.org/officeDocument/2006/math">
                    <m:r>
                      <a:rPr lang="en-US" sz="2500" i="1">
                        <a:latin typeface="Cambria Math" panose="02040503050406030204" pitchFamily="18" charset="0"/>
                      </a:rPr>
                      <m:t>𝐶h𝑎𝑟𝑙𝑖</m:t>
                    </m:r>
                    <m:sSup>
                      <m:sSupPr>
                        <m:ctrlPr>
                          <a:rPr lang="en-US" sz="2500" i="1">
                            <a:latin typeface="Cambria Math" panose="02040503050406030204" pitchFamily="18" charset="0"/>
                          </a:rPr>
                        </m:ctrlPr>
                      </m:sSupPr>
                      <m:e>
                        <m:r>
                          <a:rPr lang="en-US" sz="2500" i="1">
                            <a:latin typeface="Cambria Math" panose="02040503050406030204" pitchFamily="18" charset="0"/>
                          </a:rPr>
                          <m:t>𝑒</m:t>
                        </m:r>
                      </m:e>
                      <m:sup>
                        <m:r>
                          <a:rPr lang="en-US" sz="2500" i="1">
                            <a:latin typeface="Cambria Math" panose="02040503050406030204" pitchFamily="18" charset="0"/>
                          </a:rPr>
                          <m:t>′</m:t>
                        </m:r>
                      </m:sup>
                    </m:sSup>
                    <m:r>
                      <a:rPr lang="en-US" sz="2500" i="1">
                        <a:latin typeface="Cambria Math" panose="02040503050406030204" pitchFamily="18" charset="0"/>
                      </a:rPr>
                      <m:t>𝑠</m:t>
                    </m:r>
                    <m:r>
                      <a:rPr lang="en-US" sz="2500" i="1">
                        <a:latin typeface="Cambria Math" panose="02040503050406030204" pitchFamily="18" charset="0"/>
                      </a:rPr>
                      <m:t> </m:t>
                    </m:r>
                  </m:oMath>
                </a14:m>
                <a:r>
                  <a:rPr lang="en-US" sz="2500" dirty="0"/>
                  <a:t>dataset </a:t>
                </a:r>
                <a14:m>
                  <m:oMath xmlns:m="http://schemas.openxmlformats.org/officeDocument/2006/math">
                    <m:r>
                      <a:rPr lang="en-US" sz="2500" b="1" i="1">
                        <a:latin typeface="Cambria Math" panose="02040503050406030204" pitchFamily="18" charset="0"/>
                      </a:rPr>
                      <m:t>𝒁</m:t>
                    </m:r>
                  </m:oMath>
                </a14:m>
                <a:r>
                  <a:rPr lang="en-US" sz="2500" dirty="0"/>
                  <a:t> beyond the intersection item</a:t>
                </a:r>
              </a:p>
              <a:p>
                <a:pPr>
                  <a:buFont typeface="Symbol" panose="05050102010706020507" pitchFamily="18" charset="2"/>
                  <a:buChar char="Þ"/>
                </a:pPr>
                <a:endParaRPr lang="en-US" sz="2500" dirty="0">
                  <a:solidFill>
                    <a:srgbClr val="FF0000"/>
                  </a:solidFill>
                </a:endParaRPr>
              </a:p>
              <a:p>
                <a:pPr marL="0" indent="0">
                  <a:buNone/>
                </a:pPr>
                <a:endParaRPr lang="en-US" sz="2500" dirty="0"/>
              </a:p>
            </p:txBody>
          </p:sp>
        </mc:Choice>
        <mc:Fallback xmlns="">
          <p:sp>
            <p:nvSpPr>
              <p:cNvPr id="43" name="Content Placeholder 2"/>
              <p:cNvSpPr>
                <a:spLocks noGrp="1" noRot="1" noChangeAspect="1" noMove="1" noResize="1" noEditPoints="1" noAdjustHandles="1" noChangeArrowheads="1" noChangeShapeType="1" noTextEdit="1"/>
              </p:cNvSpPr>
              <p:nvPr>
                <p:ph idx="1"/>
              </p:nvPr>
            </p:nvSpPr>
            <p:spPr>
              <a:xfrm>
                <a:off x="7091487" y="3575283"/>
                <a:ext cx="5339419" cy="4074306"/>
              </a:xfrm>
              <a:blipFill>
                <a:blip r:embed="rId14"/>
                <a:stretch>
                  <a:fillRect l="-1370" t="-2093"/>
                </a:stretch>
              </a:blipFill>
            </p:spPr>
            <p:txBody>
              <a:bodyPr/>
              <a:lstStyle/>
              <a:p>
                <a:r>
                  <a:rPr lang="en-US">
                    <a:noFill/>
                  </a:rPr>
                  <a:t> </a:t>
                </a:r>
              </a:p>
            </p:txBody>
          </p:sp>
        </mc:Fallback>
      </mc:AlternateContent>
      <p:pic>
        <p:nvPicPr>
          <p:cNvPr id="62" name="Picture 61"/>
          <p:cNvPicPr>
            <a:picLocks noChangeAspect="1"/>
          </p:cNvPicPr>
          <p:nvPr/>
        </p:nvPicPr>
        <p:blipFill>
          <a:blip r:embed="rId15">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720205" y="5393761"/>
            <a:ext cx="1131616" cy="113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AutoShape 8" descr="Image result for bob minion"/>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endParaRPr lang="en-US" altLang="en-US"/>
          </a:p>
        </p:txBody>
      </p:sp>
      <p:pic>
        <p:nvPicPr>
          <p:cNvPr id="30" name="Picture 29"/>
          <p:cNvPicPr>
            <a:picLocks noChangeAspect="1"/>
          </p:cNvPicPr>
          <p:nvPr/>
        </p:nvPicPr>
        <p:blipFill>
          <a:blip r:embed="rId17">
            <a:extLst>
              <a:ext uri="{BEBA8EAE-BF5A-486C-A8C5-ECC9F3942E4B}">
                <a14:imgProps xmlns:a14="http://schemas.microsoft.com/office/drawing/2010/main">
                  <a14:imgLayer r:embed="rId18">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35567" y="1121138"/>
            <a:ext cx="1010653" cy="100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7"/>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6390578" y="1097147"/>
            <a:ext cx="1159574" cy="116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41" name="Oval 10"/>
              <p:cNvSpPr>
                <a:spLocks noChangeArrowheads="1"/>
              </p:cNvSpPr>
              <p:nvPr/>
            </p:nvSpPr>
            <p:spPr bwMode="auto">
              <a:xfrm>
                <a:off x="520533" y="1600299"/>
                <a:ext cx="4323913" cy="2664223"/>
              </a:xfrm>
              <a:prstGeom prst="ellipse">
                <a:avLst/>
              </a:prstGeom>
              <a:solidFill>
                <a:srgbClr val="FFCCCC">
                  <a:alpha val="9804"/>
                </a:srgbClr>
              </a:solidFill>
              <a:ln w="76200">
                <a:solidFill>
                  <a:schemeClr val="accent1">
                    <a:lumMod val="60000"/>
                    <a:lumOff val="40000"/>
                  </a:schemeClr>
                </a:solidFill>
                <a:round/>
                <a:headEnd/>
                <a:tailEnd/>
              </a:ln>
              <a:effectLst/>
            </p:spPr>
            <p:txBody>
              <a:bodyPr wrap="none"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14:m>
                  <m:oMathPara xmlns:m="http://schemas.openxmlformats.org/officeDocument/2006/math">
                    <m:oMathParaPr>
                      <m:jc m:val="centerGroup"/>
                    </m:oMathParaPr>
                    <m:oMath xmlns:m="http://schemas.openxmlformats.org/officeDocument/2006/math">
                      <m:r>
                        <a:rPr lang="en-US" altLang="en-US" sz="5000" b="1" i="1" smtClean="0">
                          <a:latin typeface="Cambria Math" panose="02040503050406030204" pitchFamily="18" charset="0"/>
                        </a:rPr>
                        <m:t>𝑿</m:t>
                      </m:r>
                      <m:r>
                        <a:rPr lang="en-US" altLang="en-US" sz="5000" b="1" i="1" smtClean="0">
                          <a:latin typeface="Cambria Math" panose="02040503050406030204" pitchFamily="18" charset="0"/>
                        </a:rPr>
                        <m:t>               </m:t>
                      </m:r>
                    </m:oMath>
                  </m:oMathPara>
                </a14:m>
                <a:endParaRPr lang="en-US" altLang="en-US" sz="5000" b="1" dirty="0">
                  <a:latin typeface="Arial" panose="020B0604020202020204" pitchFamily="34" charset="0"/>
                </a:endParaRPr>
              </a:p>
            </p:txBody>
          </p:sp>
        </mc:Choice>
        <mc:Fallback xmlns="">
          <p:sp>
            <p:nvSpPr>
              <p:cNvPr id="41" name="Oval 10"/>
              <p:cNvSpPr>
                <a:spLocks noRot="1" noChangeAspect="1" noMove="1" noResize="1" noEditPoints="1" noAdjustHandles="1" noChangeArrowheads="1" noChangeShapeType="1" noTextEdit="1"/>
              </p:cNvSpPr>
              <p:nvPr/>
            </p:nvSpPr>
            <p:spPr bwMode="auto">
              <a:xfrm>
                <a:off x="520533" y="1600299"/>
                <a:ext cx="4323913" cy="2664223"/>
              </a:xfrm>
              <a:prstGeom prst="ellipse">
                <a:avLst/>
              </a:prstGeom>
              <a:blipFill>
                <a:blip r:embed="rId8"/>
                <a:stretch>
                  <a:fillRect/>
                </a:stretch>
              </a:blipFill>
              <a:ln w="76200">
                <a:solidFill>
                  <a:schemeClr val="accent1">
                    <a:lumMod val="60000"/>
                    <a:lumOff val="40000"/>
                  </a:schemeClr>
                </a:solidFill>
                <a:round/>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11"/>
              <p:cNvSpPr>
                <a:spLocks noChangeArrowheads="1"/>
              </p:cNvSpPr>
              <p:nvPr/>
            </p:nvSpPr>
            <p:spPr bwMode="auto">
              <a:xfrm>
                <a:off x="3016509" y="1672623"/>
                <a:ext cx="4057110" cy="2591899"/>
              </a:xfrm>
              <a:prstGeom prst="ellipse">
                <a:avLst/>
              </a:prstGeom>
              <a:solidFill>
                <a:srgbClr val="CCFFFF">
                  <a:alpha val="9804"/>
                </a:srgbClr>
              </a:solidFill>
              <a:ln w="76200">
                <a:solidFill>
                  <a:srgbClr val="0066FF"/>
                </a:solidFill>
                <a:round/>
                <a:headEnd/>
                <a:tailEnd/>
              </a:ln>
              <a:effectLst/>
            </p:spPr>
            <p:txBody>
              <a:bodyPr wrap="none"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14:m>
                  <m:oMathPara xmlns:m="http://schemas.openxmlformats.org/officeDocument/2006/math">
                    <m:oMathParaPr>
                      <m:jc m:val="centerGroup"/>
                    </m:oMathParaPr>
                    <m:oMath xmlns:m="http://schemas.openxmlformats.org/officeDocument/2006/math">
                      <m:r>
                        <a:rPr lang="en-US" altLang="en-US" sz="5000" b="1" i="1" smtClean="0">
                          <a:latin typeface="Cambria Math" panose="02040503050406030204" pitchFamily="18" charset="0"/>
                        </a:rPr>
                        <m:t>      </m:t>
                      </m:r>
                      <m:r>
                        <a:rPr lang="en-US" altLang="en-US" sz="5000" b="1" i="1" smtClean="0">
                          <a:latin typeface="Cambria Math" panose="02040503050406030204" pitchFamily="18" charset="0"/>
                        </a:rPr>
                        <m:t>𝒀</m:t>
                      </m:r>
                    </m:oMath>
                  </m:oMathPara>
                </a14:m>
                <a:endParaRPr lang="en-US" altLang="en-US" sz="5000" b="1" dirty="0">
                  <a:latin typeface="Arial" panose="020B0604020202020204" pitchFamily="34" charset="0"/>
                </a:endParaRPr>
              </a:p>
            </p:txBody>
          </p:sp>
        </mc:Choice>
        <mc:Fallback xmlns="">
          <p:sp>
            <p:nvSpPr>
              <p:cNvPr id="44" name="Oval 11"/>
              <p:cNvSpPr>
                <a:spLocks noRot="1" noChangeAspect="1" noMove="1" noResize="1" noEditPoints="1" noAdjustHandles="1" noChangeArrowheads="1" noChangeShapeType="1" noTextEdit="1"/>
              </p:cNvSpPr>
              <p:nvPr/>
            </p:nvSpPr>
            <p:spPr bwMode="auto">
              <a:xfrm>
                <a:off x="3016509" y="1672623"/>
                <a:ext cx="4057110" cy="2591899"/>
              </a:xfrm>
              <a:prstGeom prst="ellipse">
                <a:avLst/>
              </a:prstGeom>
              <a:blipFill>
                <a:blip r:embed="rId9"/>
                <a:stretch>
                  <a:fillRect/>
                </a:stretch>
              </a:blipFill>
              <a:ln w="76200">
                <a:solidFill>
                  <a:srgbClr val="0066FF"/>
                </a:solidFill>
                <a:round/>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1"/>
              <p:cNvSpPr>
                <a:spLocks noChangeArrowheads="1"/>
              </p:cNvSpPr>
              <p:nvPr/>
            </p:nvSpPr>
            <p:spPr bwMode="auto">
              <a:xfrm>
                <a:off x="2342014" y="2868499"/>
                <a:ext cx="2819533" cy="3661994"/>
              </a:xfrm>
              <a:prstGeom prst="ellipse">
                <a:avLst/>
              </a:prstGeom>
              <a:solidFill>
                <a:srgbClr val="66CCFF">
                  <a:alpha val="9804"/>
                </a:srgbClr>
              </a:solidFill>
              <a:ln w="76200">
                <a:solidFill>
                  <a:schemeClr val="accent6">
                    <a:lumMod val="75000"/>
                  </a:schemeClr>
                </a:solidFill>
                <a:round/>
                <a:headEnd/>
                <a:tailEnd/>
              </a:ln>
              <a:effectLst/>
            </p:spPr>
            <p:txBody>
              <a:bodyPr wrap="none"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14:m>
                  <m:oMathPara xmlns:m="http://schemas.openxmlformats.org/officeDocument/2006/math">
                    <m:oMathParaPr>
                      <m:jc m:val="centerGroup"/>
                    </m:oMathParaPr>
                    <m:oMath xmlns:m="http://schemas.openxmlformats.org/officeDocument/2006/math">
                      <m:r>
                        <a:rPr lang="en-US" altLang="en-US" sz="5000" b="1" i="1" smtClean="0">
                          <a:latin typeface="Cambria Math" panose="02040503050406030204" pitchFamily="18" charset="0"/>
                        </a:rPr>
                        <m:t>𝒁</m:t>
                      </m:r>
                    </m:oMath>
                  </m:oMathPara>
                </a14:m>
                <a:endParaRPr lang="en-US" altLang="en-US" sz="5000" b="1" dirty="0">
                  <a:latin typeface="Arial" panose="020B0604020202020204" pitchFamily="34" charset="0"/>
                </a:endParaRPr>
              </a:p>
            </p:txBody>
          </p:sp>
        </mc:Choice>
        <mc:Fallback xmlns="">
          <p:sp>
            <p:nvSpPr>
              <p:cNvPr id="16" name="Oval 11"/>
              <p:cNvSpPr>
                <a:spLocks noRot="1" noChangeAspect="1" noMove="1" noResize="1" noEditPoints="1" noAdjustHandles="1" noChangeArrowheads="1" noChangeShapeType="1" noTextEdit="1"/>
              </p:cNvSpPr>
              <p:nvPr/>
            </p:nvSpPr>
            <p:spPr bwMode="auto">
              <a:xfrm>
                <a:off x="2342014" y="2868499"/>
                <a:ext cx="2819533" cy="3661994"/>
              </a:xfrm>
              <a:prstGeom prst="ellipse">
                <a:avLst/>
              </a:prstGeom>
              <a:blipFill>
                <a:blip r:embed="rId10"/>
                <a:stretch>
                  <a:fillRect/>
                </a:stretch>
              </a:blipFill>
              <a:ln w="76200">
                <a:solidFill>
                  <a:schemeClr val="accent6">
                    <a:lumMod val="75000"/>
                  </a:schemeClr>
                </a:solidFill>
                <a:round/>
                <a:headEnd/>
                <a:tailEnd/>
              </a:ln>
              <a:effectLst/>
            </p:spPr>
            <p:txBody>
              <a:bodyPr/>
              <a:lstStyle/>
              <a:p>
                <a:r>
                  <a:rPr lang="en-US">
                    <a:noFill/>
                  </a:rPr>
                  <a:t> </a:t>
                </a:r>
              </a:p>
            </p:txBody>
          </p:sp>
        </mc:Fallback>
      </mc:AlternateContent>
      <p:pic>
        <p:nvPicPr>
          <p:cNvPr id="19" name="Picture 4" descr="Image result for question sign"/>
          <p:cNvPicPr>
            <a:picLocks noChangeAspect="1" noChangeArrowheads="1"/>
          </p:cNvPicPr>
          <p:nvPr/>
        </p:nvPicPr>
        <p:blipFill>
          <a:blip r:embed="rId20">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91004" y="2258227"/>
            <a:ext cx="508476" cy="508476"/>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3097003" y="2929906"/>
            <a:ext cx="1534913" cy="1014479"/>
            <a:chOff x="3097003" y="2929906"/>
            <a:chExt cx="1534913" cy="1014479"/>
          </a:xfrm>
        </p:grpSpPr>
        <p:cxnSp>
          <p:nvCxnSpPr>
            <p:cNvPr id="5" name="Straight Connector 4"/>
            <p:cNvCxnSpPr>
              <a:cxnSpLocks/>
            </p:cNvCxnSpPr>
            <p:nvPr/>
          </p:nvCxnSpPr>
          <p:spPr>
            <a:xfrm>
              <a:off x="3097003" y="3143295"/>
              <a:ext cx="848239" cy="801090"/>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p:cNvCxnSpPr>
              <a:cxnSpLocks/>
            </p:cNvCxnSpPr>
            <p:nvPr/>
          </p:nvCxnSpPr>
          <p:spPr>
            <a:xfrm>
              <a:off x="3256104" y="3041499"/>
              <a:ext cx="850897" cy="860280"/>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p:cNvCxnSpPr>
              <a:cxnSpLocks/>
            </p:cNvCxnSpPr>
            <p:nvPr/>
          </p:nvCxnSpPr>
          <p:spPr>
            <a:xfrm>
              <a:off x="3420170" y="3012041"/>
              <a:ext cx="857568" cy="787408"/>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cxnSpLocks/>
            </p:cNvCxnSpPr>
            <p:nvPr/>
          </p:nvCxnSpPr>
          <p:spPr>
            <a:xfrm>
              <a:off x="3554773" y="2968572"/>
              <a:ext cx="821516" cy="725891"/>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p:cNvCxnSpPr>
              <a:cxnSpLocks/>
            </p:cNvCxnSpPr>
            <p:nvPr/>
          </p:nvCxnSpPr>
          <p:spPr>
            <a:xfrm>
              <a:off x="3761417" y="2929906"/>
              <a:ext cx="684751" cy="686408"/>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p:cNvCxnSpPr>
              <a:cxnSpLocks/>
            </p:cNvCxnSpPr>
            <p:nvPr/>
          </p:nvCxnSpPr>
          <p:spPr>
            <a:xfrm>
              <a:off x="3977184" y="2954127"/>
              <a:ext cx="633050" cy="559487"/>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p:cNvCxnSpPr>
              <a:cxnSpLocks/>
            </p:cNvCxnSpPr>
            <p:nvPr/>
          </p:nvCxnSpPr>
          <p:spPr>
            <a:xfrm>
              <a:off x="4231644" y="3000825"/>
              <a:ext cx="400272" cy="381487"/>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pic>
        <p:nvPicPr>
          <p:cNvPr id="35" name="Picture 2" descr="Image result for check sign"/>
          <p:cNvPicPr>
            <a:picLocks noChangeAspect="1" noChangeArrowheads="1"/>
          </p:cNvPicPr>
          <p:nvPr/>
        </p:nvPicPr>
        <p:blipFill>
          <a:blip r:embed="rId21">
            <a:extLst>
              <a:ext uri="{BEBA8EAE-BF5A-486C-A8C5-ECC9F3942E4B}">
                <a14:imgProps xmlns:a14="http://schemas.microsoft.com/office/drawing/2010/main">
                  <a14:imgLayer r:embed="rId22">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464293" y="2992669"/>
            <a:ext cx="789107" cy="900807"/>
          </a:xfrm>
          <a:prstGeom prst="rect">
            <a:avLst/>
          </a:prstGeom>
          <a:noFill/>
          <a:extLst>
            <a:ext uri="{909E8E84-426E-40DD-AFC4-6F175D3DCCD1}">
              <a14:hiddenFill xmlns:a14="http://schemas.microsoft.com/office/drawing/2010/main">
                <a:solidFill>
                  <a:srgbClr val="FFFFFF"/>
                </a:solidFill>
              </a14:hiddenFill>
            </a:ext>
          </a:extLst>
        </p:spPr>
      </p:pic>
      <p:sp>
        <p:nvSpPr>
          <p:cNvPr id="61" name="Title 1"/>
          <p:cNvSpPr>
            <a:spLocks noGrp="1"/>
          </p:cNvSpPr>
          <p:nvPr>
            <p:ph type="title"/>
          </p:nvPr>
        </p:nvSpPr>
        <p:spPr>
          <a:xfrm>
            <a:off x="1139468" y="0"/>
            <a:ext cx="10058400" cy="919428"/>
          </a:xfrm>
        </p:spPr>
        <p:txBody>
          <a:bodyPr/>
          <a:lstStyle/>
          <a:p>
            <a:pPr algn="ctr"/>
            <a:r>
              <a:rPr lang="de-DE" altLang="en-US" dirty="0"/>
              <a:t>MuLTI-PARTY PSI</a:t>
            </a:r>
            <a:endParaRPr lang="en-US" dirty="0"/>
          </a:p>
        </p:txBody>
      </p:sp>
      <p:cxnSp>
        <p:nvCxnSpPr>
          <p:cNvPr id="56" name="Straight Arrow Connector 55"/>
          <p:cNvCxnSpPr>
            <a:cxnSpLocks/>
          </p:cNvCxnSpPr>
          <p:nvPr/>
        </p:nvCxnSpPr>
        <p:spPr>
          <a:xfrm flipV="1">
            <a:off x="1146220" y="1217911"/>
            <a:ext cx="5401247" cy="22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cxnSpLocks/>
          </p:cNvCxnSpPr>
          <p:nvPr/>
        </p:nvCxnSpPr>
        <p:spPr>
          <a:xfrm flipH="1">
            <a:off x="1141700" y="1450884"/>
            <a:ext cx="5405767" cy="22917"/>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432853" y="890795"/>
            <a:ext cx="463085" cy="324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8" name="Rectangle 67"/>
          <p:cNvSpPr/>
          <p:nvPr/>
        </p:nvSpPr>
        <p:spPr>
          <a:xfrm>
            <a:off x="5657693" y="1130374"/>
            <a:ext cx="477725" cy="324486"/>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pic>
        <p:nvPicPr>
          <p:cNvPr id="28" name="Picture 4" descr="Image result for question sign"/>
          <p:cNvPicPr>
            <a:picLocks noChangeAspect="1" noChangeArrowheads="1"/>
          </p:cNvPicPr>
          <p:nvPr/>
        </p:nvPicPr>
        <p:blipFill>
          <a:blip r:embed="rId20">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20557" y="3686180"/>
            <a:ext cx="508476" cy="50847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Image result for question sign"/>
          <p:cNvPicPr>
            <a:picLocks noChangeAspect="1" noChangeArrowheads="1"/>
          </p:cNvPicPr>
          <p:nvPr/>
        </p:nvPicPr>
        <p:blipFill>
          <a:blip r:embed="rId20">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9173" y="3595978"/>
            <a:ext cx="508476" cy="50847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Image result for question sign"/>
          <p:cNvPicPr>
            <a:picLocks noChangeAspect="1" noChangeArrowheads="1"/>
          </p:cNvPicPr>
          <p:nvPr/>
        </p:nvPicPr>
        <p:blipFill>
          <a:blip r:embed="rId20">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37382" y="4945894"/>
            <a:ext cx="1219474" cy="121947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rotWithShape="1">
          <a:blip r:embed="rId23">
            <a:extLst>
              <a:ext uri="{BEBA8EAE-BF5A-486C-A8C5-ECC9F3942E4B}">
                <a14:imgProps xmlns:a14="http://schemas.microsoft.com/office/drawing/2010/main">
                  <a14:imgLayer r:embed="rId24">
                    <a14:imgEffect>
                      <a14:sharpenSoften amount="-50000"/>
                    </a14:imgEffect>
                    <a14:imgEffect>
                      <a14:saturation sat="400000"/>
                    </a14:imgEffect>
                  </a14:imgLayer>
                </a14:imgProps>
              </a:ext>
            </a:extLst>
          </a:blip>
          <a:srcRect r="5998" b="23969"/>
          <a:stretch/>
        </p:blipFill>
        <p:spPr>
          <a:xfrm>
            <a:off x="6699322" y="956975"/>
            <a:ext cx="282743" cy="333714"/>
          </a:xfrm>
          <a:prstGeom prst="rect">
            <a:avLst/>
          </a:prstGeom>
        </p:spPr>
      </p:pic>
      <p:pic>
        <p:nvPicPr>
          <p:cNvPr id="37" name="Picture 36"/>
          <p:cNvPicPr>
            <a:picLocks noChangeAspect="1"/>
          </p:cNvPicPr>
          <p:nvPr/>
        </p:nvPicPr>
        <p:blipFill rotWithShape="1">
          <a:blip r:embed="rId23">
            <a:extLst>
              <a:ext uri="{BEBA8EAE-BF5A-486C-A8C5-ECC9F3942E4B}">
                <a14:imgProps xmlns:a14="http://schemas.microsoft.com/office/drawing/2010/main">
                  <a14:imgLayer r:embed="rId24">
                    <a14:imgEffect>
                      <a14:sharpenSoften amount="-50000"/>
                    </a14:imgEffect>
                    <a14:imgEffect>
                      <a14:saturation sat="400000"/>
                    </a14:imgEffect>
                  </a14:imgLayer>
                </a14:imgProps>
              </a:ext>
            </a:extLst>
          </a:blip>
          <a:srcRect r="5998" b="23969"/>
          <a:stretch/>
        </p:blipFill>
        <p:spPr>
          <a:xfrm>
            <a:off x="491590" y="930290"/>
            <a:ext cx="282743" cy="333714"/>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240041" y="1729228"/>
                <a:ext cx="7587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𝐴𝑙𝑖𝑐𝑒</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240041" y="1729228"/>
                <a:ext cx="758797"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669531" y="1839665"/>
                <a:ext cx="6481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𝐵𝑜𝑏</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6669531" y="1839665"/>
                <a:ext cx="64819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859220" y="6101361"/>
                <a:ext cx="1010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𝐶h𝑎𝑟𝑙𝑖𝑒</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859220" y="6101361"/>
                <a:ext cx="1010469" cy="369332"/>
              </a:xfrm>
              <a:prstGeom prst="rect">
                <a:avLst/>
              </a:prstGeom>
              <a:blipFill>
                <a:blip r:embed="rId27"/>
                <a:stretch>
                  <a:fillRect/>
                </a:stretch>
              </a:blipFill>
            </p:spPr>
            <p:txBody>
              <a:bodyPr/>
              <a:lstStyle/>
              <a:p>
                <a:r>
                  <a:rPr lang="en-US">
                    <a:noFill/>
                  </a:rPr>
                  <a:t> </a:t>
                </a:r>
              </a:p>
            </p:txBody>
          </p:sp>
        </mc:Fallback>
      </mc:AlternateContent>
      <p:sp>
        <p:nvSpPr>
          <p:cNvPr id="39" name="Slide Number Placeholder 9"/>
          <p:cNvSpPr>
            <a:spLocks noGrp="1"/>
          </p:cNvSpPr>
          <p:nvPr>
            <p:ph type="sldNum" sz="quarter" idx="12"/>
          </p:nvPr>
        </p:nvSpPr>
        <p:spPr>
          <a:xfrm>
            <a:off x="11342854" y="6348456"/>
            <a:ext cx="640080" cy="365125"/>
          </a:xfrm>
        </p:spPr>
        <p:txBody>
          <a:bodyPr/>
          <a:lstStyle/>
          <a:p>
            <a:pPr>
              <a:defRPr/>
            </a:pPr>
            <a:fld id="{6BE38EA5-762B-447A-B488-376B6956231A}" type="slidenum">
              <a:rPr lang="en-US" b="1" smtClean="0">
                <a:solidFill>
                  <a:schemeClr val="bg1"/>
                </a:solidFill>
              </a:rPr>
              <a:pPr>
                <a:defRPr/>
              </a:pPr>
              <a:t>13</a:t>
            </a:fld>
            <a:r>
              <a:rPr lang="en-US" b="1" dirty="0">
                <a:solidFill>
                  <a:schemeClr val="bg1"/>
                </a:solidFill>
              </a:rPr>
              <a:t>/24</a:t>
            </a:r>
          </a:p>
        </p:txBody>
      </p:sp>
      <p:sp>
        <p:nvSpPr>
          <p:cNvPr id="36" name="Rectangle 10">
            <a:extLst>
              <a:ext uri="{FF2B5EF4-FFF2-40B4-BE49-F238E27FC236}">
                <a16:creationId xmlns:a16="http://schemas.microsoft.com/office/drawing/2014/main" id="{03744EBA-1916-41F7-AE4E-2B717E2CD989}"/>
              </a:ext>
            </a:extLst>
          </p:cNvPr>
          <p:cNvSpPr>
            <a:spLocks noChangeArrowheads="1"/>
          </p:cNvSpPr>
          <p:nvPr/>
        </p:nvSpPr>
        <p:spPr bwMode="auto">
          <a:xfrm>
            <a:off x="0" y="663270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dirty="0"/>
              <a:t>June-2016 | New Tools and Techniques for Practical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316859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par>
                          <p:cTn id="37" fill="hold">
                            <p:stCondLst>
                              <p:cond delay="0"/>
                            </p:stCondLst>
                            <p:childTnLst>
                              <p:par>
                                <p:cTn id="38" presetID="22" presetClass="entr" presetSubtype="8" fill="hold" nodeType="after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wipe(left)">
                                      <p:cBhvr>
                                        <p:cTn id="40" dur="2000"/>
                                        <p:tgtEl>
                                          <p:spTgt spid="56"/>
                                        </p:tgtEl>
                                      </p:cBhvr>
                                    </p:animEffect>
                                  </p:childTnLst>
                                </p:cTn>
                              </p:par>
                              <p:par>
                                <p:cTn id="41" presetID="1" presetClass="entr" presetSubtype="0" fill="hold" grpId="1"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42" presetClass="path" presetSubtype="0" accel="50000" decel="50000" fill="hold" grpId="0" nodeType="withEffect">
                                  <p:stCondLst>
                                    <p:cond delay="0"/>
                                  </p:stCondLst>
                                  <p:childTnLst>
                                    <p:animMotion origin="layout" path="M 1.66667E-6 -2.22222E-6 L 0.3276 -0.00185 " pathEditMode="relative" rAng="0" ptsTypes="AA">
                                      <p:cBhvr>
                                        <p:cTn id="44" dur="2000" fill="hold"/>
                                        <p:tgtEl>
                                          <p:spTgt spid="63"/>
                                        </p:tgtEl>
                                        <p:attrNameLst>
                                          <p:attrName>ppt_x</p:attrName>
                                          <p:attrName>ppt_y</p:attrName>
                                        </p:attrNameLst>
                                      </p:cBhvr>
                                      <p:rCtr x="16380" y="-93"/>
                                    </p:animMotion>
                                  </p:childTnLst>
                                </p:cTn>
                              </p:par>
                              <p:par>
                                <p:cTn id="45" presetID="1" presetClass="entr" presetSubtype="0"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3.75E-6 4.07407E-6 L -0.30989 0.00069 " pathEditMode="relative" rAng="0" ptsTypes="AA">
                                      <p:cBhvr>
                                        <p:cTn id="48" dur="2000" fill="hold"/>
                                        <p:tgtEl>
                                          <p:spTgt spid="68"/>
                                        </p:tgtEl>
                                        <p:attrNameLst>
                                          <p:attrName>ppt_x</p:attrName>
                                          <p:attrName>ppt_y</p:attrName>
                                        </p:attrNameLst>
                                      </p:cBhvr>
                                      <p:rCtr x="-15495" y="23"/>
                                    </p:animMotion>
                                  </p:childTnLst>
                                </p:cTn>
                              </p:par>
                              <p:par>
                                <p:cTn id="49" presetID="22" presetClass="entr" presetSubtype="2"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right)">
                                      <p:cBhvr>
                                        <p:cTn id="51" dur="2100"/>
                                        <p:tgtEl>
                                          <p:spTgt spid="58"/>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4" grpId="0" animBg="1"/>
      <p:bldP spid="16" grpId="0" animBg="1"/>
      <p:bldP spid="63" grpId="0" animBg="1"/>
      <p:bldP spid="63" grpId="1" animBg="1"/>
      <p:bldP spid="68" grpId="0" animBg="1"/>
      <p:bldP spid="6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7" y="0"/>
            <a:ext cx="11233523" cy="1197673"/>
          </a:xfrm>
        </p:spPr>
        <p:txBody>
          <a:bodyPr/>
          <a:lstStyle/>
          <a:p>
            <a:pPr algn="ctr"/>
            <a:r>
              <a:rPr lang="en-US" dirty="0"/>
              <a:t>OUR Oblivious programmable PRF(OPPRF)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9849" y="3496557"/>
                <a:ext cx="11011019" cy="3182859"/>
              </a:xfrm>
            </p:spPr>
            <p:txBody>
              <a:bodyPr>
                <a:normAutofit/>
              </a:bodyPr>
              <a:lstStyle/>
              <a:p>
                <a:r>
                  <a:rPr lang="en-US" sz="2400" b="0" dirty="0">
                    <a:latin typeface="Calibri" panose="020F0502020204030204" pitchFamily="34" charset="0"/>
                    <a:ea typeface="Calibri" panose="020F0502020204030204" pitchFamily="34" charset="0"/>
                    <a:cs typeface="Calibri" panose="020F0502020204030204" pitchFamily="34" charset="0"/>
                  </a:rPr>
                  <a:t>Oblivious Programmable PRF: Bob can program the output of PRF!</a:t>
                </a:r>
              </a:p>
              <a:p>
                <a:r>
                  <a:rPr lang="en-US" sz="2400" b="0" dirty="0">
                    <a:latin typeface="Calibri" panose="020F0502020204030204" pitchFamily="34" charset="0"/>
                    <a:ea typeface="Calibri" panose="020F0502020204030204" pitchFamily="34" charset="0"/>
                    <a:cs typeface="Calibri" panose="020F0502020204030204" pitchFamily="34" charset="0"/>
                  </a:rPr>
                  <a:t>Bob has some specific points: </a:t>
                </a:r>
                <a14:m>
                  <m:oMath xmlns:m="http://schemas.openxmlformats.org/officeDocument/2006/math">
                    <m:r>
                      <a:rPr lang="en-US" sz="240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𝑥</m:t>
                        </m:r>
                      </m:e>
                      <m:sub>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1</m:t>
                        </m:r>
                      </m:sub>
                    </m:sSub>
                  </m:oMath>
                </a14:m>
                <a:r>
                  <a:rPr lang="en-US" sz="2400" dirty="0">
                    <a:solidFill>
                      <a:srgbClr val="0066FF"/>
                    </a:solidFill>
                    <a:effectLst/>
                    <a:latin typeface="Calibri" panose="020F0502020204030204" pitchFamily="34" charset="0"/>
                    <a:cs typeface="Calibri" panose="020F0502020204030204" pitchFamily="34" charset="0"/>
                  </a:rPr>
                  <a:t>,</a:t>
                </a:r>
                <a:r>
                  <a:rPr lang="en-US" sz="2400" dirty="0">
                    <a:solidFill>
                      <a:srgbClr val="0066FF"/>
                    </a:solidFill>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𝑦</m:t>
                        </m:r>
                      </m:e>
                      <m:sub>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1</m:t>
                        </m:r>
                      </m:sub>
                    </m:sSub>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 </m:t>
                    </m:r>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𝑥</m:t>
                        </m:r>
                      </m:e>
                      <m: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𝑛</m:t>
                        </m:r>
                      </m:sub>
                    </m:sSub>
                    <m:r>
                      <m:rPr>
                        <m:nor/>
                      </m:rPr>
                      <a:rPr lang="en-US" sz="2400" dirty="0">
                        <a:solidFill>
                          <a:srgbClr val="0066FF"/>
                        </a:solidFill>
                        <a:effectLst/>
                        <a:latin typeface="Calibri" panose="020F0502020204030204" pitchFamily="34" charset="0"/>
                        <a:cs typeface="Calibri" panose="020F0502020204030204" pitchFamily="34" charset="0"/>
                      </a:rPr>
                      <m:t>,</m:t>
                    </m:r>
                    <m:r>
                      <m:rPr>
                        <m:nor/>
                      </m:rPr>
                      <a:rPr lang="en-US" sz="2400" dirty="0">
                        <a:solidFill>
                          <a:srgbClr val="0066FF"/>
                        </a:solidFill>
                        <a:effectLst/>
                        <a:latin typeface="Calibri" panose="020F0502020204030204" pitchFamily="34" charset="0"/>
                        <a:ea typeface="Calibri" panose="020F0502020204030204" pitchFamily="34" charset="0"/>
                        <a:cs typeface="Calibri" panose="020F0502020204030204" pitchFamily="34" charset="0"/>
                      </a:rPr>
                      <m:t> </m:t>
                    </m:r>
                    <m:sSub>
                      <m:sSubPr>
                        <m:ctrlP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𝑦</m:t>
                        </m:r>
                      </m:e>
                      <m: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𝑛</m:t>
                        </m:r>
                      </m:sub>
                    </m:sSub>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oMath>
                </a14:m>
                <a:endParaRPr lang="en-US" sz="2400" b="0" i="1" dirty="0">
                  <a:solidFill>
                    <a:srgbClr val="0066FF"/>
                  </a:solidFill>
                  <a:effectLst/>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Alice queries </a:t>
                </a:r>
                <a14:m>
                  <m:oMath xmlns:m="http://schemas.openxmlformats.org/officeDocument/2006/math">
                    <m:r>
                      <a:rPr lang="en-US" sz="2400" i="1">
                        <a:solidFill>
                          <a:srgbClr val="FF0000"/>
                        </a:solidFill>
                        <a:latin typeface="Cambria Math" panose="02040503050406030204" pitchFamily="18" charset="0"/>
                      </a:rPr>
                      <m:t>𝑥</m:t>
                    </m:r>
                  </m:oMath>
                </a14:m>
                <a:endParaRPr lang="en-US" sz="2400" dirty="0">
                  <a:solidFill>
                    <a:srgbClr val="FF0000"/>
                  </a:solidFill>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If </a:t>
                </a:r>
                <a14:m>
                  <m:oMath xmlns:m="http://schemas.openxmlformats.org/officeDocument/2006/math">
                    <m:r>
                      <a:rPr lang="en-US" sz="2400" i="1">
                        <a:solidFill>
                          <a:srgbClr val="FF0000"/>
                        </a:solidFill>
                        <a:latin typeface="Cambria Math" panose="02040503050406030204" pitchFamily="18" charset="0"/>
                      </a:rPr>
                      <m:t>𝑥</m:t>
                    </m:r>
                    <m:r>
                      <a:rPr lang="en-US" sz="2400" b="0" i="1" smtClean="0">
                        <a:solidFill>
                          <a:schemeClr val="tx1"/>
                        </a:solidFill>
                        <a:latin typeface="Cambria Math" panose="02040503050406030204" pitchFamily="18" charset="0"/>
                      </a:rPr>
                      <m:t>=</m:t>
                    </m:r>
                    <m:sSub>
                      <m:sSubPr>
                        <m:ctrlPr>
                          <a:rPr lang="en-US" sz="2400" b="0" i="1" smtClean="0">
                            <a:solidFill>
                              <a:srgbClr val="0066FF"/>
                            </a:solidFill>
                            <a:latin typeface="Cambria Math" panose="02040503050406030204" pitchFamily="18" charset="0"/>
                          </a:rPr>
                        </m:ctrlPr>
                      </m:sSubPr>
                      <m:e>
                        <m:r>
                          <a:rPr lang="en-US" sz="2400" b="0" i="1" smtClean="0">
                            <a:solidFill>
                              <a:srgbClr val="0066FF"/>
                            </a:solidFill>
                            <a:latin typeface="Cambria Math" panose="02040503050406030204" pitchFamily="18" charset="0"/>
                          </a:rPr>
                          <m:t>𝑥</m:t>
                        </m:r>
                      </m:e>
                      <m:sub>
                        <m:r>
                          <a:rPr lang="en-US" sz="2400" b="0" i="1" smtClean="0">
                            <a:solidFill>
                              <a:srgbClr val="0066FF"/>
                            </a:solidFill>
                            <a:latin typeface="Cambria Math" panose="02040503050406030204" pitchFamily="18" charset="0"/>
                          </a:rPr>
                          <m:t>𝑖</m:t>
                        </m:r>
                      </m:sub>
                    </m:sSub>
                  </m:oMath>
                </a14:m>
                <a:r>
                  <a:rPr lang="en-US" sz="2400" dirty="0">
                    <a:latin typeface="Calibri" panose="020F0502020204030204" pitchFamily="34" charset="0"/>
                    <a:cs typeface="Calibri" panose="020F0502020204030204" pitchFamily="34" charset="0"/>
                  </a:rPr>
                  <a:t>, Alice gets </a:t>
                </a:r>
                <a14:m>
                  <m:oMath xmlns:m="http://schemas.openxmlformats.org/officeDocument/2006/math">
                    <m:sSub>
                      <m:sSubPr>
                        <m:ctrlPr>
                          <a:rPr lang="en-US" sz="240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240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𝑦</m:t>
                        </m:r>
                      </m:e>
                      <m:sub>
                        <m:r>
                          <a:rPr lang="en-US" sz="24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𝑖</m:t>
                        </m:r>
                      </m:sub>
                    </m:sSub>
                  </m:oMath>
                </a14:m>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If </a:t>
                </a:r>
                <a14:m>
                  <m:oMath xmlns:m="http://schemas.openxmlformats.org/officeDocument/2006/math">
                    <m:r>
                      <a:rPr lang="en-US" sz="2400" i="1">
                        <a:solidFill>
                          <a:srgbClr val="FF0000"/>
                        </a:solidFill>
                        <a:latin typeface="Cambria Math" panose="02040503050406030204" pitchFamily="18" charset="0"/>
                      </a:rPr>
                      <m:t>𝑥</m:t>
                    </m:r>
                  </m:oMath>
                </a14:m>
                <a:r>
                  <a:rPr lang="en-US" sz="2400" dirty="0">
                    <a:latin typeface="Calibri" panose="020F0502020204030204" pitchFamily="34" charset="0"/>
                    <a:cs typeface="Calibri" panose="020F0502020204030204" pitchFamily="34" charset="0"/>
                  </a:rPr>
                  <a:t> is not in Bob’ set, Alice gets a random output.</a:t>
                </a:r>
              </a:p>
              <a:p>
                <a:r>
                  <a:rPr lang="en-US" sz="2400" dirty="0">
                    <a:latin typeface="Calibri" panose="020F0502020204030204" pitchFamily="34" charset="0"/>
                    <a:cs typeface="Calibri" panose="020F0502020204030204" pitchFamily="34" charset="0"/>
                  </a:rPr>
                  <a:t>Need: all </a:t>
                </a:r>
                <a14:m>
                  <m:oMath xmlns:m="http://schemas.openxmlformats.org/officeDocument/2006/math">
                    <m:sSub>
                      <m:sSubPr>
                        <m:ctrlPr>
                          <a:rPr lang="en-US" sz="240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240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𝑦</m:t>
                        </m:r>
                      </m:e>
                      <m:sub>
                        <m:r>
                          <a:rPr lang="en-US" sz="24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𝑖</m:t>
                        </m:r>
                      </m:sub>
                    </m:sSub>
                  </m:oMath>
                </a14:m>
                <a:r>
                  <a:rPr lang="en-US" sz="2400" dirty="0">
                    <a:latin typeface="Calibri" panose="020F0502020204030204" pitchFamily="34" charset="0"/>
                    <a:cs typeface="Calibri" panose="020F0502020204030204" pitchFamily="34" charset="0"/>
                  </a:rPr>
                  <a:t> are  randomly distributed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9849" y="3496557"/>
                <a:ext cx="11011019" cy="3182859"/>
              </a:xfrm>
              <a:blipFill>
                <a:blip r:embed="rId3"/>
                <a:stretch>
                  <a:fillRect l="-498" t="-2682"/>
                </a:stretch>
              </a:blipFill>
            </p:spPr>
            <p:txBody>
              <a:bodyPr/>
              <a:lstStyle/>
              <a:p>
                <a:r>
                  <a:rPr lang="en-US">
                    <a:noFill/>
                  </a:rPr>
                  <a:t> </a:t>
                </a:r>
              </a:p>
            </p:txBody>
          </p:sp>
        </mc:Fallback>
      </mc:AlternateContent>
      <p:pic>
        <p:nvPicPr>
          <p:cNvPr id="8"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79" y="1337625"/>
            <a:ext cx="502896" cy="6808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Rounded Rectangle 10"/>
          <p:cNvSpPr/>
          <p:nvPr/>
        </p:nvSpPr>
        <p:spPr>
          <a:xfrm>
            <a:off x="4557271" y="1397427"/>
            <a:ext cx="3857349" cy="1657885"/>
          </a:xfrm>
          <a:prstGeom prst="roundRect">
            <a:avLst/>
          </a:prstGeom>
          <a:solidFill>
            <a:schemeClr val="tx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bg1"/>
                </a:solidFill>
              </a:rPr>
              <a:t>Programmable </a:t>
            </a:r>
          </a:p>
          <a:p>
            <a:pPr algn="ctr"/>
            <a:r>
              <a:rPr lang="en-US" sz="2500" b="1" dirty="0">
                <a:solidFill>
                  <a:schemeClr val="bg1"/>
                </a:solidFill>
              </a:rPr>
              <a:t>OPRF</a:t>
            </a:r>
          </a:p>
        </p:txBody>
      </p:sp>
      <mc:AlternateContent xmlns:mc="http://schemas.openxmlformats.org/markup-compatibility/2006" xmlns:a14="http://schemas.microsoft.com/office/drawing/2010/main">
        <mc:Choice Requires="a14">
          <p:sp>
            <p:nvSpPr>
              <p:cNvPr id="11" name="Rectangle 10"/>
              <p:cNvSpPr/>
              <p:nvPr/>
            </p:nvSpPr>
            <p:spPr>
              <a:xfrm>
                <a:off x="9865191" y="1281793"/>
                <a:ext cx="1193760" cy="79169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𝑥</m:t>
                        </m:r>
                      </m:e>
                      <m: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1</m:t>
                        </m:r>
                      </m:sub>
                    </m:sSub>
                  </m:oMath>
                </a14:m>
                <a:r>
                  <a:rPr lang="en-US" sz="2400" dirty="0">
                    <a:solidFill>
                      <a:srgbClr val="0066FF"/>
                    </a:solidFill>
                    <a:effectLst/>
                  </a:rPr>
                  <a:t>,</a:t>
                </a:r>
                <a:r>
                  <a:rPr lang="en-US" sz="2400" dirty="0">
                    <a:solidFill>
                      <a:srgbClr val="0066FF"/>
                    </a:solidFill>
                    <a:effectLst/>
                    <a:ea typeface="Calibri" panose="020F0502020204030204" pitchFamily="34" charset="0"/>
                    <a:cs typeface="Calibri" panose="020F0502020204030204" pitchFamily="34" charset="0"/>
                  </a:rPr>
                  <a:t> </a:t>
                </a:r>
                <a14:m>
                  <m:oMath xmlns:m="http://schemas.openxmlformats.org/officeDocument/2006/math">
                    <m:sSub>
                      <m:sSubPr>
                        <m:ctrlP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𝑦</m:t>
                        </m:r>
                      </m:e>
                      <m:sub>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1</m:t>
                        </m:r>
                      </m:sub>
                    </m:s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oMath>
                </a14:m>
                <a:endParaRPr lang="en-US" sz="2400" b="0" dirty="0">
                  <a:solidFill>
                    <a:srgbClr val="0066FF"/>
                  </a:solidFill>
                  <a:effectLst/>
                  <a:ea typeface="Calibri" panose="020F0502020204030204" pitchFamily="34" charset="0"/>
                  <a:cs typeface="Calibri" panose="020F0502020204030204" pitchFamily="34" charset="0"/>
                </a:endParaRPr>
              </a:p>
              <a:p>
                <a:pPr algn="ctr"/>
                <a14:m>
                  <m:oMath xmlns:m="http://schemas.openxmlformats.org/officeDocument/2006/math">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𝑥</m:t>
                        </m:r>
                      </m:e>
                      <m: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2</m:t>
                        </m:r>
                      </m:sub>
                    </m:sSub>
                  </m:oMath>
                </a14:m>
                <a:r>
                  <a:rPr lang="en-US" sz="2400" dirty="0">
                    <a:solidFill>
                      <a:srgbClr val="0066FF"/>
                    </a:solidFill>
                    <a:effectLst/>
                  </a:rPr>
                  <a:t>,</a:t>
                </a:r>
                <a:r>
                  <a:rPr lang="en-US" sz="2400" dirty="0">
                    <a:solidFill>
                      <a:srgbClr val="0066FF"/>
                    </a:solidFill>
                    <a:effectLst/>
                    <a:ea typeface="Calibri" panose="020F0502020204030204" pitchFamily="34" charset="0"/>
                    <a:cs typeface="Calibri" panose="020F0502020204030204" pitchFamily="34" charset="0"/>
                  </a:rPr>
                  <a:t> </a:t>
                </a:r>
                <a14:m>
                  <m:oMath xmlns:m="http://schemas.openxmlformats.org/officeDocument/2006/math">
                    <m:sSub>
                      <m:sSubPr>
                        <m:ctrlP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𝑦</m:t>
                        </m:r>
                      </m:e>
                      <m: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2</m:t>
                        </m:r>
                      </m:sub>
                    </m:sSub>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oMath>
                </a14:m>
                <a:endParaRPr lang="en-US" sz="2400" dirty="0">
                  <a:effectLst/>
                </a:endParaRPr>
              </a:p>
            </p:txBody>
          </p:sp>
        </mc:Choice>
        <mc:Fallback xmlns="">
          <p:sp>
            <p:nvSpPr>
              <p:cNvPr id="11" name="Rectangle 10"/>
              <p:cNvSpPr>
                <a:spLocks noRot="1" noChangeAspect="1" noMove="1" noResize="1" noEditPoints="1" noAdjustHandles="1" noChangeArrowheads="1" noChangeShapeType="1" noTextEdit="1"/>
              </p:cNvSpPr>
              <p:nvPr/>
            </p:nvSpPr>
            <p:spPr>
              <a:xfrm>
                <a:off x="9865191" y="1281793"/>
                <a:ext cx="1193760" cy="791696"/>
              </a:xfrm>
              <a:prstGeom prst="rect">
                <a:avLst/>
              </a:prstGeom>
              <a:blipFill>
                <a:blip r:embed="rId5"/>
                <a:stretch>
                  <a:fillRect l="-3030" t="-7576" r="-3535" b="-18182"/>
                </a:stretch>
              </a:blipFill>
              <a:ln>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2583002" y="2655397"/>
                <a:ext cx="850366" cy="395395"/>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rgbClr val="0066FF"/>
                              </a:solidFill>
                              <a:latin typeface="Cambria Math" panose="02040503050406030204" pitchFamily="18" charset="0"/>
                            </a:rPr>
                          </m:ctrlPr>
                        </m:sSubPr>
                        <m:e>
                          <m:r>
                            <a:rPr lang="en-US" sz="2400" b="0" i="1" smtClean="0">
                              <a:solidFill>
                                <a:srgbClr val="0066FF"/>
                              </a:solidFill>
                              <a:latin typeface="Cambria Math" panose="02040503050406030204" pitchFamily="18" charset="0"/>
                            </a:rPr>
                            <m:t>𝑦</m:t>
                          </m:r>
                        </m:e>
                        <m:sub>
                          <m:r>
                            <a:rPr lang="en-US" sz="2400" b="0" i="1" smtClean="0">
                              <a:solidFill>
                                <a:srgbClr val="0066FF"/>
                              </a:solidFill>
                              <a:latin typeface="Cambria Math" panose="02040503050406030204" pitchFamily="18" charset="0"/>
                            </a:rPr>
                            <m:t>𝑖</m:t>
                          </m:r>
                        </m:sub>
                      </m:sSub>
                    </m:oMath>
                  </m:oMathPara>
                </a14:m>
                <a:endParaRPr lang="en-US" sz="2400" dirty="0">
                  <a:solidFill>
                    <a:schemeClr val="tx1"/>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2583002" y="2655397"/>
                <a:ext cx="850366" cy="395395"/>
              </a:xfrm>
              <a:prstGeom prst="rect">
                <a:avLst/>
              </a:prstGeom>
              <a:blipFill>
                <a:blip r:embed="rId6"/>
                <a:stretch>
                  <a:fillRect b="-21212"/>
                </a:stretch>
              </a:blipFill>
              <a:ln>
                <a:prstDash val="sysDot"/>
              </a:ln>
            </p:spPr>
            <p:txBody>
              <a:bodyPr/>
              <a:lstStyle/>
              <a:p>
                <a:r>
                  <a:rPr lang="en-US">
                    <a:noFill/>
                  </a:rPr>
                  <a:t> </a:t>
                </a:r>
              </a:p>
            </p:txBody>
          </p:sp>
        </mc:Fallback>
      </mc:AlternateContent>
      <p:cxnSp>
        <p:nvCxnSpPr>
          <p:cNvPr id="13" name="Straight Arrow Connector 12"/>
          <p:cNvCxnSpPr>
            <a:cxnSpLocks/>
          </p:cNvCxnSpPr>
          <p:nvPr/>
        </p:nvCxnSpPr>
        <p:spPr>
          <a:xfrm flipV="1">
            <a:off x="3490141" y="1612127"/>
            <a:ext cx="1043893" cy="177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stCxn id="11" idx="1"/>
          </p:cNvCxnSpPr>
          <p:nvPr/>
        </p:nvCxnSpPr>
        <p:spPr>
          <a:xfrm flipH="1">
            <a:off x="8414620" y="1677641"/>
            <a:ext cx="145057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a:endCxn id="12" idx="3"/>
          </p:cNvCxnSpPr>
          <p:nvPr/>
        </p:nvCxnSpPr>
        <p:spPr>
          <a:xfrm flipH="1">
            <a:off x="3433368" y="2837607"/>
            <a:ext cx="1123904" cy="154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1237976" y="1156850"/>
            <a:ext cx="970777" cy="100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9204158" y="5600822"/>
            <a:ext cx="794084" cy="7052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Rectangle 19"/>
              <p:cNvSpPr/>
              <p:nvPr/>
            </p:nvSpPr>
            <p:spPr>
              <a:xfrm>
                <a:off x="2583001" y="2634348"/>
                <a:ext cx="850366" cy="437491"/>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m:t>
                      </m:r>
                    </m:oMath>
                  </m:oMathPara>
                </a14:m>
                <a:endParaRPr lang="en-US" sz="2400" dirty="0">
                  <a:solidFill>
                    <a:srgbClr val="FF0000"/>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2583001" y="2634348"/>
                <a:ext cx="850366" cy="437491"/>
              </a:xfrm>
              <a:prstGeom prst="rect">
                <a:avLst/>
              </a:prstGeom>
              <a:blipFill>
                <a:blip r:embed="rId8"/>
                <a:stretch>
                  <a:fillRect b="-6757"/>
                </a:stretch>
              </a:blipFill>
              <a:ln>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2949482" y="1403644"/>
                <a:ext cx="517422" cy="43749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𝑥</m:t>
                      </m:r>
                    </m:oMath>
                  </m:oMathPara>
                </a14:m>
                <a:endParaRPr lang="en-US" sz="2400" dirty="0">
                  <a:solidFill>
                    <a:srgbClr val="FF0000"/>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2949482" y="1403644"/>
                <a:ext cx="517422" cy="437491"/>
              </a:xfrm>
              <a:prstGeom prst="rect">
                <a:avLst/>
              </a:prstGeom>
              <a:blipFill>
                <a:blip r:embed="rId9"/>
                <a:stretch>
                  <a:fillRect/>
                </a:stretch>
              </a:blipFill>
              <a:ln>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3047119" y="1440729"/>
                <a:ext cx="386249" cy="369470"/>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rgbClr val="0066FF"/>
                              </a:solidFill>
                              <a:latin typeface="Cambria Math" panose="02040503050406030204" pitchFamily="18" charset="0"/>
                            </a:rPr>
                          </m:ctrlPr>
                        </m:sSubPr>
                        <m:e>
                          <m:r>
                            <a:rPr lang="en-US" sz="2400" b="0" i="1" smtClean="0">
                              <a:solidFill>
                                <a:srgbClr val="0066FF"/>
                              </a:solidFill>
                              <a:latin typeface="Cambria Math" panose="02040503050406030204" pitchFamily="18" charset="0"/>
                            </a:rPr>
                            <m:t>𝑥</m:t>
                          </m:r>
                        </m:e>
                        <m:sub>
                          <m:r>
                            <a:rPr lang="en-US" sz="2400" b="0" i="1" smtClean="0">
                              <a:solidFill>
                                <a:srgbClr val="0066FF"/>
                              </a:solidFill>
                              <a:latin typeface="Cambria Math" panose="02040503050406030204" pitchFamily="18" charset="0"/>
                            </a:rPr>
                            <m:t>𝑖</m:t>
                          </m:r>
                        </m:sub>
                      </m:sSub>
                    </m:oMath>
                  </m:oMathPara>
                </a14:m>
                <a:endParaRPr lang="en-US" sz="2400" dirty="0">
                  <a:solidFill>
                    <a:srgbClr val="FF0000"/>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3047119" y="1440729"/>
                <a:ext cx="386249" cy="369470"/>
              </a:xfrm>
              <a:prstGeom prst="rect">
                <a:avLst/>
              </a:prstGeom>
              <a:blipFill>
                <a:blip r:embed="rId10"/>
                <a:stretch>
                  <a:fillRect l="-12698" b="-18033"/>
                </a:stretch>
              </a:blipFill>
              <a:ln>
                <a:no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1591502" y="1379884"/>
                <a:ext cx="1875402" cy="464494"/>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𝑥</m:t>
                      </m:r>
                      <m:r>
                        <a:rPr lang="en-US" sz="2400" b="0" i="1" smtClean="0">
                          <a:solidFill>
                            <a:srgbClr val="FF0000"/>
                          </a:solidFill>
                          <a:latin typeface="Cambria Math" panose="02040503050406030204" pitchFamily="18" charset="0"/>
                        </a:rPr>
                        <m:t>∉</m:t>
                      </m:r>
                      <m:d>
                        <m:dPr>
                          <m:begChr m:val="{"/>
                          <m:endChr m:val="}"/>
                          <m:ctrlPr>
                            <a:rPr lang="en-US" sz="2400" b="0" i="1" smtClean="0">
                              <a:solidFill>
                                <a:srgbClr val="FF0000"/>
                              </a:solidFill>
                              <a:latin typeface="Cambria Math" panose="02040503050406030204" pitchFamily="18" charset="0"/>
                            </a:rPr>
                          </m:ctrlPr>
                        </m:dPr>
                        <m:e>
                          <m:sSub>
                            <m:sSubPr>
                              <m:ctrlPr>
                                <a:rPr lang="en-US" sz="2400" b="0" i="1" smtClean="0">
                                  <a:solidFill>
                                    <a:srgbClr val="0066FF"/>
                                  </a:solidFill>
                                  <a:latin typeface="Cambria Math" panose="02040503050406030204" pitchFamily="18" charset="0"/>
                                </a:rPr>
                              </m:ctrlPr>
                            </m:sSubPr>
                            <m:e>
                              <m:r>
                                <a:rPr lang="en-US" sz="2400" b="0" i="1" smtClean="0">
                                  <a:solidFill>
                                    <a:srgbClr val="0066FF"/>
                                  </a:solidFill>
                                  <a:latin typeface="Cambria Math" panose="02040503050406030204" pitchFamily="18" charset="0"/>
                                </a:rPr>
                                <m:t>𝑥</m:t>
                              </m:r>
                            </m:e>
                            <m:sub>
                              <m:r>
                                <a:rPr lang="en-US" sz="2400" b="0" i="1" smtClean="0">
                                  <a:solidFill>
                                    <a:srgbClr val="0066FF"/>
                                  </a:solidFill>
                                  <a:latin typeface="Cambria Math" panose="02040503050406030204" pitchFamily="18" charset="0"/>
                                </a:rPr>
                                <m:t>1</m:t>
                              </m:r>
                            </m:sub>
                          </m:sSub>
                          <m:r>
                            <a:rPr lang="en-US" sz="2400" b="0" i="1" smtClean="0">
                              <a:solidFill>
                                <a:srgbClr val="FF0000"/>
                              </a:solidFill>
                              <a:latin typeface="Cambria Math" panose="02040503050406030204" pitchFamily="18" charset="0"/>
                            </a:rPr>
                            <m:t>,</m:t>
                          </m:r>
                          <m:sSub>
                            <m:sSubPr>
                              <m:ctrlPr>
                                <a:rPr lang="en-US" sz="2400" b="0" i="1" smtClean="0">
                                  <a:solidFill>
                                    <a:srgbClr val="0066FF"/>
                                  </a:solidFill>
                                  <a:latin typeface="Cambria Math" panose="02040503050406030204" pitchFamily="18" charset="0"/>
                                </a:rPr>
                              </m:ctrlPr>
                            </m:sSubPr>
                            <m:e>
                              <m:r>
                                <a:rPr lang="en-US" sz="2400" b="0" i="1" smtClean="0">
                                  <a:solidFill>
                                    <a:srgbClr val="0066FF"/>
                                  </a:solidFill>
                                  <a:latin typeface="Cambria Math" panose="02040503050406030204" pitchFamily="18" charset="0"/>
                                </a:rPr>
                                <m:t>𝑥</m:t>
                              </m:r>
                            </m:e>
                            <m:sub>
                              <m:r>
                                <a:rPr lang="en-US" sz="2400" b="0" i="1" smtClean="0">
                                  <a:solidFill>
                                    <a:srgbClr val="0066FF"/>
                                  </a:solidFill>
                                  <a:latin typeface="Cambria Math" panose="02040503050406030204" pitchFamily="18" charset="0"/>
                                </a:rPr>
                                <m:t>2</m:t>
                              </m:r>
                            </m:sub>
                          </m:sSub>
                        </m:e>
                      </m:d>
                      <m:r>
                        <a:rPr lang="en-US" sz="2400" b="0" i="1" smtClean="0">
                          <a:solidFill>
                            <a:srgbClr val="FF0000"/>
                          </a:solidFill>
                          <a:latin typeface="Cambria Math" panose="02040503050406030204" pitchFamily="18" charset="0"/>
                        </a:rPr>
                        <m:t> </m:t>
                      </m:r>
                    </m:oMath>
                  </m:oMathPara>
                </a14:m>
                <a:endParaRPr lang="en-US" sz="2400" dirty="0">
                  <a:solidFill>
                    <a:srgbClr val="FF0000"/>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91502" y="1379884"/>
                <a:ext cx="1875402" cy="464494"/>
              </a:xfrm>
              <a:prstGeom prst="rect">
                <a:avLst/>
              </a:prstGeom>
              <a:blipFill>
                <a:blip r:embed="rId11"/>
                <a:stretch>
                  <a:fillRect b="-1266"/>
                </a:stretch>
              </a:blipFill>
              <a:ln>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1008710" y="2585320"/>
                <a:ext cx="2424657" cy="561857"/>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sSub>
                                <m:sSubPr>
                                  <m:ctrlPr>
                                    <a:rPr lang="en-US" b="0" i="1" smtClean="0">
                                      <a:solidFill>
                                        <a:srgbClr val="0066FF"/>
                                      </a:solidFill>
                                      <a:latin typeface="Cambria Math" panose="02040503050406030204" pitchFamily="18" charset="0"/>
                                    </a:rPr>
                                  </m:ctrlPr>
                                </m:sSubPr>
                                <m:e>
                                  <m:r>
                                    <a:rPr lang="en-US" b="0" i="1" smtClean="0">
                                      <a:solidFill>
                                        <a:srgbClr val="0066FF"/>
                                      </a:solidFill>
                                      <a:latin typeface="Cambria Math" panose="02040503050406030204" pitchFamily="18" charset="0"/>
                                    </a:rPr>
                                    <m:t>𝑦</m:t>
                                  </m:r>
                                </m:e>
                                <m:sub>
                                  <m:r>
                                    <a:rPr lang="en-US" b="0" i="1" smtClean="0">
                                      <a:solidFill>
                                        <a:srgbClr val="0066FF"/>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𝑖𝑓</m:t>
                              </m:r>
                              <m:r>
                                <a:rPr lang="en-US" i="1">
                                  <a:solidFill>
                                    <a:schemeClr val="tx1"/>
                                  </a:solidFill>
                                  <a:latin typeface="Cambria Math" panose="02040503050406030204" pitchFamily="18" charset="0"/>
                                </a:rPr>
                                <m:t> </m:t>
                              </m:r>
                              <m:r>
                                <a:rPr lang="en-US" b="0" i="1" smtClean="0">
                                  <a:solidFill>
                                    <a:srgbClr val="FF6600"/>
                                  </a:solidFill>
                                  <a:latin typeface="Cambria Math" panose="02040503050406030204" pitchFamily="18" charset="0"/>
                                </a:rPr>
                                <m:t>𝑥</m:t>
                              </m:r>
                              <m:r>
                                <a:rPr lang="en-US" i="1">
                                  <a:solidFill>
                                    <a:schemeClr val="tx1"/>
                                  </a:solidFill>
                                  <a:latin typeface="Cambria Math" panose="02040503050406030204" pitchFamily="18" charset="0"/>
                                </a:rPr>
                                <m:t>=</m:t>
                              </m:r>
                              <m:sSub>
                                <m:sSubPr>
                                  <m:ctrlPr>
                                    <a:rPr lang="en-US" b="0" i="1" smtClean="0">
                                      <a:solidFill>
                                        <a:srgbClr val="0066FF"/>
                                      </a:solidFill>
                                      <a:latin typeface="Cambria Math" panose="02040503050406030204" pitchFamily="18" charset="0"/>
                                    </a:rPr>
                                  </m:ctrlPr>
                                </m:sSubPr>
                                <m:e>
                                  <m:r>
                                    <a:rPr lang="en-US" b="0" i="1" smtClean="0">
                                      <a:solidFill>
                                        <a:srgbClr val="0066FF"/>
                                      </a:solidFill>
                                      <a:latin typeface="Cambria Math" panose="02040503050406030204" pitchFamily="18" charset="0"/>
                                    </a:rPr>
                                    <m:t>𝑥</m:t>
                                  </m:r>
                                </m:e>
                                <m:sub>
                                  <m:r>
                                    <a:rPr lang="en-US" b="0" i="1" smtClean="0">
                                      <a:solidFill>
                                        <a:srgbClr val="0066FF"/>
                                      </a:solidFill>
                                      <a:latin typeface="Cambria Math" panose="02040503050406030204" pitchFamily="18" charset="0"/>
                                    </a:rPr>
                                    <m:t>𝑖</m:t>
                                  </m:r>
                                </m:sub>
                              </m:sSub>
                            </m:e>
                            <m:e>
                              <m:r>
                                <a:rPr lang="en-US" b="0" i="1" smtClean="0">
                                  <a:solidFill>
                                    <a:srgbClr val="FF6600"/>
                                  </a:solidFill>
                                  <a:latin typeface="Cambria Math" panose="02040503050406030204" pitchFamily="18" charset="0"/>
                                </a:rPr>
                                <m:t>$</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𝑜𝑡h𝑒𝑟𝑤𝑖𝑠𝑒</m:t>
                              </m:r>
                            </m:e>
                          </m:eqArr>
                        </m:e>
                      </m:d>
                    </m:oMath>
                  </m:oMathPara>
                </a14:m>
                <a:endParaRPr lang="en-US" dirty="0">
                  <a:solidFill>
                    <a:schemeClr val="tx1"/>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1008710" y="2585320"/>
                <a:ext cx="2424657" cy="561857"/>
              </a:xfrm>
              <a:prstGeom prst="rect">
                <a:avLst/>
              </a:prstGeom>
              <a:blipFill>
                <a:blip r:embed="rId12"/>
                <a:stretch>
                  <a:fillRect b="-5319"/>
                </a:stretch>
              </a:blipFill>
              <a:ln>
                <a:prstDash val="sysDot"/>
              </a:ln>
            </p:spPr>
            <p:txBody>
              <a:bodyPr/>
              <a:lstStyle/>
              <a:p>
                <a:r>
                  <a:rPr lang="en-US">
                    <a:noFill/>
                  </a:rPr>
                  <a:t> </a:t>
                </a:r>
              </a:p>
            </p:txBody>
          </p:sp>
        </mc:Fallback>
      </mc:AlternateContent>
      <p:sp>
        <p:nvSpPr>
          <p:cNvPr id="26" name="Slide Number Placeholder 9"/>
          <p:cNvSpPr>
            <a:spLocks noGrp="1"/>
          </p:cNvSpPr>
          <p:nvPr>
            <p:ph type="sldNum" sz="quarter" idx="12"/>
          </p:nvPr>
        </p:nvSpPr>
        <p:spPr>
          <a:xfrm>
            <a:off x="11342854" y="6348456"/>
            <a:ext cx="640080" cy="365125"/>
          </a:xfrm>
        </p:spPr>
        <p:txBody>
          <a:bodyPr/>
          <a:lstStyle/>
          <a:p>
            <a:pPr>
              <a:defRPr/>
            </a:pPr>
            <a:fld id="{6BE38EA5-762B-447A-B488-376B6956231A}" type="slidenum">
              <a:rPr lang="en-US" b="1" smtClean="0">
                <a:solidFill>
                  <a:schemeClr val="bg1"/>
                </a:solidFill>
              </a:rPr>
              <a:pPr>
                <a:defRPr/>
              </a:pPr>
              <a:t>14</a:t>
            </a:fld>
            <a:r>
              <a:rPr lang="en-US" b="1" dirty="0">
                <a:solidFill>
                  <a:schemeClr val="bg1"/>
                </a:solidFill>
              </a:rPr>
              <a:t>/24</a:t>
            </a:r>
          </a:p>
        </p:txBody>
      </p:sp>
      <p:sp>
        <p:nvSpPr>
          <p:cNvPr id="23" name="Rectangle 10">
            <a:extLst>
              <a:ext uri="{FF2B5EF4-FFF2-40B4-BE49-F238E27FC236}">
                <a16:creationId xmlns:a16="http://schemas.microsoft.com/office/drawing/2014/main" id="{6A37F836-DA18-4A9C-B658-9C88C7600DB6}"/>
              </a:ext>
            </a:extLst>
          </p:cNvPr>
          <p:cNvSpPr>
            <a:spLocks noChangeArrowheads="1"/>
          </p:cNvSpPr>
          <p:nvPr/>
        </p:nvSpPr>
        <p:spPr bwMode="auto">
          <a:xfrm>
            <a:off x="0" y="663270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dirty="0"/>
              <a:t>June-2016 | New Tools and Techniques for Practical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2295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2"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right)">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22" presetClass="entr" presetSubtype="8"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right)">
                                      <p:cBhvr>
                                        <p:cTn id="39" dur="500"/>
                                        <p:tgtEl>
                                          <p:spTgt spid="15"/>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par>
                                <p:cTn id="47" presetID="22" presetClass="entr" presetSubtype="8"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childTnLst>
                                </p:cTn>
                              </p:par>
                              <p:par>
                                <p:cTn id="60" presetID="1" presetClass="exit" presetSubtype="0" fill="hold" grpId="1" nodeType="withEffect">
                                  <p:stCondLst>
                                    <p:cond delay="0"/>
                                  </p:stCondLst>
                                  <p:childTnLst>
                                    <p:set>
                                      <p:cBhvr>
                                        <p:cTn id="61" dur="1" fill="hold">
                                          <p:stCondLst>
                                            <p:cond delay="0"/>
                                          </p:stCondLst>
                                        </p:cTn>
                                        <p:tgtEl>
                                          <p:spTgt spid="19"/>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20" grpId="0" animBg="1"/>
      <p:bldP spid="21" grpId="0" animBg="1"/>
      <p:bldP spid="22" grpId="0" animBg="1"/>
      <p:bldP spid="22" grpId="1" animBg="1"/>
      <p:bldP spid="19" grpId="0" animBg="1"/>
      <p:bldP spid="19" grpId="1"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611" y="1419722"/>
            <a:ext cx="10399199" cy="5090983"/>
          </a:xfrm>
        </p:spPr>
        <p:txBody>
          <a:bodyPr>
            <a:normAutofit lnSpcReduction="10000"/>
          </a:bodyPr>
          <a:lstStyle/>
          <a:p>
            <a:r>
              <a:rPr lang="en-US" dirty="0"/>
              <a:t>Idea: </a:t>
            </a:r>
          </a:p>
          <a:p>
            <a:pPr lvl="1"/>
            <a:r>
              <a:rPr lang="en-US" dirty="0"/>
              <a:t>Parties invoke a regular OPRF</a:t>
            </a:r>
          </a:p>
          <a:p>
            <a:pPr lvl="1"/>
            <a:r>
              <a:rPr lang="en-US" dirty="0"/>
              <a:t>Sender sends some “correction values” (hints)</a:t>
            </a:r>
          </a:p>
          <a:p>
            <a:pPr lvl="1"/>
            <a:r>
              <a:rPr lang="en-US" dirty="0"/>
              <a:t>Receiver applies hints to the plain OPRF output</a:t>
            </a:r>
          </a:p>
          <a:p>
            <a:pPr lvl="1"/>
            <a:r>
              <a:rPr lang="en-US" dirty="0"/>
              <a:t>Main challenge: hints should </a:t>
            </a:r>
            <a:r>
              <a:rPr lang="en-US" b="1" dirty="0">
                <a:solidFill>
                  <a:srgbClr val="FF0000"/>
                </a:solidFill>
              </a:rPr>
              <a:t>hide</a:t>
            </a:r>
            <a:r>
              <a:rPr lang="en-US" dirty="0"/>
              <a:t> which set of points are programmed</a:t>
            </a:r>
          </a:p>
          <a:p>
            <a:pPr marL="274320" lvl="1" indent="0">
              <a:buNone/>
            </a:pPr>
            <a:endParaRPr lang="en-US" dirty="0"/>
          </a:p>
          <a:p>
            <a:pPr marL="274320" lvl="1" indent="0">
              <a:buNone/>
            </a:pPr>
            <a:endParaRPr lang="en-US" dirty="0"/>
          </a:p>
          <a:p>
            <a:pPr marL="274320" lvl="1" indent="0">
              <a:buNone/>
            </a:pPr>
            <a:endParaRPr lang="en-US" dirty="0"/>
          </a:p>
          <a:p>
            <a:pPr marL="274320" lvl="1" indent="0">
              <a:buNone/>
            </a:pPr>
            <a:endParaRPr lang="en-US" dirty="0"/>
          </a:p>
          <a:p>
            <a:endParaRPr lang="en-US" dirty="0"/>
          </a:p>
          <a:p>
            <a:endParaRPr lang="en-US" dirty="0"/>
          </a:p>
          <a:p>
            <a:endParaRPr lang="en-US" dirty="0"/>
          </a:p>
          <a:p>
            <a:r>
              <a:rPr lang="en-US" dirty="0"/>
              <a:t>We proposed 3 different constructions of OP[P]RF with diﬀerent</a:t>
            </a:r>
            <a:br>
              <a:rPr lang="en-US" dirty="0"/>
            </a:br>
            <a:r>
              <a:rPr lang="en-US" dirty="0"/>
              <a:t>tradeoﬀs in computation, communication, number of points, number of queries. </a:t>
            </a:r>
            <a:br>
              <a:rPr lang="en-US" dirty="0"/>
            </a:br>
            <a:endParaRPr lang="en-US" dirty="0"/>
          </a:p>
          <a:p>
            <a:endParaRPr lang="en-US" dirty="0"/>
          </a:p>
          <a:p>
            <a:endParaRPr lang="en-US" dirty="0"/>
          </a:p>
        </p:txBody>
      </p:sp>
      <p:sp>
        <p:nvSpPr>
          <p:cNvPr id="2" name="Title 1"/>
          <p:cNvSpPr>
            <a:spLocks noGrp="1"/>
          </p:cNvSpPr>
          <p:nvPr>
            <p:ph type="title"/>
          </p:nvPr>
        </p:nvSpPr>
        <p:spPr>
          <a:xfrm>
            <a:off x="304800" y="48299"/>
            <a:ext cx="11572240" cy="1609344"/>
          </a:xfrm>
        </p:spPr>
        <p:txBody>
          <a:bodyPr>
            <a:normAutofit/>
          </a:bodyPr>
          <a:lstStyle/>
          <a:p>
            <a:pPr algn="ctr"/>
            <a:r>
              <a:rPr lang="en-US" sz="5000" dirty="0"/>
              <a:t>OUR Oblivious programmable PRF construction</a:t>
            </a:r>
          </a:p>
        </p:txBody>
      </p:sp>
      <p:sp>
        <p:nvSpPr>
          <p:cNvPr id="6" name="Rounded Rectangle 10"/>
          <p:cNvSpPr/>
          <p:nvPr/>
        </p:nvSpPr>
        <p:spPr>
          <a:xfrm>
            <a:off x="4893958" y="3323509"/>
            <a:ext cx="1884286" cy="749423"/>
          </a:xfrm>
          <a:prstGeom prst="roundRect">
            <a:avLst/>
          </a:prstGeom>
          <a:solidFill>
            <a:schemeClr val="tx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bg1"/>
                </a:solidFill>
              </a:rPr>
              <a:t>OPRF</a:t>
            </a:r>
          </a:p>
        </p:txBody>
      </p:sp>
      <p:sp>
        <p:nvSpPr>
          <p:cNvPr id="7" name="Rectangle 6"/>
          <p:cNvSpPr/>
          <p:nvPr/>
        </p:nvSpPr>
        <p:spPr>
          <a:xfrm>
            <a:off x="3501133" y="3266017"/>
            <a:ext cx="480694" cy="320394"/>
          </a:xfrm>
          <a:prstGeom prst="rect">
            <a:avLst/>
          </a:prstGeom>
          <a:noFill/>
          <a:ln>
            <a:solidFill>
              <a:srgbClr val="00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6600"/>
                </a:solidFill>
                <a:latin typeface="Cambria Math" panose="02040503050406030204" pitchFamily="18" charset="0"/>
              </a:rPr>
              <a:t>𝑥</a:t>
            </a:r>
            <a:endParaRPr lang="en-US" sz="2400" dirty="0">
              <a:solidFill>
                <a:srgbClr val="FF6600"/>
              </a:solidFill>
            </a:endParaRPr>
          </a:p>
        </p:txBody>
      </p:sp>
      <mc:AlternateContent xmlns:mc="http://schemas.openxmlformats.org/markup-compatibility/2006" xmlns:a14="http://schemas.microsoft.com/office/drawing/2010/main">
        <mc:Choice Requires="a14">
          <p:sp>
            <p:nvSpPr>
              <p:cNvPr id="8" name="Rectangle 7"/>
              <p:cNvSpPr/>
              <p:nvPr/>
            </p:nvSpPr>
            <p:spPr>
              <a:xfrm>
                <a:off x="7731057" y="3585419"/>
                <a:ext cx="589983" cy="48751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rgbClr val="0066FF"/>
                          </a:solidFill>
                          <a:latin typeface="Cambria Math" panose="02040503050406030204" pitchFamily="18" charset="0"/>
                        </a:rPr>
                        <m:t>𝑘</m:t>
                      </m:r>
                    </m:oMath>
                  </m:oMathPara>
                </a14:m>
                <a:endParaRPr lang="en-US" sz="2400" dirty="0">
                  <a:solidFill>
                    <a:srgbClr val="0066FF"/>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7731057" y="3585419"/>
                <a:ext cx="589983" cy="487513"/>
              </a:xfrm>
              <a:prstGeom prst="rect">
                <a:avLst/>
              </a:prstGeom>
              <a:blipFill>
                <a:blip r:embed="rId2"/>
                <a:stretch>
                  <a:fillRect/>
                </a:stretch>
              </a:blipFill>
              <a:ln>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098800" y="3731478"/>
                <a:ext cx="877675" cy="43645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𝐹</m:t>
                          </m:r>
                        </m:e>
                        <m:sub>
                          <m:r>
                            <a:rPr lang="en-US" sz="2400" b="0" i="1" smtClean="0">
                              <a:solidFill>
                                <a:schemeClr val="tx1"/>
                              </a:solidFill>
                              <a:latin typeface="Cambria Math" panose="02040503050406030204" pitchFamily="18" charset="0"/>
                            </a:rPr>
                            <m:t>𝑘</m:t>
                          </m:r>
                        </m:sub>
                      </m:sSub>
                      <m:r>
                        <a:rPr lang="en-US" sz="2400" b="0" i="1" smtClean="0">
                          <a:solidFill>
                            <a:schemeClr val="tx1"/>
                          </a:solidFill>
                          <a:latin typeface="Cambria Math" panose="02040503050406030204" pitchFamily="18" charset="0"/>
                        </a:rPr>
                        <m:t>(</m:t>
                      </m:r>
                      <m:r>
                        <a:rPr lang="en-US" sz="2400" b="0" i="1" smtClean="0">
                          <a:solidFill>
                            <a:srgbClr val="FF6600"/>
                          </a:solidFill>
                          <a:latin typeface="Cambria Math" panose="02040503050406030204" pitchFamily="18" charset="0"/>
                        </a:rPr>
                        <m:t>𝑥</m:t>
                      </m:r>
                      <m:r>
                        <a:rPr lang="en-US" sz="2400" b="0" i="1" smtClean="0">
                          <a:solidFill>
                            <a:schemeClr val="tx1"/>
                          </a:solidFill>
                          <a:latin typeface="Cambria Math" panose="02040503050406030204" pitchFamily="18" charset="0"/>
                        </a:rPr>
                        <m:t>)</m:t>
                      </m:r>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3098800" y="3731478"/>
                <a:ext cx="877675" cy="436454"/>
              </a:xfrm>
              <a:prstGeom prst="rect">
                <a:avLst/>
              </a:prstGeom>
              <a:blipFill>
                <a:blip r:embed="rId3"/>
                <a:stretch>
                  <a:fillRect l="-6849" r="-3425" b="-20270"/>
                </a:stretch>
              </a:blipFill>
              <a:ln>
                <a:prstDash val="sysDot"/>
              </a:ln>
            </p:spPr>
            <p:txBody>
              <a:bodyPr/>
              <a:lstStyle/>
              <a:p>
                <a:r>
                  <a:rPr lang="en-US">
                    <a:noFill/>
                  </a:rPr>
                  <a:t> </a:t>
                </a:r>
              </a:p>
            </p:txBody>
          </p:sp>
        </mc:Fallback>
      </mc:AlternateContent>
      <p:cxnSp>
        <p:nvCxnSpPr>
          <p:cNvPr id="10" name="Straight Arrow Connector 9"/>
          <p:cNvCxnSpPr>
            <a:cxnSpLocks/>
          </p:cNvCxnSpPr>
          <p:nvPr/>
        </p:nvCxnSpPr>
        <p:spPr>
          <a:xfrm>
            <a:off x="4003561" y="3426214"/>
            <a:ext cx="89039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a:endCxn id="9" idx="3"/>
          </p:cNvCxnSpPr>
          <p:nvPr/>
        </p:nvCxnSpPr>
        <p:spPr>
          <a:xfrm flipH="1" flipV="1">
            <a:off x="3976475" y="3949705"/>
            <a:ext cx="952814" cy="148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a:off x="6778244" y="3853543"/>
            <a:ext cx="9756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flipV="1">
            <a:off x="3422808" y="4424128"/>
            <a:ext cx="4826586" cy="24196"/>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7753865" y="4548194"/>
                <a:ext cx="1834271" cy="447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h𝑖𝑛𝑡𝑠</m:t>
                      </m:r>
                      <m:r>
                        <a:rPr lang="en-US" sz="2000" b="0" i="0" smtClean="0">
                          <a:solidFill>
                            <a:schemeClr val="tx1"/>
                          </a:solidFill>
                          <a:latin typeface="Cambria Math" panose="02040503050406030204" pitchFamily="18" charset="0"/>
                        </a:rPr>
                        <m:t>(</m:t>
                      </m:r>
                      <m:r>
                        <m:rPr>
                          <m:sty m:val="p"/>
                        </m:rPr>
                        <a:rPr lang="en-US" sz="2000" b="0" i="0" smtClean="0">
                          <a:solidFill>
                            <a:schemeClr val="tx1"/>
                          </a:solidFill>
                          <a:latin typeface="Cambria Math" panose="02040503050406030204" pitchFamily="18" charset="0"/>
                        </a:rPr>
                        <m:t>k</m:t>
                      </m:r>
                      <m:r>
                        <a:rPr lang="en-US" sz="2000" b="0" i="0"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m:rPr>
                              <m:sty m:val="p"/>
                            </m:rPr>
                            <a:rPr lang="en-US" sz="2000" b="0" i="0" smtClean="0">
                              <a:solidFill>
                                <a:schemeClr val="tx1"/>
                              </a:solidFill>
                              <a:latin typeface="Cambria Math" panose="02040503050406030204" pitchFamily="18" charset="0"/>
                            </a:rPr>
                            <m:t>x</m:t>
                          </m:r>
                        </m:e>
                        <m:sub>
                          <m:r>
                            <m:rPr>
                              <m:sty m:val="p"/>
                            </m:rPr>
                            <a:rPr lang="en-US" sz="2000" b="0" i="0" smtClean="0">
                              <a:solidFill>
                                <a:schemeClr val="tx1"/>
                              </a:solidFill>
                              <a:latin typeface="Cambria Math" panose="02040503050406030204" pitchFamily="18" charset="0"/>
                            </a:rPr>
                            <m:t>i</m:t>
                          </m:r>
                        </m:sub>
                      </m:sSub>
                      <m:r>
                        <a:rPr lang="en-US" sz="2000" b="0" i="0" smtClean="0">
                          <a:solidFill>
                            <a:schemeClr val="tx1"/>
                          </a:solidFill>
                          <a:latin typeface="Cambria Math" panose="02040503050406030204" pitchFamily="18" charset="0"/>
                        </a:rPr>
                        <m:t>, </m:t>
                      </m:r>
                      <m:sSub>
                        <m:sSubPr>
                          <m:ctrlPr>
                            <a:rPr lang="en-US" sz="2000" b="0" i="1" smtClean="0">
                              <a:solidFill>
                                <a:schemeClr val="tx1"/>
                              </a:solidFill>
                              <a:latin typeface="Cambria Math" panose="02040503050406030204" pitchFamily="18" charset="0"/>
                            </a:rPr>
                          </m:ctrlPr>
                        </m:sSubPr>
                        <m:e>
                          <m:r>
                            <m:rPr>
                              <m:sty m:val="p"/>
                            </m:rPr>
                            <a:rPr lang="en-US" sz="2000" b="0" i="0" smtClean="0">
                              <a:solidFill>
                                <a:schemeClr val="tx1"/>
                              </a:solidFill>
                              <a:latin typeface="Cambria Math" panose="02040503050406030204" pitchFamily="18" charset="0"/>
                            </a:rPr>
                            <m:t>y</m:t>
                          </m:r>
                        </m:e>
                        <m:sub>
                          <m:r>
                            <m:rPr>
                              <m:sty m:val="p"/>
                            </m:rPr>
                            <a:rPr lang="en-US" sz="2000" b="0" i="0" smtClean="0">
                              <a:solidFill>
                                <a:schemeClr val="tx1"/>
                              </a:solidFill>
                              <a:latin typeface="Cambria Math" panose="02040503050406030204" pitchFamily="18" charset="0"/>
                            </a:rPr>
                            <m:t>i</m:t>
                          </m:r>
                        </m:sub>
                      </m:sSub>
                      <m:r>
                        <a:rPr lang="en-US" sz="2000" b="0" i="0" smtClean="0">
                          <a:solidFill>
                            <a:schemeClr val="tx1"/>
                          </a:solidFill>
                          <a:latin typeface="Cambria Math" panose="02040503050406030204" pitchFamily="18" charset="0"/>
                        </a:rPr>
                        <m:t>))</m:t>
                      </m:r>
                    </m:oMath>
                  </m:oMathPara>
                </a14:m>
                <a:endParaRPr lang="en-US" sz="2000" dirty="0">
                  <a:solidFill>
                    <a:schemeClr val="tx1"/>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7753865" y="4548194"/>
                <a:ext cx="1834271" cy="447563"/>
              </a:xfrm>
              <a:prstGeom prst="rect">
                <a:avLst/>
              </a:prstGeom>
              <a:blipFill>
                <a:blip r:embed="rId4"/>
                <a:stretch>
                  <a:fillRect l="-3630" r="-1650" b="-7895"/>
                </a:stretch>
              </a:blipFill>
            </p:spPr>
            <p:txBody>
              <a:bodyPr/>
              <a:lstStyle/>
              <a:p>
                <a:r>
                  <a:rPr lang="en-US">
                    <a:noFill/>
                  </a:rPr>
                  <a:t> </a:t>
                </a:r>
              </a:p>
            </p:txBody>
          </p:sp>
        </mc:Fallback>
      </mc:AlternateContent>
      <p:cxnSp>
        <p:nvCxnSpPr>
          <p:cNvPr id="31" name="Straight Arrow Connector 30"/>
          <p:cNvCxnSpPr>
            <a:cxnSpLocks/>
          </p:cNvCxnSpPr>
          <p:nvPr/>
        </p:nvCxnSpPr>
        <p:spPr>
          <a:xfrm flipH="1">
            <a:off x="4310743" y="4771408"/>
            <a:ext cx="3416326" cy="281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Slide Number Placeholder 9"/>
          <p:cNvSpPr>
            <a:spLocks noGrp="1"/>
          </p:cNvSpPr>
          <p:nvPr>
            <p:ph type="sldNum" sz="quarter" idx="12"/>
          </p:nvPr>
        </p:nvSpPr>
        <p:spPr>
          <a:xfrm>
            <a:off x="11342854" y="6348456"/>
            <a:ext cx="640080" cy="365125"/>
          </a:xfrm>
        </p:spPr>
        <p:txBody>
          <a:bodyPr/>
          <a:lstStyle/>
          <a:p>
            <a:pPr>
              <a:defRPr/>
            </a:pPr>
            <a:fld id="{6BE38EA5-762B-447A-B488-376B6956231A}" type="slidenum">
              <a:rPr lang="en-US" b="1" smtClean="0">
                <a:solidFill>
                  <a:schemeClr val="bg1"/>
                </a:solidFill>
              </a:rPr>
              <a:pPr>
                <a:defRPr/>
              </a:pPr>
              <a:t>15</a:t>
            </a:fld>
            <a:r>
              <a:rPr lang="en-US" b="1" dirty="0">
                <a:solidFill>
                  <a:schemeClr val="bg1"/>
                </a:solidFill>
              </a:rPr>
              <a:t>/24</a:t>
            </a:r>
          </a:p>
        </p:txBody>
      </p:sp>
      <p:sp>
        <p:nvSpPr>
          <p:cNvPr id="15" name="Rectangle 10">
            <a:extLst>
              <a:ext uri="{FF2B5EF4-FFF2-40B4-BE49-F238E27FC236}">
                <a16:creationId xmlns:a16="http://schemas.microsoft.com/office/drawing/2014/main" id="{8B000691-B737-4C4D-8D3B-31C4A9CFE81A}"/>
              </a:ext>
            </a:extLst>
          </p:cNvPr>
          <p:cNvSpPr>
            <a:spLocks noChangeArrowheads="1"/>
          </p:cNvSpPr>
          <p:nvPr/>
        </p:nvSpPr>
        <p:spPr bwMode="auto">
          <a:xfrm>
            <a:off x="0" y="663270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dirty="0"/>
              <a:t>June-2016 | New Tools and Techniques for Practical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64491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par>
                          <p:cTn id="29" fill="hold">
                            <p:stCondLst>
                              <p:cond delay="0"/>
                            </p:stCondLst>
                            <p:childTnLst>
                              <p:par>
                                <p:cTn id="30" presetID="22" presetClass="entr" presetSubtype="2" fill="hold"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right)">
                                      <p:cBhvr>
                                        <p:cTn id="32" dur="500"/>
                                        <p:tgtEl>
                                          <p:spTgt spid="31"/>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idx="1"/>
              </p:nvPr>
            </p:nvSpPr>
            <p:spPr>
              <a:xfrm>
                <a:off x="41147" y="2273872"/>
                <a:ext cx="11783707" cy="4806549"/>
              </a:xfrm>
            </p:spPr>
            <p:txBody>
              <a:bodyPr>
                <a:normAutofit fontScale="85000" lnSpcReduction="20000"/>
              </a:bodyPr>
              <a:lstStyle/>
              <a:p>
                <a:pPr marL="0" indent="0">
                  <a:buNone/>
                </a:pPr>
                <a:r>
                  <a:rPr lang="en-US" dirty="0"/>
                  <a:t>Simplest protocol: Polynomial based-OPPRF with best communication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latin typeface="Cambria Math" panose="02040503050406030204" pitchFamily="18" charset="0"/>
                  <a:ea typeface="Cambria Math" panose="02040503050406030204" pitchFamily="18" charset="0"/>
                  <a:cs typeface="Calibri" panose="020F0502020204030204" pitchFamily="34" charset="0"/>
                </a:endParaRPr>
              </a:p>
              <a:p>
                <a:endParaRPr lang="en-US" dirty="0">
                  <a:latin typeface="Cambria Math" panose="02040503050406030204" pitchFamily="18" charset="0"/>
                  <a:ea typeface="Cambria Math" panose="02040503050406030204" pitchFamily="18" charset="0"/>
                  <a:cs typeface="Calibri" panose="020F0502020204030204" pitchFamily="34"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Correctness: </a:t>
                </a:r>
                <a:r>
                  <a:rPr lang="en-US" dirty="0">
                    <a:effectLst/>
                    <a:latin typeface="Cambria Math" panose="02040503050406030204" pitchFamily="18" charset="0"/>
                    <a:ea typeface="Cambria Math" panose="02040503050406030204" pitchFamily="18" charset="0"/>
                    <a:cs typeface="Calibri" panose="020F0502020204030204" pitchFamily="34" charset="0"/>
                  </a:rPr>
                  <a:t>If </a:t>
                </a:r>
                <a14:m>
                  <m:oMath xmlns:m="http://schemas.openxmlformats.org/officeDocument/2006/math">
                    <m:r>
                      <a:rPr lang="en-US" i="1">
                        <a:solidFill>
                          <a:srgbClr val="FF6600"/>
                        </a:solidFill>
                        <a:effectLst/>
                        <a:latin typeface="Cambria Math" panose="02040503050406030204" pitchFamily="18" charset="0"/>
                        <a:ea typeface="Cambria Math" panose="02040503050406030204" pitchFamily="18" charset="0"/>
                      </a:rPr>
                      <m:t>𝑥</m:t>
                    </m:r>
                    <m:r>
                      <a:rPr lang="en-US" i="1">
                        <a:effectLst/>
                        <a:latin typeface="Cambria Math" panose="02040503050406030204" pitchFamily="18" charset="0"/>
                        <a:ea typeface="Cambria Math" panose="02040503050406030204" pitchFamily="18" charset="0"/>
                      </a:rPr>
                      <m:t>=</m:t>
                    </m:r>
                    <m:sSub>
                      <m:sSubPr>
                        <m:ctrlPr>
                          <a:rPr lang="en-US" i="1">
                            <a:solidFill>
                              <a:srgbClr val="0066FF"/>
                            </a:solidFill>
                            <a:effectLst/>
                            <a:latin typeface="Cambria Math" panose="02040503050406030204" pitchFamily="18" charset="0"/>
                            <a:ea typeface="Cambria Math" panose="02040503050406030204" pitchFamily="18" charset="0"/>
                          </a:rPr>
                        </m:ctrlPr>
                      </m:sSubPr>
                      <m:e>
                        <m:r>
                          <a:rPr lang="en-US" i="1">
                            <a:solidFill>
                              <a:srgbClr val="0066FF"/>
                            </a:solidFill>
                            <a:effectLst/>
                            <a:latin typeface="Cambria Math" panose="02040503050406030204" pitchFamily="18" charset="0"/>
                            <a:ea typeface="Cambria Math" panose="02040503050406030204" pitchFamily="18" charset="0"/>
                          </a:rPr>
                          <m:t>𝑥</m:t>
                        </m:r>
                      </m:e>
                      <m:sub>
                        <m:r>
                          <a:rPr lang="en-US" i="1">
                            <a:solidFill>
                              <a:srgbClr val="0066FF"/>
                            </a:solidFill>
                            <a:effectLst/>
                            <a:latin typeface="Cambria Math" panose="02040503050406030204" pitchFamily="18" charset="0"/>
                            <a:ea typeface="Cambria Math" panose="02040503050406030204" pitchFamily="18" charset="0"/>
                          </a:rPr>
                          <m:t>𝑖</m:t>
                        </m:r>
                      </m:sub>
                    </m:sSub>
                  </m:oMath>
                </a14:m>
                <a:r>
                  <a:rPr lang="en-US" i="1" dirty="0">
                    <a:effectLst/>
                    <a:latin typeface="Cambria Math" panose="02040503050406030204" pitchFamily="18" charset="0"/>
                    <a:ea typeface="Cambria Math" panose="02040503050406030204" pitchFamily="18" charset="0"/>
                  </a:rPr>
                  <a:t> </a:t>
                </a:r>
                <a14:m>
                  <m:oMath xmlns:m="http://schemas.openxmlformats.org/officeDocument/2006/math">
                    <m:r>
                      <a:rPr lang="en-US" i="1">
                        <a:effectLst/>
                        <a:latin typeface="Cambria Math" panose="02040503050406030204" pitchFamily="18" charset="0"/>
                        <a:ea typeface="Cambria Math" panose="02040503050406030204" pitchFamily="18" charset="0"/>
                      </a:rPr>
                      <m:t>⇒</m:t>
                    </m:r>
                  </m:oMath>
                </a14:m>
                <a:r>
                  <a:rPr lang="en-US" dirty="0">
                    <a:effectLst/>
                    <a:latin typeface="Cambria Math" panose="02040503050406030204" pitchFamily="18" charset="0"/>
                    <a:ea typeface="Cambria Math" panose="02040503050406030204" pitchFamily="18" charset="0"/>
                  </a:rPr>
                  <a:t> </a:t>
                </a:r>
                <a14:m>
                  <m:oMath xmlns:m="http://schemas.openxmlformats.org/officeDocument/2006/math">
                    <m:r>
                      <m:rPr>
                        <m:sty m:val="p"/>
                      </m:rPr>
                      <a:rPr lang="en-US">
                        <a:solidFill>
                          <a:srgbClr val="0066FF"/>
                        </a:solidFill>
                        <a:effectLst/>
                        <a:latin typeface="Cambria Math" panose="02040503050406030204" pitchFamily="18" charset="0"/>
                        <a:ea typeface="Cambria Math" panose="02040503050406030204" pitchFamily="18" charset="0"/>
                      </a:rPr>
                      <m:t>P</m:t>
                    </m:r>
                    <m:d>
                      <m:dPr>
                        <m:ctrlPr>
                          <a:rPr lang="en-US" i="1">
                            <a:effectLst/>
                            <a:latin typeface="Cambria Math" panose="02040503050406030204" pitchFamily="18" charset="0"/>
                            <a:ea typeface="Cambria Math" panose="02040503050406030204" pitchFamily="18" charset="0"/>
                          </a:rPr>
                        </m:ctrlPr>
                      </m:dPr>
                      <m:e>
                        <m:r>
                          <a:rPr lang="en-US" i="1">
                            <a:solidFill>
                              <a:srgbClr val="FF6600"/>
                            </a:solidFill>
                            <a:effectLst/>
                            <a:latin typeface="Cambria Math" panose="02040503050406030204" pitchFamily="18" charset="0"/>
                            <a:ea typeface="Cambria Math" panose="02040503050406030204" pitchFamily="18" charset="0"/>
                          </a:rPr>
                          <m:t>𝑥</m:t>
                        </m:r>
                      </m:e>
                    </m:d>
                    <m:r>
                      <a:rPr lang="en-US" i="1">
                        <a:effectLst/>
                        <a:latin typeface="Cambria Math" panose="02040503050406030204" pitchFamily="18" charset="0"/>
                        <a:ea typeface="Cambria Math" panose="02040503050406030204" pitchFamily="18" charset="0"/>
                      </a:rPr>
                      <m:t>⊕</m:t>
                    </m:r>
                    <m:sSub>
                      <m:sSubPr>
                        <m:ctrlPr>
                          <a:rPr lang="en-US" i="1">
                            <a:effectLst/>
                            <a:latin typeface="Cambria Math" panose="02040503050406030204" pitchFamily="18" charset="0"/>
                            <a:ea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𝐹</m:t>
                        </m:r>
                      </m:e>
                      <m:sub>
                        <m:r>
                          <a:rPr lang="en-US" i="1">
                            <a:effectLst/>
                            <a:latin typeface="Cambria Math" panose="02040503050406030204" pitchFamily="18" charset="0"/>
                            <a:ea typeface="Cambria Math" panose="02040503050406030204" pitchFamily="18" charset="0"/>
                          </a:rPr>
                          <m:t>𝑘</m:t>
                        </m:r>
                      </m:sub>
                    </m:sSub>
                    <m:d>
                      <m:dPr>
                        <m:ctrlPr>
                          <a:rPr lang="en-US" i="1">
                            <a:effectLst/>
                            <a:latin typeface="Cambria Math" panose="02040503050406030204" pitchFamily="18" charset="0"/>
                            <a:ea typeface="Cambria Math" panose="02040503050406030204" pitchFamily="18" charset="0"/>
                          </a:rPr>
                        </m:ctrlPr>
                      </m:dPr>
                      <m:e>
                        <m:r>
                          <a:rPr lang="en-US" i="1">
                            <a:solidFill>
                              <a:srgbClr val="FF6600"/>
                            </a:solidFill>
                            <a:effectLst/>
                            <a:latin typeface="Cambria Math" panose="02040503050406030204" pitchFamily="18" charset="0"/>
                            <a:ea typeface="Cambria Math" panose="02040503050406030204" pitchFamily="18" charset="0"/>
                            <a:cs typeface="Calibri" panose="020F0502020204030204" pitchFamily="34" charset="0"/>
                          </a:rPr>
                          <m:t>𝑥</m:t>
                        </m:r>
                      </m:e>
                    </m:d>
                    <m: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m:t>
                    </m:r>
                    <m:sSub>
                      <m:sSubPr>
                        <m:ctrlPr>
                          <a:rPr lang="en-US" i="1">
                            <a:solidFill>
                              <a:srgbClr val="0066FF"/>
                            </a:solidFill>
                            <a:effectLst/>
                            <a:latin typeface="Cambria Math" panose="02040503050406030204" pitchFamily="18" charset="0"/>
                            <a:ea typeface="Cambria Math" panose="02040503050406030204" pitchFamily="18" charset="0"/>
                          </a:rPr>
                        </m:ctrlPr>
                      </m:sSubPr>
                      <m:e>
                        <m:r>
                          <a:rPr lang="en-US" i="1">
                            <a:solidFill>
                              <a:srgbClr val="0066FF"/>
                            </a:solidFill>
                            <a:effectLst/>
                            <a:latin typeface="Cambria Math" panose="02040503050406030204" pitchFamily="18" charset="0"/>
                            <a:ea typeface="Cambria Math" panose="02040503050406030204" pitchFamily="18" charset="0"/>
                          </a:rPr>
                          <m:t>𝑦</m:t>
                        </m:r>
                      </m:e>
                      <m:sub>
                        <m:r>
                          <a:rPr lang="en-US" i="1">
                            <a:solidFill>
                              <a:srgbClr val="0066FF"/>
                            </a:solidFill>
                            <a:effectLst/>
                            <a:latin typeface="Cambria Math" panose="02040503050406030204" pitchFamily="18" charset="0"/>
                            <a:ea typeface="Cambria Math" panose="02040503050406030204" pitchFamily="18" charset="0"/>
                          </a:rPr>
                          <m:t>𝑖</m:t>
                        </m:r>
                      </m:sub>
                    </m:sSub>
                    <m:r>
                      <a:rPr lang="en-US" i="1">
                        <a:solidFill>
                          <a:srgbClr val="0066FF"/>
                        </a:solidFill>
                        <a:effectLst/>
                        <a:latin typeface="Cambria Math" panose="02040503050406030204" pitchFamily="18" charset="0"/>
                        <a:ea typeface="Cambria Math" panose="02040503050406030204" pitchFamily="18" charset="0"/>
                      </a:rPr>
                      <m:t>⊕</m:t>
                    </m:r>
                    <m:sSub>
                      <m:sSubPr>
                        <m:ctrlPr>
                          <a:rPr lang="en-US" i="1">
                            <a:effectLst/>
                            <a:latin typeface="Cambria Math" panose="02040503050406030204" pitchFamily="18" charset="0"/>
                            <a:ea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𝐹</m:t>
                        </m:r>
                      </m:e>
                      <m:sub>
                        <m:r>
                          <a:rPr lang="en-US" i="1">
                            <a:effectLst/>
                            <a:latin typeface="Cambria Math" panose="02040503050406030204" pitchFamily="18" charset="0"/>
                            <a:ea typeface="Cambria Math" panose="02040503050406030204" pitchFamily="18" charset="0"/>
                          </a:rPr>
                          <m:t>𝑘</m:t>
                        </m:r>
                      </m:sub>
                    </m:sSub>
                    <m:d>
                      <m:dPr>
                        <m:ctrlPr>
                          <a:rPr lang="en-US" i="1">
                            <a:effectLst/>
                            <a:latin typeface="Cambria Math" panose="02040503050406030204" pitchFamily="18" charset="0"/>
                            <a:ea typeface="Cambria Math" panose="02040503050406030204" pitchFamily="18" charset="0"/>
                          </a:rPr>
                        </m:ctrlPr>
                      </m:dPr>
                      <m:e>
                        <m:sSub>
                          <m:sSubPr>
                            <m:ctrlP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𝑥</m:t>
                            </m:r>
                          </m:e>
                          <m:sub>
                            <m: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𝑖</m:t>
                            </m:r>
                          </m:sub>
                        </m:sSub>
                      </m:e>
                    </m:d>
                    <m: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m:t>
                    </m:r>
                    <m:sSub>
                      <m:sSubPr>
                        <m:ctrlPr>
                          <a:rPr lang="en-US" i="1">
                            <a:effectLst/>
                            <a:latin typeface="Cambria Math" panose="02040503050406030204" pitchFamily="18" charset="0"/>
                            <a:ea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𝐹</m:t>
                        </m:r>
                      </m:e>
                      <m:sub>
                        <m:r>
                          <a:rPr lang="en-US" i="1">
                            <a:effectLst/>
                            <a:latin typeface="Cambria Math" panose="02040503050406030204" pitchFamily="18" charset="0"/>
                            <a:ea typeface="Cambria Math" panose="02040503050406030204" pitchFamily="18" charset="0"/>
                          </a:rPr>
                          <m:t>𝑘</m:t>
                        </m:r>
                      </m:sub>
                    </m:sSub>
                    <m:d>
                      <m:dPr>
                        <m:ctrlPr>
                          <a:rPr lang="en-US" i="1">
                            <a:effectLst/>
                            <a:latin typeface="Cambria Math" panose="02040503050406030204" pitchFamily="18" charset="0"/>
                            <a:ea typeface="Cambria Math" panose="02040503050406030204" pitchFamily="18" charset="0"/>
                          </a:rPr>
                        </m:ctrlPr>
                      </m:dPr>
                      <m:e>
                        <m:r>
                          <a:rPr lang="en-US" i="1">
                            <a:solidFill>
                              <a:srgbClr val="FF6600"/>
                            </a:solidFill>
                            <a:effectLst/>
                            <a:latin typeface="Cambria Math" panose="02040503050406030204" pitchFamily="18" charset="0"/>
                            <a:ea typeface="Cambria Math" panose="02040503050406030204" pitchFamily="18" charset="0"/>
                            <a:cs typeface="Calibri" panose="020F0502020204030204" pitchFamily="34" charset="0"/>
                          </a:rPr>
                          <m:t>𝑥</m:t>
                        </m:r>
                      </m:e>
                    </m:d>
                    <m: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m:t>
                    </m:r>
                    <m:sSub>
                      <m:sSubPr>
                        <m:ctrlPr>
                          <a:rPr lang="en-US" i="1" smtClean="0">
                            <a:solidFill>
                              <a:srgbClr val="0066FF"/>
                            </a:solidFill>
                            <a:effectLst/>
                            <a:latin typeface="Cambria Math" panose="02040503050406030204" pitchFamily="18" charset="0"/>
                            <a:ea typeface="Cambria Math" panose="02040503050406030204" pitchFamily="18" charset="0"/>
                          </a:rPr>
                        </m:ctrlPr>
                      </m:sSubPr>
                      <m:e>
                        <m:r>
                          <a:rPr lang="en-US" i="1">
                            <a:solidFill>
                              <a:srgbClr val="0066FF"/>
                            </a:solidFill>
                            <a:effectLst/>
                            <a:latin typeface="Cambria Math" panose="02040503050406030204" pitchFamily="18" charset="0"/>
                            <a:ea typeface="Cambria Math" panose="02040503050406030204" pitchFamily="18" charset="0"/>
                          </a:rPr>
                          <m:t>𝑦</m:t>
                        </m:r>
                      </m:e>
                      <m:sub>
                        <m:r>
                          <a:rPr lang="en-US" i="1">
                            <a:solidFill>
                              <a:srgbClr val="0066FF"/>
                            </a:solidFill>
                            <a:effectLst/>
                            <a:latin typeface="Cambria Math" panose="02040503050406030204" pitchFamily="18" charset="0"/>
                            <a:ea typeface="Cambria Math" panose="02040503050406030204" pitchFamily="18" charset="0"/>
                          </a:rPr>
                          <m:t>𝑖</m:t>
                        </m:r>
                      </m:sub>
                    </m:sSub>
                  </m:oMath>
                </a14:m>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r>
                  <a:rPr lang="en-US" dirty="0">
                    <a:latin typeface="Cambria Math" panose="02040503050406030204" pitchFamily="18" charset="0"/>
                    <a:ea typeface="Cambria Math" panose="02040503050406030204" pitchFamily="18" charset="0"/>
                    <a:cs typeface="Calibri" panose="020F0502020204030204" pitchFamily="34" charset="0"/>
                  </a:rPr>
                  <a:t>Otherwirse,</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14:m>
                  <m:oMath xmlns:m="http://schemas.openxmlformats.org/officeDocument/2006/math">
                    <m:r>
                      <m:rPr>
                        <m:sty m:val="p"/>
                      </m:rPr>
                      <a:rPr lang="en-US">
                        <a:solidFill>
                          <a:srgbClr val="0066FF"/>
                        </a:solidFill>
                        <a:latin typeface="Cambria Math" panose="02040503050406030204" pitchFamily="18" charset="0"/>
                        <a:ea typeface="Cambria Math" panose="02040503050406030204" pitchFamily="18" charset="0"/>
                      </a:rPr>
                      <m:t>P</m:t>
                    </m:r>
                    <m:d>
                      <m:dPr>
                        <m:ctrlPr>
                          <a:rPr lang="en-US" i="1">
                            <a:latin typeface="Cambria Math" panose="02040503050406030204" pitchFamily="18" charset="0"/>
                            <a:ea typeface="Cambria Math" panose="02040503050406030204" pitchFamily="18" charset="0"/>
                          </a:rPr>
                        </m:ctrlPr>
                      </m:dPr>
                      <m:e>
                        <m:r>
                          <a:rPr lang="en-US" i="1">
                            <a:solidFill>
                              <a:srgbClr val="FF6600"/>
                            </a:solidFill>
                            <a:latin typeface="Cambria Math" panose="02040503050406030204" pitchFamily="18" charset="0"/>
                            <a:ea typeface="Cambria Math" panose="02040503050406030204" pitchFamily="18" charset="0"/>
                          </a:rPr>
                          <m:t>𝑥</m:t>
                        </m:r>
                      </m:e>
                    </m:d>
                  </m:oMath>
                </a14:m>
                <a:r>
                  <a:rPr lang="en-US" dirty="0">
                    <a:latin typeface="Cambria Math" panose="02040503050406030204" pitchFamily="18" charset="0"/>
                    <a:ea typeface="Cambria Math" panose="02040503050406030204" pitchFamily="18" charset="0"/>
                    <a:cs typeface="Calibri" panose="020F0502020204030204" pitchFamily="34" charset="0"/>
                  </a:rPr>
                  <a:t>  is random</a:t>
                </a: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Security: </a:t>
                </a:r>
                <a14:m>
                  <m:oMath xmlns:m="http://schemas.openxmlformats.org/officeDocument/2006/math">
                    <m:sSub>
                      <m:sSubPr>
                        <m:ctrlPr>
                          <a:rPr lang="en-US" i="1">
                            <a:solidFill>
                              <a:srgbClr val="0066FF"/>
                            </a:solidFill>
                            <a:latin typeface="Cambria Math" panose="02040503050406030204" pitchFamily="18" charset="0"/>
                          </a:rPr>
                        </m:ctrlPr>
                      </m:sSubPr>
                      <m:e>
                        <m:r>
                          <a:rPr lang="en-US" b="0" i="1">
                            <a:solidFill>
                              <a:srgbClr val="0066FF"/>
                            </a:solidFill>
                            <a:latin typeface="Cambria Math" panose="02040503050406030204" pitchFamily="18" charset="0"/>
                          </a:rPr>
                          <m:t>𝑦</m:t>
                        </m:r>
                      </m:e>
                      <m:sub>
                        <m:r>
                          <a:rPr lang="en-US" b="0" i="1">
                            <a:solidFill>
                              <a:srgbClr val="0066FF"/>
                            </a:solidFill>
                            <a:latin typeface="Cambria Math" panose="02040503050406030204" pitchFamily="18" charset="0"/>
                          </a:rPr>
                          <m:t>𝑖</m:t>
                        </m:r>
                      </m:sub>
                    </m:sSub>
                    <m:r>
                      <a:rPr lang="en-US" b="0" i="1">
                        <a:solidFill>
                          <a:srgbClr val="0066FF"/>
                        </a:solidFill>
                        <a:latin typeface="Cambria Math" panose="02040503050406030204" pitchFamily="18" charset="0"/>
                      </a:rPr>
                      <m:t>⊕</m:t>
                    </m:r>
                    <m:sSub>
                      <m:sSubPr>
                        <m:ctrlPr>
                          <a:rPr lang="en-US" i="1">
                            <a:solidFill>
                              <a:srgbClr val="0066FF"/>
                            </a:solidFill>
                            <a:latin typeface="Cambria Math" panose="02040503050406030204" pitchFamily="18" charset="0"/>
                          </a:rPr>
                        </m:ctrlPr>
                      </m:sSubPr>
                      <m:e>
                        <m:r>
                          <a:rPr lang="en-US" b="0" i="1">
                            <a:solidFill>
                              <a:srgbClr val="0066FF"/>
                            </a:solidFill>
                            <a:latin typeface="Cambria Math" panose="02040503050406030204" pitchFamily="18" charset="0"/>
                          </a:rPr>
                          <m:t>𝐹</m:t>
                        </m:r>
                      </m:e>
                      <m:sub>
                        <m:r>
                          <a:rPr lang="en-US" b="0" i="1">
                            <a:solidFill>
                              <a:srgbClr val="0066FF"/>
                            </a:solidFill>
                            <a:latin typeface="Cambria Math" panose="02040503050406030204" pitchFamily="18" charset="0"/>
                          </a:rPr>
                          <m:t>𝑘</m:t>
                        </m:r>
                      </m:sub>
                    </m:sSub>
                    <m:d>
                      <m:dPr>
                        <m:ctrlPr>
                          <a:rPr lang="en-US" i="1">
                            <a:solidFill>
                              <a:srgbClr val="0066FF"/>
                            </a:solidFill>
                            <a:latin typeface="Cambria Math" panose="02040503050406030204" pitchFamily="18" charset="0"/>
                          </a:rPr>
                        </m:ctrlPr>
                      </m:dPr>
                      <m:e>
                        <m:sSub>
                          <m:sSubPr>
                            <m:ctrlP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b="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𝑥</m:t>
                            </m:r>
                          </m:e>
                          <m:sub>
                            <m:r>
                              <a:rPr lang="en-US" b="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𝑖</m:t>
                            </m:r>
                          </m:sub>
                        </m:sSub>
                      </m:e>
                    </m:d>
                  </m:oMath>
                </a14:m>
                <a:r>
                  <a:rPr lang="en-US" dirty="0"/>
                  <a:t> are random =&gt; don’t leak anything on </a:t>
                </a:r>
                <a14:m>
                  <m:oMath xmlns:m="http://schemas.openxmlformats.org/officeDocument/2006/math">
                    <m:sSub>
                      <m:sSubPr>
                        <m:ctrlPr>
                          <a:rPr lang="en-US" b="1"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𝒙</m:t>
                        </m:r>
                      </m:e>
                      <m:sub>
                        <m:r>
                          <a:rPr lang="en-US" b="1"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𝒊</m:t>
                        </m:r>
                      </m:sub>
                    </m:sSub>
                  </m:oMath>
                </a14:m>
                <a:r>
                  <a:rPr lang="en-US" dirty="0">
                    <a:effectLst/>
                  </a:rPr>
                  <a:t> </a:t>
                </a:r>
                <a:r>
                  <a:rPr lang="en-US" dirty="0"/>
                  <a:t>or </a:t>
                </a:r>
                <a14:m>
                  <m:oMath xmlns:m="http://schemas.openxmlformats.org/officeDocument/2006/math">
                    <m:sSub>
                      <m:sSubPr>
                        <m:ctrlPr>
                          <a:rPr lang="en-US" i="1">
                            <a:solidFill>
                              <a:srgbClr val="0066FF"/>
                            </a:solidFill>
                            <a:latin typeface="Cambria Math" panose="02040503050406030204" pitchFamily="18" charset="0"/>
                          </a:rPr>
                        </m:ctrlPr>
                      </m:sSubPr>
                      <m:e>
                        <m:r>
                          <a:rPr lang="en-US" i="1">
                            <a:solidFill>
                              <a:srgbClr val="0066FF"/>
                            </a:solidFill>
                            <a:latin typeface="Cambria Math" panose="02040503050406030204" pitchFamily="18" charset="0"/>
                          </a:rPr>
                          <m:t>𝑦</m:t>
                        </m:r>
                      </m:e>
                      <m:sub>
                        <m:r>
                          <a:rPr lang="en-US" i="1">
                            <a:solidFill>
                              <a:srgbClr val="0066FF"/>
                            </a:solidFill>
                            <a:latin typeface="Cambria Math" panose="02040503050406030204" pitchFamily="18" charset="0"/>
                          </a:rPr>
                          <m:t>𝑖</m:t>
                        </m:r>
                      </m:sub>
                    </m:sSub>
                  </m:oMath>
                </a14:m>
                <a:endParaRPr lang="en-US" dirty="0"/>
              </a:p>
              <a:p>
                <a:r>
                  <a:rPr lang="en-US" dirty="0"/>
                  <a:t>Cost: the interpolation of the polynomial takes time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e>
                    </m:d>
                  </m:oMath>
                </a14:m>
                <a:r>
                  <a:rPr lang="en-US" dirty="0"/>
                  <a:t>. Communication takes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a:rPr lang="en-US" b="0" i="1" smtClean="0">
                            <a:latin typeface="Cambria Math" panose="02040503050406030204" pitchFamily="18" charset="0"/>
                          </a:rPr>
                          <m:t>𝑛</m:t>
                        </m:r>
                      </m:e>
                    </m:d>
                  </m:oMath>
                </a14:m>
                <a:endParaRPr lang="en-US" b="0" dirty="0"/>
              </a:p>
              <a:p>
                <a:r>
                  <a:rPr lang="en-US" dirty="0"/>
                  <a:t>In the paper we show another OPPRF protocol with linear time and linear communication</a:t>
                </a:r>
              </a:p>
              <a:p>
                <a:endParaRPr lang="en-US" dirty="0"/>
              </a:p>
              <a:p>
                <a:endParaRPr lang="en-US" dirty="0"/>
              </a:p>
              <a:p>
                <a:endParaRPr lang="en-US" dirty="0"/>
              </a:p>
              <a:p>
                <a:endParaRPr lang="en-US" dirty="0"/>
              </a:p>
              <a:p>
                <a:endParaRPr lang="en-US" dirty="0"/>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xfrm>
                <a:off x="41147" y="2273872"/>
                <a:ext cx="11783707" cy="4806549"/>
              </a:xfrm>
              <a:blipFill>
                <a:blip r:embed="rId3"/>
                <a:stretch>
                  <a:fillRect l="-362" t="-1904"/>
                </a:stretch>
              </a:blipFill>
            </p:spPr>
            <p:txBody>
              <a:bodyPr/>
              <a:lstStyle/>
              <a:p>
                <a:r>
                  <a:rPr lang="en-US">
                    <a:noFill/>
                  </a:rPr>
                  <a:t> </a:t>
                </a:r>
              </a:p>
            </p:txBody>
          </p:sp>
        </mc:Fallback>
      </mc:AlternateContent>
      <p:sp>
        <p:nvSpPr>
          <p:cNvPr id="23" name="Rectangle 22"/>
          <p:cNvSpPr/>
          <p:nvPr/>
        </p:nvSpPr>
        <p:spPr>
          <a:xfrm>
            <a:off x="7263245" y="2635663"/>
            <a:ext cx="4159557" cy="2678017"/>
          </a:xfrm>
          <a:prstGeom prst="rect">
            <a:avLst/>
          </a:prstGeom>
          <a:ln>
            <a:solidFill>
              <a:srgbClr val="0066FF"/>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3"/>
          <p:cNvSpPr/>
          <p:nvPr/>
        </p:nvSpPr>
        <p:spPr>
          <a:xfrm>
            <a:off x="857956" y="2657687"/>
            <a:ext cx="4159557" cy="2655993"/>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069848" y="0"/>
            <a:ext cx="10058400" cy="1609344"/>
          </a:xfrm>
        </p:spPr>
        <p:txBody>
          <a:bodyPr/>
          <a:lstStyle/>
          <a:p>
            <a:pPr algn="ctr"/>
            <a:r>
              <a:rPr lang="en-US" dirty="0"/>
              <a:t>OUR Polynomial based-OPPRF</a:t>
            </a:r>
            <a:br>
              <a:rPr lang="en-US" dirty="0"/>
            </a:br>
            <a:endParaRPr lang="en-US" dirty="0"/>
          </a:p>
        </p:txBody>
      </p:sp>
      <p:pic>
        <p:nvPicPr>
          <p:cNvPr id="16"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 y="1045248"/>
            <a:ext cx="502896" cy="6808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3143" y="1045248"/>
            <a:ext cx="634319" cy="808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26" name="Straight Arrow Connector 25"/>
          <p:cNvCxnSpPr>
            <a:cxnSpLocks/>
          </p:cNvCxnSpPr>
          <p:nvPr/>
        </p:nvCxnSpPr>
        <p:spPr>
          <a:xfrm>
            <a:off x="4404171" y="4953575"/>
            <a:ext cx="2859074" cy="1"/>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ontent Placeholder 6"/>
              <p:cNvSpPr txBox="1">
                <a:spLocks/>
              </p:cNvSpPr>
              <p:nvPr/>
            </p:nvSpPr>
            <p:spPr>
              <a:xfrm>
                <a:off x="7415348" y="2691679"/>
                <a:ext cx="4102352" cy="335430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700" dirty="0">
                    <a:effectLst/>
                    <a:latin typeface="Cambria Math" panose="02040503050406030204" pitchFamily="18" charset="0"/>
                    <a:ea typeface="Cambria Math" panose="02040503050406030204" pitchFamily="18" charset="0"/>
                  </a:rPr>
                  <a:t>Run OPRF[KKR</a:t>
                </a:r>
                <a:r>
                  <a:rPr lang="en-US" sz="1700" dirty="0">
                    <a:solidFill>
                      <a:srgbClr val="C00000"/>
                    </a:solidFill>
                    <a:effectLst/>
                    <a:latin typeface="Cambria Math" panose="02040503050406030204" pitchFamily="18" charset="0"/>
                    <a:ea typeface="Cambria Math" panose="02040503050406030204" pitchFamily="18" charset="0"/>
                  </a:rPr>
                  <a:t>T</a:t>
                </a:r>
                <a:r>
                  <a:rPr lang="en-US" sz="1700" dirty="0">
                    <a:effectLst/>
                    <a:latin typeface="Cambria Math" panose="02040503050406030204" pitchFamily="18" charset="0"/>
                    <a:ea typeface="Cambria Math" panose="02040503050406030204" pitchFamily="18" charset="0"/>
                  </a:rPr>
                  <a:t>16] as sender. </a:t>
                </a:r>
              </a:p>
              <a:p>
                <a:pPr marL="0" indent="0">
                  <a:buNone/>
                </a:pPr>
                <a:r>
                  <a:rPr lang="en-US" sz="1700" dirty="0">
                    <a:effectLst/>
                    <a:latin typeface="Cambria Math" panose="02040503050406030204" pitchFamily="18" charset="0"/>
                    <a:ea typeface="Cambria Math" panose="02040503050406030204" pitchFamily="18" charset="0"/>
                  </a:rPr>
                  <a:t>=&gt; Output: key </a:t>
                </a:r>
                <a14:m>
                  <m:oMath xmlns:m="http://schemas.openxmlformats.org/officeDocument/2006/math">
                    <m:r>
                      <a:rPr lang="en-US" sz="1700" i="1" smtClean="0">
                        <a:solidFill>
                          <a:srgbClr val="0066FF"/>
                        </a:solidFill>
                        <a:effectLst/>
                        <a:latin typeface="Cambria Math" panose="02040503050406030204" pitchFamily="18" charset="0"/>
                        <a:ea typeface="Cambria Math" panose="02040503050406030204" pitchFamily="18" charset="0"/>
                      </a:rPr>
                      <m:t>𝑘</m:t>
                    </m:r>
                  </m:oMath>
                </a14:m>
                <a:endParaRPr lang="en-US" sz="1700" dirty="0">
                  <a:effectLst/>
                  <a:latin typeface="Cambria Math" panose="02040503050406030204" pitchFamily="18" charset="0"/>
                  <a:ea typeface="Cambria Math" panose="02040503050406030204" pitchFamily="18" charset="0"/>
                </a:endParaRPr>
              </a:p>
              <a:p>
                <a:r>
                  <a:rPr lang="en-US" sz="1700" dirty="0">
                    <a:effectLst/>
                    <a:latin typeface="Cambria Math" panose="02040503050406030204" pitchFamily="18" charset="0"/>
                    <a:ea typeface="Cambria Math" panose="02040503050406030204" pitchFamily="18" charset="0"/>
                  </a:rPr>
                  <a:t>Compute: </a:t>
                </a:r>
                <a14:m>
                  <m:oMath xmlns:m="http://schemas.openxmlformats.org/officeDocument/2006/math">
                    <m:sSub>
                      <m:sSubPr>
                        <m:ctrlPr>
                          <a:rPr lang="en-US" sz="1700" i="1">
                            <a:effectLst/>
                            <a:latin typeface="Cambria Math" panose="02040503050406030204" pitchFamily="18" charset="0"/>
                            <a:ea typeface="Cambria Math" panose="02040503050406030204" pitchFamily="18" charset="0"/>
                          </a:rPr>
                        </m:ctrlPr>
                      </m:sSubPr>
                      <m:e>
                        <m:r>
                          <a:rPr lang="en-US" sz="1700" i="1">
                            <a:effectLst/>
                            <a:latin typeface="Cambria Math" panose="02040503050406030204" pitchFamily="18" charset="0"/>
                            <a:ea typeface="Cambria Math" panose="02040503050406030204" pitchFamily="18" charset="0"/>
                          </a:rPr>
                          <m:t>𝐹</m:t>
                        </m:r>
                      </m:e>
                      <m:sub>
                        <m:r>
                          <a:rPr lang="en-US" sz="1700" i="1">
                            <a:effectLst/>
                            <a:latin typeface="Cambria Math" panose="02040503050406030204" pitchFamily="18" charset="0"/>
                            <a:ea typeface="Cambria Math" panose="02040503050406030204" pitchFamily="18" charset="0"/>
                          </a:rPr>
                          <m:t>𝑘</m:t>
                        </m:r>
                      </m:sub>
                    </m:sSub>
                    <m:d>
                      <m:dPr>
                        <m:ctrlPr>
                          <a:rPr lang="en-US" sz="1700" i="1" smtClean="0">
                            <a:effectLst/>
                            <a:latin typeface="Cambria Math" panose="02040503050406030204" pitchFamily="18" charset="0"/>
                            <a:ea typeface="Cambria Math" panose="02040503050406030204" pitchFamily="18" charset="0"/>
                          </a:rPr>
                        </m:ctrlPr>
                      </m:dPr>
                      <m:e>
                        <m:sSub>
                          <m:sSubPr>
                            <m:ctrlPr>
                              <a:rPr lang="en-US" sz="1700"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𝑥</m:t>
                            </m:r>
                          </m:e>
                          <m:sub>
                            <m:r>
                              <a:rPr lang="en-US" sz="1700"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1</m:t>
                            </m:r>
                          </m:sub>
                        </m:sSub>
                      </m:e>
                    </m:d>
                    <m:r>
                      <a:rPr lang="en-US" sz="1700" b="0" i="1" smtClean="0">
                        <a:effectLst/>
                        <a:latin typeface="Cambria Math" panose="02040503050406030204" pitchFamily="18" charset="0"/>
                        <a:ea typeface="Cambria Math" panose="02040503050406030204" pitchFamily="18" charset="0"/>
                      </a:rPr>
                      <m:t>, …,</m:t>
                    </m:r>
                    <m:sSub>
                      <m:sSubPr>
                        <m:ctrlPr>
                          <a:rPr lang="en-US" sz="1700" i="1">
                            <a:effectLst/>
                            <a:latin typeface="Cambria Math" panose="02040503050406030204" pitchFamily="18" charset="0"/>
                            <a:ea typeface="Cambria Math" panose="02040503050406030204" pitchFamily="18" charset="0"/>
                          </a:rPr>
                        </m:ctrlPr>
                      </m:sSubPr>
                      <m:e>
                        <m:r>
                          <a:rPr lang="en-US" sz="1700" i="1">
                            <a:effectLst/>
                            <a:latin typeface="Cambria Math" panose="02040503050406030204" pitchFamily="18" charset="0"/>
                            <a:ea typeface="Cambria Math" panose="02040503050406030204" pitchFamily="18" charset="0"/>
                          </a:rPr>
                          <m:t>𝐹</m:t>
                        </m:r>
                      </m:e>
                      <m:sub>
                        <m:r>
                          <a:rPr lang="en-US" sz="1700" i="1">
                            <a:effectLst/>
                            <a:latin typeface="Cambria Math" panose="02040503050406030204" pitchFamily="18" charset="0"/>
                            <a:ea typeface="Cambria Math" panose="02040503050406030204" pitchFamily="18" charset="0"/>
                          </a:rPr>
                          <m:t>𝑘</m:t>
                        </m:r>
                      </m:sub>
                    </m:sSub>
                    <m:d>
                      <m:dPr>
                        <m:ctrlPr>
                          <a:rPr lang="en-US" sz="1700" i="1">
                            <a:effectLst/>
                            <a:latin typeface="Cambria Math" panose="02040503050406030204" pitchFamily="18" charset="0"/>
                            <a:ea typeface="Cambria Math" panose="02040503050406030204" pitchFamily="18" charset="0"/>
                          </a:rPr>
                        </m:ctrlPr>
                      </m:dPr>
                      <m:e>
                        <m:sSub>
                          <m:sSubPr>
                            <m:ctrlPr>
                              <a:rPr lang="en-US" sz="1700"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𝑥</m:t>
                            </m:r>
                          </m:e>
                          <m:sub>
                            <m:r>
                              <a:rPr lang="en-US" sz="1700"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𝑛</m:t>
                            </m:r>
                          </m:sub>
                        </m:sSub>
                      </m:e>
                    </m:d>
                  </m:oMath>
                </a14:m>
                <a:endParaRPr lang="en-US" sz="1700" dirty="0">
                  <a:solidFill>
                    <a:srgbClr val="0066FF"/>
                  </a:solidFill>
                  <a:effectLst/>
                  <a:latin typeface="Cambria Math" panose="02040503050406030204" pitchFamily="18" charset="0"/>
                  <a:ea typeface="Cambria Math" panose="02040503050406030204" pitchFamily="18" charset="0"/>
                  <a:cs typeface="Calibri" panose="020F0502020204030204" pitchFamily="34" charset="0"/>
                </a:endParaRPr>
              </a:p>
              <a:p>
                <a:r>
                  <a:rPr lang="en-US" sz="1700" dirty="0">
                    <a:effectLst/>
                    <a:latin typeface="Cambria Math" panose="02040503050406030204" pitchFamily="18" charset="0"/>
                    <a:ea typeface="Cambria Math" panose="02040503050406030204" pitchFamily="18" charset="0"/>
                  </a:rPr>
                  <a:t>Chooses the </a:t>
                </a:r>
                <a:r>
                  <a:rPr lang="en-US" sz="1700" b="1" dirty="0">
                    <a:effectLst/>
                    <a:latin typeface="Cambria Math" panose="02040503050406030204" pitchFamily="18" charset="0"/>
                    <a:ea typeface="Cambria Math" panose="02040503050406030204" pitchFamily="18" charset="0"/>
                  </a:rPr>
                  <a:t>polynomial</a:t>
                </a:r>
                <a:r>
                  <a:rPr lang="en-US" sz="1700" dirty="0">
                    <a:effectLst/>
                    <a:latin typeface="Cambria Math" panose="02040503050406030204" pitchFamily="18" charset="0"/>
                    <a:ea typeface="Cambria Math" panose="02040503050406030204" pitchFamily="18" charset="0"/>
                  </a:rPr>
                  <a:t> </a:t>
                </a:r>
                <a14:m>
                  <m:oMath xmlns:m="http://schemas.openxmlformats.org/officeDocument/2006/math">
                    <m:r>
                      <a:rPr lang="en-US" sz="1700" i="1">
                        <a:effectLst/>
                        <a:latin typeface="Cambria Math" panose="02040503050406030204" pitchFamily="18" charset="0"/>
                        <a:ea typeface="Cambria Math" panose="02040503050406030204" pitchFamily="18" charset="0"/>
                      </a:rPr>
                      <m:t>𝑃</m:t>
                    </m:r>
                    <m:d>
                      <m:dPr>
                        <m:ctrlPr>
                          <a:rPr lang="en-US" sz="1700" i="1">
                            <a:effectLst/>
                            <a:latin typeface="Cambria Math" panose="02040503050406030204" pitchFamily="18" charset="0"/>
                            <a:ea typeface="Cambria Math" panose="02040503050406030204" pitchFamily="18" charset="0"/>
                          </a:rPr>
                        </m:ctrlPr>
                      </m:dPr>
                      <m:e>
                        <m:r>
                          <a:rPr lang="en-US" sz="1700" i="1">
                            <a:effectLst/>
                            <a:latin typeface="Cambria Math" panose="02040503050406030204" pitchFamily="18" charset="0"/>
                            <a:ea typeface="Cambria Math" panose="02040503050406030204" pitchFamily="18" charset="0"/>
                          </a:rPr>
                          <m:t>𝑥</m:t>
                        </m:r>
                      </m:e>
                    </m:d>
                    <m:r>
                      <a:rPr lang="en-US" sz="1700" i="1">
                        <a:effectLst/>
                        <a:latin typeface="Cambria Math" panose="02040503050406030204" pitchFamily="18" charset="0"/>
                        <a:ea typeface="Cambria Math" panose="02040503050406030204" pitchFamily="18" charset="0"/>
                      </a:rPr>
                      <m:t> </m:t>
                    </m:r>
                  </m:oMath>
                </a14:m>
                <a:r>
                  <a:rPr lang="en-US" sz="1700" dirty="0">
                    <a:effectLst/>
                    <a:latin typeface="Cambria Math" panose="02040503050406030204" pitchFamily="18" charset="0"/>
                    <a:ea typeface="Cambria Math" panose="02040503050406030204" pitchFamily="18" charset="0"/>
                  </a:rPr>
                  <a:t>of degree n-1 such that:</a:t>
                </a:r>
              </a:p>
              <a:p>
                <a:pPr lvl="1"/>
                <a:endParaRPr lang="en-US" sz="1700" dirty="0">
                  <a:effectLst/>
                  <a:latin typeface="Cambria Math" panose="02040503050406030204" pitchFamily="18" charset="0"/>
                  <a:ea typeface="Cambria Math" panose="02040503050406030204" pitchFamily="18" charset="0"/>
                </a:endParaRPr>
              </a:p>
              <a:p>
                <a:r>
                  <a:rPr lang="en-US" sz="1700" dirty="0">
                    <a:effectLst/>
                    <a:latin typeface="Cambria Math" panose="02040503050406030204" pitchFamily="18" charset="0"/>
                    <a:ea typeface="Cambria Math" panose="02040503050406030204" pitchFamily="18" charset="0"/>
                  </a:rPr>
                  <a:t>Sends coefficients of </a:t>
                </a:r>
                <a14:m>
                  <m:oMath xmlns:m="http://schemas.openxmlformats.org/officeDocument/2006/math">
                    <m:r>
                      <a:rPr lang="en-US" sz="1700" i="1">
                        <a:effectLst/>
                        <a:latin typeface="Cambria Math" panose="02040503050406030204" pitchFamily="18" charset="0"/>
                        <a:ea typeface="Cambria Math" panose="02040503050406030204" pitchFamily="18" charset="0"/>
                      </a:rPr>
                      <m:t>𝑃</m:t>
                    </m:r>
                    <m:d>
                      <m:dPr>
                        <m:ctrlPr>
                          <a:rPr lang="en-US" sz="1700" i="1">
                            <a:effectLst/>
                            <a:latin typeface="Cambria Math" panose="02040503050406030204" pitchFamily="18" charset="0"/>
                            <a:ea typeface="Cambria Math" panose="02040503050406030204" pitchFamily="18" charset="0"/>
                          </a:rPr>
                        </m:ctrlPr>
                      </m:dPr>
                      <m:e>
                        <m:r>
                          <a:rPr lang="en-US" sz="1700" i="1">
                            <a:effectLst/>
                            <a:latin typeface="Cambria Math" panose="02040503050406030204" pitchFamily="18" charset="0"/>
                            <a:ea typeface="Cambria Math" panose="02040503050406030204" pitchFamily="18" charset="0"/>
                          </a:rPr>
                          <m:t>𝑥</m:t>
                        </m:r>
                      </m:e>
                    </m:d>
                  </m:oMath>
                </a14:m>
                <a:endParaRPr lang="en-US" sz="1700" dirty="0">
                  <a:effectLst/>
                  <a:latin typeface="Cambria Math" panose="02040503050406030204" pitchFamily="18" charset="0"/>
                  <a:ea typeface="Cambria Math" panose="02040503050406030204" pitchFamily="18" charset="0"/>
                </a:endParaRPr>
              </a:p>
              <a:p>
                <a:endParaRPr lang="en-US" sz="1700" dirty="0">
                  <a:effectLst/>
                  <a:latin typeface="Cambria Math" panose="02040503050406030204" pitchFamily="18" charset="0"/>
                  <a:ea typeface="Cambria Math" panose="02040503050406030204" pitchFamily="18" charset="0"/>
                </a:endParaRPr>
              </a:p>
            </p:txBody>
          </p:sp>
        </mc:Choice>
        <mc:Fallback xmlns="">
          <p:sp>
            <p:nvSpPr>
              <p:cNvPr id="27" name="Content Placeholder 6"/>
              <p:cNvSpPr txBox="1">
                <a:spLocks noRot="1" noChangeAspect="1" noMove="1" noResize="1" noEditPoints="1" noAdjustHandles="1" noChangeArrowheads="1" noChangeShapeType="1" noTextEdit="1"/>
              </p:cNvSpPr>
              <p:nvPr/>
            </p:nvSpPr>
            <p:spPr>
              <a:xfrm>
                <a:off x="7415348" y="2691679"/>
                <a:ext cx="4102352" cy="3354300"/>
              </a:xfrm>
              <a:prstGeom prst="rect">
                <a:avLst/>
              </a:prstGeom>
              <a:blipFill>
                <a:blip r:embed="rId6"/>
                <a:stretch>
                  <a:fillRect l="-892" t="-1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8116249" y="4368944"/>
                <a:ext cx="2766205"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1" i="1" smtClean="0">
                          <a:solidFill>
                            <a:srgbClr val="0066FF"/>
                          </a:solidFill>
                          <a:latin typeface="Cambria Math" panose="02040503050406030204" pitchFamily="18" charset="0"/>
                        </a:rPr>
                        <m:t>𝑷</m:t>
                      </m:r>
                      <m:d>
                        <m:dPr>
                          <m:ctrlPr>
                            <a:rPr lang="en-US" sz="2200" b="1" i="1" smtClean="0">
                              <a:solidFill>
                                <a:srgbClr val="0066FF"/>
                              </a:solidFill>
                              <a:latin typeface="Cambria Math" panose="02040503050406030204" pitchFamily="18" charset="0"/>
                            </a:rPr>
                          </m:ctrlPr>
                        </m:dPr>
                        <m:e>
                          <m:sSub>
                            <m:sSubPr>
                              <m:ctrlPr>
                                <a:rPr lang="en-US" sz="2200" b="1" i="1" smtClean="0">
                                  <a:solidFill>
                                    <a:srgbClr val="0066FF"/>
                                  </a:solidFill>
                                  <a:latin typeface="Cambria Math" panose="02040503050406030204" pitchFamily="18" charset="0"/>
                                </a:rPr>
                              </m:ctrlPr>
                            </m:sSubPr>
                            <m:e>
                              <m:r>
                                <a:rPr lang="en-US" sz="2200" b="1" i="1" smtClean="0">
                                  <a:solidFill>
                                    <a:srgbClr val="0066FF"/>
                                  </a:solidFill>
                                  <a:latin typeface="Cambria Math" panose="02040503050406030204" pitchFamily="18" charset="0"/>
                                </a:rPr>
                                <m:t>𝒙</m:t>
                              </m:r>
                            </m:e>
                            <m:sub>
                              <m:r>
                                <a:rPr lang="en-US" sz="2200" b="1" i="1" smtClean="0">
                                  <a:solidFill>
                                    <a:srgbClr val="0066FF"/>
                                  </a:solidFill>
                                  <a:latin typeface="Cambria Math" panose="02040503050406030204" pitchFamily="18" charset="0"/>
                                </a:rPr>
                                <m:t>𝒊</m:t>
                              </m:r>
                            </m:sub>
                          </m:sSub>
                        </m:e>
                      </m:d>
                      <m:r>
                        <a:rPr lang="en-US" sz="2200" b="1" i="1" smtClean="0">
                          <a:solidFill>
                            <a:srgbClr val="0066FF"/>
                          </a:solidFill>
                          <a:latin typeface="Cambria Math" panose="02040503050406030204" pitchFamily="18" charset="0"/>
                        </a:rPr>
                        <m:t>=</m:t>
                      </m:r>
                      <m:sSub>
                        <m:sSubPr>
                          <m:ctrlPr>
                            <a:rPr lang="en-US" sz="2200" b="1" i="1" smtClean="0">
                              <a:solidFill>
                                <a:srgbClr val="0066FF"/>
                              </a:solidFill>
                              <a:latin typeface="Cambria Math" panose="02040503050406030204" pitchFamily="18" charset="0"/>
                            </a:rPr>
                          </m:ctrlPr>
                        </m:sSubPr>
                        <m:e>
                          <m:r>
                            <a:rPr lang="en-US" sz="2200" b="1" i="1" smtClean="0">
                              <a:solidFill>
                                <a:srgbClr val="0066FF"/>
                              </a:solidFill>
                              <a:latin typeface="Cambria Math" panose="02040503050406030204" pitchFamily="18" charset="0"/>
                            </a:rPr>
                            <m:t>𝒚</m:t>
                          </m:r>
                        </m:e>
                        <m:sub>
                          <m:r>
                            <a:rPr lang="en-US" sz="2200" b="1" i="1" smtClean="0">
                              <a:solidFill>
                                <a:srgbClr val="0066FF"/>
                              </a:solidFill>
                              <a:latin typeface="Cambria Math" panose="02040503050406030204" pitchFamily="18" charset="0"/>
                            </a:rPr>
                            <m:t>𝒊</m:t>
                          </m:r>
                        </m:sub>
                      </m:sSub>
                      <m:r>
                        <a:rPr lang="en-US" sz="2200" b="1" i="1" smtClean="0">
                          <a:solidFill>
                            <a:srgbClr val="0066FF"/>
                          </a:solidFill>
                          <a:latin typeface="Cambria Math" panose="02040503050406030204" pitchFamily="18" charset="0"/>
                        </a:rPr>
                        <m:t>⊕</m:t>
                      </m:r>
                      <m:sSub>
                        <m:sSubPr>
                          <m:ctrlPr>
                            <a:rPr lang="en-US" sz="2200" b="1" i="1">
                              <a:solidFill>
                                <a:srgbClr val="0066FF"/>
                              </a:solidFill>
                              <a:latin typeface="Cambria Math" panose="02040503050406030204" pitchFamily="18" charset="0"/>
                            </a:rPr>
                          </m:ctrlPr>
                        </m:sSubPr>
                        <m:e>
                          <m:r>
                            <a:rPr lang="en-US" sz="2200" b="1" i="1">
                              <a:solidFill>
                                <a:srgbClr val="0066FF"/>
                              </a:solidFill>
                              <a:latin typeface="Cambria Math" panose="02040503050406030204" pitchFamily="18" charset="0"/>
                            </a:rPr>
                            <m:t>𝑭</m:t>
                          </m:r>
                        </m:e>
                        <m:sub>
                          <m:r>
                            <a:rPr lang="en-US" sz="2200" b="1" i="1">
                              <a:solidFill>
                                <a:srgbClr val="0066FF"/>
                              </a:solidFill>
                              <a:latin typeface="Cambria Math" panose="02040503050406030204" pitchFamily="18" charset="0"/>
                            </a:rPr>
                            <m:t>𝒌</m:t>
                          </m:r>
                        </m:sub>
                      </m:sSub>
                      <m:d>
                        <m:dPr>
                          <m:ctrlPr>
                            <a:rPr lang="en-US" sz="2200" b="1" i="1">
                              <a:solidFill>
                                <a:srgbClr val="0066FF"/>
                              </a:solidFill>
                              <a:latin typeface="Cambria Math" panose="02040503050406030204" pitchFamily="18" charset="0"/>
                            </a:rPr>
                          </m:ctrlPr>
                        </m:dPr>
                        <m:e>
                          <m:sSub>
                            <m:sSubPr>
                              <m:ctrlPr>
                                <a:rPr lang="en-US" sz="2200" b="1"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2200" b="1"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𝒙</m:t>
                              </m:r>
                            </m:e>
                            <m:sub>
                              <m:r>
                                <a:rPr lang="en-US" sz="22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𝒊</m:t>
                              </m:r>
                            </m:sub>
                          </m:sSub>
                        </m:e>
                      </m:d>
                    </m:oMath>
                  </m:oMathPara>
                </a14:m>
                <a:endParaRPr lang="en-US" sz="2200" b="1" dirty="0">
                  <a:solidFill>
                    <a:srgbClr val="0066FF"/>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8116249" y="4368944"/>
                <a:ext cx="2766205" cy="430887"/>
              </a:xfrm>
              <a:prstGeom prst="rect">
                <a:avLst/>
              </a:prstGeom>
              <a:blipFill>
                <a:blip r:embed="rId7"/>
                <a:stretch>
                  <a:fillRect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Content Placeholder 6"/>
              <p:cNvSpPr txBox="1">
                <a:spLocks/>
              </p:cNvSpPr>
              <p:nvPr/>
            </p:nvSpPr>
            <p:spPr>
              <a:xfrm>
                <a:off x="857956" y="2618113"/>
                <a:ext cx="4563023" cy="2695567"/>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700" dirty="0">
                    <a:latin typeface="Cambria Math" panose="02040503050406030204" pitchFamily="18" charset="0"/>
                    <a:ea typeface="Cambria Math" panose="02040503050406030204" pitchFamily="18" charset="0"/>
                  </a:rPr>
                  <a:t>Run OPRF[KKR</a:t>
                </a:r>
                <a:r>
                  <a:rPr lang="en-US" sz="1700" dirty="0">
                    <a:solidFill>
                      <a:srgbClr val="C00000"/>
                    </a:solidFill>
                    <a:latin typeface="Cambria Math" panose="02040503050406030204" pitchFamily="18" charset="0"/>
                    <a:ea typeface="Cambria Math" panose="02040503050406030204" pitchFamily="18" charset="0"/>
                  </a:rPr>
                  <a:t>T</a:t>
                </a:r>
                <a:r>
                  <a:rPr lang="en-US" sz="1700" dirty="0">
                    <a:latin typeface="Cambria Math" panose="02040503050406030204" pitchFamily="18" charset="0"/>
                    <a:ea typeface="Cambria Math" panose="02040503050406030204" pitchFamily="18" charset="0"/>
                  </a:rPr>
                  <a:t>16] as receiver</a:t>
                </a:r>
              </a:p>
              <a:p>
                <a:pPr marL="0" indent="0">
                  <a:buNone/>
                </a:pPr>
                <a:r>
                  <a:rPr lang="en-US" sz="1700" dirty="0">
                    <a:latin typeface="Cambria Math" panose="02040503050406030204" pitchFamily="18" charset="0"/>
                    <a:ea typeface="Cambria Math" panose="02040503050406030204" pitchFamily="18" charset="0"/>
                  </a:rPr>
                  <a:t>=&gt; Input </a:t>
                </a:r>
                <a14:m>
                  <m:oMath xmlns:m="http://schemas.openxmlformats.org/officeDocument/2006/math">
                    <m:r>
                      <a:rPr lang="en-US" sz="1700" b="0" i="1" smtClean="0">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oMath>
                </a14:m>
                <a:r>
                  <a:rPr lang="en-US" sz="1700" dirty="0">
                    <a:latin typeface="Cambria Math" panose="02040503050406030204" pitchFamily="18" charset="0"/>
                    <a:ea typeface="Cambria Math" panose="02040503050406030204" pitchFamily="18" charset="0"/>
                  </a:rPr>
                  <a:t>, Output: </a:t>
                </a:r>
                <a14:m>
                  <m:oMath xmlns:m="http://schemas.openxmlformats.org/officeDocument/2006/math">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𝐹</m:t>
                        </m:r>
                      </m:e>
                      <m:sub>
                        <m:r>
                          <a:rPr lang="en-US" sz="1700" i="1">
                            <a:latin typeface="Cambria Math" panose="02040503050406030204" pitchFamily="18" charset="0"/>
                            <a:ea typeface="Cambria Math" panose="02040503050406030204" pitchFamily="18" charset="0"/>
                          </a:rPr>
                          <m:t>𝑘</m:t>
                        </m:r>
                      </m:sub>
                    </m:sSub>
                    <m:r>
                      <a:rPr lang="en-US" sz="1700" b="0" i="1" smtClean="0">
                        <a:latin typeface="Cambria Math" panose="02040503050406030204" pitchFamily="18" charset="0"/>
                        <a:ea typeface="Cambria Math" panose="02040503050406030204" pitchFamily="18" charset="0"/>
                      </a:rPr>
                      <m:t>(</m:t>
                    </m:r>
                    <m:r>
                      <a:rPr lang="en-US" sz="1700" b="0" i="1" smtClean="0">
                        <a:solidFill>
                          <a:srgbClr val="FF6600"/>
                        </a:solidFill>
                        <a:latin typeface="Cambria Math" panose="02040503050406030204" pitchFamily="18" charset="0"/>
                        <a:ea typeface="Cambria Math" panose="02040503050406030204" pitchFamily="18" charset="0"/>
                      </a:rPr>
                      <m:t>𝑥</m:t>
                    </m:r>
                  </m:oMath>
                </a14:m>
                <a:r>
                  <a:rPr lang="en-US" sz="1700" dirty="0">
                    <a:latin typeface="Cambria Math" panose="02040503050406030204" pitchFamily="18" charset="0"/>
                    <a:ea typeface="Cambria Math" panose="02040503050406030204" pitchFamily="18" charset="0"/>
                  </a:rPr>
                  <a:t>)</a:t>
                </a:r>
              </a:p>
              <a:p>
                <a:endParaRPr lang="en-US" sz="1700" dirty="0">
                  <a:latin typeface="Cambria Math" panose="02040503050406030204" pitchFamily="18" charset="0"/>
                  <a:ea typeface="Cambria Math" panose="02040503050406030204" pitchFamily="18" charset="0"/>
                </a:endParaRPr>
              </a:p>
              <a:p>
                <a:endParaRPr lang="en-US" sz="1700" dirty="0">
                  <a:latin typeface="Cambria Math" panose="02040503050406030204" pitchFamily="18" charset="0"/>
                  <a:ea typeface="Cambria Math" panose="02040503050406030204" pitchFamily="18" charset="0"/>
                </a:endParaRPr>
              </a:p>
              <a:p>
                <a:endParaRPr lang="en-US" sz="1700" dirty="0">
                  <a:latin typeface="Cambria Math" panose="02040503050406030204" pitchFamily="18" charset="0"/>
                  <a:ea typeface="Cambria Math" panose="02040503050406030204" pitchFamily="18" charset="0"/>
                </a:endParaRPr>
              </a:p>
              <a:p>
                <a:endParaRPr lang="en-US" sz="1700" dirty="0">
                  <a:latin typeface="Cambria Math" panose="02040503050406030204" pitchFamily="18" charset="0"/>
                  <a:ea typeface="Cambria Math" panose="02040503050406030204" pitchFamily="18" charset="0"/>
                </a:endParaRPr>
              </a:p>
              <a:p>
                <a:r>
                  <a:rPr lang="en-US" sz="1700" dirty="0">
                    <a:latin typeface="Cambria Math" panose="02040503050406030204" pitchFamily="18" charset="0"/>
                    <a:ea typeface="Cambria Math" panose="02040503050406030204" pitchFamily="18" charset="0"/>
                  </a:rPr>
                  <a:t>Output: </a:t>
                </a:r>
                <a14:m>
                  <m:oMath xmlns:m="http://schemas.openxmlformats.org/officeDocument/2006/math">
                    <m:r>
                      <m:rPr>
                        <m:sty m:val="p"/>
                      </m:rPr>
                      <a:rPr lang="en-US" sz="1700" b="0" i="0" smtClean="0">
                        <a:solidFill>
                          <a:srgbClr val="0066FF"/>
                        </a:solidFill>
                        <a:latin typeface="Cambria Math" panose="02040503050406030204" pitchFamily="18" charset="0"/>
                        <a:ea typeface="Cambria Math" panose="02040503050406030204" pitchFamily="18" charset="0"/>
                      </a:rPr>
                      <m:t>P</m:t>
                    </m:r>
                    <m:d>
                      <m:dPr>
                        <m:ctrlPr>
                          <a:rPr lang="en-US" sz="1700" b="0" i="1" smtClean="0">
                            <a:latin typeface="Cambria Math" panose="02040503050406030204" pitchFamily="18" charset="0"/>
                            <a:ea typeface="Cambria Math" panose="02040503050406030204" pitchFamily="18" charset="0"/>
                          </a:rPr>
                        </m:ctrlPr>
                      </m:dPr>
                      <m:e>
                        <m:r>
                          <a:rPr lang="en-US" sz="1700" b="0" i="1" smtClean="0">
                            <a:solidFill>
                              <a:srgbClr val="FF6600"/>
                            </a:solidFill>
                            <a:latin typeface="Cambria Math" panose="02040503050406030204" pitchFamily="18" charset="0"/>
                            <a:ea typeface="Cambria Math" panose="02040503050406030204" pitchFamily="18" charset="0"/>
                          </a:rPr>
                          <m:t>𝑥</m:t>
                        </m:r>
                      </m:e>
                    </m:d>
                    <m:r>
                      <a:rPr lang="en-US" sz="17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𝐹</m:t>
                        </m:r>
                      </m:e>
                      <m:sub>
                        <m:r>
                          <a:rPr lang="en-US" sz="1700" i="1">
                            <a:latin typeface="Cambria Math" panose="02040503050406030204" pitchFamily="18" charset="0"/>
                            <a:ea typeface="Cambria Math" panose="02040503050406030204" pitchFamily="18" charset="0"/>
                          </a:rPr>
                          <m:t>𝑘</m:t>
                        </m:r>
                      </m:sub>
                    </m:sSub>
                    <m:d>
                      <m:dPr>
                        <m:ctrlPr>
                          <a:rPr lang="en-US" sz="1700" i="1">
                            <a:latin typeface="Cambria Math" panose="02040503050406030204" pitchFamily="18" charset="0"/>
                            <a:ea typeface="Cambria Math" panose="02040503050406030204" pitchFamily="18" charset="0"/>
                          </a:rPr>
                        </m:ctrlPr>
                      </m:dPr>
                      <m:e>
                        <m:r>
                          <a:rPr lang="en-US" sz="1700" b="0" i="1" smtClean="0">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d>
                  </m:oMath>
                </a14:m>
                <a:endParaRPr lang="en-US" sz="1700" dirty="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endParaRPr>
              </a:p>
              <a:p>
                <a:endParaRPr lang="en-US" sz="1700" dirty="0">
                  <a:latin typeface="Cambria Math" panose="02040503050406030204" pitchFamily="18" charset="0"/>
                  <a:ea typeface="Cambria Math" panose="02040503050406030204" pitchFamily="18" charset="0"/>
                </a:endParaRPr>
              </a:p>
            </p:txBody>
          </p:sp>
        </mc:Choice>
        <mc:Fallback xmlns="">
          <p:sp>
            <p:nvSpPr>
              <p:cNvPr id="31" name="Content Placeholder 6"/>
              <p:cNvSpPr txBox="1">
                <a:spLocks noRot="1" noChangeAspect="1" noMove="1" noResize="1" noEditPoints="1" noAdjustHandles="1" noChangeArrowheads="1" noChangeShapeType="1" noTextEdit="1"/>
              </p:cNvSpPr>
              <p:nvPr/>
            </p:nvSpPr>
            <p:spPr>
              <a:xfrm>
                <a:off x="857956" y="2618113"/>
                <a:ext cx="4563023" cy="2695567"/>
              </a:xfrm>
              <a:prstGeom prst="rect">
                <a:avLst/>
              </a:prstGeom>
              <a:blipFill>
                <a:blip r:embed="rId8"/>
                <a:stretch>
                  <a:fillRect l="-936" t="-1580" b="-903"/>
                </a:stretch>
              </a:blipFill>
            </p:spPr>
            <p:txBody>
              <a:bodyPr/>
              <a:lstStyle/>
              <a:p>
                <a:r>
                  <a:rPr lang="en-US">
                    <a:noFill/>
                  </a:rPr>
                  <a:t> </a:t>
                </a:r>
              </a:p>
            </p:txBody>
          </p:sp>
        </mc:Fallback>
      </mc:AlternateContent>
      <p:sp>
        <p:nvSpPr>
          <p:cNvPr id="33" name="Rounded Rectangle 10"/>
          <p:cNvSpPr/>
          <p:nvPr/>
        </p:nvSpPr>
        <p:spPr>
          <a:xfrm>
            <a:off x="5053755" y="1232854"/>
            <a:ext cx="2424656" cy="552600"/>
          </a:xfrm>
          <a:prstGeom prst="roundRect">
            <a:avLst/>
          </a:prstGeom>
          <a:solidFill>
            <a:schemeClr val="tx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sz="2400" b="1" dirty="0">
                <a:solidFill>
                  <a:schemeClr val="bg1"/>
                </a:solidFill>
              </a:rPr>
              <a:t>OPPRF</a:t>
            </a:r>
          </a:p>
          <a:p>
            <a:endParaRPr lang="en-US" sz="1500" dirty="0">
              <a:solidFill>
                <a:schemeClr val="bg1"/>
              </a:solidFill>
            </a:endParaRPr>
          </a:p>
        </p:txBody>
      </p:sp>
      <mc:AlternateContent xmlns:mc="http://schemas.openxmlformats.org/markup-compatibility/2006" xmlns:a14="http://schemas.microsoft.com/office/drawing/2010/main">
        <mc:Choice Requires="a14">
          <p:sp>
            <p:nvSpPr>
              <p:cNvPr id="34" name="Rectangle 33"/>
              <p:cNvSpPr/>
              <p:nvPr/>
            </p:nvSpPr>
            <p:spPr>
              <a:xfrm>
                <a:off x="3680926" y="1131353"/>
                <a:ext cx="608239" cy="3605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6600"/>
                          </a:solidFill>
                          <a:latin typeface="Cambria Math" panose="02040503050406030204" pitchFamily="18" charset="0"/>
                        </a:rPr>
                        <m:t>𝑥</m:t>
                      </m:r>
                    </m:oMath>
                  </m:oMathPara>
                </a14:m>
                <a:endParaRPr lang="en-US" dirty="0">
                  <a:solidFill>
                    <a:srgbClr val="FF0000"/>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3680926" y="1131353"/>
                <a:ext cx="608239" cy="36058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8496212" y="1095088"/>
                <a:ext cx="795814" cy="390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35" name="Rectangle 34"/>
              <p:cNvSpPr>
                <a:spLocks noRot="1" noChangeAspect="1" noMove="1" noResize="1" noEditPoints="1" noAdjustHandles="1" noChangeArrowheads="1" noChangeShapeType="1" noTextEdit="1"/>
              </p:cNvSpPr>
              <p:nvPr/>
            </p:nvSpPr>
            <p:spPr>
              <a:xfrm>
                <a:off x="8496212" y="1095088"/>
                <a:ext cx="795814" cy="390843"/>
              </a:xfrm>
              <a:prstGeom prst="rect">
                <a:avLst/>
              </a:prstGeom>
              <a:blipFill>
                <a:blip r:embed="rId10"/>
                <a:stretch>
                  <a:fillRect l="-8333" r="-1515" b="-12121"/>
                </a:stretch>
              </a:blipFill>
            </p:spPr>
            <p:txBody>
              <a:bodyPr/>
              <a:lstStyle/>
              <a:p>
                <a:r>
                  <a:rPr lang="en-US">
                    <a:noFill/>
                  </a:rPr>
                  <a:t> </a:t>
                </a:r>
              </a:p>
            </p:txBody>
          </p:sp>
        </mc:Fallback>
      </mc:AlternateContent>
      <p:cxnSp>
        <p:nvCxnSpPr>
          <p:cNvPr id="37" name="Straight Arrow Connector 36"/>
          <p:cNvCxnSpPr>
            <a:cxnSpLocks/>
            <a:stCxn id="34" idx="3"/>
          </p:cNvCxnSpPr>
          <p:nvPr/>
        </p:nvCxnSpPr>
        <p:spPr>
          <a:xfrm flipV="1">
            <a:off x="4289165" y="1296803"/>
            <a:ext cx="764589" cy="148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p:cNvCxnSpPr>
          <p:nvPr/>
        </p:nvCxnSpPr>
        <p:spPr>
          <a:xfrm flipH="1">
            <a:off x="7488560" y="1295732"/>
            <a:ext cx="10076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Rectangle 40"/>
              <p:cNvSpPr/>
              <p:nvPr/>
            </p:nvSpPr>
            <p:spPr>
              <a:xfrm>
                <a:off x="1887793" y="1527718"/>
                <a:ext cx="2424657" cy="5618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sSub>
                                <m:sSubPr>
                                  <m:ctrlPr>
                                    <a:rPr lang="en-US" b="0" i="1" smtClean="0">
                                      <a:solidFill>
                                        <a:srgbClr val="0066FF"/>
                                      </a:solidFill>
                                      <a:latin typeface="Cambria Math" panose="02040503050406030204" pitchFamily="18" charset="0"/>
                                    </a:rPr>
                                  </m:ctrlPr>
                                </m:sSubPr>
                                <m:e>
                                  <m:r>
                                    <a:rPr lang="en-US" b="0" i="1" smtClean="0">
                                      <a:solidFill>
                                        <a:srgbClr val="0066FF"/>
                                      </a:solidFill>
                                      <a:latin typeface="Cambria Math" panose="02040503050406030204" pitchFamily="18" charset="0"/>
                                    </a:rPr>
                                    <m:t>𝑦</m:t>
                                  </m:r>
                                </m:e>
                                <m:sub>
                                  <m:r>
                                    <a:rPr lang="en-US" b="0" i="1" smtClean="0">
                                      <a:solidFill>
                                        <a:srgbClr val="0066FF"/>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𝑖𝑓</m:t>
                              </m:r>
                              <m:r>
                                <a:rPr lang="en-US" i="1">
                                  <a:solidFill>
                                    <a:schemeClr val="tx1"/>
                                  </a:solidFill>
                                  <a:latin typeface="Cambria Math" panose="02040503050406030204" pitchFamily="18" charset="0"/>
                                </a:rPr>
                                <m:t> </m:t>
                              </m:r>
                              <m:r>
                                <a:rPr lang="en-US" b="0" i="1" smtClean="0">
                                  <a:solidFill>
                                    <a:srgbClr val="FF6600"/>
                                  </a:solidFill>
                                  <a:latin typeface="Cambria Math" panose="02040503050406030204" pitchFamily="18" charset="0"/>
                                </a:rPr>
                                <m:t>𝑥</m:t>
                              </m:r>
                              <m:r>
                                <a:rPr lang="en-US" i="1">
                                  <a:solidFill>
                                    <a:schemeClr val="tx1"/>
                                  </a:solidFill>
                                  <a:latin typeface="Cambria Math" panose="02040503050406030204" pitchFamily="18" charset="0"/>
                                </a:rPr>
                                <m:t>=</m:t>
                              </m:r>
                              <m:sSub>
                                <m:sSubPr>
                                  <m:ctrlPr>
                                    <a:rPr lang="en-US" b="0" i="1" smtClean="0">
                                      <a:solidFill>
                                        <a:srgbClr val="0066FF"/>
                                      </a:solidFill>
                                      <a:latin typeface="Cambria Math" panose="02040503050406030204" pitchFamily="18" charset="0"/>
                                    </a:rPr>
                                  </m:ctrlPr>
                                </m:sSubPr>
                                <m:e>
                                  <m:r>
                                    <a:rPr lang="en-US" b="0" i="1" smtClean="0">
                                      <a:solidFill>
                                        <a:srgbClr val="0066FF"/>
                                      </a:solidFill>
                                      <a:latin typeface="Cambria Math" panose="02040503050406030204" pitchFamily="18" charset="0"/>
                                    </a:rPr>
                                    <m:t>𝑥</m:t>
                                  </m:r>
                                </m:e>
                                <m:sub>
                                  <m:r>
                                    <a:rPr lang="en-US" b="0" i="1" smtClean="0">
                                      <a:solidFill>
                                        <a:srgbClr val="0066FF"/>
                                      </a:solidFill>
                                      <a:latin typeface="Cambria Math" panose="02040503050406030204" pitchFamily="18" charset="0"/>
                                    </a:rPr>
                                    <m:t>𝑖</m:t>
                                  </m:r>
                                </m:sub>
                              </m:sSub>
                            </m:e>
                            <m:e>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𝑜𝑡h𝑒𝑟𝑤𝑖𝑠𝑒</m:t>
                              </m:r>
                            </m:e>
                          </m:eqArr>
                        </m:e>
                      </m:d>
                    </m:oMath>
                  </m:oMathPara>
                </a14:m>
                <a:endParaRPr lang="en-US" dirty="0">
                  <a:solidFill>
                    <a:schemeClr val="tx1"/>
                  </a:solidFill>
                </a:endParaRPr>
              </a:p>
            </p:txBody>
          </p:sp>
        </mc:Choice>
        <mc:Fallback xmlns="">
          <p:sp>
            <p:nvSpPr>
              <p:cNvPr id="41" name="Rectangle 40"/>
              <p:cNvSpPr>
                <a:spLocks noRot="1" noChangeAspect="1" noMove="1" noResize="1" noEditPoints="1" noAdjustHandles="1" noChangeArrowheads="1" noChangeShapeType="1" noTextEdit="1"/>
              </p:cNvSpPr>
              <p:nvPr/>
            </p:nvSpPr>
            <p:spPr>
              <a:xfrm>
                <a:off x="1887793" y="1527718"/>
                <a:ext cx="2424657" cy="561857"/>
              </a:xfrm>
              <a:prstGeom prst="rect">
                <a:avLst/>
              </a:prstGeom>
              <a:blipFill>
                <a:blip r:embed="rId11"/>
                <a:stretch>
                  <a:fillRect b="-4255"/>
                </a:stretch>
              </a:blipFill>
            </p:spPr>
            <p:txBody>
              <a:bodyPr/>
              <a:lstStyle/>
              <a:p>
                <a:r>
                  <a:rPr lang="en-US">
                    <a:noFill/>
                  </a:rPr>
                  <a:t> </a:t>
                </a:r>
              </a:p>
            </p:txBody>
          </p:sp>
        </mc:Fallback>
      </mc:AlternateContent>
      <p:cxnSp>
        <p:nvCxnSpPr>
          <p:cNvPr id="42" name="Straight Arrow Connector 41"/>
          <p:cNvCxnSpPr>
            <a:cxnSpLocks/>
          </p:cNvCxnSpPr>
          <p:nvPr/>
        </p:nvCxnSpPr>
        <p:spPr>
          <a:xfrm flipH="1">
            <a:off x="4312450" y="1726093"/>
            <a:ext cx="72834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flipV="1">
            <a:off x="7491369" y="1763354"/>
            <a:ext cx="103420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Rectangle 44"/>
              <p:cNvSpPr/>
              <p:nvPr/>
            </p:nvSpPr>
            <p:spPr>
              <a:xfrm>
                <a:off x="8496213" y="1651129"/>
                <a:ext cx="795813" cy="2774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𝑟</m:t>
                      </m:r>
                    </m:oMath>
                  </m:oMathPara>
                </a14:m>
                <a:endParaRPr lang="en-US" dirty="0"/>
              </a:p>
            </p:txBody>
          </p:sp>
        </mc:Choice>
        <mc:Fallback xmlns="">
          <p:sp>
            <p:nvSpPr>
              <p:cNvPr id="45" name="Rectangle 44"/>
              <p:cNvSpPr>
                <a:spLocks noRot="1" noChangeAspect="1" noMove="1" noResize="1" noEditPoints="1" noAdjustHandles="1" noChangeArrowheads="1" noChangeShapeType="1" noTextEdit="1"/>
              </p:cNvSpPr>
              <p:nvPr/>
            </p:nvSpPr>
            <p:spPr>
              <a:xfrm>
                <a:off x="8496213" y="1651129"/>
                <a:ext cx="795813" cy="277424"/>
              </a:xfrm>
              <a:prstGeom prst="rect">
                <a:avLst/>
              </a:prstGeom>
              <a:blipFill>
                <a:blip r:embed="rId12"/>
                <a:stretch>
                  <a:fillRect b="-8511"/>
                </a:stretch>
              </a:blipFill>
            </p:spPr>
            <p:txBody>
              <a:bodyPr/>
              <a:lstStyle/>
              <a:p>
                <a:r>
                  <a:rPr lang="en-US">
                    <a:noFill/>
                  </a:rPr>
                  <a:t> </a:t>
                </a:r>
              </a:p>
            </p:txBody>
          </p:sp>
        </mc:Fallback>
      </mc:AlternateContent>
      <p:cxnSp>
        <p:nvCxnSpPr>
          <p:cNvPr id="47" name="Straight Connector 46"/>
          <p:cNvCxnSpPr/>
          <p:nvPr/>
        </p:nvCxnSpPr>
        <p:spPr>
          <a:xfrm>
            <a:off x="1194122" y="2177456"/>
            <a:ext cx="1044214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Rectangle 8"/>
          <p:cNvSpPr/>
          <p:nvPr/>
        </p:nvSpPr>
        <p:spPr>
          <a:xfrm>
            <a:off x="2550160" y="5588000"/>
            <a:ext cx="436880" cy="274320"/>
          </a:xfrm>
          <a:prstGeom prst="rect">
            <a:avLst/>
          </a:prstGeom>
          <a:noFill/>
          <a:ln>
            <a:solidFill>
              <a:srgbClr val="009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094010" y="5588000"/>
            <a:ext cx="1097750" cy="274320"/>
          </a:xfrm>
          <a:prstGeom prst="rect">
            <a:avLst/>
          </a:prstGeom>
          <a:noFill/>
          <a:ln>
            <a:solidFill>
              <a:srgbClr val="009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Curved 10"/>
          <p:cNvCxnSpPr>
            <a:cxnSpLocks/>
            <a:stCxn id="9" idx="0"/>
            <a:endCxn id="32" idx="0"/>
          </p:cNvCxnSpPr>
          <p:nvPr/>
        </p:nvCxnSpPr>
        <p:spPr>
          <a:xfrm rot="5400000" flipH="1" flipV="1">
            <a:off x="3705742" y="4650858"/>
            <a:ext cx="12700" cy="1874285"/>
          </a:xfrm>
          <a:prstGeom prst="curvedConnector3">
            <a:avLst>
              <a:gd name="adj1" fmla="val 1800000"/>
            </a:avLst>
          </a:prstGeom>
          <a:ln>
            <a:solidFill>
              <a:srgbClr val="009242"/>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564958" y="5581650"/>
            <a:ext cx="1449761" cy="274320"/>
          </a:xfrm>
          <a:prstGeom prst="rect">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lide Number Placeholder 9"/>
          <p:cNvSpPr>
            <a:spLocks noGrp="1"/>
          </p:cNvSpPr>
          <p:nvPr>
            <p:ph type="sldNum" sz="quarter" idx="12"/>
          </p:nvPr>
        </p:nvSpPr>
        <p:spPr>
          <a:xfrm>
            <a:off x="11342854" y="6348456"/>
            <a:ext cx="640080" cy="365125"/>
          </a:xfrm>
        </p:spPr>
        <p:txBody>
          <a:bodyPr/>
          <a:lstStyle/>
          <a:p>
            <a:pPr>
              <a:defRPr/>
            </a:pPr>
            <a:fld id="{6BE38EA5-762B-447A-B488-376B6956231A}" type="slidenum">
              <a:rPr lang="en-US" b="1" smtClean="0">
                <a:solidFill>
                  <a:schemeClr val="bg1"/>
                </a:solidFill>
              </a:rPr>
              <a:pPr>
                <a:defRPr/>
              </a:pPr>
              <a:t>16</a:t>
            </a:fld>
            <a:r>
              <a:rPr lang="en-US" b="1" dirty="0">
                <a:solidFill>
                  <a:schemeClr val="bg1"/>
                </a:solidFill>
              </a:rPr>
              <a:t>/24</a:t>
            </a:r>
          </a:p>
        </p:txBody>
      </p:sp>
    </p:spTree>
    <p:extLst>
      <p:ext uri="{BB962C8B-B14F-4D97-AF65-F5344CB8AC3E}">
        <p14:creationId xmlns:p14="http://schemas.microsoft.com/office/powerpoint/2010/main" val="46788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1">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7">
                                            <p:txEl>
                                              <p:pRg st="1" end="1"/>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left)">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7">
                                            <p:txEl>
                                              <p:pRg st="5" end="5"/>
                                            </p:txEl>
                                          </p:spTgt>
                                        </p:tgtEl>
                                        <p:attrNameLst>
                                          <p:attrName>style.visibility</p:attrName>
                                        </p:attrNameLst>
                                      </p:cBhvr>
                                      <p:to>
                                        <p:strVal val="visible"/>
                                      </p:to>
                                    </p:set>
                                  </p:childTnLst>
                                </p:cTn>
                              </p:par>
                              <p:par>
                                <p:cTn id="38" presetID="22" presetClass="entr" presetSubtype="2"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right)">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par>
                          <p:cTn id="53" fill="hold">
                            <p:stCondLst>
                              <p:cond delay="0"/>
                            </p:stCondLst>
                            <p:childTnLst>
                              <p:par>
                                <p:cTn id="54" presetID="22" presetClass="entr" presetSubtype="8" fill="hold"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left)">
                                      <p:cBhvr>
                                        <p:cTn id="56" dur="500"/>
                                        <p:tgtEl>
                                          <p:spTgt spid="11"/>
                                        </p:tgtEl>
                                      </p:cBhvr>
                                    </p:animEffec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0"/>
                                          </p:stCondLst>
                                        </p:cTn>
                                        <p:tgtEl>
                                          <p:spTgt spid="3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32"/>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11"/>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9"/>
                                        </p:tgtEl>
                                        <p:attrNameLst>
                                          <p:attrName>style.visibility</p:attrName>
                                        </p:attrNameLst>
                                      </p:cBhvr>
                                      <p:to>
                                        <p:strVal val="hidden"/>
                                      </p:to>
                                    </p:set>
                                  </p:childTnLst>
                                </p:cTn>
                              </p:par>
                            </p:childTnLst>
                          </p:cTn>
                        </p:par>
                        <p:par>
                          <p:cTn id="68" fill="hold">
                            <p:stCondLst>
                              <p:cond delay="0"/>
                            </p:stCondLst>
                            <p:childTnLst>
                              <p:par>
                                <p:cTn id="69" presetID="1" presetClass="entr" presetSubtype="0" fill="hold" grpId="0" nodeType="after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28" grpId="0"/>
      <p:bldP spid="9" grpId="0" animBg="1"/>
      <p:bldP spid="9" grpId="1" animBg="1"/>
      <p:bldP spid="32" grpId="0" animBg="1"/>
      <p:bldP spid="32" grpId="1"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44286"/>
            <a:ext cx="10058400" cy="950495"/>
          </a:xfrm>
        </p:spPr>
        <p:txBody>
          <a:bodyPr/>
          <a:lstStyle/>
          <a:p>
            <a:pPr algn="ctr"/>
            <a:r>
              <a:rPr lang="en-US" dirty="0"/>
              <a:t>Unconditional Zero sharing</a:t>
            </a:r>
          </a:p>
        </p:txBody>
      </p:sp>
      <p:pic>
        <p:nvPicPr>
          <p:cNvPr id="23" name="Picture 20" descr="https://cdn3.iconfinder.com/data/icons/black-easy/512/538303-user_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19" y="2892751"/>
            <a:ext cx="6746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descr="http://www.freeiconspng.com/uploads/name-people-person-user-icon--icon-search-engin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5869" y="2947152"/>
            <a:ext cx="7048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p:nvPr/>
        </p:nvSpPr>
        <p:spPr>
          <a:xfrm>
            <a:off x="10202461" y="2839604"/>
            <a:ext cx="1407602" cy="861774"/>
          </a:xfrm>
          <a:prstGeom prst="rect">
            <a:avLst/>
          </a:prstGeom>
          <a:noFill/>
        </p:spPr>
        <p:txBody>
          <a:bodyPr wrap="square" rtlCol="0">
            <a:spAutoFit/>
          </a:bodyPr>
          <a:lstStyle/>
          <a:p>
            <a:r>
              <a:rPr lang="en-US" sz="2500" b="0" dirty="0">
                <a:effectLst/>
              </a:rPr>
              <a:t> </a:t>
            </a:r>
          </a:p>
          <a:p>
            <a:endParaRPr lang="en-US" sz="2500" dirty="0">
              <a:effectLst/>
            </a:endParaRPr>
          </a:p>
        </p:txBody>
      </p:sp>
      <p:pic>
        <p:nvPicPr>
          <p:cNvPr id="59" name="Picture 18" descr="http://www.freeiconspng.com/uploads/name-people-person-user-icon--icon-search-engine-1.png"/>
          <p:cNvPicPr>
            <a:picLocks noChangeAspect="1" noChangeArrowheads="1"/>
          </p:cNvPicPr>
          <p:nvPr/>
        </p:nvPicPr>
        <p:blipFill>
          <a:blip r:embed="rId5" cstate="print">
            <a:duotone>
              <a:schemeClr val="accent1">
                <a:shade val="45000"/>
                <a:satMod val="135000"/>
              </a:schemeClr>
              <a:prstClr val="white"/>
            </a:duotone>
            <a:extLst/>
          </a:blip>
          <a:srcRect/>
          <a:stretch>
            <a:fillRect/>
          </a:stretch>
        </p:blipFill>
        <p:spPr bwMode="auto">
          <a:xfrm>
            <a:off x="4696023" y="5930572"/>
            <a:ext cx="709489" cy="709489"/>
          </a:xfrm>
          <a:prstGeom prst="rect">
            <a:avLst/>
          </a:prstGeom>
          <a:noFill/>
          <a:ln>
            <a:noFill/>
          </a:ln>
        </p:spPr>
      </p:pic>
      <p:pic>
        <p:nvPicPr>
          <p:cNvPr id="35" name="Picture 18" descr="http://www.freeiconspng.com/uploads/name-people-person-user-icon--icon-search-engin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0751" y="746652"/>
            <a:ext cx="7254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4" name="Rectangle: Rounded Corners 63"/>
              <p:cNvSpPr/>
              <p:nvPr/>
            </p:nvSpPr>
            <p:spPr>
              <a:xfrm>
                <a:off x="4760909" y="1486552"/>
                <a:ext cx="308617"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oMath>
                  </m:oMathPara>
                </a14:m>
                <a:endParaRPr lang="en-US" sz="1400" dirty="0">
                  <a:solidFill>
                    <a:schemeClr val="tx1"/>
                  </a:solidFill>
                  <a:effectLst/>
                </a:endParaRPr>
              </a:p>
            </p:txBody>
          </p:sp>
        </mc:Choice>
        <mc:Fallback xmlns="">
          <p:sp>
            <p:nvSpPr>
              <p:cNvPr id="64" name="Rectangle: Rounded Corners 63"/>
              <p:cNvSpPr>
                <a:spLocks noRot="1" noChangeAspect="1" noMove="1" noResize="1" noEditPoints="1" noAdjustHandles="1" noChangeArrowheads="1" noChangeShapeType="1" noTextEdit="1"/>
              </p:cNvSpPr>
              <p:nvPr/>
            </p:nvSpPr>
            <p:spPr>
              <a:xfrm>
                <a:off x="4760909" y="1486552"/>
                <a:ext cx="308617" cy="255869"/>
              </a:xfrm>
              <a:prstGeom prst="roundRect">
                <a:avLst/>
              </a:prstGeom>
              <a:blipFill>
                <a:blip r:embed="rId7"/>
                <a:stretch>
                  <a:fillRect l="-16981"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4731171" y="1147999"/>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0</m:t>
                          </m:r>
                        </m:sub>
                      </m:sSub>
                      <m:r>
                        <a:rPr lang="en-US" sz="1600" i="1">
                          <a:latin typeface="Cambria Math" panose="02040503050406030204" pitchFamily="18" charset="0"/>
                        </a:rPr>
                        <m:t>)</m:t>
                      </m:r>
                    </m:oMath>
                  </m:oMathPara>
                </a14:m>
                <a:endParaRPr lang="en-US" sz="1600" dirty="0"/>
              </a:p>
            </p:txBody>
          </p:sp>
        </mc:Choice>
        <mc:Fallback xmlns="">
          <p:sp>
            <p:nvSpPr>
              <p:cNvPr id="16" name="Rectangle 15"/>
              <p:cNvSpPr>
                <a:spLocks noRot="1" noChangeAspect="1" noMove="1" noResize="1" noEditPoints="1" noAdjustHandles="1" noChangeArrowheads="1" noChangeShapeType="1" noTextEdit="1"/>
              </p:cNvSpPr>
              <p:nvPr/>
            </p:nvSpPr>
            <p:spPr>
              <a:xfrm>
                <a:off x="4731171" y="1147999"/>
                <a:ext cx="824648" cy="338554"/>
              </a:xfrm>
              <a:prstGeom prst="rect">
                <a:avLst/>
              </a:prstGeom>
              <a:blipFill>
                <a:blip r:embed="rId8"/>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8502217" y="3340907"/>
                <a:ext cx="82503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𝑃</m:t>
                          </m:r>
                        </m:e>
                        <m:sub>
                          <m:r>
                            <a:rPr lang="en-US" sz="1600" b="0" i="1" smtClean="0">
                              <a:solidFill>
                                <a:schemeClr val="tx1"/>
                              </a:solidFill>
                              <a:latin typeface="Cambria Math" panose="02040503050406030204" pitchFamily="18" charset="0"/>
                            </a:rPr>
                            <m:t>3</m:t>
                          </m:r>
                        </m:sub>
                      </m:sSub>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b="0" i="1" smtClean="0">
                                  <a:solidFill>
                                    <a:schemeClr val="tx1"/>
                                  </a:solidFill>
                                  <a:latin typeface="Cambria Math" panose="02040503050406030204" pitchFamily="18" charset="0"/>
                                </a:rPr>
                                <m:t>3</m:t>
                              </m:r>
                            </m:sub>
                          </m:sSub>
                        </m:e>
                      </m:d>
                    </m:oMath>
                  </m:oMathPara>
                </a14:m>
                <a:endParaRPr lang="en-US" sz="1600" dirty="0">
                  <a:solidFill>
                    <a:schemeClr val="tx1"/>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8502217" y="3340907"/>
                <a:ext cx="825033" cy="338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48790" y="3261419"/>
                <a:ext cx="81554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1</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e>
                      </m:d>
                    </m:oMath>
                  </m:oMathPara>
                </a14:m>
                <a:endParaRPr lang="en-US" sz="1600" dirty="0"/>
              </a:p>
            </p:txBody>
          </p:sp>
        </mc:Choice>
        <mc:Fallback xmlns="">
          <p:sp>
            <p:nvSpPr>
              <p:cNvPr id="18" name="Rectangle 17"/>
              <p:cNvSpPr>
                <a:spLocks noRot="1" noChangeAspect="1" noMove="1" noResize="1" noEditPoints="1" noAdjustHandles="1" noChangeArrowheads="1" noChangeShapeType="1" noTextEdit="1"/>
              </p:cNvSpPr>
              <p:nvPr/>
            </p:nvSpPr>
            <p:spPr>
              <a:xfrm>
                <a:off x="48790" y="3261419"/>
                <a:ext cx="815543" cy="3385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4657202" y="6342428"/>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oMath>
                  </m:oMathPara>
                </a14:m>
                <a:endParaRPr lang="en-US" sz="1600" dirty="0"/>
              </a:p>
            </p:txBody>
          </p:sp>
        </mc:Choice>
        <mc:Fallback xmlns="">
          <p:sp>
            <p:nvSpPr>
              <p:cNvPr id="20" name="Rectangle 19"/>
              <p:cNvSpPr>
                <a:spLocks noRot="1" noChangeAspect="1" noMove="1" noResize="1" noEditPoints="1" noAdjustHandles="1" noChangeArrowheads="1" noChangeShapeType="1" noTextEdit="1"/>
              </p:cNvSpPr>
              <p:nvPr/>
            </p:nvSpPr>
            <p:spPr>
              <a:xfrm>
                <a:off x="4657202" y="6342428"/>
                <a:ext cx="824648" cy="338554"/>
              </a:xfrm>
              <a:prstGeom prst="rect">
                <a:avLst/>
              </a:prstGeom>
              <a:blipFill>
                <a:blip r:embed="rId11"/>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Rounded Corners 72"/>
              <p:cNvSpPr/>
              <p:nvPr/>
            </p:nvSpPr>
            <p:spPr>
              <a:xfrm>
                <a:off x="922134" y="2896198"/>
                <a:ext cx="303416"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oMath>
                  </m:oMathPara>
                </a14:m>
                <a:endParaRPr lang="en-US" sz="1400" dirty="0">
                  <a:solidFill>
                    <a:schemeClr val="tx1"/>
                  </a:solidFill>
                  <a:effectLst/>
                </a:endParaRPr>
              </a:p>
            </p:txBody>
          </p:sp>
        </mc:Choice>
        <mc:Fallback xmlns="">
          <p:sp>
            <p:nvSpPr>
              <p:cNvPr id="73" name="Rectangle: Rounded Corners 72"/>
              <p:cNvSpPr>
                <a:spLocks noRot="1" noChangeAspect="1" noMove="1" noResize="1" noEditPoints="1" noAdjustHandles="1" noChangeArrowheads="1" noChangeShapeType="1" noTextEdit="1"/>
              </p:cNvSpPr>
              <p:nvPr/>
            </p:nvSpPr>
            <p:spPr>
              <a:xfrm>
                <a:off x="922134" y="2896198"/>
                <a:ext cx="303416" cy="255869"/>
              </a:xfrm>
              <a:prstGeom prst="roundRect">
                <a:avLst/>
              </a:prstGeom>
              <a:blipFill>
                <a:blip r:embed="rId12"/>
                <a:stretch>
                  <a:fillRect l="-17308"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Rounded Corners 73"/>
              <p:cNvSpPr/>
              <p:nvPr/>
            </p:nvSpPr>
            <p:spPr>
              <a:xfrm>
                <a:off x="4779667" y="5146965"/>
                <a:ext cx="289859"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oMath>
                  </m:oMathPara>
                </a14:m>
                <a:endParaRPr lang="en-US" sz="1400" dirty="0">
                  <a:solidFill>
                    <a:schemeClr val="tx1"/>
                  </a:solidFill>
                  <a:effectLst/>
                </a:endParaRPr>
              </a:p>
            </p:txBody>
          </p:sp>
        </mc:Choice>
        <mc:Fallback xmlns="">
          <p:sp>
            <p:nvSpPr>
              <p:cNvPr id="74" name="Rectangle: Rounded Corners 73"/>
              <p:cNvSpPr>
                <a:spLocks noRot="1" noChangeAspect="1" noMove="1" noResize="1" noEditPoints="1" noAdjustHandles="1" noChangeArrowheads="1" noChangeShapeType="1" noTextEdit="1"/>
              </p:cNvSpPr>
              <p:nvPr/>
            </p:nvSpPr>
            <p:spPr>
              <a:xfrm>
                <a:off x="4779667" y="5146965"/>
                <a:ext cx="289859" cy="255869"/>
              </a:xfrm>
              <a:prstGeom prst="roundRect">
                <a:avLst/>
              </a:prstGeom>
              <a:blipFill>
                <a:blip r:embed="rId13"/>
                <a:stretch>
                  <a:fillRect l="-20000"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Rounded Corners 76"/>
              <p:cNvSpPr/>
              <p:nvPr/>
            </p:nvSpPr>
            <p:spPr>
              <a:xfrm>
                <a:off x="4760909" y="1742421"/>
                <a:ext cx="308617"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oMath>
                  </m:oMathPara>
                </a14:m>
                <a:endParaRPr lang="en-US" sz="1400" dirty="0">
                  <a:solidFill>
                    <a:schemeClr val="tx1"/>
                  </a:solidFill>
                  <a:effectLst/>
                </a:endParaRPr>
              </a:p>
            </p:txBody>
          </p:sp>
        </mc:Choice>
        <mc:Fallback xmlns="">
          <p:sp>
            <p:nvSpPr>
              <p:cNvPr id="77" name="Rectangle: Rounded Corners 76"/>
              <p:cNvSpPr>
                <a:spLocks noRot="1" noChangeAspect="1" noMove="1" noResize="1" noEditPoints="1" noAdjustHandles="1" noChangeArrowheads="1" noChangeShapeType="1" noTextEdit="1"/>
              </p:cNvSpPr>
              <p:nvPr/>
            </p:nvSpPr>
            <p:spPr>
              <a:xfrm>
                <a:off x="4760909" y="1742421"/>
                <a:ext cx="308617" cy="255869"/>
              </a:xfrm>
              <a:prstGeom prst="roundRect">
                <a:avLst/>
              </a:prstGeom>
              <a:blipFill>
                <a:blip r:embed="rId14"/>
                <a:stretch>
                  <a:fillRect l="-16981"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Rounded Corners 81"/>
              <p:cNvSpPr/>
              <p:nvPr/>
            </p:nvSpPr>
            <p:spPr>
              <a:xfrm>
                <a:off x="4779667" y="2022760"/>
                <a:ext cx="289859"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oMath>
                  </m:oMathPara>
                </a14:m>
                <a:endParaRPr lang="en-US" sz="1400" dirty="0">
                  <a:solidFill>
                    <a:schemeClr val="tx1"/>
                  </a:solidFill>
                  <a:effectLst/>
                </a:endParaRPr>
              </a:p>
            </p:txBody>
          </p:sp>
        </mc:Choice>
        <mc:Fallback xmlns="">
          <p:sp>
            <p:nvSpPr>
              <p:cNvPr id="82" name="Rectangle: Rounded Corners 81"/>
              <p:cNvSpPr>
                <a:spLocks noRot="1" noChangeAspect="1" noMove="1" noResize="1" noEditPoints="1" noAdjustHandles="1" noChangeArrowheads="1" noChangeShapeType="1" noTextEdit="1"/>
              </p:cNvSpPr>
              <p:nvPr/>
            </p:nvSpPr>
            <p:spPr>
              <a:xfrm>
                <a:off x="4779667" y="2022760"/>
                <a:ext cx="289859" cy="255869"/>
              </a:xfrm>
              <a:prstGeom prst="roundRect">
                <a:avLst/>
              </a:prstGeom>
              <a:blipFill>
                <a:blip r:embed="rId15"/>
                <a:stretch>
                  <a:fillRect l="-20000"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Rounded Corners 82"/>
              <p:cNvSpPr/>
              <p:nvPr/>
            </p:nvSpPr>
            <p:spPr>
              <a:xfrm>
                <a:off x="923772" y="3151930"/>
                <a:ext cx="301778"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12</m:t>
                          </m:r>
                        </m:sub>
                      </m:sSub>
                    </m:oMath>
                  </m:oMathPara>
                </a14:m>
                <a:endParaRPr lang="en-US" sz="1400" dirty="0">
                  <a:solidFill>
                    <a:schemeClr val="tx1"/>
                  </a:solidFill>
                  <a:effectLst/>
                </a:endParaRPr>
              </a:p>
            </p:txBody>
          </p:sp>
        </mc:Choice>
        <mc:Fallback xmlns="">
          <p:sp>
            <p:nvSpPr>
              <p:cNvPr id="83" name="Rectangle: Rounded Corners 82"/>
              <p:cNvSpPr>
                <a:spLocks noRot="1" noChangeAspect="1" noMove="1" noResize="1" noEditPoints="1" noAdjustHandles="1" noChangeArrowheads="1" noChangeShapeType="1" noTextEdit="1"/>
              </p:cNvSpPr>
              <p:nvPr/>
            </p:nvSpPr>
            <p:spPr>
              <a:xfrm>
                <a:off x="923772" y="3151930"/>
                <a:ext cx="301778" cy="259105"/>
              </a:xfrm>
              <a:prstGeom prst="roundRect">
                <a:avLst/>
              </a:prstGeom>
              <a:blipFill>
                <a:blip r:embed="rId16"/>
                <a:stretch>
                  <a:fillRect l="-17647" b="-2222"/>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Rounded Corners 83"/>
              <p:cNvSpPr/>
              <p:nvPr/>
            </p:nvSpPr>
            <p:spPr>
              <a:xfrm>
                <a:off x="908284" y="3427622"/>
                <a:ext cx="309667"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13</m:t>
                          </m:r>
                        </m:sub>
                      </m:sSub>
                    </m:oMath>
                  </m:oMathPara>
                </a14:m>
                <a:endParaRPr lang="en-US" sz="1400" dirty="0">
                  <a:solidFill>
                    <a:schemeClr val="tx1"/>
                  </a:solidFill>
                  <a:effectLst/>
                </a:endParaRPr>
              </a:p>
            </p:txBody>
          </p:sp>
        </mc:Choice>
        <mc:Fallback xmlns="">
          <p:sp>
            <p:nvSpPr>
              <p:cNvPr id="84" name="Rectangle: Rounded Corners 83"/>
              <p:cNvSpPr>
                <a:spLocks noRot="1" noChangeAspect="1" noMove="1" noResize="1" noEditPoints="1" noAdjustHandles="1" noChangeArrowheads="1" noChangeShapeType="1" noTextEdit="1"/>
              </p:cNvSpPr>
              <p:nvPr/>
            </p:nvSpPr>
            <p:spPr>
              <a:xfrm>
                <a:off x="908284" y="3427622"/>
                <a:ext cx="309667" cy="259105"/>
              </a:xfrm>
              <a:prstGeom prst="roundRect">
                <a:avLst/>
              </a:prstGeom>
              <a:blipFill>
                <a:blip r:embed="rId17"/>
                <a:stretch>
                  <a:fillRect l="-15094" b="-2222"/>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Rounded Corners 86"/>
              <p:cNvSpPr/>
              <p:nvPr/>
            </p:nvSpPr>
            <p:spPr>
              <a:xfrm>
                <a:off x="4769283" y="5427527"/>
                <a:ext cx="300243"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12</m:t>
                          </m:r>
                        </m:sub>
                      </m:sSub>
                    </m:oMath>
                  </m:oMathPara>
                </a14:m>
                <a:endParaRPr lang="en-US" sz="1400" dirty="0">
                  <a:solidFill>
                    <a:schemeClr val="tx1"/>
                  </a:solidFill>
                  <a:effectLst/>
                </a:endParaRPr>
              </a:p>
            </p:txBody>
          </p:sp>
        </mc:Choice>
        <mc:Fallback xmlns="">
          <p:sp>
            <p:nvSpPr>
              <p:cNvPr id="87" name="Rectangle: Rounded Corners 86"/>
              <p:cNvSpPr>
                <a:spLocks noRot="1" noChangeAspect="1" noMove="1" noResize="1" noEditPoints="1" noAdjustHandles="1" noChangeArrowheads="1" noChangeShapeType="1" noTextEdit="1"/>
              </p:cNvSpPr>
              <p:nvPr/>
            </p:nvSpPr>
            <p:spPr>
              <a:xfrm>
                <a:off x="4769283" y="5427527"/>
                <a:ext cx="300243" cy="259105"/>
              </a:xfrm>
              <a:prstGeom prst="roundRect">
                <a:avLst/>
              </a:prstGeom>
              <a:blipFill>
                <a:blip r:embed="rId18"/>
                <a:stretch>
                  <a:fillRect l="-17308" b="-2222"/>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Rounded Corners 88"/>
              <p:cNvSpPr/>
              <p:nvPr/>
            </p:nvSpPr>
            <p:spPr>
              <a:xfrm>
                <a:off x="8215485" y="2989633"/>
                <a:ext cx="262994"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oMath>
                  </m:oMathPara>
                </a14:m>
                <a:endParaRPr lang="en-US" sz="1400" dirty="0">
                  <a:solidFill>
                    <a:schemeClr val="tx1"/>
                  </a:solidFill>
                  <a:effectLst/>
                </a:endParaRPr>
              </a:p>
            </p:txBody>
          </p:sp>
        </mc:Choice>
        <mc:Fallback xmlns="">
          <p:sp>
            <p:nvSpPr>
              <p:cNvPr id="89" name="Rectangle: Rounded Corners 88"/>
              <p:cNvSpPr>
                <a:spLocks noRot="1" noChangeAspect="1" noMove="1" noResize="1" noEditPoints="1" noAdjustHandles="1" noChangeArrowheads="1" noChangeShapeType="1" noTextEdit="1"/>
              </p:cNvSpPr>
              <p:nvPr/>
            </p:nvSpPr>
            <p:spPr>
              <a:xfrm>
                <a:off x="8215485" y="2989633"/>
                <a:ext cx="262994" cy="255869"/>
              </a:xfrm>
              <a:prstGeom prst="roundRect">
                <a:avLst/>
              </a:prstGeom>
              <a:blipFill>
                <a:blip r:embed="rId19"/>
                <a:stretch>
                  <a:fillRect l="-28889"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Rounded Corners 89"/>
              <p:cNvSpPr/>
              <p:nvPr/>
            </p:nvSpPr>
            <p:spPr>
              <a:xfrm>
                <a:off x="8215485" y="3256345"/>
                <a:ext cx="270052"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13</m:t>
                          </m:r>
                        </m:sub>
                      </m:sSub>
                    </m:oMath>
                  </m:oMathPara>
                </a14:m>
                <a:endParaRPr lang="en-US" sz="1400" dirty="0">
                  <a:solidFill>
                    <a:schemeClr val="tx1"/>
                  </a:solidFill>
                  <a:effectLst/>
                </a:endParaRPr>
              </a:p>
            </p:txBody>
          </p:sp>
        </mc:Choice>
        <mc:Fallback xmlns="">
          <p:sp>
            <p:nvSpPr>
              <p:cNvPr id="90" name="Rectangle: Rounded Corners 89"/>
              <p:cNvSpPr>
                <a:spLocks noRot="1" noChangeAspect="1" noMove="1" noResize="1" noEditPoints="1" noAdjustHandles="1" noChangeArrowheads="1" noChangeShapeType="1" noTextEdit="1"/>
              </p:cNvSpPr>
              <p:nvPr/>
            </p:nvSpPr>
            <p:spPr>
              <a:xfrm>
                <a:off x="8215485" y="3256345"/>
                <a:ext cx="270052" cy="259105"/>
              </a:xfrm>
              <a:prstGeom prst="roundRect">
                <a:avLst/>
              </a:prstGeom>
              <a:blipFill>
                <a:blip r:embed="rId20"/>
                <a:stretch>
                  <a:fillRect l="-26087" b="-2222"/>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Rounded Corners 90"/>
              <p:cNvSpPr/>
              <p:nvPr/>
            </p:nvSpPr>
            <p:spPr>
              <a:xfrm>
                <a:off x="4769283" y="5688803"/>
                <a:ext cx="300243" cy="2417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23</m:t>
                          </m:r>
                        </m:sub>
                      </m:sSub>
                    </m:oMath>
                  </m:oMathPara>
                </a14:m>
                <a:endParaRPr lang="en-US" sz="1400" dirty="0">
                  <a:solidFill>
                    <a:schemeClr val="tx1"/>
                  </a:solidFill>
                  <a:effectLst/>
                </a:endParaRPr>
              </a:p>
            </p:txBody>
          </p:sp>
        </mc:Choice>
        <mc:Fallback xmlns="">
          <p:sp>
            <p:nvSpPr>
              <p:cNvPr id="91" name="Rectangle: Rounded Corners 90"/>
              <p:cNvSpPr>
                <a:spLocks noRot="1" noChangeAspect="1" noMove="1" noResize="1" noEditPoints="1" noAdjustHandles="1" noChangeArrowheads="1" noChangeShapeType="1" noTextEdit="1"/>
              </p:cNvSpPr>
              <p:nvPr/>
            </p:nvSpPr>
            <p:spPr>
              <a:xfrm>
                <a:off x="4769283" y="5688803"/>
                <a:ext cx="300243" cy="241769"/>
              </a:xfrm>
              <a:prstGeom prst="roundRect">
                <a:avLst/>
              </a:prstGeom>
              <a:blipFill>
                <a:blip r:embed="rId21"/>
                <a:stretch>
                  <a:fillRect l="-17308" b="-7143"/>
                </a:stretch>
              </a:blipFill>
              <a:ln w="12700">
                <a:solidFill>
                  <a:srgbClr val="C00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Rounded Corners 92"/>
              <p:cNvSpPr/>
              <p:nvPr/>
            </p:nvSpPr>
            <p:spPr>
              <a:xfrm>
                <a:off x="8215485" y="3526293"/>
                <a:ext cx="278391" cy="271007"/>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23</m:t>
                          </m:r>
                        </m:sub>
                      </m:sSub>
                    </m:oMath>
                  </m:oMathPara>
                </a14:m>
                <a:endParaRPr lang="en-US" sz="1400" dirty="0">
                  <a:solidFill>
                    <a:schemeClr val="tx1"/>
                  </a:solidFill>
                  <a:effectLst/>
                </a:endParaRPr>
              </a:p>
            </p:txBody>
          </p:sp>
        </mc:Choice>
        <mc:Fallback xmlns="">
          <p:sp>
            <p:nvSpPr>
              <p:cNvPr id="93" name="Rectangle: Rounded Corners 92"/>
              <p:cNvSpPr>
                <a:spLocks noRot="1" noChangeAspect="1" noMove="1" noResize="1" noEditPoints="1" noAdjustHandles="1" noChangeArrowheads="1" noChangeShapeType="1" noTextEdit="1"/>
              </p:cNvSpPr>
              <p:nvPr/>
            </p:nvSpPr>
            <p:spPr>
              <a:xfrm>
                <a:off x="8215485" y="3526293"/>
                <a:ext cx="278391" cy="271007"/>
              </a:xfrm>
              <a:prstGeom prst="roundRect">
                <a:avLst/>
              </a:prstGeom>
              <a:blipFill>
                <a:blip r:embed="rId22"/>
                <a:stretch>
                  <a:fillRect l="-25532"/>
                </a:stretch>
              </a:blipFill>
              <a:ln w="12700">
                <a:solidFill>
                  <a:srgbClr val="C00000"/>
                </a:solidFill>
                <a:prstDash val="sysDot"/>
              </a:ln>
            </p:spPr>
            <p:txBody>
              <a:bodyPr/>
              <a:lstStyle/>
              <a:p>
                <a:r>
                  <a:rPr lang="en-US">
                    <a:noFill/>
                  </a:rPr>
                  <a:t> </a:t>
                </a:r>
              </a:p>
            </p:txBody>
          </p:sp>
        </mc:Fallback>
      </mc:AlternateContent>
      <p:cxnSp>
        <p:nvCxnSpPr>
          <p:cNvPr id="26" name="Straight Arrow Connector 25"/>
          <p:cNvCxnSpPr>
            <a:cxnSpLocks/>
            <a:stCxn id="64" idx="1"/>
            <a:endCxn id="73" idx="3"/>
          </p:cNvCxnSpPr>
          <p:nvPr/>
        </p:nvCxnSpPr>
        <p:spPr>
          <a:xfrm flipH="1">
            <a:off x="1225550" y="1614487"/>
            <a:ext cx="3535359" cy="1409646"/>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cxnSpLocks/>
            <a:endCxn id="74" idx="0"/>
          </p:cNvCxnSpPr>
          <p:nvPr/>
        </p:nvCxnSpPr>
        <p:spPr>
          <a:xfrm>
            <a:off x="4922406" y="2037015"/>
            <a:ext cx="2191" cy="310995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cxnSpLocks/>
            <a:stCxn id="82" idx="3"/>
            <a:endCxn id="89" idx="1"/>
          </p:cNvCxnSpPr>
          <p:nvPr/>
        </p:nvCxnSpPr>
        <p:spPr>
          <a:xfrm>
            <a:off x="5069526" y="2150695"/>
            <a:ext cx="3145959" cy="966873"/>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cxnSpLocks/>
            <a:stCxn id="83" idx="3"/>
            <a:endCxn id="87" idx="1"/>
          </p:cNvCxnSpPr>
          <p:nvPr/>
        </p:nvCxnSpPr>
        <p:spPr>
          <a:xfrm>
            <a:off x="1225550" y="3281483"/>
            <a:ext cx="3543733" cy="2275597"/>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cxnSpLocks/>
            <a:stCxn id="84" idx="3"/>
            <a:endCxn id="90" idx="1"/>
          </p:cNvCxnSpPr>
          <p:nvPr/>
        </p:nvCxnSpPr>
        <p:spPr>
          <a:xfrm flipV="1">
            <a:off x="1217951" y="3385898"/>
            <a:ext cx="6997534" cy="171277"/>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cxnSpLocks/>
            <a:stCxn id="91" idx="3"/>
            <a:endCxn id="93" idx="1"/>
          </p:cNvCxnSpPr>
          <p:nvPr/>
        </p:nvCxnSpPr>
        <p:spPr>
          <a:xfrm flipV="1">
            <a:off x="5069526" y="3661797"/>
            <a:ext cx="3145959" cy="21478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cxnSpLocks/>
            <a:stCxn id="64" idx="3"/>
          </p:cNvCxnSpPr>
          <p:nvPr/>
        </p:nvCxnSpPr>
        <p:spPr>
          <a:xfrm>
            <a:off x="5069526" y="1614487"/>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Rectangle: Rounded Corners 102"/>
              <p:cNvSpPr/>
              <p:nvPr/>
            </p:nvSpPr>
            <p:spPr>
              <a:xfrm>
                <a:off x="6559243" y="1719654"/>
                <a:ext cx="3643218"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0</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i="1">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smtClean="0">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i="1">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03" name="Rectangle: Rounded Corners 102"/>
              <p:cNvSpPr>
                <a:spLocks noRot="1" noChangeAspect="1" noMove="1" noResize="1" noEditPoints="1" noAdjustHandles="1" noChangeArrowheads="1" noChangeShapeType="1" noTextEdit="1"/>
              </p:cNvSpPr>
              <p:nvPr/>
            </p:nvSpPr>
            <p:spPr>
              <a:xfrm>
                <a:off x="6559243" y="1719654"/>
                <a:ext cx="3643218" cy="255869"/>
              </a:xfrm>
              <a:prstGeom prst="roundRect">
                <a:avLst/>
              </a:prstGeom>
              <a:blipFill>
                <a:blip r:embed="rId23"/>
                <a:stretch>
                  <a:fillRect b="-18182"/>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Rectangle 117"/>
              <p:cNvSpPr/>
              <p:nvPr/>
            </p:nvSpPr>
            <p:spPr>
              <a:xfrm>
                <a:off x="100902" y="917166"/>
                <a:ext cx="267675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FF0000"/>
                          </a:solidFill>
                          <a:effectLst/>
                          <a:latin typeface="Cambria Math" panose="02040503050406030204" pitchFamily="18" charset="0"/>
                        </a:rPr>
                        <m:t>𝒙</m:t>
                      </m:r>
                      <m:r>
                        <a:rPr lang="en-US" sz="2400" b="1" i="1" smtClean="0">
                          <a:solidFill>
                            <a:srgbClr val="FF0000"/>
                          </a:solidFill>
                          <a:effectLst/>
                          <a:latin typeface="Cambria Math" panose="02040503050406030204" pitchFamily="18" charset="0"/>
                        </a:rPr>
                        <m:t>∈</m:t>
                      </m:r>
                      <m:r>
                        <a:rPr lang="en-US" sz="2400" b="1" i="1" smtClean="0">
                          <a:solidFill>
                            <a:srgbClr val="FF0000"/>
                          </a:solidFill>
                          <a:effectLst/>
                          <a:latin typeface="Cambria Math" panose="02040503050406030204" pitchFamily="18" charset="0"/>
                        </a:rPr>
                        <m:t>𝒊𝒏𝒕𝒆𝒓𝒔𝒆𝒄𝒕𝒊𝒐𝒏</m:t>
                      </m:r>
                    </m:oMath>
                  </m:oMathPara>
                </a14:m>
                <a:endParaRPr lang="en-US" sz="2400" b="1" dirty="0">
                  <a:solidFill>
                    <a:srgbClr val="FF0000"/>
                  </a:solidFill>
                  <a:effectLst/>
                </a:endParaRPr>
              </a:p>
            </p:txBody>
          </p:sp>
        </mc:Choice>
        <mc:Fallback xmlns="">
          <p:sp>
            <p:nvSpPr>
              <p:cNvPr id="118" name="Rectangle 117"/>
              <p:cNvSpPr>
                <a:spLocks noRot="1" noChangeAspect="1" noMove="1" noResize="1" noEditPoints="1" noAdjustHandles="1" noChangeArrowheads="1" noChangeShapeType="1" noTextEdit="1"/>
              </p:cNvSpPr>
              <p:nvPr/>
            </p:nvSpPr>
            <p:spPr>
              <a:xfrm>
                <a:off x="100902" y="917166"/>
                <a:ext cx="2676758" cy="461665"/>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Rectangle: Rounded Corners 118"/>
              <p:cNvSpPr/>
              <p:nvPr/>
            </p:nvSpPr>
            <p:spPr>
              <a:xfrm>
                <a:off x="5378143" y="1739754"/>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19" name="Rectangle: Rounded Corners 118"/>
              <p:cNvSpPr>
                <a:spLocks noRot="1" noChangeAspect="1" noMove="1" noResize="1" noEditPoints="1" noAdjustHandles="1" noChangeArrowheads="1" noChangeShapeType="1" noTextEdit="1"/>
              </p:cNvSpPr>
              <p:nvPr/>
            </p:nvSpPr>
            <p:spPr>
              <a:xfrm>
                <a:off x="5378143" y="1739754"/>
                <a:ext cx="720885" cy="255869"/>
              </a:xfrm>
              <a:prstGeom prst="roundRect">
                <a:avLst/>
              </a:prstGeom>
              <a:blipFill>
                <a:blip r:embed="rId25"/>
                <a:stretch>
                  <a:fillRect l="-7500" r="-5000" b="-18182"/>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Rectangle: Rounded Corners 119"/>
              <p:cNvSpPr/>
              <p:nvPr/>
            </p:nvSpPr>
            <p:spPr>
              <a:xfrm>
                <a:off x="5378142" y="2018133"/>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20" name="Rectangle: Rounded Corners 119"/>
              <p:cNvSpPr>
                <a:spLocks noRot="1" noChangeAspect="1" noMove="1" noResize="1" noEditPoints="1" noAdjustHandles="1" noChangeArrowheads="1" noChangeShapeType="1" noTextEdit="1"/>
              </p:cNvSpPr>
              <p:nvPr/>
            </p:nvSpPr>
            <p:spPr>
              <a:xfrm>
                <a:off x="5378142" y="2018133"/>
                <a:ext cx="720885" cy="255869"/>
              </a:xfrm>
              <a:prstGeom prst="roundRect">
                <a:avLst/>
              </a:prstGeom>
              <a:blipFill>
                <a:blip r:embed="rId26"/>
                <a:stretch>
                  <a:fillRect l="-7500" r="-5000" b="-18182"/>
                </a:stretch>
              </a:blipFill>
              <a:ln w="12700">
                <a:solidFill>
                  <a:srgbClr val="00B0F0"/>
                </a:solidFill>
                <a:prstDash val="sysDot"/>
              </a:ln>
            </p:spPr>
            <p:txBody>
              <a:bodyPr/>
              <a:lstStyle/>
              <a:p>
                <a:r>
                  <a:rPr lang="en-US">
                    <a:noFill/>
                  </a:rPr>
                  <a:t> </a:t>
                </a:r>
              </a:p>
            </p:txBody>
          </p:sp>
        </mc:Fallback>
      </mc:AlternateContent>
      <p:cxnSp>
        <p:nvCxnSpPr>
          <p:cNvPr id="122" name="Straight Arrow Connector 121"/>
          <p:cNvCxnSpPr>
            <a:cxnSpLocks/>
          </p:cNvCxnSpPr>
          <p:nvPr/>
        </p:nvCxnSpPr>
        <p:spPr>
          <a:xfrm flipV="1">
            <a:off x="6124121" y="1826756"/>
            <a:ext cx="410029" cy="14629"/>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Rectangle: Rounded Corners 125"/>
              <p:cNvSpPr/>
              <p:nvPr/>
            </p:nvSpPr>
            <p:spPr>
              <a:xfrm>
                <a:off x="5378142" y="1470552"/>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26" name="Rectangle: Rounded Corners 125"/>
              <p:cNvSpPr>
                <a:spLocks noRot="1" noChangeAspect="1" noMove="1" noResize="1" noEditPoints="1" noAdjustHandles="1" noChangeArrowheads="1" noChangeShapeType="1" noTextEdit="1"/>
              </p:cNvSpPr>
              <p:nvPr/>
            </p:nvSpPr>
            <p:spPr>
              <a:xfrm>
                <a:off x="5378142" y="1470552"/>
                <a:ext cx="720885" cy="255869"/>
              </a:xfrm>
              <a:prstGeom prst="roundRect">
                <a:avLst/>
              </a:prstGeom>
              <a:blipFill>
                <a:blip r:embed="rId27"/>
                <a:stretch>
                  <a:fillRect l="-7500" r="-5000" b="-18182"/>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Rectangle: Rounded Corners 129"/>
              <p:cNvSpPr/>
              <p:nvPr/>
            </p:nvSpPr>
            <p:spPr>
              <a:xfrm>
                <a:off x="8433443" y="2677494"/>
                <a:ext cx="3625207" cy="255869"/>
              </a:xfrm>
              <a:prstGeom prst="roundRect">
                <a:avLst/>
              </a:prstGeom>
              <a:noFill/>
              <a:ln w="127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23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0" name="Rectangle: Rounded Corners 129"/>
              <p:cNvSpPr>
                <a:spLocks noRot="1" noChangeAspect="1" noMove="1" noResize="1" noEditPoints="1" noAdjustHandles="1" noChangeArrowheads="1" noChangeShapeType="1" noTextEdit="1"/>
              </p:cNvSpPr>
              <p:nvPr/>
            </p:nvSpPr>
            <p:spPr>
              <a:xfrm>
                <a:off x="8433443" y="2677494"/>
                <a:ext cx="3625207" cy="255869"/>
              </a:xfrm>
              <a:prstGeom prst="roundRect">
                <a:avLst/>
              </a:prstGeom>
              <a:blipFill>
                <a:blip r:embed="rId28"/>
                <a:stretch>
                  <a:fillRect b="-18182"/>
                </a:stretch>
              </a:blipFill>
              <a:ln w="12700">
                <a:solidFill>
                  <a:srgbClr val="0070C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Rounded Corners 131"/>
              <p:cNvSpPr/>
              <p:nvPr/>
            </p:nvSpPr>
            <p:spPr>
              <a:xfrm>
                <a:off x="5181607" y="5700720"/>
                <a:ext cx="3571868" cy="2558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23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2" name="Rectangle: Rounded Corners 131"/>
              <p:cNvSpPr>
                <a:spLocks noRot="1" noChangeAspect="1" noMove="1" noResize="1" noEditPoints="1" noAdjustHandles="1" noChangeArrowheads="1" noChangeShapeType="1" noTextEdit="1"/>
              </p:cNvSpPr>
              <p:nvPr/>
            </p:nvSpPr>
            <p:spPr>
              <a:xfrm>
                <a:off x="5181607" y="5700720"/>
                <a:ext cx="3571868" cy="255869"/>
              </a:xfrm>
              <a:prstGeom prst="roundRect">
                <a:avLst/>
              </a:prstGeom>
              <a:blipFill>
                <a:blip r:embed="rId29"/>
                <a:stretch>
                  <a:fillRect b="-18182"/>
                </a:stretch>
              </a:blipFill>
              <a:ln w="12700">
                <a:solidFill>
                  <a:srgbClr val="C00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Rectangle: Rounded Corners 133"/>
              <p:cNvSpPr/>
              <p:nvPr/>
            </p:nvSpPr>
            <p:spPr>
              <a:xfrm>
                <a:off x="10313" y="2607685"/>
                <a:ext cx="3561562" cy="255869"/>
              </a:xfrm>
              <a:prstGeom prst="roundRect">
                <a:avLst/>
              </a:prstGeom>
              <a:noFill/>
              <a:ln w="1270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1</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4" name="Rectangle: Rounded Corners 133"/>
              <p:cNvSpPr>
                <a:spLocks noRot="1" noChangeAspect="1" noMove="1" noResize="1" noEditPoints="1" noAdjustHandles="1" noChangeArrowheads="1" noChangeShapeType="1" noTextEdit="1"/>
              </p:cNvSpPr>
              <p:nvPr/>
            </p:nvSpPr>
            <p:spPr>
              <a:xfrm>
                <a:off x="10313" y="2607685"/>
                <a:ext cx="3561562" cy="255869"/>
              </a:xfrm>
              <a:prstGeom prst="roundRect">
                <a:avLst/>
              </a:prstGeom>
              <a:blipFill>
                <a:blip r:embed="rId30"/>
                <a:stretch>
                  <a:fillRect b="-18182"/>
                </a:stretch>
              </a:blipFill>
              <a:ln w="12700">
                <a:solidFill>
                  <a:srgbClr val="FF99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Rectangle: Rounded Corners 135"/>
              <p:cNvSpPr/>
              <p:nvPr/>
            </p:nvSpPr>
            <p:spPr>
              <a:xfrm>
                <a:off x="3939865" y="3250543"/>
                <a:ext cx="2078193" cy="580740"/>
              </a:xfrm>
              <a:prstGeom prst="roundRect">
                <a:avLst/>
              </a:prstGeom>
              <a:solidFill>
                <a:schemeClr val="tx2">
                  <a:lumMod val="20000"/>
                  <a:lumOff val="80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𝑠</m:t>
                      </m:r>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h</m:t>
                          </m:r>
                        </m:e>
                        <m:sub>
                          <m:r>
                            <a:rPr lang="en-US" sz="2000" b="0" i="1" smtClean="0">
                              <a:solidFill>
                                <a:schemeClr val="tx1"/>
                              </a:solidFill>
                              <a:effectLst/>
                              <a:latin typeface="Cambria Math" panose="02040503050406030204" pitchFamily="18" charset="0"/>
                            </a:rPr>
                            <m:t>𝑖</m:t>
                          </m:r>
                          <m:r>
                            <a:rPr lang="en-US" sz="2000" b="0" i="1" smtClean="0">
                              <a:solidFill>
                                <a:schemeClr val="tx1"/>
                              </a:solidFill>
                              <a:effectLst/>
                              <a:latin typeface="Cambria Math" panose="02040503050406030204" pitchFamily="18" charset="0"/>
                            </a:rPr>
                            <m:t> </m:t>
                          </m:r>
                        </m:sub>
                      </m:sSub>
                      <m:r>
                        <a:rPr lang="en-US" sz="2000" b="0" i="1" smtClean="0">
                          <a:solidFill>
                            <a:schemeClr val="tx1"/>
                          </a:solidFill>
                          <a:effectLst/>
                          <a:latin typeface="Cambria Math" panose="02040503050406030204" pitchFamily="18" charset="0"/>
                        </a:rPr>
                        <m:t>(</m:t>
                      </m:r>
                      <m:r>
                        <a:rPr lang="en-US" sz="2000" b="0" i="1" smtClean="0">
                          <a:solidFill>
                            <a:schemeClr val="tx1"/>
                          </a:solidFill>
                          <a:effectLst/>
                          <a:latin typeface="Cambria Math" panose="02040503050406030204" pitchFamily="18" charset="0"/>
                        </a:rPr>
                        <m:t>𝑥</m:t>
                      </m:r>
                      <m:r>
                        <a:rPr lang="en-US" sz="2000" b="0" i="1" smtClean="0">
                          <a:solidFill>
                            <a:schemeClr val="tx1"/>
                          </a:solidFill>
                          <a:effectLst/>
                          <a:latin typeface="Cambria Math" panose="02040503050406030204" pitchFamily="18" charset="0"/>
                        </a:rPr>
                        <m:t>)       </m:t>
                      </m:r>
                    </m:oMath>
                  </m:oMathPara>
                </a14:m>
                <a:endParaRPr lang="en-US" sz="2000" dirty="0">
                  <a:solidFill>
                    <a:schemeClr val="tx1"/>
                  </a:solidFill>
                  <a:effectLst/>
                </a:endParaRPr>
              </a:p>
            </p:txBody>
          </p:sp>
        </mc:Choice>
        <mc:Fallback xmlns="">
          <p:sp>
            <p:nvSpPr>
              <p:cNvPr id="136" name="Rectangle: Rounded Corners 135"/>
              <p:cNvSpPr>
                <a:spLocks noRot="1" noChangeAspect="1" noMove="1" noResize="1" noEditPoints="1" noAdjustHandles="1" noChangeArrowheads="1" noChangeShapeType="1" noTextEdit="1"/>
              </p:cNvSpPr>
              <p:nvPr/>
            </p:nvSpPr>
            <p:spPr>
              <a:xfrm>
                <a:off x="3939865" y="3250543"/>
                <a:ext cx="2078193" cy="580740"/>
              </a:xfrm>
              <a:prstGeom prst="roundRect">
                <a:avLst/>
              </a:prstGeom>
              <a:blipFill>
                <a:blip r:embed="rId31"/>
                <a:stretch>
                  <a:fillRect/>
                </a:stretch>
              </a:blipFill>
              <a:ln w="12700">
                <a:solidFill>
                  <a:schemeClr val="tx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Rectangle: Rounded Corners 136"/>
              <p:cNvSpPr/>
              <p:nvPr/>
            </p:nvSpPr>
            <p:spPr>
              <a:xfrm>
                <a:off x="6559244" y="1708811"/>
                <a:ext cx="3643218"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0</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𝐹</m:t>
                    </m:r>
                    <m:d>
                      <m:dPr>
                        <m:ctrlPr>
                          <a:rPr lang="en-US" sz="1400" b="0" i="1" smtClean="0">
                            <a:solidFill>
                              <a:srgbClr val="FF0000"/>
                            </a:solidFill>
                            <a:effectLst/>
                            <a:latin typeface="Cambria Math" panose="02040503050406030204" pitchFamily="18" charset="0"/>
                          </a:rPr>
                        </m:ctrlPr>
                      </m:dPr>
                      <m:e>
                        <m:sSub>
                          <m:sSubPr>
                            <m:ctrlPr>
                              <a:rPr lang="en-US" sz="1400" b="0" i="1" smtClean="0">
                                <a:solidFill>
                                  <a:srgbClr val="FF0000"/>
                                </a:solidFill>
                                <a:effectLst/>
                                <a:latin typeface="Cambria Math" panose="02040503050406030204" pitchFamily="18" charset="0"/>
                              </a:rPr>
                            </m:ctrlPr>
                          </m:sSubPr>
                          <m:e>
                            <m:r>
                              <a:rPr lang="en-US" sz="1400" b="0" i="1" smtClean="0">
                                <a:solidFill>
                                  <a:srgbClr val="FF0000"/>
                                </a:solidFill>
                                <a:effectLst/>
                                <a:latin typeface="Cambria Math" panose="02040503050406030204" pitchFamily="18" charset="0"/>
                              </a:rPr>
                              <m:t>𝑘</m:t>
                            </m:r>
                          </m:e>
                          <m:sub>
                            <m:r>
                              <a:rPr lang="en-US" sz="1400" b="0" i="1" smtClean="0">
                                <a:solidFill>
                                  <a:srgbClr val="FF0000"/>
                                </a:solidFill>
                                <a:effectLst/>
                                <a:latin typeface="Cambria Math" panose="02040503050406030204" pitchFamily="18" charset="0"/>
                              </a:rPr>
                              <m:t>01</m:t>
                            </m:r>
                          </m:sub>
                        </m:sSub>
                        <m:r>
                          <a:rPr lang="en-US" sz="1400" b="0" i="1" smtClean="0">
                            <a:solidFill>
                              <a:srgbClr val="FF0000"/>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i="1">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i="1">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7" name="Rectangle: Rounded Corners 136"/>
              <p:cNvSpPr>
                <a:spLocks noRot="1" noChangeAspect="1" noMove="1" noResize="1" noEditPoints="1" noAdjustHandles="1" noChangeArrowheads="1" noChangeShapeType="1" noTextEdit="1"/>
              </p:cNvSpPr>
              <p:nvPr/>
            </p:nvSpPr>
            <p:spPr>
              <a:xfrm>
                <a:off x="6559244" y="1708811"/>
                <a:ext cx="3643218" cy="255869"/>
              </a:xfrm>
              <a:prstGeom prst="roundRect">
                <a:avLst/>
              </a:prstGeom>
              <a:blipFill>
                <a:blip r:embed="rId32"/>
                <a:stretch>
                  <a:fillRect b="-18182"/>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Rectangle: Rounded Corners 137"/>
              <p:cNvSpPr/>
              <p:nvPr/>
            </p:nvSpPr>
            <p:spPr>
              <a:xfrm>
                <a:off x="-16983" y="2604000"/>
                <a:ext cx="3588858" cy="255869"/>
              </a:xfrm>
              <a:prstGeom prst="roundRect">
                <a:avLst/>
              </a:prstGeom>
              <a:noFill/>
              <a:ln w="1270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1</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𝐹</m:t>
                    </m:r>
                    <m:d>
                      <m:dPr>
                        <m:ctrlPr>
                          <a:rPr lang="en-US" sz="1400" b="0" i="1" smtClean="0">
                            <a:solidFill>
                              <a:srgbClr val="FF0000"/>
                            </a:solidFill>
                            <a:effectLst/>
                            <a:latin typeface="Cambria Math" panose="02040503050406030204" pitchFamily="18" charset="0"/>
                          </a:rPr>
                        </m:ctrlPr>
                      </m:dPr>
                      <m:e>
                        <m:sSub>
                          <m:sSubPr>
                            <m:ctrlPr>
                              <a:rPr lang="en-US" sz="1400" b="0" i="1" smtClean="0">
                                <a:solidFill>
                                  <a:srgbClr val="FF0000"/>
                                </a:solidFill>
                                <a:effectLst/>
                                <a:latin typeface="Cambria Math" panose="02040503050406030204" pitchFamily="18" charset="0"/>
                              </a:rPr>
                            </m:ctrlPr>
                          </m:sSubPr>
                          <m:e>
                            <m:r>
                              <a:rPr lang="en-US" sz="1400" b="0" i="1" smtClean="0">
                                <a:solidFill>
                                  <a:srgbClr val="FF0000"/>
                                </a:solidFill>
                                <a:effectLst/>
                                <a:latin typeface="Cambria Math" panose="02040503050406030204" pitchFamily="18" charset="0"/>
                              </a:rPr>
                              <m:t>𝑘</m:t>
                            </m:r>
                          </m:e>
                          <m:sub>
                            <m:r>
                              <a:rPr lang="en-US" sz="1400" b="0" i="1" smtClean="0">
                                <a:solidFill>
                                  <a:srgbClr val="FF0000"/>
                                </a:solidFill>
                                <a:effectLst/>
                                <a:latin typeface="Cambria Math" panose="02040503050406030204" pitchFamily="18" charset="0"/>
                              </a:rPr>
                              <m:t>01</m:t>
                            </m:r>
                          </m:sub>
                        </m:sSub>
                        <m:r>
                          <a:rPr lang="en-US" sz="1400" b="0" i="1" smtClean="0">
                            <a:solidFill>
                              <a:srgbClr val="FF0000"/>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8" name="Rectangle: Rounded Corners 137"/>
              <p:cNvSpPr>
                <a:spLocks noRot="1" noChangeAspect="1" noMove="1" noResize="1" noEditPoints="1" noAdjustHandles="1" noChangeArrowheads="1" noChangeShapeType="1" noTextEdit="1"/>
              </p:cNvSpPr>
              <p:nvPr/>
            </p:nvSpPr>
            <p:spPr>
              <a:xfrm>
                <a:off x="-16983" y="2604000"/>
                <a:ext cx="3588858" cy="255869"/>
              </a:xfrm>
              <a:prstGeom prst="roundRect">
                <a:avLst/>
              </a:prstGeom>
              <a:blipFill>
                <a:blip r:embed="rId33"/>
                <a:stretch>
                  <a:fillRect b="-18182"/>
                </a:stretch>
              </a:blipFill>
              <a:ln w="12700">
                <a:solidFill>
                  <a:srgbClr val="FF9900"/>
                </a:solidFill>
                <a:prstDash val="sysDot"/>
              </a:ln>
            </p:spPr>
            <p:txBody>
              <a:bodyPr/>
              <a:lstStyle/>
              <a:p>
                <a:r>
                  <a:rPr lang="en-US">
                    <a:noFill/>
                  </a:rPr>
                  <a:t> </a:t>
                </a:r>
              </a:p>
            </p:txBody>
          </p:sp>
        </mc:Fallback>
      </mc:AlternateContent>
      <p:cxnSp>
        <p:nvCxnSpPr>
          <p:cNvPr id="139" name="Straight Arrow Connector 138"/>
          <p:cNvCxnSpPr>
            <a:cxnSpLocks/>
          </p:cNvCxnSpPr>
          <p:nvPr/>
        </p:nvCxnSpPr>
        <p:spPr>
          <a:xfrm>
            <a:off x="5057286" y="1841385"/>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cxnSpLocks/>
          </p:cNvCxnSpPr>
          <p:nvPr/>
        </p:nvCxnSpPr>
        <p:spPr>
          <a:xfrm>
            <a:off x="5069526" y="2150695"/>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3" name="Content Placeholder 2"/>
              <p:cNvSpPr>
                <a:spLocks noGrp="1"/>
              </p:cNvSpPr>
              <p:nvPr>
                <p:ph idx="1"/>
              </p:nvPr>
            </p:nvSpPr>
            <p:spPr>
              <a:xfrm>
                <a:off x="9615111" y="3495570"/>
                <a:ext cx="2614487" cy="2765849"/>
              </a:xfrm>
            </p:spPr>
            <p:txBody>
              <a:bodyPr>
                <a:noAutofit/>
              </a:bodyPr>
              <a:lstStyle/>
              <a:p>
                <a:r>
                  <a:rPr lang="en-US" sz="1600" dirty="0">
                    <a:effectLst/>
                  </a:rPr>
                  <a:t>Party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b="0" i="1" smtClean="0">
                            <a:latin typeface="Cambria Math" panose="02040503050406030204" pitchFamily="18" charset="0"/>
                          </a:rPr>
                          <m:t>𝑖</m:t>
                        </m:r>
                      </m:sub>
                    </m:sSub>
                    <m:r>
                      <a:rPr lang="en-US" sz="1600" i="1">
                        <a:latin typeface="Cambria Math" panose="02040503050406030204" pitchFamily="18" charset="0"/>
                      </a:rPr>
                      <m:t> </m:t>
                    </m:r>
                  </m:oMath>
                </a14:m>
                <a:r>
                  <a:rPr lang="en-US" sz="1600" dirty="0">
                    <a:effectLst/>
                  </a:rPr>
                  <a:t>chooses random seeds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𝑘</m:t>
                        </m:r>
                      </m:e>
                      <m:sub>
                        <m:r>
                          <a:rPr lang="en-US" sz="1600" i="1">
                            <a:latin typeface="Cambria Math" panose="02040503050406030204" pitchFamily="18" charset="0"/>
                          </a:rPr>
                          <m:t>𝑖𝑗</m:t>
                        </m:r>
                      </m:sub>
                    </m:sSub>
                    <m:r>
                      <a:rPr lang="en-US" sz="1600" i="1">
                        <a:latin typeface="Cambria Math" panose="02040503050406030204" pitchFamily="18" charset="0"/>
                      </a:rPr>
                      <m:t> </m:t>
                    </m:r>
                  </m:oMath>
                </a14:m>
                <a:r>
                  <a:rPr lang="en-US" sz="1600" dirty="0">
                    <a:effectLst/>
                  </a:rPr>
                  <a:t>and sends it to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b="0" i="1" smtClean="0">
                            <a:latin typeface="Cambria Math" panose="02040503050406030204" pitchFamily="18" charset="0"/>
                          </a:rPr>
                          <m:t>𝑗</m:t>
                        </m:r>
                        <m:r>
                          <a:rPr lang="en-US" sz="1600" b="0" i="1" smtClean="0">
                            <a:latin typeface="Cambria Math" panose="02040503050406030204" pitchFamily="18" charset="0"/>
                          </a:rPr>
                          <m:t> </m:t>
                        </m:r>
                      </m:sub>
                    </m:sSub>
                    <m:r>
                      <a:rPr lang="en-US" sz="1600" b="0" i="1" smtClean="0">
                        <a:latin typeface="Cambria Math" panose="02040503050406030204" pitchFamily="18" charset="0"/>
                      </a:rPr>
                      <m:t>(</m:t>
                    </m:r>
                    <m:r>
                      <a:rPr lang="en-US" sz="1600" b="0" i="1" smtClean="0">
                        <a:latin typeface="Cambria Math" panose="02040503050406030204" pitchFamily="18" charset="0"/>
                      </a:rPr>
                      <m:t>𝑗</m:t>
                    </m:r>
                    <m:r>
                      <a:rPr lang="en-US" sz="1600" b="0" i="1" smtClean="0">
                        <a:latin typeface="Cambria Math" panose="02040503050406030204" pitchFamily="18" charset="0"/>
                      </a:rPr>
                      <m:t>&gt;</m:t>
                    </m:r>
                    <m:r>
                      <a:rPr lang="en-US" sz="1600" b="0" i="1" smtClean="0">
                        <a:latin typeface="Cambria Math" panose="02040503050406030204" pitchFamily="18" charset="0"/>
                      </a:rPr>
                      <m:t>𝑖</m:t>
                    </m:r>
                    <m:r>
                      <a:rPr lang="en-US" sz="1600" b="0" i="1" smtClean="0">
                        <a:latin typeface="Cambria Math" panose="02040503050406030204" pitchFamily="18" charset="0"/>
                      </a:rPr>
                      <m:t>)</m:t>
                    </m:r>
                  </m:oMath>
                </a14:m>
                <a:r>
                  <a:rPr lang="en-US" sz="1600" dirty="0">
                    <a:effectLst/>
                  </a:rPr>
                  <a:t> </a:t>
                </a:r>
              </a:p>
              <a:p>
                <a:r>
                  <a:rPr lang="en-US" sz="1600" dirty="0"/>
                  <a:t>For each </a:t>
                </a:r>
                <a14:m>
                  <m:oMath xmlns:m="http://schemas.openxmlformats.org/officeDocument/2006/math">
                    <m:r>
                      <a:rPr lang="en-US" sz="1600" i="1">
                        <a:latin typeface="Cambria Math" panose="02040503050406030204" pitchFamily="18" charset="0"/>
                      </a:rPr>
                      <m:t>𝑥</m:t>
                    </m:r>
                  </m:oMath>
                </a14:m>
                <a:r>
                  <a:rPr lang="en-US" sz="1600" dirty="0">
                    <a:effectLst/>
                  </a:rPr>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r>
                      <a:rPr lang="en-US" sz="1600" i="1">
                        <a:latin typeface="Cambria Math" panose="02040503050406030204" pitchFamily="18" charset="0"/>
                      </a:rPr>
                      <m:t> </m:t>
                    </m:r>
                  </m:oMath>
                </a14:m>
                <a:r>
                  <a:rPr lang="en-US" sz="1600" dirty="0">
                    <a:effectLst/>
                  </a:rPr>
                  <a:t>computes share </a:t>
                </a:r>
                <a14:m>
                  <m:oMath xmlns:m="http://schemas.openxmlformats.org/officeDocument/2006/math">
                    <m:r>
                      <a:rPr lang="en-US" sz="1600" i="1">
                        <a:latin typeface="Cambria Math" panose="02040503050406030204" pitchFamily="18" charset="0"/>
                      </a:rPr>
                      <m:t>𝑠</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0</m:t>
                        </m:r>
                      </m:sub>
                    </m:sSub>
                  </m:oMath>
                </a14:m>
                <a:r>
                  <a:rPr lang="en-US" sz="1600" dirty="0">
                    <a:effectLst/>
                  </a:rPr>
                  <a:t> using PRF </a:t>
                </a:r>
                <a14:m>
                  <m:oMath xmlns:m="http://schemas.openxmlformats.org/officeDocument/2006/math">
                    <m:r>
                      <a:rPr lang="en-US" sz="1600" i="1" smtClean="0">
                        <a:solidFill>
                          <a:schemeClr val="tx1"/>
                        </a:solidFill>
                        <a:latin typeface="Cambria Math" panose="02040503050406030204" pitchFamily="18" charset="0"/>
                      </a:rPr>
                      <m:t>𝐹</m:t>
                    </m:r>
                  </m:oMath>
                </a14:m>
                <a:endParaRPr lang="en-US" sz="1600" dirty="0">
                  <a:effectLst/>
                </a:endParaRPr>
              </a:p>
              <a:p>
                <a:r>
                  <a:rPr lang="en-US" sz="1600" dirty="0">
                    <a:effectLst/>
                  </a:rPr>
                  <a:t>If x is in Intersection,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r>
                      <a:rPr lang="en-US" sz="1600" i="1">
                        <a:latin typeface="Cambria Math" panose="02040503050406030204" pitchFamily="18" charset="0"/>
                      </a:rPr>
                      <m:t> </m:t>
                    </m:r>
                  </m:oMath>
                </a14:m>
                <a:r>
                  <a:rPr lang="en-US" sz="1600" dirty="0">
                    <a:effectLst/>
                  </a:rPr>
                  <a:t> computes a right share of zero</a:t>
                </a:r>
              </a:p>
            </p:txBody>
          </p:sp>
        </mc:Choice>
        <mc:Fallback xmlns="">
          <p:sp>
            <p:nvSpPr>
              <p:cNvPr id="143" name="Content Placeholder 2"/>
              <p:cNvSpPr>
                <a:spLocks noGrp="1" noRot="1" noChangeAspect="1" noMove="1" noResize="1" noEditPoints="1" noAdjustHandles="1" noChangeArrowheads="1" noChangeShapeType="1" noTextEdit="1"/>
              </p:cNvSpPr>
              <p:nvPr>
                <p:ph idx="1"/>
              </p:nvPr>
            </p:nvSpPr>
            <p:spPr>
              <a:xfrm>
                <a:off x="9615111" y="3495570"/>
                <a:ext cx="2614487" cy="2765849"/>
              </a:xfrm>
              <a:blipFill>
                <a:blip r:embed="rId34"/>
                <a:stretch>
                  <a:fillRect l="-233" t="-1542" r="-6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Rectangle: Rounded Corners 144"/>
              <p:cNvSpPr/>
              <p:nvPr/>
            </p:nvSpPr>
            <p:spPr>
              <a:xfrm>
                <a:off x="4672189" y="862050"/>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5" name="Rectangle: Rounded Corners 144"/>
              <p:cNvSpPr>
                <a:spLocks noRot="1" noChangeAspect="1" noMove="1" noResize="1" noEditPoints="1" noAdjustHandles="1" noChangeArrowheads="1" noChangeShapeType="1" noTextEdit="1"/>
              </p:cNvSpPr>
              <p:nvPr/>
            </p:nvSpPr>
            <p:spPr>
              <a:xfrm>
                <a:off x="4672189" y="862050"/>
                <a:ext cx="194187" cy="317493"/>
              </a:xfrm>
              <a:prstGeom prst="roundRect">
                <a:avLst/>
              </a:prstGeom>
              <a:blipFill>
                <a:blip r:embed="rId35"/>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Rectangle: Rounded Corners 145"/>
              <p:cNvSpPr/>
              <p:nvPr/>
            </p:nvSpPr>
            <p:spPr>
              <a:xfrm>
                <a:off x="9184611" y="3041708"/>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6" name="Rectangle: Rounded Corners 145"/>
              <p:cNvSpPr>
                <a:spLocks noRot="1" noChangeAspect="1" noMove="1" noResize="1" noEditPoints="1" noAdjustHandles="1" noChangeArrowheads="1" noChangeShapeType="1" noTextEdit="1"/>
              </p:cNvSpPr>
              <p:nvPr/>
            </p:nvSpPr>
            <p:spPr>
              <a:xfrm>
                <a:off x="9184611" y="3041708"/>
                <a:ext cx="194187" cy="317493"/>
              </a:xfrm>
              <a:prstGeom prst="roundRect">
                <a:avLst/>
              </a:prstGeom>
              <a:blipFill>
                <a:blip r:embed="rId36"/>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Rounded Corners 146"/>
              <p:cNvSpPr/>
              <p:nvPr/>
            </p:nvSpPr>
            <p:spPr>
              <a:xfrm>
                <a:off x="5398969" y="6077473"/>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7" name="Rectangle: Rounded Corners 146"/>
              <p:cNvSpPr>
                <a:spLocks noRot="1" noChangeAspect="1" noMove="1" noResize="1" noEditPoints="1" noAdjustHandles="1" noChangeArrowheads="1" noChangeShapeType="1" noTextEdit="1"/>
              </p:cNvSpPr>
              <p:nvPr/>
            </p:nvSpPr>
            <p:spPr>
              <a:xfrm>
                <a:off x="5398969" y="6077473"/>
                <a:ext cx="194187" cy="317493"/>
              </a:xfrm>
              <a:prstGeom prst="roundRect">
                <a:avLst/>
              </a:prstGeom>
              <a:blipFill>
                <a:blip r:embed="rId37"/>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8" name="Rectangle: Rounded Corners 147"/>
              <p:cNvSpPr/>
              <p:nvPr/>
            </p:nvSpPr>
            <p:spPr>
              <a:xfrm>
                <a:off x="30032" y="2985708"/>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8" name="Rectangle: Rounded Corners 147"/>
              <p:cNvSpPr>
                <a:spLocks noRot="1" noChangeAspect="1" noMove="1" noResize="1" noEditPoints="1" noAdjustHandles="1" noChangeArrowheads="1" noChangeShapeType="1" noTextEdit="1"/>
              </p:cNvSpPr>
              <p:nvPr/>
            </p:nvSpPr>
            <p:spPr>
              <a:xfrm>
                <a:off x="30032" y="2985708"/>
                <a:ext cx="194187" cy="317493"/>
              </a:xfrm>
              <a:prstGeom prst="roundRect">
                <a:avLst/>
              </a:prstGeom>
              <a:blipFill>
                <a:blip r:embed="rId38"/>
                <a:stretch>
                  <a:fillRect l="-21212" r="-9091"/>
                </a:stretch>
              </a:blipFill>
              <a:ln w="6350">
                <a:solidFill>
                  <a:schemeClr val="tx1"/>
                </a:solidFill>
              </a:ln>
            </p:spPr>
            <p:txBody>
              <a:bodyPr/>
              <a:lstStyle/>
              <a:p>
                <a:r>
                  <a:rPr lang="en-US">
                    <a:noFill/>
                  </a:rPr>
                  <a:t> </a:t>
                </a:r>
              </a:p>
            </p:txBody>
          </p:sp>
        </mc:Fallback>
      </mc:AlternateContent>
      <p:sp>
        <p:nvSpPr>
          <p:cNvPr id="51" name="Slide Number Placeholder 9"/>
          <p:cNvSpPr>
            <a:spLocks noGrp="1"/>
          </p:cNvSpPr>
          <p:nvPr>
            <p:ph type="sldNum" sz="quarter" idx="12"/>
          </p:nvPr>
        </p:nvSpPr>
        <p:spPr>
          <a:xfrm>
            <a:off x="11342854" y="6348456"/>
            <a:ext cx="640080" cy="365125"/>
          </a:xfrm>
        </p:spPr>
        <p:txBody>
          <a:bodyPr/>
          <a:lstStyle/>
          <a:p>
            <a:pPr>
              <a:defRPr/>
            </a:pPr>
            <a:fld id="{6BE38EA5-762B-447A-B488-376B6956231A}" type="slidenum">
              <a:rPr lang="en-US" b="1" smtClean="0">
                <a:solidFill>
                  <a:schemeClr val="bg1"/>
                </a:solidFill>
              </a:rPr>
              <a:pPr>
                <a:defRPr/>
              </a:pPr>
              <a:t>17</a:t>
            </a:fld>
            <a:r>
              <a:rPr lang="en-US" b="1" dirty="0">
                <a:solidFill>
                  <a:schemeClr val="bg1"/>
                </a:solidFill>
              </a:rPr>
              <a:t>/24</a:t>
            </a:r>
          </a:p>
        </p:txBody>
      </p:sp>
      <p:sp>
        <p:nvSpPr>
          <p:cNvPr id="53" name="Content Placeholder 2"/>
          <p:cNvSpPr txBox="1">
            <a:spLocks/>
          </p:cNvSpPr>
          <p:nvPr/>
        </p:nvSpPr>
        <p:spPr>
          <a:xfrm>
            <a:off x="-23225" y="3937694"/>
            <a:ext cx="2648718" cy="2395737"/>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600" dirty="0"/>
              <a:t>Purpose: parties agree on a share of zero if they have common x</a:t>
            </a:r>
            <a:br>
              <a:rPr lang="en-US" sz="1600" dirty="0"/>
            </a:br>
            <a:endParaRPr lang="en-US" sz="1600" dirty="0"/>
          </a:p>
          <a:p>
            <a:endParaRPr lang="en-US" sz="1600" dirty="0"/>
          </a:p>
        </p:txBody>
      </p:sp>
      <mc:AlternateContent xmlns:mc="http://schemas.openxmlformats.org/markup-compatibility/2006" xmlns:a14="http://schemas.microsoft.com/office/drawing/2010/main">
        <mc:Choice Requires="a14">
          <p:sp>
            <p:nvSpPr>
              <p:cNvPr id="54" name="Rectangle: Rounded Corners 53"/>
              <p:cNvSpPr/>
              <p:nvPr/>
            </p:nvSpPr>
            <p:spPr>
              <a:xfrm>
                <a:off x="5331304" y="3335064"/>
                <a:ext cx="610682" cy="388512"/>
              </a:xfrm>
              <a:prstGeom prst="roundRect">
                <a:avLst/>
              </a:prstGeom>
              <a:solidFill>
                <a:schemeClr val="tx2">
                  <a:lumMod val="20000"/>
                  <a:lumOff val="80000"/>
                </a:schemeClr>
              </a:solidFill>
              <a:ln w="127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rgbClr val="FF0000"/>
                          </a:solidFill>
                          <a:effectLst/>
                          <a:latin typeface="Cambria Math" panose="02040503050406030204" pitchFamily="18" charset="0"/>
                        </a:rPr>
                        <m:t>=0</m:t>
                      </m:r>
                    </m:oMath>
                  </m:oMathPara>
                </a14:m>
                <a:endParaRPr lang="en-US" sz="2000" dirty="0">
                  <a:solidFill>
                    <a:srgbClr val="FF0000"/>
                  </a:solidFill>
                  <a:effectLst/>
                </a:endParaRPr>
              </a:p>
            </p:txBody>
          </p:sp>
        </mc:Choice>
        <mc:Fallback xmlns="">
          <p:sp>
            <p:nvSpPr>
              <p:cNvPr id="54" name="Rectangle: Rounded Corners 53"/>
              <p:cNvSpPr>
                <a:spLocks noRot="1" noChangeAspect="1" noMove="1" noResize="1" noEditPoints="1" noAdjustHandles="1" noChangeArrowheads="1" noChangeShapeType="1" noTextEdit="1"/>
              </p:cNvSpPr>
              <p:nvPr/>
            </p:nvSpPr>
            <p:spPr>
              <a:xfrm>
                <a:off x="5331304" y="3335064"/>
                <a:ext cx="610682" cy="388512"/>
              </a:xfrm>
              <a:prstGeom prst="roundRect">
                <a:avLst/>
              </a:prstGeom>
              <a:blipFill>
                <a:blip r:embed="rId39"/>
                <a:stretch>
                  <a:fillRect/>
                </a:stretch>
              </a:blipFill>
              <a:ln w="12700">
                <a:no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Rounded Corners 54"/>
              <p:cNvSpPr/>
              <p:nvPr/>
            </p:nvSpPr>
            <p:spPr>
              <a:xfrm>
                <a:off x="8433442" y="2679591"/>
                <a:ext cx="3625207" cy="255869"/>
              </a:xfrm>
              <a:prstGeom prst="roundRect">
                <a:avLst/>
              </a:prstGeom>
              <a:noFill/>
              <a:ln w="127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smtClean="0">
                        <a:solidFill>
                          <a:srgbClr val="FF0000"/>
                        </a:solidFill>
                        <a:latin typeface="Cambria Math" panose="02040503050406030204" pitchFamily="18" charset="0"/>
                      </a:rPr>
                      <m:t>𝐹</m:t>
                    </m:r>
                    <m:d>
                      <m:dPr>
                        <m:ctrlPr>
                          <a:rPr lang="en-US" sz="1400" i="1">
                            <a:solidFill>
                              <a:srgbClr val="FF0000"/>
                            </a:solidFill>
                            <a:latin typeface="Cambria Math" panose="02040503050406030204" pitchFamily="18" charset="0"/>
                          </a:rPr>
                        </m:ctrlPr>
                      </m:dPr>
                      <m:e>
                        <m:sSub>
                          <m:sSubPr>
                            <m:ctrlPr>
                              <a:rPr lang="en-US" sz="1400" i="1">
                                <a:solidFill>
                                  <a:srgbClr val="FF0000"/>
                                </a:solidFill>
                                <a:latin typeface="Cambria Math" panose="02040503050406030204" pitchFamily="18" charset="0"/>
                              </a:rPr>
                            </m:ctrlPr>
                          </m:sSubPr>
                          <m:e>
                            <m:r>
                              <a:rPr lang="en-US" sz="1400" i="1">
                                <a:solidFill>
                                  <a:srgbClr val="FF0000"/>
                                </a:solidFill>
                                <a:latin typeface="Cambria Math" panose="02040503050406030204" pitchFamily="18" charset="0"/>
                              </a:rPr>
                              <m:t>𝑘</m:t>
                            </m:r>
                          </m:e>
                          <m:sub>
                            <m:r>
                              <a:rPr lang="en-US" sz="1400" b="0" i="1" smtClean="0">
                                <a:solidFill>
                                  <a:srgbClr val="FF0000"/>
                                </a:solidFill>
                                <a:latin typeface="Cambria Math" panose="02040503050406030204" pitchFamily="18" charset="0"/>
                              </a:rPr>
                              <m:t>23</m:t>
                            </m:r>
                          </m:sub>
                        </m:sSub>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55" name="Rectangle: Rounded Corners 54"/>
              <p:cNvSpPr>
                <a:spLocks noRot="1" noChangeAspect="1" noMove="1" noResize="1" noEditPoints="1" noAdjustHandles="1" noChangeArrowheads="1" noChangeShapeType="1" noTextEdit="1"/>
              </p:cNvSpPr>
              <p:nvPr/>
            </p:nvSpPr>
            <p:spPr>
              <a:xfrm>
                <a:off x="8433442" y="2679591"/>
                <a:ext cx="3625207" cy="255869"/>
              </a:xfrm>
              <a:prstGeom prst="roundRect">
                <a:avLst/>
              </a:prstGeom>
              <a:blipFill>
                <a:blip r:embed="rId40"/>
                <a:stretch>
                  <a:fillRect b="-18182"/>
                </a:stretch>
              </a:blipFill>
              <a:ln w="12700">
                <a:solidFill>
                  <a:srgbClr val="0070C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Rounded Corners 55"/>
              <p:cNvSpPr/>
              <p:nvPr/>
            </p:nvSpPr>
            <p:spPr>
              <a:xfrm>
                <a:off x="5181607" y="5700720"/>
                <a:ext cx="3571868" cy="2558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smtClean="0">
                        <a:solidFill>
                          <a:srgbClr val="FF0000"/>
                        </a:solidFill>
                        <a:latin typeface="Cambria Math" panose="02040503050406030204" pitchFamily="18" charset="0"/>
                      </a:rPr>
                      <m:t>𝐹</m:t>
                    </m:r>
                    <m:d>
                      <m:dPr>
                        <m:ctrlPr>
                          <a:rPr lang="en-US" sz="1400" i="1">
                            <a:solidFill>
                              <a:srgbClr val="FF0000"/>
                            </a:solidFill>
                            <a:latin typeface="Cambria Math" panose="02040503050406030204" pitchFamily="18" charset="0"/>
                          </a:rPr>
                        </m:ctrlPr>
                      </m:dPr>
                      <m:e>
                        <m:sSub>
                          <m:sSubPr>
                            <m:ctrlPr>
                              <a:rPr lang="en-US" sz="1400" i="1">
                                <a:solidFill>
                                  <a:srgbClr val="FF0000"/>
                                </a:solidFill>
                                <a:latin typeface="Cambria Math" panose="02040503050406030204" pitchFamily="18" charset="0"/>
                              </a:rPr>
                            </m:ctrlPr>
                          </m:sSubPr>
                          <m:e>
                            <m:r>
                              <a:rPr lang="en-US" sz="1400" i="1">
                                <a:solidFill>
                                  <a:srgbClr val="FF0000"/>
                                </a:solidFill>
                                <a:latin typeface="Cambria Math" panose="02040503050406030204" pitchFamily="18" charset="0"/>
                              </a:rPr>
                              <m:t>𝑘</m:t>
                            </m:r>
                          </m:e>
                          <m:sub>
                            <m:r>
                              <a:rPr lang="en-US" sz="1400" b="0" i="1" smtClean="0">
                                <a:solidFill>
                                  <a:srgbClr val="FF0000"/>
                                </a:solidFill>
                                <a:latin typeface="Cambria Math" panose="02040503050406030204" pitchFamily="18" charset="0"/>
                              </a:rPr>
                              <m:t>23</m:t>
                            </m:r>
                          </m:sub>
                        </m:sSub>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56" name="Rectangle: Rounded Corners 55"/>
              <p:cNvSpPr>
                <a:spLocks noRot="1" noChangeAspect="1" noMove="1" noResize="1" noEditPoints="1" noAdjustHandles="1" noChangeArrowheads="1" noChangeShapeType="1" noTextEdit="1"/>
              </p:cNvSpPr>
              <p:nvPr/>
            </p:nvSpPr>
            <p:spPr>
              <a:xfrm>
                <a:off x="5181607" y="5700720"/>
                <a:ext cx="3571868" cy="255869"/>
              </a:xfrm>
              <a:prstGeom prst="roundRect">
                <a:avLst/>
              </a:prstGeom>
              <a:blipFill>
                <a:blip r:embed="rId41"/>
                <a:stretch>
                  <a:fillRect b="-18182"/>
                </a:stretch>
              </a:blipFill>
              <a:ln w="12700">
                <a:solidFill>
                  <a:srgbClr val="C00000"/>
                </a:solidFill>
                <a:prstDash val="sysDot"/>
              </a:ln>
            </p:spPr>
            <p:txBody>
              <a:bodyPr/>
              <a:lstStyle/>
              <a:p>
                <a:r>
                  <a:rPr lang="en-US">
                    <a:noFill/>
                  </a:rPr>
                  <a:t> </a:t>
                </a:r>
              </a:p>
            </p:txBody>
          </p:sp>
        </mc:Fallback>
      </mc:AlternateContent>
      <p:sp>
        <p:nvSpPr>
          <p:cNvPr id="57" name="Rectangle 10">
            <a:extLst>
              <a:ext uri="{FF2B5EF4-FFF2-40B4-BE49-F238E27FC236}">
                <a16:creationId xmlns:a16="http://schemas.microsoft.com/office/drawing/2014/main" id="{5EF68D1D-637F-4E56-87D8-09E40AA7F6B4}"/>
              </a:ext>
            </a:extLst>
          </p:cNvPr>
          <p:cNvSpPr>
            <a:spLocks noChangeArrowheads="1"/>
          </p:cNvSpPr>
          <p:nvPr/>
        </p:nvSpPr>
        <p:spPr bwMode="auto">
          <a:xfrm>
            <a:off x="0" y="663270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dirty="0"/>
              <a:t>June-2016 | New Tools and Techniques for Practical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265354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up)">
                                      <p:cBhvr>
                                        <p:cTn id="21" dur="600"/>
                                        <p:tgtEl>
                                          <p:spTgt spid="26"/>
                                        </p:tgtEl>
                                      </p:cBhvr>
                                    </p:animEffect>
                                  </p:childTnLst>
                                </p:cTn>
                              </p:par>
                            </p:childTnLst>
                          </p:cTn>
                        </p:par>
                        <p:par>
                          <p:cTn id="22" fill="hold">
                            <p:stCondLst>
                              <p:cond delay="600"/>
                            </p:stCondLst>
                            <p:childTnLst>
                              <p:par>
                                <p:cTn id="23" presetID="22" presetClass="entr" presetSubtype="1" fill="hold" grpId="0" nodeType="after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wipe(up)">
                                      <p:cBhvr>
                                        <p:cTn id="25" dur="500"/>
                                        <p:tgtEl>
                                          <p:spTgt spid="73"/>
                                        </p:tgtEl>
                                      </p:cBhvr>
                                    </p:animEffect>
                                  </p:childTnLst>
                                </p:cTn>
                              </p:par>
                            </p:childTnLst>
                          </p:cTn>
                        </p:par>
                        <p:par>
                          <p:cTn id="26" fill="hold">
                            <p:stCondLst>
                              <p:cond delay="1100"/>
                            </p:stCondLst>
                            <p:childTnLst>
                              <p:par>
                                <p:cTn id="27" presetID="1" presetClass="exit" presetSubtype="0" fill="hold" nodeType="afterEffect">
                                  <p:stCondLst>
                                    <p:cond delay="0"/>
                                  </p:stCondLst>
                                  <p:childTnLst>
                                    <p:set>
                                      <p:cBhvr>
                                        <p:cTn id="28" dur="1" fill="hold">
                                          <p:stCondLst>
                                            <p:cond delay="0"/>
                                          </p:stCondLst>
                                        </p:cTn>
                                        <p:tgtEl>
                                          <p:spTgt spid="26"/>
                                        </p:tgtEl>
                                        <p:attrNameLst>
                                          <p:attrName>style.visibility</p:attrName>
                                        </p:attrNameLst>
                                      </p:cBhvr>
                                      <p:to>
                                        <p:strVal val="hidden"/>
                                      </p:to>
                                    </p:set>
                                  </p:childTnLst>
                                </p:cTn>
                              </p:par>
                            </p:childTnLst>
                          </p:cTn>
                        </p:par>
                        <p:par>
                          <p:cTn id="29" fill="hold">
                            <p:stCondLst>
                              <p:cond delay="1100"/>
                            </p:stCondLst>
                            <p:childTnLst>
                              <p:par>
                                <p:cTn id="30" presetID="22" presetClass="entr" presetSubtype="1" fill="hold" nodeType="after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wipe(up)">
                                      <p:cBhvr>
                                        <p:cTn id="32" dur="500"/>
                                        <p:tgtEl>
                                          <p:spTgt spid="94"/>
                                        </p:tgtEl>
                                      </p:cBhvr>
                                    </p:animEffect>
                                  </p:childTnLst>
                                </p:cTn>
                              </p:par>
                              <p:par>
                                <p:cTn id="33" presetID="22" presetClass="entr" presetSubtype="1" fill="hold" nodeType="with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wipe(up)">
                                      <p:cBhvr>
                                        <p:cTn id="35" dur="500"/>
                                        <p:tgtEl>
                                          <p:spTgt spid="95"/>
                                        </p:tgtEl>
                                      </p:cBhvr>
                                    </p:animEffect>
                                  </p:childTnLst>
                                </p:cTn>
                              </p:par>
                            </p:childTnLst>
                          </p:cTn>
                        </p:par>
                        <p:par>
                          <p:cTn id="36" fill="hold">
                            <p:stCondLst>
                              <p:cond delay="1600"/>
                            </p:stCondLst>
                            <p:childTnLst>
                              <p:par>
                                <p:cTn id="37" presetID="22" presetClass="entr" presetSubtype="1" fill="hold" grpId="0" nodeType="after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wipe(up)">
                                      <p:cBhvr>
                                        <p:cTn id="39" dur="500"/>
                                        <p:tgtEl>
                                          <p:spTgt spid="7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wipe(left)">
                                      <p:cBhvr>
                                        <p:cTn id="42" dur="500"/>
                                        <p:tgtEl>
                                          <p:spTgt spid="89"/>
                                        </p:tgtEl>
                                      </p:cBhvr>
                                    </p:animEffect>
                                  </p:childTnLst>
                                </p:cTn>
                              </p:par>
                            </p:childTnLst>
                          </p:cTn>
                        </p:par>
                        <p:par>
                          <p:cTn id="43" fill="hold">
                            <p:stCondLst>
                              <p:cond delay="2100"/>
                            </p:stCondLst>
                            <p:childTnLst>
                              <p:par>
                                <p:cTn id="44" presetID="1" presetClass="exit" presetSubtype="0" fill="hold" nodeType="afterEffect">
                                  <p:stCondLst>
                                    <p:cond delay="0"/>
                                  </p:stCondLst>
                                  <p:childTnLst>
                                    <p:set>
                                      <p:cBhvr>
                                        <p:cTn id="45" dur="1" fill="hold">
                                          <p:stCondLst>
                                            <p:cond delay="0"/>
                                          </p:stCondLst>
                                        </p:cTn>
                                        <p:tgtEl>
                                          <p:spTgt spid="94"/>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9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8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8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96"/>
                                        </p:tgtEl>
                                        <p:attrNameLst>
                                          <p:attrName>style.visibility</p:attrName>
                                        </p:attrNameLst>
                                      </p:cBhvr>
                                      <p:to>
                                        <p:strVal val="visible"/>
                                      </p:to>
                                    </p:set>
                                    <p:animEffect transition="in" filter="wipe(up)">
                                      <p:cBhvr>
                                        <p:cTn id="58" dur="500"/>
                                        <p:tgtEl>
                                          <p:spTgt spid="96"/>
                                        </p:tgtEl>
                                      </p:cBhvr>
                                    </p:animEffect>
                                  </p:childTnLst>
                                </p:cTn>
                              </p:par>
                              <p:par>
                                <p:cTn id="59" presetID="22" presetClass="entr" presetSubtype="8"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animEffect transition="in" filter="wipe(left)">
                                      <p:cBhvr>
                                        <p:cTn id="61" dur="500"/>
                                        <p:tgtEl>
                                          <p:spTgt spid="98"/>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87"/>
                                        </p:tgtEl>
                                        <p:attrNameLst>
                                          <p:attrName>style.visibility</p:attrName>
                                        </p:attrNameLst>
                                      </p:cBhvr>
                                      <p:to>
                                        <p:strVal val="visible"/>
                                      </p:to>
                                    </p:set>
                                    <p:animEffect transition="in" filter="wipe(left)">
                                      <p:cBhvr>
                                        <p:cTn id="65" dur="500"/>
                                        <p:tgtEl>
                                          <p:spTgt spid="87"/>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90"/>
                                        </p:tgtEl>
                                        <p:attrNameLst>
                                          <p:attrName>style.visibility</p:attrName>
                                        </p:attrNameLst>
                                      </p:cBhvr>
                                      <p:to>
                                        <p:strVal val="visible"/>
                                      </p:to>
                                    </p:set>
                                    <p:animEffect transition="in" filter="wipe(left)">
                                      <p:cBhvr>
                                        <p:cTn id="68" dur="500"/>
                                        <p:tgtEl>
                                          <p:spTgt spid="90"/>
                                        </p:tgtEl>
                                      </p:cBhvr>
                                    </p:animEffect>
                                  </p:childTnLst>
                                </p:cTn>
                              </p:par>
                            </p:childTnLst>
                          </p:cTn>
                        </p:par>
                        <p:par>
                          <p:cTn id="69" fill="hold">
                            <p:stCondLst>
                              <p:cond delay="1000"/>
                            </p:stCondLst>
                            <p:childTnLst>
                              <p:par>
                                <p:cTn id="70" presetID="1" presetClass="exit" presetSubtype="0" fill="hold" nodeType="afterEffect">
                                  <p:stCondLst>
                                    <p:cond delay="0"/>
                                  </p:stCondLst>
                                  <p:childTnLst>
                                    <p:set>
                                      <p:cBhvr>
                                        <p:cTn id="71" dur="1" fill="hold">
                                          <p:stCondLst>
                                            <p:cond delay="0"/>
                                          </p:stCondLst>
                                        </p:cTn>
                                        <p:tgtEl>
                                          <p:spTgt spid="96"/>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98"/>
                                        </p:tgtEl>
                                        <p:attrNameLst>
                                          <p:attrName>style.visibility</p:attrName>
                                        </p:attrNameLst>
                                      </p:cBhvr>
                                      <p:to>
                                        <p:strVal val="hidden"/>
                                      </p:to>
                                    </p:set>
                                  </p:childTnLst>
                                </p:cTn>
                              </p:par>
                            </p:childTnLst>
                          </p:cTn>
                        </p:par>
                        <p:par>
                          <p:cTn id="74" fill="hold">
                            <p:stCondLst>
                              <p:cond delay="1000"/>
                            </p:stCondLst>
                            <p:childTnLst>
                              <p:par>
                                <p:cTn id="75" presetID="1" presetClass="entr" presetSubtype="0" fill="hold" grpId="0" nodeType="after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childTnLst>
                          </p:cTn>
                        </p:par>
                        <p:par>
                          <p:cTn id="77" fill="hold">
                            <p:stCondLst>
                              <p:cond delay="1000"/>
                            </p:stCondLst>
                            <p:childTnLst>
                              <p:par>
                                <p:cTn id="78" presetID="22" presetClass="entr" presetSubtype="4" fill="hold" nodeType="afterEffect">
                                  <p:stCondLst>
                                    <p:cond delay="0"/>
                                  </p:stCondLst>
                                  <p:childTnLst>
                                    <p:set>
                                      <p:cBhvr>
                                        <p:cTn id="79" dur="1" fill="hold">
                                          <p:stCondLst>
                                            <p:cond delay="0"/>
                                          </p:stCondLst>
                                        </p:cTn>
                                        <p:tgtEl>
                                          <p:spTgt spid="99"/>
                                        </p:tgtEl>
                                        <p:attrNameLst>
                                          <p:attrName>style.visibility</p:attrName>
                                        </p:attrNameLst>
                                      </p:cBhvr>
                                      <p:to>
                                        <p:strVal val="visible"/>
                                      </p:to>
                                    </p:set>
                                    <p:animEffect transition="in" filter="wipe(down)">
                                      <p:cBhvr>
                                        <p:cTn id="80" dur="600"/>
                                        <p:tgtEl>
                                          <p:spTgt spid="99"/>
                                        </p:tgtEl>
                                      </p:cBhvr>
                                    </p:animEffect>
                                  </p:childTnLst>
                                </p:cTn>
                              </p:par>
                            </p:childTnLst>
                          </p:cTn>
                        </p:par>
                        <p:par>
                          <p:cTn id="81" fill="hold">
                            <p:stCondLst>
                              <p:cond delay="1600"/>
                            </p:stCondLst>
                            <p:childTnLst>
                              <p:par>
                                <p:cTn id="82" presetID="22" presetClass="entr" presetSubtype="8" fill="hold" grpId="0" nodeType="afterEffect">
                                  <p:stCondLst>
                                    <p:cond delay="0"/>
                                  </p:stCondLst>
                                  <p:childTnLst>
                                    <p:set>
                                      <p:cBhvr>
                                        <p:cTn id="83" dur="1" fill="hold">
                                          <p:stCondLst>
                                            <p:cond delay="0"/>
                                          </p:stCondLst>
                                        </p:cTn>
                                        <p:tgtEl>
                                          <p:spTgt spid="93"/>
                                        </p:tgtEl>
                                        <p:attrNameLst>
                                          <p:attrName>style.visibility</p:attrName>
                                        </p:attrNameLst>
                                      </p:cBhvr>
                                      <p:to>
                                        <p:strVal val="visible"/>
                                      </p:to>
                                    </p:set>
                                    <p:animEffect transition="in" filter="wipe(left)">
                                      <p:cBhvr>
                                        <p:cTn id="84" dur="500"/>
                                        <p:tgtEl>
                                          <p:spTgt spid="93"/>
                                        </p:tgtEl>
                                      </p:cBhvr>
                                    </p:animEffect>
                                  </p:childTnLst>
                                </p:cTn>
                              </p:par>
                            </p:childTnLst>
                          </p:cTn>
                        </p:par>
                        <p:par>
                          <p:cTn id="85" fill="hold">
                            <p:stCondLst>
                              <p:cond delay="2100"/>
                            </p:stCondLst>
                            <p:childTnLst>
                              <p:par>
                                <p:cTn id="86" presetID="1" presetClass="exit" presetSubtype="0" fill="hold" nodeType="afterEffect">
                                  <p:stCondLst>
                                    <p:cond delay="0"/>
                                  </p:stCondLst>
                                  <p:childTnLst>
                                    <p:set>
                                      <p:cBhvr>
                                        <p:cTn id="87" dur="1" fill="hold">
                                          <p:stCondLst>
                                            <p:cond delay="0"/>
                                          </p:stCondLst>
                                        </p:cTn>
                                        <p:tgtEl>
                                          <p:spTgt spid="9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18"/>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48"/>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4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47"/>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46"/>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49"/>
                                        </p:tgtEl>
                                        <p:attrNameLst>
                                          <p:attrName>style.visibility</p:attrName>
                                        </p:attrNameLst>
                                      </p:cBhvr>
                                      <p:to>
                                        <p:strVal val="visible"/>
                                      </p:to>
                                    </p:set>
                                    <p:animEffect transition="in" filter="wipe(left)">
                                      <p:cBhvr>
                                        <p:cTn id="104" dur="500"/>
                                        <p:tgtEl>
                                          <p:spTgt spid="49"/>
                                        </p:tgtEl>
                                      </p:cBhvr>
                                    </p:animEffect>
                                  </p:childTnLst>
                                </p:cTn>
                              </p:par>
                              <p:par>
                                <p:cTn id="105" presetID="1" presetClass="entr" presetSubtype="0" fill="hold" nodeType="withEffect">
                                  <p:stCondLst>
                                    <p:cond delay="0"/>
                                  </p:stCondLst>
                                  <p:childTnLst>
                                    <p:set>
                                      <p:cBhvr>
                                        <p:cTn id="106" dur="1" fill="hold">
                                          <p:stCondLst>
                                            <p:cond delay="0"/>
                                          </p:stCondLst>
                                        </p:cTn>
                                        <p:tgtEl>
                                          <p:spTgt spid="143">
                                            <p:txEl>
                                              <p:pRg st="1" end="1"/>
                                            </p:txEl>
                                          </p:spTgt>
                                        </p:tgtEl>
                                        <p:attrNameLst>
                                          <p:attrName>style.visibility</p:attrName>
                                        </p:attrNameLst>
                                      </p:cBhvr>
                                      <p:to>
                                        <p:strVal val="visible"/>
                                      </p:to>
                                    </p:set>
                                  </p:childTnLst>
                                </p:cTn>
                              </p:par>
                            </p:childTnLst>
                          </p:cTn>
                        </p:par>
                        <p:par>
                          <p:cTn id="107" fill="hold">
                            <p:stCondLst>
                              <p:cond delay="500"/>
                            </p:stCondLst>
                            <p:childTnLst>
                              <p:par>
                                <p:cTn id="108" presetID="22" presetClass="entr" presetSubtype="8" fill="hold" grpId="0" nodeType="afterEffect">
                                  <p:stCondLst>
                                    <p:cond delay="0"/>
                                  </p:stCondLst>
                                  <p:childTnLst>
                                    <p:set>
                                      <p:cBhvr>
                                        <p:cTn id="109" dur="1" fill="hold">
                                          <p:stCondLst>
                                            <p:cond delay="0"/>
                                          </p:stCondLst>
                                        </p:cTn>
                                        <p:tgtEl>
                                          <p:spTgt spid="126"/>
                                        </p:tgtEl>
                                        <p:attrNameLst>
                                          <p:attrName>style.visibility</p:attrName>
                                        </p:attrNameLst>
                                      </p:cBhvr>
                                      <p:to>
                                        <p:strVal val="visible"/>
                                      </p:to>
                                    </p:set>
                                    <p:animEffect transition="in" filter="wipe(left)">
                                      <p:cBhvr>
                                        <p:cTn id="110" dur="500"/>
                                        <p:tgtEl>
                                          <p:spTgt spid="126"/>
                                        </p:tgtEl>
                                      </p:cBhvr>
                                    </p:animEffect>
                                  </p:childTnLst>
                                </p:cTn>
                              </p:par>
                              <p:par>
                                <p:cTn id="111" presetID="22" presetClass="entr" presetSubtype="8" fill="hold" nodeType="withEffect">
                                  <p:stCondLst>
                                    <p:cond delay="0"/>
                                  </p:stCondLst>
                                  <p:childTnLst>
                                    <p:set>
                                      <p:cBhvr>
                                        <p:cTn id="112" dur="1" fill="hold">
                                          <p:stCondLst>
                                            <p:cond delay="0"/>
                                          </p:stCondLst>
                                        </p:cTn>
                                        <p:tgtEl>
                                          <p:spTgt spid="139"/>
                                        </p:tgtEl>
                                        <p:attrNameLst>
                                          <p:attrName>style.visibility</p:attrName>
                                        </p:attrNameLst>
                                      </p:cBhvr>
                                      <p:to>
                                        <p:strVal val="visible"/>
                                      </p:to>
                                    </p:set>
                                    <p:animEffect transition="in" filter="wipe(left)">
                                      <p:cBhvr>
                                        <p:cTn id="113" dur="500"/>
                                        <p:tgtEl>
                                          <p:spTgt spid="139"/>
                                        </p:tgtEl>
                                      </p:cBhvr>
                                    </p:animEffect>
                                  </p:childTnLst>
                                </p:cTn>
                              </p:par>
                            </p:childTnLst>
                          </p:cTn>
                        </p:par>
                        <p:par>
                          <p:cTn id="114" fill="hold">
                            <p:stCondLst>
                              <p:cond delay="1000"/>
                            </p:stCondLst>
                            <p:childTnLst>
                              <p:par>
                                <p:cTn id="115" presetID="22" presetClass="entr" presetSubtype="8" fill="hold" grpId="0" nodeType="afterEffect">
                                  <p:stCondLst>
                                    <p:cond delay="0"/>
                                  </p:stCondLst>
                                  <p:childTnLst>
                                    <p:set>
                                      <p:cBhvr>
                                        <p:cTn id="116" dur="1" fill="hold">
                                          <p:stCondLst>
                                            <p:cond delay="0"/>
                                          </p:stCondLst>
                                        </p:cTn>
                                        <p:tgtEl>
                                          <p:spTgt spid="119"/>
                                        </p:tgtEl>
                                        <p:attrNameLst>
                                          <p:attrName>style.visibility</p:attrName>
                                        </p:attrNameLst>
                                      </p:cBhvr>
                                      <p:to>
                                        <p:strVal val="visible"/>
                                      </p:to>
                                    </p:set>
                                    <p:animEffect transition="in" filter="wipe(left)">
                                      <p:cBhvr>
                                        <p:cTn id="117" dur="500"/>
                                        <p:tgtEl>
                                          <p:spTgt spid="119"/>
                                        </p:tgtEl>
                                      </p:cBhvr>
                                    </p:animEffect>
                                  </p:childTnLst>
                                </p:cTn>
                              </p:par>
                            </p:childTnLst>
                          </p:cTn>
                        </p:par>
                        <p:par>
                          <p:cTn id="118" fill="hold">
                            <p:stCondLst>
                              <p:cond delay="1500"/>
                            </p:stCondLst>
                            <p:childTnLst>
                              <p:par>
                                <p:cTn id="119" presetID="22" presetClass="entr" presetSubtype="8" fill="hold" nodeType="afterEffect">
                                  <p:stCondLst>
                                    <p:cond delay="0"/>
                                  </p:stCondLst>
                                  <p:childTnLst>
                                    <p:set>
                                      <p:cBhvr>
                                        <p:cTn id="120" dur="1" fill="hold">
                                          <p:stCondLst>
                                            <p:cond delay="0"/>
                                          </p:stCondLst>
                                        </p:cTn>
                                        <p:tgtEl>
                                          <p:spTgt spid="140"/>
                                        </p:tgtEl>
                                        <p:attrNameLst>
                                          <p:attrName>style.visibility</p:attrName>
                                        </p:attrNameLst>
                                      </p:cBhvr>
                                      <p:to>
                                        <p:strVal val="visible"/>
                                      </p:to>
                                    </p:set>
                                    <p:animEffect transition="in" filter="wipe(left)">
                                      <p:cBhvr>
                                        <p:cTn id="121" dur="500"/>
                                        <p:tgtEl>
                                          <p:spTgt spid="140"/>
                                        </p:tgtEl>
                                      </p:cBhvr>
                                    </p:animEffect>
                                  </p:childTnLst>
                                </p:cTn>
                              </p:par>
                            </p:childTnLst>
                          </p:cTn>
                        </p:par>
                        <p:par>
                          <p:cTn id="122" fill="hold">
                            <p:stCondLst>
                              <p:cond delay="2000"/>
                            </p:stCondLst>
                            <p:childTnLst>
                              <p:par>
                                <p:cTn id="123" presetID="22" presetClass="entr" presetSubtype="8" fill="hold" grpId="0" nodeType="afterEffect">
                                  <p:stCondLst>
                                    <p:cond delay="0"/>
                                  </p:stCondLst>
                                  <p:childTnLst>
                                    <p:set>
                                      <p:cBhvr>
                                        <p:cTn id="124" dur="1" fill="hold">
                                          <p:stCondLst>
                                            <p:cond delay="0"/>
                                          </p:stCondLst>
                                        </p:cTn>
                                        <p:tgtEl>
                                          <p:spTgt spid="120"/>
                                        </p:tgtEl>
                                        <p:attrNameLst>
                                          <p:attrName>style.visibility</p:attrName>
                                        </p:attrNameLst>
                                      </p:cBhvr>
                                      <p:to>
                                        <p:strVal val="visible"/>
                                      </p:to>
                                    </p:set>
                                    <p:animEffect transition="in" filter="wipe(left)">
                                      <p:cBhvr>
                                        <p:cTn id="125" dur="500"/>
                                        <p:tgtEl>
                                          <p:spTgt spid="120"/>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122"/>
                                        </p:tgtEl>
                                        <p:attrNameLst>
                                          <p:attrName>style.visibility</p:attrName>
                                        </p:attrNameLst>
                                      </p:cBhvr>
                                      <p:to>
                                        <p:strVal val="visible"/>
                                      </p:to>
                                    </p:set>
                                    <p:animEffect transition="in" filter="wipe(left)">
                                      <p:cBhvr>
                                        <p:cTn id="130" dur="500"/>
                                        <p:tgtEl>
                                          <p:spTgt spid="122"/>
                                        </p:tgtEl>
                                      </p:cBhvr>
                                    </p:animEffect>
                                  </p:childTnLst>
                                </p:cTn>
                              </p:par>
                            </p:childTnLst>
                          </p:cTn>
                        </p:par>
                        <p:par>
                          <p:cTn id="131" fill="hold">
                            <p:stCondLst>
                              <p:cond delay="500"/>
                            </p:stCondLst>
                            <p:childTnLst>
                              <p:par>
                                <p:cTn id="132" presetID="22" presetClass="entr" presetSubtype="8" fill="hold" grpId="0" nodeType="afterEffect">
                                  <p:stCondLst>
                                    <p:cond delay="0"/>
                                  </p:stCondLst>
                                  <p:childTnLst>
                                    <p:set>
                                      <p:cBhvr>
                                        <p:cTn id="133" dur="1" fill="hold">
                                          <p:stCondLst>
                                            <p:cond delay="0"/>
                                          </p:stCondLst>
                                        </p:cTn>
                                        <p:tgtEl>
                                          <p:spTgt spid="103"/>
                                        </p:tgtEl>
                                        <p:attrNameLst>
                                          <p:attrName>style.visibility</p:attrName>
                                        </p:attrNameLst>
                                      </p:cBhvr>
                                      <p:to>
                                        <p:strVal val="visible"/>
                                      </p:to>
                                    </p:set>
                                    <p:animEffect transition="in" filter="wipe(left)">
                                      <p:cBhvr>
                                        <p:cTn id="134" dur="500"/>
                                        <p:tgtEl>
                                          <p:spTgt spid="103"/>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134"/>
                                        </p:tgtEl>
                                        <p:attrNameLst>
                                          <p:attrName>style.visibility</p:attrName>
                                        </p:attrNameLst>
                                      </p:cBhvr>
                                      <p:to>
                                        <p:strVal val="visible"/>
                                      </p:to>
                                    </p:set>
                                    <p:animEffect transition="in" filter="wipe(left)">
                                      <p:cBhvr>
                                        <p:cTn id="139" dur="500"/>
                                        <p:tgtEl>
                                          <p:spTgt spid="134"/>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132"/>
                                        </p:tgtEl>
                                        <p:attrNameLst>
                                          <p:attrName>style.visibility</p:attrName>
                                        </p:attrNameLst>
                                      </p:cBhvr>
                                      <p:to>
                                        <p:strVal val="visible"/>
                                      </p:to>
                                    </p:set>
                                    <p:animEffect transition="in" filter="wipe(left)">
                                      <p:cBhvr>
                                        <p:cTn id="144" dur="500"/>
                                        <p:tgtEl>
                                          <p:spTgt spid="132"/>
                                        </p:tgtEl>
                                      </p:cBhvr>
                                    </p:animEffect>
                                  </p:childTnLst>
                                </p:cTn>
                              </p:par>
                            </p:childTnLst>
                          </p:cTn>
                        </p:par>
                        <p:par>
                          <p:cTn id="145" fill="hold">
                            <p:stCondLst>
                              <p:cond delay="500"/>
                            </p:stCondLst>
                            <p:childTnLst>
                              <p:par>
                                <p:cTn id="146" presetID="22" presetClass="entr" presetSubtype="8" fill="hold" grpId="0" nodeType="afterEffect">
                                  <p:stCondLst>
                                    <p:cond delay="0"/>
                                  </p:stCondLst>
                                  <p:childTnLst>
                                    <p:set>
                                      <p:cBhvr>
                                        <p:cTn id="147" dur="1" fill="hold">
                                          <p:stCondLst>
                                            <p:cond delay="0"/>
                                          </p:stCondLst>
                                        </p:cTn>
                                        <p:tgtEl>
                                          <p:spTgt spid="130"/>
                                        </p:tgtEl>
                                        <p:attrNameLst>
                                          <p:attrName>style.visibility</p:attrName>
                                        </p:attrNameLst>
                                      </p:cBhvr>
                                      <p:to>
                                        <p:strVal val="visible"/>
                                      </p:to>
                                    </p:set>
                                    <p:animEffect transition="in" filter="wipe(left)">
                                      <p:cBhvr>
                                        <p:cTn id="148" dur="500"/>
                                        <p:tgtEl>
                                          <p:spTgt spid="130"/>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136"/>
                                        </p:tgtEl>
                                        <p:attrNameLst>
                                          <p:attrName>style.visibility</p:attrName>
                                        </p:attrNameLst>
                                      </p:cBhvr>
                                      <p:to>
                                        <p:strVal val="visible"/>
                                      </p:to>
                                    </p:set>
                                    <p:animEffect transition="in" filter="wipe(left)">
                                      <p:cBhvr>
                                        <p:cTn id="153" dur="500"/>
                                        <p:tgtEl>
                                          <p:spTgt spid="136"/>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grpId="1" nodeType="clickEffect">
                                  <p:stCondLst>
                                    <p:cond delay="0"/>
                                  </p:stCondLst>
                                  <p:childTnLst>
                                    <p:set>
                                      <p:cBhvr>
                                        <p:cTn id="157" dur="1" fill="hold">
                                          <p:stCondLst>
                                            <p:cond delay="0"/>
                                          </p:stCondLst>
                                        </p:cTn>
                                        <p:tgtEl>
                                          <p:spTgt spid="103"/>
                                        </p:tgtEl>
                                        <p:attrNameLst>
                                          <p:attrName>style.visibility</p:attrName>
                                        </p:attrNameLst>
                                      </p:cBhvr>
                                      <p:to>
                                        <p:strVal val="hidden"/>
                                      </p:to>
                                    </p:set>
                                  </p:childTnLst>
                                </p:cTn>
                              </p:par>
                            </p:childTnLst>
                          </p:cTn>
                        </p:par>
                        <p:par>
                          <p:cTn id="158" fill="hold">
                            <p:stCondLst>
                              <p:cond delay="0"/>
                            </p:stCondLst>
                            <p:childTnLst>
                              <p:par>
                                <p:cTn id="159" presetID="1" presetClass="entr" presetSubtype="0" fill="hold" grpId="0" nodeType="afterEffect">
                                  <p:stCondLst>
                                    <p:cond delay="0"/>
                                  </p:stCondLst>
                                  <p:childTnLst>
                                    <p:set>
                                      <p:cBhvr>
                                        <p:cTn id="160" dur="1" fill="hold">
                                          <p:stCondLst>
                                            <p:cond delay="0"/>
                                          </p:stCondLst>
                                        </p:cTn>
                                        <p:tgtEl>
                                          <p:spTgt spid="137"/>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grpId="1" nodeType="clickEffect">
                                  <p:stCondLst>
                                    <p:cond delay="0"/>
                                  </p:stCondLst>
                                  <p:childTnLst>
                                    <p:set>
                                      <p:cBhvr>
                                        <p:cTn id="164" dur="1" fill="hold">
                                          <p:stCondLst>
                                            <p:cond delay="0"/>
                                          </p:stCondLst>
                                        </p:cTn>
                                        <p:tgtEl>
                                          <p:spTgt spid="134"/>
                                        </p:tgtEl>
                                        <p:attrNameLst>
                                          <p:attrName>style.visibility</p:attrName>
                                        </p:attrNameLst>
                                      </p:cBhvr>
                                      <p:to>
                                        <p:strVal val="hidden"/>
                                      </p:to>
                                    </p:set>
                                  </p:childTnLst>
                                </p:cTn>
                              </p:par>
                              <p:par>
                                <p:cTn id="165" presetID="1" presetClass="entr" presetSubtype="0" fill="hold" grpId="0" nodeType="withEffect">
                                  <p:stCondLst>
                                    <p:cond delay="0"/>
                                  </p:stCondLst>
                                  <p:childTnLst>
                                    <p:set>
                                      <p:cBhvr>
                                        <p:cTn id="166" dur="1" fill="hold">
                                          <p:stCondLst>
                                            <p:cond delay="0"/>
                                          </p:stCondLst>
                                        </p:cTn>
                                        <p:tgtEl>
                                          <p:spTgt spid="138"/>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132"/>
                                        </p:tgtEl>
                                        <p:attrNameLst>
                                          <p:attrName>style.visibility</p:attrName>
                                        </p:attrNameLst>
                                      </p:cBhvr>
                                      <p:to>
                                        <p:strVal val="hidden"/>
                                      </p:to>
                                    </p:set>
                                  </p:childTnLst>
                                </p:cTn>
                              </p:par>
                              <p:par>
                                <p:cTn id="171" presetID="1" presetClass="entr" presetSubtype="0" fill="hold" grpId="0" nodeType="withEffect">
                                  <p:stCondLst>
                                    <p:cond delay="0"/>
                                  </p:stCondLst>
                                  <p:childTnLst>
                                    <p:set>
                                      <p:cBhvr>
                                        <p:cTn id="172" dur="1" fill="hold">
                                          <p:stCondLst>
                                            <p:cond delay="0"/>
                                          </p:stCondLst>
                                        </p:cTn>
                                        <p:tgtEl>
                                          <p:spTgt spid="56"/>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130"/>
                                        </p:tgtEl>
                                        <p:attrNameLst>
                                          <p:attrName>style.visibility</p:attrName>
                                        </p:attrNameLst>
                                      </p:cBhvr>
                                      <p:to>
                                        <p:strVal val="hidden"/>
                                      </p:to>
                                    </p:set>
                                  </p:childTnLst>
                                </p:cTn>
                              </p:par>
                              <p:par>
                                <p:cTn id="177" presetID="1" presetClass="entr" presetSubtype="0"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54"/>
                                        </p:tgtEl>
                                        <p:attrNameLst>
                                          <p:attrName>style.visibility</p:attrName>
                                        </p:attrNameLst>
                                      </p:cBhvr>
                                      <p:to>
                                        <p:strVal val="visible"/>
                                      </p:to>
                                    </p:set>
                                    <p:animEffect transition="in" filter="wipe(left)">
                                      <p:cBhvr>
                                        <p:cTn id="183" dur="500"/>
                                        <p:tgtEl>
                                          <p:spTgt spid="54"/>
                                        </p:tgtEl>
                                      </p:cBhvr>
                                    </p:animEffect>
                                  </p:childTnLst>
                                </p:cTn>
                              </p:par>
                            </p:childTnLst>
                          </p:cTn>
                        </p:par>
                        <p:par>
                          <p:cTn id="184" fill="hold">
                            <p:stCondLst>
                              <p:cond delay="500"/>
                            </p:stCondLst>
                            <p:childTnLst>
                              <p:par>
                                <p:cTn id="185" presetID="1" presetClass="entr" presetSubtype="0" fill="hold" nodeType="afterEffect">
                                  <p:stCondLst>
                                    <p:cond delay="0"/>
                                  </p:stCondLst>
                                  <p:childTnLst>
                                    <p:set>
                                      <p:cBhvr>
                                        <p:cTn id="186" dur="1" fill="hold">
                                          <p:stCondLst>
                                            <p:cond delay="0"/>
                                          </p:stCondLst>
                                        </p:cTn>
                                        <p:tgtEl>
                                          <p:spTgt spid="1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73" grpId="0" animBg="1"/>
      <p:bldP spid="74" grpId="0" animBg="1"/>
      <p:bldP spid="77" grpId="0" animBg="1"/>
      <p:bldP spid="82" grpId="0" animBg="1"/>
      <p:bldP spid="83" grpId="0" animBg="1"/>
      <p:bldP spid="84" grpId="0" animBg="1"/>
      <p:bldP spid="87" grpId="0" animBg="1"/>
      <p:bldP spid="89" grpId="0" animBg="1"/>
      <p:bldP spid="90" grpId="0" animBg="1"/>
      <p:bldP spid="91" grpId="0" animBg="1"/>
      <p:bldP spid="93" grpId="0" animBg="1"/>
      <p:bldP spid="103" grpId="0" animBg="1"/>
      <p:bldP spid="103" grpId="1" animBg="1"/>
      <p:bldP spid="118" grpId="0"/>
      <p:bldP spid="119" grpId="0" animBg="1"/>
      <p:bldP spid="120" grpId="0" animBg="1"/>
      <p:bldP spid="126" grpId="0" animBg="1"/>
      <p:bldP spid="130" grpId="0" animBg="1"/>
      <p:bldP spid="130" grpId="1" animBg="1"/>
      <p:bldP spid="132" grpId="0" animBg="1"/>
      <p:bldP spid="132" grpId="1" animBg="1"/>
      <p:bldP spid="134" grpId="0" animBg="1"/>
      <p:bldP spid="134" grpId="1" animBg="1"/>
      <p:bldP spid="136" grpId="0" animBg="1"/>
      <p:bldP spid="137" grpId="0" animBg="1"/>
      <p:bldP spid="138" grpId="0" animBg="1"/>
      <p:bldP spid="145" grpId="0" animBg="1"/>
      <p:bldP spid="146" grpId="0" animBg="1"/>
      <p:bldP spid="147" grpId="0" animBg="1"/>
      <p:bldP spid="148" grpId="0" animBg="1"/>
      <p:bldP spid="54" grpId="0" animBg="1"/>
      <p:bldP spid="55" grpId="0" animBg="1"/>
      <p:bldP spid="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44286"/>
            <a:ext cx="10058400" cy="950495"/>
          </a:xfrm>
        </p:spPr>
        <p:txBody>
          <a:bodyPr/>
          <a:lstStyle/>
          <a:p>
            <a:pPr algn="ctr"/>
            <a:r>
              <a:rPr lang="en-US" dirty="0"/>
              <a:t>Unconditional Zero sharing</a:t>
            </a:r>
          </a:p>
        </p:txBody>
      </p:sp>
      <p:pic>
        <p:nvPicPr>
          <p:cNvPr id="23" name="Picture 20" descr="https://cdn3.iconfinder.com/data/icons/black-easy/512/538303-user_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19" y="2892751"/>
            <a:ext cx="6746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descr="http://www.freeiconspng.com/uploads/name-people-person-user-icon--icon-search-engin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5869" y="2947152"/>
            <a:ext cx="7048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p:nvPr/>
        </p:nvSpPr>
        <p:spPr>
          <a:xfrm>
            <a:off x="10202461" y="2839604"/>
            <a:ext cx="1407602" cy="861774"/>
          </a:xfrm>
          <a:prstGeom prst="rect">
            <a:avLst/>
          </a:prstGeom>
          <a:noFill/>
        </p:spPr>
        <p:txBody>
          <a:bodyPr wrap="square" rtlCol="0">
            <a:spAutoFit/>
          </a:bodyPr>
          <a:lstStyle/>
          <a:p>
            <a:r>
              <a:rPr lang="en-US" sz="2500" b="0" dirty="0">
                <a:effectLst/>
              </a:rPr>
              <a:t> </a:t>
            </a:r>
          </a:p>
          <a:p>
            <a:endParaRPr lang="en-US" sz="2500" dirty="0">
              <a:effectLst/>
            </a:endParaRPr>
          </a:p>
        </p:txBody>
      </p:sp>
      <p:pic>
        <p:nvPicPr>
          <p:cNvPr id="59" name="Picture 18" descr="http://www.freeiconspng.com/uploads/name-people-person-user-icon--icon-search-engine-1.png"/>
          <p:cNvPicPr>
            <a:picLocks noChangeAspect="1" noChangeArrowheads="1"/>
          </p:cNvPicPr>
          <p:nvPr/>
        </p:nvPicPr>
        <p:blipFill>
          <a:blip r:embed="rId5" cstate="print">
            <a:duotone>
              <a:schemeClr val="accent1">
                <a:shade val="45000"/>
                <a:satMod val="135000"/>
              </a:schemeClr>
              <a:prstClr val="white"/>
            </a:duotone>
            <a:extLst/>
          </a:blip>
          <a:srcRect/>
          <a:stretch>
            <a:fillRect/>
          </a:stretch>
        </p:blipFill>
        <p:spPr bwMode="auto">
          <a:xfrm>
            <a:off x="4696023" y="5930572"/>
            <a:ext cx="709489" cy="709489"/>
          </a:xfrm>
          <a:prstGeom prst="rect">
            <a:avLst/>
          </a:prstGeom>
          <a:noFill/>
          <a:ln>
            <a:noFill/>
          </a:ln>
        </p:spPr>
      </p:pic>
      <p:pic>
        <p:nvPicPr>
          <p:cNvPr id="35" name="Picture 18" descr="http://www.freeiconspng.com/uploads/name-people-person-user-icon--icon-search-engin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0751" y="746652"/>
            <a:ext cx="7254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7" name="Content Placeholder 2"/>
              <p:cNvSpPr>
                <a:spLocks noGrp="1"/>
              </p:cNvSpPr>
              <p:nvPr>
                <p:ph idx="1"/>
              </p:nvPr>
            </p:nvSpPr>
            <p:spPr>
              <a:xfrm>
                <a:off x="9615111" y="3495570"/>
                <a:ext cx="2614487" cy="3047470"/>
              </a:xfrm>
            </p:spPr>
            <p:txBody>
              <a:bodyPr>
                <a:noAutofit/>
              </a:bodyPr>
              <a:lstStyle/>
              <a:p>
                <a:r>
                  <a:rPr lang="en-US" sz="1600" dirty="0">
                    <a:effectLst/>
                  </a:rPr>
                  <a:t>Party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b="0" i="1" smtClean="0">
                            <a:latin typeface="Cambria Math" panose="02040503050406030204" pitchFamily="18" charset="0"/>
                          </a:rPr>
                          <m:t>𝑖</m:t>
                        </m:r>
                      </m:sub>
                    </m:sSub>
                    <m:r>
                      <a:rPr lang="en-US" sz="1600" i="1">
                        <a:latin typeface="Cambria Math" panose="02040503050406030204" pitchFamily="18" charset="0"/>
                      </a:rPr>
                      <m:t> </m:t>
                    </m:r>
                  </m:oMath>
                </a14:m>
                <a:r>
                  <a:rPr lang="en-US" sz="1600" dirty="0">
                    <a:effectLst/>
                  </a:rPr>
                  <a:t>chooses random seeds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𝑘</m:t>
                        </m:r>
                      </m:e>
                      <m:sub>
                        <m:r>
                          <a:rPr lang="en-US" sz="1600" i="1">
                            <a:latin typeface="Cambria Math" panose="02040503050406030204" pitchFamily="18" charset="0"/>
                          </a:rPr>
                          <m:t>𝑖𝑗</m:t>
                        </m:r>
                      </m:sub>
                    </m:sSub>
                    <m:r>
                      <a:rPr lang="en-US" sz="1600" i="1">
                        <a:latin typeface="Cambria Math" panose="02040503050406030204" pitchFamily="18" charset="0"/>
                      </a:rPr>
                      <m:t> </m:t>
                    </m:r>
                  </m:oMath>
                </a14:m>
                <a:r>
                  <a:rPr lang="en-US" sz="1600" dirty="0">
                    <a:effectLst/>
                  </a:rPr>
                  <a:t>and sends it to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b="0" i="1" smtClean="0">
                            <a:latin typeface="Cambria Math" panose="02040503050406030204" pitchFamily="18" charset="0"/>
                          </a:rPr>
                          <m:t>𝑗</m:t>
                        </m:r>
                      </m:sub>
                    </m:sSub>
                  </m:oMath>
                </a14:m>
                <a:r>
                  <a:rPr lang="en-US" sz="1600" dirty="0">
                    <a:effectLst/>
                  </a:rPr>
                  <a:t> </a:t>
                </a:r>
                <a14:m>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𝑗</m:t>
                    </m:r>
                    <m:r>
                      <a:rPr lang="en-US" sz="1600" i="1">
                        <a:latin typeface="Cambria Math" panose="02040503050406030204" pitchFamily="18" charset="0"/>
                      </a:rPr>
                      <m:t>&gt;</m:t>
                    </m:r>
                    <m:r>
                      <a:rPr lang="en-US" sz="1600" i="1">
                        <a:latin typeface="Cambria Math" panose="02040503050406030204" pitchFamily="18" charset="0"/>
                      </a:rPr>
                      <m:t>𝑖</m:t>
                    </m:r>
                    <m:r>
                      <a:rPr lang="en-US" sz="1600" i="1">
                        <a:latin typeface="Cambria Math" panose="02040503050406030204" pitchFamily="18" charset="0"/>
                      </a:rPr>
                      <m:t>)</m:t>
                    </m:r>
                  </m:oMath>
                </a14:m>
                <a:r>
                  <a:rPr lang="en-US" sz="1600" dirty="0"/>
                  <a:t> </a:t>
                </a:r>
              </a:p>
              <a:p>
                <a:r>
                  <a:rPr lang="en-US" sz="1600" dirty="0"/>
                  <a:t>For each </a:t>
                </a:r>
                <a14:m>
                  <m:oMath xmlns:m="http://schemas.openxmlformats.org/officeDocument/2006/math">
                    <m:r>
                      <a:rPr lang="en-US" sz="1600" i="1">
                        <a:latin typeface="Cambria Math" panose="02040503050406030204" pitchFamily="18" charset="0"/>
                      </a:rPr>
                      <m:t>𝑥</m:t>
                    </m:r>
                  </m:oMath>
                </a14:m>
                <a:r>
                  <a:rPr lang="en-US" sz="1600" dirty="0">
                    <a:effectLst/>
                  </a:rPr>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r>
                      <a:rPr lang="en-US" sz="1600" i="1">
                        <a:latin typeface="Cambria Math" panose="02040503050406030204" pitchFamily="18" charset="0"/>
                      </a:rPr>
                      <m:t> </m:t>
                    </m:r>
                  </m:oMath>
                </a14:m>
                <a:r>
                  <a:rPr lang="en-US" sz="1600" dirty="0">
                    <a:effectLst/>
                  </a:rPr>
                  <a:t>computes share </a:t>
                </a:r>
                <a14:m>
                  <m:oMath xmlns:m="http://schemas.openxmlformats.org/officeDocument/2006/math">
                    <m:r>
                      <a:rPr lang="en-US" sz="1600" i="1">
                        <a:latin typeface="Cambria Math" panose="02040503050406030204" pitchFamily="18" charset="0"/>
                      </a:rPr>
                      <m:t>𝑠</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0</m:t>
                        </m:r>
                      </m:sub>
                    </m:sSub>
                  </m:oMath>
                </a14:m>
                <a:r>
                  <a:rPr lang="en-US" sz="1600" dirty="0"/>
                  <a:t>using PRF </a:t>
                </a:r>
                <a14:m>
                  <m:oMath xmlns:m="http://schemas.openxmlformats.org/officeDocument/2006/math">
                    <m:r>
                      <a:rPr lang="en-US" sz="1600" i="1">
                        <a:latin typeface="Cambria Math" panose="02040503050406030204" pitchFamily="18" charset="0"/>
                      </a:rPr>
                      <m:t>𝐹</m:t>
                    </m:r>
                  </m:oMath>
                </a14:m>
                <a:endParaRPr lang="en-US" sz="1600" dirty="0">
                  <a:effectLst/>
                </a:endParaRPr>
              </a:p>
              <a:p>
                <a:r>
                  <a:rPr lang="en-US" sz="1600" dirty="0">
                    <a:effectLst/>
                  </a:rPr>
                  <a:t>If x is in Intersection,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r>
                      <a:rPr lang="en-US" sz="1600" i="1">
                        <a:latin typeface="Cambria Math" panose="02040503050406030204" pitchFamily="18" charset="0"/>
                      </a:rPr>
                      <m:t> </m:t>
                    </m:r>
                  </m:oMath>
                </a14:m>
                <a:r>
                  <a:rPr lang="en-US" sz="1600" dirty="0">
                    <a:effectLst/>
                  </a:rPr>
                  <a:t> computes a right share of zero</a:t>
                </a:r>
              </a:p>
              <a:p>
                <a:r>
                  <a:rPr lang="en-US" sz="1600" dirty="0"/>
                  <a:t>Otherwise,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r>
                      <a:rPr lang="en-US" sz="1600" i="1">
                        <a:latin typeface="Cambria Math" panose="02040503050406030204" pitchFamily="18" charset="0"/>
                      </a:rPr>
                      <m:t> </m:t>
                    </m:r>
                  </m:oMath>
                </a14:m>
                <a:r>
                  <a:rPr lang="en-US" sz="1600" dirty="0"/>
                  <a:t> computes an incorrect share of zero</a:t>
                </a:r>
              </a:p>
            </p:txBody>
          </p:sp>
        </mc:Choice>
        <mc:Fallback xmlns="">
          <p:sp>
            <p:nvSpPr>
              <p:cNvPr id="37" name="Content Placeholder 2"/>
              <p:cNvSpPr>
                <a:spLocks noGrp="1" noRot="1" noChangeAspect="1" noMove="1" noResize="1" noEditPoints="1" noAdjustHandles="1" noChangeArrowheads="1" noChangeShapeType="1" noTextEdit="1"/>
              </p:cNvSpPr>
              <p:nvPr>
                <p:ph idx="1"/>
              </p:nvPr>
            </p:nvSpPr>
            <p:spPr>
              <a:xfrm>
                <a:off x="9615111" y="3495570"/>
                <a:ext cx="2614487" cy="3047470"/>
              </a:xfrm>
              <a:blipFill>
                <a:blip r:embed="rId7"/>
                <a:stretch>
                  <a:fillRect l="-233" t="-1400" r="-2564" b="-1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Rounded Corners 63"/>
              <p:cNvSpPr/>
              <p:nvPr/>
            </p:nvSpPr>
            <p:spPr>
              <a:xfrm>
                <a:off x="4760909" y="1486552"/>
                <a:ext cx="308617"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oMath>
                  </m:oMathPara>
                </a14:m>
                <a:endParaRPr lang="en-US" sz="1400" dirty="0">
                  <a:solidFill>
                    <a:schemeClr val="tx1"/>
                  </a:solidFill>
                  <a:effectLst/>
                </a:endParaRPr>
              </a:p>
            </p:txBody>
          </p:sp>
        </mc:Choice>
        <mc:Fallback xmlns="">
          <p:sp>
            <p:nvSpPr>
              <p:cNvPr id="64" name="Rectangle: Rounded Corners 63"/>
              <p:cNvSpPr>
                <a:spLocks noRot="1" noChangeAspect="1" noMove="1" noResize="1" noEditPoints="1" noAdjustHandles="1" noChangeArrowheads="1" noChangeShapeType="1" noTextEdit="1"/>
              </p:cNvSpPr>
              <p:nvPr/>
            </p:nvSpPr>
            <p:spPr>
              <a:xfrm>
                <a:off x="4760909" y="1486552"/>
                <a:ext cx="308617" cy="255869"/>
              </a:xfrm>
              <a:prstGeom prst="roundRect">
                <a:avLst/>
              </a:prstGeom>
              <a:blipFill>
                <a:blip r:embed="rId8"/>
                <a:stretch>
                  <a:fillRect l="-16981"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4731171" y="1147999"/>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0</m:t>
                          </m:r>
                        </m:sub>
                      </m:sSub>
                      <m:r>
                        <a:rPr lang="en-US" sz="1600" i="1">
                          <a:latin typeface="Cambria Math" panose="02040503050406030204" pitchFamily="18" charset="0"/>
                        </a:rPr>
                        <m:t>)</m:t>
                      </m:r>
                    </m:oMath>
                  </m:oMathPara>
                </a14:m>
                <a:endParaRPr lang="en-US" sz="1600" dirty="0"/>
              </a:p>
            </p:txBody>
          </p:sp>
        </mc:Choice>
        <mc:Fallback xmlns="">
          <p:sp>
            <p:nvSpPr>
              <p:cNvPr id="16" name="Rectangle 15"/>
              <p:cNvSpPr>
                <a:spLocks noRot="1" noChangeAspect="1" noMove="1" noResize="1" noEditPoints="1" noAdjustHandles="1" noChangeArrowheads="1" noChangeShapeType="1" noTextEdit="1"/>
              </p:cNvSpPr>
              <p:nvPr/>
            </p:nvSpPr>
            <p:spPr>
              <a:xfrm>
                <a:off x="4731171" y="1147999"/>
                <a:ext cx="824648" cy="338554"/>
              </a:xfrm>
              <a:prstGeom prst="rect">
                <a:avLst/>
              </a:prstGeom>
              <a:blipFill>
                <a:blip r:embed="rId9"/>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8502217" y="3340907"/>
                <a:ext cx="82503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𝑃</m:t>
                          </m:r>
                        </m:e>
                        <m:sub>
                          <m:r>
                            <a:rPr lang="en-US" sz="1600" b="0" i="1" smtClean="0">
                              <a:solidFill>
                                <a:schemeClr val="tx1"/>
                              </a:solidFill>
                              <a:latin typeface="Cambria Math" panose="02040503050406030204" pitchFamily="18" charset="0"/>
                            </a:rPr>
                            <m:t>3</m:t>
                          </m:r>
                        </m:sub>
                      </m:sSub>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b="0" i="1" smtClean="0">
                                  <a:solidFill>
                                    <a:schemeClr val="tx1"/>
                                  </a:solidFill>
                                  <a:latin typeface="Cambria Math" panose="02040503050406030204" pitchFamily="18" charset="0"/>
                                </a:rPr>
                                <m:t>3</m:t>
                              </m:r>
                            </m:sub>
                          </m:sSub>
                        </m:e>
                      </m:d>
                    </m:oMath>
                  </m:oMathPara>
                </a14:m>
                <a:endParaRPr lang="en-US" sz="1600" dirty="0">
                  <a:solidFill>
                    <a:schemeClr val="tx1"/>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8502217" y="3340907"/>
                <a:ext cx="825033" cy="3385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48790" y="3261419"/>
                <a:ext cx="81554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1</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e>
                      </m:d>
                    </m:oMath>
                  </m:oMathPara>
                </a14:m>
                <a:endParaRPr lang="en-US" sz="1600" dirty="0"/>
              </a:p>
            </p:txBody>
          </p:sp>
        </mc:Choice>
        <mc:Fallback xmlns="">
          <p:sp>
            <p:nvSpPr>
              <p:cNvPr id="18" name="Rectangle 17"/>
              <p:cNvSpPr>
                <a:spLocks noRot="1" noChangeAspect="1" noMove="1" noResize="1" noEditPoints="1" noAdjustHandles="1" noChangeArrowheads="1" noChangeShapeType="1" noTextEdit="1"/>
              </p:cNvSpPr>
              <p:nvPr/>
            </p:nvSpPr>
            <p:spPr>
              <a:xfrm>
                <a:off x="48790" y="3261419"/>
                <a:ext cx="815543" cy="33855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Rounded Corners 72"/>
              <p:cNvSpPr/>
              <p:nvPr/>
            </p:nvSpPr>
            <p:spPr>
              <a:xfrm>
                <a:off x="922134" y="2896198"/>
                <a:ext cx="303416"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oMath>
                  </m:oMathPara>
                </a14:m>
                <a:endParaRPr lang="en-US" sz="1400" dirty="0">
                  <a:solidFill>
                    <a:schemeClr val="tx1"/>
                  </a:solidFill>
                  <a:effectLst/>
                </a:endParaRPr>
              </a:p>
            </p:txBody>
          </p:sp>
        </mc:Choice>
        <mc:Fallback xmlns="">
          <p:sp>
            <p:nvSpPr>
              <p:cNvPr id="73" name="Rectangle: Rounded Corners 72"/>
              <p:cNvSpPr>
                <a:spLocks noRot="1" noChangeAspect="1" noMove="1" noResize="1" noEditPoints="1" noAdjustHandles="1" noChangeArrowheads="1" noChangeShapeType="1" noTextEdit="1"/>
              </p:cNvSpPr>
              <p:nvPr/>
            </p:nvSpPr>
            <p:spPr>
              <a:xfrm>
                <a:off x="922134" y="2896198"/>
                <a:ext cx="303416" cy="255869"/>
              </a:xfrm>
              <a:prstGeom prst="roundRect">
                <a:avLst/>
              </a:prstGeom>
              <a:blipFill>
                <a:blip r:embed="rId12"/>
                <a:stretch>
                  <a:fillRect l="-17308"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Rounded Corners 73"/>
              <p:cNvSpPr/>
              <p:nvPr/>
            </p:nvSpPr>
            <p:spPr>
              <a:xfrm>
                <a:off x="4779667" y="5146965"/>
                <a:ext cx="289859"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oMath>
                  </m:oMathPara>
                </a14:m>
                <a:endParaRPr lang="en-US" sz="1400" dirty="0">
                  <a:solidFill>
                    <a:schemeClr val="tx1"/>
                  </a:solidFill>
                  <a:effectLst/>
                </a:endParaRPr>
              </a:p>
            </p:txBody>
          </p:sp>
        </mc:Choice>
        <mc:Fallback xmlns="">
          <p:sp>
            <p:nvSpPr>
              <p:cNvPr id="74" name="Rectangle: Rounded Corners 73"/>
              <p:cNvSpPr>
                <a:spLocks noRot="1" noChangeAspect="1" noMove="1" noResize="1" noEditPoints="1" noAdjustHandles="1" noChangeArrowheads="1" noChangeShapeType="1" noTextEdit="1"/>
              </p:cNvSpPr>
              <p:nvPr/>
            </p:nvSpPr>
            <p:spPr>
              <a:xfrm>
                <a:off x="4779667" y="5146965"/>
                <a:ext cx="289859" cy="255869"/>
              </a:xfrm>
              <a:prstGeom prst="roundRect">
                <a:avLst/>
              </a:prstGeom>
              <a:blipFill>
                <a:blip r:embed="rId13"/>
                <a:stretch>
                  <a:fillRect l="-20000"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Rounded Corners 76"/>
              <p:cNvSpPr/>
              <p:nvPr/>
            </p:nvSpPr>
            <p:spPr>
              <a:xfrm>
                <a:off x="4760909" y="1742421"/>
                <a:ext cx="308617"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oMath>
                  </m:oMathPara>
                </a14:m>
                <a:endParaRPr lang="en-US" sz="1400" dirty="0">
                  <a:solidFill>
                    <a:schemeClr val="tx1"/>
                  </a:solidFill>
                  <a:effectLst/>
                </a:endParaRPr>
              </a:p>
            </p:txBody>
          </p:sp>
        </mc:Choice>
        <mc:Fallback xmlns="">
          <p:sp>
            <p:nvSpPr>
              <p:cNvPr id="77" name="Rectangle: Rounded Corners 76"/>
              <p:cNvSpPr>
                <a:spLocks noRot="1" noChangeAspect="1" noMove="1" noResize="1" noEditPoints="1" noAdjustHandles="1" noChangeArrowheads="1" noChangeShapeType="1" noTextEdit="1"/>
              </p:cNvSpPr>
              <p:nvPr/>
            </p:nvSpPr>
            <p:spPr>
              <a:xfrm>
                <a:off x="4760909" y="1742421"/>
                <a:ext cx="308617" cy="255869"/>
              </a:xfrm>
              <a:prstGeom prst="roundRect">
                <a:avLst/>
              </a:prstGeom>
              <a:blipFill>
                <a:blip r:embed="rId14"/>
                <a:stretch>
                  <a:fillRect l="-16981"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Rounded Corners 81"/>
              <p:cNvSpPr/>
              <p:nvPr/>
            </p:nvSpPr>
            <p:spPr>
              <a:xfrm>
                <a:off x="4779667" y="2022760"/>
                <a:ext cx="289859"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oMath>
                  </m:oMathPara>
                </a14:m>
                <a:endParaRPr lang="en-US" sz="1400" dirty="0">
                  <a:solidFill>
                    <a:schemeClr val="tx1"/>
                  </a:solidFill>
                  <a:effectLst/>
                </a:endParaRPr>
              </a:p>
            </p:txBody>
          </p:sp>
        </mc:Choice>
        <mc:Fallback xmlns="">
          <p:sp>
            <p:nvSpPr>
              <p:cNvPr id="82" name="Rectangle: Rounded Corners 81"/>
              <p:cNvSpPr>
                <a:spLocks noRot="1" noChangeAspect="1" noMove="1" noResize="1" noEditPoints="1" noAdjustHandles="1" noChangeArrowheads="1" noChangeShapeType="1" noTextEdit="1"/>
              </p:cNvSpPr>
              <p:nvPr/>
            </p:nvSpPr>
            <p:spPr>
              <a:xfrm>
                <a:off x="4779667" y="2022760"/>
                <a:ext cx="289859" cy="255869"/>
              </a:xfrm>
              <a:prstGeom prst="roundRect">
                <a:avLst/>
              </a:prstGeom>
              <a:blipFill>
                <a:blip r:embed="rId15"/>
                <a:stretch>
                  <a:fillRect l="-20000"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Rounded Corners 82"/>
              <p:cNvSpPr/>
              <p:nvPr/>
            </p:nvSpPr>
            <p:spPr>
              <a:xfrm>
                <a:off x="923772" y="3151930"/>
                <a:ext cx="301778"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12</m:t>
                          </m:r>
                        </m:sub>
                      </m:sSub>
                    </m:oMath>
                  </m:oMathPara>
                </a14:m>
                <a:endParaRPr lang="en-US" sz="1400" dirty="0">
                  <a:solidFill>
                    <a:schemeClr val="tx1"/>
                  </a:solidFill>
                  <a:effectLst/>
                </a:endParaRPr>
              </a:p>
            </p:txBody>
          </p:sp>
        </mc:Choice>
        <mc:Fallback xmlns="">
          <p:sp>
            <p:nvSpPr>
              <p:cNvPr id="83" name="Rectangle: Rounded Corners 82"/>
              <p:cNvSpPr>
                <a:spLocks noRot="1" noChangeAspect="1" noMove="1" noResize="1" noEditPoints="1" noAdjustHandles="1" noChangeArrowheads="1" noChangeShapeType="1" noTextEdit="1"/>
              </p:cNvSpPr>
              <p:nvPr/>
            </p:nvSpPr>
            <p:spPr>
              <a:xfrm>
                <a:off x="923772" y="3151930"/>
                <a:ext cx="301778" cy="259105"/>
              </a:xfrm>
              <a:prstGeom prst="roundRect">
                <a:avLst/>
              </a:prstGeom>
              <a:blipFill>
                <a:blip r:embed="rId16"/>
                <a:stretch>
                  <a:fillRect l="-17647" b="-2222"/>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Rounded Corners 83"/>
              <p:cNvSpPr/>
              <p:nvPr/>
            </p:nvSpPr>
            <p:spPr>
              <a:xfrm>
                <a:off x="908284" y="3427622"/>
                <a:ext cx="309667"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13</m:t>
                          </m:r>
                        </m:sub>
                      </m:sSub>
                    </m:oMath>
                  </m:oMathPara>
                </a14:m>
                <a:endParaRPr lang="en-US" sz="1400" dirty="0">
                  <a:solidFill>
                    <a:schemeClr val="tx1"/>
                  </a:solidFill>
                  <a:effectLst/>
                </a:endParaRPr>
              </a:p>
            </p:txBody>
          </p:sp>
        </mc:Choice>
        <mc:Fallback xmlns="">
          <p:sp>
            <p:nvSpPr>
              <p:cNvPr id="84" name="Rectangle: Rounded Corners 83"/>
              <p:cNvSpPr>
                <a:spLocks noRot="1" noChangeAspect="1" noMove="1" noResize="1" noEditPoints="1" noAdjustHandles="1" noChangeArrowheads="1" noChangeShapeType="1" noTextEdit="1"/>
              </p:cNvSpPr>
              <p:nvPr/>
            </p:nvSpPr>
            <p:spPr>
              <a:xfrm>
                <a:off x="908284" y="3427622"/>
                <a:ext cx="309667" cy="259105"/>
              </a:xfrm>
              <a:prstGeom prst="roundRect">
                <a:avLst/>
              </a:prstGeom>
              <a:blipFill>
                <a:blip r:embed="rId17"/>
                <a:stretch>
                  <a:fillRect l="-15094" b="-2222"/>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Rounded Corners 86"/>
              <p:cNvSpPr/>
              <p:nvPr/>
            </p:nvSpPr>
            <p:spPr>
              <a:xfrm>
                <a:off x="4769283" y="5427527"/>
                <a:ext cx="300243"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12</m:t>
                          </m:r>
                        </m:sub>
                      </m:sSub>
                    </m:oMath>
                  </m:oMathPara>
                </a14:m>
                <a:endParaRPr lang="en-US" sz="1400" dirty="0">
                  <a:solidFill>
                    <a:schemeClr val="tx1"/>
                  </a:solidFill>
                  <a:effectLst/>
                </a:endParaRPr>
              </a:p>
            </p:txBody>
          </p:sp>
        </mc:Choice>
        <mc:Fallback xmlns="">
          <p:sp>
            <p:nvSpPr>
              <p:cNvPr id="87" name="Rectangle: Rounded Corners 86"/>
              <p:cNvSpPr>
                <a:spLocks noRot="1" noChangeAspect="1" noMove="1" noResize="1" noEditPoints="1" noAdjustHandles="1" noChangeArrowheads="1" noChangeShapeType="1" noTextEdit="1"/>
              </p:cNvSpPr>
              <p:nvPr/>
            </p:nvSpPr>
            <p:spPr>
              <a:xfrm>
                <a:off x="4769283" y="5427527"/>
                <a:ext cx="300243" cy="259105"/>
              </a:xfrm>
              <a:prstGeom prst="roundRect">
                <a:avLst/>
              </a:prstGeom>
              <a:blipFill>
                <a:blip r:embed="rId18"/>
                <a:stretch>
                  <a:fillRect l="-17308" b="-2222"/>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Rounded Corners 88"/>
              <p:cNvSpPr/>
              <p:nvPr/>
            </p:nvSpPr>
            <p:spPr>
              <a:xfrm>
                <a:off x="8215485" y="2989633"/>
                <a:ext cx="262994"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oMath>
                  </m:oMathPara>
                </a14:m>
                <a:endParaRPr lang="en-US" sz="1400" dirty="0">
                  <a:solidFill>
                    <a:schemeClr val="tx1"/>
                  </a:solidFill>
                  <a:effectLst/>
                </a:endParaRPr>
              </a:p>
            </p:txBody>
          </p:sp>
        </mc:Choice>
        <mc:Fallback xmlns="">
          <p:sp>
            <p:nvSpPr>
              <p:cNvPr id="89" name="Rectangle: Rounded Corners 88"/>
              <p:cNvSpPr>
                <a:spLocks noRot="1" noChangeAspect="1" noMove="1" noResize="1" noEditPoints="1" noAdjustHandles="1" noChangeArrowheads="1" noChangeShapeType="1" noTextEdit="1"/>
              </p:cNvSpPr>
              <p:nvPr/>
            </p:nvSpPr>
            <p:spPr>
              <a:xfrm>
                <a:off x="8215485" y="2989633"/>
                <a:ext cx="262994" cy="255869"/>
              </a:xfrm>
              <a:prstGeom prst="roundRect">
                <a:avLst/>
              </a:prstGeom>
              <a:blipFill>
                <a:blip r:embed="rId19"/>
                <a:stretch>
                  <a:fillRect l="-28889"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Rounded Corners 89"/>
              <p:cNvSpPr/>
              <p:nvPr/>
            </p:nvSpPr>
            <p:spPr>
              <a:xfrm>
                <a:off x="8215485" y="3256345"/>
                <a:ext cx="270052"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13</m:t>
                          </m:r>
                        </m:sub>
                      </m:sSub>
                    </m:oMath>
                  </m:oMathPara>
                </a14:m>
                <a:endParaRPr lang="en-US" sz="1400" dirty="0">
                  <a:solidFill>
                    <a:schemeClr val="tx1"/>
                  </a:solidFill>
                  <a:effectLst/>
                </a:endParaRPr>
              </a:p>
            </p:txBody>
          </p:sp>
        </mc:Choice>
        <mc:Fallback xmlns="">
          <p:sp>
            <p:nvSpPr>
              <p:cNvPr id="90" name="Rectangle: Rounded Corners 89"/>
              <p:cNvSpPr>
                <a:spLocks noRot="1" noChangeAspect="1" noMove="1" noResize="1" noEditPoints="1" noAdjustHandles="1" noChangeArrowheads="1" noChangeShapeType="1" noTextEdit="1"/>
              </p:cNvSpPr>
              <p:nvPr/>
            </p:nvSpPr>
            <p:spPr>
              <a:xfrm>
                <a:off x="8215485" y="3256345"/>
                <a:ext cx="270052" cy="259105"/>
              </a:xfrm>
              <a:prstGeom prst="roundRect">
                <a:avLst/>
              </a:prstGeom>
              <a:blipFill>
                <a:blip r:embed="rId20"/>
                <a:stretch>
                  <a:fillRect l="-26087" b="-2222"/>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Rounded Corners 90"/>
              <p:cNvSpPr/>
              <p:nvPr/>
            </p:nvSpPr>
            <p:spPr>
              <a:xfrm>
                <a:off x="4769283" y="5688803"/>
                <a:ext cx="300243" cy="2417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23</m:t>
                          </m:r>
                        </m:sub>
                      </m:sSub>
                    </m:oMath>
                  </m:oMathPara>
                </a14:m>
                <a:endParaRPr lang="en-US" sz="1400" dirty="0">
                  <a:solidFill>
                    <a:schemeClr val="tx1"/>
                  </a:solidFill>
                  <a:effectLst/>
                </a:endParaRPr>
              </a:p>
            </p:txBody>
          </p:sp>
        </mc:Choice>
        <mc:Fallback xmlns="">
          <p:sp>
            <p:nvSpPr>
              <p:cNvPr id="91" name="Rectangle: Rounded Corners 90"/>
              <p:cNvSpPr>
                <a:spLocks noRot="1" noChangeAspect="1" noMove="1" noResize="1" noEditPoints="1" noAdjustHandles="1" noChangeArrowheads="1" noChangeShapeType="1" noTextEdit="1"/>
              </p:cNvSpPr>
              <p:nvPr/>
            </p:nvSpPr>
            <p:spPr>
              <a:xfrm>
                <a:off x="4769283" y="5688803"/>
                <a:ext cx="300243" cy="241769"/>
              </a:xfrm>
              <a:prstGeom prst="roundRect">
                <a:avLst/>
              </a:prstGeom>
              <a:blipFill>
                <a:blip r:embed="rId21"/>
                <a:stretch>
                  <a:fillRect l="-17308" b="-7143"/>
                </a:stretch>
              </a:blipFill>
              <a:ln w="12700">
                <a:solidFill>
                  <a:srgbClr val="C00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Rounded Corners 92"/>
              <p:cNvSpPr/>
              <p:nvPr/>
            </p:nvSpPr>
            <p:spPr>
              <a:xfrm>
                <a:off x="8215485" y="3526293"/>
                <a:ext cx="278391" cy="271007"/>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23</m:t>
                          </m:r>
                        </m:sub>
                      </m:sSub>
                    </m:oMath>
                  </m:oMathPara>
                </a14:m>
                <a:endParaRPr lang="en-US" sz="1400" dirty="0">
                  <a:solidFill>
                    <a:schemeClr val="tx1"/>
                  </a:solidFill>
                  <a:effectLst/>
                </a:endParaRPr>
              </a:p>
            </p:txBody>
          </p:sp>
        </mc:Choice>
        <mc:Fallback xmlns="">
          <p:sp>
            <p:nvSpPr>
              <p:cNvPr id="93" name="Rectangle: Rounded Corners 92"/>
              <p:cNvSpPr>
                <a:spLocks noRot="1" noChangeAspect="1" noMove="1" noResize="1" noEditPoints="1" noAdjustHandles="1" noChangeArrowheads="1" noChangeShapeType="1" noTextEdit="1"/>
              </p:cNvSpPr>
              <p:nvPr/>
            </p:nvSpPr>
            <p:spPr>
              <a:xfrm>
                <a:off x="8215485" y="3526293"/>
                <a:ext cx="278391" cy="271007"/>
              </a:xfrm>
              <a:prstGeom prst="roundRect">
                <a:avLst/>
              </a:prstGeom>
              <a:blipFill>
                <a:blip r:embed="rId22"/>
                <a:stretch>
                  <a:fillRect l="-25532"/>
                </a:stretch>
              </a:blipFill>
              <a:ln w="12700">
                <a:solidFill>
                  <a:srgbClr val="C00000"/>
                </a:solidFill>
                <a:prstDash val="sysDot"/>
              </a:ln>
            </p:spPr>
            <p:txBody>
              <a:bodyPr/>
              <a:lstStyle/>
              <a:p>
                <a:r>
                  <a:rPr lang="en-US">
                    <a:noFill/>
                  </a:rPr>
                  <a:t> </a:t>
                </a:r>
              </a:p>
            </p:txBody>
          </p:sp>
        </mc:Fallback>
      </mc:AlternateContent>
      <p:cxnSp>
        <p:nvCxnSpPr>
          <p:cNvPr id="49" name="Straight Arrow Connector 48"/>
          <p:cNvCxnSpPr>
            <a:cxnSpLocks/>
            <a:stCxn id="64" idx="3"/>
          </p:cNvCxnSpPr>
          <p:nvPr/>
        </p:nvCxnSpPr>
        <p:spPr>
          <a:xfrm>
            <a:off x="5069526" y="1614487"/>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8" name="Rectangle 117"/>
              <p:cNvSpPr/>
              <p:nvPr/>
            </p:nvSpPr>
            <p:spPr>
              <a:xfrm>
                <a:off x="100902" y="917166"/>
                <a:ext cx="268156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FF0000"/>
                          </a:solidFill>
                          <a:effectLst/>
                          <a:latin typeface="Cambria Math" panose="02040503050406030204" pitchFamily="18" charset="0"/>
                        </a:rPr>
                        <m:t>𝒙</m:t>
                      </m:r>
                      <m:r>
                        <a:rPr lang="en-US" sz="2400" b="1" i="1" smtClean="0">
                          <a:solidFill>
                            <a:srgbClr val="FF0000"/>
                          </a:solidFill>
                          <a:effectLst/>
                          <a:latin typeface="Cambria Math" panose="02040503050406030204" pitchFamily="18" charset="0"/>
                        </a:rPr>
                        <m:t>∉</m:t>
                      </m:r>
                      <m:r>
                        <a:rPr lang="en-US" sz="2400" b="1" i="1" smtClean="0">
                          <a:solidFill>
                            <a:srgbClr val="FF0000"/>
                          </a:solidFill>
                          <a:effectLst/>
                          <a:latin typeface="Cambria Math" panose="02040503050406030204" pitchFamily="18" charset="0"/>
                        </a:rPr>
                        <m:t>𝒊𝒏𝒕𝒆𝒓𝒔𝒆𝒄𝒕𝒊𝒐𝒏</m:t>
                      </m:r>
                    </m:oMath>
                  </m:oMathPara>
                </a14:m>
                <a:endParaRPr lang="en-US" sz="2400" b="1" dirty="0">
                  <a:solidFill>
                    <a:srgbClr val="FF0000"/>
                  </a:solidFill>
                  <a:effectLst/>
                </a:endParaRPr>
              </a:p>
            </p:txBody>
          </p:sp>
        </mc:Choice>
        <mc:Fallback xmlns="">
          <p:sp>
            <p:nvSpPr>
              <p:cNvPr id="118" name="Rectangle 117"/>
              <p:cNvSpPr>
                <a:spLocks noRot="1" noChangeAspect="1" noMove="1" noResize="1" noEditPoints="1" noAdjustHandles="1" noChangeArrowheads="1" noChangeShapeType="1" noTextEdit="1"/>
              </p:cNvSpPr>
              <p:nvPr/>
            </p:nvSpPr>
            <p:spPr>
              <a:xfrm>
                <a:off x="100902" y="917166"/>
                <a:ext cx="2681567" cy="461665"/>
              </a:xfrm>
              <a:prstGeom prst="rect">
                <a:avLst/>
              </a:prstGeom>
              <a:blipFill>
                <a:blip r:embed="rId23"/>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Rectangle: Rounded Corners 118"/>
              <p:cNvSpPr/>
              <p:nvPr/>
            </p:nvSpPr>
            <p:spPr>
              <a:xfrm>
                <a:off x="5378143" y="1739754"/>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19" name="Rectangle: Rounded Corners 118"/>
              <p:cNvSpPr>
                <a:spLocks noRot="1" noChangeAspect="1" noMove="1" noResize="1" noEditPoints="1" noAdjustHandles="1" noChangeArrowheads="1" noChangeShapeType="1" noTextEdit="1"/>
              </p:cNvSpPr>
              <p:nvPr/>
            </p:nvSpPr>
            <p:spPr>
              <a:xfrm>
                <a:off x="5378143" y="1739754"/>
                <a:ext cx="720885" cy="255869"/>
              </a:xfrm>
              <a:prstGeom prst="roundRect">
                <a:avLst/>
              </a:prstGeom>
              <a:blipFill>
                <a:blip r:embed="rId24"/>
                <a:stretch>
                  <a:fillRect l="-7500" r="-5000" b="-18182"/>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Rectangle: Rounded Corners 119"/>
              <p:cNvSpPr/>
              <p:nvPr/>
            </p:nvSpPr>
            <p:spPr>
              <a:xfrm>
                <a:off x="5378142" y="2018133"/>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20" name="Rectangle: Rounded Corners 119"/>
              <p:cNvSpPr>
                <a:spLocks noRot="1" noChangeAspect="1" noMove="1" noResize="1" noEditPoints="1" noAdjustHandles="1" noChangeArrowheads="1" noChangeShapeType="1" noTextEdit="1"/>
              </p:cNvSpPr>
              <p:nvPr/>
            </p:nvSpPr>
            <p:spPr>
              <a:xfrm>
                <a:off x="5378142" y="2018133"/>
                <a:ext cx="720885" cy="255869"/>
              </a:xfrm>
              <a:prstGeom prst="roundRect">
                <a:avLst/>
              </a:prstGeom>
              <a:blipFill>
                <a:blip r:embed="rId25"/>
                <a:stretch>
                  <a:fillRect l="-7500" r="-5000" b="-18182"/>
                </a:stretch>
              </a:blipFill>
              <a:ln w="12700">
                <a:solidFill>
                  <a:srgbClr val="00B0F0"/>
                </a:solidFill>
                <a:prstDash val="sysDot"/>
              </a:ln>
            </p:spPr>
            <p:txBody>
              <a:bodyPr/>
              <a:lstStyle/>
              <a:p>
                <a:r>
                  <a:rPr lang="en-US">
                    <a:noFill/>
                  </a:rPr>
                  <a:t> </a:t>
                </a:r>
              </a:p>
            </p:txBody>
          </p:sp>
        </mc:Fallback>
      </mc:AlternateContent>
      <p:cxnSp>
        <p:nvCxnSpPr>
          <p:cNvPr id="122" name="Straight Arrow Connector 121"/>
          <p:cNvCxnSpPr>
            <a:cxnSpLocks/>
          </p:cNvCxnSpPr>
          <p:nvPr/>
        </p:nvCxnSpPr>
        <p:spPr>
          <a:xfrm flipV="1">
            <a:off x="6124121" y="1826756"/>
            <a:ext cx="410029" cy="14629"/>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Rectangle: Rounded Corners 125"/>
              <p:cNvSpPr/>
              <p:nvPr/>
            </p:nvSpPr>
            <p:spPr>
              <a:xfrm>
                <a:off x="5378142" y="1470552"/>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26" name="Rectangle: Rounded Corners 125"/>
              <p:cNvSpPr>
                <a:spLocks noRot="1" noChangeAspect="1" noMove="1" noResize="1" noEditPoints="1" noAdjustHandles="1" noChangeArrowheads="1" noChangeShapeType="1" noTextEdit="1"/>
              </p:cNvSpPr>
              <p:nvPr/>
            </p:nvSpPr>
            <p:spPr>
              <a:xfrm>
                <a:off x="5378142" y="1470552"/>
                <a:ext cx="720885" cy="255869"/>
              </a:xfrm>
              <a:prstGeom prst="roundRect">
                <a:avLst/>
              </a:prstGeom>
              <a:blipFill>
                <a:blip r:embed="rId26"/>
                <a:stretch>
                  <a:fillRect l="-7500" r="-5000" b="-18182"/>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Rectangle: Rounded Corners 135"/>
              <p:cNvSpPr/>
              <p:nvPr/>
            </p:nvSpPr>
            <p:spPr>
              <a:xfrm>
                <a:off x="4153283" y="3250543"/>
                <a:ext cx="1970837" cy="580740"/>
              </a:xfrm>
              <a:prstGeom prst="roundRect">
                <a:avLst/>
              </a:prstGeom>
              <a:solidFill>
                <a:schemeClr val="tx2">
                  <a:lumMod val="20000"/>
                  <a:lumOff val="80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𝑠</m:t>
                      </m:r>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h</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m:t>
                      </m:r>
                      <m:r>
                        <a:rPr lang="en-US" sz="2000" b="0" i="1" smtClean="0">
                          <a:solidFill>
                            <a:schemeClr val="tx1"/>
                          </a:solidFill>
                          <a:effectLst/>
                          <a:latin typeface="Cambria Math" panose="02040503050406030204" pitchFamily="18" charset="0"/>
                        </a:rPr>
                        <m:t>𝑥</m:t>
                      </m:r>
                      <m:r>
                        <a:rPr lang="en-US" sz="2000" b="0" i="1" smtClean="0">
                          <a:solidFill>
                            <a:schemeClr val="tx1"/>
                          </a:solidFill>
                          <a:effectLst/>
                          <a:latin typeface="Cambria Math" panose="02040503050406030204" pitchFamily="18" charset="0"/>
                        </a:rPr>
                        <m:t>)=0</m:t>
                      </m:r>
                    </m:oMath>
                  </m:oMathPara>
                </a14:m>
                <a:endParaRPr lang="en-US" sz="2000" dirty="0">
                  <a:solidFill>
                    <a:schemeClr val="tx1"/>
                  </a:solidFill>
                  <a:effectLst/>
                </a:endParaRPr>
              </a:p>
            </p:txBody>
          </p:sp>
        </mc:Choice>
        <mc:Fallback xmlns="">
          <p:sp>
            <p:nvSpPr>
              <p:cNvPr id="136" name="Rectangle: Rounded Corners 135"/>
              <p:cNvSpPr>
                <a:spLocks noRot="1" noChangeAspect="1" noMove="1" noResize="1" noEditPoints="1" noAdjustHandles="1" noChangeArrowheads="1" noChangeShapeType="1" noTextEdit="1"/>
              </p:cNvSpPr>
              <p:nvPr/>
            </p:nvSpPr>
            <p:spPr>
              <a:xfrm>
                <a:off x="4153283" y="3250543"/>
                <a:ext cx="1970837" cy="580740"/>
              </a:xfrm>
              <a:prstGeom prst="roundRect">
                <a:avLst/>
              </a:prstGeom>
              <a:blipFill>
                <a:blip r:embed="rId27"/>
                <a:stretch>
                  <a:fillRect/>
                </a:stretch>
              </a:blipFill>
              <a:ln w="12700">
                <a:solidFill>
                  <a:schemeClr val="tx1"/>
                </a:solidFill>
                <a:prstDash val="sysDot"/>
              </a:ln>
            </p:spPr>
            <p:txBody>
              <a:bodyPr/>
              <a:lstStyle/>
              <a:p>
                <a:r>
                  <a:rPr lang="en-US">
                    <a:noFill/>
                  </a:rPr>
                  <a:t> </a:t>
                </a:r>
              </a:p>
            </p:txBody>
          </p:sp>
        </mc:Fallback>
      </mc:AlternateContent>
      <p:cxnSp>
        <p:nvCxnSpPr>
          <p:cNvPr id="139" name="Straight Arrow Connector 138"/>
          <p:cNvCxnSpPr>
            <a:cxnSpLocks/>
          </p:cNvCxnSpPr>
          <p:nvPr/>
        </p:nvCxnSpPr>
        <p:spPr>
          <a:xfrm>
            <a:off x="5057286" y="1841385"/>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cxnSpLocks/>
          </p:cNvCxnSpPr>
          <p:nvPr/>
        </p:nvCxnSpPr>
        <p:spPr>
          <a:xfrm>
            <a:off x="5069526" y="2150695"/>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Rectangle: Rounded Corners 46"/>
              <p:cNvSpPr/>
              <p:nvPr/>
            </p:nvSpPr>
            <p:spPr>
              <a:xfrm>
                <a:off x="17801" y="2609952"/>
                <a:ext cx="3715999" cy="255869"/>
              </a:xfrm>
              <a:prstGeom prst="roundRect">
                <a:avLst/>
              </a:prstGeom>
              <a:noFill/>
              <a:ln w="1270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1</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𝐹</m:t>
                    </m:r>
                    <m:d>
                      <m:dPr>
                        <m:ctrlPr>
                          <a:rPr lang="en-US" sz="1400" b="0" i="1" smtClean="0">
                            <a:solidFill>
                              <a:srgbClr val="FF0000"/>
                            </a:solidFill>
                            <a:effectLst/>
                            <a:latin typeface="Cambria Math" panose="02040503050406030204" pitchFamily="18" charset="0"/>
                          </a:rPr>
                        </m:ctrlPr>
                      </m:dPr>
                      <m:e>
                        <m:sSub>
                          <m:sSubPr>
                            <m:ctrlPr>
                              <a:rPr lang="en-US" sz="1400" b="0" i="1" smtClean="0">
                                <a:solidFill>
                                  <a:srgbClr val="FF0000"/>
                                </a:solidFill>
                                <a:effectLst/>
                                <a:latin typeface="Cambria Math" panose="02040503050406030204" pitchFamily="18" charset="0"/>
                              </a:rPr>
                            </m:ctrlPr>
                          </m:sSubPr>
                          <m:e>
                            <m:r>
                              <a:rPr lang="en-US" sz="1400" b="0" i="1" smtClean="0">
                                <a:solidFill>
                                  <a:srgbClr val="FF0000"/>
                                </a:solidFill>
                                <a:effectLst/>
                                <a:latin typeface="Cambria Math" panose="02040503050406030204" pitchFamily="18" charset="0"/>
                              </a:rPr>
                              <m:t>𝑘</m:t>
                            </m:r>
                          </m:e>
                          <m:sub>
                            <m:r>
                              <a:rPr lang="en-US" sz="1400" b="0" i="1" smtClean="0">
                                <a:solidFill>
                                  <a:srgbClr val="FF0000"/>
                                </a:solidFill>
                                <a:effectLst/>
                                <a:latin typeface="Cambria Math" panose="02040503050406030204" pitchFamily="18" charset="0"/>
                              </a:rPr>
                              <m:t>01</m:t>
                            </m:r>
                          </m:sub>
                        </m:sSub>
                        <m:r>
                          <a:rPr lang="en-US" sz="1400" b="0" i="1" smtClean="0">
                            <a:solidFill>
                              <a:srgbClr val="FF0000"/>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smtClean="0">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47" name="Rectangle: Rounded Corners 46"/>
              <p:cNvSpPr>
                <a:spLocks noRot="1" noChangeAspect="1" noMove="1" noResize="1" noEditPoints="1" noAdjustHandles="1" noChangeArrowheads="1" noChangeShapeType="1" noTextEdit="1"/>
              </p:cNvSpPr>
              <p:nvPr/>
            </p:nvSpPr>
            <p:spPr>
              <a:xfrm>
                <a:off x="17801" y="2609952"/>
                <a:ext cx="3715999" cy="255869"/>
              </a:xfrm>
              <a:prstGeom prst="roundRect">
                <a:avLst/>
              </a:prstGeom>
              <a:blipFill>
                <a:blip r:embed="rId28"/>
                <a:stretch>
                  <a:fillRect b="-18182"/>
                </a:stretch>
              </a:blipFill>
              <a:ln w="12700">
                <a:solidFill>
                  <a:srgbClr val="FF99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Rounded Corners 49"/>
              <p:cNvSpPr/>
              <p:nvPr/>
            </p:nvSpPr>
            <p:spPr>
              <a:xfrm>
                <a:off x="96175" y="2601972"/>
                <a:ext cx="3733800" cy="255869"/>
              </a:xfrm>
              <a:prstGeom prst="roundRect">
                <a:avLst/>
              </a:prstGeom>
              <a:noFill/>
              <a:ln w="1270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1</m:t>
                        </m:r>
                      </m:sub>
                    </m:sSub>
                    <m:r>
                      <a:rPr lang="en-US" sz="1400" b="0" i="1" smtClean="0">
                        <a:solidFill>
                          <a:schemeClr val="tx1"/>
                        </a:solidFill>
                        <a:effectLst/>
                        <a:latin typeface="Cambria Math" panose="02040503050406030204" pitchFamily="18" charset="0"/>
                      </a:rPr>
                      <m:t>(</m:t>
                    </m:r>
                    <m:r>
                      <a:rPr lang="en-US" sz="1400" i="1">
                        <a:solidFill>
                          <a:srgbClr val="FF0000"/>
                        </a:solidFill>
                        <a:latin typeface="Cambria Math" panose="02040503050406030204" pitchFamily="18" charset="0"/>
                      </a:rPr>
                      <m:t>𝑥</m:t>
                    </m:r>
                    <m:r>
                      <a:rPr lang="en-US" sz="1400" i="1">
                        <a:solidFill>
                          <a:srgbClr val="FF0000"/>
                        </a:solidFill>
                        <a:latin typeface="Cambria Math" panose="02040503050406030204" pitchFamily="18" charset="0"/>
                      </a:rPr>
                      <m:t>′)=</m:t>
                    </m:r>
                    <m:r>
                      <a:rPr lang="en-US" sz="1400" b="0" i="1" smtClean="0">
                        <a:solidFill>
                          <a:srgbClr val="FF0000"/>
                        </a:solidFill>
                        <a:effectLst/>
                        <a:latin typeface="Cambria Math" panose="02040503050406030204" pitchFamily="18" charset="0"/>
                      </a:rPr>
                      <m:t>𝐹</m:t>
                    </m:r>
                    <m:d>
                      <m:dPr>
                        <m:ctrlPr>
                          <a:rPr lang="en-US" sz="1400" b="0" i="1" smtClean="0">
                            <a:solidFill>
                              <a:srgbClr val="FF0000"/>
                            </a:solidFill>
                            <a:effectLst/>
                            <a:latin typeface="Cambria Math" panose="02040503050406030204" pitchFamily="18" charset="0"/>
                          </a:rPr>
                        </m:ctrlPr>
                      </m:dPr>
                      <m:e>
                        <m:sSub>
                          <m:sSubPr>
                            <m:ctrlPr>
                              <a:rPr lang="en-US" sz="1400" b="0" i="1" smtClean="0">
                                <a:solidFill>
                                  <a:srgbClr val="FF0000"/>
                                </a:solidFill>
                                <a:effectLst/>
                                <a:latin typeface="Cambria Math" panose="02040503050406030204" pitchFamily="18" charset="0"/>
                              </a:rPr>
                            </m:ctrlPr>
                          </m:sSubPr>
                          <m:e>
                            <m:r>
                              <a:rPr lang="en-US" sz="1400" b="0" i="1" smtClean="0">
                                <a:solidFill>
                                  <a:srgbClr val="FF0000"/>
                                </a:solidFill>
                                <a:effectLst/>
                                <a:latin typeface="Cambria Math" panose="02040503050406030204" pitchFamily="18" charset="0"/>
                              </a:rPr>
                              <m:t>𝑘</m:t>
                            </m:r>
                          </m:e>
                          <m:sub>
                            <m:r>
                              <a:rPr lang="en-US" sz="1400" b="0" i="1" smtClean="0">
                                <a:solidFill>
                                  <a:srgbClr val="FF0000"/>
                                </a:solidFill>
                                <a:effectLst/>
                                <a:latin typeface="Cambria Math" panose="02040503050406030204" pitchFamily="18" charset="0"/>
                              </a:rPr>
                              <m:t>01</m:t>
                            </m:r>
                          </m:sub>
                        </m:sSub>
                        <m:r>
                          <a:rPr lang="en-US" sz="1400" b="0" i="1" smtClean="0">
                            <a:solidFill>
                              <a:srgbClr val="FF0000"/>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𝑥</m:t>
                        </m:r>
                        <m:r>
                          <a:rPr lang="en-US" sz="1400" b="0" i="1" smtClean="0">
                            <a:solidFill>
                              <a:srgbClr val="FF0000"/>
                            </a:solidFill>
                            <a:effectLst/>
                            <a:latin typeface="Cambria Math" panose="02040503050406030204" pitchFamily="18" charset="0"/>
                          </a:rPr>
                          <m:t>′</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r>
                          <a:rPr lang="en-US" sz="1400" b="0" i="1" smtClean="0">
                            <a:solidFill>
                              <a:schemeClr val="tx1"/>
                            </a:solidFill>
                            <a:latin typeface="Cambria Math" panose="02040503050406030204" pitchFamily="18" charset="0"/>
                          </a:rPr>
                          <m:t>′</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r>
                          <a:rPr lang="en-US" sz="1400" b="0" i="1" smtClean="0">
                            <a:solidFill>
                              <a:schemeClr val="tx1"/>
                            </a:solidFill>
                            <a:latin typeface="Cambria Math" panose="02040503050406030204" pitchFamily="18" charset="0"/>
                          </a:rPr>
                          <m:t>′</m:t>
                        </m:r>
                      </m:e>
                    </m:d>
                  </m:oMath>
                </a14:m>
                <a:endParaRPr lang="en-US" sz="1400" dirty="0">
                  <a:solidFill>
                    <a:schemeClr val="tx1"/>
                  </a:solidFill>
                  <a:effectLst/>
                </a:endParaRPr>
              </a:p>
            </p:txBody>
          </p:sp>
        </mc:Choice>
        <mc:Fallback xmlns="">
          <p:sp>
            <p:nvSpPr>
              <p:cNvPr id="50" name="Rectangle: Rounded Corners 49"/>
              <p:cNvSpPr>
                <a:spLocks noRot="1" noChangeAspect="1" noMove="1" noResize="1" noEditPoints="1" noAdjustHandles="1" noChangeArrowheads="1" noChangeShapeType="1" noTextEdit="1"/>
              </p:cNvSpPr>
              <p:nvPr/>
            </p:nvSpPr>
            <p:spPr>
              <a:xfrm>
                <a:off x="96175" y="2601972"/>
                <a:ext cx="3733800" cy="255869"/>
              </a:xfrm>
              <a:prstGeom prst="roundRect">
                <a:avLst/>
              </a:prstGeom>
              <a:blipFill>
                <a:blip r:embed="rId29"/>
                <a:stretch>
                  <a:fillRect b="-18182"/>
                </a:stretch>
              </a:blipFill>
              <a:ln w="12700">
                <a:solidFill>
                  <a:srgbClr val="FF99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100902" y="917166"/>
                <a:ext cx="267675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FF0000"/>
                          </a:solidFill>
                          <a:effectLst/>
                          <a:latin typeface="Cambria Math" panose="02040503050406030204" pitchFamily="18" charset="0"/>
                        </a:rPr>
                        <m:t>𝒙</m:t>
                      </m:r>
                      <m:r>
                        <a:rPr lang="en-US" sz="2400" b="1" i="1" smtClean="0">
                          <a:solidFill>
                            <a:srgbClr val="FF0000"/>
                          </a:solidFill>
                          <a:effectLst/>
                          <a:latin typeface="Cambria Math" panose="02040503050406030204" pitchFamily="18" charset="0"/>
                        </a:rPr>
                        <m:t>∈</m:t>
                      </m:r>
                      <m:r>
                        <a:rPr lang="en-US" sz="2400" b="1" i="1" smtClean="0">
                          <a:solidFill>
                            <a:srgbClr val="FF0000"/>
                          </a:solidFill>
                          <a:effectLst/>
                          <a:latin typeface="Cambria Math" panose="02040503050406030204" pitchFamily="18" charset="0"/>
                        </a:rPr>
                        <m:t>𝒊𝒏𝒕𝒆𝒓𝒔𝒆𝒄𝒕𝒊𝒐𝒏</m:t>
                      </m:r>
                    </m:oMath>
                  </m:oMathPara>
                </a14:m>
                <a:endParaRPr lang="en-US" sz="2400" b="1" dirty="0">
                  <a:solidFill>
                    <a:srgbClr val="FF0000"/>
                  </a:solidFill>
                  <a:effectLst/>
                </a:endParaRPr>
              </a:p>
            </p:txBody>
          </p:sp>
        </mc:Choice>
        <mc:Fallback xmlns="">
          <p:sp>
            <p:nvSpPr>
              <p:cNvPr id="51" name="Rectangle 50"/>
              <p:cNvSpPr>
                <a:spLocks noRot="1" noChangeAspect="1" noMove="1" noResize="1" noEditPoints="1" noAdjustHandles="1" noChangeArrowheads="1" noChangeShapeType="1" noTextEdit="1"/>
              </p:cNvSpPr>
              <p:nvPr/>
            </p:nvSpPr>
            <p:spPr>
              <a:xfrm>
                <a:off x="100902" y="917166"/>
                <a:ext cx="2676758" cy="461665"/>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Rounded Corners 52"/>
              <p:cNvSpPr/>
              <p:nvPr/>
            </p:nvSpPr>
            <p:spPr>
              <a:xfrm>
                <a:off x="9184611" y="3041708"/>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53" name="Rectangle: Rounded Corners 52"/>
              <p:cNvSpPr>
                <a:spLocks noRot="1" noChangeAspect="1" noMove="1" noResize="1" noEditPoints="1" noAdjustHandles="1" noChangeArrowheads="1" noChangeShapeType="1" noTextEdit="1"/>
              </p:cNvSpPr>
              <p:nvPr/>
            </p:nvSpPr>
            <p:spPr>
              <a:xfrm>
                <a:off x="9184611" y="3041708"/>
                <a:ext cx="194187" cy="317493"/>
              </a:xfrm>
              <a:prstGeom prst="roundRect">
                <a:avLst/>
              </a:prstGeom>
              <a:blipFill>
                <a:blip r:embed="rId35"/>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Rounded Corners 53"/>
              <p:cNvSpPr/>
              <p:nvPr/>
            </p:nvSpPr>
            <p:spPr>
              <a:xfrm>
                <a:off x="5398969" y="6077473"/>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54" name="Rectangle: Rounded Corners 53"/>
              <p:cNvSpPr>
                <a:spLocks noRot="1" noChangeAspect="1" noMove="1" noResize="1" noEditPoints="1" noAdjustHandles="1" noChangeArrowheads="1" noChangeShapeType="1" noTextEdit="1"/>
              </p:cNvSpPr>
              <p:nvPr/>
            </p:nvSpPr>
            <p:spPr>
              <a:xfrm>
                <a:off x="5398969" y="6077473"/>
                <a:ext cx="194187" cy="317493"/>
              </a:xfrm>
              <a:prstGeom prst="roundRect">
                <a:avLst/>
              </a:prstGeom>
              <a:blipFill>
                <a:blip r:embed="rId36"/>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Rounded Corners 54"/>
              <p:cNvSpPr/>
              <p:nvPr/>
            </p:nvSpPr>
            <p:spPr>
              <a:xfrm>
                <a:off x="30032" y="2985708"/>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55" name="Rectangle: Rounded Corners 54"/>
              <p:cNvSpPr>
                <a:spLocks noRot="1" noChangeAspect="1" noMove="1" noResize="1" noEditPoints="1" noAdjustHandles="1" noChangeArrowheads="1" noChangeShapeType="1" noTextEdit="1"/>
              </p:cNvSpPr>
              <p:nvPr/>
            </p:nvSpPr>
            <p:spPr>
              <a:xfrm>
                <a:off x="30032" y="2985708"/>
                <a:ext cx="194187" cy="317493"/>
              </a:xfrm>
              <a:prstGeom prst="roundRect">
                <a:avLst/>
              </a:prstGeom>
              <a:blipFill>
                <a:blip r:embed="rId37"/>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Rounded Corners 55"/>
              <p:cNvSpPr/>
              <p:nvPr/>
            </p:nvSpPr>
            <p:spPr>
              <a:xfrm>
                <a:off x="21307" y="2985707"/>
                <a:ext cx="194187" cy="317493"/>
              </a:xfrm>
              <a:prstGeom prst="round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r>
                        <a:rPr lang="en-US" sz="2000" b="0" i="1" smtClean="0">
                          <a:solidFill>
                            <a:schemeClr val="tx1"/>
                          </a:solidFill>
                          <a:effectLst/>
                          <a:latin typeface="Cambria Math" panose="02040503050406030204" pitchFamily="18" charset="0"/>
                          <a:cs typeface="Calibri" panose="020F0502020204030204" pitchFamily="34" charset="0"/>
                        </a:rPr>
                        <m:t>′</m:t>
                      </m:r>
                    </m:oMath>
                  </m:oMathPara>
                </a14:m>
                <a:endParaRPr lang="en-US" sz="2000" dirty="0">
                  <a:solidFill>
                    <a:schemeClr val="tx1"/>
                  </a:solidFill>
                  <a:effectLst/>
                </a:endParaRPr>
              </a:p>
            </p:txBody>
          </p:sp>
        </mc:Choice>
        <mc:Fallback xmlns="">
          <p:sp>
            <p:nvSpPr>
              <p:cNvPr id="56" name="Rectangle: Rounded Corners 55"/>
              <p:cNvSpPr>
                <a:spLocks noRot="1" noChangeAspect="1" noMove="1" noResize="1" noEditPoints="1" noAdjustHandles="1" noChangeArrowheads="1" noChangeShapeType="1" noTextEdit="1"/>
              </p:cNvSpPr>
              <p:nvPr/>
            </p:nvSpPr>
            <p:spPr>
              <a:xfrm>
                <a:off x="21307" y="2985707"/>
                <a:ext cx="194187" cy="317493"/>
              </a:xfrm>
              <a:prstGeom prst="roundRect">
                <a:avLst/>
              </a:prstGeom>
              <a:blipFill>
                <a:blip r:embed="rId38"/>
                <a:stretch>
                  <a:fillRect l="-33333" r="-48485" b="-7547"/>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Rounded Corners 56"/>
              <p:cNvSpPr/>
              <p:nvPr/>
            </p:nvSpPr>
            <p:spPr>
              <a:xfrm>
                <a:off x="4161624" y="3230549"/>
                <a:ext cx="3102119" cy="611676"/>
              </a:xfrm>
              <a:prstGeom prst="roundRect">
                <a:avLst/>
              </a:prstGeom>
              <a:solidFill>
                <a:schemeClr val="tx2">
                  <a:lumMod val="20000"/>
                  <a:lumOff val="80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𝑠</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h</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𝑥</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m:t>
                          </m:r>
                        </m:e>
                        <m:sub>
                          <m:r>
                            <a:rPr lang="en-US" sz="2000" b="0" i="1" smtClean="0">
                              <a:solidFill>
                                <a:schemeClr val="tx1"/>
                              </a:solidFill>
                              <a:effectLst/>
                              <a:latin typeface="Cambria Math" panose="02040503050406030204" pitchFamily="18" charset="0"/>
                            </a:rPr>
                            <m:t>𝑖</m:t>
                          </m:r>
                          <m:r>
                            <a:rPr lang="en-US" sz="2000" b="0" i="1" smtClean="0">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𝑠</m:t>
                      </m:r>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h</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m:t>
                      </m:r>
                      <m:r>
                        <a:rPr lang="en-US" sz="2000" b="0" i="1" smtClean="0">
                          <a:solidFill>
                            <a:schemeClr val="tx1"/>
                          </a:solidFill>
                          <a:effectLst/>
                          <a:latin typeface="Cambria Math" panose="02040503050406030204" pitchFamily="18" charset="0"/>
                        </a:rPr>
                        <m:t>𝑥</m:t>
                      </m:r>
                      <m:r>
                        <a:rPr lang="en-US" sz="2000" b="0" i="1" smtClean="0">
                          <a:solidFill>
                            <a:schemeClr val="tx1"/>
                          </a:solidFill>
                          <a:effectLst/>
                          <a:latin typeface="Cambria Math" panose="02040503050406030204" pitchFamily="18" charset="0"/>
                        </a:rPr>
                        <m:t>)</m:t>
                      </m:r>
                      <m:r>
                        <a:rPr lang="en-US" sz="2000" b="1" i="1" smtClean="0">
                          <a:solidFill>
                            <a:srgbClr val="FF0000"/>
                          </a:solidFill>
                          <a:effectLst/>
                          <a:latin typeface="Cambria Math" panose="02040503050406030204" pitchFamily="18" charset="0"/>
                        </a:rPr>
                        <m:t>≠</m:t>
                      </m:r>
                      <m:r>
                        <a:rPr lang="en-US" sz="2000" b="0" i="1" smtClean="0">
                          <a:solidFill>
                            <a:schemeClr val="tx1"/>
                          </a:solidFill>
                          <a:effectLst/>
                          <a:latin typeface="Cambria Math" panose="02040503050406030204" pitchFamily="18" charset="0"/>
                        </a:rPr>
                        <m:t>0</m:t>
                      </m:r>
                    </m:oMath>
                  </m:oMathPara>
                </a14:m>
                <a:endParaRPr lang="en-US" sz="2000" dirty="0">
                  <a:solidFill>
                    <a:schemeClr val="tx1"/>
                  </a:solidFill>
                  <a:effectLst/>
                </a:endParaRPr>
              </a:p>
            </p:txBody>
          </p:sp>
        </mc:Choice>
        <mc:Fallback xmlns="">
          <p:sp>
            <p:nvSpPr>
              <p:cNvPr id="57" name="Rectangle: Rounded Corners 56"/>
              <p:cNvSpPr>
                <a:spLocks noRot="1" noChangeAspect="1" noMove="1" noResize="1" noEditPoints="1" noAdjustHandles="1" noChangeArrowheads="1" noChangeShapeType="1" noTextEdit="1"/>
              </p:cNvSpPr>
              <p:nvPr/>
            </p:nvSpPr>
            <p:spPr>
              <a:xfrm>
                <a:off x="4161624" y="3230549"/>
                <a:ext cx="3102119" cy="611676"/>
              </a:xfrm>
              <a:prstGeom prst="roundRect">
                <a:avLst/>
              </a:prstGeom>
              <a:blipFill>
                <a:blip r:embed="rId39"/>
                <a:stretch>
                  <a:fillRect/>
                </a:stretch>
              </a:blipFill>
              <a:ln w="12700">
                <a:solidFill>
                  <a:schemeClr val="tx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4657202" y="6342428"/>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oMath>
                  </m:oMathPara>
                </a14:m>
                <a:endParaRPr lang="en-US" sz="1600" dirty="0"/>
              </a:p>
            </p:txBody>
          </p:sp>
        </mc:Choice>
        <mc:Fallback xmlns="">
          <p:sp>
            <p:nvSpPr>
              <p:cNvPr id="61" name="Rectangle 60"/>
              <p:cNvSpPr>
                <a:spLocks noRot="1" noChangeAspect="1" noMove="1" noResize="1" noEditPoints="1" noAdjustHandles="1" noChangeArrowheads="1" noChangeShapeType="1" noTextEdit="1"/>
              </p:cNvSpPr>
              <p:nvPr/>
            </p:nvSpPr>
            <p:spPr>
              <a:xfrm>
                <a:off x="4657202" y="6342428"/>
                <a:ext cx="824648" cy="338554"/>
              </a:xfrm>
              <a:prstGeom prst="rect">
                <a:avLst/>
              </a:prstGeom>
              <a:blipFill>
                <a:blip r:embed="rId40"/>
                <a:stretch>
                  <a:fillRect b="-10714"/>
                </a:stretch>
              </a:blipFill>
            </p:spPr>
            <p:txBody>
              <a:bodyPr/>
              <a:lstStyle/>
              <a:p>
                <a:r>
                  <a:rPr lang="en-US">
                    <a:noFill/>
                  </a:rPr>
                  <a:t> </a:t>
                </a:r>
              </a:p>
            </p:txBody>
          </p:sp>
        </mc:Fallback>
      </mc:AlternateContent>
      <p:sp>
        <p:nvSpPr>
          <p:cNvPr id="60" name="Slide Number Placeholder 9"/>
          <p:cNvSpPr>
            <a:spLocks noGrp="1"/>
          </p:cNvSpPr>
          <p:nvPr>
            <p:ph type="sldNum" sz="quarter" idx="12"/>
          </p:nvPr>
        </p:nvSpPr>
        <p:spPr>
          <a:xfrm>
            <a:off x="11342854" y="6348456"/>
            <a:ext cx="640080" cy="365125"/>
          </a:xfrm>
        </p:spPr>
        <p:txBody>
          <a:bodyPr/>
          <a:lstStyle/>
          <a:p>
            <a:pPr>
              <a:defRPr/>
            </a:pPr>
            <a:fld id="{6BE38EA5-762B-447A-B488-376B6956231A}" type="slidenum">
              <a:rPr lang="en-US" b="1" smtClean="0">
                <a:solidFill>
                  <a:schemeClr val="bg1"/>
                </a:solidFill>
              </a:rPr>
              <a:pPr>
                <a:defRPr/>
              </a:pPr>
              <a:t>18</a:t>
            </a:fld>
            <a:r>
              <a:rPr lang="en-US" b="1" dirty="0">
                <a:solidFill>
                  <a:schemeClr val="bg1"/>
                </a:solidFill>
              </a:rPr>
              <a:t>/24</a:t>
            </a:r>
          </a:p>
        </p:txBody>
      </p:sp>
      <mc:AlternateContent xmlns:mc="http://schemas.openxmlformats.org/markup-compatibility/2006" xmlns:a14="http://schemas.microsoft.com/office/drawing/2010/main">
        <mc:Choice Requires="a14">
          <p:sp>
            <p:nvSpPr>
              <p:cNvPr id="62" name="Rectangle: Rounded Corners 61"/>
              <p:cNvSpPr/>
              <p:nvPr/>
            </p:nvSpPr>
            <p:spPr>
              <a:xfrm>
                <a:off x="4672189" y="862050"/>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62" name="Rectangle: Rounded Corners 61"/>
              <p:cNvSpPr>
                <a:spLocks noRot="1" noChangeAspect="1" noMove="1" noResize="1" noEditPoints="1" noAdjustHandles="1" noChangeArrowheads="1" noChangeShapeType="1" noTextEdit="1"/>
              </p:cNvSpPr>
              <p:nvPr/>
            </p:nvSpPr>
            <p:spPr>
              <a:xfrm>
                <a:off x="4672189" y="862050"/>
                <a:ext cx="194187" cy="317493"/>
              </a:xfrm>
              <a:prstGeom prst="roundRect">
                <a:avLst/>
              </a:prstGeom>
              <a:blipFill>
                <a:blip r:embed="rId41"/>
                <a:stretch>
                  <a:fillRect l="-21212" r="-9091"/>
                </a:stretch>
              </a:blipFill>
              <a:ln w="6350">
                <a:solidFill>
                  <a:schemeClr val="tx1"/>
                </a:solidFill>
              </a:ln>
            </p:spPr>
            <p:txBody>
              <a:bodyPr/>
              <a:lstStyle/>
              <a:p>
                <a:r>
                  <a:rPr lang="en-US">
                    <a:noFill/>
                  </a:rPr>
                  <a:t> </a:t>
                </a:r>
              </a:p>
            </p:txBody>
          </p:sp>
        </mc:Fallback>
      </mc:AlternateContent>
      <p:sp>
        <p:nvSpPr>
          <p:cNvPr id="58" name="Content Placeholder 2"/>
          <p:cNvSpPr txBox="1">
            <a:spLocks/>
          </p:cNvSpPr>
          <p:nvPr/>
        </p:nvSpPr>
        <p:spPr>
          <a:xfrm>
            <a:off x="17801" y="3937694"/>
            <a:ext cx="4451757" cy="304222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600" dirty="0"/>
              <a:t>Purpose: parties agree on a share of zero if they have common x</a:t>
            </a:r>
          </a:p>
          <a:p>
            <a:r>
              <a:rPr lang="en-US" sz="1600" dirty="0"/>
              <a:t>Sending keys in </a:t>
            </a:r>
            <a:r>
              <a:rPr lang="en-US" sz="1600"/>
              <a:t>an one time </a:t>
            </a:r>
            <a:endParaRPr lang="en-US" sz="1600" dirty="0"/>
          </a:p>
          <a:p>
            <a:r>
              <a:rPr lang="en-US" sz="1600" dirty="0"/>
              <a:t>An unlimited number of zero-</a:t>
            </a:r>
            <a:r>
              <a:rPr lang="en-US" sz="1600" dirty="0" err="1"/>
              <a:t>sharings</a:t>
            </a:r>
            <a:r>
              <a:rPr lang="en-US" sz="1600" dirty="0"/>
              <a:t> </a:t>
            </a:r>
          </a:p>
          <a:p>
            <a:r>
              <a:rPr lang="en-US" sz="1600" dirty="0"/>
              <a:t>However, set of corrupted parties can image what the correct zero share of honest party would be</a:t>
            </a:r>
          </a:p>
          <a:p>
            <a:r>
              <a:rPr lang="en-US" sz="1600" dirty="0"/>
              <a:t>In the paper, we show another protocol with interactive way to address this problem. </a:t>
            </a:r>
            <a:br>
              <a:rPr lang="en-US" sz="1600" dirty="0"/>
            </a:br>
            <a:endParaRPr lang="en-US" sz="1600" dirty="0"/>
          </a:p>
          <a:p>
            <a:endParaRPr lang="en-US" sz="1600" dirty="0"/>
          </a:p>
        </p:txBody>
      </p:sp>
      <mc:AlternateContent xmlns:mc="http://schemas.openxmlformats.org/markup-compatibility/2006" xmlns:a14="http://schemas.microsoft.com/office/drawing/2010/main">
        <mc:Choice Requires="a14">
          <p:sp>
            <p:nvSpPr>
              <p:cNvPr id="65" name="Rectangle: Rounded Corners 64"/>
              <p:cNvSpPr/>
              <p:nvPr/>
            </p:nvSpPr>
            <p:spPr>
              <a:xfrm>
                <a:off x="6559244" y="1708811"/>
                <a:ext cx="3643218"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0</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𝐹</m:t>
                    </m:r>
                    <m:d>
                      <m:dPr>
                        <m:ctrlPr>
                          <a:rPr lang="en-US" sz="1400" b="0" i="1" smtClean="0">
                            <a:solidFill>
                              <a:srgbClr val="FF0000"/>
                            </a:solidFill>
                            <a:effectLst/>
                            <a:latin typeface="Cambria Math" panose="02040503050406030204" pitchFamily="18" charset="0"/>
                          </a:rPr>
                        </m:ctrlPr>
                      </m:dPr>
                      <m:e>
                        <m:sSub>
                          <m:sSubPr>
                            <m:ctrlPr>
                              <a:rPr lang="en-US" sz="1400" b="0" i="1" smtClean="0">
                                <a:solidFill>
                                  <a:srgbClr val="FF0000"/>
                                </a:solidFill>
                                <a:effectLst/>
                                <a:latin typeface="Cambria Math" panose="02040503050406030204" pitchFamily="18" charset="0"/>
                              </a:rPr>
                            </m:ctrlPr>
                          </m:sSubPr>
                          <m:e>
                            <m:r>
                              <a:rPr lang="en-US" sz="1400" b="0" i="1" smtClean="0">
                                <a:solidFill>
                                  <a:srgbClr val="FF0000"/>
                                </a:solidFill>
                                <a:effectLst/>
                                <a:latin typeface="Cambria Math" panose="02040503050406030204" pitchFamily="18" charset="0"/>
                              </a:rPr>
                              <m:t>𝑘</m:t>
                            </m:r>
                          </m:e>
                          <m:sub>
                            <m:r>
                              <a:rPr lang="en-US" sz="1400" b="0" i="1" smtClean="0">
                                <a:solidFill>
                                  <a:srgbClr val="FF0000"/>
                                </a:solidFill>
                                <a:effectLst/>
                                <a:latin typeface="Cambria Math" panose="02040503050406030204" pitchFamily="18" charset="0"/>
                              </a:rPr>
                              <m:t>01</m:t>
                            </m:r>
                          </m:sub>
                        </m:sSub>
                        <m:r>
                          <a:rPr lang="en-US" sz="1400" b="0" i="1" smtClean="0">
                            <a:solidFill>
                              <a:srgbClr val="FF0000"/>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i="1">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i="1">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65" name="Rectangle: Rounded Corners 64"/>
              <p:cNvSpPr>
                <a:spLocks noRot="1" noChangeAspect="1" noMove="1" noResize="1" noEditPoints="1" noAdjustHandles="1" noChangeArrowheads="1" noChangeShapeType="1" noTextEdit="1"/>
              </p:cNvSpPr>
              <p:nvPr/>
            </p:nvSpPr>
            <p:spPr>
              <a:xfrm>
                <a:off x="6559244" y="1708811"/>
                <a:ext cx="3643218" cy="255869"/>
              </a:xfrm>
              <a:prstGeom prst="roundRect">
                <a:avLst/>
              </a:prstGeom>
              <a:blipFill>
                <a:blip r:embed="rId42"/>
                <a:stretch>
                  <a:fillRect b="-18182"/>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Rounded Corners 65"/>
              <p:cNvSpPr/>
              <p:nvPr/>
            </p:nvSpPr>
            <p:spPr>
              <a:xfrm>
                <a:off x="8433443" y="2677494"/>
                <a:ext cx="3625207" cy="255869"/>
              </a:xfrm>
              <a:prstGeom prst="roundRect">
                <a:avLst/>
              </a:prstGeom>
              <a:noFill/>
              <a:ln w="127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23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66" name="Rectangle: Rounded Corners 65"/>
              <p:cNvSpPr>
                <a:spLocks noRot="1" noChangeAspect="1" noMove="1" noResize="1" noEditPoints="1" noAdjustHandles="1" noChangeArrowheads="1" noChangeShapeType="1" noTextEdit="1"/>
              </p:cNvSpPr>
              <p:nvPr/>
            </p:nvSpPr>
            <p:spPr>
              <a:xfrm>
                <a:off x="8433443" y="2677494"/>
                <a:ext cx="3625207" cy="255869"/>
              </a:xfrm>
              <a:prstGeom prst="roundRect">
                <a:avLst/>
              </a:prstGeom>
              <a:blipFill>
                <a:blip r:embed="rId43"/>
                <a:stretch>
                  <a:fillRect b="-18182"/>
                </a:stretch>
              </a:blipFill>
              <a:ln w="12700">
                <a:solidFill>
                  <a:srgbClr val="0070C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Rounded Corners 66"/>
              <p:cNvSpPr/>
              <p:nvPr/>
            </p:nvSpPr>
            <p:spPr>
              <a:xfrm>
                <a:off x="5181607" y="5700720"/>
                <a:ext cx="3571868" cy="2558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23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67" name="Rectangle: Rounded Corners 66"/>
              <p:cNvSpPr>
                <a:spLocks noRot="1" noChangeAspect="1" noMove="1" noResize="1" noEditPoints="1" noAdjustHandles="1" noChangeArrowheads="1" noChangeShapeType="1" noTextEdit="1"/>
              </p:cNvSpPr>
              <p:nvPr/>
            </p:nvSpPr>
            <p:spPr>
              <a:xfrm>
                <a:off x="5181607" y="5700720"/>
                <a:ext cx="3571868" cy="255869"/>
              </a:xfrm>
              <a:prstGeom prst="roundRect">
                <a:avLst/>
              </a:prstGeom>
              <a:blipFill>
                <a:blip r:embed="rId44"/>
                <a:stretch>
                  <a:fillRect b="-18182"/>
                </a:stretch>
              </a:blipFill>
              <a:ln w="12700">
                <a:solidFill>
                  <a:srgbClr val="C00000"/>
                </a:solidFill>
                <a:prstDash val="sysDot"/>
              </a:ln>
            </p:spPr>
            <p:txBody>
              <a:bodyPr/>
              <a:lstStyle/>
              <a:p>
                <a:r>
                  <a:rPr lang="en-US">
                    <a:noFill/>
                  </a:rPr>
                  <a:t> </a:t>
                </a:r>
              </a:p>
            </p:txBody>
          </p:sp>
        </mc:Fallback>
      </mc:AlternateContent>
    </p:spTree>
    <p:extLst>
      <p:ext uri="{BB962C8B-B14F-4D97-AF65-F5344CB8AC3E}">
        <p14:creationId xmlns:p14="http://schemas.microsoft.com/office/powerpoint/2010/main" val="243435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8" fill="hold" grpId="0" nodeType="clickEffect">
                                  <p:stCondLst>
                                    <p:cond delay="0"/>
                                  </p:stCondLst>
                                  <p:childTnLst>
                                    <p:animEffect transition="out" filter="wipe(left)">
                                      <p:cBhvr>
                                        <p:cTn id="14" dur="500"/>
                                        <p:tgtEl>
                                          <p:spTgt spid="47"/>
                                        </p:tgtEl>
                                      </p:cBhvr>
                                    </p:animEffect>
                                    <p:set>
                                      <p:cBhvr>
                                        <p:cTn id="15" dur="1" fill="hold">
                                          <p:stCondLst>
                                            <p:cond delay="499"/>
                                          </p:stCondLst>
                                        </p:cTn>
                                        <p:tgtEl>
                                          <p:spTgt spid="47"/>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left)">
                                      <p:cBhvr>
                                        <p:cTn id="24" dur="500"/>
                                        <p:tgtEl>
                                          <p:spTgt spid="57"/>
                                        </p:tgtEl>
                                      </p:cBhvr>
                                    </p:animEffect>
                                  </p:childTnLst>
                                </p:cTn>
                              </p:par>
                              <p:par>
                                <p:cTn id="25" presetID="1" presetClass="entr" presetSubtype="0" fill="hold" nodeType="withEffect">
                                  <p:stCondLst>
                                    <p:cond delay="0"/>
                                  </p:stCondLst>
                                  <p:childTnLst>
                                    <p:set>
                                      <p:cBhvr>
                                        <p:cTn id="26" dur="1" fill="hold">
                                          <p:stCondLst>
                                            <p:cond delay="0"/>
                                          </p:stCondLst>
                                        </p:cTn>
                                        <p:tgtEl>
                                          <p:spTgt spid="3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P spid="47" grpId="0" animBg="1"/>
      <p:bldP spid="50" grpId="0" animBg="1"/>
      <p:bldP spid="56" grpId="0" animBg="1"/>
      <p:bldP spid="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44286"/>
            <a:ext cx="10058400" cy="950495"/>
          </a:xfrm>
        </p:spPr>
        <p:txBody>
          <a:bodyPr/>
          <a:lstStyle/>
          <a:p>
            <a:pPr algn="ctr"/>
            <a:r>
              <a:rPr lang="en-US" dirty="0"/>
              <a:t>OPPRF application: </a:t>
            </a:r>
            <a:r>
              <a:rPr lang="en-US" dirty="0" err="1"/>
              <a:t>MULTi</a:t>
            </a:r>
            <a:r>
              <a:rPr lang="en-US" dirty="0"/>
              <a:t>-PARTY PSI</a:t>
            </a:r>
          </a:p>
        </p:txBody>
      </p:sp>
      <p:pic>
        <p:nvPicPr>
          <p:cNvPr id="23" name="Picture 20" descr="https://cdn3.iconfinder.com/data/icons/black-easy/512/538303-user_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19" y="2892751"/>
            <a:ext cx="6746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descr="http://www.freeiconspng.com/uploads/name-people-person-user-icon--icon-search-engin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5869" y="2947152"/>
            <a:ext cx="7048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18" descr="http://www.freeiconspng.com/uploads/name-people-person-user-icon--icon-search-engine-1.png"/>
          <p:cNvPicPr>
            <a:picLocks noChangeAspect="1" noChangeArrowheads="1"/>
          </p:cNvPicPr>
          <p:nvPr/>
        </p:nvPicPr>
        <p:blipFill>
          <a:blip r:embed="rId5" cstate="print">
            <a:duotone>
              <a:schemeClr val="accent1">
                <a:shade val="45000"/>
                <a:satMod val="135000"/>
              </a:schemeClr>
              <a:prstClr val="white"/>
            </a:duotone>
            <a:extLst/>
          </a:blip>
          <a:srcRect/>
          <a:stretch>
            <a:fillRect/>
          </a:stretch>
        </p:blipFill>
        <p:spPr bwMode="auto">
          <a:xfrm>
            <a:off x="4696023" y="5930572"/>
            <a:ext cx="709489" cy="709489"/>
          </a:xfrm>
          <a:prstGeom prst="rect">
            <a:avLst/>
          </a:prstGeom>
          <a:noFill/>
          <a:ln>
            <a:noFill/>
          </a:ln>
        </p:spPr>
      </p:pic>
      <p:pic>
        <p:nvPicPr>
          <p:cNvPr id="35" name="Picture 18" descr="http://www.freeiconspng.com/uploads/name-people-person-user-icon--icon-search-engin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0751" y="746652"/>
            <a:ext cx="7254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6" name="Rectangle 15"/>
              <p:cNvSpPr/>
              <p:nvPr/>
            </p:nvSpPr>
            <p:spPr>
              <a:xfrm>
                <a:off x="4731171" y="1147999"/>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0</m:t>
                          </m:r>
                        </m:sub>
                      </m:sSub>
                      <m:r>
                        <a:rPr lang="en-US" sz="1600" i="1">
                          <a:latin typeface="Cambria Math" panose="02040503050406030204" pitchFamily="18" charset="0"/>
                        </a:rPr>
                        <m:t>)</m:t>
                      </m:r>
                    </m:oMath>
                  </m:oMathPara>
                </a14:m>
                <a:endParaRPr lang="en-US" sz="1600" dirty="0"/>
              </a:p>
            </p:txBody>
          </p:sp>
        </mc:Choice>
        <mc:Fallback xmlns="">
          <p:sp>
            <p:nvSpPr>
              <p:cNvPr id="16" name="Rectangle 15"/>
              <p:cNvSpPr>
                <a:spLocks noRot="1" noChangeAspect="1" noMove="1" noResize="1" noEditPoints="1" noAdjustHandles="1" noChangeArrowheads="1" noChangeShapeType="1" noTextEdit="1"/>
              </p:cNvSpPr>
              <p:nvPr/>
            </p:nvSpPr>
            <p:spPr>
              <a:xfrm>
                <a:off x="4731171" y="1147999"/>
                <a:ext cx="824648" cy="338554"/>
              </a:xfrm>
              <a:prstGeom prst="rect">
                <a:avLst/>
              </a:prstGeom>
              <a:blipFill>
                <a:blip r:embed="rId7"/>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8502217" y="3340907"/>
                <a:ext cx="82503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𝑃</m:t>
                          </m:r>
                        </m:e>
                        <m:sub>
                          <m:r>
                            <a:rPr lang="en-US" sz="1600" b="0" i="1" smtClean="0">
                              <a:solidFill>
                                <a:schemeClr val="tx1"/>
                              </a:solidFill>
                              <a:latin typeface="Cambria Math" panose="02040503050406030204" pitchFamily="18" charset="0"/>
                            </a:rPr>
                            <m:t>3</m:t>
                          </m:r>
                        </m:sub>
                      </m:sSub>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b="0" i="1" smtClean="0">
                                  <a:solidFill>
                                    <a:schemeClr val="tx1"/>
                                  </a:solidFill>
                                  <a:latin typeface="Cambria Math" panose="02040503050406030204" pitchFamily="18" charset="0"/>
                                </a:rPr>
                                <m:t>3</m:t>
                              </m:r>
                            </m:sub>
                          </m:sSub>
                        </m:e>
                      </m:d>
                    </m:oMath>
                  </m:oMathPara>
                </a14:m>
                <a:endParaRPr lang="en-US" sz="1600" dirty="0">
                  <a:solidFill>
                    <a:schemeClr val="tx1"/>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8502217" y="3340907"/>
                <a:ext cx="825033" cy="33855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48790" y="3261419"/>
                <a:ext cx="81554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1</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e>
                      </m:d>
                    </m:oMath>
                  </m:oMathPara>
                </a14:m>
                <a:endParaRPr lang="en-US" sz="1600" dirty="0"/>
              </a:p>
            </p:txBody>
          </p:sp>
        </mc:Choice>
        <mc:Fallback xmlns="">
          <p:sp>
            <p:nvSpPr>
              <p:cNvPr id="18" name="Rectangle 17"/>
              <p:cNvSpPr>
                <a:spLocks noRot="1" noChangeAspect="1" noMove="1" noResize="1" noEditPoints="1" noAdjustHandles="1" noChangeArrowheads="1" noChangeShapeType="1" noTextEdit="1"/>
              </p:cNvSpPr>
              <p:nvPr/>
            </p:nvSpPr>
            <p:spPr>
              <a:xfrm>
                <a:off x="48790" y="3261419"/>
                <a:ext cx="815543" cy="338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Rectangle 117"/>
              <p:cNvSpPr/>
              <p:nvPr/>
            </p:nvSpPr>
            <p:spPr>
              <a:xfrm>
                <a:off x="100902" y="917166"/>
                <a:ext cx="267675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FF0000"/>
                          </a:solidFill>
                          <a:effectLst/>
                          <a:latin typeface="Cambria Math" panose="02040503050406030204" pitchFamily="18" charset="0"/>
                        </a:rPr>
                        <m:t>𝒙</m:t>
                      </m:r>
                      <m:r>
                        <a:rPr lang="en-US" sz="2400" b="1" i="1" smtClean="0">
                          <a:solidFill>
                            <a:srgbClr val="FF0000"/>
                          </a:solidFill>
                          <a:effectLst/>
                          <a:latin typeface="Cambria Math" panose="02040503050406030204" pitchFamily="18" charset="0"/>
                        </a:rPr>
                        <m:t>∈</m:t>
                      </m:r>
                      <m:r>
                        <a:rPr lang="en-US" sz="2400" b="1" i="1" smtClean="0">
                          <a:solidFill>
                            <a:srgbClr val="FF0000"/>
                          </a:solidFill>
                          <a:effectLst/>
                          <a:latin typeface="Cambria Math" panose="02040503050406030204" pitchFamily="18" charset="0"/>
                        </a:rPr>
                        <m:t>𝒊𝒏𝒕𝒆𝒓𝒔𝒆𝒄𝒕𝒊𝒐𝒏</m:t>
                      </m:r>
                    </m:oMath>
                  </m:oMathPara>
                </a14:m>
                <a:endParaRPr lang="en-US" sz="2400" b="1" dirty="0">
                  <a:solidFill>
                    <a:srgbClr val="FF0000"/>
                  </a:solidFill>
                  <a:effectLst/>
                </a:endParaRPr>
              </a:p>
            </p:txBody>
          </p:sp>
        </mc:Choice>
        <mc:Fallback xmlns="">
          <p:sp>
            <p:nvSpPr>
              <p:cNvPr id="118" name="Rectangle 117"/>
              <p:cNvSpPr>
                <a:spLocks noRot="1" noChangeAspect="1" noMove="1" noResize="1" noEditPoints="1" noAdjustHandles="1" noChangeArrowheads="1" noChangeShapeType="1" noTextEdit="1"/>
              </p:cNvSpPr>
              <p:nvPr/>
            </p:nvSpPr>
            <p:spPr>
              <a:xfrm>
                <a:off x="100902" y="917166"/>
                <a:ext cx="2676758"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Rectangle: Rounded Corners 135"/>
              <p:cNvSpPr/>
              <p:nvPr/>
            </p:nvSpPr>
            <p:spPr>
              <a:xfrm>
                <a:off x="256125" y="1350350"/>
                <a:ext cx="2020350" cy="356204"/>
              </a:xfrm>
              <a:prstGeom prst="roundRect">
                <a:avLst/>
              </a:prstGeom>
              <a:solidFill>
                <a:schemeClr val="tx2">
                  <a:lumMod val="20000"/>
                  <a:lumOff val="80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𝑠</m:t>
                      </m:r>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h</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m:t>
                      </m:r>
                      <m:r>
                        <a:rPr lang="en-US" sz="2000" b="0" i="1" smtClean="0">
                          <a:solidFill>
                            <a:schemeClr val="tx1"/>
                          </a:solidFill>
                          <a:effectLst/>
                          <a:latin typeface="Cambria Math" panose="02040503050406030204" pitchFamily="18" charset="0"/>
                        </a:rPr>
                        <m:t>𝑥</m:t>
                      </m:r>
                      <m:r>
                        <a:rPr lang="en-US" sz="2000" b="0" i="1" smtClean="0">
                          <a:solidFill>
                            <a:schemeClr val="tx1"/>
                          </a:solidFill>
                          <a:effectLst/>
                          <a:latin typeface="Cambria Math" panose="02040503050406030204" pitchFamily="18" charset="0"/>
                        </a:rPr>
                        <m:t>)=0</m:t>
                      </m:r>
                    </m:oMath>
                  </m:oMathPara>
                </a14:m>
                <a:endParaRPr lang="en-US" sz="2000" dirty="0">
                  <a:solidFill>
                    <a:schemeClr val="tx1"/>
                  </a:solidFill>
                  <a:effectLst/>
                </a:endParaRPr>
              </a:p>
            </p:txBody>
          </p:sp>
        </mc:Choice>
        <mc:Fallback xmlns="">
          <p:sp>
            <p:nvSpPr>
              <p:cNvPr id="136" name="Rectangle: Rounded Corners 135"/>
              <p:cNvSpPr>
                <a:spLocks noRot="1" noChangeAspect="1" noMove="1" noResize="1" noEditPoints="1" noAdjustHandles="1" noChangeArrowheads="1" noChangeShapeType="1" noTextEdit="1"/>
              </p:cNvSpPr>
              <p:nvPr/>
            </p:nvSpPr>
            <p:spPr>
              <a:xfrm>
                <a:off x="256125" y="1350350"/>
                <a:ext cx="2020350" cy="356204"/>
              </a:xfrm>
              <a:prstGeom prst="roundRect">
                <a:avLst/>
              </a:prstGeom>
              <a:blipFill>
                <a:blip r:embed="rId11"/>
                <a:stretch>
                  <a:fillRect b="-23333"/>
                </a:stretch>
              </a:blipFill>
              <a:ln w="12700">
                <a:solidFill>
                  <a:schemeClr val="tx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Rectangle: Rounded Corners 145"/>
              <p:cNvSpPr/>
              <p:nvPr/>
            </p:nvSpPr>
            <p:spPr>
              <a:xfrm>
                <a:off x="9184611" y="3041708"/>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6" name="Rectangle: Rounded Corners 145"/>
              <p:cNvSpPr>
                <a:spLocks noRot="1" noChangeAspect="1" noMove="1" noResize="1" noEditPoints="1" noAdjustHandles="1" noChangeArrowheads="1" noChangeShapeType="1" noTextEdit="1"/>
              </p:cNvSpPr>
              <p:nvPr/>
            </p:nvSpPr>
            <p:spPr>
              <a:xfrm>
                <a:off x="9184611" y="3041708"/>
                <a:ext cx="194187" cy="317493"/>
              </a:xfrm>
              <a:prstGeom prst="roundRect">
                <a:avLst/>
              </a:prstGeom>
              <a:blipFill>
                <a:blip r:embed="rId13"/>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Rounded Corners 146"/>
              <p:cNvSpPr/>
              <p:nvPr/>
            </p:nvSpPr>
            <p:spPr>
              <a:xfrm>
                <a:off x="5398969" y="6077473"/>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7" name="Rectangle: Rounded Corners 146"/>
              <p:cNvSpPr>
                <a:spLocks noRot="1" noChangeAspect="1" noMove="1" noResize="1" noEditPoints="1" noAdjustHandles="1" noChangeArrowheads="1" noChangeShapeType="1" noTextEdit="1"/>
              </p:cNvSpPr>
              <p:nvPr/>
            </p:nvSpPr>
            <p:spPr>
              <a:xfrm>
                <a:off x="5398969" y="6077473"/>
                <a:ext cx="194187" cy="317493"/>
              </a:xfrm>
              <a:prstGeom prst="roundRect">
                <a:avLst/>
              </a:prstGeom>
              <a:blipFill>
                <a:blip r:embed="rId14"/>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8" name="Rectangle: Rounded Corners 147"/>
              <p:cNvSpPr/>
              <p:nvPr/>
            </p:nvSpPr>
            <p:spPr>
              <a:xfrm>
                <a:off x="30032" y="2985708"/>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8" name="Rectangle: Rounded Corners 147"/>
              <p:cNvSpPr>
                <a:spLocks noRot="1" noChangeAspect="1" noMove="1" noResize="1" noEditPoints="1" noAdjustHandles="1" noChangeArrowheads="1" noChangeShapeType="1" noTextEdit="1"/>
              </p:cNvSpPr>
              <p:nvPr/>
            </p:nvSpPr>
            <p:spPr>
              <a:xfrm>
                <a:off x="30032" y="2985708"/>
                <a:ext cx="194187" cy="317493"/>
              </a:xfrm>
              <a:prstGeom prst="roundRect">
                <a:avLst/>
              </a:prstGeom>
              <a:blipFill>
                <a:blip r:embed="rId15"/>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4657202" y="6342428"/>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oMath>
                  </m:oMathPara>
                </a14:m>
                <a:endParaRPr lang="en-US" sz="1600" dirty="0"/>
              </a:p>
            </p:txBody>
          </p:sp>
        </mc:Choice>
        <mc:Fallback xmlns="">
          <p:sp>
            <p:nvSpPr>
              <p:cNvPr id="51" name="Rectangle 50"/>
              <p:cNvSpPr>
                <a:spLocks noRot="1" noChangeAspect="1" noMove="1" noResize="1" noEditPoints="1" noAdjustHandles="1" noChangeArrowheads="1" noChangeShapeType="1" noTextEdit="1"/>
              </p:cNvSpPr>
              <p:nvPr/>
            </p:nvSpPr>
            <p:spPr>
              <a:xfrm>
                <a:off x="4657202" y="6342428"/>
                <a:ext cx="824648" cy="338554"/>
              </a:xfrm>
              <a:prstGeom prst="rect">
                <a:avLst/>
              </a:prstGeom>
              <a:blipFill>
                <a:blip r:embed="rId16"/>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Rounded Corners 51"/>
              <p:cNvSpPr/>
              <p:nvPr/>
            </p:nvSpPr>
            <p:spPr>
              <a:xfrm>
                <a:off x="789752" y="3309921"/>
                <a:ext cx="1003709"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effectLst/>
                          <a:latin typeface="Cambria Math" panose="02040503050406030204" pitchFamily="18" charset="0"/>
                        </a:rPr>
                        <m:t> </m:t>
                      </m:r>
                      <m:sSub>
                        <m:sSubPr>
                          <m:ctrlPr>
                            <a:rPr lang="en-US" sz="1600" b="0" i="1" smtClean="0">
                              <a:solidFill>
                                <a:schemeClr val="tx1"/>
                              </a:solidFill>
                              <a:effectLst/>
                              <a:latin typeface="Cambria Math" panose="02040503050406030204" pitchFamily="18" charset="0"/>
                            </a:rPr>
                          </m:ctrlPr>
                        </m:sSubPr>
                        <m:e>
                          <m:r>
                            <a:rPr lang="en-US" sz="1600" b="0" i="1" smtClean="0">
                              <a:solidFill>
                                <a:schemeClr val="tx1"/>
                              </a:solidFill>
                              <a:effectLst/>
                              <a:latin typeface="Cambria Math" panose="02040503050406030204" pitchFamily="18" charset="0"/>
                            </a:rPr>
                            <m:t>(</m:t>
                          </m:r>
                          <m:r>
                            <a:rPr lang="en-US" sz="1600" b="0" i="1" smtClean="0">
                              <a:solidFill>
                                <a:schemeClr val="tx1"/>
                              </a:solidFill>
                              <a:effectLst/>
                              <a:latin typeface="Cambria Math" panose="02040503050406030204" pitchFamily="18" charset="0"/>
                            </a:rPr>
                            <m:t>𝑥</m:t>
                          </m:r>
                          <m:r>
                            <a:rPr lang="en-US" sz="1600" b="0" i="1" smtClean="0">
                              <a:solidFill>
                                <a:schemeClr val="tx1"/>
                              </a:solidFill>
                              <a:effectLst/>
                              <a:latin typeface="Cambria Math" panose="02040503050406030204" pitchFamily="18" charset="0"/>
                            </a:rPr>
                            <m:t>,</m:t>
                          </m:r>
                          <m:r>
                            <a:rPr lang="en-US" sz="1600" b="0" i="1" smtClean="0">
                              <a:solidFill>
                                <a:schemeClr val="tx1"/>
                              </a:solidFill>
                              <a:effectLst/>
                              <a:latin typeface="Cambria Math" panose="02040503050406030204" pitchFamily="18" charset="0"/>
                            </a:rPr>
                            <m:t>𝑠h</m:t>
                          </m:r>
                        </m:e>
                        <m:sub>
                          <m:r>
                            <a:rPr lang="en-US" sz="1600" b="0" i="1" smtClean="0">
                              <a:solidFill>
                                <a:schemeClr val="tx1"/>
                              </a:solidFill>
                              <a:effectLst/>
                              <a:latin typeface="Cambria Math" panose="02040503050406030204" pitchFamily="18" charset="0"/>
                            </a:rPr>
                            <m:t>1</m:t>
                          </m:r>
                        </m:sub>
                      </m:sSub>
                      <m:r>
                        <a:rPr lang="en-US" sz="1600" b="0" i="1" smtClean="0">
                          <a:solidFill>
                            <a:schemeClr val="tx1"/>
                          </a:solidFill>
                          <a:effectLst/>
                          <a:latin typeface="Cambria Math" panose="02040503050406030204" pitchFamily="18" charset="0"/>
                        </a:rPr>
                        <m:t>(</m:t>
                      </m:r>
                      <m:r>
                        <a:rPr lang="en-US" sz="1600" b="0" i="1" smtClean="0">
                          <a:solidFill>
                            <a:schemeClr val="tx1"/>
                          </a:solidFill>
                          <a:effectLst/>
                          <a:latin typeface="Cambria Math" panose="02040503050406030204" pitchFamily="18" charset="0"/>
                        </a:rPr>
                        <m:t>𝑥</m:t>
                      </m:r>
                      <m:r>
                        <a:rPr lang="en-US" sz="1600" b="0" i="1" smtClean="0">
                          <a:solidFill>
                            <a:schemeClr val="tx1"/>
                          </a:solidFill>
                          <a:effectLst/>
                          <a:latin typeface="Cambria Math" panose="02040503050406030204" pitchFamily="18" charset="0"/>
                        </a:rPr>
                        <m:t>))</m:t>
                      </m:r>
                    </m:oMath>
                  </m:oMathPara>
                </a14:m>
                <a:endParaRPr lang="en-US" sz="1600" dirty="0">
                  <a:solidFill>
                    <a:schemeClr val="tx1"/>
                  </a:solidFill>
                  <a:effectLst/>
                </a:endParaRPr>
              </a:p>
            </p:txBody>
          </p:sp>
        </mc:Choice>
        <mc:Fallback xmlns="">
          <p:sp>
            <p:nvSpPr>
              <p:cNvPr id="52" name="Rectangle: Rounded Corners 51"/>
              <p:cNvSpPr>
                <a:spLocks noRot="1" noChangeAspect="1" noMove="1" noResize="1" noEditPoints="1" noAdjustHandles="1" noChangeArrowheads="1" noChangeShapeType="1" noTextEdit="1"/>
              </p:cNvSpPr>
              <p:nvPr/>
            </p:nvSpPr>
            <p:spPr>
              <a:xfrm>
                <a:off x="789752" y="3309921"/>
                <a:ext cx="1003709" cy="259105"/>
              </a:xfrm>
              <a:prstGeom prst="roundRect">
                <a:avLst/>
              </a:prstGeom>
              <a:blipFill>
                <a:blip r:embed="rId17"/>
                <a:stretch>
                  <a:fillRect l="-6024" r="-5422" b="-29545"/>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Rounded Corners 53"/>
              <p:cNvSpPr/>
              <p:nvPr/>
            </p:nvSpPr>
            <p:spPr>
              <a:xfrm>
                <a:off x="4643900" y="5652964"/>
                <a:ext cx="1023476" cy="25910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effectLst/>
                          <a:latin typeface="Cambria Math" panose="02040503050406030204" pitchFamily="18" charset="0"/>
                        </a:rPr>
                        <m:t> </m:t>
                      </m:r>
                      <m:sSub>
                        <m:sSubPr>
                          <m:ctrlPr>
                            <a:rPr lang="en-US" sz="1600" b="0" i="1" smtClean="0">
                              <a:solidFill>
                                <a:schemeClr val="tx1"/>
                              </a:solidFill>
                              <a:effectLst/>
                              <a:latin typeface="Cambria Math" panose="02040503050406030204" pitchFamily="18" charset="0"/>
                            </a:rPr>
                          </m:ctrlPr>
                        </m:sSubPr>
                        <m:e>
                          <m:r>
                            <a:rPr lang="en-US" sz="1600" b="0" i="1" smtClean="0">
                              <a:solidFill>
                                <a:schemeClr val="tx1"/>
                              </a:solidFill>
                              <a:effectLst/>
                              <a:latin typeface="Cambria Math" panose="02040503050406030204" pitchFamily="18" charset="0"/>
                            </a:rPr>
                            <m:t>(</m:t>
                          </m:r>
                          <m:r>
                            <a:rPr lang="en-US" sz="1600" b="0" i="1" smtClean="0">
                              <a:solidFill>
                                <a:schemeClr val="tx1"/>
                              </a:solidFill>
                              <a:effectLst/>
                              <a:latin typeface="Cambria Math" panose="02040503050406030204" pitchFamily="18" charset="0"/>
                            </a:rPr>
                            <m:t>𝑥</m:t>
                          </m:r>
                          <m:r>
                            <a:rPr lang="en-US" sz="1600" b="0" i="1" smtClean="0">
                              <a:solidFill>
                                <a:schemeClr val="tx1"/>
                              </a:solidFill>
                              <a:effectLst/>
                              <a:latin typeface="Cambria Math" panose="02040503050406030204" pitchFamily="18" charset="0"/>
                            </a:rPr>
                            <m:t>,</m:t>
                          </m:r>
                          <m:r>
                            <a:rPr lang="en-US" sz="1600" b="0" i="1" smtClean="0">
                              <a:solidFill>
                                <a:schemeClr val="tx1"/>
                              </a:solidFill>
                              <a:effectLst/>
                              <a:latin typeface="Cambria Math" panose="02040503050406030204" pitchFamily="18" charset="0"/>
                            </a:rPr>
                            <m:t>𝑠h</m:t>
                          </m:r>
                        </m:e>
                        <m:sub>
                          <m:r>
                            <a:rPr lang="en-US" sz="1600" b="0" i="1" smtClean="0">
                              <a:solidFill>
                                <a:schemeClr val="tx1"/>
                              </a:solidFill>
                              <a:effectLst/>
                              <a:latin typeface="Cambria Math" panose="02040503050406030204" pitchFamily="18" charset="0"/>
                            </a:rPr>
                            <m:t>2</m:t>
                          </m:r>
                        </m:sub>
                      </m:sSub>
                      <m:r>
                        <a:rPr lang="en-US" sz="1600" b="0" i="1" smtClean="0">
                          <a:solidFill>
                            <a:schemeClr val="tx1"/>
                          </a:solidFill>
                          <a:effectLst/>
                          <a:latin typeface="Cambria Math" panose="02040503050406030204" pitchFamily="18" charset="0"/>
                        </a:rPr>
                        <m:t>(</m:t>
                      </m:r>
                      <m:r>
                        <a:rPr lang="en-US" sz="1600" b="0" i="1" smtClean="0">
                          <a:solidFill>
                            <a:schemeClr val="tx1"/>
                          </a:solidFill>
                          <a:effectLst/>
                          <a:latin typeface="Cambria Math" panose="02040503050406030204" pitchFamily="18" charset="0"/>
                        </a:rPr>
                        <m:t>𝑥</m:t>
                      </m:r>
                      <m:r>
                        <a:rPr lang="en-US" sz="1600" b="0" i="1" smtClean="0">
                          <a:solidFill>
                            <a:schemeClr val="tx1"/>
                          </a:solidFill>
                          <a:effectLst/>
                          <a:latin typeface="Cambria Math" panose="02040503050406030204" pitchFamily="18" charset="0"/>
                        </a:rPr>
                        <m:t>))</m:t>
                      </m:r>
                    </m:oMath>
                  </m:oMathPara>
                </a14:m>
                <a:endParaRPr lang="en-US" sz="1600" dirty="0">
                  <a:solidFill>
                    <a:schemeClr val="tx1"/>
                  </a:solidFill>
                  <a:effectLst/>
                </a:endParaRPr>
              </a:p>
            </p:txBody>
          </p:sp>
        </mc:Choice>
        <mc:Fallback xmlns="">
          <p:sp>
            <p:nvSpPr>
              <p:cNvPr id="54" name="Rectangle: Rounded Corners 53"/>
              <p:cNvSpPr>
                <a:spLocks noRot="1" noChangeAspect="1" noMove="1" noResize="1" noEditPoints="1" noAdjustHandles="1" noChangeArrowheads="1" noChangeShapeType="1" noTextEdit="1"/>
              </p:cNvSpPr>
              <p:nvPr/>
            </p:nvSpPr>
            <p:spPr>
              <a:xfrm>
                <a:off x="4643900" y="5652964"/>
                <a:ext cx="1023476" cy="259105"/>
              </a:xfrm>
              <a:prstGeom prst="roundRect">
                <a:avLst/>
              </a:prstGeom>
              <a:blipFill>
                <a:blip r:embed="rId18"/>
                <a:stretch>
                  <a:fillRect l="-5294" r="-4118" b="-26667"/>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Rounded Corners 54"/>
              <p:cNvSpPr/>
              <p:nvPr/>
            </p:nvSpPr>
            <p:spPr>
              <a:xfrm>
                <a:off x="7677151" y="3131866"/>
                <a:ext cx="939146" cy="259105"/>
              </a:xfrm>
              <a:prstGeom prst="roundRect">
                <a:avLst/>
              </a:prstGeom>
              <a:noFill/>
              <a:ln w="127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effectLst/>
                          <a:latin typeface="Cambria Math" panose="02040503050406030204" pitchFamily="18" charset="0"/>
                        </a:rPr>
                        <m:t> </m:t>
                      </m:r>
                      <m:sSub>
                        <m:sSubPr>
                          <m:ctrlPr>
                            <a:rPr lang="en-US" sz="1600" b="0" i="1" smtClean="0">
                              <a:solidFill>
                                <a:schemeClr val="tx1"/>
                              </a:solidFill>
                              <a:effectLst/>
                              <a:latin typeface="Cambria Math" panose="02040503050406030204" pitchFamily="18" charset="0"/>
                            </a:rPr>
                          </m:ctrlPr>
                        </m:sSubPr>
                        <m:e>
                          <m:r>
                            <a:rPr lang="en-US" sz="1600" b="0" i="1" smtClean="0">
                              <a:solidFill>
                                <a:schemeClr val="tx1"/>
                              </a:solidFill>
                              <a:effectLst/>
                              <a:latin typeface="Cambria Math" panose="02040503050406030204" pitchFamily="18" charset="0"/>
                            </a:rPr>
                            <m:t>(</m:t>
                          </m:r>
                          <m:r>
                            <a:rPr lang="en-US" sz="1600" b="0" i="1" smtClean="0">
                              <a:solidFill>
                                <a:schemeClr val="tx1"/>
                              </a:solidFill>
                              <a:effectLst/>
                              <a:latin typeface="Cambria Math" panose="02040503050406030204" pitchFamily="18" charset="0"/>
                            </a:rPr>
                            <m:t>𝑥</m:t>
                          </m:r>
                          <m:r>
                            <a:rPr lang="en-US" sz="1600" b="0" i="1" smtClean="0">
                              <a:solidFill>
                                <a:schemeClr val="tx1"/>
                              </a:solidFill>
                              <a:effectLst/>
                              <a:latin typeface="Cambria Math" panose="02040503050406030204" pitchFamily="18" charset="0"/>
                            </a:rPr>
                            <m:t>,</m:t>
                          </m:r>
                          <m:r>
                            <a:rPr lang="en-US" sz="1600" b="0" i="1" smtClean="0">
                              <a:solidFill>
                                <a:schemeClr val="tx1"/>
                              </a:solidFill>
                              <a:effectLst/>
                              <a:latin typeface="Cambria Math" panose="02040503050406030204" pitchFamily="18" charset="0"/>
                            </a:rPr>
                            <m:t>𝑠h</m:t>
                          </m:r>
                        </m:e>
                        <m:sub>
                          <m:r>
                            <a:rPr lang="en-US" sz="1600" b="0" i="1" smtClean="0">
                              <a:solidFill>
                                <a:schemeClr val="tx1"/>
                              </a:solidFill>
                              <a:effectLst/>
                              <a:latin typeface="Cambria Math" panose="02040503050406030204" pitchFamily="18" charset="0"/>
                            </a:rPr>
                            <m:t>3</m:t>
                          </m:r>
                        </m:sub>
                      </m:sSub>
                      <m:r>
                        <a:rPr lang="en-US" sz="1600" b="0" i="1" smtClean="0">
                          <a:solidFill>
                            <a:schemeClr val="tx1"/>
                          </a:solidFill>
                          <a:effectLst/>
                          <a:latin typeface="Cambria Math" panose="02040503050406030204" pitchFamily="18" charset="0"/>
                        </a:rPr>
                        <m:t>(</m:t>
                      </m:r>
                      <m:r>
                        <a:rPr lang="en-US" sz="1600" b="0" i="1" smtClean="0">
                          <a:solidFill>
                            <a:schemeClr val="tx1"/>
                          </a:solidFill>
                          <a:effectLst/>
                          <a:latin typeface="Cambria Math" panose="02040503050406030204" pitchFamily="18" charset="0"/>
                        </a:rPr>
                        <m:t>𝑥</m:t>
                      </m:r>
                      <m:r>
                        <a:rPr lang="en-US" sz="1600" b="0" i="1" smtClean="0">
                          <a:solidFill>
                            <a:schemeClr val="tx1"/>
                          </a:solidFill>
                          <a:effectLst/>
                          <a:latin typeface="Cambria Math" panose="02040503050406030204" pitchFamily="18" charset="0"/>
                        </a:rPr>
                        <m:t>))</m:t>
                      </m:r>
                    </m:oMath>
                  </m:oMathPara>
                </a14:m>
                <a:endParaRPr lang="en-US" sz="1600" dirty="0">
                  <a:solidFill>
                    <a:schemeClr val="tx1"/>
                  </a:solidFill>
                  <a:effectLst/>
                </a:endParaRPr>
              </a:p>
            </p:txBody>
          </p:sp>
        </mc:Choice>
        <mc:Fallback xmlns="">
          <p:sp>
            <p:nvSpPr>
              <p:cNvPr id="55" name="Rectangle: Rounded Corners 54"/>
              <p:cNvSpPr>
                <a:spLocks noRot="1" noChangeAspect="1" noMove="1" noResize="1" noEditPoints="1" noAdjustHandles="1" noChangeArrowheads="1" noChangeShapeType="1" noTextEdit="1"/>
              </p:cNvSpPr>
              <p:nvPr/>
            </p:nvSpPr>
            <p:spPr>
              <a:xfrm>
                <a:off x="7677151" y="3131866"/>
                <a:ext cx="939146" cy="259105"/>
              </a:xfrm>
              <a:prstGeom prst="roundRect">
                <a:avLst/>
              </a:prstGeom>
              <a:blipFill>
                <a:blip r:embed="rId19"/>
                <a:stretch>
                  <a:fillRect l="-9615" r="-9615" b="-29545"/>
                </a:stretch>
              </a:blipFill>
              <a:ln w="12700">
                <a:solidFill>
                  <a:srgbClr val="0070C0"/>
                </a:solidFill>
                <a:prstDash val="sysDot"/>
              </a:ln>
            </p:spPr>
            <p:txBody>
              <a:bodyPr/>
              <a:lstStyle/>
              <a:p>
                <a:r>
                  <a:rPr lang="en-US">
                    <a:noFill/>
                  </a:rPr>
                  <a:t> </a:t>
                </a:r>
              </a:p>
            </p:txBody>
          </p:sp>
        </mc:Fallback>
      </mc:AlternateContent>
      <p:cxnSp>
        <p:nvCxnSpPr>
          <p:cNvPr id="56" name="Connector: Curved 55"/>
          <p:cNvCxnSpPr>
            <a:cxnSpLocks/>
            <a:stCxn id="52" idx="0"/>
            <a:endCxn id="61" idx="1"/>
          </p:cNvCxnSpPr>
          <p:nvPr/>
        </p:nvCxnSpPr>
        <p:spPr>
          <a:xfrm rot="5400000" flipH="1" flipV="1">
            <a:off x="1436156" y="2248044"/>
            <a:ext cx="917329" cy="1206426"/>
          </a:xfrm>
          <a:prstGeom prst="curvedConnector2">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p:cNvCxnSpPr>
            <a:cxnSpLocks/>
            <a:stCxn id="62" idx="1"/>
            <a:endCxn id="61" idx="3"/>
          </p:cNvCxnSpPr>
          <p:nvPr/>
        </p:nvCxnSpPr>
        <p:spPr>
          <a:xfrm rot="10800000" flipV="1">
            <a:off x="3399242" y="1035802"/>
            <a:ext cx="1250416" cy="1356789"/>
          </a:xfrm>
          <a:prstGeom prst="curvedConnector3">
            <a:avLst>
              <a:gd name="adj1" fmla="val 50000"/>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or: Curved 59"/>
          <p:cNvCxnSpPr>
            <a:cxnSpLocks/>
            <a:stCxn id="61" idx="3"/>
            <a:endCxn id="68" idx="2"/>
          </p:cNvCxnSpPr>
          <p:nvPr/>
        </p:nvCxnSpPr>
        <p:spPr>
          <a:xfrm flipV="1">
            <a:off x="3399242" y="1821491"/>
            <a:ext cx="1397198" cy="571101"/>
          </a:xfrm>
          <a:prstGeom prst="curvedConnector2">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2498033" y="2207926"/>
            <a:ext cx="901209" cy="369332"/>
          </a:xfrm>
          <a:prstGeom prst="rect">
            <a:avLst/>
          </a:prstGeom>
          <a:solidFill>
            <a:srgbClr val="CCFFFF"/>
          </a:solidFill>
        </p:spPr>
        <p:txBody>
          <a:bodyPr wrap="none">
            <a:spAutoFit/>
          </a:bodyPr>
          <a:lstStyle/>
          <a:p>
            <a:pPr algn="ctr"/>
            <a:r>
              <a:rPr lang="en-US" dirty="0"/>
              <a:t>OPPRF</a:t>
            </a:r>
          </a:p>
        </p:txBody>
      </p:sp>
      <mc:AlternateContent xmlns:mc="http://schemas.openxmlformats.org/markup-compatibility/2006" xmlns:a14="http://schemas.microsoft.com/office/drawing/2010/main">
        <mc:Choice Requires="a14">
          <p:sp>
            <p:nvSpPr>
              <p:cNvPr id="62" name="Rectangle: Rounded Corners 61"/>
              <p:cNvSpPr/>
              <p:nvPr/>
            </p:nvSpPr>
            <p:spPr>
              <a:xfrm>
                <a:off x="4649658" y="877056"/>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62" name="Rectangle: Rounded Corners 61"/>
              <p:cNvSpPr>
                <a:spLocks noRot="1" noChangeAspect="1" noMove="1" noResize="1" noEditPoints="1" noAdjustHandles="1" noChangeArrowheads="1" noChangeShapeType="1" noTextEdit="1"/>
              </p:cNvSpPr>
              <p:nvPr/>
            </p:nvSpPr>
            <p:spPr>
              <a:xfrm>
                <a:off x="4649658" y="877056"/>
                <a:ext cx="194187" cy="317493"/>
              </a:xfrm>
              <a:prstGeom prst="roundRect">
                <a:avLst/>
              </a:prstGeom>
              <a:blipFill>
                <a:blip r:embed="rId20"/>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Rounded Corners 67"/>
              <p:cNvSpPr/>
              <p:nvPr/>
            </p:nvSpPr>
            <p:spPr>
              <a:xfrm>
                <a:off x="4601779" y="1486553"/>
                <a:ext cx="389321" cy="334938"/>
              </a:xfrm>
              <a:prstGeom prst="roundRect">
                <a:avLst/>
              </a:prstGeom>
              <a:noFill/>
              <a:ln w="63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i="1" smtClean="0">
                          <a:solidFill>
                            <a:schemeClr val="tx1"/>
                          </a:solidFill>
                          <a:latin typeface="Cambria Math" panose="02040503050406030204" pitchFamily="18" charset="0"/>
                        </a:rPr>
                        <m:t>𝑠</m:t>
                      </m:r>
                      <m:sSub>
                        <m:sSubPr>
                          <m:ctrlPr>
                            <a:rPr lang="en-US" sz="2000" b="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rPr>
                            <m:t>h</m:t>
                          </m:r>
                        </m:e>
                        <m:sub>
                          <m:r>
                            <a:rPr lang="en-US" sz="2000" b="0" i="0" smtClean="0">
                              <a:solidFill>
                                <a:schemeClr val="tx1"/>
                              </a:solidFill>
                              <a:latin typeface="Cambria Math" panose="02040503050406030204" pitchFamily="18" charset="0"/>
                            </a:rPr>
                            <m:t>1</m:t>
                          </m:r>
                        </m:sub>
                      </m:sSub>
                    </m:oMath>
                  </m:oMathPara>
                </a14:m>
                <a:endParaRPr lang="en-US" sz="2000" dirty="0">
                  <a:solidFill>
                    <a:schemeClr val="tx1"/>
                  </a:solidFill>
                  <a:effectLst/>
                </a:endParaRPr>
              </a:p>
            </p:txBody>
          </p:sp>
        </mc:Choice>
        <mc:Fallback xmlns="">
          <p:sp>
            <p:nvSpPr>
              <p:cNvPr id="68" name="Rectangle: Rounded Corners 67"/>
              <p:cNvSpPr>
                <a:spLocks noRot="1" noChangeAspect="1" noMove="1" noResize="1" noEditPoints="1" noAdjustHandles="1" noChangeArrowheads="1" noChangeShapeType="1" noTextEdit="1"/>
              </p:cNvSpPr>
              <p:nvPr/>
            </p:nvSpPr>
            <p:spPr>
              <a:xfrm>
                <a:off x="4601779" y="1486553"/>
                <a:ext cx="389321" cy="334938"/>
              </a:xfrm>
              <a:prstGeom prst="roundRect">
                <a:avLst/>
              </a:prstGeom>
              <a:blipFill>
                <a:blip r:embed="rId21"/>
                <a:stretch>
                  <a:fillRect l="-15385" r="-7692" b="-8929"/>
                </a:stretch>
              </a:blipFill>
              <a:ln w="6350">
                <a:solidFill>
                  <a:srgbClr val="0066FF"/>
                </a:solidFill>
              </a:ln>
            </p:spPr>
            <p:txBody>
              <a:bodyPr/>
              <a:lstStyle/>
              <a:p>
                <a:r>
                  <a:rPr lang="en-US">
                    <a:noFill/>
                  </a:rPr>
                  <a:t> </a:t>
                </a:r>
              </a:p>
            </p:txBody>
          </p:sp>
        </mc:Fallback>
      </mc:AlternateContent>
      <p:sp>
        <p:nvSpPr>
          <p:cNvPr id="69" name="Rectangle 68"/>
          <p:cNvSpPr/>
          <p:nvPr/>
        </p:nvSpPr>
        <p:spPr>
          <a:xfrm>
            <a:off x="4657202" y="4181273"/>
            <a:ext cx="901209" cy="369332"/>
          </a:xfrm>
          <a:prstGeom prst="rect">
            <a:avLst/>
          </a:prstGeom>
          <a:solidFill>
            <a:srgbClr val="CCFFFF"/>
          </a:solidFill>
        </p:spPr>
        <p:txBody>
          <a:bodyPr wrap="none">
            <a:spAutoFit/>
          </a:bodyPr>
          <a:lstStyle/>
          <a:p>
            <a:pPr algn="ctr"/>
            <a:r>
              <a:rPr lang="en-US" dirty="0"/>
              <a:t>OPPRF</a:t>
            </a:r>
          </a:p>
        </p:txBody>
      </p:sp>
      <p:cxnSp>
        <p:nvCxnSpPr>
          <p:cNvPr id="70" name="Connector: Curved 69"/>
          <p:cNvCxnSpPr>
            <a:cxnSpLocks/>
            <a:stCxn id="54" idx="0"/>
            <a:endCxn id="69" idx="2"/>
          </p:cNvCxnSpPr>
          <p:nvPr/>
        </p:nvCxnSpPr>
        <p:spPr>
          <a:xfrm rot="16200000" flipV="1">
            <a:off x="4580544" y="5077869"/>
            <a:ext cx="1102359" cy="47831"/>
          </a:xfrm>
          <a:prstGeom prst="curvedConnector3">
            <a:avLst>
              <a:gd name="adj1" fmla="val 50000"/>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Curved 74"/>
          <p:cNvCxnSpPr>
            <a:cxnSpLocks/>
            <a:stCxn id="69" idx="0"/>
            <a:endCxn id="81" idx="2"/>
          </p:cNvCxnSpPr>
          <p:nvPr/>
        </p:nvCxnSpPr>
        <p:spPr>
          <a:xfrm rot="5400000" flipH="1" flipV="1">
            <a:off x="3977145" y="2970547"/>
            <a:ext cx="2341388" cy="80065"/>
          </a:xfrm>
          <a:prstGeom prst="curvedConnector3">
            <a:avLst>
              <a:gd name="adj1" fmla="val 50000"/>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or: Curved 75"/>
          <p:cNvCxnSpPr>
            <a:cxnSpLocks/>
            <a:endCxn id="97" idx="1"/>
          </p:cNvCxnSpPr>
          <p:nvPr/>
        </p:nvCxnSpPr>
        <p:spPr>
          <a:xfrm rot="16200000" flipH="1">
            <a:off x="6259068" y="2151966"/>
            <a:ext cx="268647" cy="213782"/>
          </a:xfrm>
          <a:prstGeom prst="curvedConnector2">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Rectangle 77"/>
              <p:cNvSpPr/>
              <p:nvPr/>
            </p:nvSpPr>
            <p:spPr>
              <a:xfrm>
                <a:off x="6127484" y="1838594"/>
                <a:ext cx="372794"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i="1" smtClean="0">
                          <a:effectLst/>
                          <a:latin typeface="Cambria Math" panose="02040503050406030204" pitchFamily="18" charset="0"/>
                          <a:cs typeface="Calibri" panose="020F0502020204030204" pitchFamily="34" charset="0"/>
                        </a:rPr>
                        <m:t>𝑥</m:t>
                      </m:r>
                    </m:oMath>
                  </m:oMathPara>
                </a14:m>
                <a:endParaRPr lang="en-US" dirty="0">
                  <a:effectLst/>
                </a:endParaRPr>
              </a:p>
            </p:txBody>
          </p:sp>
        </mc:Choice>
        <mc:Fallback xmlns="">
          <p:sp>
            <p:nvSpPr>
              <p:cNvPr id="78" name="Rectangle 77"/>
              <p:cNvSpPr>
                <a:spLocks noRot="1" noChangeAspect="1" noMove="1" noResize="1" noEditPoints="1" noAdjustHandles="1" noChangeArrowheads="1" noChangeShapeType="1" noTextEdit="1"/>
              </p:cNvSpPr>
              <p:nvPr/>
            </p:nvSpPr>
            <p:spPr>
              <a:xfrm>
                <a:off x="6127484" y="1838594"/>
                <a:ext cx="372794"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Rectangle: Rounded Corners 80"/>
              <p:cNvSpPr/>
              <p:nvPr/>
            </p:nvSpPr>
            <p:spPr>
              <a:xfrm>
                <a:off x="4991100" y="1504947"/>
                <a:ext cx="393543" cy="334938"/>
              </a:xfrm>
              <a:prstGeom prst="roundRect">
                <a:avLst>
                  <a:gd name="adj" fmla="val 10979"/>
                </a:avLst>
              </a:prstGeom>
              <a:noFill/>
              <a:ln w="63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i="1" smtClean="0">
                          <a:solidFill>
                            <a:schemeClr val="tx1"/>
                          </a:solidFill>
                          <a:latin typeface="Cambria Math" panose="02040503050406030204" pitchFamily="18" charset="0"/>
                        </a:rPr>
                        <m:t>𝑠</m:t>
                      </m:r>
                      <m:sSub>
                        <m:sSubPr>
                          <m:ctrlPr>
                            <a:rPr lang="en-US" sz="2000" b="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rPr>
                            <m:t>h</m:t>
                          </m:r>
                        </m:e>
                        <m:sub>
                          <m:r>
                            <a:rPr lang="en-US" sz="2000" b="0" i="0" smtClean="0">
                              <a:solidFill>
                                <a:schemeClr val="tx1"/>
                              </a:solidFill>
                              <a:latin typeface="Cambria Math" panose="02040503050406030204" pitchFamily="18" charset="0"/>
                            </a:rPr>
                            <m:t>2</m:t>
                          </m:r>
                        </m:sub>
                      </m:sSub>
                    </m:oMath>
                  </m:oMathPara>
                </a14:m>
                <a:endParaRPr lang="en-US" sz="2000" dirty="0">
                  <a:solidFill>
                    <a:schemeClr val="tx1"/>
                  </a:solidFill>
                  <a:effectLst/>
                </a:endParaRPr>
              </a:p>
            </p:txBody>
          </p:sp>
        </mc:Choice>
        <mc:Fallback xmlns="">
          <p:sp>
            <p:nvSpPr>
              <p:cNvPr id="81" name="Rectangle: Rounded Corners 80"/>
              <p:cNvSpPr>
                <a:spLocks noRot="1" noChangeAspect="1" noMove="1" noResize="1" noEditPoints="1" noAdjustHandles="1" noChangeArrowheads="1" noChangeShapeType="1" noTextEdit="1"/>
              </p:cNvSpPr>
              <p:nvPr/>
            </p:nvSpPr>
            <p:spPr>
              <a:xfrm>
                <a:off x="4991100" y="1504947"/>
                <a:ext cx="393543" cy="334938"/>
              </a:xfrm>
              <a:prstGeom prst="roundRect">
                <a:avLst>
                  <a:gd name="adj" fmla="val 10979"/>
                </a:avLst>
              </a:prstGeom>
              <a:blipFill>
                <a:blip r:embed="rId23"/>
                <a:stretch>
                  <a:fillRect l="-16923" r="-9231" b="-10714"/>
                </a:stretch>
              </a:blipFill>
              <a:ln w="6350">
                <a:solidFill>
                  <a:srgbClr val="0066FF"/>
                </a:solidFill>
              </a:ln>
            </p:spPr>
            <p:txBody>
              <a:bodyPr/>
              <a:lstStyle/>
              <a:p>
                <a:r>
                  <a:rPr lang="en-US">
                    <a:noFill/>
                  </a:rPr>
                  <a:t> </a:t>
                </a:r>
              </a:p>
            </p:txBody>
          </p:sp>
        </mc:Fallback>
      </mc:AlternateContent>
      <p:sp>
        <p:nvSpPr>
          <p:cNvPr id="97" name="Rectangle 96"/>
          <p:cNvSpPr/>
          <p:nvPr/>
        </p:nvSpPr>
        <p:spPr>
          <a:xfrm>
            <a:off x="6500282" y="2208515"/>
            <a:ext cx="901209" cy="369332"/>
          </a:xfrm>
          <a:prstGeom prst="rect">
            <a:avLst/>
          </a:prstGeom>
          <a:solidFill>
            <a:srgbClr val="CCFFFF"/>
          </a:solidFill>
        </p:spPr>
        <p:txBody>
          <a:bodyPr wrap="none">
            <a:spAutoFit/>
          </a:bodyPr>
          <a:lstStyle/>
          <a:p>
            <a:pPr algn="ctr"/>
            <a:r>
              <a:rPr lang="en-US" dirty="0"/>
              <a:t>OPPRF</a:t>
            </a:r>
          </a:p>
        </p:txBody>
      </p:sp>
      <p:cxnSp>
        <p:nvCxnSpPr>
          <p:cNvPr id="100" name="Connector: Curved 99"/>
          <p:cNvCxnSpPr>
            <a:cxnSpLocks/>
            <a:stCxn id="55" idx="0"/>
            <a:endCxn id="97" idx="3"/>
          </p:cNvCxnSpPr>
          <p:nvPr/>
        </p:nvCxnSpPr>
        <p:spPr>
          <a:xfrm rot="16200000" flipV="1">
            <a:off x="7404766" y="2389907"/>
            <a:ext cx="738685" cy="745233"/>
          </a:xfrm>
          <a:prstGeom prst="curvedConnector2">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Rectangle: Rounded Corners 100"/>
              <p:cNvSpPr/>
              <p:nvPr/>
            </p:nvSpPr>
            <p:spPr>
              <a:xfrm>
                <a:off x="5395542" y="1504947"/>
                <a:ext cx="393543" cy="334938"/>
              </a:xfrm>
              <a:prstGeom prst="roundRect">
                <a:avLst>
                  <a:gd name="adj" fmla="val 10979"/>
                </a:avLst>
              </a:prstGeom>
              <a:noFill/>
              <a:ln w="63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i="1" smtClean="0">
                          <a:solidFill>
                            <a:schemeClr val="tx1"/>
                          </a:solidFill>
                          <a:latin typeface="Cambria Math" panose="02040503050406030204" pitchFamily="18" charset="0"/>
                        </a:rPr>
                        <m:t>𝑠</m:t>
                      </m:r>
                      <m:sSub>
                        <m:sSubPr>
                          <m:ctrlPr>
                            <a:rPr lang="en-US" sz="2000" b="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rPr>
                            <m:t>h</m:t>
                          </m:r>
                        </m:e>
                        <m:sub>
                          <m:r>
                            <a:rPr lang="en-US" sz="2000" b="0" i="0" smtClean="0">
                              <a:solidFill>
                                <a:schemeClr val="tx1"/>
                              </a:solidFill>
                              <a:latin typeface="Cambria Math" panose="02040503050406030204" pitchFamily="18" charset="0"/>
                            </a:rPr>
                            <m:t>3</m:t>
                          </m:r>
                        </m:sub>
                      </m:sSub>
                    </m:oMath>
                  </m:oMathPara>
                </a14:m>
                <a:endParaRPr lang="en-US" sz="2000" dirty="0">
                  <a:solidFill>
                    <a:schemeClr val="tx1"/>
                  </a:solidFill>
                  <a:effectLst/>
                </a:endParaRPr>
              </a:p>
            </p:txBody>
          </p:sp>
        </mc:Choice>
        <mc:Fallback xmlns="">
          <p:sp>
            <p:nvSpPr>
              <p:cNvPr id="101" name="Rectangle: Rounded Corners 100"/>
              <p:cNvSpPr>
                <a:spLocks noRot="1" noChangeAspect="1" noMove="1" noResize="1" noEditPoints="1" noAdjustHandles="1" noChangeArrowheads="1" noChangeShapeType="1" noTextEdit="1"/>
              </p:cNvSpPr>
              <p:nvPr/>
            </p:nvSpPr>
            <p:spPr>
              <a:xfrm>
                <a:off x="5395542" y="1504947"/>
                <a:ext cx="393543" cy="334938"/>
              </a:xfrm>
              <a:prstGeom prst="roundRect">
                <a:avLst>
                  <a:gd name="adj" fmla="val 10979"/>
                </a:avLst>
              </a:prstGeom>
              <a:blipFill>
                <a:blip r:embed="rId24"/>
                <a:stretch>
                  <a:fillRect l="-15152" r="-9091" b="-10714"/>
                </a:stretch>
              </a:blipFill>
              <a:ln w="6350">
                <a:solidFill>
                  <a:srgbClr val="0066FF"/>
                </a:solidFill>
              </a:ln>
            </p:spPr>
            <p:txBody>
              <a:bodyPr/>
              <a:lstStyle/>
              <a:p>
                <a:r>
                  <a:rPr lang="en-US">
                    <a:noFill/>
                  </a:rPr>
                  <a:t> </a:t>
                </a:r>
              </a:p>
            </p:txBody>
          </p:sp>
        </mc:Fallback>
      </mc:AlternateContent>
      <p:cxnSp>
        <p:nvCxnSpPr>
          <p:cNvPr id="102" name="Connector: Curved 101"/>
          <p:cNvCxnSpPr>
            <a:cxnSpLocks/>
            <a:stCxn id="97" idx="1"/>
            <a:endCxn id="101" idx="2"/>
          </p:cNvCxnSpPr>
          <p:nvPr/>
        </p:nvCxnSpPr>
        <p:spPr>
          <a:xfrm rot="10800000">
            <a:off x="5592314" y="1839885"/>
            <a:ext cx="907968" cy="553296"/>
          </a:xfrm>
          <a:prstGeom prst="curvedConnector2">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or: Curved 108"/>
          <p:cNvCxnSpPr>
            <a:cxnSpLocks/>
          </p:cNvCxnSpPr>
          <p:nvPr/>
        </p:nvCxnSpPr>
        <p:spPr>
          <a:xfrm rot="16200000" flipH="1">
            <a:off x="4766907" y="3854979"/>
            <a:ext cx="370547" cy="282039"/>
          </a:xfrm>
          <a:prstGeom prst="curvedConnector3">
            <a:avLst>
              <a:gd name="adj1" fmla="val 50000"/>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Rectangle 109"/>
              <p:cNvSpPr/>
              <p:nvPr/>
            </p:nvSpPr>
            <p:spPr>
              <a:xfrm>
                <a:off x="4643899" y="3522254"/>
                <a:ext cx="372794"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i="1" smtClean="0">
                          <a:effectLst/>
                          <a:latin typeface="Cambria Math" panose="02040503050406030204" pitchFamily="18" charset="0"/>
                          <a:cs typeface="Calibri" panose="020F0502020204030204" pitchFamily="34" charset="0"/>
                        </a:rPr>
                        <m:t>𝑥</m:t>
                      </m:r>
                    </m:oMath>
                  </m:oMathPara>
                </a14:m>
                <a:endParaRPr lang="en-US" dirty="0">
                  <a:effectLst/>
                </a:endParaRPr>
              </a:p>
            </p:txBody>
          </p:sp>
        </mc:Choice>
        <mc:Fallback xmlns="">
          <p:sp>
            <p:nvSpPr>
              <p:cNvPr id="110" name="Rectangle 109"/>
              <p:cNvSpPr>
                <a:spLocks noRot="1" noChangeAspect="1" noMove="1" noResize="1" noEditPoints="1" noAdjustHandles="1" noChangeArrowheads="1" noChangeShapeType="1" noTextEdit="1"/>
              </p:cNvSpPr>
              <p:nvPr/>
            </p:nvSpPr>
            <p:spPr>
              <a:xfrm>
                <a:off x="4643899" y="3522254"/>
                <a:ext cx="372794"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Rectangle: Rounded Corners 116"/>
              <p:cNvSpPr/>
              <p:nvPr/>
            </p:nvSpPr>
            <p:spPr>
              <a:xfrm>
                <a:off x="5847681" y="1185748"/>
                <a:ext cx="2496085" cy="356204"/>
              </a:xfrm>
              <a:prstGeom prst="roundRect">
                <a:avLst/>
              </a:prstGeom>
              <a:solidFill>
                <a:schemeClr val="tx2">
                  <a:lumMod val="20000"/>
                  <a:lumOff val="80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effectLst/>
                              <a:latin typeface="Cambria Math" panose="02040503050406030204" pitchFamily="18" charset="0"/>
                            </a:rPr>
                          </m:ctrlPr>
                        </m:sSubPr>
                        <m:e>
                          <m:r>
                            <a:rPr lang="en-US" sz="2000" b="0" i="1" smtClean="0">
                              <a:solidFill>
                                <a:srgbClr val="FF0000"/>
                              </a:solidFill>
                              <a:effectLst/>
                              <a:latin typeface="Cambria Math" panose="02040503050406030204" pitchFamily="18" charset="0"/>
                            </a:rPr>
                            <m:t>𝑐h𝑒𝑐𝑘</m:t>
                          </m:r>
                          <m:r>
                            <a:rPr lang="en-US" sz="2000" b="0" i="1" smtClean="0">
                              <a:solidFill>
                                <a:srgbClr val="FF0000"/>
                              </a:solidFill>
                              <a:effectLst/>
                              <a:latin typeface="Cambria Math" panose="02040503050406030204" pitchFamily="18" charset="0"/>
                            </a:rPr>
                            <m:t> ⊕</m:t>
                          </m:r>
                        </m:e>
                        <m:sub>
                          <m:r>
                            <a:rPr lang="en-US" sz="2000" b="0" i="1" smtClean="0">
                              <a:solidFill>
                                <a:srgbClr val="FF0000"/>
                              </a:solidFill>
                              <a:effectLst/>
                              <a:latin typeface="Cambria Math" panose="02040503050406030204" pitchFamily="18" charset="0"/>
                            </a:rPr>
                            <m:t>𝑖</m:t>
                          </m:r>
                        </m:sub>
                      </m:sSub>
                      <m:r>
                        <a:rPr lang="en-US" sz="2000" b="0" i="1" smtClean="0">
                          <a:solidFill>
                            <a:srgbClr val="FF0000"/>
                          </a:solidFill>
                          <a:effectLst/>
                          <a:latin typeface="Cambria Math" panose="02040503050406030204" pitchFamily="18" charset="0"/>
                        </a:rPr>
                        <m:t>𝑠</m:t>
                      </m:r>
                      <m:sSub>
                        <m:sSubPr>
                          <m:ctrlPr>
                            <a:rPr lang="en-US" sz="2000" b="0" i="1" smtClean="0">
                              <a:solidFill>
                                <a:srgbClr val="FF0000"/>
                              </a:solidFill>
                              <a:effectLst/>
                              <a:latin typeface="Cambria Math" panose="02040503050406030204" pitchFamily="18" charset="0"/>
                            </a:rPr>
                          </m:ctrlPr>
                        </m:sSubPr>
                        <m:e>
                          <m:r>
                            <a:rPr lang="en-US" sz="2000" b="0" i="1" smtClean="0">
                              <a:solidFill>
                                <a:srgbClr val="FF0000"/>
                              </a:solidFill>
                              <a:effectLst/>
                              <a:latin typeface="Cambria Math" panose="02040503050406030204" pitchFamily="18" charset="0"/>
                            </a:rPr>
                            <m:t>h</m:t>
                          </m:r>
                        </m:e>
                        <m:sub>
                          <m:r>
                            <a:rPr lang="en-US" sz="2000" b="0" i="1" smtClean="0">
                              <a:solidFill>
                                <a:srgbClr val="FF0000"/>
                              </a:solidFill>
                              <a:effectLst/>
                              <a:latin typeface="Cambria Math" panose="02040503050406030204" pitchFamily="18" charset="0"/>
                            </a:rPr>
                            <m:t>𝑖</m:t>
                          </m:r>
                        </m:sub>
                      </m:sSub>
                      <m:sSup>
                        <m:sSupPr>
                          <m:ctrlPr>
                            <a:rPr lang="en-US" sz="2000" b="0" i="1" smtClean="0">
                              <a:solidFill>
                                <a:srgbClr val="FF0000"/>
                              </a:solidFill>
                              <a:effectLst/>
                              <a:latin typeface="Cambria Math" panose="02040503050406030204" pitchFamily="18" charset="0"/>
                            </a:rPr>
                          </m:ctrlPr>
                        </m:sSupPr>
                        <m:e>
                          <m:r>
                            <a:rPr lang="en-US" sz="2000" b="0" i="1" smtClean="0">
                              <a:solidFill>
                                <a:srgbClr val="FF0000"/>
                              </a:solidFill>
                              <a:effectLst/>
                              <a:latin typeface="Cambria Math" panose="02040503050406030204" pitchFamily="18" charset="0"/>
                            </a:rPr>
                            <m:t>=</m:t>
                          </m:r>
                        </m:e>
                        <m:sup>
                          <m:r>
                            <a:rPr lang="en-US" sz="2000" b="0" i="1" smtClean="0">
                              <a:solidFill>
                                <a:srgbClr val="FF0000"/>
                              </a:solidFill>
                              <a:effectLst/>
                              <a:latin typeface="Cambria Math" panose="02040503050406030204" pitchFamily="18" charset="0"/>
                            </a:rPr>
                            <m:t>?</m:t>
                          </m:r>
                        </m:sup>
                      </m:sSup>
                      <m:r>
                        <a:rPr lang="en-US" sz="2000" b="0" i="1" smtClean="0">
                          <a:solidFill>
                            <a:srgbClr val="FF0000"/>
                          </a:solidFill>
                          <a:effectLst/>
                          <a:latin typeface="Cambria Math" panose="02040503050406030204" pitchFamily="18" charset="0"/>
                        </a:rPr>
                        <m:t>0</m:t>
                      </m:r>
                    </m:oMath>
                  </m:oMathPara>
                </a14:m>
                <a:endParaRPr lang="en-US" sz="2000" dirty="0">
                  <a:solidFill>
                    <a:srgbClr val="FF0000"/>
                  </a:solidFill>
                  <a:effectLst/>
                </a:endParaRPr>
              </a:p>
            </p:txBody>
          </p:sp>
        </mc:Choice>
        <mc:Fallback xmlns="">
          <p:sp>
            <p:nvSpPr>
              <p:cNvPr id="117" name="Rectangle: Rounded Corners 116"/>
              <p:cNvSpPr>
                <a:spLocks noRot="1" noChangeAspect="1" noMove="1" noResize="1" noEditPoints="1" noAdjustHandles="1" noChangeArrowheads="1" noChangeShapeType="1" noTextEdit="1"/>
              </p:cNvSpPr>
              <p:nvPr/>
            </p:nvSpPr>
            <p:spPr>
              <a:xfrm>
                <a:off x="5847681" y="1185748"/>
                <a:ext cx="2496085" cy="356204"/>
              </a:xfrm>
              <a:prstGeom prst="roundRect">
                <a:avLst/>
              </a:prstGeom>
              <a:blipFill>
                <a:blip r:embed="rId26"/>
                <a:stretch>
                  <a:fillRect b="-16667"/>
                </a:stretch>
              </a:blipFill>
              <a:ln w="12700">
                <a:solidFill>
                  <a:schemeClr val="tx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Content Placeholder 2"/>
              <p:cNvSpPr txBox="1">
                <a:spLocks/>
              </p:cNvSpPr>
              <p:nvPr/>
            </p:nvSpPr>
            <p:spPr>
              <a:xfrm>
                <a:off x="30032" y="4091178"/>
                <a:ext cx="3979146" cy="1810428"/>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600" dirty="0"/>
                  <a:t>Who can check the XORing of share?</a:t>
                </a:r>
              </a:p>
              <a:p>
                <a:r>
                  <a:rPr lang="en-US" sz="1600" dirty="0"/>
                  <a:t>Choose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smtClean="0">
                            <a:latin typeface="Cambria Math" panose="02040503050406030204" pitchFamily="18" charset="0"/>
                          </a:rPr>
                          <m:t>0</m:t>
                        </m:r>
                      </m:sub>
                    </m:sSub>
                  </m:oMath>
                </a14:m>
                <a:r>
                  <a:rPr lang="en-US" sz="1600" dirty="0"/>
                  <a:t> be a Leader</a:t>
                </a:r>
              </a:p>
              <a:p>
                <a:r>
                  <a:rPr lang="en-US" sz="1600" dirty="0"/>
                  <a:t>Other party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oMath>
                </a14:m>
                <a:r>
                  <a:rPr lang="en-US" sz="1600" dirty="0"/>
                  <a:t> creates point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𝑠h</m:t>
                        </m:r>
                      </m:e>
                      <m:sub>
                        <m:r>
                          <a:rPr lang="en-US" sz="1600" i="1" smtClean="0">
                            <a:latin typeface="Cambria Math" panose="02040503050406030204" pitchFamily="18" charset="0"/>
                          </a:rPr>
                          <m:t>𝑖</m:t>
                        </m:r>
                      </m:sub>
                    </m:sSub>
                    <m:r>
                      <a:rPr lang="en-US" sz="1600" i="1">
                        <a:latin typeface="Cambria Math" panose="02040503050406030204" pitchFamily="18" charset="0"/>
                      </a:rPr>
                      <m:t>) </m:t>
                    </m:r>
                  </m:oMath>
                </a14:m>
                <a:endParaRPr lang="en-US" sz="1600" dirty="0"/>
              </a:p>
              <a:p>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0</m:t>
                        </m:r>
                      </m:sub>
                    </m:sSub>
                  </m:oMath>
                </a14:m>
                <a:r>
                  <a:rPr lang="en-US" sz="1600" dirty="0"/>
                  <a:t> and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oMath>
                </a14:m>
                <a:r>
                  <a:rPr lang="en-US" sz="1600" dirty="0"/>
                  <a:t> invoke OPPRF</a:t>
                </a:r>
              </a:p>
              <a:p>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0</m:t>
                        </m:r>
                      </m:sub>
                    </m:sSub>
                  </m:oMath>
                </a14:m>
                <a:r>
                  <a:rPr lang="en-US" sz="1600" dirty="0"/>
                  <a:t> gets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𝑠h</m:t>
                        </m:r>
                      </m:e>
                      <m:sub>
                        <m:r>
                          <a:rPr lang="en-US" sz="1600" i="1">
                            <a:latin typeface="Cambria Math" panose="02040503050406030204" pitchFamily="18" charset="0"/>
                          </a:rPr>
                          <m:t>𝑖</m:t>
                        </m:r>
                      </m:sub>
                    </m:sSub>
                  </m:oMath>
                </a14:m>
                <a:r>
                  <a:rPr lang="en-US" sz="1600" dirty="0"/>
                  <a:t> when querying on </a:t>
                </a:r>
                <a14:m>
                  <m:oMath xmlns:m="http://schemas.openxmlformats.org/officeDocument/2006/math">
                    <m:r>
                      <a:rPr lang="en-US" sz="1600" i="1">
                        <a:latin typeface="Cambria Math" panose="02040503050406030204" pitchFamily="18" charset="0"/>
                      </a:rPr>
                      <m:t>𝑥</m:t>
                    </m:r>
                  </m:oMath>
                </a14:m>
                <a:endParaRPr lang="en-US" sz="1600" dirty="0"/>
              </a:p>
              <a:p>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0</m:t>
                        </m:r>
                      </m:sub>
                    </m:sSub>
                  </m:oMath>
                </a14:m>
                <a:r>
                  <a:rPr lang="en-US" sz="1600" dirty="0"/>
                  <a:t> outputs intersection if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m:t>
                        </m:r>
                      </m:e>
                      <m:sub>
                        <m:r>
                          <a:rPr lang="en-US" sz="1600" i="1">
                            <a:latin typeface="Cambria Math" panose="02040503050406030204" pitchFamily="18" charset="0"/>
                          </a:rPr>
                          <m:t>𝑖</m:t>
                        </m:r>
                      </m:sub>
                    </m:sSub>
                    <m:r>
                      <a:rPr lang="en-US" sz="1600" i="1">
                        <a:latin typeface="Cambria Math" panose="02040503050406030204" pitchFamily="18" charset="0"/>
                      </a:rPr>
                      <m:t>𝑠</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𝑖</m:t>
                        </m:r>
                      </m:sub>
                    </m:sSub>
                    <m:r>
                      <a:rPr lang="en-US" sz="1600" i="1" smtClean="0">
                        <a:latin typeface="Cambria Math" panose="02040503050406030204" pitchFamily="18" charset="0"/>
                      </a:rPr>
                      <m:t>=</m:t>
                    </m:r>
                    <m:r>
                      <a:rPr lang="en-US" sz="1600" i="1">
                        <a:latin typeface="Cambria Math" panose="02040503050406030204" pitchFamily="18" charset="0"/>
                      </a:rPr>
                      <m:t>0</m:t>
                    </m:r>
                  </m:oMath>
                </a14:m>
                <a:endParaRPr lang="en-US" sz="1600" dirty="0"/>
              </a:p>
            </p:txBody>
          </p:sp>
        </mc:Choice>
        <mc:Fallback xmlns="">
          <p:sp>
            <p:nvSpPr>
              <p:cNvPr id="42" name="Content Placeholder 2"/>
              <p:cNvSpPr txBox="1">
                <a:spLocks noRot="1" noChangeAspect="1" noMove="1" noResize="1" noEditPoints="1" noAdjustHandles="1" noChangeArrowheads="1" noChangeShapeType="1" noTextEdit="1"/>
              </p:cNvSpPr>
              <p:nvPr/>
            </p:nvSpPr>
            <p:spPr>
              <a:xfrm>
                <a:off x="30032" y="4091178"/>
                <a:ext cx="3979146" cy="1810428"/>
              </a:xfrm>
              <a:prstGeom prst="rect">
                <a:avLst/>
              </a:prstGeom>
              <a:blipFill>
                <a:blip r:embed="rId27"/>
                <a:stretch>
                  <a:fillRect l="-153" t="-2357" b="-24242"/>
                </a:stretch>
              </a:blipFill>
            </p:spPr>
            <p:txBody>
              <a:bodyPr/>
              <a:lstStyle/>
              <a:p>
                <a:r>
                  <a:rPr lang="en-US">
                    <a:noFill/>
                  </a:rPr>
                  <a:t> </a:t>
                </a:r>
              </a:p>
            </p:txBody>
          </p:sp>
        </mc:Fallback>
      </mc:AlternateContent>
      <p:sp>
        <p:nvSpPr>
          <p:cNvPr id="43" name="Slide Number Placeholder 9"/>
          <p:cNvSpPr>
            <a:spLocks noGrp="1"/>
          </p:cNvSpPr>
          <p:nvPr>
            <p:ph type="sldNum" sz="quarter" idx="12"/>
          </p:nvPr>
        </p:nvSpPr>
        <p:spPr>
          <a:xfrm>
            <a:off x="11342854" y="6348456"/>
            <a:ext cx="640080" cy="365125"/>
          </a:xfrm>
        </p:spPr>
        <p:txBody>
          <a:bodyPr/>
          <a:lstStyle/>
          <a:p>
            <a:pPr>
              <a:defRPr/>
            </a:pPr>
            <a:fld id="{6BE38EA5-762B-447A-B488-376B6956231A}" type="slidenum">
              <a:rPr lang="en-US" b="1" smtClean="0">
                <a:solidFill>
                  <a:schemeClr val="bg1"/>
                </a:solidFill>
              </a:rPr>
              <a:pPr>
                <a:defRPr/>
              </a:pPr>
              <a:t>19</a:t>
            </a:fld>
            <a:r>
              <a:rPr lang="en-US" b="1" dirty="0">
                <a:solidFill>
                  <a:schemeClr val="bg1"/>
                </a:solidFill>
              </a:rPr>
              <a:t>/24</a:t>
            </a:r>
          </a:p>
        </p:txBody>
      </p:sp>
      <mc:AlternateContent xmlns:mc="http://schemas.openxmlformats.org/markup-compatibility/2006" xmlns:a14="http://schemas.microsoft.com/office/drawing/2010/main">
        <mc:Choice Requires="a14">
          <p:sp>
            <p:nvSpPr>
              <p:cNvPr id="45" name="Rectangle 44"/>
              <p:cNvSpPr/>
              <p:nvPr/>
            </p:nvSpPr>
            <p:spPr>
              <a:xfrm>
                <a:off x="5271240" y="704364"/>
                <a:ext cx="88485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𝐿𝑒𝑎𝑑𝑒𝑟</m:t>
                      </m:r>
                    </m:oMath>
                  </m:oMathPara>
                </a14:m>
                <a:endParaRPr lang="en-US" sz="1600" dirty="0"/>
              </a:p>
            </p:txBody>
          </p:sp>
        </mc:Choice>
        <mc:Fallback xmlns="">
          <p:sp>
            <p:nvSpPr>
              <p:cNvPr id="45" name="Rectangle 44"/>
              <p:cNvSpPr>
                <a:spLocks noRot="1" noChangeAspect="1" noMove="1" noResize="1" noEditPoints="1" noAdjustHandles="1" noChangeArrowheads="1" noChangeShapeType="1" noTextEdit="1"/>
              </p:cNvSpPr>
              <p:nvPr/>
            </p:nvSpPr>
            <p:spPr>
              <a:xfrm>
                <a:off x="5271240" y="704364"/>
                <a:ext cx="884858" cy="338554"/>
              </a:xfrm>
              <a:prstGeom prst="rect">
                <a:avLst/>
              </a:prstGeom>
              <a:blipFill>
                <a:blip r:embed="rId28"/>
                <a:stretch>
                  <a:fillRect/>
                </a:stretch>
              </a:blipFill>
            </p:spPr>
            <p:txBody>
              <a:bodyPr/>
              <a:lstStyle/>
              <a:p>
                <a:r>
                  <a:rPr lang="en-US">
                    <a:noFill/>
                  </a:rPr>
                  <a:t> </a:t>
                </a:r>
              </a:p>
            </p:txBody>
          </p:sp>
        </mc:Fallback>
      </mc:AlternateContent>
      <p:sp>
        <p:nvSpPr>
          <p:cNvPr id="41" name="Rectangle 10">
            <a:extLst>
              <a:ext uri="{FF2B5EF4-FFF2-40B4-BE49-F238E27FC236}">
                <a16:creationId xmlns:a16="http://schemas.microsoft.com/office/drawing/2014/main" id="{DF6D6B50-1E38-4739-B11C-1A0023857437}"/>
              </a:ext>
            </a:extLst>
          </p:cNvPr>
          <p:cNvSpPr>
            <a:spLocks noChangeArrowheads="1"/>
          </p:cNvSpPr>
          <p:nvPr/>
        </p:nvSpPr>
        <p:spPr bwMode="auto">
          <a:xfrm>
            <a:off x="0" y="663270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sz="1000" dirty="0"/>
              <a:t>June-2016 | New Tools and Techniques for Practical Private Set Intersection</a:t>
            </a:r>
            <a:r>
              <a:rPr lang="de-DE" altLang="en-US" sz="1000"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226891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2">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
                                            <p:txEl>
                                              <p:pRg st="3" end="3"/>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wipe(left)">
                                      <p:cBhvr>
                                        <p:cTn id="32" dur="500"/>
                                        <p:tgtEl>
                                          <p:spTgt spid="56"/>
                                        </p:tgtEl>
                                      </p:cBhvr>
                                    </p:animEffect>
                                  </p:childTnLst>
                                </p:cTn>
                              </p:par>
                              <p:par>
                                <p:cTn id="33" presetID="22" presetClass="entr" presetSubtype="1"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wipe(up)">
                                      <p:cBhvr>
                                        <p:cTn id="35" dur="500"/>
                                        <p:tgtEl>
                                          <p:spTgt spid="5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down)">
                                      <p:cBhvr>
                                        <p:cTn id="40" dur="500"/>
                                        <p:tgtEl>
                                          <p:spTgt spid="60"/>
                                        </p:tgtEl>
                                      </p:cBhvr>
                                    </p:animEffect>
                                  </p:childTnLst>
                                </p:cTn>
                              </p:par>
                              <p:par>
                                <p:cTn id="41" presetID="1" presetClass="entr" presetSubtype="0"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wipe(left)">
                                      <p:cBhvr>
                                        <p:cTn id="57" dur="500"/>
                                        <p:tgtEl>
                                          <p:spTgt spid="70"/>
                                        </p:tgtEl>
                                      </p:cBhvr>
                                    </p:animEffect>
                                  </p:childTnLst>
                                </p:cTn>
                              </p:par>
                              <p:par>
                                <p:cTn id="58" presetID="22" presetClass="entr" presetSubtype="8" fill="hold" nodeType="withEffect">
                                  <p:stCondLst>
                                    <p:cond delay="0"/>
                                  </p:stCondLst>
                                  <p:childTnLst>
                                    <p:set>
                                      <p:cBhvr>
                                        <p:cTn id="59" dur="1" fill="hold">
                                          <p:stCondLst>
                                            <p:cond delay="0"/>
                                          </p:stCondLst>
                                        </p:cTn>
                                        <p:tgtEl>
                                          <p:spTgt spid="109"/>
                                        </p:tgtEl>
                                        <p:attrNameLst>
                                          <p:attrName>style.visibility</p:attrName>
                                        </p:attrNameLst>
                                      </p:cBhvr>
                                      <p:to>
                                        <p:strVal val="visible"/>
                                      </p:to>
                                    </p:set>
                                    <p:animEffect transition="in" filter="wipe(left)">
                                      <p:cBhvr>
                                        <p:cTn id="60" dur="500"/>
                                        <p:tgtEl>
                                          <p:spTgt spid="109"/>
                                        </p:tgtEl>
                                      </p:cBhvr>
                                    </p:animEffect>
                                  </p:childTnLst>
                                </p:cTn>
                              </p:par>
                              <p:par>
                                <p:cTn id="61" presetID="1" presetClass="entr" presetSubtype="0" fill="hold" grpId="0" nodeType="withEffect">
                                  <p:stCondLst>
                                    <p:cond delay="0"/>
                                  </p:stCondLst>
                                  <p:childTnLst>
                                    <p:set>
                                      <p:cBhvr>
                                        <p:cTn id="62" dur="1" fill="hold">
                                          <p:stCondLst>
                                            <p:cond delay="0"/>
                                          </p:stCondLst>
                                        </p:cTn>
                                        <p:tgtEl>
                                          <p:spTgt spid="1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wipe(left)">
                                      <p:cBhvr>
                                        <p:cTn id="67" dur="500"/>
                                        <p:tgtEl>
                                          <p:spTgt spid="75"/>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81"/>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55"/>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97"/>
                                        </p:tgtEl>
                                        <p:attrNameLst>
                                          <p:attrName>style.visibility</p:attrName>
                                        </p:attrNameLst>
                                      </p:cBhvr>
                                      <p:to>
                                        <p:strVal val="visible"/>
                                      </p:to>
                                    </p:set>
                                  </p:childTnLst>
                                </p:cTn>
                              </p:par>
                            </p:childTnLst>
                          </p:cTn>
                        </p:par>
                        <p:par>
                          <p:cTn id="77" fill="hold">
                            <p:stCondLst>
                              <p:cond delay="0"/>
                            </p:stCondLst>
                            <p:childTnLst>
                              <p:par>
                                <p:cTn id="78" presetID="22" presetClass="entr" presetSubtype="2" fill="hold" nodeType="afterEffect">
                                  <p:stCondLst>
                                    <p:cond delay="0"/>
                                  </p:stCondLst>
                                  <p:childTnLst>
                                    <p:set>
                                      <p:cBhvr>
                                        <p:cTn id="79" dur="1" fill="hold">
                                          <p:stCondLst>
                                            <p:cond delay="0"/>
                                          </p:stCondLst>
                                        </p:cTn>
                                        <p:tgtEl>
                                          <p:spTgt spid="100"/>
                                        </p:tgtEl>
                                        <p:attrNameLst>
                                          <p:attrName>style.visibility</p:attrName>
                                        </p:attrNameLst>
                                      </p:cBhvr>
                                      <p:to>
                                        <p:strVal val="visible"/>
                                      </p:to>
                                    </p:set>
                                    <p:animEffect transition="in" filter="wipe(right)">
                                      <p:cBhvr>
                                        <p:cTn id="80" dur="500"/>
                                        <p:tgtEl>
                                          <p:spTgt spid="100"/>
                                        </p:tgtEl>
                                      </p:cBhvr>
                                    </p:animEffect>
                                  </p:childTnLst>
                                </p:cTn>
                              </p:par>
                              <p:par>
                                <p:cTn id="81" presetID="22" presetClass="entr" presetSubtype="8" fill="hold" nodeType="withEffect">
                                  <p:stCondLst>
                                    <p:cond delay="0"/>
                                  </p:stCondLst>
                                  <p:childTnLst>
                                    <p:set>
                                      <p:cBhvr>
                                        <p:cTn id="82" dur="1" fill="hold">
                                          <p:stCondLst>
                                            <p:cond delay="0"/>
                                          </p:stCondLst>
                                        </p:cTn>
                                        <p:tgtEl>
                                          <p:spTgt spid="76"/>
                                        </p:tgtEl>
                                        <p:attrNameLst>
                                          <p:attrName>style.visibility</p:attrName>
                                        </p:attrNameLst>
                                      </p:cBhvr>
                                      <p:to>
                                        <p:strVal val="visible"/>
                                      </p:to>
                                    </p:set>
                                    <p:animEffect transition="in" filter="wipe(left)">
                                      <p:cBhvr>
                                        <p:cTn id="83" dur="500"/>
                                        <p:tgtEl>
                                          <p:spTgt spid="76"/>
                                        </p:tgtEl>
                                      </p:cBhvr>
                                    </p:animEffect>
                                  </p:childTnLst>
                                </p:cTn>
                              </p:par>
                              <p:par>
                                <p:cTn id="84" presetID="1" presetClass="entr" presetSubtype="0" fill="hold" grpId="0" nodeType="withEffect">
                                  <p:stCondLst>
                                    <p:cond delay="0"/>
                                  </p:stCondLst>
                                  <p:childTnLst>
                                    <p:set>
                                      <p:cBhvr>
                                        <p:cTn id="85" dur="1" fill="hold">
                                          <p:stCondLst>
                                            <p:cond delay="0"/>
                                          </p:stCondLst>
                                        </p:cTn>
                                        <p:tgtEl>
                                          <p:spTgt spid="78"/>
                                        </p:tgtEl>
                                        <p:attrNameLst>
                                          <p:attrName>style.visibility</p:attrName>
                                        </p:attrNameLst>
                                      </p:cBhvr>
                                      <p:to>
                                        <p:strVal val="visible"/>
                                      </p:to>
                                    </p:set>
                                  </p:childTnLst>
                                </p:cTn>
                              </p:par>
                            </p:childTnLst>
                          </p:cTn>
                        </p:par>
                        <p:par>
                          <p:cTn id="86" fill="hold">
                            <p:stCondLst>
                              <p:cond delay="500"/>
                            </p:stCondLst>
                            <p:childTnLst>
                              <p:par>
                                <p:cTn id="87" presetID="22" presetClass="entr" presetSubtype="2" fill="hold" nodeType="afterEffect">
                                  <p:stCondLst>
                                    <p:cond delay="0"/>
                                  </p:stCondLst>
                                  <p:childTnLst>
                                    <p:set>
                                      <p:cBhvr>
                                        <p:cTn id="88" dur="1" fill="hold">
                                          <p:stCondLst>
                                            <p:cond delay="0"/>
                                          </p:stCondLst>
                                        </p:cTn>
                                        <p:tgtEl>
                                          <p:spTgt spid="102"/>
                                        </p:tgtEl>
                                        <p:attrNameLst>
                                          <p:attrName>style.visibility</p:attrName>
                                        </p:attrNameLst>
                                      </p:cBhvr>
                                      <p:to>
                                        <p:strVal val="visible"/>
                                      </p:to>
                                    </p:set>
                                    <p:animEffect transition="in" filter="wipe(right)">
                                      <p:cBhvr>
                                        <p:cTn id="89" dur="500"/>
                                        <p:tgtEl>
                                          <p:spTgt spid="102"/>
                                        </p:tgtEl>
                                      </p:cBhvr>
                                    </p:animEffect>
                                  </p:childTnLst>
                                </p:cTn>
                              </p:par>
                            </p:childTnLst>
                          </p:cTn>
                        </p:par>
                        <p:par>
                          <p:cTn id="90" fill="hold">
                            <p:stCondLst>
                              <p:cond delay="1000"/>
                            </p:stCondLst>
                            <p:childTnLst>
                              <p:par>
                                <p:cTn id="91" presetID="1" presetClass="entr" presetSubtype="0" fill="hold" grpId="0" nodeType="afterEffect">
                                  <p:stCondLst>
                                    <p:cond delay="0"/>
                                  </p:stCondLst>
                                  <p:childTnLst>
                                    <p:set>
                                      <p:cBhvr>
                                        <p:cTn id="92" dur="1" fill="hold">
                                          <p:stCondLst>
                                            <p:cond delay="0"/>
                                          </p:stCondLst>
                                        </p:cTn>
                                        <p:tgtEl>
                                          <p:spTgt spid="10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1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4" grpId="0" animBg="1"/>
      <p:bldP spid="55" grpId="0" animBg="1"/>
      <p:bldP spid="61" grpId="0" animBg="1"/>
      <p:bldP spid="68" grpId="0" animBg="1"/>
      <p:bldP spid="69" grpId="0" animBg="1"/>
      <p:bldP spid="78" grpId="0"/>
      <p:bldP spid="81" grpId="0" animBg="1"/>
      <p:bldP spid="97" grpId="0" animBg="1"/>
      <p:bldP spid="101" grpId="0" animBg="1"/>
      <p:bldP spid="110" grpId="0"/>
      <p:bldP spid="117" grpId="0" animBg="1"/>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157" y="-5917"/>
            <a:ext cx="10058400" cy="1609344"/>
          </a:xfrm>
        </p:spPr>
        <p:txBody>
          <a:bodyPr/>
          <a:lstStyle/>
          <a:p>
            <a:pPr algn="ctr" fontAlgn="auto">
              <a:spcAft>
                <a:spcPts val="0"/>
              </a:spcAft>
              <a:defRPr/>
            </a:pPr>
            <a:r>
              <a:rPr lang="de-DE" altLang="en-US" sz="4400" dirty="0"/>
              <a:t>Private Set Intersection (PSI)</a:t>
            </a:r>
            <a:endParaRPr lang="en-US" sz="4300" dirty="0"/>
          </a:p>
        </p:txBody>
      </p:sp>
      <p:sp>
        <p:nvSpPr>
          <p:cNvPr id="10" name="Slide Number Placeholder 9"/>
          <p:cNvSpPr>
            <a:spLocks noGrp="1"/>
          </p:cNvSpPr>
          <p:nvPr>
            <p:ph type="sldNum" sz="quarter" idx="12"/>
          </p:nvPr>
        </p:nvSpPr>
        <p:spPr>
          <a:xfrm>
            <a:off x="11412728" y="6347930"/>
            <a:ext cx="640080" cy="365125"/>
          </a:xfrm>
        </p:spPr>
        <p:txBody>
          <a:bodyPr/>
          <a:lstStyle/>
          <a:p>
            <a:pPr>
              <a:defRPr/>
            </a:pPr>
            <a:fld id="{6BE38EA5-762B-447A-B488-376B6956231A}" type="slidenum">
              <a:rPr lang="en-US" b="1" smtClean="0">
                <a:solidFill>
                  <a:schemeClr val="bg1"/>
                </a:solidFill>
              </a:rPr>
              <a:pPr>
                <a:defRPr/>
              </a:pPr>
              <a:t>2</a:t>
            </a:fld>
            <a:r>
              <a:rPr lang="en-US" b="1" dirty="0">
                <a:solidFill>
                  <a:schemeClr val="bg1"/>
                </a:solidFill>
              </a:rPr>
              <a:t>/24</a:t>
            </a:r>
          </a:p>
        </p:txBody>
      </p:sp>
      <p:sp>
        <p:nvSpPr>
          <p:cNvPr id="10245" name="AutoShape 8" descr="Image result for bob minion"/>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endParaRPr lang="en-US" altLang="en-US"/>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104900"/>
            <a:ext cx="1868488"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436225" y="1106488"/>
            <a:ext cx="1755775" cy="176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5"/>
          <p:cNvSpPr txBox="1">
            <a:spLocks noRot="1" noChangeAspect="1" noMove="1" noResize="1" noEditPoints="1" noAdjustHandles="1" noChangeArrowheads="1" noChangeShapeType="1" noTextEdit="1"/>
          </p:cNvSpPr>
          <p:nvPr/>
        </p:nvSpPr>
        <p:spPr>
          <a:xfrm>
            <a:off x="3286877" y="2033906"/>
            <a:ext cx="949911" cy="707886"/>
          </a:xfrm>
          <a:prstGeom prst="rect">
            <a:avLst/>
          </a:prstGeom>
          <a:blipFill>
            <a:blip r:embed="rId5"/>
            <a:stretch>
              <a:fillRect/>
            </a:stretch>
          </a:blipFill>
        </p:spPr>
        <p:txBody>
          <a:bodyPr/>
          <a:lstStyle/>
          <a:p>
            <a:r>
              <a:rPr lang="en-US">
                <a:noFill/>
              </a:rPr>
              <a:t> </a:t>
            </a:r>
          </a:p>
        </p:txBody>
      </p:sp>
      <p:sp>
        <p:nvSpPr>
          <p:cNvPr id="37" name="TextBox 36"/>
          <p:cNvSpPr txBox="1">
            <a:spLocks noRot="1" noChangeAspect="1" noMove="1" noResize="1" noEditPoints="1" noAdjustHandles="1" noChangeArrowheads="1" noChangeShapeType="1" noTextEdit="1"/>
          </p:cNvSpPr>
          <p:nvPr/>
        </p:nvSpPr>
        <p:spPr>
          <a:xfrm>
            <a:off x="8611181" y="2155392"/>
            <a:ext cx="949911" cy="707886"/>
          </a:xfrm>
          <a:prstGeom prst="rect">
            <a:avLst/>
          </a:prstGeom>
          <a:blipFill>
            <a:blip r:embed="rId6"/>
            <a:stretch>
              <a:fillRect/>
            </a:stretch>
          </a:blipFill>
        </p:spPr>
        <p:txBody>
          <a:bodyPr/>
          <a:lstStyle/>
          <a:p>
            <a:r>
              <a:rPr lang="en-US">
                <a:noFill/>
              </a:rPr>
              <a:t> </a:t>
            </a:r>
          </a:p>
        </p:txBody>
      </p:sp>
      <p:sp>
        <p:nvSpPr>
          <p:cNvPr id="42" name="TextBox 41"/>
          <p:cNvSpPr txBox="1">
            <a:spLocks noRot="1" noChangeAspect="1" noMove="1" noResize="1" noEditPoints="1" noAdjustHandles="1" noChangeArrowheads="1" noChangeShapeType="1" noTextEdit="1"/>
          </p:cNvSpPr>
          <p:nvPr/>
        </p:nvSpPr>
        <p:spPr>
          <a:xfrm>
            <a:off x="5359286" y="6176550"/>
            <a:ext cx="1712375" cy="707886"/>
          </a:xfrm>
          <a:prstGeom prst="rect">
            <a:avLst/>
          </a:prstGeom>
          <a:blipFill>
            <a:blip r:embed="rId7"/>
            <a:stretch>
              <a:fillRect/>
            </a:stretch>
          </a:blipFill>
        </p:spPr>
        <p:txBody>
          <a:bodyPr/>
          <a:lstStyle/>
          <a:p>
            <a:r>
              <a:rPr lang="en-US">
                <a:noFill/>
              </a:rPr>
              <a:t> </a:t>
            </a:r>
          </a:p>
        </p:txBody>
      </p:sp>
      <p:sp>
        <p:nvSpPr>
          <p:cNvPr id="41" name="Oval 10"/>
          <p:cNvSpPr>
            <a:spLocks noChangeArrowheads="1"/>
          </p:cNvSpPr>
          <p:nvPr/>
        </p:nvSpPr>
        <p:spPr bwMode="auto">
          <a:xfrm>
            <a:off x="1868488" y="3074840"/>
            <a:ext cx="5039625" cy="3101709"/>
          </a:xfrm>
          <a:prstGeom prst="ellipse">
            <a:avLst/>
          </a:prstGeom>
          <a:solidFill>
            <a:srgbClr val="FFCCCC">
              <a:alpha val="9804"/>
            </a:srgbClr>
          </a:solidFill>
          <a:ln w="76200">
            <a:solidFill>
              <a:schemeClr val="accent1">
                <a:lumMod val="60000"/>
                <a:lumOff val="40000"/>
              </a:schemeClr>
            </a:solidFill>
            <a:round/>
            <a:headEnd/>
            <a:tailEnd/>
          </a:ln>
          <a:effectLst/>
        </p:spPr>
        <p:txBody>
          <a:bodyPr wrap="none"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endParaRPr lang="en-US" altLang="en-US" sz="5000" b="1" dirty="0">
              <a:latin typeface="Arial" panose="020B0604020202020204" pitchFamily="34" charset="0"/>
            </a:endParaRPr>
          </a:p>
        </p:txBody>
      </p:sp>
      <p:sp>
        <p:nvSpPr>
          <p:cNvPr id="44" name="Oval 11"/>
          <p:cNvSpPr>
            <a:spLocks noChangeArrowheads="1"/>
          </p:cNvSpPr>
          <p:nvPr/>
        </p:nvSpPr>
        <p:spPr bwMode="auto">
          <a:xfrm>
            <a:off x="5646200" y="3074841"/>
            <a:ext cx="5037281" cy="3101709"/>
          </a:xfrm>
          <a:prstGeom prst="ellipse">
            <a:avLst/>
          </a:prstGeom>
          <a:solidFill>
            <a:srgbClr val="66CCFF">
              <a:alpha val="9804"/>
            </a:srgbClr>
          </a:solidFill>
          <a:ln w="76200">
            <a:solidFill>
              <a:srgbClr val="00B0F0"/>
            </a:solidFill>
            <a:round/>
            <a:headEnd/>
            <a:tailEnd/>
          </a:ln>
          <a:effectLst/>
        </p:spPr>
        <p:txBody>
          <a:bodyPr wrap="none"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endParaRPr lang="en-US" altLang="en-US" sz="5000" b="1" dirty="0">
              <a:latin typeface="Arial" panose="020B0604020202020204" pitchFamily="34" charset="0"/>
            </a:endParaRPr>
          </a:p>
        </p:txBody>
      </p:sp>
      <p:pic>
        <p:nvPicPr>
          <p:cNvPr id="1026" name="Picture 2" descr="Image result for check sig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98142" y="3846510"/>
            <a:ext cx="1342568" cy="15326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question sig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69561" y="4085976"/>
            <a:ext cx="1106201" cy="11062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question sign"/>
          <p:cNvPicPr>
            <a:picLocks noChangeAspect="1" noChangeArrowheads="1"/>
          </p:cNvPicPr>
          <p:nvPr/>
        </p:nvPicPr>
        <p:blipFill>
          <a:blip r:embed="rId10">
            <a:duotone>
              <a:schemeClr val="accent1">
                <a:shade val="45000"/>
                <a:satMod val="135000"/>
              </a:schemeClr>
              <a:prstClr val="white"/>
            </a:duotone>
            <a:extLst>
              <a:ext uri="{BEBA8EAE-BF5A-486C-A8C5-ECC9F3942E4B}">
                <a14:imgProps xmlns:a14="http://schemas.microsoft.com/office/drawing/2010/main">
                  <a14:imgLayer r:embed="rId11">
                    <a14:imgEffect>
                      <a14:colorTemperature colorTemp="15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611739" y="4090971"/>
            <a:ext cx="1106201" cy="1106201"/>
          </a:xfrm>
          <a:prstGeom prst="rect">
            <a:avLst/>
          </a:prstGeom>
          <a:noFill/>
        </p:spPr>
      </p:pic>
      <p:cxnSp>
        <p:nvCxnSpPr>
          <p:cNvPr id="19" name="Straight Connector 18"/>
          <p:cNvCxnSpPr/>
          <p:nvPr/>
        </p:nvCxnSpPr>
        <p:spPr>
          <a:xfrm>
            <a:off x="5727540" y="4882956"/>
            <a:ext cx="649295" cy="585708"/>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a:cxnSpLocks/>
          </p:cNvCxnSpPr>
          <p:nvPr/>
        </p:nvCxnSpPr>
        <p:spPr>
          <a:xfrm>
            <a:off x="5668532" y="4606469"/>
            <a:ext cx="818304" cy="730355"/>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p:cNvCxnSpPr>
            <a:cxnSpLocks/>
          </p:cNvCxnSpPr>
          <p:nvPr/>
        </p:nvCxnSpPr>
        <p:spPr>
          <a:xfrm>
            <a:off x="5703298" y="4408863"/>
            <a:ext cx="933962" cy="908167"/>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cxnSpLocks/>
          </p:cNvCxnSpPr>
          <p:nvPr/>
        </p:nvCxnSpPr>
        <p:spPr>
          <a:xfrm>
            <a:off x="5803420" y="4262349"/>
            <a:ext cx="933962" cy="908167"/>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p:cNvCxnSpPr>
            <a:cxnSpLocks/>
          </p:cNvCxnSpPr>
          <p:nvPr/>
        </p:nvCxnSpPr>
        <p:spPr>
          <a:xfrm>
            <a:off x="5858983" y="4078593"/>
            <a:ext cx="933962" cy="908167"/>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p:cNvCxnSpPr>
            <a:cxnSpLocks/>
          </p:cNvCxnSpPr>
          <p:nvPr/>
        </p:nvCxnSpPr>
        <p:spPr>
          <a:xfrm>
            <a:off x="5960640" y="3932524"/>
            <a:ext cx="897435" cy="854198"/>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p:cNvCxnSpPr>
            <a:cxnSpLocks/>
          </p:cNvCxnSpPr>
          <p:nvPr/>
        </p:nvCxnSpPr>
        <p:spPr>
          <a:xfrm>
            <a:off x="6122319" y="3797341"/>
            <a:ext cx="715185" cy="635539"/>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Rectangle 10">
            <a:extLst>
              <a:ext uri="{FF2B5EF4-FFF2-40B4-BE49-F238E27FC236}">
                <a16:creationId xmlns:a16="http://schemas.microsoft.com/office/drawing/2014/main" id="{AE923A27-D634-4FF6-B9C1-DCF452D06ADA}"/>
              </a:ext>
            </a:extLst>
          </p:cNvPr>
          <p:cNvSpPr>
            <a:spLocks noChangeArrowheads="1"/>
          </p:cNvSpPr>
          <p:nvPr/>
        </p:nvSpPr>
        <p:spPr bwMode="auto">
          <a:xfrm>
            <a:off x="0" y="663270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dirty="0"/>
              <a:t>June-2016 | New Tools and Techniques for Practical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390152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3" name="Content Placeholder 2"/>
              <p:cNvSpPr>
                <a:spLocks noGrp="1"/>
              </p:cNvSpPr>
              <p:nvPr>
                <p:ph idx="1"/>
              </p:nvPr>
            </p:nvSpPr>
            <p:spPr>
              <a:xfrm>
                <a:off x="8120026" y="4657772"/>
                <a:ext cx="4071974" cy="2442947"/>
              </a:xfrm>
            </p:spPr>
            <p:txBody>
              <a:bodyPr>
                <a:noAutofit/>
              </a:bodyPr>
              <a:lstStyle/>
              <a:p>
                <a:r>
                  <a:rPr lang="en-US" sz="1600" dirty="0"/>
                  <a:t>Security:</a:t>
                </a:r>
              </a:p>
              <a:p>
                <a:pPr marL="274320" lvl="1" indent="0">
                  <a:buNone/>
                </a:pPr>
                <a:r>
                  <a:rPr lang="en-US" sz="1600" dirty="0"/>
                  <a:t> </a:t>
                </a:r>
                <a:r>
                  <a:rPr lang="en-US" sz="1400" dirty="0"/>
                  <a:t>if </a:t>
                </a:r>
                <a14:m>
                  <m:oMath xmlns:m="http://schemas.openxmlformats.org/officeDocument/2006/math">
                    <m:r>
                      <a:rPr lang="en-US" sz="1400" i="1">
                        <a:latin typeface="Cambria Math" panose="02040503050406030204" pitchFamily="18" charset="0"/>
                        <a:cs typeface="Calibri" panose="020F0502020204030204" pitchFamily="34" charset="0"/>
                      </a:rPr>
                      <m:t> </m:t>
                    </m:r>
                    <m:r>
                      <a:rPr lang="en-US" sz="1400" i="1">
                        <a:latin typeface="Cambria Math" panose="02040503050406030204" pitchFamily="18" charset="0"/>
                        <a:cs typeface="Calibri" panose="020F0502020204030204" pitchFamily="34" charset="0"/>
                      </a:rPr>
                      <m:t>𝑥</m:t>
                    </m:r>
                    <m:r>
                      <a:rPr lang="en-US" sz="1400" i="1">
                        <a:latin typeface="Cambria Math" panose="02040503050406030204" pitchFamily="18" charset="0"/>
                        <a:cs typeface="Calibri" panose="020F0502020204030204" pitchFamily="34" charset="0"/>
                      </a:rPr>
                      <m:t>′</m:t>
                    </m:r>
                  </m:oMath>
                </a14:m>
                <a:r>
                  <a:rPr lang="en-US" sz="1400" dirty="0"/>
                  <a:t> is NOT in intersection, OPPRF receiver gets random output </a:t>
                </a:r>
              </a:p>
              <a:p>
                <a:pPr lvl="1">
                  <a:buFont typeface="Symbol" panose="05050102010706020507" pitchFamily="18" charset="2"/>
                  <a:buChar char="Þ"/>
                </a:pPr>
                <a:r>
                  <a:rPr lang="en-US" sz="1400" dirty="0"/>
                  <a:t>leak  no information on </a:t>
                </a:r>
                <a14:m>
                  <m:oMath xmlns:m="http://schemas.openxmlformats.org/officeDocument/2006/math">
                    <m:r>
                      <a:rPr lang="en-US" sz="1400" i="1">
                        <a:latin typeface="Cambria Math" panose="02040503050406030204" pitchFamily="18" charset="0"/>
                        <a:cs typeface="Calibri" panose="020F0502020204030204" pitchFamily="34" charset="0"/>
                      </a:rPr>
                      <m:t> </m:t>
                    </m:r>
                    <m:r>
                      <a:rPr lang="en-US" sz="1400" i="1">
                        <a:latin typeface="Cambria Math" panose="02040503050406030204" pitchFamily="18" charset="0"/>
                        <a:cs typeface="Calibri" panose="020F0502020204030204" pitchFamily="34" charset="0"/>
                      </a:rPr>
                      <m:t>𝑥</m:t>
                    </m:r>
                    <m:r>
                      <a:rPr lang="en-US" sz="1400" i="1">
                        <a:latin typeface="Cambria Math" panose="02040503050406030204" pitchFamily="18" charset="0"/>
                        <a:cs typeface="Calibri" panose="020F0502020204030204" pitchFamily="34" charset="0"/>
                      </a:rPr>
                      <m:t>′</m:t>
                    </m:r>
                  </m:oMath>
                </a14:m>
                <a:endParaRPr lang="en-US" sz="1400" dirty="0"/>
              </a:p>
              <a:p>
                <a:endParaRPr lang="en-US" sz="1600" dirty="0"/>
              </a:p>
              <a:p>
                <a:endParaRPr lang="en-US" sz="1600" dirty="0"/>
              </a:p>
              <a:p>
                <a:endParaRPr lang="en-US" sz="1600" dirty="0"/>
              </a:p>
            </p:txBody>
          </p:sp>
        </mc:Choice>
        <mc:Fallback xmlns="">
          <p:sp>
            <p:nvSpPr>
              <p:cNvPr id="63" name="Content Placeholder 2"/>
              <p:cNvSpPr>
                <a:spLocks noGrp="1" noRot="1" noChangeAspect="1" noMove="1" noResize="1" noEditPoints="1" noAdjustHandles="1" noChangeArrowheads="1" noChangeShapeType="1" noTextEdit="1"/>
              </p:cNvSpPr>
              <p:nvPr>
                <p:ph idx="1"/>
              </p:nvPr>
            </p:nvSpPr>
            <p:spPr>
              <a:xfrm>
                <a:off x="8120026" y="4657772"/>
                <a:ext cx="4071974" cy="2442947"/>
              </a:xfrm>
              <a:blipFill>
                <a:blip r:embed="rId3"/>
                <a:stretch>
                  <a:fillRect l="-150" t="-1746"/>
                </a:stretch>
              </a:blipFill>
            </p:spPr>
            <p:txBody>
              <a:bodyPr/>
              <a:lstStyle/>
              <a:p>
                <a:r>
                  <a:rPr lang="en-US">
                    <a:noFill/>
                  </a:rPr>
                  <a:t> </a:t>
                </a:r>
              </a:p>
            </p:txBody>
          </p:sp>
        </mc:Fallback>
      </mc:AlternateContent>
      <p:sp>
        <p:nvSpPr>
          <p:cNvPr id="2" name="Title 1"/>
          <p:cNvSpPr>
            <a:spLocks noGrp="1"/>
          </p:cNvSpPr>
          <p:nvPr>
            <p:ph type="title"/>
          </p:nvPr>
        </p:nvSpPr>
        <p:spPr>
          <a:xfrm>
            <a:off x="1086643" y="-44286"/>
            <a:ext cx="10058400" cy="950495"/>
          </a:xfrm>
        </p:spPr>
        <p:txBody>
          <a:bodyPr/>
          <a:lstStyle/>
          <a:p>
            <a:pPr algn="ctr"/>
            <a:r>
              <a:rPr lang="en-US" dirty="0"/>
              <a:t>OPPRF application: </a:t>
            </a:r>
            <a:r>
              <a:rPr lang="en-US" dirty="0" err="1"/>
              <a:t>MULTi</a:t>
            </a:r>
            <a:r>
              <a:rPr lang="en-US" dirty="0"/>
              <a:t>-PARTY PSI</a:t>
            </a:r>
          </a:p>
        </p:txBody>
      </p:sp>
      <p:pic>
        <p:nvPicPr>
          <p:cNvPr id="23" name="Picture 20" descr="https://cdn3.iconfinder.com/data/icons/black-easy/512/538303-user_512x5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219" y="2892751"/>
            <a:ext cx="6746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descr="http://www.freeiconspng.com/uploads/name-people-person-user-icon--icon-search-engine-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5869" y="2947152"/>
            <a:ext cx="7048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18" descr="http://www.freeiconspng.com/uploads/name-people-person-user-icon--icon-search-engine-1.png"/>
          <p:cNvPicPr>
            <a:picLocks noChangeAspect="1" noChangeArrowheads="1"/>
          </p:cNvPicPr>
          <p:nvPr/>
        </p:nvPicPr>
        <p:blipFill>
          <a:blip r:embed="rId6" cstate="print">
            <a:duotone>
              <a:schemeClr val="accent1">
                <a:shade val="45000"/>
                <a:satMod val="135000"/>
              </a:schemeClr>
              <a:prstClr val="white"/>
            </a:duotone>
            <a:extLst/>
          </a:blip>
          <a:srcRect/>
          <a:stretch>
            <a:fillRect/>
          </a:stretch>
        </p:blipFill>
        <p:spPr bwMode="auto">
          <a:xfrm>
            <a:off x="4696023" y="5930572"/>
            <a:ext cx="709489" cy="709489"/>
          </a:xfrm>
          <a:prstGeom prst="rect">
            <a:avLst/>
          </a:prstGeom>
          <a:noFill/>
          <a:ln>
            <a:noFill/>
          </a:ln>
        </p:spPr>
      </p:pic>
      <p:pic>
        <p:nvPicPr>
          <p:cNvPr id="35" name="Picture 18" descr="http://www.freeiconspng.com/uploads/name-people-person-user-icon--icon-search-engine-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0751" y="746652"/>
            <a:ext cx="7254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6" name="Rectangle 15"/>
              <p:cNvSpPr/>
              <p:nvPr/>
            </p:nvSpPr>
            <p:spPr>
              <a:xfrm>
                <a:off x="4731171" y="1147999"/>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0</m:t>
                          </m:r>
                        </m:sub>
                      </m:sSub>
                      <m:r>
                        <a:rPr lang="en-US" sz="1600" i="1">
                          <a:latin typeface="Cambria Math" panose="02040503050406030204" pitchFamily="18" charset="0"/>
                        </a:rPr>
                        <m:t>)</m:t>
                      </m:r>
                    </m:oMath>
                  </m:oMathPara>
                </a14:m>
                <a:endParaRPr lang="en-US" sz="1600" dirty="0"/>
              </a:p>
            </p:txBody>
          </p:sp>
        </mc:Choice>
        <mc:Fallback xmlns="">
          <p:sp>
            <p:nvSpPr>
              <p:cNvPr id="16" name="Rectangle 15"/>
              <p:cNvSpPr>
                <a:spLocks noRot="1" noChangeAspect="1" noMove="1" noResize="1" noEditPoints="1" noAdjustHandles="1" noChangeArrowheads="1" noChangeShapeType="1" noTextEdit="1"/>
              </p:cNvSpPr>
              <p:nvPr/>
            </p:nvSpPr>
            <p:spPr>
              <a:xfrm>
                <a:off x="4731171" y="1147999"/>
                <a:ext cx="824648" cy="338554"/>
              </a:xfrm>
              <a:prstGeom prst="rect">
                <a:avLst/>
              </a:prstGeom>
              <a:blipFill>
                <a:blip r:embed="rId8"/>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8502217" y="3340907"/>
                <a:ext cx="82503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𝑃</m:t>
                          </m:r>
                        </m:e>
                        <m:sub>
                          <m:r>
                            <a:rPr lang="en-US" sz="1600" b="0" i="1" smtClean="0">
                              <a:solidFill>
                                <a:schemeClr val="tx1"/>
                              </a:solidFill>
                              <a:latin typeface="Cambria Math" panose="02040503050406030204" pitchFamily="18" charset="0"/>
                            </a:rPr>
                            <m:t>3</m:t>
                          </m:r>
                        </m:sub>
                      </m:sSub>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b="0" i="1" smtClean="0">
                                  <a:solidFill>
                                    <a:schemeClr val="tx1"/>
                                  </a:solidFill>
                                  <a:latin typeface="Cambria Math" panose="02040503050406030204" pitchFamily="18" charset="0"/>
                                </a:rPr>
                                <m:t>3</m:t>
                              </m:r>
                            </m:sub>
                          </m:sSub>
                        </m:e>
                      </m:d>
                    </m:oMath>
                  </m:oMathPara>
                </a14:m>
                <a:endParaRPr lang="en-US" sz="1600" dirty="0">
                  <a:solidFill>
                    <a:schemeClr val="tx1"/>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8502217" y="3340907"/>
                <a:ext cx="825033" cy="338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48790" y="3261419"/>
                <a:ext cx="81554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1</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e>
                      </m:d>
                    </m:oMath>
                  </m:oMathPara>
                </a14:m>
                <a:endParaRPr lang="en-US" sz="1600" dirty="0"/>
              </a:p>
            </p:txBody>
          </p:sp>
        </mc:Choice>
        <mc:Fallback xmlns="">
          <p:sp>
            <p:nvSpPr>
              <p:cNvPr id="18" name="Rectangle 17"/>
              <p:cNvSpPr>
                <a:spLocks noRot="1" noChangeAspect="1" noMove="1" noResize="1" noEditPoints="1" noAdjustHandles="1" noChangeArrowheads="1" noChangeShapeType="1" noTextEdit="1"/>
              </p:cNvSpPr>
              <p:nvPr/>
            </p:nvSpPr>
            <p:spPr>
              <a:xfrm>
                <a:off x="48790" y="3261419"/>
                <a:ext cx="815543" cy="3385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Rectangle: Rounded Corners 135"/>
              <p:cNvSpPr/>
              <p:nvPr/>
            </p:nvSpPr>
            <p:spPr>
              <a:xfrm>
                <a:off x="256125" y="1350350"/>
                <a:ext cx="1433131" cy="356204"/>
              </a:xfrm>
              <a:prstGeom prst="roundRect">
                <a:avLst/>
              </a:prstGeom>
              <a:solidFill>
                <a:schemeClr val="tx2">
                  <a:lumMod val="20000"/>
                  <a:lumOff val="80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𝑠</m:t>
                      </m:r>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h</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=0</m:t>
                      </m:r>
                    </m:oMath>
                  </m:oMathPara>
                </a14:m>
                <a:endParaRPr lang="en-US" sz="2000" dirty="0">
                  <a:solidFill>
                    <a:schemeClr val="tx1"/>
                  </a:solidFill>
                  <a:effectLst/>
                </a:endParaRPr>
              </a:p>
            </p:txBody>
          </p:sp>
        </mc:Choice>
        <mc:Fallback xmlns="">
          <p:sp>
            <p:nvSpPr>
              <p:cNvPr id="136" name="Rectangle: Rounded Corners 135"/>
              <p:cNvSpPr>
                <a:spLocks noRot="1" noChangeAspect="1" noMove="1" noResize="1" noEditPoints="1" noAdjustHandles="1" noChangeArrowheads="1" noChangeShapeType="1" noTextEdit="1"/>
              </p:cNvSpPr>
              <p:nvPr/>
            </p:nvSpPr>
            <p:spPr>
              <a:xfrm>
                <a:off x="256125" y="1350350"/>
                <a:ext cx="1433131" cy="356204"/>
              </a:xfrm>
              <a:prstGeom prst="roundRect">
                <a:avLst/>
              </a:prstGeom>
              <a:blipFill>
                <a:blip r:embed="rId11"/>
                <a:stretch>
                  <a:fillRect l="-2110" b="-15000"/>
                </a:stretch>
              </a:blipFill>
              <a:ln w="12700">
                <a:solidFill>
                  <a:schemeClr val="tx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Rectangle: Rounded Corners 145"/>
              <p:cNvSpPr/>
              <p:nvPr/>
            </p:nvSpPr>
            <p:spPr>
              <a:xfrm>
                <a:off x="9184611" y="3041708"/>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6" name="Rectangle: Rounded Corners 145"/>
              <p:cNvSpPr>
                <a:spLocks noRot="1" noChangeAspect="1" noMove="1" noResize="1" noEditPoints="1" noAdjustHandles="1" noChangeArrowheads="1" noChangeShapeType="1" noTextEdit="1"/>
              </p:cNvSpPr>
              <p:nvPr/>
            </p:nvSpPr>
            <p:spPr>
              <a:xfrm>
                <a:off x="9184611" y="3041708"/>
                <a:ext cx="194187" cy="317493"/>
              </a:xfrm>
              <a:prstGeom prst="roundRect">
                <a:avLst/>
              </a:prstGeom>
              <a:blipFill>
                <a:blip r:embed="rId12"/>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Rounded Corners 146"/>
              <p:cNvSpPr/>
              <p:nvPr/>
            </p:nvSpPr>
            <p:spPr>
              <a:xfrm>
                <a:off x="5398969" y="6077473"/>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7" name="Rectangle: Rounded Corners 146"/>
              <p:cNvSpPr>
                <a:spLocks noRot="1" noChangeAspect="1" noMove="1" noResize="1" noEditPoints="1" noAdjustHandles="1" noChangeArrowheads="1" noChangeShapeType="1" noTextEdit="1"/>
              </p:cNvSpPr>
              <p:nvPr/>
            </p:nvSpPr>
            <p:spPr>
              <a:xfrm>
                <a:off x="5398969" y="6077473"/>
                <a:ext cx="194187" cy="317493"/>
              </a:xfrm>
              <a:prstGeom prst="roundRect">
                <a:avLst/>
              </a:prstGeom>
              <a:blipFill>
                <a:blip r:embed="rId13"/>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8" name="Rectangle: Rounded Corners 147"/>
              <p:cNvSpPr/>
              <p:nvPr/>
            </p:nvSpPr>
            <p:spPr>
              <a:xfrm>
                <a:off x="30032" y="2985708"/>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8" name="Rectangle: Rounded Corners 147"/>
              <p:cNvSpPr>
                <a:spLocks noRot="1" noChangeAspect="1" noMove="1" noResize="1" noEditPoints="1" noAdjustHandles="1" noChangeArrowheads="1" noChangeShapeType="1" noTextEdit="1"/>
              </p:cNvSpPr>
              <p:nvPr/>
            </p:nvSpPr>
            <p:spPr>
              <a:xfrm>
                <a:off x="30032" y="2985708"/>
                <a:ext cx="194187" cy="317493"/>
              </a:xfrm>
              <a:prstGeom prst="roundRect">
                <a:avLst/>
              </a:prstGeom>
              <a:blipFill>
                <a:blip r:embed="rId14"/>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4657202" y="6342428"/>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oMath>
                  </m:oMathPara>
                </a14:m>
                <a:endParaRPr lang="en-US" sz="1600" dirty="0"/>
              </a:p>
            </p:txBody>
          </p:sp>
        </mc:Choice>
        <mc:Fallback xmlns="">
          <p:sp>
            <p:nvSpPr>
              <p:cNvPr id="51" name="Rectangle 50"/>
              <p:cNvSpPr>
                <a:spLocks noRot="1" noChangeAspect="1" noMove="1" noResize="1" noEditPoints="1" noAdjustHandles="1" noChangeArrowheads="1" noChangeShapeType="1" noTextEdit="1"/>
              </p:cNvSpPr>
              <p:nvPr/>
            </p:nvSpPr>
            <p:spPr>
              <a:xfrm>
                <a:off x="4657202" y="6342428"/>
                <a:ext cx="824648" cy="338554"/>
              </a:xfrm>
              <a:prstGeom prst="rect">
                <a:avLst/>
              </a:prstGeom>
              <a:blipFill>
                <a:blip r:embed="rId15"/>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Rounded Corners 51"/>
              <p:cNvSpPr/>
              <p:nvPr/>
            </p:nvSpPr>
            <p:spPr>
              <a:xfrm>
                <a:off x="789753" y="3309921"/>
                <a:ext cx="963800"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effectLst/>
                          <a:latin typeface="Cambria Math" panose="02040503050406030204" pitchFamily="18" charset="0"/>
                        </a:rPr>
                        <m:t> </m:t>
                      </m:r>
                      <m:sSub>
                        <m:sSubPr>
                          <m:ctrlPr>
                            <a:rPr lang="en-US" sz="1600" b="0" i="1" smtClean="0">
                              <a:solidFill>
                                <a:schemeClr val="tx1"/>
                              </a:solidFill>
                              <a:effectLst/>
                              <a:latin typeface="Cambria Math" panose="02040503050406030204" pitchFamily="18" charset="0"/>
                            </a:rPr>
                          </m:ctrlPr>
                        </m:sSubPr>
                        <m:e>
                          <m:r>
                            <a:rPr lang="en-US" sz="1600" b="0" i="1" smtClean="0">
                              <a:solidFill>
                                <a:schemeClr val="tx1"/>
                              </a:solidFill>
                              <a:effectLst/>
                              <a:latin typeface="Cambria Math" panose="02040503050406030204" pitchFamily="18" charset="0"/>
                            </a:rPr>
                            <m:t>(</m:t>
                          </m:r>
                          <m:r>
                            <a:rPr lang="en-US" sz="1600" b="0" i="1" smtClean="0">
                              <a:solidFill>
                                <a:schemeClr val="tx1"/>
                              </a:solidFill>
                              <a:effectLst/>
                              <a:latin typeface="Cambria Math" panose="02040503050406030204" pitchFamily="18" charset="0"/>
                            </a:rPr>
                            <m:t>𝑥</m:t>
                          </m:r>
                          <m:r>
                            <a:rPr lang="en-US" sz="1600" b="0" i="1" smtClean="0">
                              <a:solidFill>
                                <a:schemeClr val="tx1"/>
                              </a:solidFill>
                              <a:effectLst/>
                              <a:latin typeface="Cambria Math" panose="02040503050406030204" pitchFamily="18" charset="0"/>
                            </a:rPr>
                            <m:t>,</m:t>
                          </m:r>
                          <m:r>
                            <a:rPr lang="en-US" sz="1600" b="0" i="1" smtClean="0">
                              <a:solidFill>
                                <a:schemeClr val="tx1"/>
                              </a:solidFill>
                              <a:effectLst/>
                              <a:latin typeface="Cambria Math" panose="02040503050406030204" pitchFamily="18" charset="0"/>
                            </a:rPr>
                            <m:t>𝑠h</m:t>
                          </m:r>
                        </m:e>
                        <m:sub>
                          <m:r>
                            <a:rPr lang="en-US" sz="1600" b="0" i="1" smtClean="0">
                              <a:solidFill>
                                <a:schemeClr val="tx1"/>
                              </a:solidFill>
                              <a:effectLst/>
                              <a:latin typeface="Cambria Math" panose="02040503050406030204" pitchFamily="18" charset="0"/>
                            </a:rPr>
                            <m:t>1</m:t>
                          </m:r>
                        </m:sub>
                      </m:sSub>
                      <m:r>
                        <a:rPr lang="en-US" sz="1600" b="0" i="1" smtClean="0">
                          <a:solidFill>
                            <a:schemeClr val="tx1"/>
                          </a:solidFill>
                          <a:effectLst/>
                          <a:latin typeface="Cambria Math" panose="02040503050406030204" pitchFamily="18" charset="0"/>
                        </a:rPr>
                        <m:t>(</m:t>
                      </m:r>
                      <m:r>
                        <a:rPr lang="en-US" sz="1600" b="0" i="1" smtClean="0">
                          <a:solidFill>
                            <a:schemeClr val="tx1"/>
                          </a:solidFill>
                          <a:effectLst/>
                          <a:latin typeface="Cambria Math" panose="02040503050406030204" pitchFamily="18" charset="0"/>
                        </a:rPr>
                        <m:t>𝑥</m:t>
                      </m:r>
                      <m:r>
                        <a:rPr lang="en-US" sz="1600" b="0" i="1" smtClean="0">
                          <a:solidFill>
                            <a:schemeClr val="tx1"/>
                          </a:solidFill>
                          <a:effectLst/>
                          <a:latin typeface="Cambria Math" panose="02040503050406030204" pitchFamily="18" charset="0"/>
                        </a:rPr>
                        <m:t>))</m:t>
                      </m:r>
                    </m:oMath>
                  </m:oMathPara>
                </a14:m>
                <a:endParaRPr lang="en-US" sz="1600" dirty="0">
                  <a:solidFill>
                    <a:schemeClr val="tx1"/>
                  </a:solidFill>
                  <a:effectLst/>
                </a:endParaRPr>
              </a:p>
            </p:txBody>
          </p:sp>
        </mc:Choice>
        <mc:Fallback xmlns="">
          <p:sp>
            <p:nvSpPr>
              <p:cNvPr id="52" name="Rectangle: Rounded Corners 51"/>
              <p:cNvSpPr>
                <a:spLocks noRot="1" noChangeAspect="1" noMove="1" noResize="1" noEditPoints="1" noAdjustHandles="1" noChangeArrowheads="1" noChangeShapeType="1" noTextEdit="1"/>
              </p:cNvSpPr>
              <p:nvPr/>
            </p:nvSpPr>
            <p:spPr>
              <a:xfrm>
                <a:off x="789753" y="3309921"/>
                <a:ext cx="963800" cy="259105"/>
              </a:xfrm>
              <a:prstGeom prst="roundRect">
                <a:avLst/>
              </a:prstGeom>
              <a:blipFill>
                <a:blip r:embed="rId16"/>
                <a:stretch>
                  <a:fillRect l="-8125" r="-7500" b="-29545"/>
                </a:stretch>
              </a:blipFill>
              <a:ln w="12700">
                <a:solidFill>
                  <a:srgbClr val="FFC000"/>
                </a:solidFill>
                <a:prstDash val="sysDot"/>
              </a:ln>
            </p:spPr>
            <p:txBody>
              <a:bodyPr/>
              <a:lstStyle/>
              <a:p>
                <a:r>
                  <a:rPr lang="en-US">
                    <a:noFill/>
                  </a:rPr>
                  <a:t> </a:t>
                </a:r>
              </a:p>
            </p:txBody>
          </p:sp>
        </mc:Fallback>
      </mc:AlternateContent>
      <p:cxnSp>
        <p:nvCxnSpPr>
          <p:cNvPr id="56" name="Connector: Curved 55"/>
          <p:cNvCxnSpPr>
            <a:cxnSpLocks/>
            <a:stCxn id="52" idx="0"/>
            <a:endCxn id="61" idx="1"/>
          </p:cNvCxnSpPr>
          <p:nvPr/>
        </p:nvCxnSpPr>
        <p:spPr>
          <a:xfrm rot="5400000" flipH="1" flipV="1">
            <a:off x="1426179" y="2238067"/>
            <a:ext cx="917329" cy="1226380"/>
          </a:xfrm>
          <a:prstGeom prst="curvedConnector2">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p:cNvCxnSpPr>
            <a:cxnSpLocks/>
            <a:stCxn id="62" idx="1"/>
            <a:endCxn id="61" idx="3"/>
          </p:cNvCxnSpPr>
          <p:nvPr/>
        </p:nvCxnSpPr>
        <p:spPr>
          <a:xfrm rot="10800000" flipV="1">
            <a:off x="3399242" y="1035802"/>
            <a:ext cx="1250416" cy="1356789"/>
          </a:xfrm>
          <a:prstGeom prst="curvedConnector3">
            <a:avLst>
              <a:gd name="adj1" fmla="val 50000"/>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or: Curved 59"/>
          <p:cNvCxnSpPr>
            <a:cxnSpLocks/>
            <a:stCxn id="61" idx="3"/>
            <a:endCxn id="68" idx="2"/>
          </p:cNvCxnSpPr>
          <p:nvPr/>
        </p:nvCxnSpPr>
        <p:spPr>
          <a:xfrm flipV="1">
            <a:off x="3399242" y="1839885"/>
            <a:ext cx="1381355" cy="552707"/>
          </a:xfrm>
          <a:prstGeom prst="curvedConnector2">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2498033" y="2207926"/>
            <a:ext cx="901209" cy="369332"/>
          </a:xfrm>
          <a:prstGeom prst="rect">
            <a:avLst/>
          </a:prstGeom>
          <a:solidFill>
            <a:srgbClr val="CCFFFF"/>
          </a:solidFill>
        </p:spPr>
        <p:txBody>
          <a:bodyPr wrap="none">
            <a:spAutoFit/>
          </a:bodyPr>
          <a:lstStyle/>
          <a:p>
            <a:pPr algn="ctr"/>
            <a:r>
              <a:rPr lang="en-US" dirty="0"/>
              <a:t>OPPRF</a:t>
            </a:r>
          </a:p>
        </p:txBody>
      </p:sp>
      <mc:AlternateContent xmlns:mc="http://schemas.openxmlformats.org/markup-compatibility/2006" xmlns:a14="http://schemas.microsoft.com/office/drawing/2010/main">
        <mc:Choice Requires="a14">
          <p:sp>
            <p:nvSpPr>
              <p:cNvPr id="62" name="Rectangle: Rounded Corners 61"/>
              <p:cNvSpPr/>
              <p:nvPr/>
            </p:nvSpPr>
            <p:spPr>
              <a:xfrm>
                <a:off x="4649658" y="877056"/>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62" name="Rectangle: Rounded Corners 61"/>
              <p:cNvSpPr>
                <a:spLocks noRot="1" noChangeAspect="1" noMove="1" noResize="1" noEditPoints="1" noAdjustHandles="1" noChangeArrowheads="1" noChangeShapeType="1" noTextEdit="1"/>
              </p:cNvSpPr>
              <p:nvPr/>
            </p:nvSpPr>
            <p:spPr>
              <a:xfrm>
                <a:off x="4649658" y="877056"/>
                <a:ext cx="194187" cy="317493"/>
              </a:xfrm>
              <a:prstGeom prst="roundRect">
                <a:avLst/>
              </a:prstGeom>
              <a:blipFill>
                <a:blip r:embed="rId19"/>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Rounded Corners 67"/>
              <p:cNvSpPr/>
              <p:nvPr/>
            </p:nvSpPr>
            <p:spPr>
              <a:xfrm>
                <a:off x="4585936" y="1504947"/>
                <a:ext cx="389321" cy="334938"/>
              </a:xfrm>
              <a:prstGeom prst="roundRect">
                <a:avLst/>
              </a:prstGeom>
              <a:noFill/>
              <a:ln w="63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i="1" smtClean="0">
                          <a:solidFill>
                            <a:schemeClr val="tx1"/>
                          </a:solidFill>
                          <a:latin typeface="Cambria Math" panose="02040503050406030204" pitchFamily="18" charset="0"/>
                        </a:rPr>
                        <m:t>𝑠</m:t>
                      </m:r>
                      <m:sSub>
                        <m:sSubPr>
                          <m:ctrlPr>
                            <a:rPr lang="en-US" sz="2000" b="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rPr>
                            <m:t>h</m:t>
                          </m:r>
                        </m:e>
                        <m:sub>
                          <m:r>
                            <a:rPr lang="en-US" sz="2000" b="0" i="0" smtClean="0">
                              <a:solidFill>
                                <a:schemeClr val="tx1"/>
                              </a:solidFill>
                              <a:latin typeface="Cambria Math" panose="02040503050406030204" pitchFamily="18" charset="0"/>
                            </a:rPr>
                            <m:t>1</m:t>
                          </m:r>
                        </m:sub>
                      </m:sSub>
                    </m:oMath>
                  </m:oMathPara>
                </a14:m>
                <a:endParaRPr lang="en-US" sz="2000" dirty="0">
                  <a:solidFill>
                    <a:schemeClr val="tx1"/>
                  </a:solidFill>
                  <a:effectLst/>
                </a:endParaRPr>
              </a:p>
            </p:txBody>
          </p:sp>
        </mc:Choice>
        <mc:Fallback xmlns="">
          <p:sp>
            <p:nvSpPr>
              <p:cNvPr id="68" name="Rectangle: Rounded Corners 67"/>
              <p:cNvSpPr>
                <a:spLocks noRot="1" noChangeAspect="1" noMove="1" noResize="1" noEditPoints="1" noAdjustHandles="1" noChangeArrowheads="1" noChangeShapeType="1" noTextEdit="1"/>
              </p:cNvSpPr>
              <p:nvPr/>
            </p:nvSpPr>
            <p:spPr>
              <a:xfrm>
                <a:off x="4585936" y="1504947"/>
                <a:ext cx="389321" cy="334938"/>
              </a:xfrm>
              <a:prstGeom prst="roundRect">
                <a:avLst/>
              </a:prstGeom>
              <a:blipFill>
                <a:blip r:embed="rId20"/>
                <a:stretch>
                  <a:fillRect l="-15385" r="-9231" b="-8929"/>
                </a:stretch>
              </a:blipFill>
              <a:ln w="6350">
                <a:solidFill>
                  <a:srgbClr val="0066FF"/>
                </a:solidFill>
              </a:ln>
            </p:spPr>
            <p:txBody>
              <a:bodyPr/>
              <a:lstStyle/>
              <a:p>
                <a:r>
                  <a:rPr lang="en-US">
                    <a:noFill/>
                  </a:rPr>
                  <a:t> </a:t>
                </a:r>
              </a:p>
            </p:txBody>
          </p:sp>
        </mc:Fallback>
      </mc:AlternateContent>
      <p:sp>
        <p:nvSpPr>
          <p:cNvPr id="69" name="Rectangle 68"/>
          <p:cNvSpPr/>
          <p:nvPr/>
        </p:nvSpPr>
        <p:spPr>
          <a:xfrm>
            <a:off x="4657202" y="4181273"/>
            <a:ext cx="901209" cy="369332"/>
          </a:xfrm>
          <a:prstGeom prst="rect">
            <a:avLst/>
          </a:prstGeom>
          <a:solidFill>
            <a:srgbClr val="CCFFFF"/>
          </a:solidFill>
        </p:spPr>
        <p:txBody>
          <a:bodyPr wrap="none">
            <a:spAutoFit/>
          </a:bodyPr>
          <a:lstStyle/>
          <a:p>
            <a:pPr algn="ctr"/>
            <a:r>
              <a:rPr lang="en-US" dirty="0"/>
              <a:t>OPPRF</a:t>
            </a:r>
          </a:p>
        </p:txBody>
      </p:sp>
      <p:cxnSp>
        <p:nvCxnSpPr>
          <p:cNvPr id="70" name="Connector: Curved 69"/>
          <p:cNvCxnSpPr>
            <a:cxnSpLocks/>
            <a:endCxn id="69" idx="2"/>
          </p:cNvCxnSpPr>
          <p:nvPr/>
        </p:nvCxnSpPr>
        <p:spPr>
          <a:xfrm rot="5400000" flipH="1" flipV="1">
            <a:off x="4537487" y="5082645"/>
            <a:ext cx="1102359" cy="38281"/>
          </a:xfrm>
          <a:prstGeom prst="curvedConnector3">
            <a:avLst>
              <a:gd name="adj1" fmla="val 50000"/>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Curved 74"/>
          <p:cNvCxnSpPr>
            <a:cxnSpLocks/>
            <a:stCxn id="69" idx="0"/>
            <a:endCxn id="81" idx="2"/>
          </p:cNvCxnSpPr>
          <p:nvPr/>
        </p:nvCxnSpPr>
        <p:spPr>
          <a:xfrm rot="5400000" flipH="1" flipV="1">
            <a:off x="3977145" y="2970547"/>
            <a:ext cx="2341388" cy="80065"/>
          </a:xfrm>
          <a:prstGeom prst="curvedConnector3">
            <a:avLst>
              <a:gd name="adj1" fmla="val 50000"/>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or: Curved 75"/>
          <p:cNvCxnSpPr>
            <a:cxnSpLocks/>
            <a:endCxn id="97" idx="1"/>
          </p:cNvCxnSpPr>
          <p:nvPr/>
        </p:nvCxnSpPr>
        <p:spPr>
          <a:xfrm rot="16200000" flipH="1">
            <a:off x="6259068" y="2151966"/>
            <a:ext cx="268647" cy="213782"/>
          </a:xfrm>
          <a:prstGeom prst="curvedConnector2">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Rectangle 77"/>
              <p:cNvSpPr/>
              <p:nvPr/>
            </p:nvSpPr>
            <p:spPr>
              <a:xfrm>
                <a:off x="6127484" y="1838594"/>
                <a:ext cx="372794"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i="1" smtClean="0">
                          <a:effectLst/>
                          <a:latin typeface="Cambria Math" panose="02040503050406030204" pitchFamily="18" charset="0"/>
                          <a:cs typeface="Calibri" panose="020F0502020204030204" pitchFamily="34" charset="0"/>
                        </a:rPr>
                        <m:t>𝑥</m:t>
                      </m:r>
                    </m:oMath>
                  </m:oMathPara>
                </a14:m>
                <a:endParaRPr lang="en-US" dirty="0">
                  <a:effectLst/>
                </a:endParaRPr>
              </a:p>
            </p:txBody>
          </p:sp>
        </mc:Choice>
        <mc:Fallback xmlns="">
          <p:sp>
            <p:nvSpPr>
              <p:cNvPr id="78" name="Rectangle 77"/>
              <p:cNvSpPr>
                <a:spLocks noRot="1" noChangeAspect="1" noMove="1" noResize="1" noEditPoints="1" noAdjustHandles="1" noChangeArrowheads="1" noChangeShapeType="1" noTextEdit="1"/>
              </p:cNvSpPr>
              <p:nvPr/>
            </p:nvSpPr>
            <p:spPr>
              <a:xfrm>
                <a:off x="6127484" y="1838594"/>
                <a:ext cx="372794"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Rectangle: Rounded Corners 80"/>
              <p:cNvSpPr/>
              <p:nvPr/>
            </p:nvSpPr>
            <p:spPr>
              <a:xfrm>
                <a:off x="4991100" y="1504947"/>
                <a:ext cx="393543" cy="334938"/>
              </a:xfrm>
              <a:prstGeom prst="roundRect">
                <a:avLst>
                  <a:gd name="adj" fmla="val 10979"/>
                </a:avLst>
              </a:prstGeom>
              <a:noFill/>
              <a:ln w="63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i="1" smtClean="0">
                          <a:solidFill>
                            <a:schemeClr val="tx1"/>
                          </a:solidFill>
                          <a:latin typeface="Cambria Math" panose="02040503050406030204" pitchFamily="18" charset="0"/>
                        </a:rPr>
                        <m:t>𝑠</m:t>
                      </m:r>
                      <m:sSub>
                        <m:sSubPr>
                          <m:ctrlPr>
                            <a:rPr lang="en-US" sz="2000" b="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rPr>
                            <m:t>h</m:t>
                          </m:r>
                        </m:e>
                        <m:sub>
                          <m:r>
                            <a:rPr lang="en-US" sz="2000" b="0" i="0" smtClean="0">
                              <a:solidFill>
                                <a:schemeClr val="tx1"/>
                              </a:solidFill>
                              <a:latin typeface="Cambria Math" panose="02040503050406030204" pitchFamily="18" charset="0"/>
                            </a:rPr>
                            <m:t>2</m:t>
                          </m:r>
                        </m:sub>
                      </m:sSub>
                    </m:oMath>
                  </m:oMathPara>
                </a14:m>
                <a:endParaRPr lang="en-US" sz="2000" dirty="0">
                  <a:solidFill>
                    <a:schemeClr val="tx1"/>
                  </a:solidFill>
                  <a:effectLst/>
                </a:endParaRPr>
              </a:p>
            </p:txBody>
          </p:sp>
        </mc:Choice>
        <mc:Fallback xmlns="">
          <p:sp>
            <p:nvSpPr>
              <p:cNvPr id="81" name="Rectangle: Rounded Corners 80"/>
              <p:cNvSpPr>
                <a:spLocks noRot="1" noChangeAspect="1" noMove="1" noResize="1" noEditPoints="1" noAdjustHandles="1" noChangeArrowheads="1" noChangeShapeType="1" noTextEdit="1"/>
              </p:cNvSpPr>
              <p:nvPr/>
            </p:nvSpPr>
            <p:spPr>
              <a:xfrm>
                <a:off x="4991100" y="1504947"/>
                <a:ext cx="393543" cy="334938"/>
              </a:xfrm>
              <a:prstGeom prst="roundRect">
                <a:avLst>
                  <a:gd name="adj" fmla="val 10979"/>
                </a:avLst>
              </a:prstGeom>
              <a:blipFill>
                <a:blip r:embed="rId22"/>
                <a:stretch>
                  <a:fillRect l="-16923" r="-9231" b="-10714"/>
                </a:stretch>
              </a:blipFill>
              <a:ln w="6350">
                <a:solidFill>
                  <a:srgbClr val="0066FF"/>
                </a:solidFill>
              </a:ln>
            </p:spPr>
            <p:txBody>
              <a:bodyPr/>
              <a:lstStyle/>
              <a:p>
                <a:r>
                  <a:rPr lang="en-US">
                    <a:noFill/>
                  </a:rPr>
                  <a:t> </a:t>
                </a:r>
              </a:p>
            </p:txBody>
          </p:sp>
        </mc:Fallback>
      </mc:AlternateContent>
      <p:sp>
        <p:nvSpPr>
          <p:cNvPr id="97" name="Rectangle 96"/>
          <p:cNvSpPr/>
          <p:nvPr/>
        </p:nvSpPr>
        <p:spPr>
          <a:xfrm>
            <a:off x="6500282" y="2208515"/>
            <a:ext cx="901209" cy="369332"/>
          </a:xfrm>
          <a:prstGeom prst="rect">
            <a:avLst/>
          </a:prstGeom>
          <a:solidFill>
            <a:srgbClr val="CCFFFF"/>
          </a:solidFill>
        </p:spPr>
        <p:txBody>
          <a:bodyPr wrap="none">
            <a:spAutoFit/>
          </a:bodyPr>
          <a:lstStyle/>
          <a:p>
            <a:pPr algn="ctr"/>
            <a:r>
              <a:rPr lang="en-US" dirty="0"/>
              <a:t>OPPRF</a:t>
            </a:r>
          </a:p>
        </p:txBody>
      </p:sp>
      <p:cxnSp>
        <p:nvCxnSpPr>
          <p:cNvPr id="100" name="Connector: Curved 99"/>
          <p:cNvCxnSpPr>
            <a:cxnSpLocks/>
            <a:endCxn id="97" idx="3"/>
          </p:cNvCxnSpPr>
          <p:nvPr/>
        </p:nvCxnSpPr>
        <p:spPr>
          <a:xfrm rot="16200000" flipV="1">
            <a:off x="7461221" y="2333452"/>
            <a:ext cx="738685" cy="858144"/>
          </a:xfrm>
          <a:prstGeom prst="curvedConnector2">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Rectangle: Rounded Corners 100"/>
              <p:cNvSpPr/>
              <p:nvPr/>
            </p:nvSpPr>
            <p:spPr>
              <a:xfrm>
                <a:off x="5395542" y="1504947"/>
                <a:ext cx="393543" cy="334938"/>
              </a:xfrm>
              <a:prstGeom prst="roundRect">
                <a:avLst>
                  <a:gd name="adj" fmla="val 10979"/>
                </a:avLst>
              </a:prstGeom>
              <a:noFill/>
              <a:ln w="63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i="1" smtClean="0">
                          <a:solidFill>
                            <a:schemeClr val="tx1"/>
                          </a:solidFill>
                          <a:latin typeface="Cambria Math" panose="02040503050406030204" pitchFamily="18" charset="0"/>
                        </a:rPr>
                        <m:t>𝑠</m:t>
                      </m:r>
                      <m:sSub>
                        <m:sSubPr>
                          <m:ctrlPr>
                            <a:rPr lang="en-US" sz="2000" b="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rPr>
                            <m:t>h</m:t>
                          </m:r>
                        </m:e>
                        <m:sub>
                          <m:r>
                            <a:rPr lang="en-US" sz="2000" b="0" i="0" smtClean="0">
                              <a:solidFill>
                                <a:schemeClr val="tx1"/>
                              </a:solidFill>
                              <a:latin typeface="Cambria Math" panose="02040503050406030204" pitchFamily="18" charset="0"/>
                            </a:rPr>
                            <m:t>3</m:t>
                          </m:r>
                        </m:sub>
                      </m:sSub>
                    </m:oMath>
                  </m:oMathPara>
                </a14:m>
                <a:endParaRPr lang="en-US" sz="2000" dirty="0">
                  <a:solidFill>
                    <a:schemeClr val="tx1"/>
                  </a:solidFill>
                  <a:effectLst/>
                </a:endParaRPr>
              </a:p>
            </p:txBody>
          </p:sp>
        </mc:Choice>
        <mc:Fallback xmlns="">
          <p:sp>
            <p:nvSpPr>
              <p:cNvPr id="101" name="Rectangle: Rounded Corners 100"/>
              <p:cNvSpPr>
                <a:spLocks noRot="1" noChangeAspect="1" noMove="1" noResize="1" noEditPoints="1" noAdjustHandles="1" noChangeArrowheads="1" noChangeShapeType="1" noTextEdit="1"/>
              </p:cNvSpPr>
              <p:nvPr/>
            </p:nvSpPr>
            <p:spPr>
              <a:xfrm>
                <a:off x="5395542" y="1504947"/>
                <a:ext cx="393543" cy="334938"/>
              </a:xfrm>
              <a:prstGeom prst="roundRect">
                <a:avLst>
                  <a:gd name="adj" fmla="val 10979"/>
                </a:avLst>
              </a:prstGeom>
              <a:blipFill>
                <a:blip r:embed="rId23"/>
                <a:stretch>
                  <a:fillRect l="-15152" r="-9091" b="-10714"/>
                </a:stretch>
              </a:blipFill>
              <a:ln w="6350">
                <a:solidFill>
                  <a:srgbClr val="0066FF"/>
                </a:solidFill>
              </a:ln>
            </p:spPr>
            <p:txBody>
              <a:bodyPr/>
              <a:lstStyle/>
              <a:p>
                <a:r>
                  <a:rPr lang="en-US">
                    <a:noFill/>
                  </a:rPr>
                  <a:t> </a:t>
                </a:r>
              </a:p>
            </p:txBody>
          </p:sp>
        </mc:Fallback>
      </mc:AlternateContent>
      <p:cxnSp>
        <p:nvCxnSpPr>
          <p:cNvPr id="102" name="Connector: Curved 101"/>
          <p:cNvCxnSpPr>
            <a:cxnSpLocks/>
            <a:stCxn id="97" idx="1"/>
            <a:endCxn id="101" idx="2"/>
          </p:cNvCxnSpPr>
          <p:nvPr/>
        </p:nvCxnSpPr>
        <p:spPr>
          <a:xfrm rot="10800000">
            <a:off x="5592314" y="1839885"/>
            <a:ext cx="907968" cy="553296"/>
          </a:xfrm>
          <a:prstGeom prst="curvedConnector2">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or: Curved 108"/>
          <p:cNvCxnSpPr>
            <a:cxnSpLocks/>
          </p:cNvCxnSpPr>
          <p:nvPr/>
        </p:nvCxnSpPr>
        <p:spPr>
          <a:xfrm rot="16200000" flipH="1">
            <a:off x="4766907" y="3854979"/>
            <a:ext cx="370547" cy="282039"/>
          </a:xfrm>
          <a:prstGeom prst="curvedConnector3">
            <a:avLst>
              <a:gd name="adj1" fmla="val 50000"/>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Rectangle 109"/>
              <p:cNvSpPr/>
              <p:nvPr/>
            </p:nvSpPr>
            <p:spPr>
              <a:xfrm>
                <a:off x="4643899" y="3522254"/>
                <a:ext cx="372794"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i="1" smtClean="0">
                          <a:effectLst/>
                          <a:latin typeface="Cambria Math" panose="02040503050406030204" pitchFamily="18" charset="0"/>
                          <a:cs typeface="Calibri" panose="020F0502020204030204" pitchFamily="34" charset="0"/>
                        </a:rPr>
                        <m:t>𝑥</m:t>
                      </m:r>
                    </m:oMath>
                  </m:oMathPara>
                </a14:m>
                <a:endParaRPr lang="en-US" dirty="0">
                  <a:effectLst/>
                </a:endParaRPr>
              </a:p>
            </p:txBody>
          </p:sp>
        </mc:Choice>
        <mc:Fallback xmlns="">
          <p:sp>
            <p:nvSpPr>
              <p:cNvPr id="110" name="Rectangle 109"/>
              <p:cNvSpPr>
                <a:spLocks noRot="1" noChangeAspect="1" noMove="1" noResize="1" noEditPoints="1" noAdjustHandles="1" noChangeArrowheads="1" noChangeShapeType="1" noTextEdit="1"/>
              </p:cNvSpPr>
              <p:nvPr/>
            </p:nvSpPr>
            <p:spPr>
              <a:xfrm>
                <a:off x="4643899" y="3522254"/>
                <a:ext cx="372794"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Rectangle: Rounded Corners 116"/>
              <p:cNvSpPr/>
              <p:nvPr/>
            </p:nvSpPr>
            <p:spPr>
              <a:xfrm>
                <a:off x="5847681" y="1185748"/>
                <a:ext cx="2344489" cy="356204"/>
              </a:xfrm>
              <a:prstGeom prst="roundRect">
                <a:avLst/>
              </a:prstGeom>
              <a:solidFill>
                <a:schemeClr val="tx2">
                  <a:lumMod val="20000"/>
                  <a:lumOff val="80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effectLst/>
                              <a:latin typeface="Cambria Math" panose="02040503050406030204" pitchFamily="18" charset="0"/>
                            </a:rPr>
                          </m:ctrlPr>
                        </m:sSubPr>
                        <m:e>
                          <m:r>
                            <a:rPr lang="en-US" sz="2000" b="0" i="1" smtClean="0">
                              <a:solidFill>
                                <a:srgbClr val="FF0000"/>
                              </a:solidFill>
                              <a:effectLst/>
                              <a:latin typeface="Cambria Math" panose="02040503050406030204" pitchFamily="18" charset="0"/>
                            </a:rPr>
                            <m:t>𝑐h𝑒𝑐𝑘</m:t>
                          </m:r>
                          <m:r>
                            <a:rPr lang="en-US" sz="2000" b="0" i="1" smtClean="0">
                              <a:solidFill>
                                <a:srgbClr val="FF0000"/>
                              </a:solidFill>
                              <a:effectLst/>
                              <a:latin typeface="Cambria Math" panose="02040503050406030204" pitchFamily="18" charset="0"/>
                            </a:rPr>
                            <m:t> ⊕</m:t>
                          </m:r>
                        </m:e>
                        <m:sub>
                          <m:r>
                            <a:rPr lang="en-US" sz="2000" b="0" i="1" smtClean="0">
                              <a:solidFill>
                                <a:srgbClr val="FF0000"/>
                              </a:solidFill>
                              <a:effectLst/>
                              <a:latin typeface="Cambria Math" panose="02040503050406030204" pitchFamily="18" charset="0"/>
                            </a:rPr>
                            <m:t>𝑖</m:t>
                          </m:r>
                        </m:sub>
                      </m:sSub>
                      <m:r>
                        <a:rPr lang="en-US" sz="2000" b="0" i="1" smtClean="0">
                          <a:solidFill>
                            <a:srgbClr val="FF0000"/>
                          </a:solidFill>
                          <a:effectLst/>
                          <a:latin typeface="Cambria Math" panose="02040503050406030204" pitchFamily="18" charset="0"/>
                        </a:rPr>
                        <m:t>𝑠</m:t>
                      </m:r>
                      <m:sSub>
                        <m:sSubPr>
                          <m:ctrlPr>
                            <a:rPr lang="en-US" sz="2000" b="0" i="1" smtClean="0">
                              <a:solidFill>
                                <a:srgbClr val="FF0000"/>
                              </a:solidFill>
                              <a:effectLst/>
                              <a:latin typeface="Cambria Math" panose="02040503050406030204" pitchFamily="18" charset="0"/>
                            </a:rPr>
                          </m:ctrlPr>
                        </m:sSubPr>
                        <m:e>
                          <m:r>
                            <a:rPr lang="en-US" sz="2000" b="0" i="1" smtClean="0">
                              <a:solidFill>
                                <a:srgbClr val="FF0000"/>
                              </a:solidFill>
                              <a:effectLst/>
                              <a:latin typeface="Cambria Math" panose="02040503050406030204" pitchFamily="18" charset="0"/>
                            </a:rPr>
                            <m:t>h</m:t>
                          </m:r>
                        </m:e>
                        <m:sub>
                          <m:r>
                            <a:rPr lang="en-US" sz="2000" b="0" i="1" smtClean="0">
                              <a:solidFill>
                                <a:srgbClr val="FF0000"/>
                              </a:solidFill>
                              <a:effectLst/>
                              <a:latin typeface="Cambria Math" panose="02040503050406030204" pitchFamily="18" charset="0"/>
                            </a:rPr>
                            <m:t>𝑖</m:t>
                          </m:r>
                        </m:sub>
                      </m:sSub>
                      <m:sSup>
                        <m:sSupPr>
                          <m:ctrlPr>
                            <a:rPr lang="en-US" sz="2000" b="0" i="1" smtClean="0">
                              <a:solidFill>
                                <a:srgbClr val="FF0000"/>
                              </a:solidFill>
                              <a:effectLst/>
                              <a:latin typeface="Cambria Math" panose="02040503050406030204" pitchFamily="18" charset="0"/>
                            </a:rPr>
                          </m:ctrlPr>
                        </m:sSupPr>
                        <m:e>
                          <m:r>
                            <a:rPr lang="en-US" sz="2000" b="0" i="1" smtClean="0">
                              <a:solidFill>
                                <a:srgbClr val="FF0000"/>
                              </a:solidFill>
                              <a:effectLst/>
                              <a:latin typeface="Cambria Math" panose="02040503050406030204" pitchFamily="18" charset="0"/>
                            </a:rPr>
                            <m:t>=</m:t>
                          </m:r>
                        </m:e>
                        <m:sup>
                          <m:r>
                            <a:rPr lang="en-US" sz="2000" b="0" i="1" smtClean="0">
                              <a:solidFill>
                                <a:srgbClr val="FF0000"/>
                              </a:solidFill>
                              <a:effectLst/>
                              <a:latin typeface="Cambria Math" panose="02040503050406030204" pitchFamily="18" charset="0"/>
                            </a:rPr>
                            <m:t>?</m:t>
                          </m:r>
                        </m:sup>
                      </m:sSup>
                      <m:r>
                        <a:rPr lang="en-US" sz="2000" b="0" i="1" smtClean="0">
                          <a:solidFill>
                            <a:srgbClr val="FF0000"/>
                          </a:solidFill>
                          <a:effectLst/>
                          <a:latin typeface="Cambria Math" panose="02040503050406030204" pitchFamily="18" charset="0"/>
                        </a:rPr>
                        <m:t>0</m:t>
                      </m:r>
                    </m:oMath>
                  </m:oMathPara>
                </a14:m>
                <a:endParaRPr lang="en-US" sz="2000" dirty="0">
                  <a:solidFill>
                    <a:srgbClr val="FF0000"/>
                  </a:solidFill>
                  <a:effectLst/>
                </a:endParaRPr>
              </a:p>
            </p:txBody>
          </p:sp>
        </mc:Choice>
        <mc:Fallback xmlns="">
          <p:sp>
            <p:nvSpPr>
              <p:cNvPr id="117" name="Rectangle: Rounded Corners 116"/>
              <p:cNvSpPr>
                <a:spLocks noRot="1" noChangeAspect="1" noMove="1" noResize="1" noEditPoints="1" noAdjustHandles="1" noChangeArrowheads="1" noChangeShapeType="1" noTextEdit="1"/>
              </p:cNvSpPr>
              <p:nvPr/>
            </p:nvSpPr>
            <p:spPr>
              <a:xfrm>
                <a:off x="5847681" y="1185748"/>
                <a:ext cx="2344489" cy="356204"/>
              </a:xfrm>
              <a:prstGeom prst="roundRect">
                <a:avLst/>
              </a:prstGeom>
              <a:blipFill>
                <a:blip r:embed="rId25"/>
                <a:stretch>
                  <a:fillRect b="-16667"/>
                </a:stretch>
              </a:blipFill>
              <a:ln w="12700">
                <a:solidFill>
                  <a:schemeClr val="tx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100902" y="917166"/>
                <a:ext cx="27136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FF0000"/>
                          </a:solidFill>
                          <a:effectLst/>
                          <a:latin typeface="Cambria Math" panose="02040503050406030204" pitchFamily="18" charset="0"/>
                        </a:rPr>
                        <m:t>𝒙</m:t>
                      </m:r>
                      <m:r>
                        <a:rPr lang="en-US" sz="2400" b="1" i="1" smtClean="0">
                          <a:solidFill>
                            <a:srgbClr val="FF0000"/>
                          </a:solidFill>
                          <a:effectLst/>
                          <a:latin typeface="Cambria Math" panose="02040503050406030204" pitchFamily="18" charset="0"/>
                        </a:rPr>
                        <m:t>≠</m:t>
                      </m:r>
                      <m:r>
                        <a:rPr lang="en-US" sz="2400" b="1" i="1" smtClean="0">
                          <a:solidFill>
                            <a:srgbClr val="FF0000"/>
                          </a:solidFill>
                          <a:effectLst/>
                          <a:latin typeface="Cambria Math" panose="02040503050406030204" pitchFamily="18" charset="0"/>
                        </a:rPr>
                        <m:t>𝒊𝒏𝒕𝒆𝒓𝒔𝒆𝒄𝒕𝒊𝒐𝒏</m:t>
                      </m:r>
                    </m:oMath>
                  </m:oMathPara>
                </a14:m>
                <a:endParaRPr lang="en-US" sz="2400" b="1" dirty="0">
                  <a:solidFill>
                    <a:srgbClr val="FF0000"/>
                  </a:solidFill>
                  <a:effectLst/>
                </a:endParaRPr>
              </a:p>
            </p:txBody>
          </p:sp>
        </mc:Choice>
        <mc:Fallback xmlns="">
          <p:sp>
            <p:nvSpPr>
              <p:cNvPr id="42" name="Rectangle 41"/>
              <p:cNvSpPr>
                <a:spLocks noRot="1" noChangeAspect="1" noMove="1" noResize="1" noEditPoints="1" noAdjustHandles="1" noChangeArrowheads="1" noChangeShapeType="1" noTextEdit="1"/>
              </p:cNvSpPr>
              <p:nvPr/>
            </p:nvSpPr>
            <p:spPr>
              <a:xfrm>
                <a:off x="100902" y="917166"/>
                <a:ext cx="2713628" cy="461665"/>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Rounded Corners 42"/>
              <p:cNvSpPr/>
              <p:nvPr/>
            </p:nvSpPr>
            <p:spPr>
              <a:xfrm>
                <a:off x="256125" y="1350350"/>
                <a:ext cx="2801675" cy="356204"/>
              </a:xfrm>
              <a:prstGeom prst="roundRect">
                <a:avLst/>
              </a:prstGeom>
              <a:solidFill>
                <a:schemeClr val="tx2">
                  <a:lumMod val="20000"/>
                  <a:lumOff val="80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𝑠</m:t>
                          </m:r>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h</m:t>
                              </m:r>
                            </m:e>
                            <m:sub>
                              <m:r>
                                <a:rPr lang="en-US" sz="2000" b="0" i="1" smtClean="0">
                                  <a:solidFill>
                                    <a:schemeClr val="tx1"/>
                                  </a:solidFill>
                                  <a:effectLst/>
                                  <a:latin typeface="Cambria Math" panose="02040503050406030204" pitchFamily="18" charset="0"/>
                                </a:rPr>
                                <m:t>1</m:t>
                              </m:r>
                            </m:sub>
                          </m:sSub>
                          <m:d>
                            <m:dPr>
                              <m:ctrlPr>
                                <a:rPr lang="en-US" sz="2000" b="0" i="1" smtClean="0">
                                  <a:solidFill>
                                    <a:schemeClr val="tx1"/>
                                  </a:solidFill>
                                  <a:effectLst/>
                                  <a:latin typeface="Cambria Math" panose="02040503050406030204" pitchFamily="18" charset="0"/>
                                </a:rPr>
                              </m:ctrlPr>
                            </m:dPr>
                            <m:e>
                              <m:sSup>
                                <m:sSupPr>
                                  <m:ctrlPr>
                                    <a:rPr lang="en-US" sz="2000" b="0" i="1" smtClean="0">
                                      <a:solidFill>
                                        <a:schemeClr val="tx1"/>
                                      </a:solidFill>
                                      <a:effectLst/>
                                      <a:latin typeface="Cambria Math" panose="02040503050406030204" pitchFamily="18" charset="0"/>
                                    </a:rPr>
                                  </m:ctrlPr>
                                </m:sSupPr>
                                <m:e>
                                  <m:r>
                                    <a:rPr lang="en-US" sz="2000" b="0" i="1" smtClean="0">
                                      <a:solidFill>
                                        <a:schemeClr val="tx1"/>
                                      </a:solidFill>
                                      <a:effectLst/>
                                      <a:latin typeface="Cambria Math" panose="02040503050406030204" pitchFamily="18" charset="0"/>
                                    </a:rPr>
                                    <m:t>𝑥</m:t>
                                  </m:r>
                                </m:e>
                                <m:sup>
                                  <m:r>
                                    <a:rPr lang="en-US" sz="2000" b="0" i="1" smtClean="0">
                                      <a:solidFill>
                                        <a:schemeClr val="tx1"/>
                                      </a:solidFill>
                                      <a:effectLst/>
                                      <a:latin typeface="Cambria Math" panose="02040503050406030204" pitchFamily="18" charset="0"/>
                                    </a:rPr>
                                    <m:t>′</m:t>
                                  </m:r>
                                </m:sup>
                              </m:sSup>
                            </m:e>
                          </m:d>
                          <m:r>
                            <a:rPr lang="en-US" sz="2000" b="0" i="1" smtClean="0">
                              <a:solidFill>
                                <a:schemeClr val="tx1"/>
                              </a:solidFill>
                              <a:effectLst/>
                              <a:latin typeface="Cambria Math" panose="02040503050406030204" pitchFamily="18" charset="0"/>
                            </a:rPr>
                            <m:t>⊕</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𝑠</m:t>
                      </m:r>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h</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m:t>
                      </m:r>
                      <m:r>
                        <a:rPr lang="en-US" sz="2000" b="0" i="1" smtClean="0">
                          <a:solidFill>
                            <a:schemeClr val="tx1"/>
                          </a:solidFill>
                          <a:effectLst/>
                          <a:latin typeface="Cambria Math" panose="02040503050406030204" pitchFamily="18" charset="0"/>
                        </a:rPr>
                        <m:t>𝑥</m:t>
                      </m:r>
                      <m:r>
                        <a:rPr lang="en-US" sz="2000" b="0" i="1" smtClean="0">
                          <a:solidFill>
                            <a:schemeClr val="tx1"/>
                          </a:solidFill>
                          <a:effectLst/>
                          <a:latin typeface="Cambria Math" panose="02040503050406030204" pitchFamily="18" charset="0"/>
                        </a:rPr>
                        <m:t>)≠0</m:t>
                      </m:r>
                    </m:oMath>
                  </m:oMathPara>
                </a14:m>
                <a:endParaRPr lang="en-US" sz="2000" dirty="0">
                  <a:solidFill>
                    <a:schemeClr val="tx1"/>
                  </a:solidFill>
                  <a:effectLst/>
                </a:endParaRPr>
              </a:p>
            </p:txBody>
          </p:sp>
        </mc:Choice>
        <mc:Fallback xmlns="">
          <p:sp>
            <p:nvSpPr>
              <p:cNvPr id="43" name="Rectangle: Rounded Corners 42"/>
              <p:cNvSpPr>
                <a:spLocks noRot="1" noChangeAspect="1" noMove="1" noResize="1" noEditPoints="1" noAdjustHandles="1" noChangeArrowheads="1" noChangeShapeType="1" noTextEdit="1"/>
              </p:cNvSpPr>
              <p:nvPr/>
            </p:nvSpPr>
            <p:spPr>
              <a:xfrm>
                <a:off x="256125" y="1350350"/>
                <a:ext cx="2801675" cy="356204"/>
              </a:xfrm>
              <a:prstGeom prst="roundRect">
                <a:avLst/>
              </a:prstGeom>
              <a:blipFill>
                <a:blip r:embed="rId27"/>
                <a:stretch>
                  <a:fillRect b="-23333"/>
                </a:stretch>
              </a:blipFill>
              <a:ln w="12700">
                <a:solidFill>
                  <a:schemeClr val="tx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Rounded Corners 43"/>
              <p:cNvSpPr/>
              <p:nvPr/>
            </p:nvSpPr>
            <p:spPr>
              <a:xfrm>
                <a:off x="21307" y="2985707"/>
                <a:ext cx="194187" cy="317493"/>
              </a:xfrm>
              <a:prstGeom prst="round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r>
                        <a:rPr lang="en-US" sz="2000" b="0" i="1" smtClean="0">
                          <a:solidFill>
                            <a:schemeClr val="tx1"/>
                          </a:solidFill>
                          <a:effectLst/>
                          <a:latin typeface="Cambria Math" panose="02040503050406030204" pitchFamily="18" charset="0"/>
                          <a:cs typeface="Calibri" panose="020F0502020204030204" pitchFamily="34" charset="0"/>
                        </a:rPr>
                        <m:t>′</m:t>
                      </m:r>
                    </m:oMath>
                  </m:oMathPara>
                </a14:m>
                <a:endParaRPr lang="en-US" sz="2000" dirty="0">
                  <a:solidFill>
                    <a:schemeClr val="tx1"/>
                  </a:solidFill>
                  <a:effectLst/>
                </a:endParaRPr>
              </a:p>
            </p:txBody>
          </p:sp>
        </mc:Choice>
        <mc:Fallback xmlns="">
          <p:sp>
            <p:nvSpPr>
              <p:cNvPr id="44" name="Rectangle: Rounded Corners 43"/>
              <p:cNvSpPr>
                <a:spLocks noRot="1" noChangeAspect="1" noMove="1" noResize="1" noEditPoints="1" noAdjustHandles="1" noChangeArrowheads="1" noChangeShapeType="1" noTextEdit="1"/>
              </p:cNvSpPr>
              <p:nvPr/>
            </p:nvSpPr>
            <p:spPr>
              <a:xfrm>
                <a:off x="21307" y="2985707"/>
                <a:ext cx="194187" cy="317493"/>
              </a:xfrm>
              <a:prstGeom prst="roundRect">
                <a:avLst/>
              </a:prstGeom>
              <a:blipFill>
                <a:blip r:embed="rId28"/>
                <a:stretch>
                  <a:fillRect l="-33333" r="-48485" b="-7547"/>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Rounded Corners 52"/>
              <p:cNvSpPr/>
              <p:nvPr/>
            </p:nvSpPr>
            <p:spPr>
              <a:xfrm>
                <a:off x="4589558" y="1510254"/>
                <a:ext cx="375760" cy="328340"/>
              </a:xfrm>
              <a:prstGeom prst="roundRect">
                <a:avLst>
                  <a:gd name="adj" fmla="val 10979"/>
                </a:avLst>
              </a:prstGeom>
              <a:solidFill>
                <a:schemeClr val="tx2">
                  <a:lumMod val="40000"/>
                  <a:lumOff val="60000"/>
                </a:schemeClr>
              </a:solidFill>
              <a:ln w="63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rgbClr val="FF0000"/>
                          </a:solidFill>
                          <a:latin typeface="Cambria Math" panose="02040503050406030204" pitchFamily="18" charset="0"/>
                        </a:rPr>
                        <m:t>$</m:t>
                      </m:r>
                    </m:oMath>
                  </m:oMathPara>
                </a14:m>
                <a:endParaRPr lang="en-US" sz="2000" dirty="0">
                  <a:solidFill>
                    <a:srgbClr val="FF0000"/>
                  </a:solidFill>
                  <a:effectLst/>
                </a:endParaRPr>
              </a:p>
            </p:txBody>
          </p:sp>
        </mc:Choice>
        <mc:Fallback xmlns="">
          <p:sp>
            <p:nvSpPr>
              <p:cNvPr id="53" name="Rectangle: Rounded Corners 52"/>
              <p:cNvSpPr>
                <a:spLocks noRot="1" noChangeAspect="1" noMove="1" noResize="1" noEditPoints="1" noAdjustHandles="1" noChangeArrowheads="1" noChangeShapeType="1" noTextEdit="1"/>
              </p:cNvSpPr>
              <p:nvPr/>
            </p:nvSpPr>
            <p:spPr>
              <a:xfrm>
                <a:off x="4589558" y="1510254"/>
                <a:ext cx="375760" cy="328340"/>
              </a:xfrm>
              <a:prstGeom prst="roundRect">
                <a:avLst>
                  <a:gd name="adj" fmla="val 10979"/>
                </a:avLst>
              </a:prstGeom>
              <a:blipFill>
                <a:blip r:embed="rId29"/>
                <a:stretch>
                  <a:fillRect l="-4762" b="-14545"/>
                </a:stretch>
              </a:blipFill>
              <a:ln w="6350">
                <a:solidFill>
                  <a:srgbClr val="0066FF"/>
                </a:solidFill>
              </a:ln>
            </p:spPr>
            <p:txBody>
              <a:bodyPr/>
              <a:lstStyle/>
              <a:p>
                <a:r>
                  <a:rPr lang="en-US">
                    <a:noFill/>
                  </a:rPr>
                  <a:t> </a:t>
                </a:r>
              </a:p>
            </p:txBody>
          </p:sp>
        </mc:Fallback>
      </mc:AlternateContent>
      <p:sp>
        <p:nvSpPr>
          <p:cNvPr id="46" name="Slide Number Placeholder 9"/>
          <p:cNvSpPr>
            <a:spLocks noGrp="1"/>
          </p:cNvSpPr>
          <p:nvPr>
            <p:ph type="sldNum" sz="quarter" idx="12"/>
          </p:nvPr>
        </p:nvSpPr>
        <p:spPr>
          <a:xfrm>
            <a:off x="11342854" y="6348456"/>
            <a:ext cx="640080" cy="365125"/>
          </a:xfrm>
        </p:spPr>
        <p:txBody>
          <a:bodyPr/>
          <a:lstStyle/>
          <a:p>
            <a:pPr>
              <a:defRPr/>
            </a:pPr>
            <a:fld id="{6BE38EA5-762B-447A-B488-376B6956231A}" type="slidenum">
              <a:rPr lang="en-US" b="1" smtClean="0">
                <a:solidFill>
                  <a:schemeClr val="bg1"/>
                </a:solidFill>
              </a:rPr>
              <a:pPr>
                <a:defRPr/>
              </a:pPr>
              <a:t>20</a:t>
            </a:fld>
            <a:r>
              <a:rPr lang="en-US" b="1" dirty="0">
                <a:solidFill>
                  <a:schemeClr val="bg1"/>
                </a:solidFill>
              </a:rPr>
              <a:t>/24</a:t>
            </a:r>
          </a:p>
        </p:txBody>
      </p:sp>
      <mc:AlternateContent xmlns:mc="http://schemas.openxmlformats.org/markup-compatibility/2006" xmlns:a14="http://schemas.microsoft.com/office/drawing/2010/main">
        <mc:Choice Requires="a14">
          <p:sp>
            <p:nvSpPr>
              <p:cNvPr id="47" name="Rectangle 46"/>
              <p:cNvSpPr/>
              <p:nvPr/>
            </p:nvSpPr>
            <p:spPr>
              <a:xfrm>
                <a:off x="5271240" y="704364"/>
                <a:ext cx="88485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𝐿𝑒𝑎𝑑𝑒𝑟</m:t>
                      </m:r>
                    </m:oMath>
                  </m:oMathPara>
                </a14:m>
                <a:endParaRPr lang="en-US" sz="1600" dirty="0"/>
              </a:p>
            </p:txBody>
          </p:sp>
        </mc:Choice>
        <mc:Fallback xmlns="">
          <p:sp>
            <p:nvSpPr>
              <p:cNvPr id="47" name="Rectangle 46"/>
              <p:cNvSpPr>
                <a:spLocks noRot="1" noChangeAspect="1" noMove="1" noResize="1" noEditPoints="1" noAdjustHandles="1" noChangeArrowheads="1" noChangeShapeType="1" noTextEdit="1"/>
              </p:cNvSpPr>
              <p:nvPr/>
            </p:nvSpPr>
            <p:spPr>
              <a:xfrm>
                <a:off x="5271240" y="704364"/>
                <a:ext cx="884858" cy="338554"/>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Content Placeholder 2"/>
              <p:cNvSpPr txBox="1">
                <a:spLocks/>
              </p:cNvSpPr>
              <p:nvPr/>
            </p:nvSpPr>
            <p:spPr>
              <a:xfrm>
                <a:off x="30032" y="4091178"/>
                <a:ext cx="3979146" cy="1810428"/>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600" dirty="0"/>
                  <a:t>Who can check the XORing of share?</a:t>
                </a:r>
              </a:p>
              <a:p>
                <a:r>
                  <a:rPr lang="en-US" sz="1600" dirty="0"/>
                  <a:t>Choose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smtClean="0">
                            <a:latin typeface="Cambria Math" panose="02040503050406030204" pitchFamily="18" charset="0"/>
                          </a:rPr>
                          <m:t>0</m:t>
                        </m:r>
                      </m:sub>
                    </m:sSub>
                  </m:oMath>
                </a14:m>
                <a:r>
                  <a:rPr lang="en-US" sz="1600" dirty="0"/>
                  <a:t> be a Leader</a:t>
                </a:r>
              </a:p>
              <a:p>
                <a:r>
                  <a:rPr lang="en-US" sz="1600" dirty="0"/>
                  <a:t>Other party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oMath>
                </a14:m>
                <a:r>
                  <a:rPr lang="en-US" sz="1600" dirty="0"/>
                  <a:t> creates point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𝑠h</m:t>
                        </m:r>
                      </m:e>
                      <m:sub>
                        <m:r>
                          <a:rPr lang="en-US" sz="1600" i="1" smtClean="0">
                            <a:latin typeface="Cambria Math" panose="02040503050406030204" pitchFamily="18" charset="0"/>
                          </a:rPr>
                          <m:t>𝑖</m:t>
                        </m:r>
                      </m:sub>
                    </m:sSub>
                    <m:r>
                      <a:rPr lang="en-US" sz="1600" i="1">
                        <a:latin typeface="Cambria Math" panose="02040503050406030204" pitchFamily="18" charset="0"/>
                      </a:rPr>
                      <m:t>) </m:t>
                    </m:r>
                  </m:oMath>
                </a14:m>
                <a:endParaRPr lang="en-US" sz="1600" dirty="0"/>
              </a:p>
              <a:p>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0</m:t>
                        </m:r>
                      </m:sub>
                    </m:sSub>
                  </m:oMath>
                </a14:m>
                <a:r>
                  <a:rPr lang="en-US" sz="1600" dirty="0"/>
                  <a:t> and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oMath>
                </a14:m>
                <a:r>
                  <a:rPr lang="en-US" sz="1600" dirty="0"/>
                  <a:t> invoke OPPRF</a:t>
                </a:r>
              </a:p>
              <a:p>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0</m:t>
                        </m:r>
                      </m:sub>
                    </m:sSub>
                  </m:oMath>
                </a14:m>
                <a:r>
                  <a:rPr lang="en-US" sz="1600" dirty="0"/>
                  <a:t> gets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𝑠h</m:t>
                        </m:r>
                      </m:e>
                      <m:sub>
                        <m:r>
                          <a:rPr lang="en-US" sz="1600" i="1">
                            <a:latin typeface="Cambria Math" panose="02040503050406030204" pitchFamily="18" charset="0"/>
                          </a:rPr>
                          <m:t>𝑖</m:t>
                        </m:r>
                      </m:sub>
                    </m:sSub>
                  </m:oMath>
                </a14:m>
                <a:r>
                  <a:rPr lang="en-US" sz="1600" dirty="0"/>
                  <a:t> when querying on </a:t>
                </a:r>
                <a14:m>
                  <m:oMath xmlns:m="http://schemas.openxmlformats.org/officeDocument/2006/math">
                    <m:r>
                      <a:rPr lang="en-US" sz="1600" i="1">
                        <a:latin typeface="Cambria Math" panose="02040503050406030204" pitchFamily="18" charset="0"/>
                      </a:rPr>
                      <m:t>𝑥</m:t>
                    </m:r>
                  </m:oMath>
                </a14:m>
                <a:endParaRPr lang="en-US" sz="1600" dirty="0"/>
              </a:p>
              <a:p>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0</m:t>
                        </m:r>
                      </m:sub>
                    </m:sSub>
                  </m:oMath>
                </a14:m>
                <a:r>
                  <a:rPr lang="en-US" sz="1600" dirty="0"/>
                  <a:t> outputs intersection if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m:t>
                        </m:r>
                      </m:e>
                      <m:sub>
                        <m:r>
                          <a:rPr lang="en-US" sz="1600" i="1">
                            <a:latin typeface="Cambria Math" panose="02040503050406030204" pitchFamily="18" charset="0"/>
                          </a:rPr>
                          <m:t>𝑖</m:t>
                        </m:r>
                      </m:sub>
                    </m:sSub>
                    <m:r>
                      <a:rPr lang="en-US" sz="1600" i="1">
                        <a:latin typeface="Cambria Math" panose="02040503050406030204" pitchFamily="18" charset="0"/>
                      </a:rPr>
                      <m:t>𝑠</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𝑖</m:t>
                        </m:r>
                      </m:sub>
                    </m:sSub>
                    <m:r>
                      <a:rPr lang="en-US" sz="1600" i="1" smtClean="0">
                        <a:latin typeface="Cambria Math" panose="02040503050406030204" pitchFamily="18" charset="0"/>
                      </a:rPr>
                      <m:t>=</m:t>
                    </m:r>
                    <m:r>
                      <a:rPr lang="en-US" sz="1600" i="1">
                        <a:latin typeface="Cambria Math" panose="02040503050406030204" pitchFamily="18" charset="0"/>
                      </a:rPr>
                      <m:t>0</m:t>
                    </m:r>
                  </m:oMath>
                </a14:m>
                <a:endParaRPr lang="en-US" sz="1600" dirty="0"/>
              </a:p>
            </p:txBody>
          </p:sp>
        </mc:Choice>
        <mc:Fallback xmlns="">
          <p:sp>
            <p:nvSpPr>
              <p:cNvPr id="48" name="Content Placeholder 2"/>
              <p:cNvSpPr txBox="1">
                <a:spLocks noRot="1" noChangeAspect="1" noMove="1" noResize="1" noEditPoints="1" noAdjustHandles="1" noChangeArrowheads="1" noChangeShapeType="1" noTextEdit="1"/>
              </p:cNvSpPr>
              <p:nvPr/>
            </p:nvSpPr>
            <p:spPr>
              <a:xfrm>
                <a:off x="30032" y="4091178"/>
                <a:ext cx="3979146" cy="1810428"/>
              </a:xfrm>
              <a:prstGeom prst="rect">
                <a:avLst/>
              </a:prstGeom>
              <a:blipFill>
                <a:blip r:embed="rId31"/>
                <a:stretch>
                  <a:fillRect l="-153" t="-2357" b="-24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Rounded Corners 49"/>
              <p:cNvSpPr/>
              <p:nvPr/>
            </p:nvSpPr>
            <p:spPr>
              <a:xfrm>
                <a:off x="781403" y="3300370"/>
                <a:ext cx="1096302"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effectLst/>
                          <a:latin typeface="Cambria Math" panose="02040503050406030204" pitchFamily="18" charset="0"/>
                        </a:rPr>
                        <m:t> </m:t>
                      </m:r>
                      <m:sSub>
                        <m:sSubPr>
                          <m:ctrlPr>
                            <a:rPr lang="en-US" sz="1600" b="0" i="1" smtClean="0">
                              <a:solidFill>
                                <a:schemeClr val="tx1"/>
                              </a:solidFill>
                              <a:effectLst/>
                              <a:latin typeface="Cambria Math" panose="02040503050406030204" pitchFamily="18" charset="0"/>
                            </a:rPr>
                          </m:ctrlPr>
                        </m:sSubPr>
                        <m:e>
                          <m:r>
                            <a:rPr lang="en-US" sz="1600" b="0" i="1" smtClean="0">
                              <a:solidFill>
                                <a:schemeClr val="tx1"/>
                              </a:solidFill>
                              <a:effectLst/>
                              <a:latin typeface="Cambria Math" panose="02040503050406030204" pitchFamily="18" charset="0"/>
                            </a:rPr>
                            <m:t>(</m:t>
                          </m:r>
                          <m:r>
                            <a:rPr lang="en-US" sz="1600" b="0" i="1" smtClean="0">
                              <a:solidFill>
                                <a:srgbClr val="FF0000"/>
                              </a:solidFill>
                              <a:effectLst/>
                              <a:latin typeface="Cambria Math" panose="02040503050406030204" pitchFamily="18" charset="0"/>
                            </a:rPr>
                            <m:t>𝑥</m:t>
                          </m:r>
                          <m:r>
                            <a:rPr lang="en-US" sz="1600" b="0" i="1" smtClean="0">
                              <a:solidFill>
                                <a:srgbClr val="FF0000"/>
                              </a:solidFill>
                              <a:effectLst/>
                              <a:latin typeface="Cambria Math" panose="02040503050406030204" pitchFamily="18" charset="0"/>
                            </a:rPr>
                            <m:t>′,</m:t>
                          </m:r>
                          <m:r>
                            <a:rPr lang="en-US" sz="1600" b="0" i="1" smtClean="0">
                              <a:solidFill>
                                <a:schemeClr val="tx1"/>
                              </a:solidFill>
                              <a:effectLst/>
                              <a:latin typeface="Cambria Math" panose="02040503050406030204" pitchFamily="18" charset="0"/>
                            </a:rPr>
                            <m:t>𝑠h</m:t>
                          </m:r>
                        </m:e>
                        <m:sub>
                          <m:r>
                            <a:rPr lang="en-US" sz="1600" b="0" i="1" smtClean="0">
                              <a:solidFill>
                                <a:schemeClr val="tx1"/>
                              </a:solidFill>
                              <a:effectLst/>
                              <a:latin typeface="Cambria Math" panose="02040503050406030204" pitchFamily="18" charset="0"/>
                            </a:rPr>
                            <m:t>1</m:t>
                          </m:r>
                        </m:sub>
                      </m:sSub>
                      <m:r>
                        <a:rPr lang="en-US" sz="1600" b="0" i="1" smtClean="0">
                          <a:solidFill>
                            <a:schemeClr val="tx1"/>
                          </a:solidFill>
                          <a:effectLst/>
                          <a:latin typeface="Cambria Math" panose="02040503050406030204" pitchFamily="18" charset="0"/>
                        </a:rPr>
                        <m:t>(</m:t>
                      </m:r>
                      <m:sSup>
                        <m:sSupPr>
                          <m:ctrlPr>
                            <a:rPr lang="en-US" sz="1600" b="0" i="1" smtClean="0">
                              <a:solidFill>
                                <a:schemeClr val="tx1"/>
                              </a:solidFill>
                              <a:effectLst/>
                              <a:latin typeface="Cambria Math" panose="02040503050406030204" pitchFamily="18" charset="0"/>
                            </a:rPr>
                          </m:ctrlPr>
                        </m:sSupPr>
                        <m:e>
                          <m:r>
                            <a:rPr lang="en-US" sz="1600" b="0" i="1" smtClean="0">
                              <a:solidFill>
                                <a:schemeClr val="tx1"/>
                              </a:solidFill>
                              <a:effectLst/>
                              <a:latin typeface="Cambria Math" panose="02040503050406030204" pitchFamily="18" charset="0"/>
                            </a:rPr>
                            <m:t>𝑥</m:t>
                          </m:r>
                        </m:e>
                        <m:sup>
                          <m:r>
                            <a:rPr lang="en-US" sz="1600" b="0" i="1" smtClean="0">
                              <a:solidFill>
                                <a:schemeClr val="tx1"/>
                              </a:solidFill>
                              <a:effectLst/>
                              <a:latin typeface="Cambria Math" panose="02040503050406030204" pitchFamily="18" charset="0"/>
                            </a:rPr>
                            <m:t>′</m:t>
                          </m:r>
                        </m:sup>
                      </m:sSup>
                      <m:r>
                        <a:rPr lang="en-US" sz="1600" b="0" i="1" smtClean="0">
                          <a:solidFill>
                            <a:schemeClr val="tx1"/>
                          </a:solidFill>
                          <a:effectLst/>
                          <a:latin typeface="Cambria Math" panose="02040503050406030204" pitchFamily="18" charset="0"/>
                        </a:rPr>
                        <m:t>))</m:t>
                      </m:r>
                    </m:oMath>
                  </m:oMathPara>
                </a14:m>
                <a:endParaRPr lang="en-US" sz="1600" dirty="0">
                  <a:solidFill>
                    <a:schemeClr val="tx1"/>
                  </a:solidFill>
                  <a:effectLst/>
                </a:endParaRPr>
              </a:p>
            </p:txBody>
          </p:sp>
        </mc:Choice>
        <mc:Fallback xmlns="">
          <p:sp>
            <p:nvSpPr>
              <p:cNvPr id="50" name="Rectangle: Rounded Corners 49"/>
              <p:cNvSpPr>
                <a:spLocks noRot="1" noChangeAspect="1" noMove="1" noResize="1" noEditPoints="1" noAdjustHandles="1" noChangeArrowheads="1" noChangeShapeType="1" noTextEdit="1"/>
              </p:cNvSpPr>
              <p:nvPr/>
            </p:nvSpPr>
            <p:spPr>
              <a:xfrm>
                <a:off x="781403" y="3300370"/>
                <a:ext cx="1096302" cy="259105"/>
              </a:xfrm>
              <a:prstGeom prst="roundRect">
                <a:avLst/>
              </a:prstGeom>
              <a:blipFill>
                <a:blip r:embed="rId32"/>
                <a:stretch>
                  <a:fillRect l="-6044" r="-6044" b="-26667"/>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Rounded Corners 48"/>
              <p:cNvSpPr/>
              <p:nvPr/>
            </p:nvSpPr>
            <p:spPr>
              <a:xfrm>
                <a:off x="4643900" y="5652964"/>
                <a:ext cx="1023476" cy="25910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effectLst/>
                          <a:latin typeface="Cambria Math" panose="02040503050406030204" pitchFamily="18" charset="0"/>
                        </a:rPr>
                        <m:t> </m:t>
                      </m:r>
                      <m:sSub>
                        <m:sSubPr>
                          <m:ctrlPr>
                            <a:rPr lang="en-US" sz="1600" b="0" i="1" smtClean="0">
                              <a:solidFill>
                                <a:schemeClr val="tx1"/>
                              </a:solidFill>
                              <a:effectLst/>
                              <a:latin typeface="Cambria Math" panose="02040503050406030204" pitchFamily="18" charset="0"/>
                            </a:rPr>
                          </m:ctrlPr>
                        </m:sSubPr>
                        <m:e>
                          <m:r>
                            <a:rPr lang="en-US" sz="1600" b="0" i="1" smtClean="0">
                              <a:solidFill>
                                <a:schemeClr val="tx1"/>
                              </a:solidFill>
                              <a:effectLst/>
                              <a:latin typeface="Cambria Math" panose="02040503050406030204" pitchFamily="18" charset="0"/>
                            </a:rPr>
                            <m:t>(</m:t>
                          </m:r>
                          <m:r>
                            <a:rPr lang="en-US" sz="1600" b="0" i="1" smtClean="0">
                              <a:solidFill>
                                <a:schemeClr val="tx1"/>
                              </a:solidFill>
                              <a:effectLst/>
                              <a:latin typeface="Cambria Math" panose="02040503050406030204" pitchFamily="18" charset="0"/>
                            </a:rPr>
                            <m:t>𝑥</m:t>
                          </m:r>
                          <m:r>
                            <a:rPr lang="en-US" sz="1600" b="0" i="1" smtClean="0">
                              <a:solidFill>
                                <a:schemeClr val="tx1"/>
                              </a:solidFill>
                              <a:effectLst/>
                              <a:latin typeface="Cambria Math" panose="02040503050406030204" pitchFamily="18" charset="0"/>
                            </a:rPr>
                            <m:t>,</m:t>
                          </m:r>
                          <m:r>
                            <a:rPr lang="en-US" sz="1600" b="0" i="1" smtClean="0">
                              <a:solidFill>
                                <a:schemeClr val="tx1"/>
                              </a:solidFill>
                              <a:effectLst/>
                              <a:latin typeface="Cambria Math" panose="02040503050406030204" pitchFamily="18" charset="0"/>
                            </a:rPr>
                            <m:t>𝑠h</m:t>
                          </m:r>
                        </m:e>
                        <m:sub>
                          <m:r>
                            <a:rPr lang="en-US" sz="1600" b="0" i="1" smtClean="0">
                              <a:solidFill>
                                <a:schemeClr val="tx1"/>
                              </a:solidFill>
                              <a:effectLst/>
                              <a:latin typeface="Cambria Math" panose="02040503050406030204" pitchFamily="18" charset="0"/>
                            </a:rPr>
                            <m:t>2</m:t>
                          </m:r>
                        </m:sub>
                      </m:sSub>
                      <m:r>
                        <a:rPr lang="en-US" sz="1600" b="0" i="1" smtClean="0">
                          <a:solidFill>
                            <a:schemeClr val="tx1"/>
                          </a:solidFill>
                          <a:effectLst/>
                          <a:latin typeface="Cambria Math" panose="02040503050406030204" pitchFamily="18" charset="0"/>
                        </a:rPr>
                        <m:t>(</m:t>
                      </m:r>
                      <m:r>
                        <a:rPr lang="en-US" sz="1600" b="0" i="1" smtClean="0">
                          <a:solidFill>
                            <a:schemeClr val="tx1"/>
                          </a:solidFill>
                          <a:effectLst/>
                          <a:latin typeface="Cambria Math" panose="02040503050406030204" pitchFamily="18" charset="0"/>
                        </a:rPr>
                        <m:t>𝑥</m:t>
                      </m:r>
                      <m:r>
                        <a:rPr lang="en-US" sz="1600" b="0" i="1" smtClean="0">
                          <a:solidFill>
                            <a:schemeClr val="tx1"/>
                          </a:solidFill>
                          <a:effectLst/>
                          <a:latin typeface="Cambria Math" panose="02040503050406030204" pitchFamily="18" charset="0"/>
                        </a:rPr>
                        <m:t>))</m:t>
                      </m:r>
                    </m:oMath>
                  </m:oMathPara>
                </a14:m>
                <a:endParaRPr lang="en-US" sz="1600" dirty="0">
                  <a:solidFill>
                    <a:schemeClr val="tx1"/>
                  </a:solidFill>
                  <a:effectLst/>
                </a:endParaRPr>
              </a:p>
            </p:txBody>
          </p:sp>
        </mc:Choice>
        <mc:Fallback xmlns="">
          <p:sp>
            <p:nvSpPr>
              <p:cNvPr id="49" name="Rectangle: Rounded Corners 48"/>
              <p:cNvSpPr>
                <a:spLocks noRot="1" noChangeAspect="1" noMove="1" noResize="1" noEditPoints="1" noAdjustHandles="1" noChangeArrowheads="1" noChangeShapeType="1" noTextEdit="1"/>
              </p:cNvSpPr>
              <p:nvPr/>
            </p:nvSpPr>
            <p:spPr>
              <a:xfrm>
                <a:off x="4643900" y="5652964"/>
                <a:ext cx="1023476" cy="259105"/>
              </a:xfrm>
              <a:prstGeom prst="roundRect">
                <a:avLst/>
              </a:prstGeom>
              <a:blipFill>
                <a:blip r:embed="rId33"/>
                <a:stretch>
                  <a:fillRect l="-5294" r="-4118" b="-26667"/>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Rounded Corners 57"/>
              <p:cNvSpPr/>
              <p:nvPr/>
            </p:nvSpPr>
            <p:spPr>
              <a:xfrm>
                <a:off x="7677151" y="3131866"/>
                <a:ext cx="939146" cy="259105"/>
              </a:xfrm>
              <a:prstGeom prst="roundRect">
                <a:avLst/>
              </a:prstGeom>
              <a:noFill/>
              <a:ln w="127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effectLst/>
                          <a:latin typeface="Cambria Math" panose="02040503050406030204" pitchFamily="18" charset="0"/>
                        </a:rPr>
                        <m:t> </m:t>
                      </m:r>
                      <m:sSub>
                        <m:sSubPr>
                          <m:ctrlPr>
                            <a:rPr lang="en-US" sz="1600" b="0" i="1" smtClean="0">
                              <a:solidFill>
                                <a:schemeClr val="tx1"/>
                              </a:solidFill>
                              <a:effectLst/>
                              <a:latin typeface="Cambria Math" panose="02040503050406030204" pitchFamily="18" charset="0"/>
                            </a:rPr>
                          </m:ctrlPr>
                        </m:sSubPr>
                        <m:e>
                          <m:r>
                            <a:rPr lang="en-US" sz="1600" b="0" i="1" smtClean="0">
                              <a:solidFill>
                                <a:schemeClr val="tx1"/>
                              </a:solidFill>
                              <a:effectLst/>
                              <a:latin typeface="Cambria Math" panose="02040503050406030204" pitchFamily="18" charset="0"/>
                            </a:rPr>
                            <m:t>(</m:t>
                          </m:r>
                          <m:r>
                            <a:rPr lang="en-US" sz="1600" b="0" i="1" smtClean="0">
                              <a:solidFill>
                                <a:schemeClr val="tx1"/>
                              </a:solidFill>
                              <a:effectLst/>
                              <a:latin typeface="Cambria Math" panose="02040503050406030204" pitchFamily="18" charset="0"/>
                            </a:rPr>
                            <m:t>𝑥</m:t>
                          </m:r>
                          <m:r>
                            <a:rPr lang="en-US" sz="1600" b="0" i="1" smtClean="0">
                              <a:solidFill>
                                <a:schemeClr val="tx1"/>
                              </a:solidFill>
                              <a:effectLst/>
                              <a:latin typeface="Cambria Math" panose="02040503050406030204" pitchFamily="18" charset="0"/>
                            </a:rPr>
                            <m:t>,</m:t>
                          </m:r>
                          <m:r>
                            <a:rPr lang="en-US" sz="1600" b="0" i="1" smtClean="0">
                              <a:solidFill>
                                <a:schemeClr val="tx1"/>
                              </a:solidFill>
                              <a:effectLst/>
                              <a:latin typeface="Cambria Math" panose="02040503050406030204" pitchFamily="18" charset="0"/>
                            </a:rPr>
                            <m:t>𝑠h</m:t>
                          </m:r>
                        </m:e>
                        <m:sub>
                          <m:r>
                            <a:rPr lang="en-US" sz="1600" b="0" i="1" smtClean="0">
                              <a:solidFill>
                                <a:schemeClr val="tx1"/>
                              </a:solidFill>
                              <a:effectLst/>
                              <a:latin typeface="Cambria Math" panose="02040503050406030204" pitchFamily="18" charset="0"/>
                            </a:rPr>
                            <m:t>3</m:t>
                          </m:r>
                        </m:sub>
                      </m:sSub>
                      <m:r>
                        <a:rPr lang="en-US" sz="1600" b="0" i="1" smtClean="0">
                          <a:solidFill>
                            <a:schemeClr val="tx1"/>
                          </a:solidFill>
                          <a:effectLst/>
                          <a:latin typeface="Cambria Math" panose="02040503050406030204" pitchFamily="18" charset="0"/>
                        </a:rPr>
                        <m:t>(</m:t>
                      </m:r>
                      <m:r>
                        <a:rPr lang="en-US" sz="1600" b="0" i="1" smtClean="0">
                          <a:solidFill>
                            <a:schemeClr val="tx1"/>
                          </a:solidFill>
                          <a:effectLst/>
                          <a:latin typeface="Cambria Math" panose="02040503050406030204" pitchFamily="18" charset="0"/>
                        </a:rPr>
                        <m:t>𝑥</m:t>
                      </m:r>
                      <m:r>
                        <a:rPr lang="en-US" sz="1600" b="0" i="1" smtClean="0">
                          <a:solidFill>
                            <a:schemeClr val="tx1"/>
                          </a:solidFill>
                          <a:effectLst/>
                          <a:latin typeface="Cambria Math" panose="02040503050406030204" pitchFamily="18" charset="0"/>
                        </a:rPr>
                        <m:t>))</m:t>
                      </m:r>
                    </m:oMath>
                  </m:oMathPara>
                </a14:m>
                <a:endParaRPr lang="en-US" sz="1600" dirty="0">
                  <a:solidFill>
                    <a:schemeClr val="tx1"/>
                  </a:solidFill>
                  <a:effectLst/>
                </a:endParaRPr>
              </a:p>
            </p:txBody>
          </p:sp>
        </mc:Choice>
        <mc:Fallback xmlns="">
          <p:sp>
            <p:nvSpPr>
              <p:cNvPr id="58" name="Rectangle: Rounded Corners 57"/>
              <p:cNvSpPr>
                <a:spLocks noRot="1" noChangeAspect="1" noMove="1" noResize="1" noEditPoints="1" noAdjustHandles="1" noChangeArrowheads="1" noChangeShapeType="1" noTextEdit="1"/>
              </p:cNvSpPr>
              <p:nvPr/>
            </p:nvSpPr>
            <p:spPr>
              <a:xfrm>
                <a:off x="7677151" y="3131866"/>
                <a:ext cx="939146" cy="259105"/>
              </a:xfrm>
              <a:prstGeom prst="roundRect">
                <a:avLst/>
              </a:prstGeom>
              <a:blipFill>
                <a:blip r:embed="rId34"/>
                <a:stretch>
                  <a:fillRect l="-9615" r="-9615" b="-29545"/>
                </a:stretch>
              </a:blipFill>
              <a:ln w="12700">
                <a:solidFill>
                  <a:srgbClr val="0070C0"/>
                </a:solidFill>
                <a:prstDash val="sysDot"/>
              </a:ln>
            </p:spPr>
            <p:txBody>
              <a:bodyPr/>
              <a:lstStyle/>
              <a:p>
                <a:r>
                  <a:rPr lang="en-US">
                    <a:noFill/>
                  </a:rPr>
                  <a:t> </a:t>
                </a:r>
              </a:p>
            </p:txBody>
          </p:sp>
        </mc:Fallback>
      </mc:AlternateContent>
      <p:sp>
        <p:nvSpPr>
          <p:cNvPr id="54" name="Rectangle 10">
            <a:extLst>
              <a:ext uri="{FF2B5EF4-FFF2-40B4-BE49-F238E27FC236}">
                <a16:creationId xmlns:a16="http://schemas.microsoft.com/office/drawing/2014/main" id="{712F4D47-E5B9-4554-B9BE-4C230E68F3A7}"/>
              </a:ext>
            </a:extLst>
          </p:cNvPr>
          <p:cNvSpPr>
            <a:spLocks noChangeArrowheads="1"/>
          </p:cNvSpPr>
          <p:nvPr/>
        </p:nvSpPr>
        <p:spPr bwMode="auto">
          <a:xfrm>
            <a:off x="0" y="663270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sz="1000" dirty="0"/>
              <a:t>June-2016 | New Tools and Techniques for Practical Private Set Intersection</a:t>
            </a:r>
            <a:r>
              <a:rPr lang="de-DE" altLang="en-US" sz="1000"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270372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0"/>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70"/>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2"/>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childTnLst>
                                </p:cTn>
                              </p:par>
                            </p:childTnLst>
                          </p:cTn>
                        </p:par>
                        <p:par>
                          <p:cTn id="36" fill="hold">
                            <p:stCondLst>
                              <p:cond delay="0"/>
                            </p:stCondLst>
                            <p:childTnLst>
                              <p:par>
                                <p:cTn id="37" presetID="22" presetClass="entr" presetSubtype="4" fill="hold" nodeType="after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wipe(down)">
                                      <p:cBhvr>
                                        <p:cTn id="39" dur="500"/>
                                        <p:tgtEl>
                                          <p:spTgt spid="56"/>
                                        </p:tgtEl>
                                      </p:cBhvr>
                                    </p:animEffec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wipe(down)">
                                      <p:cBhvr>
                                        <p:cTn id="43" dur="500"/>
                                        <p:tgtEl>
                                          <p:spTgt spid="60"/>
                                        </p:tgtEl>
                                      </p:cBhvr>
                                    </p:animEffect>
                                  </p:childTnLst>
                                </p:cTn>
                              </p:par>
                            </p:childTnLst>
                          </p:cTn>
                        </p:par>
                        <p:par>
                          <p:cTn id="44" fill="hold">
                            <p:stCondLst>
                              <p:cond delay="1000"/>
                            </p:stCondLst>
                            <p:childTnLst>
                              <p:par>
                                <p:cTn id="45" presetID="22" presetClass="entr" presetSubtype="4"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wipe(down)">
                                      <p:cBhvr>
                                        <p:cTn id="47" dur="500"/>
                                        <p:tgtEl>
                                          <p:spTgt spid="53"/>
                                        </p:tgtEl>
                                      </p:cBhvr>
                                    </p:animEffect>
                                  </p:childTnLst>
                                </p:cTn>
                              </p:par>
                              <p:par>
                                <p:cTn id="48" presetID="1" presetClass="entr" presetSubtype="0" fill="hold" nodeType="withEffect">
                                  <p:stCondLst>
                                    <p:cond delay="0"/>
                                  </p:stCondLst>
                                  <p:childTnLst>
                                    <p:set>
                                      <p:cBhvr>
                                        <p:cTn id="49"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3">
                                            <p:txEl>
                                              <p:pRg st="0" end="0"/>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110" grpId="0"/>
      <p:bldP spid="42" grpId="0"/>
      <p:bldP spid="43" grpId="0" animBg="1"/>
      <p:bldP spid="44" grpId="0" animBg="1"/>
      <p:bldP spid="53" grpId="0" animBg="1"/>
      <p:bldP spid="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792" y="13512"/>
            <a:ext cx="10058400" cy="1609344"/>
          </a:xfrm>
        </p:spPr>
        <p:txBody>
          <a:bodyPr>
            <a:normAutofit/>
          </a:bodyPr>
          <a:lstStyle/>
          <a:p>
            <a:pPr algn="ctr"/>
            <a:r>
              <a:rPr lang="en-US" sz="4300" dirty="0"/>
              <a:t>OUR Multi-PARTY psi PERFORMANCE</a:t>
            </a:r>
          </a:p>
        </p:txBody>
      </p:sp>
      <mc:AlternateContent xmlns:mc="http://schemas.openxmlformats.org/markup-compatibility/2006" xmlns:a14="http://schemas.microsoft.com/office/drawing/2010/main">
        <mc:Choice Requires="a14">
          <p:sp>
            <p:nvSpPr>
              <p:cNvPr id="130" name="Content Placeholder 2"/>
              <p:cNvSpPr txBox="1">
                <a:spLocks/>
              </p:cNvSpPr>
              <p:nvPr/>
            </p:nvSpPr>
            <p:spPr>
              <a:xfrm>
                <a:off x="858792" y="1231975"/>
                <a:ext cx="9603275" cy="163249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400" dirty="0"/>
                  <a:t>First multi-party PSI from </a:t>
                </a:r>
                <a:r>
                  <a:rPr lang="en-US" sz="2400" dirty="0">
                    <a:highlight>
                      <a:srgbClr val="FFFF00"/>
                    </a:highlight>
                  </a:rPr>
                  <a:t>symmetric</a:t>
                </a:r>
                <a:r>
                  <a:rPr lang="en-US" sz="2400" dirty="0"/>
                  <a:t> keys with </a:t>
                </a:r>
                <a:r>
                  <a:rPr lang="en-US" sz="2400" dirty="0">
                    <a:highlight>
                      <a:srgbClr val="FFFF00"/>
                    </a:highlight>
                  </a:rPr>
                  <a:t>constant</a:t>
                </a:r>
                <a:r>
                  <a:rPr lang="en-US" sz="2400" dirty="0"/>
                  <a:t> rounds.</a:t>
                </a:r>
              </a:p>
              <a:p>
                <a:r>
                  <a:rPr lang="en-US" sz="2400" dirty="0"/>
                  <a:t>Number of elements: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20</m:t>
                        </m:r>
                      </m:sup>
                    </m:sSup>
                  </m:oMath>
                </a14:m>
                <a:endParaRPr lang="en-US" sz="2400" dirty="0"/>
              </a:p>
              <a:p>
                <a:r>
                  <a:rPr lang="en-US" sz="2400" dirty="0"/>
                  <a:t>Length of elements : 128 bits</a:t>
                </a:r>
              </a:p>
              <a:p>
                <a:endParaRPr lang="en-US" sz="2400" dirty="0"/>
              </a:p>
            </p:txBody>
          </p:sp>
        </mc:Choice>
        <mc:Fallback xmlns="">
          <p:sp>
            <p:nvSpPr>
              <p:cNvPr id="130" name="Content Placeholder 2"/>
              <p:cNvSpPr txBox="1">
                <a:spLocks noRot="1" noChangeAspect="1" noMove="1" noResize="1" noEditPoints="1" noAdjustHandles="1" noChangeArrowheads="1" noChangeShapeType="1" noTextEdit="1"/>
              </p:cNvSpPr>
              <p:nvPr/>
            </p:nvSpPr>
            <p:spPr>
              <a:xfrm>
                <a:off x="858792" y="1231975"/>
                <a:ext cx="9603275" cy="1632490"/>
              </a:xfrm>
              <a:prstGeom prst="rect">
                <a:avLst/>
              </a:prstGeom>
              <a:blipFill>
                <a:blip r:embed="rId3"/>
                <a:stretch>
                  <a:fillRect l="-571" t="-5597"/>
                </a:stretch>
              </a:blipFill>
            </p:spPr>
            <p:txBody>
              <a:bodyPr/>
              <a:lstStyle/>
              <a:p>
                <a:r>
                  <a:rPr lang="en-US">
                    <a:noFill/>
                  </a:rPr>
                  <a:t> </a:t>
                </a:r>
              </a:p>
            </p:txBody>
          </p:sp>
        </mc:Fallback>
      </mc:AlternateContent>
      <p:graphicFrame>
        <p:nvGraphicFramePr>
          <p:cNvPr id="8" name="Chart 7">
            <a:extLst>
              <a:ext uri="{FF2B5EF4-FFF2-40B4-BE49-F238E27FC236}">
                <a16:creationId xmlns:a16="http://schemas.microsoft.com/office/drawing/2014/main" id="{2032AA94-EDAA-4A02-8293-844A63DCD641}"/>
              </a:ext>
            </a:extLst>
          </p:cNvPr>
          <p:cNvGraphicFramePr>
            <a:graphicFrameLocks/>
          </p:cNvGraphicFramePr>
          <p:nvPr>
            <p:extLst>
              <p:ext uri="{D42A27DB-BD31-4B8C-83A1-F6EECF244321}">
                <p14:modId xmlns:p14="http://schemas.microsoft.com/office/powerpoint/2010/main" val="4107068059"/>
              </p:ext>
            </p:extLst>
          </p:nvPr>
        </p:nvGraphicFramePr>
        <p:xfrm>
          <a:off x="1468965" y="3084555"/>
          <a:ext cx="9120959" cy="3773445"/>
        </p:xfrm>
        <a:graphic>
          <a:graphicData uri="http://schemas.openxmlformats.org/drawingml/2006/chart">
            <c:chart xmlns:c="http://schemas.openxmlformats.org/drawingml/2006/chart" xmlns:r="http://schemas.openxmlformats.org/officeDocument/2006/relationships" r:id="rId4"/>
          </a:graphicData>
        </a:graphic>
      </p:graphicFrame>
      <p:sp>
        <p:nvSpPr>
          <p:cNvPr id="7" name="Slide Number Placeholder 9"/>
          <p:cNvSpPr>
            <a:spLocks noGrp="1"/>
          </p:cNvSpPr>
          <p:nvPr>
            <p:ph type="sldNum" sz="quarter" idx="12"/>
          </p:nvPr>
        </p:nvSpPr>
        <p:spPr>
          <a:xfrm>
            <a:off x="11342854" y="6348456"/>
            <a:ext cx="640080" cy="365125"/>
          </a:xfrm>
        </p:spPr>
        <p:txBody>
          <a:bodyPr/>
          <a:lstStyle/>
          <a:p>
            <a:pPr>
              <a:defRPr/>
            </a:pPr>
            <a:fld id="{6BE38EA5-762B-447A-B488-376B6956231A}" type="slidenum">
              <a:rPr lang="en-US" b="1" smtClean="0">
                <a:solidFill>
                  <a:schemeClr val="bg1"/>
                </a:solidFill>
              </a:rPr>
              <a:pPr>
                <a:defRPr/>
              </a:pPr>
              <a:t>21</a:t>
            </a:fld>
            <a:r>
              <a:rPr lang="en-US" b="1" dirty="0">
                <a:solidFill>
                  <a:schemeClr val="bg1"/>
                </a:solidFill>
              </a:rPr>
              <a:t>/24</a:t>
            </a:r>
          </a:p>
        </p:txBody>
      </p:sp>
    </p:spTree>
    <p:extLst>
      <p:ext uri="{BB962C8B-B14F-4D97-AF65-F5344CB8AC3E}">
        <p14:creationId xmlns:p14="http://schemas.microsoft.com/office/powerpoint/2010/main" val="23363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0">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51133" y="2370176"/>
            <a:ext cx="11023045" cy="3756304"/>
          </a:xfrm>
          <a:prstGeom prst="rect">
            <a:avLst/>
          </a:prstGeom>
        </p:spPr>
      </p:pic>
      <p:sp>
        <p:nvSpPr>
          <p:cNvPr id="2" name="Title 1"/>
          <p:cNvSpPr>
            <a:spLocks noGrp="1"/>
          </p:cNvSpPr>
          <p:nvPr>
            <p:ph type="title"/>
          </p:nvPr>
        </p:nvSpPr>
        <p:spPr>
          <a:xfrm>
            <a:off x="858792" y="13512"/>
            <a:ext cx="10058400" cy="1609344"/>
          </a:xfrm>
        </p:spPr>
        <p:txBody>
          <a:bodyPr>
            <a:normAutofit/>
          </a:bodyPr>
          <a:lstStyle/>
          <a:p>
            <a:pPr algn="ctr"/>
            <a:r>
              <a:rPr lang="en-US" sz="4300" dirty="0"/>
              <a:t>OUR Multi-PARTY psi PERFORMANCE</a:t>
            </a:r>
          </a:p>
        </p:txBody>
      </p:sp>
      <mc:AlternateContent xmlns:mc="http://schemas.openxmlformats.org/markup-compatibility/2006" xmlns:a14="http://schemas.microsoft.com/office/drawing/2010/main">
        <mc:Choice Requires="a14">
          <p:sp>
            <p:nvSpPr>
              <p:cNvPr id="130" name="Content Placeholder 2"/>
              <p:cNvSpPr txBox="1">
                <a:spLocks/>
              </p:cNvSpPr>
              <p:nvPr/>
            </p:nvSpPr>
            <p:spPr>
              <a:xfrm>
                <a:off x="551133" y="1218120"/>
                <a:ext cx="9603275" cy="147208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14:m>
                  <m:oMath xmlns:m="http://schemas.openxmlformats.org/officeDocument/2006/math">
                    <m:r>
                      <a:rPr lang="en-US" sz="2400" i="1" smtClean="0">
                        <a:latin typeface="Cambria Math" panose="02040503050406030204" pitchFamily="18" charset="0"/>
                      </a:rPr>
                      <m:t>𝜅</m:t>
                    </m:r>
                    <m:r>
                      <a:rPr lang="en-US" sz="2400" i="1" smtClean="0">
                        <a:latin typeface="Cambria Math" panose="02040503050406030204" pitchFamily="18" charset="0"/>
                      </a:rPr>
                      <m:t>=128;</m:t>
                    </m:r>
                  </m:oMath>
                </a14:m>
                <a:endParaRPr lang="en-US" sz="2400" i="1" dirty="0">
                  <a:latin typeface="Cambria Math" panose="02040503050406030204" pitchFamily="18" charset="0"/>
                </a:endParaRPr>
              </a:p>
              <a:p>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𝑚</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e</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g</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n</m:t>
                    </m:r>
                    <m:r>
                      <a:rPr lang="en-US" sz="2400" b="0" i="0" smtClean="0">
                        <a:latin typeface="Cambria Math" panose="02040503050406030204" pitchFamily="18" charset="0"/>
                      </a:rPr>
                      <m:t>=5;</m:t>
                    </m:r>
                    <m:r>
                      <m:rPr>
                        <m:sty m:val="p"/>
                      </m:rPr>
                      <a:rPr lang="en-US" sz="2400" b="0" i="0" smtClean="0">
                        <a:latin typeface="Cambria Math" panose="02040503050406030204" pitchFamily="18" charset="0"/>
                      </a:rPr>
                      <m:t>m</m:t>
                    </m:r>
                    <m:r>
                      <a:rPr lang="en-US" sz="2400" b="0" i="0"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0" smtClean="0">
                            <a:latin typeface="Cambria Math" panose="02040503050406030204" pitchFamily="18" charset="0"/>
                          </a:rPr>
                          <m:t>2</m:t>
                        </m:r>
                      </m:e>
                      <m:sup>
                        <m:r>
                          <a:rPr lang="en-US" sz="2400" b="0" i="1" smtClean="0">
                            <a:latin typeface="Cambria Math" panose="02040503050406030204" pitchFamily="18" charset="0"/>
                          </a:rPr>
                          <m:t>20</m:t>
                        </m:r>
                      </m:sup>
                    </m:sSup>
                  </m:oMath>
                </a14:m>
                <a:r>
                  <a:rPr lang="en-US" sz="2400" dirty="0"/>
                  <a:t>)</a:t>
                </a:r>
              </a:p>
            </p:txBody>
          </p:sp>
        </mc:Choice>
        <mc:Fallback xmlns="">
          <p:sp>
            <p:nvSpPr>
              <p:cNvPr id="130" name="Content Placeholder 2"/>
              <p:cNvSpPr txBox="1">
                <a:spLocks noRot="1" noChangeAspect="1" noMove="1" noResize="1" noEditPoints="1" noAdjustHandles="1" noChangeArrowheads="1" noChangeShapeType="1" noTextEdit="1"/>
              </p:cNvSpPr>
              <p:nvPr/>
            </p:nvSpPr>
            <p:spPr>
              <a:xfrm>
                <a:off x="551133" y="1218120"/>
                <a:ext cx="9603275" cy="1472082"/>
              </a:xfrm>
              <a:prstGeom prst="rect">
                <a:avLst/>
              </a:prstGeom>
              <a:blipFill>
                <a:blip r:embed="rId4"/>
                <a:stretch>
                  <a:fillRect l="-571"/>
                </a:stretch>
              </a:blipFill>
            </p:spPr>
            <p:txBody>
              <a:bodyPr/>
              <a:lstStyle/>
              <a:p>
                <a:r>
                  <a:rPr lang="en-US">
                    <a:noFill/>
                  </a:rPr>
                  <a:t> </a:t>
                </a:r>
              </a:p>
            </p:txBody>
          </p:sp>
        </mc:Fallback>
      </mc:AlternateContent>
      <p:sp>
        <p:nvSpPr>
          <p:cNvPr id="7" name="Slide Number Placeholder 9"/>
          <p:cNvSpPr>
            <a:spLocks noGrp="1"/>
          </p:cNvSpPr>
          <p:nvPr>
            <p:ph type="sldNum" sz="quarter" idx="12"/>
          </p:nvPr>
        </p:nvSpPr>
        <p:spPr>
          <a:xfrm>
            <a:off x="11342854" y="6348456"/>
            <a:ext cx="640080" cy="365125"/>
          </a:xfrm>
        </p:spPr>
        <p:txBody>
          <a:bodyPr/>
          <a:lstStyle/>
          <a:p>
            <a:pPr>
              <a:defRPr/>
            </a:pPr>
            <a:fld id="{6BE38EA5-762B-447A-B488-376B6956231A}" type="slidenum">
              <a:rPr lang="en-US" b="1" smtClean="0">
                <a:solidFill>
                  <a:schemeClr val="bg1"/>
                </a:solidFill>
              </a:rPr>
              <a:pPr>
                <a:defRPr/>
              </a:pPr>
              <a:t>22</a:t>
            </a:fld>
            <a:r>
              <a:rPr lang="en-US" b="1" dirty="0">
                <a:solidFill>
                  <a:schemeClr val="bg1"/>
                </a:solidFill>
              </a:rPr>
              <a:t>/24</a:t>
            </a:r>
          </a:p>
        </p:txBody>
      </p:sp>
      <p:sp>
        <p:nvSpPr>
          <p:cNvPr id="23" name="Rectangle: Rounded Corners 22"/>
          <p:cNvSpPr/>
          <p:nvPr/>
        </p:nvSpPr>
        <p:spPr>
          <a:xfrm>
            <a:off x="4470400" y="3133115"/>
            <a:ext cx="2570480" cy="839445"/>
          </a:xfrm>
          <a:prstGeom prst="round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highlight>
                <a:srgbClr val="FFFF00"/>
              </a:highlight>
            </a:endParaRPr>
          </a:p>
        </p:txBody>
      </p:sp>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5029000" y="4133560"/>
              <a:ext cx="546120" cy="63000"/>
            </p14:xfrm>
          </p:contentPart>
        </mc:Choice>
        <mc:Fallback xmlns="">
          <p:pic>
            <p:nvPicPr>
              <p:cNvPr id="6" name="Ink 5"/>
              <p:cNvPicPr/>
              <p:nvPr/>
            </p:nvPicPr>
            <p:blipFill>
              <a:blip r:embed="rId6"/>
              <a:stretch>
                <a:fillRect/>
              </a:stretch>
            </p:blipFill>
            <p:spPr>
              <a:xfrm>
                <a:off x="4993000" y="4061560"/>
                <a:ext cx="61776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p14:cNvContentPartPr/>
              <p14:nvPr/>
            </p14:nvContentPartPr>
            <p14:xfrm>
              <a:off x="6410680" y="4327600"/>
              <a:ext cx="405720" cy="31320"/>
            </p14:xfrm>
          </p:contentPart>
        </mc:Choice>
        <mc:Fallback xmlns="">
          <p:pic>
            <p:nvPicPr>
              <p:cNvPr id="8" name="Ink 7"/>
              <p:cNvPicPr/>
              <p:nvPr/>
            </p:nvPicPr>
            <p:blipFill>
              <a:blip r:embed="rId8"/>
              <a:stretch>
                <a:fillRect/>
              </a:stretch>
            </p:blipFill>
            <p:spPr>
              <a:xfrm>
                <a:off x="6374648" y="4255600"/>
                <a:ext cx="477424"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p14:cNvContentPartPr/>
              <p14:nvPr/>
            </p14:nvContentPartPr>
            <p14:xfrm>
              <a:off x="6439480" y="4043560"/>
              <a:ext cx="372960" cy="14760"/>
            </p14:xfrm>
          </p:contentPart>
        </mc:Choice>
        <mc:Fallback xmlns="">
          <p:pic>
            <p:nvPicPr>
              <p:cNvPr id="9" name="Ink 8"/>
              <p:cNvPicPr/>
              <p:nvPr/>
            </p:nvPicPr>
            <p:blipFill>
              <a:blip r:embed="rId10"/>
              <a:stretch>
                <a:fillRect/>
              </a:stretch>
            </p:blipFill>
            <p:spPr>
              <a:xfrm>
                <a:off x="6403445" y="3973274"/>
                <a:ext cx="444669" cy="1549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p14:cNvContentPartPr/>
              <p14:nvPr/>
            </p14:nvContentPartPr>
            <p14:xfrm>
              <a:off x="5079760" y="4205560"/>
              <a:ext cx="395640" cy="31680"/>
            </p14:xfrm>
          </p:contentPart>
        </mc:Choice>
        <mc:Fallback xmlns="">
          <p:pic>
            <p:nvPicPr>
              <p:cNvPr id="11" name="Ink 10"/>
              <p:cNvPicPr/>
              <p:nvPr/>
            </p:nvPicPr>
            <p:blipFill>
              <a:blip r:embed="rId12"/>
              <a:stretch>
                <a:fillRect/>
              </a:stretch>
            </p:blipFill>
            <p:spPr>
              <a:xfrm>
                <a:off x="5043727" y="4133560"/>
                <a:ext cx="467345" cy="175320"/>
              </a:xfrm>
              <a:prstGeom prst="rect">
                <a:avLst/>
              </a:prstGeom>
            </p:spPr>
          </p:pic>
        </mc:Fallback>
      </mc:AlternateContent>
      <p:sp>
        <p:nvSpPr>
          <p:cNvPr id="12" name="Rectangle 10">
            <a:extLst>
              <a:ext uri="{FF2B5EF4-FFF2-40B4-BE49-F238E27FC236}">
                <a16:creationId xmlns:a16="http://schemas.microsoft.com/office/drawing/2014/main" id="{32768671-35D5-4709-AC57-1FD15E168286}"/>
              </a:ext>
            </a:extLst>
          </p:cNvPr>
          <p:cNvSpPr>
            <a:spLocks noChangeArrowheads="1"/>
          </p:cNvSpPr>
          <p:nvPr/>
        </p:nvSpPr>
        <p:spPr bwMode="auto">
          <a:xfrm>
            <a:off x="0" y="663270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dirty="0"/>
              <a:t>June-2016 | New Tools and Techniques for Practical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82980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fltVal val="0"/>
                                          </p:val>
                                        </p:tav>
                                        <p:tav tm="100000">
                                          <p:val>
                                            <p:strVal val="#ppt_w"/>
                                          </p:val>
                                        </p:tav>
                                      </p:tavLst>
                                    </p:anim>
                                    <p:anim calcmode="lin" valueType="num">
                                      <p:cBhvr>
                                        <p:cTn id="8" dur="1000" fill="hold"/>
                                        <p:tgtEl>
                                          <p:spTgt spid="23"/>
                                        </p:tgtEl>
                                        <p:attrNameLst>
                                          <p:attrName>ppt_h</p:attrName>
                                        </p:attrNameLst>
                                      </p:cBhvr>
                                      <p:tavLst>
                                        <p:tav tm="0">
                                          <p:val>
                                            <p:fltVal val="0"/>
                                          </p:val>
                                        </p:tav>
                                        <p:tav tm="100000">
                                          <p:val>
                                            <p:strVal val="#ppt_h"/>
                                          </p:val>
                                        </p:tav>
                                      </p:tavLst>
                                    </p:anim>
                                    <p:anim calcmode="lin" valueType="num">
                                      <p:cBhvr>
                                        <p:cTn id="9" dur="1000" fill="hold"/>
                                        <p:tgtEl>
                                          <p:spTgt spid="23"/>
                                        </p:tgtEl>
                                        <p:attrNameLst>
                                          <p:attrName>style.rotation</p:attrName>
                                        </p:attrNameLst>
                                      </p:cBhvr>
                                      <p:tavLst>
                                        <p:tav tm="0">
                                          <p:val>
                                            <p:fltVal val="90"/>
                                          </p:val>
                                        </p:tav>
                                        <p:tav tm="100000">
                                          <p:val>
                                            <p:fltVal val="0"/>
                                          </p:val>
                                        </p:tav>
                                      </p:tavLst>
                                    </p:anim>
                                    <p:animEffect transition="in" filter="fade">
                                      <p:cBhvr>
                                        <p:cTn id="1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4801" y="2133600"/>
            <a:ext cx="6446982" cy="2477601"/>
          </a:xfrm>
          <a:prstGeom prst="rect">
            <a:avLst/>
          </a:prstGeom>
          <a:noFill/>
        </p:spPr>
        <p:txBody>
          <a:bodyPr wrap="square" rtlCol="0">
            <a:spAutoFit/>
          </a:bodyPr>
          <a:lstStyle/>
          <a:p>
            <a:r>
              <a:rPr lang="en-US" sz="11500" b="1" i="1" dirty="0">
                <a:effectLst>
                  <a:outerShdw blurRad="38100" dist="38100" dir="2700000" algn="tl">
                    <a:srgbClr val="000000">
                      <a:alpha val="43137"/>
                    </a:srgbClr>
                  </a:outerShdw>
                </a:effectLst>
              </a:rPr>
              <a:t>The End!</a:t>
            </a:r>
          </a:p>
          <a:p>
            <a:pPr algn="r"/>
            <a:r>
              <a:rPr lang="en-US" sz="3600" dirty="0">
                <a:effectLst>
                  <a:outerShdw blurRad="38100" dist="38100" dir="2700000" algn="tl">
                    <a:srgbClr val="000000">
                      <a:alpha val="43137"/>
                    </a:srgbClr>
                  </a:outerShdw>
                </a:effectLst>
              </a:rPr>
              <a:t>Thank you</a:t>
            </a:r>
            <a:endParaRPr lang="en-US" dirty="0">
              <a:effectLst>
                <a:outerShdw blurRad="38100" dist="38100" dir="2700000" algn="tl">
                  <a:srgbClr val="000000">
                    <a:alpha val="43137"/>
                  </a:srgbClr>
                </a:outerShdw>
              </a:effectLst>
            </a:endParaRPr>
          </a:p>
        </p:txBody>
      </p:sp>
      <p:sp>
        <p:nvSpPr>
          <p:cNvPr id="30" name="ignore" hidden="1"/>
          <p:cNvSpPr/>
          <p:nvPr/>
        </p:nvSpPr>
        <p:spPr>
          <a:xfrm>
            <a:off x="127000" y="127000"/>
            <a:ext cx="127000" cy="12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9"/>
          <p:cNvSpPr>
            <a:spLocks noGrp="1"/>
          </p:cNvSpPr>
          <p:nvPr>
            <p:ph type="sldNum" sz="quarter" idx="12"/>
          </p:nvPr>
        </p:nvSpPr>
        <p:spPr>
          <a:xfrm>
            <a:off x="11342854" y="6348456"/>
            <a:ext cx="640080" cy="365125"/>
          </a:xfrm>
        </p:spPr>
        <p:txBody>
          <a:bodyPr/>
          <a:lstStyle/>
          <a:p>
            <a:pPr>
              <a:defRPr/>
            </a:pPr>
            <a:fld id="{6BE38EA5-762B-447A-B488-376B6956231A}" type="slidenum">
              <a:rPr lang="en-US" b="1" smtClean="0">
                <a:solidFill>
                  <a:schemeClr val="bg1"/>
                </a:solidFill>
              </a:rPr>
              <a:pPr>
                <a:defRPr/>
              </a:pPr>
              <a:t>23</a:t>
            </a:fld>
            <a:r>
              <a:rPr lang="en-US" b="1" dirty="0">
                <a:solidFill>
                  <a:schemeClr val="bg1"/>
                </a:solidFill>
              </a:rPr>
              <a:t>/24</a:t>
            </a:r>
          </a:p>
        </p:txBody>
      </p:sp>
      <p:sp>
        <p:nvSpPr>
          <p:cNvPr id="5" name="Rectangle 10">
            <a:extLst>
              <a:ext uri="{FF2B5EF4-FFF2-40B4-BE49-F238E27FC236}">
                <a16:creationId xmlns:a16="http://schemas.microsoft.com/office/drawing/2014/main" id="{CFF6BC7E-34B8-49F9-A636-C3D135D3C5AB}"/>
              </a:ext>
            </a:extLst>
          </p:cNvPr>
          <p:cNvSpPr>
            <a:spLocks noChangeArrowheads="1"/>
          </p:cNvSpPr>
          <p:nvPr/>
        </p:nvSpPr>
        <p:spPr bwMode="auto">
          <a:xfrm>
            <a:off x="0" y="663270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dirty="0"/>
              <a:t>June-2016 | New Tools and Techniques for Practical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329836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E854-906E-4495-A989-F291D355858C}"/>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2C7B1AAC-6E70-4D36-9278-C8A6EF261951}"/>
              </a:ext>
            </a:extLst>
          </p:cNvPr>
          <p:cNvSpPr>
            <a:spLocks noGrp="1"/>
          </p:cNvSpPr>
          <p:nvPr>
            <p:ph idx="1"/>
          </p:nvPr>
        </p:nvSpPr>
        <p:spPr/>
        <p:txBody>
          <a:bodyPr>
            <a:normAutofit fontScale="85000" lnSpcReduction="20000"/>
          </a:bodyPr>
          <a:lstStyle/>
          <a:p>
            <a:r>
              <a:rPr lang="en-US" altLang="en-US" dirty="0"/>
              <a:t>KKRT16. Vladimir </a:t>
            </a:r>
            <a:r>
              <a:rPr lang="en-US" altLang="en-US" dirty="0" err="1"/>
              <a:t>Kolesnikov</a:t>
            </a:r>
            <a:r>
              <a:rPr lang="en-US" altLang="en-US" dirty="0"/>
              <a:t>, Ranjit </a:t>
            </a:r>
            <a:r>
              <a:rPr lang="en-US" altLang="en-US" dirty="0" err="1"/>
              <a:t>Kumaresan</a:t>
            </a:r>
            <a:r>
              <a:rPr lang="en-US" altLang="en-US" dirty="0"/>
              <a:t>, Mike </a:t>
            </a:r>
            <a:r>
              <a:rPr lang="en-US" altLang="en-US" dirty="0" err="1"/>
              <a:t>Rosulek</a:t>
            </a:r>
            <a:r>
              <a:rPr lang="en-US" altLang="en-US" dirty="0"/>
              <a:t>, and Ni Trieu. Efficient batched oblivious PRF with applications to private set intersection. In ACM Computer and Communications Security (CCS’16), pages 818–829. ACM, 2016</a:t>
            </a:r>
          </a:p>
          <a:p>
            <a:r>
              <a:rPr lang="en-US" altLang="en-US" dirty="0"/>
              <a:t>PSZ14. Benny </a:t>
            </a:r>
            <a:r>
              <a:rPr lang="en-US" altLang="en-US" dirty="0" err="1"/>
              <a:t>Pinkas</a:t>
            </a:r>
            <a:r>
              <a:rPr lang="en-US" altLang="en-US" dirty="0"/>
              <a:t>, Thomas Schneider, and Michael </a:t>
            </a:r>
            <a:r>
              <a:rPr lang="en-US" altLang="en-US" dirty="0" err="1"/>
              <a:t>Zohner</a:t>
            </a:r>
            <a:r>
              <a:rPr lang="en-US" altLang="en-US" dirty="0"/>
              <a:t>. Faster private set intersection based on OT extension. In USENIX Security Symposium’14, pages 797–812. USENIX, 2014.</a:t>
            </a:r>
          </a:p>
          <a:p>
            <a:r>
              <a:rPr lang="en-US" altLang="en-US" dirty="0"/>
              <a:t>PSSZ15. Benny </a:t>
            </a:r>
            <a:r>
              <a:rPr lang="en-US" altLang="en-US" dirty="0" err="1"/>
              <a:t>Pinkas</a:t>
            </a:r>
            <a:r>
              <a:rPr lang="en-US" altLang="en-US" dirty="0"/>
              <a:t>, Thomas Schneider, Gil </a:t>
            </a:r>
            <a:r>
              <a:rPr lang="en-US" altLang="en-US" dirty="0" err="1"/>
              <a:t>Segev</a:t>
            </a:r>
            <a:r>
              <a:rPr lang="en-US" altLang="en-US" dirty="0"/>
              <a:t>, and Michael </a:t>
            </a:r>
            <a:r>
              <a:rPr lang="en-US" altLang="en-US" dirty="0" err="1"/>
              <a:t>Zohner</a:t>
            </a:r>
            <a:r>
              <a:rPr lang="en-US" altLang="en-US" dirty="0"/>
              <a:t>. Phasing: Private set intersection using permutation-based hashing. In USENIX Security Symposium’15, pages 515–530. USENIX, 2015.</a:t>
            </a:r>
          </a:p>
          <a:p>
            <a:r>
              <a:rPr lang="en-US" altLang="en-US" dirty="0"/>
              <a:t>FNP04. Michael J. Freedman, </a:t>
            </a:r>
            <a:r>
              <a:rPr lang="en-US" altLang="en-US" dirty="0" err="1"/>
              <a:t>Kobbi</a:t>
            </a:r>
            <a:r>
              <a:rPr lang="en-US" altLang="en-US" dirty="0"/>
              <a:t> </a:t>
            </a:r>
            <a:r>
              <a:rPr lang="en-US" altLang="en-US" dirty="0" err="1"/>
              <a:t>Nissim</a:t>
            </a:r>
            <a:r>
              <a:rPr lang="en-US" altLang="en-US" dirty="0"/>
              <a:t>, and Benny </a:t>
            </a:r>
            <a:r>
              <a:rPr lang="en-US" altLang="en-US" dirty="0" err="1"/>
              <a:t>Pinkas</a:t>
            </a:r>
            <a:r>
              <a:rPr lang="en-US" altLang="en-US" dirty="0"/>
              <a:t>. Efficient private matching and set intersection. In Advances in Cryptology – EUROCRYPT’04, volume 3027 of LNCS, pages 1–19. Springer, 2004</a:t>
            </a:r>
          </a:p>
          <a:p>
            <a:r>
              <a:rPr lang="en-US" altLang="en-US" dirty="0"/>
              <a:t>CJS12. Jung </a:t>
            </a:r>
            <a:r>
              <a:rPr lang="en-US" altLang="en-US" dirty="0" err="1"/>
              <a:t>Hee</a:t>
            </a:r>
            <a:r>
              <a:rPr lang="en-US" altLang="en-US" dirty="0"/>
              <a:t> </a:t>
            </a:r>
            <a:r>
              <a:rPr lang="en-US" altLang="en-US" dirty="0" err="1"/>
              <a:t>Cheon</a:t>
            </a:r>
            <a:r>
              <a:rPr lang="en-US" altLang="en-US" dirty="0"/>
              <a:t>, Stanislaw </a:t>
            </a:r>
            <a:r>
              <a:rPr lang="en-US" altLang="en-US" dirty="0" err="1"/>
              <a:t>Jarecki</a:t>
            </a:r>
            <a:r>
              <a:rPr lang="en-US" altLang="en-US" dirty="0"/>
              <a:t>, and Jae Hong </a:t>
            </a:r>
            <a:r>
              <a:rPr lang="en-US" altLang="en-US" dirty="0" err="1"/>
              <a:t>Seo</a:t>
            </a:r>
            <a:r>
              <a:rPr lang="en-US" altLang="en-US" dirty="0"/>
              <a:t>. Multi-party privacy-preserving set intersection with quasi-linear complexity. IEICE Transactions, 95-A(8):1366–1378, 2012.</a:t>
            </a:r>
          </a:p>
          <a:p>
            <a:r>
              <a:rPr lang="en-US" dirty="0"/>
              <a:t>HV17. </a:t>
            </a:r>
            <a:r>
              <a:rPr lang="en-US" dirty="0" err="1"/>
              <a:t>Carmit</a:t>
            </a:r>
            <a:r>
              <a:rPr lang="en-US" dirty="0"/>
              <a:t> </a:t>
            </a:r>
            <a:r>
              <a:rPr lang="en-US" dirty="0" err="1"/>
              <a:t>Hazay</a:t>
            </a:r>
            <a:r>
              <a:rPr lang="en-US" dirty="0"/>
              <a:t> and </a:t>
            </a:r>
            <a:r>
              <a:rPr lang="en-US" dirty="0" err="1"/>
              <a:t>Muthuramakrishnan</a:t>
            </a:r>
            <a:r>
              <a:rPr lang="en-US" dirty="0"/>
              <a:t> </a:t>
            </a:r>
            <a:r>
              <a:rPr lang="en-US" dirty="0" err="1"/>
              <a:t>Venkitasubramaniam</a:t>
            </a:r>
            <a:r>
              <a:rPr lang="en-US" dirty="0"/>
              <a:t>. Scalable multi-party private </a:t>
            </a:r>
            <a:r>
              <a:rPr lang="en-US" dirty="0" err="1"/>
              <a:t>setintersection</a:t>
            </a:r>
            <a:r>
              <a:rPr lang="en-US" dirty="0"/>
              <a:t>. Cryptology </a:t>
            </a:r>
            <a:r>
              <a:rPr lang="en-US" dirty="0" err="1"/>
              <a:t>ePrint</a:t>
            </a:r>
            <a:r>
              <a:rPr lang="en-US" dirty="0"/>
              <a:t> Archive, Report 2017/027, 2017. http://eprint.iacr.org/ 2017/027</a:t>
            </a:r>
            <a:endParaRPr lang="en-US" altLang="en-US" dirty="0"/>
          </a:p>
          <a:p>
            <a:endParaRPr lang="en-US" dirty="0"/>
          </a:p>
        </p:txBody>
      </p:sp>
      <p:sp>
        <p:nvSpPr>
          <p:cNvPr id="4" name="Slide Number Placeholder 3">
            <a:extLst>
              <a:ext uri="{FF2B5EF4-FFF2-40B4-BE49-F238E27FC236}">
                <a16:creationId xmlns:a16="http://schemas.microsoft.com/office/drawing/2014/main" id="{1EAD8600-E65F-4F18-8833-66F61EA79C18}"/>
              </a:ext>
            </a:extLst>
          </p:cNvPr>
          <p:cNvSpPr>
            <a:spLocks noGrp="1"/>
          </p:cNvSpPr>
          <p:nvPr>
            <p:ph type="sldNum" sz="quarter" idx="12"/>
          </p:nvPr>
        </p:nvSpPr>
        <p:spPr/>
        <p:txBody>
          <a:bodyPr/>
          <a:lstStyle/>
          <a:p>
            <a:fld id="{350EA957-4397-44F1-B25F-D3F24BF8AEF9}" type="slidenum">
              <a:rPr lang="en-US" smtClean="0"/>
              <a:pPr/>
              <a:t>24</a:t>
            </a:fld>
            <a:r>
              <a:rPr lang="en-US"/>
              <a:t>/24</a:t>
            </a:r>
            <a:endParaRPr lang="en-US" dirty="0"/>
          </a:p>
        </p:txBody>
      </p:sp>
    </p:spTree>
    <p:extLst>
      <p:ext uri="{BB962C8B-B14F-4D97-AF65-F5344CB8AC3E}">
        <p14:creationId xmlns:p14="http://schemas.microsoft.com/office/powerpoint/2010/main" val="3326641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idx="1"/>
              </p:nvPr>
            </p:nvSpPr>
            <p:spPr>
              <a:xfrm>
                <a:off x="41148" y="2236805"/>
                <a:ext cx="11690188" cy="4621195"/>
              </a:xfrm>
            </p:spPr>
            <p:txBody>
              <a:bodyPr>
                <a:normAutofit fontScale="92500" lnSpcReduction="10000"/>
              </a:bodyPr>
              <a:lstStyle/>
              <a:p>
                <a:pPr marL="0" indent="0">
                  <a:buNone/>
                </a:pPr>
                <a:r>
                  <a:rPr lang="en-US" dirty="0"/>
                  <a:t>2. Bloom Filter based-OPPRF</a:t>
                </a:r>
              </a:p>
              <a:p>
                <a:r>
                  <a:rPr lang="en-US" dirty="0"/>
                  <a:t>Garbled BF[DCW13]: </a:t>
                </a:r>
              </a:p>
              <a:p>
                <a:pPr lvl="1"/>
                <a:r>
                  <a:rPr lang="en-US" dirty="0"/>
                  <a:t>Representing the set  </a:t>
                </a:r>
                <a14:m>
                  <m:oMath xmlns:m="http://schemas.openxmlformats.org/officeDocument/2006/math">
                    <m:r>
                      <a:rPr lang="en-US" i="1" strike="sngStrike" smtClean="0">
                        <a:solidFill>
                          <a:srgbClr val="FF0000"/>
                        </a:solidFill>
                        <a:latin typeface="Cambria Math" panose="02040503050406030204" pitchFamily="18" charset="0"/>
                      </a:rPr>
                      <m:t>{</m:t>
                    </m:r>
                    <m:sSub>
                      <m:sSubPr>
                        <m:ctrlPr>
                          <a:rPr lang="en-US" b="0" i="1" strike="sngStrike" smtClean="0">
                            <a:solidFill>
                              <a:srgbClr val="FF0000"/>
                            </a:solidFill>
                            <a:latin typeface="Cambria Math" panose="02040503050406030204" pitchFamily="18" charset="0"/>
                          </a:rPr>
                        </m:ctrlPr>
                      </m:sSubPr>
                      <m:e>
                        <m:r>
                          <a:rPr lang="en-US" i="1" strike="sngStrike">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1</m:t>
                        </m:r>
                      </m:sub>
                    </m:sSub>
                    <m:r>
                      <a:rPr lang="en-US" i="1" strike="sngStrike">
                        <a:solidFill>
                          <a:srgbClr val="FF0000"/>
                        </a:solidFill>
                        <a:latin typeface="Cambria Math" panose="02040503050406030204" pitchFamily="18" charset="0"/>
                      </a:rPr>
                      <m:t>,</m:t>
                    </m:r>
                    <m:sSub>
                      <m:sSubPr>
                        <m:ctrlPr>
                          <a:rPr lang="en-US" b="0" i="1" strike="sngStrike" smtClean="0">
                            <a:solidFill>
                              <a:srgbClr val="FF0000"/>
                            </a:solidFill>
                            <a:latin typeface="Cambria Math" panose="02040503050406030204" pitchFamily="18" charset="0"/>
                          </a:rPr>
                        </m:ctrlPr>
                      </m:sSub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Sub>
                    <m:r>
                      <a:rPr lang="en-US" i="1" strike="sngStrike">
                        <a:solidFill>
                          <a:srgbClr val="FF0000"/>
                        </a:solidFill>
                        <a:latin typeface="Cambria Math" panose="02040503050406030204" pitchFamily="18" charset="0"/>
                      </a:rPr>
                      <m:t>}</m:t>
                    </m:r>
                  </m:oMath>
                </a14:m>
                <a:r>
                  <a:rPr lang="en-US" dirty="0">
                    <a:solidFill>
                      <a:srgbClr val="FF0000"/>
                    </a:solidFill>
                  </a:rPr>
                  <a:t> </a:t>
                </a:r>
                <a14:m>
                  <m:oMath xmlns:m="http://schemas.openxmlformats.org/officeDocument/2006/math">
                    <m:d>
                      <m:dPr>
                        <m:begChr m:val="{"/>
                        <m:ctrlPr>
                          <a:rPr lang="en-US" b="1" i="1" smtClean="0">
                            <a:solidFill>
                              <a:srgbClr val="FF0000"/>
                            </a:solidFill>
                            <a:latin typeface="Cambria Math" panose="02040503050406030204" pitchFamily="18" charset="0"/>
                          </a:rPr>
                        </m:ctrlPr>
                      </m:dPr>
                      <m:e>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𝒙</m:t>
                            </m:r>
                          </m:e>
                          <m:sub>
                            <m:r>
                              <a:rPr lang="en-US" b="1" i="1">
                                <a:solidFill>
                                  <a:srgbClr val="FF0000"/>
                                </a:solidFill>
                                <a:latin typeface="Cambria Math" panose="02040503050406030204" pitchFamily="18" charset="0"/>
                              </a:rPr>
                              <m:t>𝟏</m:t>
                            </m:r>
                          </m:sub>
                        </m:sSub>
                        <m:r>
                          <a:rPr lang="en-US" b="1" i="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𝒚</m:t>
                            </m:r>
                          </m:e>
                          <m:sub>
                            <m:r>
                              <a:rPr lang="en-US" b="1" i="1">
                                <a:solidFill>
                                  <a:srgbClr val="FF0000"/>
                                </a:solidFill>
                                <a:latin typeface="Cambria Math" panose="02040503050406030204" pitchFamily="18" charset="0"/>
                              </a:rPr>
                              <m:t>𝟏</m:t>
                            </m:r>
                          </m:sub>
                        </m:sSub>
                      </m:e>
                    </m:d>
                    <m:r>
                      <a:rPr lang="en-US" b="1" i="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𝒙</m:t>
                        </m:r>
                      </m:e>
                      <m:sub>
                        <m:r>
                          <a:rPr lang="en-US" b="1" i="1">
                            <a:solidFill>
                              <a:srgbClr val="FF0000"/>
                            </a:solidFill>
                            <a:latin typeface="Cambria Math" panose="02040503050406030204" pitchFamily="18" charset="0"/>
                          </a:rPr>
                          <m:t>𝟐</m:t>
                        </m:r>
                      </m:sub>
                    </m:sSub>
                    <m:r>
                      <a:rPr lang="en-US" b="1" i="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𝒚</m:t>
                        </m:r>
                      </m:e>
                      <m:sub>
                        <m:r>
                          <a:rPr lang="en-US" b="1" i="1">
                            <a:solidFill>
                              <a:srgbClr val="FF0000"/>
                            </a:solidFill>
                            <a:latin typeface="Cambria Math" panose="02040503050406030204" pitchFamily="18" charset="0"/>
                          </a:rPr>
                          <m:t>𝟐</m:t>
                        </m:r>
                      </m:sub>
                    </m:sSub>
                    <m:r>
                      <a:rPr lang="en-US" b="1" i="1">
                        <a:solidFill>
                          <a:srgbClr val="FF0000"/>
                        </a:solidFill>
                        <a:latin typeface="Cambria Math" panose="02040503050406030204" pitchFamily="18" charset="0"/>
                      </a:rPr>
                      <m:t>)}</m:t>
                    </m:r>
                  </m:oMath>
                </a14:m>
                <a:r>
                  <a:rPr lang="en-US" b="1" dirty="0">
                    <a:solidFill>
                      <a:srgbClr val="FF0000"/>
                    </a:solidFill>
                  </a:rPr>
                  <a:t> </a:t>
                </a:r>
                <a:r>
                  <a:rPr lang="en-US" dirty="0"/>
                  <a:t>by a </a:t>
                </a:r>
                <a:r>
                  <a:rPr lang="en-US" strike="sngStrike" dirty="0">
                    <a:solidFill>
                      <a:srgbClr val="FF0000"/>
                    </a:solidFill>
                  </a:rPr>
                  <a:t>bit</a:t>
                </a:r>
                <a:r>
                  <a:rPr lang="en-US" dirty="0"/>
                  <a:t> </a:t>
                </a:r>
                <a:r>
                  <a:rPr lang="en-US" dirty="0">
                    <a:solidFill>
                      <a:srgbClr val="FF0000"/>
                    </a:solidFill>
                  </a:rPr>
                  <a:t>string</a:t>
                </a:r>
                <a:r>
                  <a:rPr lang="en-US" dirty="0"/>
                  <a:t> array. </a:t>
                </a:r>
              </a:p>
              <a:p>
                <a:pPr lvl="1"/>
                <a:r>
                  <a:rPr lang="en-US" dirty="0"/>
                  <a:t>Each item is mapped to k positions under k different hash function. E.g.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=2</m:t>
                    </m:r>
                  </m:oMath>
                </a14:m>
                <a:endParaRPr lang="en-US" dirty="0"/>
              </a:p>
              <a:p>
                <a:pPr lvl="1"/>
                <a:r>
                  <a:rPr lang="en-US" dirty="0"/>
                  <a:t>Set the </a:t>
                </a:r>
                <a:r>
                  <a:rPr lang="en-US" strike="sngStrike" dirty="0">
                    <a:solidFill>
                      <a:srgbClr val="FF0000"/>
                    </a:solidFill>
                  </a:rPr>
                  <a:t>bits</a:t>
                </a:r>
                <a:r>
                  <a:rPr lang="en-US" dirty="0"/>
                  <a:t> </a:t>
                </a:r>
                <a:r>
                  <a:rPr lang="en-US" dirty="0">
                    <a:solidFill>
                      <a:srgbClr val="FF0000"/>
                    </a:solidFill>
                  </a:rPr>
                  <a:t>string</a:t>
                </a:r>
                <a:r>
                  <a:rPr lang="en-US" dirty="0"/>
                  <a:t> at all these positions to </a:t>
                </a:r>
                <a:r>
                  <a:rPr lang="en-US" strike="sngStrike" dirty="0">
                    <a:solidFill>
                      <a:srgbClr val="FF0000"/>
                    </a:solidFill>
                  </a:rPr>
                  <a:t>1</a:t>
                </a:r>
                <a:r>
                  <a:rPr lang="en-US" dirty="0">
                    <a:solidFill>
                      <a:srgbClr val="FF0000"/>
                    </a:solidFill>
                  </a:rPr>
                  <a:t>  </a:t>
                </a:r>
                <a:r>
                  <a:rPr lang="en-US" dirty="0"/>
                  <a:t>random subject to XORing equal to </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𝒚</m:t>
                        </m:r>
                      </m:e>
                      <m:sub>
                        <m:r>
                          <a:rPr lang="en-US" b="1" i="1" smtClean="0">
                            <a:solidFill>
                              <a:srgbClr val="FF0000"/>
                            </a:solidFill>
                            <a:latin typeface="Cambria Math" panose="02040503050406030204" pitchFamily="18" charset="0"/>
                          </a:rPr>
                          <m:t>𝒊</m:t>
                        </m:r>
                      </m:sub>
                    </m:sSub>
                  </m:oMath>
                </a14:m>
                <a:r>
                  <a:rPr lang="en-US" dirty="0"/>
                  <a:t> . Fill dummy to rest.</a:t>
                </a:r>
                <a:endParaRPr lang="en-US" strike="sngStrike" dirty="0">
                  <a:solidFill>
                    <a:srgbClr val="FF0000"/>
                  </a:solidFill>
                </a:endParaRPr>
              </a:p>
              <a:p>
                <a:pPr lvl="1"/>
                <a:r>
                  <a:rPr lang="en-US" dirty="0"/>
                  <a:t>The colored arrows show the positions in the </a:t>
                </a:r>
                <a:r>
                  <a:rPr lang="en-US" strike="sngStrike" dirty="0">
                    <a:solidFill>
                      <a:srgbClr val="FF0000"/>
                    </a:solidFill>
                  </a:rPr>
                  <a:t>bit</a:t>
                </a:r>
                <a:r>
                  <a:rPr lang="en-US" dirty="0"/>
                  <a:t> </a:t>
                </a:r>
                <a:r>
                  <a:rPr lang="en-US" dirty="0">
                    <a:solidFill>
                      <a:srgbClr val="FF0000"/>
                    </a:solidFill>
                  </a:rPr>
                  <a:t>string</a:t>
                </a:r>
                <a:r>
                  <a:rPr lang="en-US" dirty="0"/>
                  <a:t> array that each set element is mapped to. </a:t>
                </a:r>
              </a:p>
              <a:p>
                <a:pPr lvl="1"/>
                <a:r>
                  <a:rPr lang="en-US" dirty="0"/>
                  <a:t>The element </a:t>
                </a:r>
                <a14:m>
                  <m:oMath xmlns:m="http://schemas.openxmlformats.org/officeDocument/2006/math">
                    <m:r>
                      <a:rPr lang="en-US" b="0" i="1" smtClean="0">
                        <a:latin typeface="Cambria Math" panose="02040503050406030204" pitchFamily="18" charset="0"/>
                      </a:rPr>
                      <m:t>𝑥</m:t>
                    </m:r>
                  </m:oMath>
                </a14:m>
                <a:r>
                  <a:rPr lang="en-US" dirty="0"/>
                  <a:t> is not in the set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oMath>
                </a14:m>
                <a:r>
                  <a:rPr lang="en-US" dirty="0"/>
                  <a:t>. XORing the string of their position is random.</a:t>
                </a:r>
              </a:p>
              <a:p>
                <a:endParaRPr lang="en-US" dirty="0"/>
              </a:p>
              <a:p>
                <a:endParaRPr lang="en-US" dirty="0"/>
              </a:p>
              <a:p>
                <a:endParaRPr lang="en-US" dirty="0"/>
              </a:p>
              <a:p>
                <a:endParaRPr lang="en-US" dirty="0"/>
              </a:p>
              <a:p>
                <a:endParaRPr lang="en-US" dirty="0"/>
              </a:p>
              <a:p>
                <a:pPr marL="0" indent="0">
                  <a:buNone/>
                </a:pPr>
                <a14:m>
                  <m:oMathPara xmlns:m="http://schemas.openxmlformats.org/officeDocument/2006/math">
                    <m:oMathParaPr>
                      <m:jc m:val="left"/>
                    </m:oMathParaPr>
                    <m:oMath xmlns:m="http://schemas.openxmlformats.org/officeDocument/2006/math">
                      <m:sSub>
                        <m:sSubPr>
                          <m:ctrlPr>
                            <a:rPr lang="en-US" b="1" i="1" smtClean="0">
                              <a:solidFill>
                                <a:srgbClr val="0066FF"/>
                              </a:solidFill>
                              <a:latin typeface="Cambria Math" panose="02040503050406030204" pitchFamily="18" charset="0"/>
                            </a:rPr>
                          </m:ctrlPr>
                        </m:sSubPr>
                        <m:e>
                          <m:r>
                            <a:rPr lang="en-US" b="1" i="1" smtClean="0">
                              <a:solidFill>
                                <a:srgbClr val="0066FF"/>
                              </a:solidFill>
                              <a:latin typeface="Cambria Math" panose="02040503050406030204" pitchFamily="18" charset="0"/>
                            </a:rPr>
                            <m:t>𝒓</m:t>
                          </m:r>
                        </m:e>
                        <m:sub>
                          <m:r>
                            <a:rPr lang="en-US" b="1" i="1" smtClean="0">
                              <a:solidFill>
                                <a:srgbClr val="0066FF"/>
                              </a:solidFill>
                              <a:latin typeface="Cambria Math" panose="02040503050406030204" pitchFamily="18" charset="0"/>
                            </a:rPr>
                            <m:t>𝟏𝟑</m:t>
                          </m:r>
                        </m:sub>
                      </m:sSub>
                      <m:r>
                        <a:rPr lang="en-US" b="1" i="1" smtClean="0">
                          <a:solidFill>
                            <a:srgbClr val="0066FF"/>
                          </a:solidFill>
                          <a:latin typeface="Cambria Math" panose="02040503050406030204" pitchFamily="18" charset="0"/>
                        </a:rPr>
                        <m:t>=</m:t>
                      </m:r>
                      <m:sSub>
                        <m:sSubPr>
                          <m:ctrlPr>
                            <a:rPr lang="en-US" b="1" i="1" smtClean="0">
                              <a:solidFill>
                                <a:srgbClr val="0066FF"/>
                              </a:solidFill>
                              <a:latin typeface="Cambria Math" panose="02040503050406030204" pitchFamily="18" charset="0"/>
                            </a:rPr>
                          </m:ctrlPr>
                        </m:sSubPr>
                        <m:e>
                          <m:r>
                            <a:rPr lang="en-US" b="1" i="1" smtClean="0">
                              <a:solidFill>
                                <a:srgbClr val="0066FF"/>
                              </a:solidFill>
                              <a:latin typeface="Cambria Math" panose="02040503050406030204" pitchFamily="18" charset="0"/>
                            </a:rPr>
                            <m:t>𝒚</m:t>
                          </m:r>
                        </m:e>
                        <m:sub>
                          <m:r>
                            <a:rPr lang="en-US" b="1" i="1" smtClean="0">
                              <a:solidFill>
                                <a:srgbClr val="0066FF"/>
                              </a:solidFill>
                              <a:latin typeface="Cambria Math" panose="02040503050406030204" pitchFamily="18" charset="0"/>
                            </a:rPr>
                            <m:t>𝟏</m:t>
                          </m:r>
                        </m:sub>
                      </m:sSub>
                      <m:r>
                        <a:rPr lang="en-US" b="1" i="1" smtClean="0">
                          <a:solidFill>
                            <a:srgbClr val="0066FF"/>
                          </a:solidFill>
                          <a:latin typeface="Cambria Math" panose="02040503050406030204" pitchFamily="18" charset="0"/>
                        </a:rPr>
                        <m:t>⊕</m:t>
                      </m:r>
                      <m:sSub>
                        <m:sSubPr>
                          <m:ctrlPr>
                            <a:rPr lang="en-US" b="1" i="1" smtClean="0">
                              <a:solidFill>
                                <a:srgbClr val="0066FF"/>
                              </a:solidFill>
                              <a:latin typeface="Cambria Math" panose="02040503050406030204" pitchFamily="18" charset="0"/>
                            </a:rPr>
                          </m:ctrlPr>
                        </m:sSubPr>
                        <m:e>
                          <m:r>
                            <a:rPr lang="en-US" b="1" i="1" smtClean="0">
                              <a:solidFill>
                                <a:srgbClr val="0066FF"/>
                              </a:solidFill>
                              <a:latin typeface="Cambria Math" panose="02040503050406030204" pitchFamily="18" charset="0"/>
                            </a:rPr>
                            <m:t>𝒓</m:t>
                          </m:r>
                        </m:e>
                        <m:sub>
                          <m:r>
                            <a:rPr lang="en-US" b="1" i="1" smtClean="0">
                              <a:solidFill>
                                <a:srgbClr val="0066FF"/>
                              </a:solidFill>
                              <a:latin typeface="Cambria Math" panose="02040503050406030204" pitchFamily="18" charset="0"/>
                            </a:rPr>
                            <m:t>𝟏𝟏</m:t>
                          </m:r>
                        </m:sub>
                      </m:sSub>
                      <m:r>
                        <a:rPr lang="en-US" b="1" i="1" smtClean="0">
                          <a:solidFill>
                            <a:srgbClr val="0066FF"/>
                          </a:solidFill>
                          <a:latin typeface="Cambria Math" panose="02040503050406030204" pitchFamily="18" charset="0"/>
                        </a:rPr>
                        <m:t>⊕</m:t>
                      </m:r>
                      <m:sSub>
                        <m:sSubPr>
                          <m:ctrlPr>
                            <a:rPr lang="en-US" b="1" i="1" smtClean="0">
                              <a:solidFill>
                                <a:srgbClr val="0066FF"/>
                              </a:solidFill>
                              <a:latin typeface="Cambria Math" panose="02040503050406030204" pitchFamily="18" charset="0"/>
                            </a:rPr>
                          </m:ctrlPr>
                        </m:sSubPr>
                        <m:e>
                          <m:r>
                            <a:rPr lang="en-US" b="1" i="1" smtClean="0">
                              <a:solidFill>
                                <a:srgbClr val="0066FF"/>
                              </a:solidFill>
                              <a:latin typeface="Cambria Math" panose="02040503050406030204" pitchFamily="18" charset="0"/>
                            </a:rPr>
                            <m:t>𝒓</m:t>
                          </m:r>
                        </m:e>
                        <m:sub>
                          <m:r>
                            <a:rPr lang="en-US" b="1" i="1" smtClean="0">
                              <a:solidFill>
                                <a:srgbClr val="0066FF"/>
                              </a:solidFill>
                              <a:latin typeface="Cambria Math" panose="02040503050406030204" pitchFamily="18" charset="0"/>
                            </a:rPr>
                            <m:t>𝟏𝟐</m:t>
                          </m:r>
                        </m:sub>
                      </m:sSub>
                    </m:oMath>
                  </m:oMathPara>
                </a14:m>
                <a:endParaRPr lang="en-US" b="1" dirty="0"/>
              </a:p>
              <a:p>
                <a:pPr marL="0" indent="0">
                  <a:buNone/>
                </a:pPr>
                <a14:m>
                  <m:oMathPara xmlns:m="http://schemas.openxmlformats.org/officeDocument/2006/math">
                    <m:oMathParaPr>
                      <m:jc m:val="left"/>
                    </m:oMathParaPr>
                    <m:oMath xmlns:m="http://schemas.openxmlformats.org/officeDocument/2006/math">
                      <m:sSub>
                        <m:sSubPr>
                          <m:ctrlPr>
                            <a:rPr lang="en-US" i="1">
                              <a:solidFill>
                                <a:srgbClr val="FF6600"/>
                              </a:solidFill>
                              <a:latin typeface="Cambria Math" panose="02040503050406030204" pitchFamily="18" charset="0"/>
                            </a:rPr>
                          </m:ctrlPr>
                        </m:sSubPr>
                        <m:e>
                          <m:r>
                            <a:rPr lang="en-US" b="1" i="1">
                              <a:solidFill>
                                <a:srgbClr val="FF6600"/>
                              </a:solidFill>
                              <a:latin typeface="Cambria Math" panose="02040503050406030204" pitchFamily="18" charset="0"/>
                            </a:rPr>
                            <m:t>𝒓</m:t>
                          </m:r>
                        </m:e>
                        <m:sub>
                          <m:r>
                            <a:rPr lang="en-US" i="1">
                              <a:solidFill>
                                <a:srgbClr val="FF6600"/>
                              </a:solidFill>
                              <a:latin typeface="Cambria Math" panose="02040503050406030204" pitchFamily="18" charset="0"/>
                            </a:rPr>
                            <m:t>2</m:t>
                          </m:r>
                          <m:r>
                            <a:rPr lang="en-US" b="1" i="1">
                              <a:solidFill>
                                <a:srgbClr val="FF6600"/>
                              </a:solidFill>
                              <a:latin typeface="Cambria Math" panose="02040503050406030204" pitchFamily="18" charset="0"/>
                            </a:rPr>
                            <m:t>𝟑</m:t>
                          </m:r>
                        </m:sub>
                      </m:sSub>
                      <m:r>
                        <a:rPr lang="en-US" b="1" i="0" smtClean="0">
                          <a:solidFill>
                            <a:srgbClr val="FF6600"/>
                          </a:solidFill>
                          <a:latin typeface="Cambria Math" panose="02040503050406030204" pitchFamily="18" charset="0"/>
                        </a:rPr>
                        <m:t>=</m:t>
                      </m:r>
                      <m:sSub>
                        <m:sSubPr>
                          <m:ctrlPr>
                            <a:rPr lang="en-US" b="1" i="1" smtClean="0">
                              <a:solidFill>
                                <a:srgbClr val="FF6600"/>
                              </a:solidFill>
                              <a:latin typeface="Cambria Math" panose="02040503050406030204" pitchFamily="18" charset="0"/>
                            </a:rPr>
                          </m:ctrlPr>
                        </m:sSubPr>
                        <m:e>
                          <m:r>
                            <a:rPr lang="en-US" b="1" i="0" smtClean="0">
                              <a:solidFill>
                                <a:srgbClr val="FF6600"/>
                              </a:solidFill>
                              <a:latin typeface="Cambria Math" panose="02040503050406030204" pitchFamily="18" charset="0"/>
                            </a:rPr>
                            <m:t>𝐲</m:t>
                          </m:r>
                        </m:e>
                        <m:sub>
                          <m:r>
                            <a:rPr lang="en-US" b="1" i="0" smtClean="0">
                              <a:solidFill>
                                <a:srgbClr val="FF6600"/>
                              </a:solidFill>
                              <a:latin typeface="Cambria Math" panose="02040503050406030204" pitchFamily="18" charset="0"/>
                            </a:rPr>
                            <m:t>𝟐</m:t>
                          </m:r>
                        </m:sub>
                      </m:sSub>
                      <m:r>
                        <a:rPr lang="en-US" b="1" i="1" smtClean="0">
                          <a:solidFill>
                            <a:srgbClr val="FF6600"/>
                          </a:solidFill>
                          <a:latin typeface="Cambria Math" panose="02040503050406030204" pitchFamily="18" charset="0"/>
                        </a:rPr>
                        <m:t>⊕</m:t>
                      </m:r>
                      <m:sSub>
                        <m:sSubPr>
                          <m:ctrlPr>
                            <a:rPr lang="en-US" b="1" i="1" smtClean="0">
                              <a:solidFill>
                                <a:srgbClr val="FF6600"/>
                              </a:solidFill>
                              <a:latin typeface="Cambria Math" panose="02040503050406030204" pitchFamily="18" charset="0"/>
                            </a:rPr>
                          </m:ctrlPr>
                        </m:sSubPr>
                        <m:e>
                          <m:r>
                            <a:rPr lang="en-US" b="1" i="1" smtClean="0">
                              <a:solidFill>
                                <a:srgbClr val="FF6600"/>
                              </a:solidFill>
                              <a:latin typeface="Cambria Math" panose="02040503050406030204" pitchFamily="18" charset="0"/>
                            </a:rPr>
                            <m:t>𝒓</m:t>
                          </m:r>
                        </m:e>
                        <m:sub>
                          <m:r>
                            <a:rPr lang="en-US" b="1" i="1" smtClean="0">
                              <a:solidFill>
                                <a:srgbClr val="FF6600"/>
                              </a:solidFill>
                              <a:latin typeface="Cambria Math" panose="02040503050406030204" pitchFamily="18" charset="0"/>
                            </a:rPr>
                            <m:t>𝟐𝟏</m:t>
                          </m:r>
                        </m:sub>
                      </m:sSub>
                      <m:r>
                        <a:rPr lang="en-US" b="1" i="1" smtClean="0">
                          <a:solidFill>
                            <a:srgbClr val="FF6600"/>
                          </a:solidFill>
                          <a:latin typeface="Cambria Math" panose="02040503050406030204" pitchFamily="18" charset="0"/>
                        </a:rPr>
                        <m:t>⊕</m:t>
                      </m:r>
                      <m:sSub>
                        <m:sSubPr>
                          <m:ctrlPr>
                            <a:rPr lang="en-US" b="1" i="1" smtClean="0">
                              <a:solidFill>
                                <a:srgbClr val="FF6600"/>
                              </a:solidFill>
                              <a:latin typeface="Cambria Math" panose="02040503050406030204" pitchFamily="18" charset="0"/>
                            </a:rPr>
                          </m:ctrlPr>
                        </m:sSubPr>
                        <m:e>
                          <m:r>
                            <a:rPr lang="en-US" b="1" i="1" smtClean="0">
                              <a:solidFill>
                                <a:srgbClr val="FF6600"/>
                              </a:solidFill>
                              <a:latin typeface="Cambria Math" panose="02040503050406030204" pitchFamily="18" charset="0"/>
                            </a:rPr>
                            <m:t>𝒓</m:t>
                          </m:r>
                        </m:e>
                        <m:sub>
                          <m:r>
                            <a:rPr lang="en-US" b="1" i="1" smtClean="0">
                              <a:solidFill>
                                <a:srgbClr val="FF6600"/>
                              </a:solidFill>
                              <a:latin typeface="Cambria Math" panose="02040503050406030204" pitchFamily="18" charset="0"/>
                            </a:rPr>
                            <m:t>𝟐𝟐</m:t>
                          </m:r>
                        </m:sub>
                      </m:sSub>
                    </m:oMath>
                  </m:oMathPara>
                </a14:m>
                <a:endParaRPr lang="en-US" b="1"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xfrm>
                <a:off x="41148" y="2236805"/>
                <a:ext cx="11690188" cy="4621195"/>
              </a:xfrm>
              <a:blipFill>
                <a:blip r:embed="rId3"/>
                <a:stretch>
                  <a:fillRect l="-522" t="-1979"/>
                </a:stretch>
              </a:blipFill>
            </p:spPr>
            <p:txBody>
              <a:bodyPr/>
              <a:lstStyle/>
              <a:p>
                <a:r>
                  <a:rPr lang="en-US">
                    <a:noFill/>
                  </a:rPr>
                  <a:t> </a:t>
                </a:r>
              </a:p>
            </p:txBody>
          </p:sp>
        </mc:Fallback>
      </mc:AlternateContent>
      <p:sp>
        <p:nvSpPr>
          <p:cNvPr id="2" name="Title 1"/>
          <p:cNvSpPr>
            <a:spLocks noGrp="1"/>
          </p:cNvSpPr>
          <p:nvPr>
            <p:ph type="title"/>
          </p:nvPr>
        </p:nvSpPr>
        <p:spPr>
          <a:xfrm>
            <a:off x="1069848" y="0"/>
            <a:ext cx="10058400" cy="1609344"/>
          </a:xfrm>
        </p:spPr>
        <p:txBody>
          <a:bodyPr/>
          <a:lstStyle/>
          <a:p>
            <a:pPr algn="ctr"/>
            <a:r>
              <a:rPr lang="en-US" dirty="0"/>
              <a:t>OUR programmable OPRF</a:t>
            </a:r>
          </a:p>
        </p:txBody>
      </p:sp>
      <p:pic>
        <p:nvPicPr>
          <p:cNvPr id="16"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 y="1045248"/>
            <a:ext cx="502896" cy="6808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3143" y="1045248"/>
            <a:ext cx="634319" cy="808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47" name="Straight Connector 46"/>
          <p:cNvCxnSpPr/>
          <p:nvPr/>
        </p:nvCxnSpPr>
        <p:spPr>
          <a:xfrm>
            <a:off x="1194122" y="2177456"/>
            <a:ext cx="1044214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Slide Number Placeholder 20"/>
          <p:cNvSpPr>
            <a:spLocks noGrp="1"/>
          </p:cNvSpPr>
          <p:nvPr>
            <p:ph type="sldNum" sz="quarter" idx="12"/>
          </p:nvPr>
        </p:nvSpPr>
        <p:spPr>
          <a:xfrm>
            <a:off x="11311128" y="6272784"/>
            <a:ext cx="640080" cy="365125"/>
          </a:xfrm>
        </p:spPr>
        <p:txBody>
          <a:bodyPr/>
          <a:lstStyle/>
          <a:p>
            <a:fld id="{350EA957-4397-44F1-B25F-D3F24BF8AEF9}" type="slidenum">
              <a:rPr lang="en-US" smtClean="0"/>
              <a:pPr/>
              <a:t>25</a:t>
            </a:fld>
            <a:endParaRPr lang="en-US" dirty="0"/>
          </a:p>
        </p:txBody>
      </p:sp>
      <p:sp>
        <p:nvSpPr>
          <p:cNvPr id="23" name="Rounded Rectangle 10"/>
          <p:cNvSpPr/>
          <p:nvPr/>
        </p:nvSpPr>
        <p:spPr>
          <a:xfrm>
            <a:off x="5053755" y="1232854"/>
            <a:ext cx="2424656" cy="552600"/>
          </a:xfrm>
          <a:prstGeom prst="roundRect">
            <a:avLst/>
          </a:prstGeom>
          <a:solidFill>
            <a:schemeClr val="tx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sz="2400" b="1" dirty="0">
                <a:solidFill>
                  <a:schemeClr val="bg1"/>
                </a:solidFill>
              </a:rPr>
              <a:t>OPPRF</a:t>
            </a:r>
          </a:p>
          <a:p>
            <a:endParaRPr lang="en-US" sz="1500" dirty="0">
              <a:solidFill>
                <a:schemeClr val="bg1"/>
              </a:solidFill>
            </a:endParaRPr>
          </a:p>
        </p:txBody>
      </p:sp>
      <mc:AlternateContent xmlns:mc="http://schemas.openxmlformats.org/markup-compatibility/2006" xmlns:a14="http://schemas.microsoft.com/office/drawing/2010/main">
        <mc:Choice Requires="a14">
          <p:sp>
            <p:nvSpPr>
              <p:cNvPr id="25" name="Rectangle 24"/>
              <p:cNvSpPr/>
              <p:nvPr/>
            </p:nvSpPr>
            <p:spPr>
              <a:xfrm>
                <a:off x="3680926" y="1131353"/>
                <a:ext cx="608239" cy="3605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6600"/>
                          </a:solidFill>
                          <a:latin typeface="Cambria Math" panose="02040503050406030204" pitchFamily="18" charset="0"/>
                        </a:rPr>
                        <m:t>𝑥</m:t>
                      </m:r>
                    </m:oMath>
                  </m:oMathPara>
                </a14:m>
                <a:endParaRPr lang="en-US" dirty="0">
                  <a:solidFill>
                    <a:srgbClr val="FF0000"/>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3680926" y="1131353"/>
                <a:ext cx="608239" cy="36058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8496212" y="1095088"/>
                <a:ext cx="795814" cy="390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8496212" y="1095088"/>
                <a:ext cx="795814" cy="390843"/>
              </a:xfrm>
              <a:prstGeom prst="rect">
                <a:avLst/>
              </a:prstGeom>
              <a:blipFill>
                <a:blip r:embed="rId7"/>
                <a:stretch>
                  <a:fillRect l="-8333" r="-1515" b="-12121"/>
                </a:stretch>
              </a:blipFill>
            </p:spPr>
            <p:txBody>
              <a:bodyPr/>
              <a:lstStyle/>
              <a:p>
                <a:r>
                  <a:rPr lang="en-US">
                    <a:noFill/>
                  </a:rPr>
                  <a:t> </a:t>
                </a:r>
              </a:p>
            </p:txBody>
          </p:sp>
        </mc:Fallback>
      </mc:AlternateContent>
      <p:cxnSp>
        <p:nvCxnSpPr>
          <p:cNvPr id="29" name="Straight Arrow Connector 28"/>
          <p:cNvCxnSpPr>
            <a:cxnSpLocks/>
            <a:stCxn id="25" idx="3"/>
          </p:cNvCxnSpPr>
          <p:nvPr/>
        </p:nvCxnSpPr>
        <p:spPr>
          <a:xfrm flipV="1">
            <a:off x="4289165" y="1296803"/>
            <a:ext cx="764589" cy="148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p:cNvCxnSpPr>
          <p:nvPr/>
        </p:nvCxnSpPr>
        <p:spPr>
          <a:xfrm flipH="1">
            <a:off x="7488560" y="1295732"/>
            <a:ext cx="10076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31"/>
              <p:cNvSpPr/>
              <p:nvPr/>
            </p:nvSpPr>
            <p:spPr>
              <a:xfrm>
                <a:off x="1887793" y="1527718"/>
                <a:ext cx="2424657" cy="5618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sSub>
                                <m:sSubPr>
                                  <m:ctrlPr>
                                    <a:rPr lang="en-US" b="0" i="1" smtClean="0">
                                      <a:solidFill>
                                        <a:srgbClr val="0066FF"/>
                                      </a:solidFill>
                                      <a:latin typeface="Cambria Math" panose="02040503050406030204" pitchFamily="18" charset="0"/>
                                    </a:rPr>
                                  </m:ctrlPr>
                                </m:sSubPr>
                                <m:e>
                                  <m:r>
                                    <a:rPr lang="en-US" b="0" i="1" smtClean="0">
                                      <a:solidFill>
                                        <a:srgbClr val="0066FF"/>
                                      </a:solidFill>
                                      <a:latin typeface="Cambria Math" panose="02040503050406030204" pitchFamily="18" charset="0"/>
                                    </a:rPr>
                                    <m:t>𝑦</m:t>
                                  </m:r>
                                </m:e>
                                <m:sub>
                                  <m:r>
                                    <a:rPr lang="en-US" b="0" i="1" smtClean="0">
                                      <a:solidFill>
                                        <a:srgbClr val="0066FF"/>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𝑖𝑓</m:t>
                              </m:r>
                              <m:r>
                                <a:rPr lang="en-US" i="1">
                                  <a:solidFill>
                                    <a:schemeClr val="tx1"/>
                                  </a:solidFill>
                                  <a:latin typeface="Cambria Math" panose="02040503050406030204" pitchFamily="18" charset="0"/>
                                </a:rPr>
                                <m:t> </m:t>
                              </m:r>
                              <m:r>
                                <a:rPr lang="en-US" b="0" i="1" smtClean="0">
                                  <a:solidFill>
                                    <a:srgbClr val="FF6600"/>
                                  </a:solidFill>
                                  <a:latin typeface="Cambria Math" panose="02040503050406030204" pitchFamily="18" charset="0"/>
                                </a:rPr>
                                <m:t>𝑥</m:t>
                              </m:r>
                              <m:r>
                                <a:rPr lang="en-US" i="1">
                                  <a:solidFill>
                                    <a:schemeClr val="tx1"/>
                                  </a:solidFill>
                                  <a:latin typeface="Cambria Math" panose="02040503050406030204" pitchFamily="18" charset="0"/>
                                </a:rPr>
                                <m:t>=</m:t>
                              </m:r>
                              <m:sSub>
                                <m:sSubPr>
                                  <m:ctrlPr>
                                    <a:rPr lang="en-US" b="0" i="1" smtClean="0">
                                      <a:solidFill>
                                        <a:srgbClr val="0066FF"/>
                                      </a:solidFill>
                                      <a:latin typeface="Cambria Math" panose="02040503050406030204" pitchFamily="18" charset="0"/>
                                    </a:rPr>
                                  </m:ctrlPr>
                                </m:sSubPr>
                                <m:e>
                                  <m:r>
                                    <a:rPr lang="en-US" b="0" i="1" smtClean="0">
                                      <a:solidFill>
                                        <a:srgbClr val="0066FF"/>
                                      </a:solidFill>
                                      <a:latin typeface="Cambria Math" panose="02040503050406030204" pitchFamily="18" charset="0"/>
                                    </a:rPr>
                                    <m:t>𝑥</m:t>
                                  </m:r>
                                </m:e>
                                <m:sub>
                                  <m:r>
                                    <a:rPr lang="en-US" b="0" i="1" smtClean="0">
                                      <a:solidFill>
                                        <a:srgbClr val="0066FF"/>
                                      </a:solidFill>
                                      <a:latin typeface="Cambria Math" panose="02040503050406030204" pitchFamily="18" charset="0"/>
                                    </a:rPr>
                                    <m:t>𝑖</m:t>
                                  </m:r>
                                </m:sub>
                              </m:sSub>
                            </m:e>
                            <m:e>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𝑜𝑡h𝑒𝑟𝑤𝑖𝑠𝑒</m:t>
                              </m:r>
                            </m:e>
                          </m:eqArr>
                        </m:e>
                      </m:d>
                    </m:oMath>
                  </m:oMathPara>
                </a14:m>
                <a:endParaRPr lang="en-US" dirty="0">
                  <a:solidFill>
                    <a:schemeClr val="tx1"/>
                  </a:solidFill>
                </a:endParaRPr>
              </a:p>
            </p:txBody>
          </p:sp>
        </mc:Choice>
        <mc:Fallback xmlns="">
          <p:sp>
            <p:nvSpPr>
              <p:cNvPr id="32" name="Rectangle 31"/>
              <p:cNvSpPr>
                <a:spLocks noRot="1" noChangeAspect="1" noMove="1" noResize="1" noEditPoints="1" noAdjustHandles="1" noChangeArrowheads="1" noChangeShapeType="1" noTextEdit="1"/>
              </p:cNvSpPr>
              <p:nvPr/>
            </p:nvSpPr>
            <p:spPr>
              <a:xfrm>
                <a:off x="1887793" y="1527718"/>
                <a:ext cx="2424657" cy="561857"/>
              </a:xfrm>
              <a:prstGeom prst="rect">
                <a:avLst/>
              </a:prstGeom>
              <a:blipFill>
                <a:blip r:embed="rId8"/>
                <a:stretch>
                  <a:fillRect b="-4255"/>
                </a:stretch>
              </a:blipFill>
            </p:spPr>
            <p:txBody>
              <a:bodyPr/>
              <a:lstStyle/>
              <a:p>
                <a:r>
                  <a:rPr lang="en-US">
                    <a:noFill/>
                  </a:rPr>
                  <a:t> </a:t>
                </a:r>
              </a:p>
            </p:txBody>
          </p:sp>
        </mc:Fallback>
      </mc:AlternateContent>
      <p:cxnSp>
        <p:nvCxnSpPr>
          <p:cNvPr id="36" name="Straight Arrow Connector 35"/>
          <p:cNvCxnSpPr>
            <a:cxnSpLocks/>
          </p:cNvCxnSpPr>
          <p:nvPr/>
        </p:nvCxnSpPr>
        <p:spPr>
          <a:xfrm flipH="1">
            <a:off x="4312450" y="1726093"/>
            <a:ext cx="72834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flipV="1">
            <a:off x="7491369" y="1763354"/>
            <a:ext cx="103420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Rectangle 38"/>
              <p:cNvSpPr/>
              <p:nvPr/>
            </p:nvSpPr>
            <p:spPr>
              <a:xfrm>
                <a:off x="8496213" y="1651129"/>
                <a:ext cx="795813" cy="2774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𝑟</m:t>
                      </m:r>
                    </m:oMath>
                  </m:oMathPara>
                </a14:m>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8496213" y="1651129"/>
                <a:ext cx="795813" cy="277424"/>
              </a:xfrm>
              <a:prstGeom prst="rect">
                <a:avLst/>
              </a:prstGeom>
              <a:blipFill>
                <a:blip r:embed="rId9"/>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5" name="Table 74"/>
              <p:cNvGraphicFramePr>
                <a:graphicFrameLocks noGrp="1"/>
              </p:cNvGraphicFramePr>
              <p:nvPr>
                <p:extLst/>
              </p:nvPr>
            </p:nvGraphicFramePr>
            <p:xfrm>
              <a:off x="429889" y="5468515"/>
              <a:ext cx="11206380" cy="370840"/>
            </p:xfrm>
            <a:graphic>
              <a:graphicData uri="http://schemas.openxmlformats.org/drawingml/2006/table">
                <a:tbl>
                  <a:tblPr firstRow="1" bandRow="1">
                    <a:tableStyleId>{7DF18680-E054-41AD-8BC1-D1AEF772440D}</a:tableStyleId>
                  </a:tblPr>
                  <a:tblGrid>
                    <a:gridCol w="747092">
                      <a:extLst>
                        <a:ext uri="{9D8B030D-6E8A-4147-A177-3AD203B41FA5}">
                          <a16:colId xmlns:a16="http://schemas.microsoft.com/office/drawing/2014/main" val="294025465"/>
                        </a:ext>
                      </a:extLst>
                    </a:gridCol>
                    <a:gridCol w="747092">
                      <a:extLst>
                        <a:ext uri="{9D8B030D-6E8A-4147-A177-3AD203B41FA5}">
                          <a16:colId xmlns:a16="http://schemas.microsoft.com/office/drawing/2014/main" val="659761264"/>
                        </a:ext>
                      </a:extLst>
                    </a:gridCol>
                    <a:gridCol w="747092">
                      <a:extLst>
                        <a:ext uri="{9D8B030D-6E8A-4147-A177-3AD203B41FA5}">
                          <a16:colId xmlns:a16="http://schemas.microsoft.com/office/drawing/2014/main" val="1480501803"/>
                        </a:ext>
                      </a:extLst>
                    </a:gridCol>
                    <a:gridCol w="747092">
                      <a:extLst>
                        <a:ext uri="{9D8B030D-6E8A-4147-A177-3AD203B41FA5}">
                          <a16:colId xmlns:a16="http://schemas.microsoft.com/office/drawing/2014/main" val="406981618"/>
                        </a:ext>
                      </a:extLst>
                    </a:gridCol>
                    <a:gridCol w="747092">
                      <a:extLst>
                        <a:ext uri="{9D8B030D-6E8A-4147-A177-3AD203B41FA5}">
                          <a16:colId xmlns:a16="http://schemas.microsoft.com/office/drawing/2014/main" val="84111829"/>
                        </a:ext>
                      </a:extLst>
                    </a:gridCol>
                    <a:gridCol w="747092">
                      <a:extLst>
                        <a:ext uri="{9D8B030D-6E8A-4147-A177-3AD203B41FA5}">
                          <a16:colId xmlns:a16="http://schemas.microsoft.com/office/drawing/2014/main" val="3224508609"/>
                        </a:ext>
                      </a:extLst>
                    </a:gridCol>
                    <a:gridCol w="747092">
                      <a:extLst>
                        <a:ext uri="{9D8B030D-6E8A-4147-A177-3AD203B41FA5}">
                          <a16:colId xmlns:a16="http://schemas.microsoft.com/office/drawing/2014/main" val="868362534"/>
                        </a:ext>
                      </a:extLst>
                    </a:gridCol>
                    <a:gridCol w="747092">
                      <a:extLst>
                        <a:ext uri="{9D8B030D-6E8A-4147-A177-3AD203B41FA5}">
                          <a16:colId xmlns:a16="http://schemas.microsoft.com/office/drawing/2014/main" val="2495150061"/>
                        </a:ext>
                      </a:extLst>
                    </a:gridCol>
                    <a:gridCol w="747092">
                      <a:extLst>
                        <a:ext uri="{9D8B030D-6E8A-4147-A177-3AD203B41FA5}">
                          <a16:colId xmlns:a16="http://schemas.microsoft.com/office/drawing/2014/main" val="3772818264"/>
                        </a:ext>
                      </a:extLst>
                    </a:gridCol>
                    <a:gridCol w="747092">
                      <a:extLst>
                        <a:ext uri="{9D8B030D-6E8A-4147-A177-3AD203B41FA5}">
                          <a16:colId xmlns:a16="http://schemas.microsoft.com/office/drawing/2014/main" val="2730066254"/>
                        </a:ext>
                      </a:extLst>
                    </a:gridCol>
                    <a:gridCol w="747092">
                      <a:extLst>
                        <a:ext uri="{9D8B030D-6E8A-4147-A177-3AD203B41FA5}">
                          <a16:colId xmlns:a16="http://schemas.microsoft.com/office/drawing/2014/main" val="2353843856"/>
                        </a:ext>
                      </a:extLst>
                    </a:gridCol>
                    <a:gridCol w="747092">
                      <a:extLst>
                        <a:ext uri="{9D8B030D-6E8A-4147-A177-3AD203B41FA5}">
                          <a16:colId xmlns:a16="http://schemas.microsoft.com/office/drawing/2014/main" val="266248437"/>
                        </a:ext>
                      </a:extLst>
                    </a:gridCol>
                    <a:gridCol w="747092">
                      <a:extLst>
                        <a:ext uri="{9D8B030D-6E8A-4147-A177-3AD203B41FA5}">
                          <a16:colId xmlns:a16="http://schemas.microsoft.com/office/drawing/2014/main" val="3804295619"/>
                        </a:ext>
                      </a:extLst>
                    </a:gridCol>
                    <a:gridCol w="747092">
                      <a:extLst>
                        <a:ext uri="{9D8B030D-6E8A-4147-A177-3AD203B41FA5}">
                          <a16:colId xmlns:a16="http://schemas.microsoft.com/office/drawing/2014/main" val="4028505612"/>
                        </a:ext>
                      </a:extLst>
                    </a:gridCol>
                    <a:gridCol w="747092">
                      <a:extLst>
                        <a:ext uri="{9D8B030D-6E8A-4147-A177-3AD203B41FA5}">
                          <a16:colId xmlns:a16="http://schemas.microsoft.com/office/drawing/2014/main" val="1544541260"/>
                        </a:ext>
                      </a:extLst>
                    </a:gridCol>
                  </a:tblGrid>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1" i="1" smtClean="0">
                                    <a:solidFill>
                                      <a:srgbClr val="0066FF"/>
                                    </a:solidFill>
                                    <a:latin typeface="Cambria Math" panose="02040503050406030204" pitchFamily="18" charset="0"/>
                                  </a:rPr>
                                  <m:t>𝟏</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1" i="1" smtClean="0">
                                    <a:solidFill>
                                      <a:srgbClr val="FF6600"/>
                                    </a:solidFill>
                                    <a:latin typeface="Cambria Math" panose="02040503050406030204" pitchFamily="18" charset="0"/>
                                  </a:rPr>
                                  <m:t>𝟏</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924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1" i="1" smtClean="0">
                                    <a:solidFill>
                                      <a:srgbClr val="FF6600"/>
                                    </a:solidFill>
                                    <a:latin typeface="Cambria Math" panose="02040503050406030204" pitchFamily="18" charset="0"/>
                                  </a:rPr>
                                  <m:t>𝟏</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1" i="1" smtClean="0">
                                    <a:solidFill>
                                      <a:srgbClr val="0066FF"/>
                                    </a:solidFill>
                                    <a:latin typeface="Cambria Math" panose="02040503050406030204" pitchFamily="18" charset="0"/>
                                  </a:rPr>
                                  <m:t>𝟏</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1" i="1" smtClean="0">
                                    <a:solidFill>
                                      <a:srgbClr val="0066FF"/>
                                    </a:solidFill>
                                    <a:latin typeface="Cambria Math" panose="02040503050406030204" pitchFamily="18" charset="0"/>
                                  </a:rPr>
                                  <m:t>𝟏</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1" i="1" smtClean="0">
                                    <a:solidFill>
                                      <a:srgbClr val="FF6600"/>
                                    </a:solidFill>
                                    <a:latin typeface="Cambria Math" panose="02040503050406030204" pitchFamily="18" charset="0"/>
                                  </a:rPr>
                                  <m:t>𝟏</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867022"/>
                      </a:ext>
                    </a:extLst>
                  </a:tr>
                </a:tbl>
              </a:graphicData>
            </a:graphic>
          </p:graphicFrame>
        </mc:Choice>
        <mc:Fallback xmlns="">
          <p:graphicFrame>
            <p:nvGraphicFramePr>
              <p:cNvPr id="75" name="Table 74"/>
              <p:cNvGraphicFramePr>
                <a:graphicFrameLocks noGrp="1"/>
              </p:cNvGraphicFramePr>
              <p:nvPr>
                <p:extLst>
                  <p:ext uri="{D42A27DB-BD31-4B8C-83A1-F6EECF244321}">
                    <p14:modId xmlns:p14="http://schemas.microsoft.com/office/powerpoint/2010/main" val="2247230550"/>
                  </p:ext>
                </p:extLst>
              </p:nvPr>
            </p:nvGraphicFramePr>
            <p:xfrm>
              <a:off x="429889" y="5468515"/>
              <a:ext cx="11206380" cy="370840"/>
            </p:xfrm>
            <a:graphic>
              <a:graphicData uri="http://schemas.openxmlformats.org/drawingml/2006/table">
                <a:tbl>
                  <a:tblPr firstRow="1" bandRow="1">
                    <a:tableStyleId>{7DF18680-E054-41AD-8BC1-D1AEF772440D}</a:tableStyleId>
                  </a:tblPr>
                  <a:tblGrid>
                    <a:gridCol w="747092">
                      <a:extLst>
                        <a:ext uri="{9D8B030D-6E8A-4147-A177-3AD203B41FA5}">
                          <a16:colId xmlns:a16="http://schemas.microsoft.com/office/drawing/2014/main" val="294025465"/>
                        </a:ext>
                      </a:extLst>
                    </a:gridCol>
                    <a:gridCol w="747092">
                      <a:extLst>
                        <a:ext uri="{9D8B030D-6E8A-4147-A177-3AD203B41FA5}">
                          <a16:colId xmlns:a16="http://schemas.microsoft.com/office/drawing/2014/main" val="659761264"/>
                        </a:ext>
                      </a:extLst>
                    </a:gridCol>
                    <a:gridCol w="747092">
                      <a:extLst>
                        <a:ext uri="{9D8B030D-6E8A-4147-A177-3AD203B41FA5}">
                          <a16:colId xmlns:a16="http://schemas.microsoft.com/office/drawing/2014/main" val="1480501803"/>
                        </a:ext>
                      </a:extLst>
                    </a:gridCol>
                    <a:gridCol w="747092">
                      <a:extLst>
                        <a:ext uri="{9D8B030D-6E8A-4147-A177-3AD203B41FA5}">
                          <a16:colId xmlns:a16="http://schemas.microsoft.com/office/drawing/2014/main" val="406981618"/>
                        </a:ext>
                      </a:extLst>
                    </a:gridCol>
                    <a:gridCol w="747092">
                      <a:extLst>
                        <a:ext uri="{9D8B030D-6E8A-4147-A177-3AD203B41FA5}">
                          <a16:colId xmlns:a16="http://schemas.microsoft.com/office/drawing/2014/main" val="84111829"/>
                        </a:ext>
                      </a:extLst>
                    </a:gridCol>
                    <a:gridCol w="747092">
                      <a:extLst>
                        <a:ext uri="{9D8B030D-6E8A-4147-A177-3AD203B41FA5}">
                          <a16:colId xmlns:a16="http://schemas.microsoft.com/office/drawing/2014/main" val="3224508609"/>
                        </a:ext>
                      </a:extLst>
                    </a:gridCol>
                    <a:gridCol w="747092">
                      <a:extLst>
                        <a:ext uri="{9D8B030D-6E8A-4147-A177-3AD203B41FA5}">
                          <a16:colId xmlns:a16="http://schemas.microsoft.com/office/drawing/2014/main" val="868362534"/>
                        </a:ext>
                      </a:extLst>
                    </a:gridCol>
                    <a:gridCol w="747092">
                      <a:extLst>
                        <a:ext uri="{9D8B030D-6E8A-4147-A177-3AD203B41FA5}">
                          <a16:colId xmlns:a16="http://schemas.microsoft.com/office/drawing/2014/main" val="2495150061"/>
                        </a:ext>
                      </a:extLst>
                    </a:gridCol>
                    <a:gridCol w="747092">
                      <a:extLst>
                        <a:ext uri="{9D8B030D-6E8A-4147-A177-3AD203B41FA5}">
                          <a16:colId xmlns:a16="http://schemas.microsoft.com/office/drawing/2014/main" val="3772818264"/>
                        </a:ext>
                      </a:extLst>
                    </a:gridCol>
                    <a:gridCol w="747092">
                      <a:extLst>
                        <a:ext uri="{9D8B030D-6E8A-4147-A177-3AD203B41FA5}">
                          <a16:colId xmlns:a16="http://schemas.microsoft.com/office/drawing/2014/main" val="2730066254"/>
                        </a:ext>
                      </a:extLst>
                    </a:gridCol>
                    <a:gridCol w="747092">
                      <a:extLst>
                        <a:ext uri="{9D8B030D-6E8A-4147-A177-3AD203B41FA5}">
                          <a16:colId xmlns:a16="http://schemas.microsoft.com/office/drawing/2014/main" val="2353843856"/>
                        </a:ext>
                      </a:extLst>
                    </a:gridCol>
                    <a:gridCol w="747092">
                      <a:extLst>
                        <a:ext uri="{9D8B030D-6E8A-4147-A177-3AD203B41FA5}">
                          <a16:colId xmlns:a16="http://schemas.microsoft.com/office/drawing/2014/main" val="266248437"/>
                        </a:ext>
                      </a:extLst>
                    </a:gridCol>
                    <a:gridCol w="747092">
                      <a:extLst>
                        <a:ext uri="{9D8B030D-6E8A-4147-A177-3AD203B41FA5}">
                          <a16:colId xmlns:a16="http://schemas.microsoft.com/office/drawing/2014/main" val="3804295619"/>
                        </a:ext>
                      </a:extLst>
                    </a:gridCol>
                    <a:gridCol w="747092">
                      <a:extLst>
                        <a:ext uri="{9D8B030D-6E8A-4147-A177-3AD203B41FA5}">
                          <a16:colId xmlns:a16="http://schemas.microsoft.com/office/drawing/2014/main" val="4028505612"/>
                        </a:ext>
                      </a:extLst>
                    </a:gridCol>
                    <a:gridCol w="747092">
                      <a:extLst>
                        <a:ext uri="{9D8B030D-6E8A-4147-A177-3AD203B41FA5}">
                          <a16:colId xmlns:a16="http://schemas.microsoft.com/office/drawing/2014/main" val="1544541260"/>
                        </a:ext>
                      </a:extLst>
                    </a:gridCol>
                  </a:tblGrid>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101639" t="-8197" r="-1308197" b="-24590"/>
                          </a:stretch>
                        </a:blip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399187" t="-8197" r="-998374" b="-24590"/>
                          </a:stretch>
                        </a:blipFill>
                      </a:tcPr>
                    </a:tc>
                    <a:tc>
                      <a:txBody>
                        <a:bodyPr/>
                        <a:lstStyle/>
                        <a:p>
                          <a:pPr algn="ctr"/>
                          <a:r>
                            <a:rPr lang="en-US" dirty="0">
                              <a:solidFill>
                                <a:srgbClr val="00924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04098" t="-8197" r="-805738" b="-24590"/>
                          </a:stretch>
                        </a:blip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804918" t="-8197" r="-604918" b="-24590"/>
                          </a:stretch>
                        </a:blip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997561" t="-8197" r="-400000" b="-24590"/>
                          </a:stretch>
                        </a:blip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1196748" t="-8197" r="-200813" b="-24590"/>
                          </a:stretch>
                        </a:blip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867022"/>
                      </a:ext>
                    </a:extLst>
                  </a:tr>
                </a:tbl>
              </a:graphicData>
            </a:graphic>
          </p:graphicFrame>
        </mc:Fallback>
      </mc:AlternateContent>
      <p:cxnSp>
        <p:nvCxnSpPr>
          <p:cNvPr id="76" name="Straight Arrow Connector 75"/>
          <p:cNvCxnSpPr>
            <a:cxnSpLocks/>
          </p:cNvCxnSpPr>
          <p:nvPr/>
        </p:nvCxnSpPr>
        <p:spPr>
          <a:xfrm flipH="1">
            <a:off x="1580221" y="4769260"/>
            <a:ext cx="4087260" cy="699255"/>
          </a:xfrm>
          <a:prstGeom prst="straightConnector1">
            <a:avLst/>
          </a:prstGeom>
          <a:ln w="12700">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cxnSpLocks/>
          </p:cNvCxnSpPr>
          <p:nvPr/>
        </p:nvCxnSpPr>
        <p:spPr>
          <a:xfrm>
            <a:off x="5667479" y="4780729"/>
            <a:ext cx="1102580" cy="687786"/>
          </a:xfrm>
          <a:prstGeom prst="straightConnector1">
            <a:avLst/>
          </a:prstGeom>
          <a:ln w="12700">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cxnSpLocks/>
          </p:cNvCxnSpPr>
          <p:nvPr/>
        </p:nvCxnSpPr>
        <p:spPr>
          <a:xfrm>
            <a:off x="5667479" y="4769260"/>
            <a:ext cx="4105272" cy="69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cxnSpLocks/>
          </p:cNvCxnSpPr>
          <p:nvPr/>
        </p:nvCxnSpPr>
        <p:spPr>
          <a:xfrm flipH="1">
            <a:off x="3827763" y="4769260"/>
            <a:ext cx="1839718" cy="69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p:cNvCxnSpPr>
          <p:nvPr/>
        </p:nvCxnSpPr>
        <p:spPr>
          <a:xfrm flipH="1">
            <a:off x="5336675" y="4769260"/>
            <a:ext cx="330805" cy="69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cxnSpLocks/>
          </p:cNvCxnSpPr>
          <p:nvPr/>
        </p:nvCxnSpPr>
        <p:spPr>
          <a:xfrm>
            <a:off x="5667479" y="4769260"/>
            <a:ext cx="2597747" cy="699255"/>
          </a:xfrm>
          <a:prstGeom prst="straightConnector1">
            <a:avLst/>
          </a:prstGeom>
          <a:ln w="12700">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8" name="TextBox 1047"/>
              <p:cNvSpPr txBox="1"/>
              <p:nvPr/>
            </p:nvSpPr>
            <p:spPr>
              <a:xfrm>
                <a:off x="4747622" y="4394194"/>
                <a:ext cx="96527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ctrlPr>
                            <a:rPr lang="en-US" b="1" i="1" smtClean="0">
                              <a:solidFill>
                                <a:schemeClr val="tx1"/>
                              </a:solidFill>
                              <a:latin typeface="Cambria Math" panose="02040503050406030204" pitchFamily="18" charset="0"/>
                            </a:rPr>
                          </m:ctrlPr>
                        </m:dPr>
                        <m:e>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𝒙</m:t>
                              </m:r>
                            </m:e>
                            <m:sub>
                              <m:r>
                                <a:rPr lang="en-US" b="1" i="1">
                                  <a:solidFill>
                                    <a:schemeClr val="tx1"/>
                                  </a:solidFill>
                                  <a:latin typeface="Cambria Math" panose="02040503050406030204" pitchFamily="18" charset="0"/>
                                </a:rPr>
                                <m:t>𝟏</m:t>
                              </m:r>
                            </m:sub>
                          </m:sSub>
                          <m:r>
                            <a:rPr lang="en-US" b="1"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𝒚</m:t>
                              </m:r>
                            </m:e>
                            <m:sub>
                              <m:r>
                                <a:rPr lang="en-US" b="1" i="1">
                                  <a:solidFill>
                                    <a:schemeClr val="tx1"/>
                                  </a:solidFill>
                                  <a:latin typeface="Cambria Math" panose="02040503050406030204" pitchFamily="18" charset="0"/>
                                </a:rPr>
                                <m:t>𝟏</m:t>
                              </m:r>
                            </m:sub>
                          </m:sSub>
                        </m:e>
                      </m:d>
                      <m:r>
                        <a:rPr lang="en-US" b="1"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𝒙</m:t>
                          </m:r>
                        </m:e>
                        <m:sub>
                          <m:r>
                            <a:rPr lang="en-US" b="1" i="1">
                              <a:solidFill>
                                <a:schemeClr val="tx1"/>
                              </a:solidFill>
                              <a:latin typeface="Cambria Math" panose="02040503050406030204" pitchFamily="18" charset="0"/>
                            </a:rPr>
                            <m:t>𝟐</m:t>
                          </m:r>
                        </m:sub>
                      </m:sSub>
                      <m:r>
                        <a:rPr lang="en-US" b="1"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𝒚</m:t>
                          </m:r>
                        </m:e>
                        <m:sub>
                          <m:r>
                            <a:rPr lang="en-US" b="1" i="1">
                              <a:solidFill>
                                <a:schemeClr val="tx1"/>
                              </a:solidFill>
                              <a:latin typeface="Cambria Math" panose="02040503050406030204" pitchFamily="18" charset="0"/>
                            </a:rPr>
                            <m:t>𝟐</m:t>
                          </m:r>
                        </m:sub>
                      </m:sSub>
                      <m:r>
                        <a:rPr lang="en-US" b="1"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048" name="TextBox 1047"/>
              <p:cNvSpPr txBox="1">
                <a:spLocks noRot="1" noChangeAspect="1" noMove="1" noResize="1" noEditPoints="1" noAdjustHandles="1" noChangeArrowheads="1" noChangeShapeType="1" noTextEdit="1"/>
              </p:cNvSpPr>
              <p:nvPr/>
            </p:nvSpPr>
            <p:spPr>
              <a:xfrm>
                <a:off x="4747622" y="4394194"/>
                <a:ext cx="965271" cy="369332"/>
              </a:xfrm>
              <a:prstGeom prst="rect">
                <a:avLst/>
              </a:prstGeom>
              <a:blipFill>
                <a:blip r:embed="rId11"/>
                <a:stretch>
                  <a:fillRect r="-107595" b="-1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5184843" y="6353944"/>
                <a:ext cx="96527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97" name="TextBox 96"/>
              <p:cNvSpPr txBox="1">
                <a:spLocks noRot="1" noChangeAspect="1" noMove="1" noResize="1" noEditPoints="1" noAdjustHandles="1" noChangeArrowheads="1" noChangeShapeType="1" noTextEdit="1"/>
              </p:cNvSpPr>
              <p:nvPr/>
            </p:nvSpPr>
            <p:spPr>
              <a:xfrm>
                <a:off x="5184843" y="6353944"/>
                <a:ext cx="965271" cy="369332"/>
              </a:xfrm>
              <a:prstGeom prst="rect">
                <a:avLst/>
              </a:prstGeom>
              <a:blipFill>
                <a:blip r:embed="rId12"/>
                <a:stretch>
                  <a:fillRect/>
                </a:stretch>
              </a:blipFill>
            </p:spPr>
            <p:txBody>
              <a:bodyPr/>
              <a:lstStyle/>
              <a:p>
                <a:r>
                  <a:rPr lang="en-US">
                    <a:noFill/>
                  </a:rPr>
                  <a:t> </a:t>
                </a:r>
              </a:p>
            </p:txBody>
          </p:sp>
        </mc:Fallback>
      </mc:AlternateContent>
      <p:cxnSp>
        <p:nvCxnSpPr>
          <p:cNvPr id="98" name="Straight Arrow Connector 97"/>
          <p:cNvCxnSpPr>
            <a:cxnSpLocks/>
            <a:stCxn id="97" idx="0"/>
          </p:cNvCxnSpPr>
          <p:nvPr/>
        </p:nvCxnSpPr>
        <p:spPr>
          <a:xfrm flipH="1" flipV="1">
            <a:off x="5336675" y="5839355"/>
            <a:ext cx="330804" cy="514589"/>
          </a:xfrm>
          <a:prstGeom prst="straightConnector1">
            <a:avLst/>
          </a:prstGeom>
          <a:ln>
            <a:solidFill>
              <a:srgbClr val="00823B"/>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cxnSpLocks/>
            <a:stCxn id="97" idx="0"/>
          </p:cNvCxnSpPr>
          <p:nvPr/>
        </p:nvCxnSpPr>
        <p:spPr>
          <a:xfrm flipV="1">
            <a:off x="5667479" y="5839356"/>
            <a:ext cx="1102580" cy="514588"/>
          </a:xfrm>
          <a:prstGeom prst="straightConnector1">
            <a:avLst/>
          </a:prstGeom>
          <a:ln>
            <a:solidFill>
              <a:srgbClr val="00823B"/>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cxnSpLocks/>
            <a:stCxn id="97" idx="0"/>
          </p:cNvCxnSpPr>
          <p:nvPr/>
        </p:nvCxnSpPr>
        <p:spPr>
          <a:xfrm flipH="1" flipV="1">
            <a:off x="4596977" y="5839356"/>
            <a:ext cx="1070502" cy="514588"/>
          </a:xfrm>
          <a:prstGeom prst="straightConnector1">
            <a:avLst/>
          </a:prstGeom>
          <a:ln>
            <a:solidFill>
              <a:srgbClr val="00823B"/>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1294935" y="5502677"/>
                <a:ext cx="380438" cy="302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𝒓</m:t>
                          </m:r>
                        </m:e>
                        <m:sub>
                          <m:r>
                            <a:rPr lang="en-US" i="1">
                              <a:solidFill>
                                <a:srgbClr val="0066FF"/>
                              </a:solidFill>
                              <a:latin typeface="Cambria Math" panose="02040503050406030204" pitchFamily="18" charset="0"/>
                            </a:rPr>
                            <m:t>1</m:t>
                          </m:r>
                          <m:r>
                            <a:rPr lang="en-US" b="1" i="1">
                              <a:solidFill>
                                <a:srgbClr val="0066FF"/>
                              </a:solidFill>
                              <a:latin typeface="Cambria Math" panose="02040503050406030204" pitchFamily="18" charset="0"/>
                            </a:rPr>
                            <m:t>𝟏</m:t>
                          </m:r>
                        </m:sub>
                      </m:sSub>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294935" y="5502677"/>
                <a:ext cx="380438" cy="302516"/>
              </a:xfrm>
              <a:prstGeom prst="rect">
                <a:avLst/>
              </a:prstGeom>
              <a:blipFill>
                <a:blip r:embed="rId13"/>
                <a:stretch>
                  <a:fillRect l="-15873" b="-142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6596827" y="5479984"/>
                <a:ext cx="380438" cy="302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𝒓</m:t>
                          </m:r>
                        </m:e>
                        <m:sub>
                          <m:r>
                            <a:rPr lang="en-US" i="1">
                              <a:solidFill>
                                <a:srgbClr val="0066FF"/>
                              </a:solidFill>
                              <a:latin typeface="Cambria Math" panose="02040503050406030204" pitchFamily="18" charset="0"/>
                            </a:rPr>
                            <m:t>1</m:t>
                          </m:r>
                          <m:r>
                            <a:rPr lang="en-US" b="1" i="1" smtClean="0">
                              <a:solidFill>
                                <a:srgbClr val="0066FF"/>
                              </a:solidFill>
                              <a:latin typeface="Cambria Math" panose="02040503050406030204" pitchFamily="18" charset="0"/>
                            </a:rPr>
                            <m:t>𝟐</m:t>
                          </m:r>
                        </m:sub>
                      </m:sSub>
                    </m:oMath>
                  </m:oMathPara>
                </a14:m>
                <a:endParaRPr lang="en-US" dirty="0"/>
              </a:p>
            </p:txBody>
          </p:sp>
        </mc:Choice>
        <mc:Fallback xmlns="">
          <p:sp>
            <p:nvSpPr>
              <p:cNvPr id="34" name="Rectangle 33"/>
              <p:cNvSpPr>
                <a:spLocks noRot="1" noChangeAspect="1" noMove="1" noResize="1" noEditPoints="1" noAdjustHandles="1" noChangeArrowheads="1" noChangeShapeType="1" noTextEdit="1"/>
              </p:cNvSpPr>
              <p:nvPr/>
            </p:nvSpPr>
            <p:spPr>
              <a:xfrm>
                <a:off x="6596827" y="5479984"/>
                <a:ext cx="380438" cy="302516"/>
              </a:xfrm>
              <a:prstGeom prst="rect">
                <a:avLst/>
              </a:prstGeom>
              <a:blipFill>
                <a:blip r:embed="rId14"/>
                <a:stretch>
                  <a:fillRect l="-15873" b="-12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8115774" y="5496001"/>
                <a:ext cx="380438" cy="302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𝒓</m:t>
                          </m:r>
                        </m:e>
                        <m:sub>
                          <m:r>
                            <a:rPr lang="en-US" b="0" i="1" smtClean="0">
                              <a:solidFill>
                                <a:srgbClr val="0066FF"/>
                              </a:solidFill>
                              <a:latin typeface="Cambria Math" panose="02040503050406030204" pitchFamily="18" charset="0"/>
                            </a:rPr>
                            <m:t>1</m:t>
                          </m:r>
                          <m:r>
                            <a:rPr lang="en-US" b="1" i="1" smtClean="0">
                              <a:solidFill>
                                <a:srgbClr val="0066FF"/>
                              </a:solidFill>
                              <a:latin typeface="Cambria Math" panose="02040503050406030204" pitchFamily="18" charset="0"/>
                            </a:rPr>
                            <m:t>𝟑</m:t>
                          </m:r>
                        </m:sub>
                      </m:sSub>
                    </m:oMath>
                  </m:oMathPara>
                </a14:m>
                <a:endParaRPr lang="en-US" dirty="0"/>
              </a:p>
            </p:txBody>
          </p:sp>
        </mc:Choice>
        <mc:Fallback xmlns="">
          <p:sp>
            <p:nvSpPr>
              <p:cNvPr id="35" name="Rectangle 34"/>
              <p:cNvSpPr>
                <a:spLocks noRot="1" noChangeAspect="1" noMove="1" noResize="1" noEditPoints="1" noAdjustHandles="1" noChangeArrowheads="1" noChangeShapeType="1" noTextEdit="1"/>
              </p:cNvSpPr>
              <p:nvPr/>
            </p:nvSpPr>
            <p:spPr>
              <a:xfrm>
                <a:off x="8115774" y="5496001"/>
                <a:ext cx="380438" cy="302516"/>
              </a:xfrm>
              <a:prstGeom prst="rect">
                <a:avLst/>
              </a:prstGeom>
              <a:blipFill>
                <a:blip r:embed="rId15"/>
                <a:stretch>
                  <a:fillRect l="-15873" b="-142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3604607" y="5479984"/>
                <a:ext cx="380438" cy="302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FF6600"/>
                              </a:solidFill>
                              <a:latin typeface="Cambria Math" panose="02040503050406030204" pitchFamily="18" charset="0"/>
                            </a:rPr>
                          </m:ctrlPr>
                        </m:sSubPr>
                        <m:e>
                          <m:r>
                            <a:rPr lang="en-US" b="1" i="1">
                              <a:solidFill>
                                <a:srgbClr val="FF6600"/>
                              </a:solidFill>
                              <a:latin typeface="Cambria Math" panose="02040503050406030204" pitchFamily="18" charset="0"/>
                            </a:rPr>
                            <m:t>𝒓</m:t>
                          </m:r>
                        </m:e>
                        <m:sub>
                          <m:r>
                            <a:rPr lang="en-US" b="0" i="1" smtClean="0">
                              <a:solidFill>
                                <a:srgbClr val="FF6600"/>
                              </a:solidFill>
                              <a:latin typeface="Cambria Math" panose="02040503050406030204" pitchFamily="18" charset="0"/>
                            </a:rPr>
                            <m:t>2</m:t>
                          </m:r>
                          <m:r>
                            <a:rPr lang="en-US" b="1" i="1" smtClean="0">
                              <a:solidFill>
                                <a:srgbClr val="FF6600"/>
                              </a:solidFill>
                              <a:latin typeface="Cambria Math" panose="02040503050406030204" pitchFamily="18" charset="0"/>
                            </a:rPr>
                            <m:t>𝟐</m:t>
                          </m:r>
                        </m:sub>
                      </m:sSub>
                    </m:oMath>
                  </m:oMathPara>
                </a14:m>
                <a:endParaRPr lang="en-US" dirty="0">
                  <a:solidFill>
                    <a:srgbClr val="FF6600"/>
                  </a:solidFill>
                </a:endParaRPr>
              </a:p>
            </p:txBody>
          </p:sp>
        </mc:Choice>
        <mc:Fallback xmlns="">
          <p:sp>
            <p:nvSpPr>
              <p:cNvPr id="37" name="Rectangle 36"/>
              <p:cNvSpPr>
                <a:spLocks noRot="1" noChangeAspect="1" noMove="1" noResize="1" noEditPoints="1" noAdjustHandles="1" noChangeArrowheads="1" noChangeShapeType="1" noTextEdit="1"/>
              </p:cNvSpPr>
              <p:nvPr/>
            </p:nvSpPr>
            <p:spPr>
              <a:xfrm>
                <a:off x="3604607" y="5479984"/>
                <a:ext cx="380438" cy="302516"/>
              </a:xfrm>
              <a:prstGeom prst="rect">
                <a:avLst/>
              </a:prstGeom>
              <a:blipFill>
                <a:blip r:embed="rId16"/>
                <a:stretch>
                  <a:fillRect l="-15873" b="-12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5092671" y="5470727"/>
                <a:ext cx="380438" cy="302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FF6600"/>
                              </a:solidFill>
                              <a:latin typeface="Cambria Math" panose="02040503050406030204" pitchFamily="18" charset="0"/>
                            </a:rPr>
                          </m:ctrlPr>
                        </m:sSubPr>
                        <m:e>
                          <m:r>
                            <a:rPr lang="en-US" b="1" i="1">
                              <a:solidFill>
                                <a:srgbClr val="FF6600"/>
                              </a:solidFill>
                              <a:latin typeface="Cambria Math" panose="02040503050406030204" pitchFamily="18" charset="0"/>
                            </a:rPr>
                            <m:t>𝒓</m:t>
                          </m:r>
                        </m:e>
                        <m:sub>
                          <m:r>
                            <a:rPr lang="en-US" b="0" i="1" smtClean="0">
                              <a:solidFill>
                                <a:srgbClr val="FF6600"/>
                              </a:solidFill>
                              <a:latin typeface="Cambria Math" panose="02040503050406030204" pitchFamily="18" charset="0"/>
                            </a:rPr>
                            <m:t>2</m:t>
                          </m:r>
                          <m:r>
                            <a:rPr lang="en-US" b="1" i="1" smtClean="0">
                              <a:solidFill>
                                <a:srgbClr val="FF6600"/>
                              </a:solidFill>
                              <a:latin typeface="Cambria Math" panose="02040503050406030204" pitchFamily="18" charset="0"/>
                            </a:rPr>
                            <m:t>𝟑</m:t>
                          </m:r>
                        </m:sub>
                      </m:sSub>
                    </m:oMath>
                  </m:oMathPara>
                </a14:m>
                <a:endParaRPr lang="en-US" dirty="0">
                  <a:solidFill>
                    <a:srgbClr val="FF6600"/>
                  </a:solidFill>
                </a:endParaRPr>
              </a:p>
            </p:txBody>
          </p:sp>
        </mc:Choice>
        <mc:Fallback xmlns="">
          <p:sp>
            <p:nvSpPr>
              <p:cNvPr id="40" name="Rectangle 39"/>
              <p:cNvSpPr>
                <a:spLocks noRot="1" noChangeAspect="1" noMove="1" noResize="1" noEditPoints="1" noAdjustHandles="1" noChangeArrowheads="1" noChangeShapeType="1" noTextEdit="1"/>
              </p:cNvSpPr>
              <p:nvPr/>
            </p:nvSpPr>
            <p:spPr>
              <a:xfrm>
                <a:off x="5092671" y="5470727"/>
                <a:ext cx="380438" cy="302516"/>
              </a:xfrm>
              <a:prstGeom prst="rect">
                <a:avLst/>
              </a:prstGeom>
              <a:blipFill>
                <a:blip r:embed="rId17"/>
                <a:stretch>
                  <a:fillRect l="-15873" b="-14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9601200" y="5495627"/>
                <a:ext cx="380438" cy="302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FF6600"/>
                              </a:solidFill>
                              <a:latin typeface="Cambria Math" panose="02040503050406030204" pitchFamily="18" charset="0"/>
                            </a:rPr>
                          </m:ctrlPr>
                        </m:sSubPr>
                        <m:e>
                          <m:r>
                            <a:rPr lang="en-US" b="1" i="1">
                              <a:solidFill>
                                <a:srgbClr val="FF6600"/>
                              </a:solidFill>
                              <a:latin typeface="Cambria Math" panose="02040503050406030204" pitchFamily="18" charset="0"/>
                            </a:rPr>
                            <m:t>𝒓</m:t>
                          </m:r>
                        </m:e>
                        <m:sub>
                          <m:r>
                            <a:rPr lang="en-US" b="0" i="1" smtClean="0">
                              <a:solidFill>
                                <a:srgbClr val="FF6600"/>
                              </a:solidFill>
                              <a:latin typeface="Cambria Math" panose="02040503050406030204" pitchFamily="18" charset="0"/>
                            </a:rPr>
                            <m:t>2</m:t>
                          </m:r>
                          <m:r>
                            <a:rPr lang="en-US" b="1" i="1" smtClean="0">
                              <a:solidFill>
                                <a:srgbClr val="FF6600"/>
                              </a:solidFill>
                              <a:latin typeface="Cambria Math" panose="02040503050406030204" pitchFamily="18" charset="0"/>
                            </a:rPr>
                            <m:t>𝟏</m:t>
                          </m:r>
                        </m:sub>
                      </m:sSub>
                    </m:oMath>
                  </m:oMathPara>
                </a14:m>
                <a:endParaRPr lang="en-US" dirty="0">
                  <a:solidFill>
                    <a:srgbClr val="FF6600"/>
                  </a:solidFill>
                </a:endParaRPr>
              </a:p>
            </p:txBody>
          </p:sp>
        </mc:Choice>
        <mc:Fallback xmlns="">
          <p:sp>
            <p:nvSpPr>
              <p:cNvPr id="41" name="Rectangle 40"/>
              <p:cNvSpPr>
                <a:spLocks noRot="1" noChangeAspect="1" noMove="1" noResize="1" noEditPoints="1" noAdjustHandles="1" noChangeArrowheads="1" noChangeShapeType="1" noTextEdit="1"/>
              </p:cNvSpPr>
              <p:nvPr/>
            </p:nvSpPr>
            <p:spPr>
              <a:xfrm>
                <a:off x="9601200" y="5495627"/>
                <a:ext cx="380438" cy="302516"/>
              </a:xfrm>
              <a:prstGeom prst="rect">
                <a:avLst/>
              </a:prstGeom>
              <a:blipFill>
                <a:blip r:embed="rId18"/>
                <a:stretch>
                  <a:fillRect l="-16129" r="-1613" b="-142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4353027" y="5495654"/>
                <a:ext cx="380438" cy="302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rgbClr val="00823B"/>
                          </a:solidFill>
                          <a:latin typeface="Cambria Math" panose="02040503050406030204" pitchFamily="18" charset="0"/>
                        </a:rPr>
                        <m:t>$</m:t>
                      </m:r>
                    </m:oMath>
                  </m:oMathPara>
                </a14:m>
                <a:endParaRPr lang="en-US" dirty="0">
                  <a:solidFill>
                    <a:srgbClr val="00823B"/>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4353027" y="5495654"/>
                <a:ext cx="380438" cy="302516"/>
              </a:xfrm>
              <a:prstGeom prst="rect">
                <a:avLst/>
              </a:prstGeom>
              <a:blipFill>
                <a:blip r:embed="rId19"/>
                <a:stretch>
                  <a:fillRect b="-142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627305" y="5512713"/>
                <a:ext cx="380438" cy="302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3" name="Rectangle 42"/>
              <p:cNvSpPr>
                <a:spLocks noRot="1" noChangeAspect="1" noMove="1" noResize="1" noEditPoints="1" noAdjustHandles="1" noChangeArrowheads="1" noChangeShapeType="1" noTextEdit="1"/>
              </p:cNvSpPr>
              <p:nvPr/>
            </p:nvSpPr>
            <p:spPr>
              <a:xfrm>
                <a:off x="627305" y="5512713"/>
                <a:ext cx="380438" cy="302516"/>
              </a:xfrm>
              <a:prstGeom prst="rect">
                <a:avLst/>
              </a:prstGeom>
              <a:blipFill>
                <a:blip r:embed="rId20"/>
                <a:stretch>
                  <a:fillRect b="-14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2162679" y="5514196"/>
                <a:ext cx="380438" cy="302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4" name="Rectangle 43"/>
              <p:cNvSpPr>
                <a:spLocks noRot="1" noChangeAspect="1" noMove="1" noResize="1" noEditPoints="1" noAdjustHandles="1" noChangeArrowheads="1" noChangeShapeType="1" noTextEdit="1"/>
              </p:cNvSpPr>
              <p:nvPr/>
            </p:nvSpPr>
            <p:spPr>
              <a:xfrm>
                <a:off x="2162679" y="5514196"/>
                <a:ext cx="380438" cy="302516"/>
              </a:xfrm>
              <a:prstGeom prst="rect">
                <a:avLst/>
              </a:prstGeom>
              <a:blipFill>
                <a:blip r:embed="rId21"/>
                <a:stretch>
                  <a:fillRect b="-142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2864963" y="5507796"/>
                <a:ext cx="380438" cy="302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5" name="Rectangle 44"/>
              <p:cNvSpPr>
                <a:spLocks noRot="1" noChangeAspect="1" noMove="1" noResize="1" noEditPoints="1" noAdjustHandles="1" noChangeArrowheads="1" noChangeShapeType="1" noTextEdit="1"/>
              </p:cNvSpPr>
              <p:nvPr/>
            </p:nvSpPr>
            <p:spPr>
              <a:xfrm>
                <a:off x="2864963" y="5507796"/>
                <a:ext cx="380438" cy="302516"/>
              </a:xfrm>
              <a:prstGeom prst="rect">
                <a:avLst/>
              </a:prstGeom>
              <a:blipFill>
                <a:blip r:embed="rId22"/>
                <a:stretch>
                  <a:fillRect b="-142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5873043" y="5495627"/>
                <a:ext cx="380438" cy="302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6" name="Rectangle 45"/>
              <p:cNvSpPr>
                <a:spLocks noRot="1" noChangeAspect="1" noMove="1" noResize="1" noEditPoints="1" noAdjustHandles="1" noChangeArrowheads="1" noChangeShapeType="1" noTextEdit="1"/>
              </p:cNvSpPr>
              <p:nvPr/>
            </p:nvSpPr>
            <p:spPr>
              <a:xfrm>
                <a:off x="5873043" y="5495627"/>
                <a:ext cx="380438" cy="302516"/>
              </a:xfrm>
              <a:prstGeom prst="rect">
                <a:avLst/>
              </a:prstGeom>
              <a:blipFill>
                <a:blip r:embed="rId23"/>
                <a:stretch>
                  <a:fillRect b="-142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7345567" y="5485857"/>
                <a:ext cx="380438" cy="302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8" name="Rectangle 47"/>
              <p:cNvSpPr>
                <a:spLocks noRot="1" noChangeAspect="1" noMove="1" noResize="1" noEditPoints="1" noAdjustHandles="1" noChangeArrowheads="1" noChangeShapeType="1" noTextEdit="1"/>
              </p:cNvSpPr>
              <p:nvPr/>
            </p:nvSpPr>
            <p:spPr>
              <a:xfrm>
                <a:off x="7345567" y="5485857"/>
                <a:ext cx="380438" cy="302516"/>
              </a:xfrm>
              <a:prstGeom prst="rect">
                <a:avLst/>
              </a:prstGeom>
              <a:blipFill>
                <a:blip r:embed="rId24"/>
                <a:stretch>
                  <a:fillRect b="-12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a:xfrm>
                <a:off x="8830993" y="5512713"/>
                <a:ext cx="380438" cy="302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9" name="Rectangle 48"/>
              <p:cNvSpPr>
                <a:spLocks noRot="1" noChangeAspect="1" noMove="1" noResize="1" noEditPoints="1" noAdjustHandles="1" noChangeArrowheads="1" noChangeShapeType="1" noTextEdit="1"/>
              </p:cNvSpPr>
              <p:nvPr/>
            </p:nvSpPr>
            <p:spPr>
              <a:xfrm>
                <a:off x="8830993" y="5512713"/>
                <a:ext cx="380438" cy="302516"/>
              </a:xfrm>
              <a:prstGeom prst="rect">
                <a:avLst/>
              </a:prstGeom>
              <a:blipFill>
                <a:blip r:embed="rId25"/>
                <a:stretch>
                  <a:fillRect b="-14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10316419" y="5495627"/>
                <a:ext cx="380438" cy="302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0" name="Rectangle 49"/>
              <p:cNvSpPr>
                <a:spLocks noRot="1" noChangeAspect="1" noMove="1" noResize="1" noEditPoints="1" noAdjustHandles="1" noChangeArrowheads="1" noChangeShapeType="1" noTextEdit="1"/>
              </p:cNvSpPr>
              <p:nvPr/>
            </p:nvSpPr>
            <p:spPr>
              <a:xfrm>
                <a:off x="10316419" y="5495627"/>
                <a:ext cx="380438" cy="302516"/>
              </a:xfrm>
              <a:prstGeom prst="rect">
                <a:avLst/>
              </a:prstGeom>
              <a:blipFill>
                <a:blip r:embed="rId26"/>
                <a:stretch>
                  <a:fillRect b="-142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11058701" y="5500746"/>
                <a:ext cx="380438" cy="302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1" name="Rectangle 50"/>
              <p:cNvSpPr>
                <a:spLocks noRot="1" noChangeAspect="1" noMove="1" noResize="1" noEditPoints="1" noAdjustHandles="1" noChangeArrowheads="1" noChangeShapeType="1" noTextEdit="1"/>
              </p:cNvSpPr>
              <p:nvPr/>
            </p:nvSpPr>
            <p:spPr>
              <a:xfrm>
                <a:off x="11058701" y="5500746"/>
                <a:ext cx="380438" cy="302516"/>
              </a:xfrm>
              <a:prstGeom prst="rect">
                <a:avLst/>
              </a:prstGeom>
              <a:blipFill>
                <a:blip r:embed="rId27"/>
                <a:stretch>
                  <a:fillRect b="-1400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260625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idx="1"/>
              </p:nvPr>
            </p:nvSpPr>
            <p:spPr>
              <a:xfrm>
                <a:off x="41148" y="2273872"/>
                <a:ext cx="11690188" cy="4769479"/>
              </a:xfrm>
            </p:spPr>
            <p:txBody>
              <a:bodyPr>
                <a:normAutofit/>
              </a:bodyPr>
              <a:lstStyle/>
              <a:p>
                <a:pPr marL="0" indent="0">
                  <a:buNone/>
                </a:pPr>
                <a:r>
                  <a:rPr lang="en-US" dirty="0"/>
                  <a:t>2. Bloom Filter based-OPPRF</a:t>
                </a:r>
              </a:p>
              <a:p>
                <a:endParaRPr lang="en-US" dirty="0"/>
              </a:p>
              <a:p>
                <a:endParaRPr lang="en-US" dirty="0"/>
              </a:p>
              <a:p>
                <a:endParaRPr lang="en-US" dirty="0"/>
              </a:p>
              <a:p>
                <a:endParaRPr lang="en-US" dirty="0"/>
              </a:p>
              <a:p>
                <a:endParaRPr lang="en-US" dirty="0"/>
              </a:p>
              <a:p>
                <a:endParaRPr lang="en-US" dirty="0"/>
              </a:p>
              <a:p>
                <a:endParaRPr lang="en-US" dirty="0"/>
              </a:p>
              <a:p>
                <a:r>
                  <a:rPr lang="en-US" dirty="0"/>
                  <a:t>Cost:  Insertion algorithm runs in time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oMath>
                </a14:m>
                <a:r>
                  <a:rPr lang="en-US" dirty="0"/>
                  <a:t> </a:t>
                </a:r>
              </a:p>
              <a:p>
                <a:r>
                  <a:rPr lang="en-US" dirty="0"/>
                  <a:t>Communication is still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but the constant coefficient is high (</a:t>
                </a:r>
                <a14:m>
                  <m:oMath xmlns:m="http://schemas.openxmlformats.org/officeDocument/2006/math">
                    <m:r>
                      <a:rPr lang="en-US" b="0" i="1" smtClean="0">
                        <a:latin typeface="Cambria Math" panose="02040503050406030204" pitchFamily="18" charset="0"/>
                      </a:rPr>
                      <m:t>60</m:t>
                    </m:r>
                    <m:r>
                      <a:rPr lang="en-US" b="0" i="1" smtClean="0">
                        <a:latin typeface="Cambria Math" panose="02040503050406030204" pitchFamily="18" charset="0"/>
                      </a:rPr>
                      <m:t>𝑛</m:t>
                    </m:r>
                  </m:oMath>
                </a14:m>
                <a:r>
                  <a:rPr lang="en-US" i="1" dirty="0"/>
                  <a:t> </a:t>
                </a:r>
                <a:r>
                  <a:rPr lang="en-US" dirty="0"/>
                  <a:t>items) </a:t>
                </a:r>
              </a:p>
              <a:p>
                <a:r>
                  <a:rPr lang="en-US" dirty="0"/>
                  <a:t>Allows to do many queries on diffirent </a:t>
                </a:r>
                <a14:m>
                  <m:oMath xmlns:m="http://schemas.openxmlformats.org/officeDocument/2006/math">
                    <m:r>
                      <a:rPr lang="en-US" i="1">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oMath>
                </a14:m>
                <a:r>
                  <a:rPr lang="en-US" dirty="0"/>
                  <a:t>  </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xfrm>
                <a:off x="41148" y="2273872"/>
                <a:ext cx="11690188" cy="4769479"/>
              </a:xfrm>
              <a:blipFill>
                <a:blip r:embed="rId3"/>
                <a:stretch>
                  <a:fillRect l="-574" t="-1279"/>
                </a:stretch>
              </a:blipFill>
            </p:spPr>
            <p:txBody>
              <a:bodyPr/>
              <a:lstStyle/>
              <a:p>
                <a:r>
                  <a:rPr lang="en-US">
                    <a:noFill/>
                  </a:rPr>
                  <a:t> </a:t>
                </a:r>
              </a:p>
            </p:txBody>
          </p:sp>
        </mc:Fallback>
      </mc:AlternateContent>
      <p:sp>
        <p:nvSpPr>
          <p:cNvPr id="21" name="Rectangle 20"/>
          <p:cNvSpPr/>
          <p:nvPr/>
        </p:nvSpPr>
        <p:spPr>
          <a:xfrm>
            <a:off x="732804" y="2637355"/>
            <a:ext cx="4284709" cy="2838654"/>
          </a:xfrm>
          <a:prstGeom prst="rect">
            <a:avLst/>
          </a:prstGeom>
          <a:ln>
            <a:solidFill>
              <a:srgbClr val="FF66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Rectangle 19"/>
          <p:cNvSpPr/>
          <p:nvPr/>
        </p:nvSpPr>
        <p:spPr>
          <a:xfrm>
            <a:off x="7419573" y="2572364"/>
            <a:ext cx="4159557" cy="2943461"/>
          </a:xfrm>
          <a:prstGeom prst="rect">
            <a:avLst/>
          </a:prstGeom>
          <a:ln>
            <a:solidFill>
              <a:srgbClr val="0066FF"/>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069848" y="0"/>
            <a:ext cx="10058400" cy="1609344"/>
          </a:xfrm>
        </p:spPr>
        <p:txBody>
          <a:bodyPr/>
          <a:lstStyle/>
          <a:p>
            <a:pPr algn="ctr"/>
            <a:r>
              <a:rPr lang="en-US" dirty="0"/>
              <a:t>OUR programmable OPRF</a:t>
            </a:r>
          </a:p>
        </p:txBody>
      </p:sp>
      <p:pic>
        <p:nvPicPr>
          <p:cNvPr id="16"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 y="1045248"/>
            <a:ext cx="502896" cy="6808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3143" y="1045248"/>
            <a:ext cx="634319" cy="808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26" name="Straight Arrow Connector 25"/>
          <p:cNvCxnSpPr>
            <a:cxnSpLocks/>
          </p:cNvCxnSpPr>
          <p:nvPr/>
        </p:nvCxnSpPr>
        <p:spPr>
          <a:xfrm>
            <a:off x="4890962" y="4509655"/>
            <a:ext cx="2514600" cy="3526"/>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ontent Placeholder 6"/>
              <p:cNvSpPr txBox="1">
                <a:spLocks/>
              </p:cNvSpPr>
              <p:nvPr/>
            </p:nvSpPr>
            <p:spPr>
              <a:xfrm>
                <a:off x="7405562" y="2569460"/>
                <a:ext cx="4012081" cy="22311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a:r>
                  <a:rPr lang="en-US" sz="1700" dirty="0">
                    <a:latin typeface="Cambria Math" panose="02040503050406030204" pitchFamily="18" charset="0"/>
                    <a:ea typeface="Cambria Math" panose="02040503050406030204" pitchFamily="18" charset="0"/>
                  </a:rPr>
                  <a:t>Run OPRF[KKR</a:t>
                </a:r>
                <a:r>
                  <a:rPr lang="en-US" sz="1700" dirty="0">
                    <a:solidFill>
                      <a:srgbClr val="C00000"/>
                    </a:solidFill>
                    <a:latin typeface="Cambria Math" panose="02040503050406030204" pitchFamily="18" charset="0"/>
                    <a:ea typeface="Cambria Math" panose="02040503050406030204" pitchFamily="18" charset="0"/>
                  </a:rPr>
                  <a:t>T</a:t>
                </a:r>
                <a:r>
                  <a:rPr lang="en-US" sz="1700" dirty="0">
                    <a:latin typeface="Cambria Math" panose="02040503050406030204" pitchFamily="18" charset="0"/>
                    <a:ea typeface="Cambria Math" panose="02040503050406030204" pitchFamily="18" charset="0"/>
                  </a:rPr>
                  <a:t>16] as sender. </a:t>
                </a:r>
              </a:p>
              <a:p>
                <a:pPr marL="274320" lvl="1" indent="0">
                  <a:buNone/>
                </a:pPr>
                <a:r>
                  <a:rPr lang="en-US" sz="1700" dirty="0">
                    <a:latin typeface="Cambria Math" panose="02040503050406030204" pitchFamily="18" charset="0"/>
                    <a:ea typeface="Cambria Math" panose="02040503050406030204" pitchFamily="18" charset="0"/>
                  </a:rPr>
                  <a:t>=&gt; Output: key </a:t>
                </a:r>
                <a14:m>
                  <m:oMath xmlns:m="http://schemas.openxmlformats.org/officeDocument/2006/math">
                    <m:r>
                      <a:rPr lang="en-US" sz="1700" i="1">
                        <a:latin typeface="Cambria Math" panose="02040503050406030204" pitchFamily="18" charset="0"/>
                        <a:ea typeface="Cambria Math" panose="02040503050406030204" pitchFamily="18" charset="0"/>
                      </a:rPr>
                      <m:t>𝑘</m:t>
                    </m:r>
                  </m:oMath>
                </a14:m>
                <a:endParaRPr lang="en-US" sz="1700" dirty="0">
                  <a:latin typeface="Cambria Math" panose="02040503050406030204" pitchFamily="18" charset="0"/>
                  <a:ea typeface="Cambria Math" panose="02040503050406030204" pitchFamily="18" charset="0"/>
                </a:endParaRPr>
              </a:p>
              <a:p>
                <a:pPr lvl="1"/>
                <a:r>
                  <a:rPr lang="en-US" sz="1700" dirty="0">
                    <a:latin typeface="Cambria Math" panose="02040503050406030204" pitchFamily="18" charset="0"/>
                    <a:ea typeface="Cambria Math" panose="02040503050406030204" pitchFamily="18" charset="0"/>
                  </a:rPr>
                  <a:t>Compute: </a:t>
                </a:r>
                <a14:m>
                  <m:oMath xmlns:m="http://schemas.openxmlformats.org/officeDocument/2006/math">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𝐹</m:t>
                        </m:r>
                      </m:e>
                      <m:sub>
                        <m:r>
                          <a:rPr lang="en-US" sz="1700" i="1">
                            <a:latin typeface="Cambria Math" panose="02040503050406030204" pitchFamily="18" charset="0"/>
                            <a:ea typeface="Cambria Math" panose="02040503050406030204" pitchFamily="18" charset="0"/>
                          </a:rPr>
                          <m:t>𝑘</m:t>
                        </m:r>
                      </m:sub>
                    </m:sSub>
                    <m:d>
                      <m:dPr>
                        <m:ctrlPr>
                          <a:rPr lang="en-US" sz="1700" i="1">
                            <a:latin typeface="Cambria Math" panose="02040503050406030204" pitchFamily="18" charset="0"/>
                            <a:ea typeface="Cambria Math" panose="02040503050406030204" pitchFamily="18" charset="0"/>
                          </a:rPr>
                        </m:ctrlPr>
                      </m:dPr>
                      <m:e>
                        <m:sSub>
                          <m:sSubPr>
                            <m:ctrlPr>
                              <a:rPr lang="en-US" sz="17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sub>
                            <m:r>
                              <a:rPr lang="en-US" sz="17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1</m:t>
                            </m:r>
                          </m:sub>
                        </m:sSub>
                      </m:e>
                    </m:d>
                    <m:r>
                      <a:rPr lang="en-US" sz="1700" b="0" i="1" smtClean="0">
                        <a:latin typeface="Cambria Math" panose="02040503050406030204" pitchFamily="18" charset="0"/>
                        <a:ea typeface="Cambria Math" panose="02040503050406030204" pitchFamily="18" charset="0"/>
                      </a:rPr>
                      <m:t>, …,</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𝐹</m:t>
                        </m:r>
                      </m:e>
                      <m:sub>
                        <m:r>
                          <a:rPr lang="en-US" sz="1700" i="1">
                            <a:latin typeface="Cambria Math" panose="02040503050406030204" pitchFamily="18" charset="0"/>
                            <a:ea typeface="Cambria Math" panose="02040503050406030204" pitchFamily="18" charset="0"/>
                          </a:rPr>
                          <m:t>𝑘</m:t>
                        </m:r>
                      </m:sub>
                    </m:sSub>
                    <m:d>
                      <m:dPr>
                        <m:ctrlPr>
                          <a:rPr lang="en-US" sz="1700" i="1">
                            <a:latin typeface="Cambria Math" panose="02040503050406030204" pitchFamily="18" charset="0"/>
                            <a:ea typeface="Cambria Math" panose="02040503050406030204" pitchFamily="18" charset="0"/>
                          </a:rPr>
                        </m:ctrlPr>
                      </m:dPr>
                      <m:e>
                        <m:sSub>
                          <m:sSubPr>
                            <m:ctrlPr>
                              <a:rPr lang="en-US" sz="17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sub>
                            <m:r>
                              <a:rPr lang="en-US" sz="17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𝑛</m:t>
                            </m:r>
                          </m:sub>
                        </m:sSub>
                      </m:e>
                    </m:d>
                  </m:oMath>
                </a14:m>
                <a:endParaRPr lang="en-US" sz="1700" dirty="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endParaRPr>
              </a:p>
              <a:p>
                <a:pPr lvl="1"/>
                <a:r>
                  <a:rPr lang="en-US" sz="1700" dirty="0">
                    <a:latin typeface="Cambria Math" panose="02040503050406030204" pitchFamily="18" charset="0"/>
                    <a:ea typeface="Cambria Math" panose="02040503050406030204" pitchFamily="18" charset="0"/>
                  </a:rPr>
                  <a:t>Generates the </a:t>
                </a:r>
                <a:r>
                  <a:rPr lang="en-US" sz="1700" b="1" dirty="0">
                    <a:latin typeface="Cambria Math" panose="02040503050406030204" pitchFamily="18" charset="0"/>
                    <a:ea typeface="Cambria Math" panose="02040503050406030204" pitchFamily="18" charset="0"/>
                  </a:rPr>
                  <a:t>Garbled</a:t>
                </a:r>
                <a:r>
                  <a:rPr lang="en-US" sz="1700" dirty="0">
                    <a:latin typeface="Cambria Math" panose="02040503050406030204" pitchFamily="18" charset="0"/>
                    <a:ea typeface="Cambria Math" panose="02040503050406030204" pitchFamily="18" charset="0"/>
                  </a:rPr>
                  <a:t> </a:t>
                </a:r>
                <a:r>
                  <a:rPr lang="en-US" sz="1700" b="1" dirty="0">
                    <a:latin typeface="Cambria Math" panose="02040503050406030204" pitchFamily="18" charset="0"/>
                    <a:ea typeface="Cambria Math" panose="02040503050406030204" pitchFamily="18" charset="0"/>
                  </a:rPr>
                  <a:t>Bloom Filter </a:t>
                </a:r>
                <a14:m>
                  <m:oMath xmlns:m="http://schemas.openxmlformats.org/officeDocument/2006/math">
                    <m:r>
                      <a:rPr lang="en-US" sz="1700" b="0" i="1" smtClean="0">
                        <a:latin typeface="Cambria Math" panose="02040503050406030204" pitchFamily="18" charset="0"/>
                        <a:ea typeface="Cambria Math" panose="02040503050406030204" pitchFamily="18" charset="0"/>
                      </a:rPr>
                      <m:t>𝐵𝐹</m:t>
                    </m:r>
                    <m:d>
                      <m:dPr>
                        <m:ctrlPr>
                          <a:rPr lang="en-US" sz="1700" i="1">
                            <a:latin typeface="Cambria Math" panose="02040503050406030204" pitchFamily="18" charset="0"/>
                            <a:ea typeface="Cambria Math" panose="02040503050406030204" pitchFamily="18" charset="0"/>
                          </a:rPr>
                        </m:ctrlPr>
                      </m:dPr>
                      <m:e>
                        <m:r>
                          <a:rPr lang="en-US" sz="1700" i="1">
                            <a:latin typeface="Cambria Math" panose="02040503050406030204" pitchFamily="18" charset="0"/>
                            <a:ea typeface="Cambria Math" panose="02040503050406030204" pitchFamily="18" charset="0"/>
                          </a:rPr>
                          <m:t>𝑥</m:t>
                        </m:r>
                      </m:e>
                    </m:d>
                    <m:r>
                      <a:rPr lang="en-US" sz="1700" i="1">
                        <a:latin typeface="Cambria Math" panose="02040503050406030204" pitchFamily="18" charset="0"/>
                        <a:ea typeface="Cambria Math" panose="02040503050406030204" pitchFamily="18" charset="0"/>
                      </a:rPr>
                      <m:t> </m:t>
                    </m:r>
                  </m:oMath>
                </a14:m>
                <a:r>
                  <a:rPr lang="en-US" sz="1700" dirty="0">
                    <a:latin typeface="Cambria Math" panose="02040503050406030204" pitchFamily="18" charset="0"/>
                    <a:ea typeface="Cambria Math" panose="02040503050406030204" pitchFamily="18" charset="0"/>
                  </a:rPr>
                  <a:t>over </a:t>
                </a:r>
                <a14:m>
                  <m:oMath xmlns:m="http://schemas.openxmlformats.org/officeDocument/2006/math">
                    <m:d>
                      <m:dPr>
                        <m:begChr m:val="{"/>
                        <m:endChr m:val="}"/>
                        <m:ctrlPr>
                          <a:rPr lang="en-US" sz="1700" i="1">
                            <a:latin typeface="Cambria Math" panose="02040503050406030204" pitchFamily="18" charset="0"/>
                            <a:ea typeface="Cambria Math" panose="02040503050406030204" pitchFamily="18" charset="0"/>
                          </a:rPr>
                        </m:ctrlPr>
                      </m:dPr>
                      <m:e>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𝑥</m:t>
                            </m:r>
                          </m:e>
                          <m:sub>
                            <m:r>
                              <a:rPr lang="en-US" sz="1700" i="1">
                                <a:latin typeface="Cambria Math" panose="02040503050406030204" pitchFamily="18" charset="0"/>
                                <a:ea typeface="Cambria Math" panose="02040503050406030204" pitchFamily="18" charset="0"/>
                              </a:rPr>
                              <m:t>𝑖</m:t>
                            </m:r>
                          </m:sub>
                        </m:sSub>
                        <m:r>
                          <a:rPr lang="en-US" sz="1700" i="1">
                            <a:latin typeface="Cambria Math" panose="02040503050406030204" pitchFamily="18" charset="0"/>
                            <a:ea typeface="Cambria Math" panose="02040503050406030204" pitchFamily="18" charset="0"/>
                          </a:rPr>
                          <m:t>, </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𝑦</m:t>
                            </m:r>
                          </m:e>
                          <m:sub>
                            <m:r>
                              <a:rPr lang="en-US" sz="1700" i="1">
                                <a:latin typeface="Cambria Math" panose="02040503050406030204" pitchFamily="18" charset="0"/>
                                <a:ea typeface="Cambria Math" panose="02040503050406030204" pitchFamily="18" charset="0"/>
                              </a:rPr>
                              <m:t>𝑖</m:t>
                            </m:r>
                          </m:sub>
                        </m:sSub>
                        <m:r>
                          <a:rPr lang="en-US" sz="1700" b="0" i="1" smtClean="0">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𝐹</m:t>
                            </m:r>
                          </m:e>
                          <m:sub>
                            <m:r>
                              <a:rPr lang="en-US" sz="1700" i="1">
                                <a:latin typeface="Cambria Math" panose="02040503050406030204" pitchFamily="18" charset="0"/>
                                <a:ea typeface="Cambria Math" panose="02040503050406030204" pitchFamily="18" charset="0"/>
                              </a:rPr>
                              <m:t>𝑘</m:t>
                            </m:r>
                          </m:sub>
                        </m:sSub>
                        <m:d>
                          <m:dPr>
                            <m:ctrlPr>
                              <a:rPr lang="en-US" sz="1700" i="1">
                                <a:latin typeface="Cambria Math" panose="02040503050406030204" pitchFamily="18" charset="0"/>
                                <a:ea typeface="Cambria Math" panose="02040503050406030204" pitchFamily="18" charset="0"/>
                              </a:rPr>
                            </m:ctrlPr>
                          </m:dPr>
                          <m:e>
                            <m:sSub>
                              <m:sSubPr>
                                <m:ctrlP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sub>
                                <m: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𝑖</m:t>
                                </m:r>
                              </m:sub>
                            </m:sSub>
                          </m:e>
                        </m:d>
                      </m:e>
                    </m:d>
                  </m:oMath>
                </a14:m>
                <a:r>
                  <a:rPr lang="en-US" sz="1700" dirty="0">
                    <a:latin typeface="Cambria Math" panose="02040503050406030204" pitchFamily="18" charset="0"/>
                    <a:ea typeface="Cambria Math" panose="02040503050406030204" pitchFamily="18" charset="0"/>
                  </a:rPr>
                  <a:t> by:</a:t>
                </a:r>
              </a:p>
              <a:p>
                <a:pPr marL="274320" lvl="1" indent="0">
                  <a:buNone/>
                </a:pPr>
                <a:r>
                  <a:rPr lang="en-US" sz="17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000" b="1" i="1" smtClean="0">
                            <a:solidFill>
                              <a:srgbClr val="0066FF"/>
                            </a:solidFill>
                            <a:latin typeface="Cambria Math" panose="02040503050406030204" pitchFamily="18" charset="0"/>
                            <a:ea typeface="Cambria Math" panose="02040503050406030204" pitchFamily="18" charset="0"/>
                          </a:rPr>
                        </m:ctrlPr>
                      </m:sSubPr>
                      <m:e>
                        <m:r>
                          <a:rPr lang="en-US" sz="2000" b="1" i="1">
                            <a:solidFill>
                              <a:srgbClr val="0066FF"/>
                            </a:solidFill>
                            <a:latin typeface="Cambria Math" panose="02040503050406030204" pitchFamily="18" charset="0"/>
                            <a:ea typeface="Cambria Math" panose="02040503050406030204" pitchFamily="18" charset="0"/>
                          </a:rPr>
                          <m:t>𝒚</m:t>
                        </m:r>
                      </m:e>
                      <m:sub>
                        <m:r>
                          <a:rPr lang="en-US" sz="2000" b="1" i="1">
                            <a:solidFill>
                              <a:srgbClr val="0066FF"/>
                            </a:solidFill>
                            <a:latin typeface="Cambria Math" panose="02040503050406030204" pitchFamily="18" charset="0"/>
                            <a:ea typeface="Cambria Math" panose="02040503050406030204" pitchFamily="18" charset="0"/>
                          </a:rPr>
                          <m:t>𝒊</m:t>
                        </m:r>
                      </m:sub>
                    </m:sSub>
                    <m:r>
                      <a:rPr lang="en-US" sz="2000" b="1" i="1" smtClean="0">
                        <a:solidFill>
                          <a:srgbClr val="0066FF"/>
                        </a:solidFill>
                        <a:latin typeface="Cambria Math" panose="02040503050406030204" pitchFamily="18" charset="0"/>
                        <a:ea typeface="Cambria Math" panose="02040503050406030204" pitchFamily="18" charset="0"/>
                      </a:rPr>
                      <m:t>⊕</m:t>
                    </m:r>
                    <m:sSub>
                      <m:sSubPr>
                        <m:ctrlPr>
                          <a:rPr lang="en-US" sz="2000" b="1" i="1">
                            <a:solidFill>
                              <a:srgbClr val="0066FF"/>
                            </a:solidFill>
                            <a:latin typeface="Cambria Math" panose="02040503050406030204" pitchFamily="18" charset="0"/>
                            <a:ea typeface="Cambria Math" panose="02040503050406030204" pitchFamily="18" charset="0"/>
                          </a:rPr>
                        </m:ctrlPr>
                      </m:sSubPr>
                      <m:e>
                        <m:r>
                          <a:rPr lang="en-US" sz="2000" b="1" i="1">
                            <a:solidFill>
                              <a:srgbClr val="0066FF"/>
                            </a:solidFill>
                            <a:latin typeface="Cambria Math" panose="02040503050406030204" pitchFamily="18" charset="0"/>
                            <a:ea typeface="Cambria Math" panose="02040503050406030204" pitchFamily="18" charset="0"/>
                          </a:rPr>
                          <m:t>𝑭</m:t>
                        </m:r>
                      </m:e>
                      <m:sub>
                        <m:r>
                          <a:rPr lang="en-US" sz="2000" b="1" i="1">
                            <a:solidFill>
                              <a:srgbClr val="0066FF"/>
                            </a:solidFill>
                            <a:latin typeface="Cambria Math" panose="02040503050406030204" pitchFamily="18" charset="0"/>
                            <a:ea typeface="Cambria Math" panose="02040503050406030204" pitchFamily="18" charset="0"/>
                          </a:rPr>
                          <m:t>𝒌</m:t>
                        </m:r>
                      </m:sub>
                    </m:sSub>
                    <m:d>
                      <m:dPr>
                        <m:ctrlPr>
                          <a:rPr lang="en-US" sz="2000" b="1" i="1">
                            <a:solidFill>
                              <a:srgbClr val="0066FF"/>
                            </a:solidFill>
                            <a:latin typeface="Cambria Math" panose="02040503050406030204" pitchFamily="18" charset="0"/>
                            <a:ea typeface="Cambria Math" panose="02040503050406030204" pitchFamily="18" charset="0"/>
                          </a:rPr>
                        </m:ctrlPr>
                      </m:dPr>
                      <m:e>
                        <m:sSub>
                          <m:sSubPr>
                            <m:ctrlPr>
                              <a:rPr lang="en-US" sz="2000" b="1"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ctrlPr>
                          </m:sSubPr>
                          <m:e>
                            <m:r>
                              <a:rPr lang="en-US" sz="2000" b="1"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𝒙</m:t>
                            </m:r>
                          </m:e>
                          <m:sub>
                            <m:r>
                              <a:rPr lang="en-US" sz="2000" b="1"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𝒊</m:t>
                            </m:r>
                          </m:sub>
                        </m:sSub>
                      </m:e>
                    </m:d>
                    <m:r>
                      <a:rPr lang="en-US" sz="20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m:t>
                    </m:r>
                    <m:sSub>
                      <m:sSubPr>
                        <m:ctrlPr>
                          <a:rPr lang="en-US" sz="20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ctrlPr>
                      </m:sSubPr>
                      <m:e>
                        <m:r>
                          <a:rPr lang="en-US" sz="20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𝑯</m:t>
                        </m:r>
                      </m:e>
                      <m:sub>
                        <m:r>
                          <a:rPr lang="en-US" sz="20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𝒋</m:t>
                        </m:r>
                      </m:sub>
                    </m:sSub>
                    <m:d>
                      <m:dPr>
                        <m:ctrlPr>
                          <a:rPr lang="en-US" sz="20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ctrlPr>
                      </m:dPr>
                      <m:e>
                        <m:sSub>
                          <m:sSubPr>
                            <m:ctrlPr>
                              <a:rPr lang="en-US" sz="20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ctrlPr>
                          </m:sSubPr>
                          <m:e>
                            <m:r>
                              <a:rPr lang="en-US" sz="20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𝒙</m:t>
                            </m:r>
                          </m:e>
                          <m:sub>
                            <m:r>
                              <a:rPr lang="en-US" sz="20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𝒊</m:t>
                            </m:r>
                          </m:sub>
                        </m:sSub>
                      </m:e>
                    </m:d>
                  </m:oMath>
                </a14:m>
                <a:r>
                  <a:rPr lang="en-US" sz="1700" dirty="0">
                    <a:latin typeface="Cambria Math" panose="02040503050406030204" pitchFamily="18" charset="0"/>
                    <a:ea typeface="Cambria Math" panose="02040503050406030204" pitchFamily="18" charset="0"/>
                  </a:rPr>
                  <a:t> </a:t>
                </a:r>
              </a:p>
              <a:p>
                <a:pPr lvl="1"/>
                <a:r>
                  <a:rPr lang="en-US" sz="1700" dirty="0">
                    <a:latin typeface="Cambria Math" panose="02040503050406030204" pitchFamily="18" charset="0"/>
                    <a:ea typeface="Cambria Math" panose="02040503050406030204" pitchFamily="18" charset="0"/>
                  </a:rPr>
                  <a:t>Sends </a:t>
                </a:r>
                <a14:m>
                  <m:oMath xmlns:m="http://schemas.openxmlformats.org/officeDocument/2006/math">
                    <m:r>
                      <a:rPr lang="en-US" sz="1700" b="0" i="1" smtClean="0">
                        <a:latin typeface="Cambria Math" panose="02040503050406030204" pitchFamily="18" charset="0"/>
                        <a:ea typeface="Cambria Math" panose="02040503050406030204" pitchFamily="18" charset="0"/>
                      </a:rPr>
                      <m:t>𝐵𝐹</m:t>
                    </m:r>
                    <m:d>
                      <m:dPr>
                        <m:ctrlPr>
                          <a:rPr lang="en-US" sz="1700" i="1">
                            <a:latin typeface="Cambria Math" panose="02040503050406030204" pitchFamily="18" charset="0"/>
                            <a:ea typeface="Cambria Math" panose="02040503050406030204" pitchFamily="18" charset="0"/>
                          </a:rPr>
                        </m:ctrlPr>
                      </m:dPr>
                      <m:e>
                        <m:r>
                          <a:rPr lang="en-US" sz="1700" i="1">
                            <a:latin typeface="Cambria Math" panose="02040503050406030204" pitchFamily="18" charset="0"/>
                            <a:ea typeface="Cambria Math" panose="02040503050406030204" pitchFamily="18" charset="0"/>
                          </a:rPr>
                          <m:t>𝑥</m:t>
                        </m:r>
                      </m:e>
                    </m:d>
                  </m:oMath>
                </a14:m>
                <a:endParaRPr lang="en-US" sz="1700" dirty="0">
                  <a:latin typeface="Cambria Math" panose="02040503050406030204" pitchFamily="18" charset="0"/>
                  <a:ea typeface="Cambria Math" panose="02040503050406030204" pitchFamily="18" charset="0"/>
                </a:endParaRPr>
              </a:p>
              <a:p>
                <a:pPr lvl="1"/>
                <a:endParaRPr lang="en-US" sz="1700" dirty="0">
                  <a:latin typeface="Cambria Math" panose="02040503050406030204" pitchFamily="18" charset="0"/>
                  <a:ea typeface="Cambria Math" panose="02040503050406030204" pitchFamily="18" charset="0"/>
                </a:endParaRPr>
              </a:p>
            </p:txBody>
          </p:sp>
        </mc:Choice>
        <mc:Fallback xmlns="">
          <p:sp>
            <p:nvSpPr>
              <p:cNvPr id="27" name="Content Placeholder 6"/>
              <p:cNvSpPr txBox="1">
                <a:spLocks noRot="1" noChangeAspect="1" noMove="1" noResize="1" noEditPoints="1" noAdjustHandles="1" noChangeArrowheads="1" noChangeShapeType="1" noTextEdit="1"/>
              </p:cNvSpPr>
              <p:nvPr/>
            </p:nvSpPr>
            <p:spPr>
              <a:xfrm>
                <a:off x="7405562" y="2569460"/>
                <a:ext cx="4012081" cy="2231140"/>
              </a:xfrm>
              <a:prstGeom prst="rect">
                <a:avLst/>
              </a:prstGeom>
              <a:blipFill>
                <a:blip r:embed="rId6"/>
                <a:stretch>
                  <a:fillRect t="-1907" b="-8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Content Placeholder 6"/>
              <p:cNvSpPr txBox="1">
                <a:spLocks/>
              </p:cNvSpPr>
              <p:nvPr/>
            </p:nvSpPr>
            <p:spPr>
              <a:xfrm>
                <a:off x="665321" y="2637355"/>
                <a:ext cx="5112024" cy="2958747"/>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latin typeface="Cambria Math" panose="02040503050406030204" pitchFamily="18" charset="0"/>
                    <a:ea typeface="Cambria Math" panose="02040503050406030204" pitchFamily="18" charset="0"/>
                  </a:rPr>
                  <a:t>Run OPRF[KKR</a:t>
                </a:r>
                <a:r>
                  <a:rPr lang="en-US" dirty="0">
                    <a:solidFill>
                      <a:srgbClr val="C00000"/>
                    </a:solidFill>
                    <a:latin typeface="Cambria Math" panose="02040503050406030204" pitchFamily="18" charset="0"/>
                    <a:ea typeface="Cambria Math" panose="02040503050406030204" pitchFamily="18" charset="0"/>
                  </a:rPr>
                  <a:t>T</a:t>
                </a:r>
                <a:r>
                  <a:rPr lang="en-US" dirty="0">
                    <a:latin typeface="Cambria Math" panose="02040503050406030204" pitchFamily="18" charset="0"/>
                    <a:ea typeface="Cambria Math" panose="02040503050406030204" pitchFamily="18" charset="0"/>
                  </a:rPr>
                  <a:t>16] as receiver</a:t>
                </a:r>
              </a:p>
              <a:p>
                <a:pPr marL="0" indent="0">
                  <a:buNone/>
                </a:pPr>
                <a:r>
                  <a:rPr lang="en-US" dirty="0">
                    <a:latin typeface="Cambria Math" panose="02040503050406030204" pitchFamily="18" charset="0"/>
                    <a:ea typeface="Cambria Math" panose="02040503050406030204" pitchFamily="18" charset="0"/>
                  </a:rPr>
                  <a:t>=&gt; Input </a:t>
                </a:r>
                <a14:m>
                  <m:oMath xmlns:m="http://schemas.openxmlformats.org/officeDocument/2006/math">
                    <m:r>
                      <a:rPr lang="en-US" b="0" i="1" smtClean="0">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oMath>
                </a14:m>
                <a:r>
                  <a:rPr lang="en-US" dirty="0">
                    <a:latin typeface="Cambria Math" panose="02040503050406030204" pitchFamily="18" charset="0"/>
                    <a:ea typeface="Cambria Math" panose="02040503050406030204" pitchFamily="18" charset="0"/>
                  </a:rPr>
                  <a:t>, Output: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𝐹</m:t>
                        </m:r>
                      </m:e>
                      <m:sub>
                        <m:r>
                          <a:rPr lang="en-US" i="1">
                            <a:latin typeface="Cambria Math" panose="02040503050406030204" pitchFamily="18" charset="0"/>
                            <a:ea typeface="Cambria Math" panose="02040503050406030204" pitchFamily="18" charset="0"/>
                          </a:rPr>
                          <m:t>𝑘</m:t>
                        </m:r>
                      </m:sub>
                    </m:sSub>
                    <m:d>
                      <m:dPr>
                        <m:ctrlPr>
                          <a:rPr lang="en-US" i="1">
                            <a:latin typeface="Cambria Math" panose="02040503050406030204" pitchFamily="18" charset="0"/>
                            <a:ea typeface="Cambria Math" panose="02040503050406030204" pitchFamily="18" charset="0"/>
                          </a:rPr>
                        </m:ctrlPr>
                      </m:dPr>
                      <m:e>
                        <m:r>
                          <a:rPr lang="en-US" b="0" i="1" smtClean="0">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d>
                  </m:oMath>
                </a14:m>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Compute: </a:t>
                </a:r>
                <a14:m>
                  <m:oMath xmlns:m="http://schemas.openxmlformats.org/officeDocument/2006/math">
                    <m:r>
                      <m:rPr>
                        <m:sty m:val="p"/>
                      </m:rPr>
                      <a:rPr lang="en-US" b="0" i="0" smtClean="0">
                        <a:solidFill>
                          <a:srgbClr val="0066FF"/>
                        </a:solidFill>
                        <a:latin typeface="Cambria Math" panose="02040503050406030204" pitchFamily="18" charset="0"/>
                        <a:ea typeface="Cambria Math" panose="02040503050406030204" pitchFamily="18" charset="0"/>
                      </a:rPr>
                      <m:t>BF</m:t>
                    </m:r>
                    <m:d>
                      <m:dPr>
                        <m:ctrlPr>
                          <a:rPr lang="en-US" b="0" i="1" smtClean="0">
                            <a:latin typeface="Cambria Math" panose="02040503050406030204" pitchFamily="18" charset="0"/>
                            <a:ea typeface="Cambria Math" panose="02040503050406030204" pitchFamily="18" charset="0"/>
                          </a:rPr>
                        </m:ctrlPr>
                      </m:dPr>
                      <m:e>
                        <m:r>
                          <a:rPr lang="en-US" b="0" i="1" smtClean="0">
                            <a:solidFill>
                              <a:srgbClr val="FF6600"/>
                            </a:solidFill>
                            <a:latin typeface="Cambria Math" panose="02040503050406030204" pitchFamily="18" charset="0"/>
                            <a:ea typeface="Cambria Math" panose="02040503050406030204" pitchFamily="18" charset="0"/>
                          </a:rPr>
                          <m:t>𝑥</m:t>
                        </m:r>
                      </m:e>
                    </m:d>
                    <m:r>
                      <a:rPr lang="en-US" b="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𝐹</m:t>
                        </m:r>
                      </m:e>
                      <m:sub>
                        <m:r>
                          <a:rPr lang="en-US" i="1">
                            <a:latin typeface="Cambria Math" panose="02040503050406030204" pitchFamily="18" charset="0"/>
                            <a:ea typeface="Cambria Math" panose="02040503050406030204" pitchFamily="18" charset="0"/>
                          </a:rPr>
                          <m:t>𝑘</m:t>
                        </m:r>
                      </m:sub>
                    </m:sSub>
                    <m:d>
                      <m:dPr>
                        <m:ctrlPr>
                          <a:rPr lang="en-US" i="1">
                            <a:latin typeface="Cambria Math" panose="02040503050406030204" pitchFamily="18" charset="0"/>
                            <a:ea typeface="Cambria Math" panose="02040503050406030204" pitchFamily="18" charset="0"/>
                          </a:rPr>
                        </m:ctrlPr>
                      </m:dPr>
                      <m:e>
                        <m:r>
                          <a:rPr lang="en-US" b="0" i="1" smtClean="0">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d>
                  </m:oMath>
                </a14:m>
                <a:endParaRPr lang="en-US" dirty="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endParaRPr>
              </a:p>
              <a:p>
                <a:r>
                  <a:rPr lang="en-US" dirty="0">
                    <a:effectLst/>
                    <a:latin typeface="Cambria Math" panose="02040503050406030204" pitchFamily="18" charset="0"/>
                    <a:ea typeface="Cambria Math" panose="02040503050406030204" pitchFamily="18" charset="0"/>
                    <a:cs typeface="Calibri" panose="020F0502020204030204" pitchFamily="34" charset="0"/>
                  </a:rPr>
                  <a:t>If </a:t>
                </a:r>
                <a14:m>
                  <m:oMath xmlns:m="http://schemas.openxmlformats.org/officeDocument/2006/math">
                    <m:r>
                      <a:rPr lang="en-US" b="0" i="1" smtClean="0">
                        <a:solidFill>
                          <a:srgbClr val="FF6600"/>
                        </a:solidFill>
                        <a:effectLst/>
                        <a:latin typeface="Cambria Math" panose="02040503050406030204" pitchFamily="18" charset="0"/>
                        <a:ea typeface="Cambria Math" panose="02040503050406030204" pitchFamily="18" charset="0"/>
                      </a:rPr>
                      <m:t>𝑥</m:t>
                    </m:r>
                    <m:r>
                      <a:rPr lang="en-US" b="0" i="1" smtClean="0">
                        <a:effectLst/>
                        <a:latin typeface="Cambria Math" panose="02040503050406030204" pitchFamily="18" charset="0"/>
                        <a:ea typeface="Cambria Math" panose="02040503050406030204" pitchFamily="18" charset="0"/>
                      </a:rPr>
                      <m:t>=</m:t>
                    </m:r>
                    <m:sSub>
                      <m:sSubPr>
                        <m:ctrlPr>
                          <a:rPr lang="en-US" b="0" i="1" smtClean="0">
                            <a:solidFill>
                              <a:srgbClr val="0066FF"/>
                            </a:solidFill>
                            <a:effectLst/>
                            <a:latin typeface="Cambria Math" panose="02040503050406030204" pitchFamily="18" charset="0"/>
                            <a:ea typeface="Cambria Math" panose="02040503050406030204" pitchFamily="18" charset="0"/>
                          </a:rPr>
                        </m:ctrlPr>
                      </m:sSubPr>
                      <m:e>
                        <m:r>
                          <a:rPr lang="en-US" b="0" i="1" smtClean="0">
                            <a:solidFill>
                              <a:srgbClr val="0066FF"/>
                            </a:solidFill>
                            <a:effectLst/>
                            <a:latin typeface="Cambria Math" panose="02040503050406030204" pitchFamily="18" charset="0"/>
                            <a:ea typeface="Cambria Math" panose="02040503050406030204" pitchFamily="18" charset="0"/>
                          </a:rPr>
                          <m:t>𝑥</m:t>
                        </m:r>
                      </m:e>
                      <m:sub>
                        <m:r>
                          <a:rPr lang="en-US" b="0" i="1" smtClean="0">
                            <a:solidFill>
                              <a:srgbClr val="0066FF"/>
                            </a:solidFill>
                            <a:effectLst/>
                            <a:latin typeface="Cambria Math" panose="02040503050406030204" pitchFamily="18" charset="0"/>
                            <a:ea typeface="Cambria Math" panose="02040503050406030204" pitchFamily="18" charset="0"/>
                          </a:rPr>
                          <m:t>𝑖</m:t>
                        </m:r>
                      </m:sub>
                    </m:sSub>
                  </m:oMath>
                </a14:m>
                <a:r>
                  <a:rPr lang="en-US" b="0" i="1" dirty="0">
                    <a:effectLst/>
                    <a:latin typeface="Cambria Math" panose="02040503050406030204" pitchFamily="18" charset="0"/>
                    <a:ea typeface="Cambria Math" panose="02040503050406030204" pitchFamily="18" charset="0"/>
                  </a:rPr>
                  <a:t> </a:t>
                </a:r>
                <a14:m>
                  <m:oMath xmlns:m="http://schemas.openxmlformats.org/officeDocument/2006/math">
                    <m:r>
                      <a:rPr lang="en-US" b="0" i="1" smtClean="0">
                        <a:effectLst/>
                        <a:latin typeface="Cambria Math" panose="02040503050406030204" pitchFamily="18" charset="0"/>
                        <a:ea typeface="Cambria Math" panose="02040503050406030204" pitchFamily="18" charset="0"/>
                      </a:rPr>
                      <m:t>⇒</m:t>
                    </m:r>
                  </m:oMath>
                </a14:m>
                <a:r>
                  <a:rPr lang="en-US" dirty="0">
                    <a:effectLst/>
                    <a:latin typeface="Cambria Math" panose="02040503050406030204" pitchFamily="18" charset="0"/>
                    <a:ea typeface="Cambria Math" panose="02040503050406030204" pitchFamily="18" charset="0"/>
                  </a:rPr>
                  <a:t> </a:t>
                </a:r>
                <a14:m>
                  <m:oMath xmlns:m="http://schemas.openxmlformats.org/officeDocument/2006/math">
                    <m:r>
                      <m:rPr>
                        <m:sty m:val="p"/>
                      </m:rPr>
                      <a:rPr lang="en-US" b="0" i="0" smtClean="0">
                        <a:solidFill>
                          <a:srgbClr val="0066FF"/>
                        </a:solidFill>
                        <a:effectLst/>
                        <a:latin typeface="Cambria Math" panose="02040503050406030204" pitchFamily="18" charset="0"/>
                        <a:ea typeface="Cambria Math" panose="02040503050406030204" pitchFamily="18" charset="0"/>
                      </a:rPr>
                      <m:t>BF</m:t>
                    </m:r>
                    <m:d>
                      <m:dPr>
                        <m:ctrlPr>
                          <a:rPr lang="en-US" i="1">
                            <a:effectLst/>
                            <a:latin typeface="Cambria Math" panose="02040503050406030204" pitchFamily="18" charset="0"/>
                            <a:ea typeface="Cambria Math" panose="02040503050406030204" pitchFamily="18" charset="0"/>
                          </a:rPr>
                        </m:ctrlPr>
                      </m:dPr>
                      <m:e>
                        <m:r>
                          <a:rPr lang="en-US" b="0" i="1" smtClean="0">
                            <a:solidFill>
                              <a:srgbClr val="FF6600"/>
                            </a:solidFill>
                            <a:effectLst/>
                            <a:latin typeface="Cambria Math" panose="02040503050406030204" pitchFamily="18" charset="0"/>
                            <a:ea typeface="Cambria Math" panose="02040503050406030204" pitchFamily="18" charset="0"/>
                          </a:rPr>
                          <m:t>𝑥</m:t>
                        </m:r>
                      </m:e>
                    </m:d>
                    <m:r>
                      <a:rPr lang="en-US" b="0" i="1" smtClean="0">
                        <a:effectLst/>
                        <a:latin typeface="Cambria Math" panose="02040503050406030204" pitchFamily="18" charset="0"/>
                        <a:ea typeface="Cambria Math" panose="02040503050406030204" pitchFamily="18" charset="0"/>
                      </a:rPr>
                      <m:t>⊕</m:t>
                    </m:r>
                    <m:sSub>
                      <m:sSubPr>
                        <m:ctrlPr>
                          <a:rPr lang="en-US" i="1">
                            <a:effectLst/>
                            <a:latin typeface="Cambria Math" panose="02040503050406030204" pitchFamily="18" charset="0"/>
                            <a:ea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𝐹</m:t>
                        </m:r>
                      </m:e>
                      <m:sub>
                        <m:r>
                          <a:rPr lang="en-US" i="1">
                            <a:effectLst/>
                            <a:latin typeface="Cambria Math" panose="02040503050406030204" pitchFamily="18" charset="0"/>
                            <a:ea typeface="Cambria Math" panose="02040503050406030204" pitchFamily="18" charset="0"/>
                          </a:rPr>
                          <m:t>𝑘</m:t>
                        </m:r>
                      </m:sub>
                    </m:sSub>
                    <m:d>
                      <m:dPr>
                        <m:ctrlPr>
                          <a:rPr lang="en-US" i="1">
                            <a:effectLst/>
                            <a:latin typeface="Cambria Math" panose="02040503050406030204" pitchFamily="18" charset="0"/>
                            <a:ea typeface="Cambria Math" panose="02040503050406030204" pitchFamily="18" charset="0"/>
                          </a:rPr>
                        </m:ctrlPr>
                      </m:dPr>
                      <m:e>
                        <m:r>
                          <a:rPr lang="en-US" b="0" i="1" smtClean="0">
                            <a:solidFill>
                              <a:srgbClr val="FF6600"/>
                            </a:solidFill>
                            <a:effectLst/>
                            <a:latin typeface="Cambria Math" panose="02040503050406030204" pitchFamily="18" charset="0"/>
                            <a:ea typeface="Cambria Math" panose="02040503050406030204" pitchFamily="18" charset="0"/>
                            <a:cs typeface="Calibri" panose="020F0502020204030204" pitchFamily="34" charset="0"/>
                          </a:rPr>
                          <m:t>𝑥</m:t>
                        </m:r>
                      </m:e>
                    </m:d>
                  </m:oMath>
                </a14:m>
                <a:endParaRPr lang="en-US" i="1" dirty="0">
                  <a:solidFill>
                    <a:srgbClr val="0066FF"/>
                  </a:solidFill>
                  <a:effectLst/>
                  <a:latin typeface="Cambria Math" panose="02040503050406030204" pitchFamily="18" charset="0"/>
                  <a:ea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rgbClr val="0066FF"/>
                              </a:solidFill>
                              <a:effectLst/>
                              <a:latin typeface="Cambria Math" panose="02040503050406030204" pitchFamily="18" charset="0"/>
                              <a:ea typeface="Cambria Math" panose="02040503050406030204" pitchFamily="18" charset="0"/>
                            </a:rPr>
                          </m:ctrlPr>
                        </m:sSubPr>
                        <m:e>
                          <m:r>
                            <a:rPr lang="en-US" i="1">
                              <a:solidFill>
                                <a:srgbClr val="0066FF"/>
                              </a:solidFill>
                              <a:effectLst/>
                              <a:latin typeface="Cambria Math" panose="02040503050406030204" pitchFamily="18" charset="0"/>
                              <a:ea typeface="Cambria Math" panose="02040503050406030204" pitchFamily="18" charset="0"/>
                            </a:rPr>
                            <m:t>𝑦</m:t>
                          </m:r>
                        </m:e>
                        <m:sub>
                          <m:r>
                            <a:rPr lang="en-US" i="1">
                              <a:solidFill>
                                <a:srgbClr val="0066FF"/>
                              </a:solidFill>
                              <a:effectLst/>
                              <a:latin typeface="Cambria Math" panose="02040503050406030204" pitchFamily="18" charset="0"/>
                              <a:ea typeface="Cambria Math" panose="02040503050406030204" pitchFamily="18" charset="0"/>
                            </a:rPr>
                            <m:t>𝑖</m:t>
                          </m:r>
                        </m:sub>
                      </m:sSub>
                      <m:r>
                        <a:rPr lang="en-US" b="0" i="1" smtClean="0">
                          <a:solidFill>
                            <a:srgbClr val="0066FF"/>
                          </a:solidFill>
                          <a:effectLst/>
                          <a:latin typeface="Cambria Math" panose="02040503050406030204" pitchFamily="18" charset="0"/>
                          <a:ea typeface="Cambria Math" panose="02040503050406030204" pitchFamily="18" charset="0"/>
                        </a:rPr>
                        <m:t>⊕</m:t>
                      </m:r>
                      <m:sSub>
                        <m:sSubPr>
                          <m:ctrlPr>
                            <a:rPr lang="en-US" i="1">
                              <a:effectLst/>
                              <a:latin typeface="Cambria Math" panose="02040503050406030204" pitchFamily="18" charset="0"/>
                              <a:ea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𝐹</m:t>
                          </m:r>
                        </m:e>
                        <m:sub>
                          <m:r>
                            <a:rPr lang="en-US" i="1">
                              <a:effectLst/>
                              <a:latin typeface="Cambria Math" panose="02040503050406030204" pitchFamily="18" charset="0"/>
                              <a:ea typeface="Cambria Math" panose="02040503050406030204" pitchFamily="18" charset="0"/>
                            </a:rPr>
                            <m:t>𝑘</m:t>
                          </m:r>
                        </m:sub>
                      </m:sSub>
                      <m:d>
                        <m:dPr>
                          <m:ctrlPr>
                            <a:rPr lang="en-US" i="1">
                              <a:effectLst/>
                              <a:latin typeface="Cambria Math" panose="02040503050406030204" pitchFamily="18" charset="0"/>
                              <a:ea typeface="Cambria Math" panose="02040503050406030204" pitchFamily="18" charset="0"/>
                            </a:rPr>
                          </m:ctrlPr>
                        </m:dPr>
                        <m:e>
                          <m:sSub>
                            <m:sSubPr>
                              <m:ctrlP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𝑥</m:t>
                              </m:r>
                            </m:e>
                            <m:sub>
                              <m: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𝑖</m:t>
                              </m:r>
                            </m:sub>
                          </m:sSub>
                        </m:e>
                      </m:d>
                      <m:r>
                        <a:rPr lang="en-US"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m:t>
                      </m:r>
                      <m:sSub>
                        <m:sSubPr>
                          <m:ctrlPr>
                            <a:rPr lang="en-US" i="1">
                              <a:effectLst/>
                              <a:latin typeface="Cambria Math" panose="02040503050406030204" pitchFamily="18" charset="0"/>
                              <a:ea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𝐹</m:t>
                          </m:r>
                        </m:e>
                        <m:sub>
                          <m:r>
                            <a:rPr lang="en-US" i="1">
                              <a:effectLst/>
                              <a:latin typeface="Cambria Math" panose="02040503050406030204" pitchFamily="18" charset="0"/>
                              <a:ea typeface="Cambria Math" panose="02040503050406030204" pitchFamily="18" charset="0"/>
                            </a:rPr>
                            <m:t>𝑘</m:t>
                          </m:r>
                        </m:sub>
                      </m:sSub>
                      <m:d>
                        <m:dPr>
                          <m:ctrlPr>
                            <a:rPr lang="en-US" i="1">
                              <a:effectLst/>
                              <a:latin typeface="Cambria Math" panose="02040503050406030204" pitchFamily="18" charset="0"/>
                              <a:ea typeface="Cambria Math" panose="02040503050406030204" pitchFamily="18" charset="0"/>
                            </a:rPr>
                          </m:ctrlPr>
                        </m:dPr>
                        <m:e>
                          <m:r>
                            <a:rPr lang="en-US" b="0" i="1" smtClean="0">
                              <a:solidFill>
                                <a:srgbClr val="FF6600"/>
                              </a:solidFill>
                              <a:effectLst/>
                              <a:latin typeface="Cambria Math" panose="02040503050406030204" pitchFamily="18" charset="0"/>
                              <a:ea typeface="Cambria Math" panose="02040503050406030204" pitchFamily="18" charset="0"/>
                              <a:cs typeface="Calibri" panose="020F0502020204030204" pitchFamily="34" charset="0"/>
                            </a:rPr>
                            <m:t>𝑥</m:t>
                          </m:r>
                        </m:e>
                      </m:d>
                      <m: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m:t>
                      </m:r>
                      <m:sSub>
                        <m:sSubPr>
                          <m:ctrlPr>
                            <a:rPr lang="en-US" i="1" smtClean="0">
                              <a:solidFill>
                                <a:srgbClr val="FF0000"/>
                              </a:solidFill>
                              <a:effectLst/>
                              <a:latin typeface="Cambria Math" panose="02040503050406030204" pitchFamily="18" charset="0"/>
                              <a:ea typeface="Cambria Math" panose="02040503050406030204" pitchFamily="18" charset="0"/>
                            </a:rPr>
                          </m:ctrlPr>
                        </m:sSubPr>
                        <m:e>
                          <m:r>
                            <a:rPr lang="en-US" i="1">
                              <a:solidFill>
                                <a:srgbClr val="FF0000"/>
                              </a:solidFill>
                              <a:effectLst/>
                              <a:latin typeface="Cambria Math" panose="02040503050406030204" pitchFamily="18" charset="0"/>
                              <a:ea typeface="Cambria Math" panose="02040503050406030204" pitchFamily="18" charset="0"/>
                            </a:rPr>
                            <m:t>𝑦</m:t>
                          </m:r>
                        </m:e>
                        <m:sub>
                          <m:r>
                            <a:rPr lang="en-US" i="1">
                              <a:solidFill>
                                <a:srgbClr val="FF0000"/>
                              </a:solidFill>
                              <a:effectLst/>
                              <a:latin typeface="Cambria Math" panose="02040503050406030204" pitchFamily="18" charset="0"/>
                              <a:ea typeface="Cambria Math" panose="02040503050406030204" pitchFamily="18" charset="0"/>
                            </a:rPr>
                            <m:t>𝑖</m:t>
                          </m:r>
                        </m:sub>
                      </m:sSub>
                    </m:oMath>
                  </m:oMathPara>
                </a14:m>
                <a:endParaRPr lang="en-US" dirty="0">
                  <a:effectLst/>
                  <a:latin typeface="Cambria Math" panose="02040503050406030204" pitchFamily="18" charset="0"/>
                  <a:ea typeface="Cambria Math" panose="02040503050406030204" pitchFamily="18" charset="0"/>
                  <a:cs typeface="Calibri" panose="020F0502020204030204" pitchFamily="34" charset="0"/>
                </a:endParaRPr>
              </a:p>
              <a:p>
                <a:r>
                  <a:rPr lang="en-US" dirty="0">
                    <a:effectLst/>
                    <a:latin typeface="Cambria Math" panose="02040503050406030204" pitchFamily="18" charset="0"/>
                    <a:ea typeface="Cambria Math" panose="02040503050406030204" pitchFamily="18" charset="0"/>
                    <a:cs typeface="Calibri" panose="020F0502020204030204" pitchFamily="34" charset="0"/>
                  </a:rPr>
                  <a:t>Otherwise, </a:t>
                </a:r>
                <a14:m>
                  <m:oMath xmlns:m="http://schemas.openxmlformats.org/officeDocument/2006/math">
                    <m:r>
                      <m:rPr>
                        <m:sty m:val="p"/>
                      </m:rPr>
                      <a:rPr lang="en-US" dirty="0" smtClean="0">
                        <a:solidFill>
                          <a:srgbClr val="0066FF"/>
                        </a:solidFill>
                        <a:effectLst/>
                        <a:latin typeface="Cambria Math" panose="02040503050406030204" pitchFamily="18" charset="0"/>
                        <a:ea typeface="Cambria Math" panose="02040503050406030204" pitchFamily="18" charset="0"/>
                      </a:rPr>
                      <m:t>B</m:t>
                    </m:r>
                    <m:r>
                      <m:rPr>
                        <m:sty m:val="p"/>
                      </m:rPr>
                      <a:rPr lang="en-US" b="0" i="0" dirty="0" smtClean="0">
                        <a:solidFill>
                          <a:srgbClr val="0066FF"/>
                        </a:solidFill>
                        <a:effectLst/>
                        <a:latin typeface="Cambria Math" panose="02040503050406030204" pitchFamily="18" charset="0"/>
                        <a:ea typeface="Cambria Math" panose="02040503050406030204" pitchFamily="18" charset="0"/>
                      </a:rPr>
                      <m:t>F</m:t>
                    </m:r>
                    <m:d>
                      <m:dPr>
                        <m:ctrlPr>
                          <a:rPr lang="en-US" i="1">
                            <a:effectLst/>
                            <a:latin typeface="Cambria Math" panose="02040503050406030204" pitchFamily="18" charset="0"/>
                            <a:ea typeface="Cambria Math" panose="02040503050406030204" pitchFamily="18" charset="0"/>
                          </a:rPr>
                        </m:ctrlPr>
                      </m:dPr>
                      <m:e>
                        <m:r>
                          <a:rPr lang="en-US" b="0" i="1" smtClean="0">
                            <a:solidFill>
                              <a:srgbClr val="FF6600"/>
                            </a:solidFill>
                            <a:effectLst/>
                            <a:latin typeface="Cambria Math" panose="02040503050406030204" pitchFamily="18" charset="0"/>
                            <a:ea typeface="Cambria Math" panose="02040503050406030204" pitchFamily="18" charset="0"/>
                          </a:rPr>
                          <m:t>𝑥</m:t>
                        </m:r>
                      </m:e>
                    </m:d>
                  </m:oMath>
                </a14:m>
                <a:r>
                  <a:rPr lang="en-US" dirty="0">
                    <a:effectLst/>
                    <a:latin typeface="Cambria Math" panose="02040503050406030204" pitchFamily="18" charset="0"/>
                    <a:ea typeface="Cambria Math" panose="02040503050406030204" pitchFamily="18" charset="0"/>
                    <a:cs typeface="Calibri" panose="020F0502020204030204" pitchFamily="34" charset="0"/>
                  </a:rPr>
                  <a:t>  is random</a:t>
                </a:r>
              </a:p>
              <a:p>
                <a:pPr marL="0" indent="0">
                  <a:buNone/>
                </a:pPr>
                <a:endParaRPr lang="en-US" dirty="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endParaRPr>
              </a:p>
              <a:p>
                <a:pPr marL="0" indent="0">
                  <a:buNone/>
                </a:pPr>
                <a:endParaRPr lang="en-US" dirty="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endParaRPr>
              </a:p>
              <a:p>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p:txBody>
          </p:sp>
        </mc:Choice>
        <mc:Fallback xmlns="">
          <p:sp>
            <p:nvSpPr>
              <p:cNvPr id="31" name="Content Placeholder 6"/>
              <p:cNvSpPr txBox="1">
                <a:spLocks noRot="1" noChangeAspect="1" noMove="1" noResize="1" noEditPoints="1" noAdjustHandles="1" noChangeArrowheads="1" noChangeShapeType="1" noTextEdit="1"/>
              </p:cNvSpPr>
              <p:nvPr/>
            </p:nvSpPr>
            <p:spPr>
              <a:xfrm>
                <a:off x="665321" y="2637355"/>
                <a:ext cx="5112024" cy="2958747"/>
              </a:xfrm>
              <a:prstGeom prst="rect">
                <a:avLst/>
              </a:prstGeom>
              <a:blipFill>
                <a:blip r:embed="rId7"/>
                <a:stretch>
                  <a:fillRect l="-715" t="-3299"/>
                </a:stretch>
              </a:blipFill>
            </p:spPr>
            <p:txBody>
              <a:bodyPr/>
              <a:lstStyle/>
              <a:p>
                <a:r>
                  <a:rPr lang="en-US">
                    <a:noFill/>
                  </a:rPr>
                  <a:t> </a:t>
                </a:r>
              </a:p>
            </p:txBody>
          </p:sp>
        </mc:Fallback>
      </mc:AlternateContent>
      <p:cxnSp>
        <p:nvCxnSpPr>
          <p:cNvPr id="47" name="Straight Connector 46"/>
          <p:cNvCxnSpPr/>
          <p:nvPr/>
        </p:nvCxnSpPr>
        <p:spPr>
          <a:xfrm>
            <a:off x="1194122" y="2177456"/>
            <a:ext cx="1044214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Slide Number Placeholder 20"/>
          <p:cNvSpPr>
            <a:spLocks noGrp="1"/>
          </p:cNvSpPr>
          <p:nvPr>
            <p:ph type="sldNum" sz="quarter" idx="12"/>
          </p:nvPr>
        </p:nvSpPr>
        <p:spPr>
          <a:xfrm>
            <a:off x="11311128" y="6272784"/>
            <a:ext cx="640080" cy="365125"/>
          </a:xfrm>
        </p:spPr>
        <p:txBody>
          <a:bodyPr/>
          <a:lstStyle/>
          <a:p>
            <a:fld id="{350EA957-4397-44F1-B25F-D3F24BF8AEF9}" type="slidenum">
              <a:rPr lang="en-US" smtClean="0"/>
              <a:pPr/>
              <a:t>26</a:t>
            </a:fld>
            <a:endParaRPr lang="en-US" dirty="0"/>
          </a:p>
        </p:txBody>
      </p:sp>
      <p:sp>
        <p:nvSpPr>
          <p:cNvPr id="23" name="Rounded Rectangle 10"/>
          <p:cNvSpPr/>
          <p:nvPr/>
        </p:nvSpPr>
        <p:spPr>
          <a:xfrm>
            <a:off x="5053755" y="1232854"/>
            <a:ext cx="2424656" cy="552600"/>
          </a:xfrm>
          <a:prstGeom prst="roundRect">
            <a:avLst/>
          </a:prstGeom>
          <a:solidFill>
            <a:schemeClr val="tx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sz="2400" b="1" dirty="0">
                <a:solidFill>
                  <a:schemeClr val="bg1"/>
                </a:solidFill>
              </a:rPr>
              <a:t>OPPRF</a:t>
            </a:r>
          </a:p>
          <a:p>
            <a:endParaRPr lang="en-US" sz="1500" dirty="0">
              <a:solidFill>
                <a:schemeClr val="bg1"/>
              </a:solidFill>
            </a:endParaRPr>
          </a:p>
        </p:txBody>
      </p:sp>
      <mc:AlternateContent xmlns:mc="http://schemas.openxmlformats.org/markup-compatibility/2006" xmlns:a14="http://schemas.microsoft.com/office/drawing/2010/main">
        <mc:Choice Requires="a14">
          <p:sp>
            <p:nvSpPr>
              <p:cNvPr id="25" name="Rectangle 24"/>
              <p:cNvSpPr/>
              <p:nvPr/>
            </p:nvSpPr>
            <p:spPr>
              <a:xfrm>
                <a:off x="3680926" y="1131353"/>
                <a:ext cx="608239" cy="3605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6600"/>
                          </a:solidFill>
                          <a:latin typeface="Cambria Math" panose="02040503050406030204" pitchFamily="18" charset="0"/>
                        </a:rPr>
                        <m:t>𝑥</m:t>
                      </m:r>
                    </m:oMath>
                  </m:oMathPara>
                </a14:m>
                <a:endParaRPr lang="en-US" dirty="0">
                  <a:solidFill>
                    <a:srgbClr val="FF0000"/>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3680926" y="1131353"/>
                <a:ext cx="608239" cy="36058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8496212" y="1095088"/>
                <a:ext cx="795814" cy="390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8496212" y="1095088"/>
                <a:ext cx="795814" cy="390843"/>
              </a:xfrm>
              <a:prstGeom prst="rect">
                <a:avLst/>
              </a:prstGeom>
              <a:blipFill>
                <a:blip r:embed="rId9"/>
                <a:stretch>
                  <a:fillRect l="-8333" r="-1515" b="-12121"/>
                </a:stretch>
              </a:blipFill>
            </p:spPr>
            <p:txBody>
              <a:bodyPr/>
              <a:lstStyle/>
              <a:p>
                <a:r>
                  <a:rPr lang="en-US">
                    <a:noFill/>
                  </a:rPr>
                  <a:t> </a:t>
                </a:r>
              </a:p>
            </p:txBody>
          </p:sp>
        </mc:Fallback>
      </mc:AlternateContent>
      <p:cxnSp>
        <p:nvCxnSpPr>
          <p:cNvPr id="29" name="Straight Arrow Connector 28"/>
          <p:cNvCxnSpPr>
            <a:cxnSpLocks/>
            <a:stCxn id="25" idx="3"/>
          </p:cNvCxnSpPr>
          <p:nvPr/>
        </p:nvCxnSpPr>
        <p:spPr>
          <a:xfrm flipV="1">
            <a:off x="4289165" y="1296803"/>
            <a:ext cx="764589" cy="148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p:cNvCxnSpPr>
          <p:nvPr/>
        </p:nvCxnSpPr>
        <p:spPr>
          <a:xfrm flipH="1">
            <a:off x="7488560" y="1295732"/>
            <a:ext cx="10076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31"/>
              <p:cNvSpPr/>
              <p:nvPr/>
            </p:nvSpPr>
            <p:spPr>
              <a:xfrm>
                <a:off x="1887793" y="1527718"/>
                <a:ext cx="2424657" cy="5618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sSub>
                                <m:sSubPr>
                                  <m:ctrlPr>
                                    <a:rPr lang="en-US" b="0" i="1" smtClean="0">
                                      <a:solidFill>
                                        <a:srgbClr val="0066FF"/>
                                      </a:solidFill>
                                      <a:latin typeface="Cambria Math" panose="02040503050406030204" pitchFamily="18" charset="0"/>
                                    </a:rPr>
                                  </m:ctrlPr>
                                </m:sSubPr>
                                <m:e>
                                  <m:r>
                                    <a:rPr lang="en-US" b="0" i="1" smtClean="0">
                                      <a:solidFill>
                                        <a:srgbClr val="0066FF"/>
                                      </a:solidFill>
                                      <a:latin typeface="Cambria Math" panose="02040503050406030204" pitchFamily="18" charset="0"/>
                                    </a:rPr>
                                    <m:t>𝑦</m:t>
                                  </m:r>
                                </m:e>
                                <m:sub>
                                  <m:r>
                                    <a:rPr lang="en-US" b="0" i="1" smtClean="0">
                                      <a:solidFill>
                                        <a:srgbClr val="0066FF"/>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𝑖𝑓</m:t>
                              </m:r>
                              <m:r>
                                <a:rPr lang="en-US" i="1">
                                  <a:solidFill>
                                    <a:schemeClr val="tx1"/>
                                  </a:solidFill>
                                  <a:latin typeface="Cambria Math" panose="02040503050406030204" pitchFamily="18" charset="0"/>
                                </a:rPr>
                                <m:t> </m:t>
                              </m:r>
                              <m:r>
                                <a:rPr lang="en-US" b="0" i="1" smtClean="0">
                                  <a:solidFill>
                                    <a:srgbClr val="FF6600"/>
                                  </a:solidFill>
                                  <a:latin typeface="Cambria Math" panose="02040503050406030204" pitchFamily="18" charset="0"/>
                                </a:rPr>
                                <m:t>𝑥</m:t>
                              </m:r>
                              <m:r>
                                <a:rPr lang="en-US" i="1">
                                  <a:solidFill>
                                    <a:schemeClr val="tx1"/>
                                  </a:solidFill>
                                  <a:latin typeface="Cambria Math" panose="02040503050406030204" pitchFamily="18" charset="0"/>
                                </a:rPr>
                                <m:t>=</m:t>
                              </m:r>
                              <m:sSub>
                                <m:sSubPr>
                                  <m:ctrlPr>
                                    <a:rPr lang="en-US" b="0" i="1" smtClean="0">
                                      <a:solidFill>
                                        <a:srgbClr val="0066FF"/>
                                      </a:solidFill>
                                      <a:latin typeface="Cambria Math" panose="02040503050406030204" pitchFamily="18" charset="0"/>
                                    </a:rPr>
                                  </m:ctrlPr>
                                </m:sSubPr>
                                <m:e>
                                  <m:r>
                                    <a:rPr lang="en-US" b="0" i="1" smtClean="0">
                                      <a:solidFill>
                                        <a:srgbClr val="0066FF"/>
                                      </a:solidFill>
                                      <a:latin typeface="Cambria Math" panose="02040503050406030204" pitchFamily="18" charset="0"/>
                                    </a:rPr>
                                    <m:t>𝑥</m:t>
                                  </m:r>
                                </m:e>
                                <m:sub>
                                  <m:r>
                                    <a:rPr lang="en-US" b="0" i="1" smtClean="0">
                                      <a:solidFill>
                                        <a:srgbClr val="0066FF"/>
                                      </a:solidFill>
                                      <a:latin typeface="Cambria Math" panose="02040503050406030204" pitchFamily="18" charset="0"/>
                                    </a:rPr>
                                    <m:t>𝑖</m:t>
                                  </m:r>
                                </m:sub>
                              </m:sSub>
                            </m:e>
                            <m:e>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𝑜𝑡h𝑒𝑟𝑤𝑖𝑠𝑒</m:t>
                              </m:r>
                            </m:e>
                          </m:eqArr>
                        </m:e>
                      </m:d>
                    </m:oMath>
                  </m:oMathPara>
                </a14:m>
                <a:endParaRPr lang="en-US" dirty="0">
                  <a:solidFill>
                    <a:schemeClr val="tx1"/>
                  </a:solidFill>
                </a:endParaRPr>
              </a:p>
            </p:txBody>
          </p:sp>
        </mc:Choice>
        <mc:Fallback xmlns="">
          <p:sp>
            <p:nvSpPr>
              <p:cNvPr id="32" name="Rectangle 31"/>
              <p:cNvSpPr>
                <a:spLocks noRot="1" noChangeAspect="1" noMove="1" noResize="1" noEditPoints="1" noAdjustHandles="1" noChangeArrowheads="1" noChangeShapeType="1" noTextEdit="1"/>
              </p:cNvSpPr>
              <p:nvPr/>
            </p:nvSpPr>
            <p:spPr>
              <a:xfrm>
                <a:off x="1887793" y="1527718"/>
                <a:ext cx="2424657" cy="561857"/>
              </a:xfrm>
              <a:prstGeom prst="rect">
                <a:avLst/>
              </a:prstGeom>
              <a:blipFill>
                <a:blip r:embed="rId10"/>
                <a:stretch>
                  <a:fillRect b="-4255"/>
                </a:stretch>
              </a:blipFill>
            </p:spPr>
            <p:txBody>
              <a:bodyPr/>
              <a:lstStyle/>
              <a:p>
                <a:r>
                  <a:rPr lang="en-US">
                    <a:noFill/>
                  </a:rPr>
                  <a:t> </a:t>
                </a:r>
              </a:p>
            </p:txBody>
          </p:sp>
        </mc:Fallback>
      </mc:AlternateContent>
      <p:cxnSp>
        <p:nvCxnSpPr>
          <p:cNvPr id="36" name="Straight Arrow Connector 35"/>
          <p:cNvCxnSpPr>
            <a:cxnSpLocks/>
          </p:cNvCxnSpPr>
          <p:nvPr/>
        </p:nvCxnSpPr>
        <p:spPr>
          <a:xfrm flipH="1">
            <a:off x="4312450" y="1726093"/>
            <a:ext cx="72834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flipV="1">
            <a:off x="7491369" y="1763354"/>
            <a:ext cx="103420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Rectangle 38"/>
              <p:cNvSpPr/>
              <p:nvPr/>
            </p:nvSpPr>
            <p:spPr>
              <a:xfrm>
                <a:off x="8496213" y="1651129"/>
                <a:ext cx="795813" cy="2774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𝑟</m:t>
                      </m:r>
                    </m:oMath>
                  </m:oMathPara>
                </a14:m>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8496213" y="1651129"/>
                <a:ext cx="795813" cy="277424"/>
              </a:xfrm>
              <a:prstGeom prst="rect">
                <a:avLst/>
              </a:prstGeom>
              <a:blipFill>
                <a:blip r:embed="rId11"/>
                <a:stretch>
                  <a:fillRect b="-8511"/>
                </a:stretch>
              </a:blipFill>
            </p:spPr>
            <p:txBody>
              <a:bodyPr/>
              <a:lstStyle/>
              <a:p>
                <a:r>
                  <a:rPr lang="en-US">
                    <a:noFill/>
                  </a:rPr>
                  <a:t> </a:t>
                </a:r>
              </a:p>
            </p:txBody>
          </p:sp>
        </mc:Fallback>
      </mc:AlternateContent>
    </p:spTree>
    <p:extLst>
      <p:ext uri="{BB962C8B-B14F-4D97-AF65-F5344CB8AC3E}">
        <p14:creationId xmlns:p14="http://schemas.microsoft.com/office/powerpoint/2010/main" val="266095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idx="1"/>
              </p:nvPr>
            </p:nvSpPr>
            <p:spPr>
              <a:xfrm>
                <a:off x="41148" y="2273873"/>
                <a:ext cx="12146314" cy="4732408"/>
              </a:xfrm>
            </p:spPr>
            <p:txBody>
              <a:bodyPr>
                <a:normAutofit/>
              </a:bodyPr>
              <a:lstStyle/>
              <a:p>
                <a:pPr marL="0" indent="0">
                  <a:buNone/>
                </a:pPr>
                <a:r>
                  <a:rPr lang="en-US" dirty="0"/>
                  <a:t>3. Table based-OPPRF</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𝑘</m:t>
                        </m:r>
                      </m:sub>
                    </m:sSub>
                    <m:d>
                      <m:dPr>
                        <m:ctrlPr>
                          <a:rPr lang="en-US" i="1">
                            <a:latin typeface="Cambria Math" panose="02040503050406030204" pitchFamily="18" charset="0"/>
                          </a:rPr>
                        </m:ctrlPr>
                      </m:dPr>
                      <m:e>
                        <m:r>
                          <a:rPr lang="en-US"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𝑥</m:t>
                        </m:r>
                      </m:e>
                    </m:d>
                  </m:oMath>
                </a14:m>
                <a:r>
                  <a:rPr lang="en-US" dirty="0"/>
                  <a:t> is in random distribution, 128-bit string </a:t>
                </a:r>
                <a14:m>
                  <m:oMath xmlns:m="http://schemas.openxmlformats.org/officeDocument/2006/math">
                    <m:r>
                      <a:rPr lang="en-US" b="0" i="1" smtClean="0">
                        <a:latin typeface="Cambria Math" panose="02040503050406030204" pitchFamily="18" charset="0"/>
                      </a:rPr>
                      <m:t>⇒</m:t>
                    </m:r>
                  </m:oMath>
                </a14:m>
                <a:r>
                  <a:rPr lang="en-US" dirty="0"/>
                  <a:t> finding </a:t>
                </a:r>
                <a14:m>
                  <m:oMath xmlns:m="http://schemas.openxmlformats.org/officeDocument/2006/math">
                    <m:r>
                      <a:rPr lang="en-US" i="1">
                        <a:latin typeface="Cambria Math" panose="02040503050406030204" pitchFamily="18" charset="0"/>
                        <a:ea typeface="Cambria Math" panose="02040503050406030204" pitchFamily="18" charset="0"/>
                      </a:rPr>
                      <m:t>𝑣</m:t>
                    </m:r>
                  </m:oMath>
                </a14:m>
                <a:r>
                  <a:rPr lang="en-US" dirty="0"/>
                  <a:t> with high prob. </a:t>
                </a:r>
                <a14:m>
                  <m:oMath xmlns:m="http://schemas.openxmlformats.org/officeDocument/2006/math">
                    <m:r>
                      <a:rPr lang="en-US" i="1">
                        <a:latin typeface="Cambria Math" panose="02040503050406030204" pitchFamily="18" charset="0"/>
                      </a:rPr>
                      <m:t>⇒</m:t>
                    </m:r>
                  </m:oMath>
                </a14:m>
                <a:r>
                  <a:rPr lang="en-US" dirty="0"/>
                  <a:t> efficient for small </a:t>
                </a:r>
                <a14:m>
                  <m:oMath xmlns:m="http://schemas.openxmlformats.org/officeDocument/2006/math">
                    <m:r>
                      <a:rPr lang="en-US" i="1">
                        <a:latin typeface="Cambria Math" panose="02040503050406030204" pitchFamily="18" charset="0"/>
                        <a:ea typeface="Cambria Math" panose="02040503050406030204" pitchFamily="18" charset="0"/>
                      </a:rPr>
                      <m:t>𝑛</m:t>
                    </m:r>
                  </m:oMath>
                </a14:m>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xfrm>
                <a:off x="41148" y="2273873"/>
                <a:ext cx="12146314" cy="4732408"/>
              </a:xfrm>
              <a:blipFill>
                <a:blip r:embed="rId3"/>
                <a:stretch>
                  <a:fillRect l="-552" t="-1289"/>
                </a:stretch>
              </a:blipFill>
            </p:spPr>
            <p:txBody>
              <a:bodyPr/>
              <a:lstStyle/>
              <a:p>
                <a:r>
                  <a:rPr lang="en-US">
                    <a:noFill/>
                  </a:rPr>
                  <a:t> </a:t>
                </a:r>
              </a:p>
            </p:txBody>
          </p:sp>
        </mc:Fallback>
      </mc:AlternateContent>
      <p:sp>
        <p:nvSpPr>
          <p:cNvPr id="29" name="Rectangle 28"/>
          <p:cNvSpPr/>
          <p:nvPr/>
        </p:nvSpPr>
        <p:spPr>
          <a:xfrm>
            <a:off x="493782" y="2716661"/>
            <a:ext cx="4159557" cy="3181932"/>
          </a:xfrm>
          <a:prstGeom prst="rect">
            <a:avLst/>
          </a:prstGeom>
          <a:ln>
            <a:solidFill>
              <a:srgbClr val="FF66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Rectangle 27"/>
          <p:cNvSpPr/>
          <p:nvPr/>
        </p:nvSpPr>
        <p:spPr>
          <a:xfrm>
            <a:off x="7693145" y="2507058"/>
            <a:ext cx="4258063" cy="3427062"/>
          </a:xfrm>
          <a:prstGeom prst="rect">
            <a:avLst/>
          </a:prstGeom>
          <a:ln>
            <a:solidFill>
              <a:srgbClr val="0066FF"/>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069848" y="0"/>
            <a:ext cx="10058400" cy="1609344"/>
          </a:xfrm>
        </p:spPr>
        <p:txBody>
          <a:bodyPr/>
          <a:lstStyle/>
          <a:p>
            <a:pPr algn="ctr"/>
            <a:r>
              <a:rPr lang="en-US" dirty="0"/>
              <a:t>OUR programmable OPRF</a:t>
            </a:r>
          </a:p>
        </p:txBody>
      </p:sp>
      <p:pic>
        <p:nvPicPr>
          <p:cNvPr id="16"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 y="1045248"/>
            <a:ext cx="502896" cy="6808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3143" y="1045248"/>
            <a:ext cx="634319" cy="808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27" name="Content Placeholder 6"/>
              <p:cNvSpPr txBox="1">
                <a:spLocks/>
              </p:cNvSpPr>
              <p:nvPr/>
            </p:nvSpPr>
            <p:spPr>
              <a:xfrm>
                <a:off x="7693145" y="2575839"/>
                <a:ext cx="4614962" cy="348086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700" dirty="0">
                    <a:latin typeface="Cambria Math" panose="02040503050406030204" pitchFamily="18" charset="0"/>
                    <a:ea typeface="Cambria Math" panose="02040503050406030204" pitchFamily="18" charset="0"/>
                  </a:rPr>
                  <a:t>Run OPRF[KKR</a:t>
                </a:r>
                <a:r>
                  <a:rPr lang="en-US" sz="1700" dirty="0">
                    <a:solidFill>
                      <a:srgbClr val="C00000"/>
                    </a:solidFill>
                    <a:latin typeface="Cambria Math" panose="02040503050406030204" pitchFamily="18" charset="0"/>
                    <a:ea typeface="Cambria Math" panose="02040503050406030204" pitchFamily="18" charset="0"/>
                  </a:rPr>
                  <a:t>T</a:t>
                </a:r>
                <a:r>
                  <a:rPr lang="en-US" sz="1700" dirty="0">
                    <a:latin typeface="Cambria Math" panose="02040503050406030204" pitchFamily="18" charset="0"/>
                    <a:ea typeface="Cambria Math" panose="02040503050406030204" pitchFamily="18" charset="0"/>
                  </a:rPr>
                  <a:t>16] as sender. </a:t>
                </a:r>
              </a:p>
              <a:p>
                <a:pPr marL="0" indent="0">
                  <a:buNone/>
                </a:pPr>
                <a:r>
                  <a:rPr lang="en-US" sz="1700" dirty="0">
                    <a:latin typeface="Cambria Math" panose="02040503050406030204" pitchFamily="18" charset="0"/>
                    <a:ea typeface="Cambria Math" panose="02040503050406030204" pitchFamily="18" charset="0"/>
                  </a:rPr>
                  <a:t>=&gt; Output: key </a:t>
                </a:r>
                <a14:m>
                  <m:oMath xmlns:m="http://schemas.openxmlformats.org/officeDocument/2006/math">
                    <m:r>
                      <a:rPr lang="en-US" sz="1700" i="1">
                        <a:latin typeface="Cambria Math" panose="02040503050406030204" pitchFamily="18" charset="0"/>
                        <a:ea typeface="Cambria Math" panose="02040503050406030204" pitchFamily="18" charset="0"/>
                      </a:rPr>
                      <m:t>𝑘</m:t>
                    </m:r>
                  </m:oMath>
                </a14:m>
                <a:endParaRPr lang="en-US" sz="1700" dirty="0">
                  <a:latin typeface="Cambria Math" panose="02040503050406030204" pitchFamily="18" charset="0"/>
                  <a:ea typeface="Cambria Math" panose="02040503050406030204" pitchFamily="18" charset="0"/>
                </a:endParaRPr>
              </a:p>
              <a:p>
                <a:r>
                  <a:rPr lang="en-US" sz="1700" dirty="0">
                    <a:latin typeface="Cambria Math" panose="02040503050406030204" pitchFamily="18" charset="0"/>
                    <a:ea typeface="Cambria Math" panose="02040503050406030204" pitchFamily="18" charset="0"/>
                  </a:rPr>
                  <a:t>Compute: </a:t>
                </a:r>
                <a14:m>
                  <m:oMath xmlns:m="http://schemas.openxmlformats.org/officeDocument/2006/math">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𝐹</m:t>
                        </m:r>
                      </m:e>
                      <m:sub>
                        <m:r>
                          <a:rPr lang="en-US" sz="1700" i="1">
                            <a:latin typeface="Cambria Math" panose="02040503050406030204" pitchFamily="18" charset="0"/>
                            <a:ea typeface="Cambria Math" panose="02040503050406030204" pitchFamily="18" charset="0"/>
                          </a:rPr>
                          <m:t>𝑘</m:t>
                        </m:r>
                      </m:sub>
                    </m:sSub>
                    <m:d>
                      <m:dPr>
                        <m:ctrlPr>
                          <a:rPr lang="en-US" sz="1700" i="1">
                            <a:latin typeface="Cambria Math" panose="02040503050406030204" pitchFamily="18" charset="0"/>
                            <a:ea typeface="Cambria Math" panose="02040503050406030204" pitchFamily="18" charset="0"/>
                          </a:rPr>
                        </m:ctrlPr>
                      </m:dPr>
                      <m:e>
                        <m:sSub>
                          <m:sSubPr>
                            <m:ctrlPr>
                              <a:rPr lang="en-US" sz="17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sub>
                            <m:r>
                              <a:rPr lang="en-US" sz="17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1</m:t>
                            </m:r>
                          </m:sub>
                        </m:sSub>
                      </m:e>
                    </m:d>
                    <m:r>
                      <a:rPr lang="en-US" sz="1700" b="0" i="1" smtClean="0">
                        <a:latin typeface="Cambria Math" panose="02040503050406030204" pitchFamily="18" charset="0"/>
                        <a:ea typeface="Cambria Math" panose="02040503050406030204" pitchFamily="18" charset="0"/>
                      </a:rPr>
                      <m:t>, …,</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𝐹</m:t>
                        </m:r>
                      </m:e>
                      <m:sub>
                        <m:r>
                          <a:rPr lang="en-US" sz="1700" i="1">
                            <a:latin typeface="Cambria Math" panose="02040503050406030204" pitchFamily="18" charset="0"/>
                            <a:ea typeface="Cambria Math" panose="02040503050406030204" pitchFamily="18" charset="0"/>
                          </a:rPr>
                          <m:t>𝑘</m:t>
                        </m:r>
                      </m:sub>
                    </m:sSub>
                    <m:d>
                      <m:dPr>
                        <m:ctrlPr>
                          <a:rPr lang="en-US" sz="1700" i="1">
                            <a:latin typeface="Cambria Math" panose="02040503050406030204" pitchFamily="18" charset="0"/>
                            <a:ea typeface="Cambria Math" panose="02040503050406030204" pitchFamily="18" charset="0"/>
                          </a:rPr>
                        </m:ctrlPr>
                      </m:dPr>
                      <m:e>
                        <m:sSub>
                          <m:sSubPr>
                            <m:ctrlPr>
                              <a:rPr lang="en-US" sz="17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sub>
                            <m:r>
                              <a:rPr lang="en-US" sz="17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𝑛</m:t>
                            </m:r>
                          </m:sub>
                        </m:sSub>
                      </m:e>
                    </m:d>
                  </m:oMath>
                </a14:m>
                <a:endParaRPr lang="en-US" sz="1700" dirty="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endParaRPr>
              </a:p>
              <a:p>
                <a:r>
                  <a:rPr lang="en-US" sz="1700" dirty="0">
                    <a:latin typeface="Cambria Math" panose="02040503050406030204" pitchFamily="18" charset="0"/>
                    <a:ea typeface="Cambria Math" panose="02040503050406030204" pitchFamily="18" charset="0"/>
                  </a:rPr>
                  <a:t>Generates the Table </a:t>
                </a:r>
                <a14:m>
                  <m:oMath xmlns:m="http://schemas.openxmlformats.org/officeDocument/2006/math">
                    <m:r>
                      <a:rPr lang="en-US" sz="1700" b="0" i="1" smtClean="0">
                        <a:latin typeface="Cambria Math" panose="02040503050406030204" pitchFamily="18" charset="0"/>
                        <a:ea typeface="Cambria Math" panose="02040503050406030204" pitchFamily="18" charset="0"/>
                      </a:rPr>
                      <m:t>𝑇</m:t>
                    </m:r>
                    <m:r>
                      <a:rPr lang="en-US" sz="1700" b="0" i="1" smtClean="0">
                        <a:latin typeface="Cambria Math" panose="02040503050406030204" pitchFamily="18" charset="0"/>
                        <a:ea typeface="Cambria Math" panose="02040503050406030204" pitchFamily="18" charset="0"/>
                      </a:rPr>
                      <m:t> </m:t>
                    </m:r>
                  </m:oMath>
                </a14:m>
                <a:r>
                  <a:rPr lang="en-US" sz="1700" dirty="0">
                    <a:latin typeface="Cambria Math" panose="02040503050406030204" pitchFamily="18" charset="0"/>
                    <a:ea typeface="Cambria Math" panose="02040503050406030204" pitchFamily="18" charset="0"/>
                  </a:rPr>
                  <a:t>of size by </a:t>
                </a:r>
                <a14:m>
                  <m:oMath xmlns:m="http://schemas.openxmlformats.org/officeDocument/2006/math">
                    <m:sSup>
                      <m:sSupPr>
                        <m:ctrlPr>
                          <a:rPr lang="en-US" sz="1700" i="1" smtClean="0">
                            <a:latin typeface="Cambria Math" panose="02040503050406030204" pitchFamily="18" charset="0"/>
                            <a:ea typeface="Cambria Math" panose="02040503050406030204" pitchFamily="18" charset="0"/>
                          </a:rPr>
                        </m:ctrlPr>
                      </m:sSupPr>
                      <m:e>
                        <m:r>
                          <a:rPr lang="en-US" sz="1700" b="0" i="1" smtClean="0">
                            <a:latin typeface="Cambria Math" panose="02040503050406030204" pitchFamily="18" charset="0"/>
                            <a:ea typeface="Cambria Math" panose="02040503050406030204" pitchFamily="18" charset="0"/>
                          </a:rPr>
                          <m:t>2</m:t>
                        </m:r>
                      </m:e>
                      <m:sup>
                        <m:d>
                          <m:dPr>
                            <m:begChr m:val="⌈"/>
                            <m:endChr m:val="⌉"/>
                            <m:ctrlPr>
                              <a:rPr lang="en-US" sz="1700" i="1" smtClean="0">
                                <a:latin typeface="Cambria Math" panose="02040503050406030204" pitchFamily="18" charset="0"/>
                                <a:ea typeface="Cambria Math" panose="02040503050406030204" pitchFamily="18" charset="0"/>
                              </a:rPr>
                            </m:ctrlPr>
                          </m:dPr>
                          <m:e>
                            <m:r>
                              <m:rPr>
                                <m:sty m:val="p"/>
                              </m:rPr>
                              <a:rPr lang="en-US" sz="1700" b="0" i="0" smtClean="0">
                                <a:latin typeface="Cambria Math" panose="02040503050406030204" pitchFamily="18" charset="0"/>
                                <a:ea typeface="Cambria Math" panose="02040503050406030204" pitchFamily="18" charset="0"/>
                              </a:rPr>
                              <m:t>log</m:t>
                            </m:r>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𝑛</m:t>
                            </m:r>
                            <m:r>
                              <a:rPr lang="en-US" sz="1700" b="0" i="1" smtClean="0">
                                <a:latin typeface="Cambria Math" panose="02040503050406030204" pitchFamily="18" charset="0"/>
                                <a:ea typeface="Cambria Math" panose="02040503050406030204" pitchFamily="18" charset="0"/>
                              </a:rPr>
                              <m:t>)</m:t>
                            </m:r>
                          </m:e>
                        </m:d>
                      </m:sup>
                    </m:sSup>
                  </m:oMath>
                </a14:m>
                <a:r>
                  <a:rPr lang="en-US" sz="1700" dirty="0">
                    <a:latin typeface="Cambria Math" panose="02040503050406030204" pitchFamily="18" charset="0"/>
                    <a:ea typeface="Cambria Math" panose="02040503050406030204" pitchFamily="18" charset="0"/>
                  </a:rPr>
                  <a:t>:</a:t>
                </a:r>
              </a:p>
              <a:p>
                <a:pPr marL="731520" lvl="1" indent="-457200">
                  <a:buFont typeface="+mj-lt"/>
                  <a:buAutoNum type="arabicPeriod"/>
                </a:pPr>
                <a:r>
                  <a:rPr lang="en-US" sz="1700" dirty="0">
                    <a:latin typeface="Cambria Math" panose="02040503050406030204" pitchFamily="18" charset="0"/>
                    <a:ea typeface="Cambria Math" panose="02040503050406030204" pitchFamily="18" charset="0"/>
                  </a:rPr>
                  <a:t>Sample vector </a:t>
                </a:r>
                <a14:m>
                  <m:oMath xmlns:m="http://schemas.openxmlformats.org/officeDocument/2006/math">
                    <m:r>
                      <a:rPr lang="en-US" sz="1700" b="0" i="1" smtClean="0">
                        <a:latin typeface="Cambria Math" panose="02040503050406030204" pitchFamily="18" charset="0"/>
                        <a:ea typeface="Cambria Math" panose="02040503050406030204" pitchFamily="18" charset="0"/>
                      </a:rPr>
                      <m:t>𝑣</m:t>
                    </m:r>
                    <m:r>
                      <a:rPr lang="en-US" sz="1700" b="0" i="1" smtClean="0">
                        <a:latin typeface="Cambria Math" panose="02040503050406030204" pitchFamily="18" charset="0"/>
                        <a:ea typeface="Cambria Math" panose="02040503050406030204" pitchFamily="18" charset="0"/>
                      </a:rPr>
                      <m:t>←</m:t>
                    </m:r>
                    <m:sSup>
                      <m:sSupPr>
                        <m:ctrlPr>
                          <a:rPr lang="en-US" sz="1700" b="0" i="1" smtClean="0">
                            <a:latin typeface="Cambria Math" panose="02040503050406030204" pitchFamily="18" charset="0"/>
                            <a:ea typeface="Cambria Math" panose="02040503050406030204" pitchFamily="18" charset="0"/>
                          </a:rPr>
                        </m:ctrlPr>
                      </m:sSupPr>
                      <m:e>
                        <m:d>
                          <m:dPr>
                            <m:begChr m:val="{"/>
                            <m:endChr m:val="}"/>
                            <m:ctrlPr>
                              <a:rPr lang="en-US" sz="1700" b="0" i="1" smtClean="0">
                                <a:latin typeface="Cambria Math" panose="02040503050406030204" pitchFamily="18" charset="0"/>
                                <a:ea typeface="Cambria Math" panose="02040503050406030204" pitchFamily="18" charset="0"/>
                              </a:rPr>
                            </m:ctrlPr>
                          </m:dPr>
                          <m:e>
                            <m:r>
                              <a:rPr lang="en-US" sz="1700" b="0" i="1" smtClean="0">
                                <a:latin typeface="Cambria Math" panose="02040503050406030204" pitchFamily="18" charset="0"/>
                                <a:ea typeface="Cambria Math" panose="02040503050406030204" pitchFamily="18" charset="0"/>
                              </a:rPr>
                              <m:t>0,1</m:t>
                            </m:r>
                          </m:e>
                        </m:d>
                      </m:e>
                      <m:sup>
                        <m:r>
                          <a:rPr lang="en-US" sz="1700" b="0" i="1" smtClean="0">
                            <a:latin typeface="Cambria Math" panose="02040503050406030204" pitchFamily="18" charset="0"/>
                            <a:ea typeface="Cambria Math" panose="02040503050406030204" pitchFamily="18" charset="0"/>
                          </a:rPr>
                          <m:t>𝜅</m:t>
                        </m:r>
                      </m:sup>
                    </m:sSup>
                  </m:oMath>
                </a14:m>
                <a:r>
                  <a:rPr lang="en-US" sz="1700" dirty="0">
                    <a:latin typeface="Cambria Math" panose="02040503050406030204" pitchFamily="18" charset="0"/>
                    <a:ea typeface="Cambria Math" panose="02040503050406030204" pitchFamily="18" charset="0"/>
                  </a:rPr>
                  <a:t>  such that </a:t>
                </a:r>
                <a14:m>
                  <m:oMath xmlns:m="http://schemas.openxmlformats.org/officeDocument/2006/math">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𝑖</m:t>
                        </m:r>
                        <m:r>
                          <a:rPr lang="en-US" sz="1700" i="1">
                            <a:latin typeface="Cambria Math" panose="02040503050406030204" pitchFamily="18" charset="0"/>
                            <a:ea typeface="Cambria Math" panose="02040503050406030204" pitchFamily="18" charset="0"/>
                          </a:rPr>
                          <m:t>,  </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h</m:t>
                            </m:r>
                          </m:e>
                          <m:sub>
                            <m:r>
                              <a:rPr lang="en-US" sz="1700" i="1">
                                <a:latin typeface="Cambria Math" panose="02040503050406030204" pitchFamily="18" charset="0"/>
                                <a:ea typeface="Cambria Math" panose="02040503050406030204" pitchFamily="18" charset="0"/>
                              </a:rPr>
                              <m:t>𝑖</m:t>
                            </m:r>
                          </m:sub>
                        </m:sSub>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𝐻</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𝐹</m:t>
                        </m:r>
                      </m:e>
                      <m:sub>
                        <m:r>
                          <a:rPr lang="en-US" sz="1700" i="1">
                            <a:latin typeface="Cambria Math" panose="02040503050406030204" pitchFamily="18" charset="0"/>
                            <a:ea typeface="Cambria Math" panose="02040503050406030204" pitchFamily="18" charset="0"/>
                          </a:rPr>
                          <m:t>𝑘</m:t>
                        </m:r>
                      </m:sub>
                    </m:sSub>
                    <m:d>
                      <m:dPr>
                        <m:ctrlPr>
                          <a:rPr lang="en-US" sz="1700" i="1">
                            <a:latin typeface="Cambria Math" panose="02040503050406030204" pitchFamily="18" charset="0"/>
                            <a:ea typeface="Cambria Math" panose="02040503050406030204" pitchFamily="18" charset="0"/>
                          </a:rPr>
                        </m:ctrlPr>
                      </m:dPr>
                      <m:e>
                        <m:sSub>
                          <m:sSubPr>
                            <m:ctrlP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sub>
                            <m: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𝑖</m:t>
                            </m:r>
                          </m:sub>
                        </m:sSub>
                      </m:e>
                    </m:d>
                    <m: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m:t>
                    </m:r>
                    <m:d>
                      <m:dPr>
                        <m:begChr m:val="|"/>
                        <m:ctrlP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ctrlPr>
                      </m:dPr>
                      <m:e>
                        <m: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𝑣</m:t>
                        </m:r>
                      </m:e>
                    </m:d>
                    <m: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 </m:t>
                    </m:r>
                  </m:oMath>
                </a14:m>
                <a:r>
                  <a:rPr lang="en-US" sz="1700" dirty="0">
                    <a:latin typeface="Cambria Math" panose="02040503050406030204" pitchFamily="18" charset="0"/>
                    <a:ea typeface="Cambria Math" panose="02040503050406030204" pitchFamily="18" charset="0"/>
                  </a:rPr>
                  <a:t>are all distinct</a:t>
                </a:r>
              </a:p>
              <a:p>
                <a:pPr marL="731520" lvl="1" indent="-457200">
                  <a:buFont typeface="+mj-lt"/>
                  <a:buAutoNum type="arabicPeriod"/>
                </a:pPr>
                <a:r>
                  <a:rPr lang="en-US" sz="1700" dirty="0">
                    <a:latin typeface="Cambria Math" panose="02040503050406030204" pitchFamily="18" charset="0"/>
                    <a:ea typeface="Cambria Math" panose="02040503050406030204" pitchFamily="18" charset="0"/>
                  </a:rPr>
                  <a:t>Insert </a:t>
                </a:r>
                <a14:m>
                  <m:oMath xmlns:m="http://schemas.openxmlformats.org/officeDocument/2006/math">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𝐹</m:t>
                        </m:r>
                      </m:e>
                      <m:sub>
                        <m:r>
                          <a:rPr lang="en-US" sz="1700" i="1">
                            <a:latin typeface="Cambria Math" panose="02040503050406030204" pitchFamily="18" charset="0"/>
                            <a:ea typeface="Cambria Math" panose="02040503050406030204" pitchFamily="18" charset="0"/>
                          </a:rPr>
                          <m:t>𝑘</m:t>
                        </m:r>
                      </m:sub>
                    </m:sSub>
                    <m:d>
                      <m:dPr>
                        <m:ctrlPr>
                          <a:rPr lang="en-US" sz="1700" i="1">
                            <a:latin typeface="Cambria Math" panose="02040503050406030204" pitchFamily="18" charset="0"/>
                            <a:ea typeface="Cambria Math" panose="02040503050406030204" pitchFamily="18" charset="0"/>
                          </a:rPr>
                        </m:ctrlPr>
                      </m:dPr>
                      <m:e>
                        <m:sSub>
                          <m:sSubPr>
                            <m:ctrlP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sub>
                            <m: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𝑖</m:t>
                            </m:r>
                          </m:sub>
                        </m:sSub>
                      </m:e>
                    </m:d>
                    <m:r>
                      <a:rPr lang="en-US" sz="17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m:t>
                    </m:r>
                    <m:sSub>
                      <m:sSubPr>
                        <m:ctrlPr>
                          <a:rPr lang="en-US" sz="17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𝑦</m:t>
                        </m:r>
                      </m:e>
                      <m:sub>
                        <m:r>
                          <a:rPr lang="en-US" sz="17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sz="1700" dirty="0">
                    <a:latin typeface="Cambria Math" panose="02040503050406030204" pitchFamily="18" charset="0"/>
                    <a:ea typeface="Cambria Math" panose="02040503050406030204" pitchFamily="18" charset="0"/>
                  </a:rPr>
                  <a:t>into </a:t>
                </a:r>
                <a14:m>
                  <m:oMath xmlns:m="http://schemas.openxmlformats.org/officeDocument/2006/math">
                    <m:sSub>
                      <m:sSubPr>
                        <m:ctrlPr>
                          <a:rPr lang="en-US" sz="1700" b="0" i="1" smtClean="0">
                            <a:latin typeface="Cambria Math" panose="02040503050406030204" pitchFamily="18" charset="0"/>
                            <a:ea typeface="Cambria Math" panose="02040503050406030204" pitchFamily="18" charset="0"/>
                          </a:rPr>
                        </m:ctrlPr>
                      </m:sSubPr>
                      <m:e>
                        <m:r>
                          <m:rPr>
                            <m:sty m:val="p"/>
                          </m:rPr>
                          <a:rPr lang="en-US" sz="1700" b="0" i="0" smtClean="0">
                            <a:latin typeface="Cambria Math" panose="02040503050406030204" pitchFamily="18" charset="0"/>
                            <a:ea typeface="Cambria Math" panose="02040503050406030204" pitchFamily="18" charset="0"/>
                          </a:rPr>
                          <m:t>T</m:t>
                        </m:r>
                      </m:e>
                      <m:sub>
                        <m:sSub>
                          <m:sSubPr>
                            <m:ctrlPr>
                              <a:rPr lang="en-US" sz="1700" b="0" i="1" smtClean="0">
                                <a:latin typeface="Cambria Math" panose="02040503050406030204" pitchFamily="18" charset="0"/>
                                <a:ea typeface="Cambria Math" panose="02040503050406030204" pitchFamily="18" charset="0"/>
                              </a:rPr>
                            </m:ctrlPr>
                          </m:sSubPr>
                          <m:e>
                            <m:r>
                              <m:rPr>
                                <m:sty m:val="p"/>
                              </m:rPr>
                              <a:rPr lang="en-US" sz="1700" b="0" i="0" smtClean="0">
                                <a:latin typeface="Cambria Math" panose="02040503050406030204" pitchFamily="18" charset="0"/>
                                <a:ea typeface="Cambria Math" panose="02040503050406030204" pitchFamily="18" charset="0"/>
                              </a:rPr>
                              <m:t>h</m:t>
                            </m:r>
                          </m:e>
                          <m:sub>
                            <m:r>
                              <m:rPr>
                                <m:sty m:val="p"/>
                              </m:rPr>
                              <a:rPr lang="en-US" sz="1700" b="0" i="0" smtClean="0">
                                <a:latin typeface="Cambria Math" panose="02040503050406030204" pitchFamily="18" charset="0"/>
                                <a:ea typeface="Cambria Math" panose="02040503050406030204" pitchFamily="18" charset="0"/>
                              </a:rPr>
                              <m:t>i</m:t>
                            </m:r>
                          </m:sub>
                        </m:sSub>
                      </m:sub>
                    </m:sSub>
                  </m:oMath>
                </a14:m>
                <a:endParaRPr lang="en-US" sz="1700" dirty="0">
                  <a:latin typeface="Cambria Math" panose="02040503050406030204" pitchFamily="18" charset="0"/>
                  <a:ea typeface="Cambria Math" panose="02040503050406030204" pitchFamily="18" charset="0"/>
                </a:endParaRPr>
              </a:p>
              <a:p>
                <a:endParaRPr lang="en-US" sz="1700" dirty="0">
                  <a:latin typeface="Cambria Math" panose="02040503050406030204" pitchFamily="18" charset="0"/>
                  <a:ea typeface="Cambria Math" panose="02040503050406030204" pitchFamily="18" charset="0"/>
                </a:endParaRPr>
              </a:p>
            </p:txBody>
          </p:sp>
        </mc:Choice>
        <mc:Fallback xmlns="">
          <p:sp>
            <p:nvSpPr>
              <p:cNvPr id="27" name="Content Placeholder 6"/>
              <p:cNvSpPr txBox="1">
                <a:spLocks noRot="1" noChangeAspect="1" noMove="1" noResize="1" noEditPoints="1" noAdjustHandles="1" noChangeArrowheads="1" noChangeShapeType="1" noTextEdit="1"/>
              </p:cNvSpPr>
              <p:nvPr/>
            </p:nvSpPr>
            <p:spPr>
              <a:xfrm>
                <a:off x="7693145" y="2575839"/>
                <a:ext cx="4614962" cy="3480861"/>
              </a:xfrm>
              <a:prstGeom prst="rect">
                <a:avLst/>
              </a:prstGeom>
              <a:blipFill>
                <a:blip r:embed="rId6"/>
                <a:stretch>
                  <a:fillRect l="-925" t="-14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Content Placeholder 6"/>
              <p:cNvSpPr txBox="1">
                <a:spLocks/>
              </p:cNvSpPr>
              <p:nvPr/>
            </p:nvSpPr>
            <p:spPr>
              <a:xfrm>
                <a:off x="544044" y="2701731"/>
                <a:ext cx="4848838" cy="319686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700" dirty="0">
                    <a:latin typeface="Cambria Math" panose="02040503050406030204" pitchFamily="18" charset="0"/>
                    <a:ea typeface="Cambria Math" panose="02040503050406030204" pitchFamily="18" charset="0"/>
                  </a:rPr>
                  <a:t>Run OPRF[KKR</a:t>
                </a:r>
                <a:r>
                  <a:rPr lang="en-US" sz="1700" dirty="0">
                    <a:solidFill>
                      <a:srgbClr val="C00000"/>
                    </a:solidFill>
                    <a:latin typeface="Cambria Math" panose="02040503050406030204" pitchFamily="18" charset="0"/>
                    <a:ea typeface="Cambria Math" panose="02040503050406030204" pitchFamily="18" charset="0"/>
                  </a:rPr>
                  <a:t>T</a:t>
                </a:r>
                <a:r>
                  <a:rPr lang="en-US" sz="1700" dirty="0">
                    <a:latin typeface="Cambria Math" panose="02040503050406030204" pitchFamily="18" charset="0"/>
                    <a:ea typeface="Cambria Math" panose="02040503050406030204" pitchFamily="18" charset="0"/>
                  </a:rPr>
                  <a:t>16] as receiver</a:t>
                </a:r>
              </a:p>
              <a:p>
                <a:pPr marL="0" indent="0">
                  <a:buNone/>
                </a:pPr>
                <a:r>
                  <a:rPr lang="en-US" sz="1700" dirty="0">
                    <a:latin typeface="Cambria Math" panose="02040503050406030204" pitchFamily="18" charset="0"/>
                    <a:ea typeface="Cambria Math" panose="02040503050406030204" pitchFamily="18" charset="0"/>
                  </a:rPr>
                  <a:t>=&gt; Input </a:t>
                </a:r>
                <a14:m>
                  <m:oMath xmlns:m="http://schemas.openxmlformats.org/officeDocument/2006/math">
                    <m:r>
                      <a:rPr lang="en-US" sz="1700" b="0" i="1" smtClean="0">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oMath>
                </a14:m>
                <a:r>
                  <a:rPr lang="en-US" sz="1700" dirty="0">
                    <a:latin typeface="Cambria Math" panose="02040503050406030204" pitchFamily="18" charset="0"/>
                    <a:ea typeface="Cambria Math" panose="02040503050406030204" pitchFamily="18" charset="0"/>
                  </a:rPr>
                  <a:t>, Output: </a:t>
                </a:r>
                <a14:m>
                  <m:oMath xmlns:m="http://schemas.openxmlformats.org/officeDocument/2006/math">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𝐹</m:t>
                        </m:r>
                      </m:e>
                      <m:sub>
                        <m:r>
                          <a:rPr lang="en-US" sz="1700" i="1">
                            <a:latin typeface="Cambria Math" panose="02040503050406030204" pitchFamily="18" charset="0"/>
                            <a:ea typeface="Cambria Math" panose="02040503050406030204" pitchFamily="18" charset="0"/>
                          </a:rPr>
                          <m:t>𝑘</m:t>
                        </m:r>
                      </m:sub>
                    </m:sSub>
                    <m:d>
                      <m:dPr>
                        <m:ctrlPr>
                          <a:rPr lang="en-US" sz="1700" i="1">
                            <a:latin typeface="Cambria Math" panose="02040503050406030204" pitchFamily="18" charset="0"/>
                            <a:ea typeface="Cambria Math" panose="02040503050406030204" pitchFamily="18" charset="0"/>
                          </a:rPr>
                        </m:ctrlPr>
                      </m:dPr>
                      <m:e>
                        <m:r>
                          <a:rPr lang="en-US" sz="1700" b="0" i="1" smtClean="0">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d>
                  </m:oMath>
                </a14:m>
                <a:endParaRPr lang="en-US" sz="1700" dirty="0">
                  <a:latin typeface="Cambria Math" panose="02040503050406030204" pitchFamily="18" charset="0"/>
                  <a:ea typeface="Cambria Math" panose="02040503050406030204" pitchFamily="18" charset="0"/>
                </a:endParaRPr>
              </a:p>
              <a:p>
                <a:endParaRPr lang="en-US" sz="1800" dirty="0">
                  <a:latin typeface="Cambria Math" panose="02040503050406030204" pitchFamily="18" charset="0"/>
                  <a:ea typeface="Cambria Math" panose="02040503050406030204" pitchFamily="18" charset="0"/>
                </a:endParaRPr>
              </a:p>
              <a:p>
                <a:endParaRPr lang="en-US" sz="1800" dirty="0">
                  <a:latin typeface="Cambria Math" panose="02040503050406030204" pitchFamily="18" charset="0"/>
                  <a:ea typeface="Cambria Math" panose="02040503050406030204" pitchFamily="18" charset="0"/>
                </a:endParaRPr>
              </a:p>
              <a:p>
                <a:endParaRPr lang="en-US" sz="1800" dirty="0">
                  <a:latin typeface="Cambria Math" panose="02040503050406030204" pitchFamily="18" charset="0"/>
                  <a:ea typeface="Cambria Math" panose="02040503050406030204" pitchFamily="18" charset="0"/>
                </a:endParaRPr>
              </a:p>
              <a:p>
                <a:pPr marL="0" indent="0">
                  <a:buNone/>
                </a:pPr>
                <a:endParaRPr lang="en-US" sz="1800" dirty="0">
                  <a:latin typeface="Cambria Math" panose="02040503050406030204" pitchFamily="18" charset="0"/>
                  <a:ea typeface="Cambria Math" panose="02040503050406030204" pitchFamily="18" charset="0"/>
                </a:endParaRPr>
              </a:p>
              <a:p>
                <a:pPr marL="0" indent="0">
                  <a:buNone/>
                </a:pPr>
                <a:endParaRPr lang="en-US" sz="1800" dirty="0">
                  <a:latin typeface="Cambria Math" panose="02040503050406030204" pitchFamily="18" charset="0"/>
                  <a:ea typeface="Cambria Math" panose="02040503050406030204" pitchFamily="18" charset="0"/>
                </a:endParaRPr>
              </a:p>
              <a:p>
                <a:pPr marL="0" indent="0">
                  <a:buNone/>
                </a:pPr>
                <a:endParaRPr lang="en-US" dirty="0">
                  <a:latin typeface="Cambria Math" panose="02040503050406030204" pitchFamily="18" charset="0"/>
                  <a:ea typeface="Cambria Math" panose="02040503050406030204" pitchFamily="18" charset="0"/>
                </a:endParaRPr>
              </a:p>
            </p:txBody>
          </p:sp>
        </mc:Choice>
        <mc:Fallback xmlns="">
          <p:sp>
            <p:nvSpPr>
              <p:cNvPr id="31" name="Content Placeholder 6"/>
              <p:cNvSpPr txBox="1">
                <a:spLocks noRot="1" noChangeAspect="1" noMove="1" noResize="1" noEditPoints="1" noAdjustHandles="1" noChangeArrowheads="1" noChangeShapeType="1" noTextEdit="1"/>
              </p:cNvSpPr>
              <p:nvPr/>
            </p:nvSpPr>
            <p:spPr>
              <a:xfrm>
                <a:off x="544044" y="2701731"/>
                <a:ext cx="4848838" cy="3196862"/>
              </a:xfrm>
              <a:prstGeom prst="rect">
                <a:avLst/>
              </a:prstGeom>
              <a:blipFill>
                <a:blip r:embed="rId7"/>
                <a:stretch>
                  <a:fillRect l="-754" t="-1333"/>
                </a:stretch>
              </a:blipFill>
            </p:spPr>
            <p:txBody>
              <a:bodyPr/>
              <a:lstStyle/>
              <a:p>
                <a:r>
                  <a:rPr lang="en-US">
                    <a:noFill/>
                  </a:rPr>
                  <a:t> </a:t>
                </a:r>
              </a:p>
            </p:txBody>
          </p:sp>
        </mc:Fallback>
      </mc:AlternateContent>
      <p:cxnSp>
        <p:nvCxnSpPr>
          <p:cNvPr id="47" name="Straight Connector 46"/>
          <p:cNvCxnSpPr/>
          <p:nvPr/>
        </p:nvCxnSpPr>
        <p:spPr>
          <a:xfrm>
            <a:off x="790010" y="2258941"/>
            <a:ext cx="1044214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6255484" y="4197750"/>
              <a:ext cx="1437661" cy="1280160"/>
            </p:xfrm>
            <a:graphic>
              <a:graphicData uri="http://schemas.openxmlformats.org/drawingml/2006/table">
                <a:tbl>
                  <a:tblPr firstRow="1" bandRow="1">
                    <a:tableStyleId>{5DA37D80-6434-44D0-A028-1B22A696006F}</a:tableStyleId>
                  </a:tblPr>
                  <a:tblGrid>
                    <a:gridCol w="1437661">
                      <a:extLst>
                        <a:ext uri="{9D8B030D-6E8A-4147-A177-3AD203B41FA5}">
                          <a16:colId xmlns:a16="http://schemas.microsoft.com/office/drawing/2014/main" val="845052471"/>
                        </a:ext>
                      </a:extLst>
                    </a:gridCol>
                  </a:tblGrid>
                  <a:tr h="286340">
                    <a:tc>
                      <a:txBody>
                        <a:bodyPr/>
                        <a:lstStyle/>
                        <a:p>
                          <a:pPr/>
                          <a14:m>
                            <m:oMathPara xmlns:m="http://schemas.openxmlformats.org/officeDocument/2006/math">
                              <m:oMathParaPr>
                                <m:jc m:val="centerGroup"/>
                              </m:oMathParaPr>
                              <m:oMath xmlns:m="http://schemas.openxmlformats.org/officeDocument/2006/math">
                                <m:sSub>
                                  <m:sSubPr>
                                    <m:ctrlPr>
                                      <a:rPr lang="en-US" sz="1500" i="1" smtClean="0">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𝑘</m:t>
                                    </m:r>
                                  </m:sub>
                                </m:sSub>
                                <m:d>
                                  <m:dPr>
                                    <m:ctrlPr>
                                      <a:rPr lang="en-US" sz="1500" i="1">
                                        <a:latin typeface="Cambria Math" panose="02040503050406030204" pitchFamily="18" charset="0"/>
                                      </a:rPr>
                                    </m:ctrlPr>
                                  </m:dPr>
                                  <m:e>
                                    <m:sSub>
                                      <m:sSubPr>
                                        <m:ctrlPr>
                                          <a:rPr lang="en-US" sz="150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150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𝑥</m:t>
                                        </m:r>
                                      </m:e>
                                      <m:sub>
                                        <m:r>
                                          <a:rPr lang="en-US" sz="15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𝟐</m:t>
                                        </m:r>
                                      </m:sub>
                                    </m:sSub>
                                  </m:e>
                                </m:d>
                                <m: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𝑦</m:t>
                                    </m:r>
                                  </m:e>
                                  <m:sub>
                                    <m: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2</m:t>
                                    </m:r>
                                  </m:sub>
                                </m:sSub>
                              </m:oMath>
                            </m:oMathPara>
                          </a14:m>
                          <a:endParaRPr lang="en-US" sz="1500" dirty="0"/>
                        </a:p>
                      </a:txBody>
                      <a:tcPr/>
                    </a:tc>
                    <a:extLst>
                      <a:ext uri="{0D108BD9-81ED-4DB2-BD59-A6C34878D82A}">
                        <a16:rowId xmlns:a16="http://schemas.microsoft.com/office/drawing/2014/main" val="2920718750"/>
                      </a:ext>
                    </a:extLst>
                  </a:tr>
                  <a:tr h="286340">
                    <a:tc>
                      <a:txBody>
                        <a:bodyPr/>
                        <a:lstStyle/>
                        <a:p>
                          <a:pPr algn="ctr"/>
                          <a:endParaRPr lang="en-US" sz="1500" dirty="0"/>
                        </a:p>
                      </a:txBody>
                      <a:tcPr/>
                    </a:tc>
                    <a:extLst>
                      <a:ext uri="{0D108BD9-81ED-4DB2-BD59-A6C34878D82A}">
                        <a16:rowId xmlns:a16="http://schemas.microsoft.com/office/drawing/2014/main" val="1722960037"/>
                      </a:ext>
                    </a:extLst>
                  </a:tr>
                  <a:tr h="286340">
                    <a:tc>
                      <a:txBody>
                        <a:bodyPr/>
                        <a:lstStyle/>
                        <a:p>
                          <a:pPr/>
                          <a14:m>
                            <m:oMathPara xmlns:m="http://schemas.openxmlformats.org/officeDocument/2006/math">
                              <m:oMathParaPr>
                                <m:jc m:val="centerGroup"/>
                              </m:oMathParaPr>
                              <m:oMath xmlns:m="http://schemas.openxmlformats.org/officeDocument/2006/math">
                                <m:sSub>
                                  <m:sSubPr>
                                    <m:ctrlPr>
                                      <a:rPr lang="en-US" sz="1500" i="1" smtClean="0">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𝑘</m:t>
                                    </m:r>
                                  </m:sub>
                                </m:sSub>
                                <m:d>
                                  <m:dPr>
                                    <m:ctrlPr>
                                      <a:rPr lang="en-US" sz="1500" i="1">
                                        <a:latin typeface="Cambria Math" panose="02040503050406030204" pitchFamily="18" charset="0"/>
                                      </a:rPr>
                                    </m:ctrlPr>
                                  </m:dPr>
                                  <m:e>
                                    <m:sSub>
                                      <m:sSubPr>
                                        <m:ctrlPr>
                                          <a:rPr lang="en-US" sz="150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150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𝑥</m:t>
                                        </m:r>
                                      </m:e>
                                      <m:sub>
                                        <m:r>
                                          <a:rPr lang="en-US" sz="15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𝟑</m:t>
                                        </m:r>
                                      </m:sub>
                                    </m:sSub>
                                  </m:e>
                                </m:d>
                                <m: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𝑦</m:t>
                                    </m:r>
                                  </m:e>
                                  <m:sub>
                                    <m: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3</m:t>
                                    </m:r>
                                  </m:sub>
                                </m:sSub>
                              </m:oMath>
                            </m:oMathPara>
                          </a14:m>
                          <a:endParaRPr lang="en-US" sz="1500" dirty="0"/>
                        </a:p>
                      </a:txBody>
                      <a:tcPr/>
                    </a:tc>
                    <a:extLst>
                      <a:ext uri="{0D108BD9-81ED-4DB2-BD59-A6C34878D82A}">
                        <a16:rowId xmlns:a16="http://schemas.microsoft.com/office/drawing/2014/main" val="398211188"/>
                      </a:ext>
                    </a:extLst>
                  </a:tr>
                  <a:tr h="286340">
                    <a:tc>
                      <a:txBody>
                        <a:bodyPr/>
                        <a:lstStyle/>
                        <a:p>
                          <a:pPr algn="ctr"/>
                          <a14:m>
                            <m:oMathPara xmlns:m="http://schemas.openxmlformats.org/officeDocument/2006/math">
                              <m:oMathParaPr>
                                <m:jc m:val="centerGroup"/>
                              </m:oMathParaPr>
                              <m:oMath xmlns:m="http://schemas.openxmlformats.org/officeDocument/2006/math">
                                <m:sSub>
                                  <m:sSubPr>
                                    <m:ctrlPr>
                                      <a:rPr lang="en-US" sz="1500" i="1" smtClean="0">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𝑘</m:t>
                                    </m:r>
                                  </m:sub>
                                </m:sSub>
                                <m:d>
                                  <m:dPr>
                                    <m:ctrlPr>
                                      <a:rPr lang="en-US" sz="1500" i="1">
                                        <a:latin typeface="Cambria Math" panose="02040503050406030204" pitchFamily="18" charset="0"/>
                                      </a:rPr>
                                    </m:ctrlPr>
                                  </m:dPr>
                                  <m:e>
                                    <m:sSub>
                                      <m:sSubPr>
                                        <m:ctrlPr>
                                          <a:rPr lang="en-US" sz="150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150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𝑥</m:t>
                                        </m:r>
                                      </m:e>
                                      <m:sub>
                                        <m:r>
                                          <a:rPr lang="en-US" sz="15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𝟏</m:t>
                                        </m:r>
                                      </m:sub>
                                    </m:sSub>
                                  </m:e>
                                </m:d>
                                <m: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𝑦</m:t>
                                    </m:r>
                                  </m:e>
                                  <m:sub>
                                    <m: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1</m:t>
                                    </m:r>
                                  </m:sub>
                                </m:sSub>
                              </m:oMath>
                            </m:oMathPara>
                          </a14:m>
                          <a:endParaRPr lang="en-US" sz="1500" dirty="0"/>
                        </a:p>
                      </a:txBody>
                      <a:tcPr/>
                    </a:tc>
                    <a:extLst>
                      <a:ext uri="{0D108BD9-81ED-4DB2-BD59-A6C34878D82A}">
                        <a16:rowId xmlns:a16="http://schemas.microsoft.com/office/drawing/2014/main" val="2921056386"/>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694704922"/>
                  </p:ext>
                </p:extLst>
              </p:nvPr>
            </p:nvGraphicFramePr>
            <p:xfrm>
              <a:off x="6255484" y="4197750"/>
              <a:ext cx="1437661" cy="1280160"/>
            </p:xfrm>
            <a:graphic>
              <a:graphicData uri="http://schemas.openxmlformats.org/drawingml/2006/table">
                <a:tbl>
                  <a:tblPr firstRow="1" bandRow="1">
                    <a:tableStyleId>{5DA37D80-6434-44D0-A028-1B22A696006F}</a:tableStyleId>
                  </a:tblPr>
                  <a:tblGrid>
                    <a:gridCol w="1437661">
                      <a:extLst>
                        <a:ext uri="{9D8B030D-6E8A-4147-A177-3AD203B41FA5}">
                          <a16:colId xmlns:a16="http://schemas.microsoft.com/office/drawing/2014/main" val="845052471"/>
                        </a:ext>
                      </a:extLst>
                    </a:gridCol>
                  </a:tblGrid>
                  <a:tr h="320040">
                    <a:tc>
                      <a:txBody>
                        <a:bodyPr/>
                        <a:lstStyle/>
                        <a:p>
                          <a:endParaRPr lang="en-US"/>
                        </a:p>
                      </a:txBody>
                      <a:tcPr>
                        <a:blipFill>
                          <a:blip r:embed="rId12"/>
                          <a:stretch>
                            <a:fillRect l="-424" t="-1887" r="-1695" b="-311321"/>
                          </a:stretch>
                        </a:blipFill>
                      </a:tcPr>
                    </a:tc>
                    <a:extLst>
                      <a:ext uri="{0D108BD9-81ED-4DB2-BD59-A6C34878D82A}">
                        <a16:rowId xmlns:a16="http://schemas.microsoft.com/office/drawing/2014/main" val="2920718750"/>
                      </a:ext>
                    </a:extLst>
                  </a:tr>
                  <a:tr h="320040">
                    <a:tc>
                      <a:txBody>
                        <a:bodyPr/>
                        <a:lstStyle/>
                        <a:p>
                          <a:pPr algn="ctr"/>
                          <a:endParaRPr lang="en-US" sz="1500" dirty="0"/>
                        </a:p>
                      </a:txBody>
                      <a:tcPr/>
                    </a:tc>
                    <a:extLst>
                      <a:ext uri="{0D108BD9-81ED-4DB2-BD59-A6C34878D82A}">
                        <a16:rowId xmlns:a16="http://schemas.microsoft.com/office/drawing/2014/main" val="1722960037"/>
                      </a:ext>
                    </a:extLst>
                  </a:tr>
                  <a:tr h="320040">
                    <a:tc>
                      <a:txBody>
                        <a:bodyPr/>
                        <a:lstStyle/>
                        <a:p>
                          <a:endParaRPr lang="en-US"/>
                        </a:p>
                      </a:txBody>
                      <a:tcPr>
                        <a:blipFill>
                          <a:blip r:embed="rId12"/>
                          <a:stretch>
                            <a:fillRect l="-424" t="-205769" r="-1695" b="-115385"/>
                          </a:stretch>
                        </a:blipFill>
                      </a:tcPr>
                    </a:tc>
                    <a:extLst>
                      <a:ext uri="{0D108BD9-81ED-4DB2-BD59-A6C34878D82A}">
                        <a16:rowId xmlns:a16="http://schemas.microsoft.com/office/drawing/2014/main" val="398211188"/>
                      </a:ext>
                    </a:extLst>
                  </a:tr>
                  <a:tr h="320040">
                    <a:tc>
                      <a:txBody>
                        <a:bodyPr/>
                        <a:lstStyle/>
                        <a:p>
                          <a:endParaRPr lang="en-US"/>
                        </a:p>
                      </a:txBody>
                      <a:tcPr>
                        <a:blipFill>
                          <a:blip r:embed="rId12"/>
                          <a:stretch>
                            <a:fillRect l="-424" t="-300000" r="-1695" b="-13208"/>
                          </a:stretch>
                        </a:blipFill>
                      </a:tcPr>
                    </a:tc>
                    <a:extLst>
                      <a:ext uri="{0D108BD9-81ED-4DB2-BD59-A6C34878D82A}">
                        <a16:rowId xmlns:a16="http://schemas.microsoft.com/office/drawing/2014/main" val="2921056386"/>
                      </a:ext>
                    </a:extLst>
                  </a:tr>
                </a:tbl>
              </a:graphicData>
            </a:graphic>
          </p:graphicFrame>
        </mc:Fallback>
      </mc:AlternateContent>
      <mc:AlternateContent xmlns:mc="http://schemas.openxmlformats.org/markup-compatibility/2006" xmlns:a14="http://schemas.microsoft.com/office/drawing/2010/main">
        <mc:Choice Requires="a14">
          <p:sp>
            <p:nvSpPr>
              <p:cNvPr id="3" name="Rectangle 2"/>
              <p:cNvSpPr/>
              <p:nvPr/>
            </p:nvSpPr>
            <p:spPr>
              <a:xfrm>
                <a:off x="1416839" y="4156244"/>
                <a:ext cx="4957704"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𝑘</m:t>
                          </m:r>
                        </m:sub>
                      </m:sSub>
                      <m:d>
                        <m:dPr>
                          <m:ctrlPr>
                            <a:rPr lang="en-US" i="1">
                              <a:latin typeface="Cambria Math" panose="02040503050406030204" pitchFamily="18" charset="0"/>
                            </a:rPr>
                          </m:ctrlPr>
                        </m:dPr>
                        <m:e>
                          <m:sSub>
                            <m:sSubPr>
                              <m:ctrlP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𝑥</m:t>
                              </m:r>
                            </m:e>
                            <m:sub>
                              <m:r>
                                <a:rPr lang="en-US" b="1"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𝟐</m:t>
                              </m:r>
                            </m:sub>
                          </m:sSub>
                        </m:e>
                      </m:d>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=1</m:t>
                      </m:r>
                      <m:r>
                        <a:rPr lang="en-US" i="1" smtClean="0">
                          <a:solidFill>
                            <a:srgbClr val="FF0000"/>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00</m:t>
                      </m:r>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100</m:t>
                      </m:r>
                      <m:r>
                        <a:rPr lang="en-US"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m:t>
                      </m:r>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0101</m:t>
                      </m:r>
                      <m:r>
                        <a:rPr lang="en-US"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m:t>
                      </m:r>
                      <m:r>
                        <a:rPr lang="en-US"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𝑃𝑟𝑜𝑗</m:t>
                      </m:r>
                      <m:d>
                        <m:dPr>
                          <m:ctrlPr>
                            <a:rPr lang="en-US"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𝑘</m:t>
                              </m:r>
                            </m:sub>
                          </m:sSub>
                          <m:d>
                            <m:dPr>
                              <m:ctrlPr>
                                <a:rPr lang="en-US" i="1">
                                  <a:latin typeface="Cambria Math" panose="02040503050406030204" pitchFamily="18" charset="0"/>
                                </a:rPr>
                              </m:ctrlPr>
                            </m:dPr>
                            <m:e>
                              <m:sSub>
                                <m:sSubPr>
                                  <m:ctrlP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𝑥</m:t>
                                  </m:r>
                                </m:e>
                                <m:sub>
                                  <m:r>
                                    <a:rPr lang="en-US" b="1"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𝟐</m:t>
                                  </m:r>
                                </m:sub>
                              </m:sSub>
                            </m:e>
                          </m:d>
                        </m:e>
                      </m:d>
                      <m:r>
                        <a:rPr lang="en-US" b="1"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m:t>
                      </m:r>
                      <m:r>
                        <a:rPr lang="en-US" b="1" i="1" smtClean="0">
                          <a:solidFill>
                            <a:srgbClr val="FF0000"/>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𝟎𝟎</m:t>
                      </m:r>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1416839" y="4156244"/>
                <a:ext cx="4957704" cy="404983"/>
              </a:xfrm>
              <a:prstGeom prst="rect">
                <a:avLst/>
              </a:prstGeom>
              <a:blipFill>
                <a:blip r:embed="rId1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398998" y="4786593"/>
                <a:ext cx="4957704"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𝑘</m:t>
                          </m:r>
                        </m:sub>
                      </m:sSub>
                      <m:d>
                        <m:dPr>
                          <m:ctrlPr>
                            <a:rPr lang="en-US" i="1">
                              <a:latin typeface="Cambria Math" panose="02040503050406030204" pitchFamily="18" charset="0"/>
                            </a:rPr>
                          </m:ctrlPr>
                        </m:dPr>
                        <m:e>
                          <m:sSub>
                            <m:sSubPr>
                              <m:ctrlP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𝑥</m:t>
                              </m:r>
                            </m:e>
                            <m:sub>
                              <m:r>
                                <a:rPr lang="en-US" b="1"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𝟑</m:t>
                              </m:r>
                            </m:sub>
                          </m:sSub>
                        </m:e>
                      </m:d>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=1</m:t>
                      </m:r>
                      <m:r>
                        <a:rPr lang="en-US" b="0" i="1" smtClean="0">
                          <a:solidFill>
                            <a:srgbClr val="FF0000"/>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1</m:t>
                      </m:r>
                      <m:r>
                        <a:rPr lang="en-US" i="1">
                          <a:solidFill>
                            <a:srgbClr val="FF0000"/>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0</m:t>
                      </m:r>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10</m:t>
                      </m:r>
                      <m:r>
                        <a:rPr lang="en-US"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…11</m:t>
                      </m:r>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101→</m:t>
                      </m:r>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𝑃𝑟𝑜𝑗</m:t>
                      </m:r>
                      <m:d>
                        <m:dPr>
                          <m:ctrlP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𝑘</m:t>
                              </m:r>
                            </m:sub>
                          </m:sSub>
                          <m:d>
                            <m:dPr>
                              <m:ctrlPr>
                                <a:rPr lang="en-US" i="1">
                                  <a:latin typeface="Cambria Math" panose="02040503050406030204" pitchFamily="18" charset="0"/>
                                </a:rPr>
                              </m:ctrlPr>
                            </m:dPr>
                            <m:e>
                              <m:sSub>
                                <m:sSubPr>
                                  <m:ctrlP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𝑥</m:t>
                                  </m:r>
                                </m:e>
                                <m:sub>
                                  <m:r>
                                    <a:rPr lang="en-US" b="1"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𝟑</m:t>
                                  </m:r>
                                </m:sub>
                              </m:sSub>
                            </m:e>
                          </m:d>
                        </m:e>
                      </m:d>
                      <m:r>
                        <a:rPr lang="en-US" b="1"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m:t>
                      </m:r>
                      <m:r>
                        <a:rPr lang="en-US" b="1" i="1" smtClean="0">
                          <a:solidFill>
                            <a:srgbClr val="FF0000"/>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𝟏</m:t>
                      </m:r>
                      <m:r>
                        <a:rPr lang="en-US" b="1" i="1">
                          <a:solidFill>
                            <a:srgbClr val="FF0000"/>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𝟎</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398998" y="4786593"/>
                <a:ext cx="4957704" cy="404983"/>
              </a:xfrm>
              <a:prstGeom prst="rect">
                <a:avLst/>
              </a:prstGeom>
              <a:blipFill>
                <a:blip r:embed="rId14"/>
                <a:stretch>
                  <a:fillRect b="-149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1416839" y="5087453"/>
                <a:ext cx="4922023" cy="4049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𝑘</m:t>
                          </m:r>
                        </m:sub>
                      </m:sSub>
                      <m:d>
                        <m:dPr>
                          <m:ctrlPr>
                            <a:rPr lang="en-US" i="1">
                              <a:latin typeface="Cambria Math" panose="02040503050406030204" pitchFamily="18" charset="0"/>
                            </a:rPr>
                          </m:ctrlPr>
                        </m:dPr>
                        <m:e>
                          <m:sSub>
                            <m:sSubPr>
                              <m:ctrlP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𝑥</m:t>
                              </m:r>
                            </m:e>
                            <m:sub>
                              <m:r>
                                <a:rPr lang="en-US" b="1"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𝟏</m:t>
                              </m:r>
                            </m:sub>
                          </m:sSub>
                        </m:e>
                      </m:d>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m:t>
                      </m:r>
                      <m:r>
                        <a:rPr lang="en-US"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0</m:t>
                      </m:r>
                      <m:r>
                        <a:rPr lang="en-US" i="1">
                          <a:solidFill>
                            <a:srgbClr val="FF0000"/>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1</m:t>
                      </m:r>
                      <m:r>
                        <a:rPr lang="en-US" b="0" i="1" smtClean="0">
                          <a:solidFill>
                            <a:srgbClr val="FF0000"/>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1</m:t>
                      </m:r>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1</m:t>
                      </m:r>
                      <m:r>
                        <a:rPr lang="en-US"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0…</m:t>
                      </m:r>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001</m:t>
                      </m:r>
                      <m:r>
                        <a:rPr lang="en-US"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1</m:t>
                      </m:r>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1→</m:t>
                      </m:r>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𝑃𝑟𝑜𝑗</m:t>
                      </m:r>
                      <m:d>
                        <m:dPr>
                          <m:ctrlP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𝑘</m:t>
                              </m:r>
                            </m:sub>
                          </m:sSub>
                          <m:d>
                            <m:dPr>
                              <m:ctrlPr>
                                <a:rPr lang="en-US" i="1">
                                  <a:latin typeface="Cambria Math" panose="02040503050406030204" pitchFamily="18" charset="0"/>
                                </a:rPr>
                              </m:ctrlPr>
                            </m:dPr>
                            <m:e>
                              <m:sSub>
                                <m:sSubPr>
                                  <m:ctrlP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𝑥</m:t>
                                  </m:r>
                                </m:e>
                                <m:sub>
                                  <m:r>
                                    <a:rPr lang="en-US" b="1"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𝟏</m:t>
                                  </m:r>
                                </m:sub>
                              </m:sSub>
                            </m:e>
                          </m:d>
                        </m:e>
                      </m:d>
                      <m:r>
                        <a:rPr lang="en-US" b="1"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m:t>
                      </m:r>
                      <m:r>
                        <a:rPr lang="en-US" b="1" i="1" smtClean="0">
                          <a:solidFill>
                            <a:srgbClr val="FF0000"/>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𝟏𝟏</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1416839" y="5087453"/>
                <a:ext cx="4922023" cy="404983"/>
              </a:xfrm>
              <a:prstGeom prst="rect">
                <a:avLst/>
              </a:prstGeom>
              <a:blipFill>
                <a:blip r:embed="rId15"/>
                <a:stretch>
                  <a:fillRect b="-16667"/>
                </a:stretch>
              </a:blipFill>
            </p:spPr>
            <p:txBody>
              <a:bodyPr/>
              <a:lstStyle/>
              <a:p>
                <a:r>
                  <a:rPr lang="en-US">
                    <a:noFill/>
                  </a:rPr>
                  <a:t> </a:t>
                </a:r>
              </a:p>
            </p:txBody>
          </p:sp>
        </mc:Fallback>
      </mc:AlternateContent>
      <p:sp>
        <p:nvSpPr>
          <p:cNvPr id="30" name="Slide Number Placeholder 20"/>
          <p:cNvSpPr>
            <a:spLocks noGrp="1"/>
          </p:cNvSpPr>
          <p:nvPr>
            <p:ph type="sldNum" sz="quarter" idx="12"/>
          </p:nvPr>
        </p:nvSpPr>
        <p:spPr>
          <a:xfrm>
            <a:off x="11311128" y="6272784"/>
            <a:ext cx="640080" cy="365125"/>
          </a:xfrm>
        </p:spPr>
        <p:txBody>
          <a:bodyPr/>
          <a:lstStyle/>
          <a:p>
            <a:fld id="{350EA957-4397-44F1-B25F-D3F24BF8AEF9}" type="slidenum">
              <a:rPr lang="en-US" smtClean="0"/>
              <a:pPr/>
              <a:t>27</a:t>
            </a:fld>
            <a:endParaRPr lang="en-US" dirty="0"/>
          </a:p>
        </p:txBody>
      </p:sp>
      <p:sp>
        <p:nvSpPr>
          <p:cNvPr id="26" name="Rounded Rectangle 10"/>
          <p:cNvSpPr/>
          <p:nvPr/>
        </p:nvSpPr>
        <p:spPr>
          <a:xfrm>
            <a:off x="5053755" y="1232854"/>
            <a:ext cx="2424656" cy="552600"/>
          </a:xfrm>
          <a:prstGeom prst="roundRect">
            <a:avLst/>
          </a:prstGeom>
          <a:solidFill>
            <a:schemeClr val="tx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sz="2400" b="1" dirty="0">
                <a:solidFill>
                  <a:schemeClr val="bg1"/>
                </a:solidFill>
              </a:rPr>
              <a:t>OPPRF</a:t>
            </a:r>
          </a:p>
          <a:p>
            <a:endParaRPr lang="en-US" sz="1500" dirty="0">
              <a:solidFill>
                <a:schemeClr val="bg1"/>
              </a:solidFill>
            </a:endParaRPr>
          </a:p>
        </p:txBody>
      </p:sp>
      <mc:AlternateContent xmlns:mc="http://schemas.openxmlformats.org/markup-compatibility/2006" xmlns:a14="http://schemas.microsoft.com/office/drawing/2010/main">
        <mc:Choice Requires="a14">
          <p:sp>
            <p:nvSpPr>
              <p:cNvPr id="32" name="Rectangle 31"/>
              <p:cNvSpPr/>
              <p:nvPr/>
            </p:nvSpPr>
            <p:spPr>
              <a:xfrm>
                <a:off x="3680926" y="1131353"/>
                <a:ext cx="608239" cy="3605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6600"/>
                          </a:solidFill>
                          <a:latin typeface="Cambria Math" panose="02040503050406030204" pitchFamily="18" charset="0"/>
                        </a:rPr>
                        <m:t>𝑥</m:t>
                      </m:r>
                    </m:oMath>
                  </m:oMathPara>
                </a14:m>
                <a:endParaRPr lang="en-US" dirty="0">
                  <a:solidFill>
                    <a:srgbClr val="FF0000"/>
                  </a:solidFill>
                </a:endParaRPr>
              </a:p>
            </p:txBody>
          </p:sp>
        </mc:Choice>
        <mc:Fallback xmlns="">
          <p:sp>
            <p:nvSpPr>
              <p:cNvPr id="32" name="Rectangle 31"/>
              <p:cNvSpPr>
                <a:spLocks noRot="1" noChangeAspect="1" noMove="1" noResize="1" noEditPoints="1" noAdjustHandles="1" noChangeArrowheads="1" noChangeShapeType="1" noTextEdit="1"/>
              </p:cNvSpPr>
              <p:nvPr/>
            </p:nvSpPr>
            <p:spPr>
              <a:xfrm>
                <a:off x="3680926" y="1131353"/>
                <a:ext cx="608239" cy="36058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8496212" y="1095088"/>
                <a:ext cx="795814" cy="390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36" name="Rectangle 35"/>
              <p:cNvSpPr>
                <a:spLocks noRot="1" noChangeAspect="1" noMove="1" noResize="1" noEditPoints="1" noAdjustHandles="1" noChangeArrowheads="1" noChangeShapeType="1" noTextEdit="1"/>
              </p:cNvSpPr>
              <p:nvPr/>
            </p:nvSpPr>
            <p:spPr>
              <a:xfrm>
                <a:off x="8496212" y="1095088"/>
                <a:ext cx="795814" cy="390843"/>
              </a:xfrm>
              <a:prstGeom prst="rect">
                <a:avLst/>
              </a:prstGeom>
              <a:blipFill>
                <a:blip r:embed="rId17"/>
                <a:stretch>
                  <a:fillRect l="-8333" r="-1515" b="-12121"/>
                </a:stretch>
              </a:blipFill>
            </p:spPr>
            <p:txBody>
              <a:bodyPr/>
              <a:lstStyle/>
              <a:p>
                <a:r>
                  <a:rPr lang="en-US">
                    <a:noFill/>
                  </a:rPr>
                  <a:t> </a:t>
                </a:r>
              </a:p>
            </p:txBody>
          </p:sp>
        </mc:Fallback>
      </mc:AlternateContent>
      <p:cxnSp>
        <p:nvCxnSpPr>
          <p:cNvPr id="38" name="Straight Arrow Connector 37"/>
          <p:cNvCxnSpPr>
            <a:cxnSpLocks/>
            <a:stCxn id="32" idx="3"/>
          </p:cNvCxnSpPr>
          <p:nvPr/>
        </p:nvCxnSpPr>
        <p:spPr>
          <a:xfrm flipV="1">
            <a:off x="4289165" y="1296803"/>
            <a:ext cx="764589" cy="148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p:cNvCxnSpPr>
          <p:nvPr/>
        </p:nvCxnSpPr>
        <p:spPr>
          <a:xfrm flipH="1">
            <a:off x="7488560" y="1295732"/>
            <a:ext cx="10076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1887793" y="1527718"/>
                <a:ext cx="2424657" cy="5618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sSub>
                                <m:sSubPr>
                                  <m:ctrlPr>
                                    <a:rPr lang="en-US" b="0" i="1" smtClean="0">
                                      <a:solidFill>
                                        <a:srgbClr val="0066FF"/>
                                      </a:solidFill>
                                      <a:latin typeface="Cambria Math" panose="02040503050406030204" pitchFamily="18" charset="0"/>
                                    </a:rPr>
                                  </m:ctrlPr>
                                </m:sSubPr>
                                <m:e>
                                  <m:r>
                                    <a:rPr lang="en-US" b="0" i="1" smtClean="0">
                                      <a:solidFill>
                                        <a:srgbClr val="0066FF"/>
                                      </a:solidFill>
                                      <a:latin typeface="Cambria Math" panose="02040503050406030204" pitchFamily="18" charset="0"/>
                                    </a:rPr>
                                    <m:t>𝑦</m:t>
                                  </m:r>
                                </m:e>
                                <m:sub>
                                  <m:r>
                                    <a:rPr lang="en-US" b="0" i="1" smtClean="0">
                                      <a:solidFill>
                                        <a:srgbClr val="0066FF"/>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𝑖𝑓</m:t>
                              </m:r>
                              <m:r>
                                <a:rPr lang="en-US" i="1">
                                  <a:solidFill>
                                    <a:schemeClr val="tx1"/>
                                  </a:solidFill>
                                  <a:latin typeface="Cambria Math" panose="02040503050406030204" pitchFamily="18" charset="0"/>
                                </a:rPr>
                                <m:t> </m:t>
                              </m:r>
                              <m:r>
                                <a:rPr lang="en-US" b="0" i="1" smtClean="0">
                                  <a:solidFill>
                                    <a:srgbClr val="FF6600"/>
                                  </a:solidFill>
                                  <a:latin typeface="Cambria Math" panose="02040503050406030204" pitchFamily="18" charset="0"/>
                                </a:rPr>
                                <m:t>𝑥</m:t>
                              </m:r>
                              <m:r>
                                <a:rPr lang="en-US" i="1">
                                  <a:solidFill>
                                    <a:schemeClr val="tx1"/>
                                  </a:solidFill>
                                  <a:latin typeface="Cambria Math" panose="02040503050406030204" pitchFamily="18" charset="0"/>
                                </a:rPr>
                                <m:t>=</m:t>
                              </m:r>
                              <m:sSub>
                                <m:sSubPr>
                                  <m:ctrlPr>
                                    <a:rPr lang="en-US" b="0" i="1" smtClean="0">
                                      <a:solidFill>
                                        <a:srgbClr val="0066FF"/>
                                      </a:solidFill>
                                      <a:latin typeface="Cambria Math" panose="02040503050406030204" pitchFamily="18" charset="0"/>
                                    </a:rPr>
                                  </m:ctrlPr>
                                </m:sSubPr>
                                <m:e>
                                  <m:r>
                                    <a:rPr lang="en-US" b="0" i="1" smtClean="0">
                                      <a:solidFill>
                                        <a:srgbClr val="0066FF"/>
                                      </a:solidFill>
                                      <a:latin typeface="Cambria Math" panose="02040503050406030204" pitchFamily="18" charset="0"/>
                                    </a:rPr>
                                    <m:t>𝑥</m:t>
                                  </m:r>
                                </m:e>
                                <m:sub>
                                  <m:r>
                                    <a:rPr lang="en-US" b="0" i="1" smtClean="0">
                                      <a:solidFill>
                                        <a:srgbClr val="0066FF"/>
                                      </a:solidFill>
                                      <a:latin typeface="Cambria Math" panose="02040503050406030204" pitchFamily="18" charset="0"/>
                                    </a:rPr>
                                    <m:t>𝑖</m:t>
                                  </m:r>
                                </m:sub>
                              </m:sSub>
                            </m:e>
                            <m:e>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𝑜𝑡h𝑒𝑟𝑤𝑖𝑠𝑒</m:t>
                              </m:r>
                            </m:e>
                          </m:eqArr>
                        </m:e>
                      </m:d>
                    </m:oMath>
                  </m:oMathPara>
                </a14:m>
                <a:endParaRPr lang="en-US" dirty="0">
                  <a:solidFill>
                    <a:schemeClr val="tx1"/>
                  </a:solidFill>
                </a:endParaRPr>
              </a:p>
            </p:txBody>
          </p:sp>
        </mc:Choice>
        <mc:Fallback xmlns="">
          <p:sp>
            <p:nvSpPr>
              <p:cNvPr id="43" name="Rectangle 42"/>
              <p:cNvSpPr>
                <a:spLocks noRot="1" noChangeAspect="1" noMove="1" noResize="1" noEditPoints="1" noAdjustHandles="1" noChangeArrowheads="1" noChangeShapeType="1" noTextEdit="1"/>
              </p:cNvSpPr>
              <p:nvPr/>
            </p:nvSpPr>
            <p:spPr>
              <a:xfrm>
                <a:off x="1887793" y="1527718"/>
                <a:ext cx="2424657" cy="561857"/>
              </a:xfrm>
              <a:prstGeom prst="rect">
                <a:avLst/>
              </a:prstGeom>
              <a:blipFill>
                <a:blip r:embed="rId18"/>
                <a:stretch>
                  <a:fillRect b="-4255"/>
                </a:stretch>
              </a:blipFill>
            </p:spPr>
            <p:txBody>
              <a:bodyPr/>
              <a:lstStyle/>
              <a:p>
                <a:r>
                  <a:rPr lang="en-US">
                    <a:noFill/>
                  </a:rPr>
                  <a:t> </a:t>
                </a:r>
              </a:p>
            </p:txBody>
          </p:sp>
        </mc:Fallback>
      </mc:AlternateContent>
      <p:cxnSp>
        <p:nvCxnSpPr>
          <p:cNvPr id="46" name="Straight Arrow Connector 45"/>
          <p:cNvCxnSpPr>
            <a:cxnSpLocks/>
          </p:cNvCxnSpPr>
          <p:nvPr/>
        </p:nvCxnSpPr>
        <p:spPr>
          <a:xfrm flipH="1">
            <a:off x="4312450" y="1726093"/>
            <a:ext cx="72834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flipV="1">
            <a:off x="7491369" y="1763354"/>
            <a:ext cx="103420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Rectangle 48"/>
              <p:cNvSpPr/>
              <p:nvPr/>
            </p:nvSpPr>
            <p:spPr>
              <a:xfrm>
                <a:off x="8496213" y="1651129"/>
                <a:ext cx="795813" cy="2774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𝑟</m:t>
                      </m:r>
                    </m:oMath>
                  </m:oMathPara>
                </a14:m>
                <a:endParaRPr lang="en-US" dirty="0"/>
              </a:p>
            </p:txBody>
          </p:sp>
        </mc:Choice>
        <mc:Fallback xmlns="">
          <p:sp>
            <p:nvSpPr>
              <p:cNvPr id="49" name="Rectangle 48"/>
              <p:cNvSpPr>
                <a:spLocks noRot="1" noChangeAspect="1" noMove="1" noResize="1" noEditPoints="1" noAdjustHandles="1" noChangeArrowheads="1" noChangeShapeType="1" noTextEdit="1"/>
              </p:cNvSpPr>
              <p:nvPr/>
            </p:nvSpPr>
            <p:spPr>
              <a:xfrm>
                <a:off x="8496213" y="1651129"/>
                <a:ext cx="795813" cy="277424"/>
              </a:xfrm>
              <a:prstGeom prst="rect">
                <a:avLst/>
              </a:prstGeom>
              <a:blipFill>
                <a:blip r:embed="rId19"/>
                <a:stretch>
                  <a:fillRect b="-8511"/>
                </a:stretch>
              </a:blipFill>
            </p:spPr>
            <p:txBody>
              <a:bodyPr/>
              <a:lstStyle/>
              <a:p>
                <a:r>
                  <a:rPr lang="en-US">
                    <a:noFill/>
                  </a:rPr>
                  <a:t> </a:t>
                </a:r>
              </a:p>
            </p:txBody>
          </p:sp>
        </mc:Fallback>
      </mc:AlternateContent>
    </p:spTree>
    <p:extLst>
      <p:ext uri="{BB962C8B-B14F-4D97-AF65-F5344CB8AC3E}">
        <p14:creationId xmlns:p14="http://schemas.microsoft.com/office/powerpoint/2010/main" val="558228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 name="Content Placeholder 6"/>
              <p:cNvSpPr>
                <a:spLocks noGrp="1"/>
              </p:cNvSpPr>
              <p:nvPr>
                <p:ph idx="1"/>
              </p:nvPr>
            </p:nvSpPr>
            <p:spPr>
              <a:xfrm>
                <a:off x="41148" y="2273873"/>
                <a:ext cx="11811554" cy="4682981"/>
              </a:xfrm>
            </p:spPr>
            <p:txBody>
              <a:bodyPr>
                <a:normAutofit/>
              </a:bodyPr>
              <a:lstStyle/>
              <a:p>
                <a:pPr marL="0" indent="0">
                  <a:buNone/>
                </a:pPr>
                <a:r>
                  <a:rPr lang="en-US" dirty="0"/>
                  <a:t>3. Table based-OPPRF</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𝑥</m:t>
                        </m:r>
                      </m:e>
                    </m:d>
                  </m:oMath>
                </a14:m>
                <a:r>
                  <a:rPr lang="en-US" dirty="0"/>
                  <a:t> is in random distribution, 128-bit string </a:t>
                </a:r>
                <a14:m>
                  <m:oMath xmlns:m="http://schemas.openxmlformats.org/officeDocument/2006/math">
                    <m:r>
                      <a:rPr lang="en-US" i="1">
                        <a:latin typeface="Cambria Math" panose="02040503050406030204" pitchFamily="18" charset="0"/>
                      </a:rPr>
                      <m:t>⇒</m:t>
                    </m:r>
                  </m:oMath>
                </a14:m>
                <a:r>
                  <a:rPr lang="en-US" dirty="0"/>
                  <a:t> finding </a:t>
                </a:r>
                <a14:m>
                  <m:oMath xmlns:m="http://schemas.openxmlformats.org/officeDocument/2006/math">
                    <m:r>
                      <a:rPr lang="en-US" i="1">
                        <a:latin typeface="Cambria Math" panose="02040503050406030204" pitchFamily="18" charset="0"/>
                        <a:ea typeface="Cambria Math" panose="02040503050406030204" pitchFamily="18" charset="0"/>
                      </a:rPr>
                      <m:t>𝑣</m:t>
                    </m:r>
                  </m:oMath>
                </a14:m>
                <a:r>
                  <a:rPr lang="en-US" dirty="0"/>
                  <a:t> with high prob. </a:t>
                </a:r>
                <a14:m>
                  <m:oMath xmlns:m="http://schemas.openxmlformats.org/officeDocument/2006/math">
                    <m:r>
                      <a:rPr lang="en-US" i="1">
                        <a:latin typeface="Cambria Math" panose="02040503050406030204" pitchFamily="18" charset="0"/>
                      </a:rPr>
                      <m:t>⇒</m:t>
                    </m:r>
                  </m:oMath>
                </a14:m>
                <a:r>
                  <a:rPr lang="en-US" dirty="0"/>
                  <a:t> efficient for small </a:t>
                </a:r>
                <a14:m>
                  <m:oMath xmlns:m="http://schemas.openxmlformats.org/officeDocument/2006/math">
                    <m:r>
                      <a:rPr lang="en-US" i="1">
                        <a:latin typeface="Cambria Math" panose="02040503050406030204" pitchFamily="18" charset="0"/>
                        <a:ea typeface="Cambria Math" panose="02040503050406030204" pitchFamily="18" charset="0"/>
                      </a:rPr>
                      <m:t>𝑛</m:t>
                    </m:r>
                  </m:oMath>
                </a14:m>
                <a:endParaRPr lang="en-US" dirty="0"/>
              </a:p>
              <a:p>
                <a:r>
                  <a:rPr lang="en-US" dirty="0"/>
                  <a:t>Allows one query because of one time pad: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𝐹</m:t>
                        </m:r>
                      </m:e>
                      <m:sub>
                        <m:r>
                          <a:rPr lang="en-US" i="1">
                            <a:latin typeface="Cambria Math" panose="02040503050406030204" pitchFamily="18" charset="0"/>
                            <a:ea typeface="Cambria Math" panose="02040503050406030204" pitchFamily="18" charset="0"/>
                          </a:rPr>
                          <m:t>𝑘</m:t>
                        </m:r>
                      </m:sub>
                    </m:sSub>
                    <m:d>
                      <m:dPr>
                        <m:ctrlPr>
                          <a:rPr lang="en-US" i="1">
                            <a:latin typeface="Cambria Math" panose="02040503050406030204" pitchFamily="18" charset="0"/>
                            <a:ea typeface="Cambria Math" panose="02040503050406030204" pitchFamily="18" charset="0"/>
                          </a:rPr>
                        </m:ctrlPr>
                      </m:dPr>
                      <m:e>
                        <m:sSub>
                          <m:sSubPr>
                            <m:ctrlP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sub>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𝑖</m:t>
                            </m:r>
                          </m:sub>
                        </m:sSub>
                      </m:e>
                    </m:d>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m:t>
                    </m:r>
                    <m:sSub>
                      <m:sSubPr>
                        <m:ctrlP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𝑦</m:t>
                        </m:r>
                      </m:e>
                      <m:sub>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Choice>
        <mc:Fallback xmlns="">
          <p:sp>
            <p:nvSpPr>
              <p:cNvPr id="25" name="Content Placeholder 6"/>
              <p:cNvSpPr>
                <a:spLocks noGrp="1" noRot="1" noChangeAspect="1" noMove="1" noResize="1" noEditPoints="1" noAdjustHandles="1" noChangeArrowheads="1" noChangeShapeType="1" noTextEdit="1"/>
              </p:cNvSpPr>
              <p:nvPr>
                <p:ph idx="1"/>
              </p:nvPr>
            </p:nvSpPr>
            <p:spPr>
              <a:xfrm>
                <a:off x="41148" y="2273873"/>
                <a:ext cx="11811554" cy="4682981"/>
              </a:xfrm>
              <a:blipFill>
                <a:blip r:embed="rId3"/>
                <a:stretch>
                  <a:fillRect l="-568" t="-1302" b="-1302"/>
                </a:stretch>
              </a:blipFill>
            </p:spPr>
            <p:txBody>
              <a:bodyPr/>
              <a:lstStyle/>
              <a:p>
                <a:r>
                  <a:rPr lang="en-US">
                    <a:noFill/>
                  </a:rPr>
                  <a:t> </a:t>
                </a:r>
              </a:p>
            </p:txBody>
          </p:sp>
        </mc:Fallback>
      </mc:AlternateContent>
      <p:sp>
        <p:nvSpPr>
          <p:cNvPr id="29" name="Rectangle 28"/>
          <p:cNvSpPr/>
          <p:nvPr/>
        </p:nvSpPr>
        <p:spPr>
          <a:xfrm>
            <a:off x="493782" y="2716661"/>
            <a:ext cx="4159557" cy="3181932"/>
          </a:xfrm>
          <a:prstGeom prst="rect">
            <a:avLst/>
          </a:prstGeom>
          <a:ln>
            <a:solidFill>
              <a:srgbClr val="FF66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Rectangle 27"/>
          <p:cNvSpPr/>
          <p:nvPr/>
        </p:nvSpPr>
        <p:spPr>
          <a:xfrm>
            <a:off x="7693145" y="2507058"/>
            <a:ext cx="4258063" cy="3427062"/>
          </a:xfrm>
          <a:prstGeom prst="rect">
            <a:avLst/>
          </a:prstGeom>
          <a:ln>
            <a:solidFill>
              <a:srgbClr val="0066FF"/>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069848" y="0"/>
            <a:ext cx="10058400" cy="1609344"/>
          </a:xfrm>
        </p:spPr>
        <p:txBody>
          <a:bodyPr/>
          <a:lstStyle/>
          <a:p>
            <a:pPr algn="ctr"/>
            <a:r>
              <a:rPr lang="en-US" dirty="0"/>
              <a:t>OUR programmable OPRF</a:t>
            </a:r>
          </a:p>
        </p:txBody>
      </p:sp>
      <p:pic>
        <p:nvPicPr>
          <p:cNvPr id="16"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 y="1045248"/>
            <a:ext cx="502896" cy="6808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3143" y="1045248"/>
            <a:ext cx="634319" cy="808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26" name="Straight Arrow Connector 25"/>
          <p:cNvCxnSpPr>
            <a:cxnSpLocks/>
          </p:cNvCxnSpPr>
          <p:nvPr/>
        </p:nvCxnSpPr>
        <p:spPr>
          <a:xfrm>
            <a:off x="4653339" y="5683827"/>
            <a:ext cx="2861027" cy="8074"/>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ontent Placeholder 6"/>
              <p:cNvSpPr txBox="1">
                <a:spLocks/>
              </p:cNvSpPr>
              <p:nvPr/>
            </p:nvSpPr>
            <p:spPr>
              <a:xfrm>
                <a:off x="7693145" y="2575839"/>
                <a:ext cx="4614962" cy="348086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700" dirty="0">
                    <a:latin typeface="Cambria Math" panose="02040503050406030204" pitchFamily="18" charset="0"/>
                    <a:ea typeface="Cambria Math" panose="02040503050406030204" pitchFamily="18" charset="0"/>
                  </a:rPr>
                  <a:t>Run OPRF[KKR</a:t>
                </a:r>
                <a:r>
                  <a:rPr lang="en-US" sz="1700" dirty="0">
                    <a:solidFill>
                      <a:srgbClr val="C00000"/>
                    </a:solidFill>
                    <a:latin typeface="Cambria Math" panose="02040503050406030204" pitchFamily="18" charset="0"/>
                    <a:ea typeface="Cambria Math" panose="02040503050406030204" pitchFamily="18" charset="0"/>
                  </a:rPr>
                  <a:t>T</a:t>
                </a:r>
                <a:r>
                  <a:rPr lang="en-US" sz="1700" dirty="0">
                    <a:latin typeface="Cambria Math" panose="02040503050406030204" pitchFamily="18" charset="0"/>
                    <a:ea typeface="Cambria Math" panose="02040503050406030204" pitchFamily="18" charset="0"/>
                  </a:rPr>
                  <a:t>16] as sender. </a:t>
                </a:r>
              </a:p>
              <a:p>
                <a:pPr marL="0" indent="0">
                  <a:buNone/>
                </a:pPr>
                <a:r>
                  <a:rPr lang="en-US" sz="1700" dirty="0">
                    <a:latin typeface="Cambria Math" panose="02040503050406030204" pitchFamily="18" charset="0"/>
                    <a:ea typeface="Cambria Math" panose="02040503050406030204" pitchFamily="18" charset="0"/>
                  </a:rPr>
                  <a:t>=&gt; Output: key </a:t>
                </a:r>
                <a14:m>
                  <m:oMath xmlns:m="http://schemas.openxmlformats.org/officeDocument/2006/math">
                    <m:r>
                      <a:rPr lang="en-US" sz="1700" i="1">
                        <a:latin typeface="Cambria Math" panose="02040503050406030204" pitchFamily="18" charset="0"/>
                        <a:ea typeface="Cambria Math" panose="02040503050406030204" pitchFamily="18" charset="0"/>
                      </a:rPr>
                      <m:t>𝑘</m:t>
                    </m:r>
                  </m:oMath>
                </a14:m>
                <a:endParaRPr lang="en-US" sz="1700" dirty="0">
                  <a:latin typeface="Cambria Math" panose="02040503050406030204" pitchFamily="18" charset="0"/>
                  <a:ea typeface="Cambria Math" panose="02040503050406030204" pitchFamily="18" charset="0"/>
                </a:endParaRPr>
              </a:p>
              <a:p>
                <a:r>
                  <a:rPr lang="en-US" sz="1700" dirty="0">
                    <a:latin typeface="Cambria Math" panose="02040503050406030204" pitchFamily="18" charset="0"/>
                    <a:ea typeface="Cambria Math" panose="02040503050406030204" pitchFamily="18" charset="0"/>
                  </a:rPr>
                  <a:t>Compute: </a:t>
                </a:r>
                <a14:m>
                  <m:oMath xmlns:m="http://schemas.openxmlformats.org/officeDocument/2006/math">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𝐹</m:t>
                        </m:r>
                      </m:e>
                      <m:sub>
                        <m:r>
                          <a:rPr lang="en-US" sz="1700" i="1">
                            <a:latin typeface="Cambria Math" panose="02040503050406030204" pitchFamily="18" charset="0"/>
                            <a:ea typeface="Cambria Math" panose="02040503050406030204" pitchFamily="18" charset="0"/>
                          </a:rPr>
                          <m:t>𝑘</m:t>
                        </m:r>
                      </m:sub>
                    </m:sSub>
                    <m:d>
                      <m:dPr>
                        <m:ctrlPr>
                          <a:rPr lang="en-US" sz="1700" i="1">
                            <a:latin typeface="Cambria Math" panose="02040503050406030204" pitchFamily="18" charset="0"/>
                            <a:ea typeface="Cambria Math" panose="02040503050406030204" pitchFamily="18" charset="0"/>
                          </a:rPr>
                        </m:ctrlPr>
                      </m:dPr>
                      <m:e>
                        <m:sSub>
                          <m:sSubPr>
                            <m:ctrlPr>
                              <a:rPr lang="en-US" sz="17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sub>
                            <m:r>
                              <a:rPr lang="en-US" sz="17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1</m:t>
                            </m:r>
                          </m:sub>
                        </m:sSub>
                      </m:e>
                    </m:d>
                    <m:r>
                      <a:rPr lang="en-US" sz="1700" b="0" i="1" smtClean="0">
                        <a:latin typeface="Cambria Math" panose="02040503050406030204" pitchFamily="18" charset="0"/>
                        <a:ea typeface="Cambria Math" panose="02040503050406030204" pitchFamily="18" charset="0"/>
                      </a:rPr>
                      <m:t>, …,</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𝐹</m:t>
                        </m:r>
                      </m:e>
                      <m:sub>
                        <m:r>
                          <a:rPr lang="en-US" sz="1700" i="1">
                            <a:latin typeface="Cambria Math" panose="02040503050406030204" pitchFamily="18" charset="0"/>
                            <a:ea typeface="Cambria Math" panose="02040503050406030204" pitchFamily="18" charset="0"/>
                          </a:rPr>
                          <m:t>𝑘</m:t>
                        </m:r>
                      </m:sub>
                    </m:sSub>
                    <m:d>
                      <m:dPr>
                        <m:ctrlPr>
                          <a:rPr lang="en-US" sz="1700" i="1">
                            <a:latin typeface="Cambria Math" panose="02040503050406030204" pitchFamily="18" charset="0"/>
                            <a:ea typeface="Cambria Math" panose="02040503050406030204" pitchFamily="18" charset="0"/>
                          </a:rPr>
                        </m:ctrlPr>
                      </m:dPr>
                      <m:e>
                        <m:sSub>
                          <m:sSubPr>
                            <m:ctrlPr>
                              <a:rPr lang="en-US" sz="17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sub>
                            <m:r>
                              <a:rPr lang="en-US" sz="17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𝑛</m:t>
                            </m:r>
                          </m:sub>
                        </m:sSub>
                      </m:e>
                    </m:d>
                  </m:oMath>
                </a14:m>
                <a:endParaRPr lang="en-US" sz="1700" dirty="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endParaRPr>
              </a:p>
              <a:p>
                <a:r>
                  <a:rPr lang="en-US" sz="1700" dirty="0">
                    <a:latin typeface="Cambria Math" panose="02040503050406030204" pitchFamily="18" charset="0"/>
                    <a:ea typeface="Cambria Math" panose="02040503050406030204" pitchFamily="18" charset="0"/>
                  </a:rPr>
                  <a:t>Generates the Table </a:t>
                </a:r>
                <a14:m>
                  <m:oMath xmlns:m="http://schemas.openxmlformats.org/officeDocument/2006/math">
                    <m:r>
                      <a:rPr lang="en-US" sz="1700" b="0" i="1" smtClean="0">
                        <a:latin typeface="Cambria Math" panose="02040503050406030204" pitchFamily="18" charset="0"/>
                        <a:ea typeface="Cambria Math" panose="02040503050406030204" pitchFamily="18" charset="0"/>
                      </a:rPr>
                      <m:t>𝑇</m:t>
                    </m:r>
                    <m:r>
                      <a:rPr lang="en-US" sz="1700" b="0" i="1" smtClean="0">
                        <a:latin typeface="Cambria Math" panose="02040503050406030204" pitchFamily="18" charset="0"/>
                        <a:ea typeface="Cambria Math" panose="02040503050406030204" pitchFamily="18" charset="0"/>
                      </a:rPr>
                      <m:t> </m:t>
                    </m:r>
                  </m:oMath>
                </a14:m>
                <a:r>
                  <a:rPr lang="en-US" sz="1700" dirty="0">
                    <a:latin typeface="Cambria Math" panose="02040503050406030204" pitchFamily="18" charset="0"/>
                    <a:ea typeface="Cambria Math" panose="02040503050406030204" pitchFamily="18" charset="0"/>
                  </a:rPr>
                  <a:t>of size by </a:t>
                </a:r>
                <a14:m>
                  <m:oMath xmlns:m="http://schemas.openxmlformats.org/officeDocument/2006/math">
                    <m:sSup>
                      <m:sSupPr>
                        <m:ctrlPr>
                          <a:rPr lang="en-US" sz="1700" i="1" smtClean="0">
                            <a:latin typeface="Cambria Math" panose="02040503050406030204" pitchFamily="18" charset="0"/>
                            <a:ea typeface="Cambria Math" panose="02040503050406030204" pitchFamily="18" charset="0"/>
                          </a:rPr>
                        </m:ctrlPr>
                      </m:sSupPr>
                      <m:e>
                        <m:r>
                          <a:rPr lang="en-US" sz="1700" b="0" i="1" smtClean="0">
                            <a:latin typeface="Cambria Math" panose="02040503050406030204" pitchFamily="18" charset="0"/>
                            <a:ea typeface="Cambria Math" panose="02040503050406030204" pitchFamily="18" charset="0"/>
                          </a:rPr>
                          <m:t>2</m:t>
                        </m:r>
                      </m:e>
                      <m:sup>
                        <m:d>
                          <m:dPr>
                            <m:begChr m:val="⌈"/>
                            <m:endChr m:val="⌉"/>
                            <m:ctrlPr>
                              <a:rPr lang="en-US" sz="1700" i="1" smtClean="0">
                                <a:latin typeface="Cambria Math" panose="02040503050406030204" pitchFamily="18" charset="0"/>
                                <a:ea typeface="Cambria Math" panose="02040503050406030204" pitchFamily="18" charset="0"/>
                              </a:rPr>
                            </m:ctrlPr>
                          </m:dPr>
                          <m:e>
                            <m:r>
                              <m:rPr>
                                <m:sty m:val="p"/>
                              </m:rPr>
                              <a:rPr lang="en-US" sz="1700" b="0" i="0" smtClean="0">
                                <a:latin typeface="Cambria Math" panose="02040503050406030204" pitchFamily="18" charset="0"/>
                                <a:ea typeface="Cambria Math" panose="02040503050406030204" pitchFamily="18" charset="0"/>
                              </a:rPr>
                              <m:t>log</m:t>
                            </m:r>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𝑛</m:t>
                            </m:r>
                            <m:r>
                              <a:rPr lang="en-US" sz="1700" b="0" i="1" smtClean="0">
                                <a:latin typeface="Cambria Math" panose="02040503050406030204" pitchFamily="18" charset="0"/>
                                <a:ea typeface="Cambria Math" panose="02040503050406030204" pitchFamily="18" charset="0"/>
                              </a:rPr>
                              <m:t>)</m:t>
                            </m:r>
                          </m:e>
                        </m:d>
                      </m:sup>
                    </m:sSup>
                  </m:oMath>
                </a14:m>
                <a:r>
                  <a:rPr lang="en-US" sz="1700" dirty="0">
                    <a:latin typeface="Cambria Math" panose="02040503050406030204" pitchFamily="18" charset="0"/>
                    <a:ea typeface="Cambria Math" panose="02040503050406030204" pitchFamily="18" charset="0"/>
                  </a:rPr>
                  <a:t>:</a:t>
                </a:r>
              </a:p>
              <a:p>
                <a:pPr marL="731520" lvl="1" indent="-457200">
                  <a:buFont typeface="+mj-lt"/>
                  <a:buAutoNum type="arabicPeriod"/>
                </a:pPr>
                <a:r>
                  <a:rPr lang="en-US" sz="1700" dirty="0">
                    <a:latin typeface="Cambria Math" panose="02040503050406030204" pitchFamily="18" charset="0"/>
                    <a:ea typeface="Cambria Math" panose="02040503050406030204" pitchFamily="18" charset="0"/>
                  </a:rPr>
                  <a:t>Sample vector </a:t>
                </a:r>
                <a14:m>
                  <m:oMath xmlns:m="http://schemas.openxmlformats.org/officeDocument/2006/math">
                    <m:r>
                      <a:rPr lang="en-US" sz="1700" b="0" i="1" smtClean="0">
                        <a:latin typeface="Cambria Math" panose="02040503050406030204" pitchFamily="18" charset="0"/>
                        <a:ea typeface="Cambria Math" panose="02040503050406030204" pitchFamily="18" charset="0"/>
                      </a:rPr>
                      <m:t>𝑣</m:t>
                    </m:r>
                    <m:r>
                      <a:rPr lang="en-US" sz="1700" b="0" i="1" smtClean="0">
                        <a:latin typeface="Cambria Math" panose="02040503050406030204" pitchFamily="18" charset="0"/>
                        <a:ea typeface="Cambria Math" panose="02040503050406030204" pitchFamily="18" charset="0"/>
                      </a:rPr>
                      <m:t>←</m:t>
                    </m:r>
                    <m:sSup>
                      <m:sSupPr>
                        <m:ctrlPr>
                          <a:rPr lang="en-US" sz="1700" b="0" i="1" smtClean="0">
                            <a:latin typeface="Cambria Math" panose="02040503050406030204" pitchFamily="18" charset="0"/>
                            <a:ea typeface="Cambria Math" panose="02040503050406030204" pitchFamily="18" charset="0"/>
                          </a:rPr>
                        </m:ctrlPr>
                      </m:sSupPr>
                      <m:e>
                        <m:d>
                          <m:dPr>
                            <m:begChr m:val="{"/>
                            <m:endChr m:val="}"/>
                            <m:ctrlPr>
                              <a:rPr lang="en-US" sz="1700" b="0" i="1" smtClean="0">
                                <a:latin typeface="Cambria Math" panose="02040503050406030204" pitchFamily="18" charset="0"/>
                                <a:ea typeface="Cambria Math" panose="02040503050406030204" pitchFamily="18" charset="0"/>
                              </a:rPr>
                            </m:ctrlPr>
                          </m:dPr>
                          <m:e>
                            <m:r>
                              <a:rPr lang="en-US" sz="1700" b="0" i="1" smtClean="0">
                                <a:latin typeface="Cambria Math" panose="02040503050406030204" pitchFamily="18" charset="0"/>
                                <a:ea typeface="Cambria Math" panose="02040503050406030204" pitchFamily="18" charset="0"/>
                              </a:rPr>
                              <m:t>0,1</m:t>
                            </m:r>
                          </m:e>
                        </m:d>
                      </m:e>
                      <m:sup>
                        <m:r>
                          <a:rPr lang="en-US" sz="1700" b="0" i="1" smtClean="0">
                            <a:latin typeface="Cambria Math" panose="02040503050406030204" pitchFamily="18" charset="0"/>
                            <a:ea typeface="Cambria Math" panose="02040503050406030204" pitchFamily="18" charset="0"/>
                          </a:rPr>
                          <m:t>𝜅</m:t>
                        </m:r>
                      </m:sup>
                    </m:sSup>
                  </m:oMath>
                </a14:m>
                <a:r>
                  <a:rPr lang="en-US" sz="1700" dirty="0">
                    <a:latin typeface="Cambria Math" panose="02040503050406030204" pitchFamily="18" charset="0"/>
                    <a:ea typeface="Cambria Math" panose="02040503050406030204" pitchFamily="18" charset="0"/>
                  </a:rPr>
                  <a:t>  such that </a:t>
                </a:r>
                <a14:m>
                  <m:oMath xmlns:m="http://schemas.openxmlformats.org/officeDocument/2006/math">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𝑖</m:t>
                        </m:r>
                        <m:r>
                          <a:rPr lang="en-US" sz="1700" i="1">
                            <a:latin typeface="Cambria Math" panose="02040503050406030204" pitchFamily="18" charset="0"/>
                            <a:ea typeface="Cambria Math" panose="02040503050406030204" pitchFamily="18" charset="0"/>
                          </a:rPr>
                          <m:t>,  </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h</m:t>
                            </m:r>
                          </m:e>
                          <m:sub>
                            <m:r>
                              <a:rPr lang="en-US" sz="1700" i="1">
                                <a:latin typeface="Cambria Math" panose="02040503050406030204" pitchFamily="18" charset="0"/>
                                <a:ea typeface="Cambria Math" panose="02040503050406030204" pitchFamily="18" charset="0"/>
                              </a:rPr>
                              <m:t>𝑖</m:t>
                            </m:r>
                          </m:sub>
                        </m:sSub>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𝐻</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𝐹</m:t>
                        </m:r>
                      </m:e>
                      <m:sub>
                        <m:r>
                          <a:rPr lang="en-US" sz="1700" i="1">
                            <a:latin typeface="Cambria Math" panose="02040503050406030204" pitchFamily="18" charset="0"/>
                            <a:ea typeface="Cambria Math" panose="02040503050406030204" pitchFamily="18" charset="0"/>
                          </a:rPr>
                          <m:t>𝑘</m:t>
                        </m:r>
                      </m:sub>
                    </m:sSub>
                    <m:d>
                      <m:dPr>
                        <m:ctrlPr>
                          <a:rPr lang="en-US" sz="1700" i="1">
                            <a:latin typeface="Cambria Math" panose="02040503050406030204" pitchFamily="18" charset="0"/>
                            <a:ea typeface="Cambria Math" panose="02040503050406030204" pitchFamily="18" charset="0"/>
                          </a:rPr>
                        </m:ctrlPr>
                      </m:dPr>
                      <m:e>
                        <m:sSub>
                          <m:sSubPr>
                            <m:ctrlP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sub>
                            <m: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𝑖</m:t>
                            </m:r>
                          </m:sub>
                        </m:sSub>
                      </m:e>
                    </m:d>
                    <m: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m:t>
                    </m:r>
                    <m:d>
                      <m:dPr>
                        <m:begChr m:val="|"/>
                        <m:ctrlP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ctrlPr>
                      </m:dPr>
                      <m:e>
                        <m: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𝑣</m:t>
                        </m:r>
                      </m:e>
                    </m:d>
                    <m: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 </m:t>
                    </m:r>
                  </m:oMath>
                </a14:m>
                <a:r>
                  <a:rPr lang="en-US" sz="1700" dirty="0">
                    <a:latin typeface="Cambria Math" panose="02040503050406030204" pitchFamily="18" charset="0"/>
                    <a:ea typeface="Cambria Math" panose="02040503050406030204" pitchFamily="18" charset="0"/>
                  </a:rPr>
                  <a:t>are all distinct</a:t>
                </a:r>
              </a:p>
              <a:p>
                <a:pPr marL="731520" lvl="1" indent="-457200">
                  <a:buFont typeface="+mj-lt"/>
                  <a:buAutoNum type="arabicPeriod"/>
                </a:pPr>
                <a:r>
                  <a:rPr lang="en-US" sz="1700" dirty="0">
                    <a:latin typeface="Cambria Math" panose="02040503050406030204" pitchFamily="18" charset="0"/>
                    <a:ea typeface="Cambria Math" panose="02040503050406030204" pitchFamily="18" charset="0"/>
                  </a:rPr>
                  <a:t>Insert </a:t>
                </a:r>
                <a14:m>
                  <m:oMath xmlns:m="http://schemas.openxmlformats.org/officeDocument/2006/math">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𝐹</m:t>
                        </m:r>
                      </m:e>
                      <m:sub>
                        <m:r>
                          <a:rPr lang="en-US" sz="1700" i="1">
                            <a:latin typeface="Cambria Math" panose="02040503050406030204" pitchFamily="18" charset="0"/>
                            <a:ea typeface="Cambria Math" panose="02040503050406030204" pitchFamily="18" charset="0"/>
                          </a:rPr>
                          <m:t>𝑘</m:t>
                        </m:r>
                      </m:sub>
                    </m:sSub>
                    <m:d>
                      <m:dPr>
                        <m:ctrlPr>
                          <a:rPr lang="en-US" sz="1700" i="1">
                            <a:latin typeface="Cambria Math" panose="02040503050406030204" pitchFamily="18" charset="0"/>
                            <a:ea typeface="Cambria Math" panose="02040503050406030204" pitchFamily="18" charset="0"/>
                          </a:rPr>
                        </m:ctrlPr>
                      </m:dPr>
                      <m:e>
                        <m:sSub>
                          <m:sSubPr>
                            <m:ctrlP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sub>
                            <m:r>
                              <a:rPr lang="en-US" sz="1700"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𝑖</m:t>
                            </m:r>
                          </m:sub>
                        </m:sSub>
                      </m:e>
                    </m:d>
                    <m:r>
                      <a:rPr lang="en-US" sz="17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m:t>
                    </m:r>
                    <m:sSub>
                      <m:sSubPr>
                        <m:ctrlPr>
                          <a:rPr lang="en-US" sz="17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𝑦</m:t>
                        </m:r>
                      </m:e>
                      <m:sub>
                        <m:r>
                          <a:rPr lang="en-US" sz="17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sz="1700" dirty="0">
                    <a:latin typeface="Cambria Math" panose="02040503050406030204" pitchFamily="18" charset="0"/>
                    <a:ea typeface="Cambria Math" panose="02040503050406030204" pitchFamily="18" charset="0"/>
                  </a:rPr>
                  <a:t>into </a:t>
                </a:r>
                <a14:m>
                  <m:oMath xmlns:m="http://schemas.openxmlformats.org/officeDocument/2006/math">
                    <m:sSub>
                      <m:sSubPr>
                        <m:ctrlPr>
                          <a:rPr lang="en-US" sz="1700" b="0" i="1" smtClean="0">
                            <a:latin typeface="Cambria Math" panose="02040503050406030204" pitchFamily="18" charset="0"/>
                            <a:ea typeface="Cambria Math" panose="02040503050406030204" pitchFamily="18" charset="0"/>
                          </a:rPr>
                        </m:ctrlPr>
                      </m:sSubPr>
                      <m:e>
                        <m:r>
                          <m:rPr>
                            <m:sty m:val="p"/>
                          </m:rPr>
                          <a:rPr lang="en-US" sz="1700" b="0" i="0" smtClean="0">
                            <a:latin typeface="Cambria Math" panose="02040503050406030204" pitchFamily="18" charset="0"/>
                            <a:ea typeface="Cambria Math" panose="02040503050406030204" pitchFamily="18" charset="0"/>
                          </a:rPr>
                          <m:t>T</m:t>
                        </m:r>
                      </m:e>
                      <m:sub>
                        <m:sSub>
                          <m:sSubPr>
                            <m:ctrlPr>
                              <a:rPr lang="en-US" sz="1700" b="0" i="1" smtClean="0">
                                <a:latin typeface="Cambria Math" panose="02040503050406030204" pitchFamily="18" charset="0"/>
                                <a:ea typeface="Cambria Math" panose="02040503050406030204" pitchFamily="18" charset="0"/>
                              </a:rPr>
                            </m:ctrlPr>
                          </m:sSubPr>
                          <m:e>
                            <m:r>
                              <m:rPr>
                                <m:sty m:val="p"/>
                              </m:rPr>
                              <a:rPr lang="en-US" sz="1700" b="0" i="0" smtClean="0">
                                <a:latin typeface="Cambria Math" panose="02040503050406030204" pitchFamily="18" charset="0"/>
                                <a:ea typeface="Cambria Math" panose="02040503050406030204" pitchFamily="18" charset="0"/>
                              </a:rPr>
                              <m:t>h</m:t>
                            </m:r>
                          </m:e>
                          <m:sub>
                            <m:r>
                              <m:rPr>
                                <m:sty m:val="p"/>
                              </m:rPr>
                              <a:rPr lang="en-US" sz="1700" b="0" i="0" smtClean="0">
                                <a:latin typeface="Cambria Math" panose="02040503050406030204" pitchFamily="18" charset="0"/>
                                <a:ea typeface="Cambria Math" panose="02040503050406030204" pitchFamily="18" charset="0"/>
                              </a:rPr>
                              <m:t>i</m:t>
                            </m:r>
                          </m:sub>
                        </m:sSub>
                      </m:sub>
                    </m:sSub>
                  </m:oMath>
                </a14:m>
                <a:endParaRPr lang="en-US" sz="1700" dirty="0">
                  <a:latin typeface="Cambria Math" panose="02040503050406030204" pitchFamily="18" charset="0"/>
                  <a:ea typeface="Cambria Math" panose="02040503050406030204" pitchFamily="18" charset="0"/>
                </a:endParaRPr>
              </a:p>
              <a:p>
                <a:pPr marL="731520" lvl="1" indent="-457200">
                  <a:buFont typeface="+mj-lt"/>
                  <a:buAutoNum type="arabicPeriod"/>
                </a:pPr>
                <a:r>
                  <a:rPr lang="en-US" sz="1700" dirty="0">
                    <a:latin typeface="Cambria Math" panose="02040503050406030204" pitchFamily="18" charset="0"/>
                    <a:ea typeface="Cambria Math" panose="02040503050406030204" pitchFamily="18" charset="0"/>
                  </a:rPr>
                  <a:t>Fill out other empty rows by dummy   </a:t>
                </a:r>
              </a:p>
              <a:p>
                <a:r>
                  <a:rPr lang="en-US" sz="1700" dirty="0">
                    <a:latin typeface="Cambria Math" panose="02040503050406030204" pitchFamily="18" charset="0"/>
                    <a:ea typeface="Cambria Math" panose="02040503050406030204" pitchFamily="18" charset="0"/>
                  </a:rPr>
                  <a:t>Sends </a:t>
                </a:r>
                <a14:m>
                  <m:oMath xmlns:m="http://schemas.openxmlformats.org/officeDocument/2006/math">
                    <m:r>
                      <m:rPr>
                        <m:sty m:val="p"/>
                      </m:rPr>
                      <a:rPr lang="en-US" sz="1700" b="0" i="0" smtClean="0">
                        <a:latin typeface="Cambria Math" panose="02040503050406030204" pitchFamily="18" charset="0"/>
                        <a:ea typeface="Cambria Math" panose="02040503050406030204" pitchFamily="18" charset="0"/>
                      </a:rPr>
                      <m:t>v</m:t>
                    </m:r>
                    <m:r>
                      <a:rPr lang="en-US" sz="1700" b="0" i="0" smtClean="0">
                        <a:latin typeface="Cambria Math" panose="02040503050406030204" pitchFamily="18" charset="0"/>
                        <a:ea typeface="Cambria Math" panose="02040503050406030204" pitchFamily="18" charset="0"/>
                      </a:rPr>
                      <m:t> &amp; </m:t>
                    </m:r>
                    <m:r>
                      <a:rPr lang="en-US" sz="1700" b="0" i="1" smtClean="0">
                        <a:latin typeface="Cambria Math" panose="02040503050406030204" pitchFamily="18" charset="0"/>
                        <a:ea typeface="Cambria Math" panose="02040503050406030204" pitchFamily="18" charset="0"/>
                      </a:rPr>
                      <m:t>𝑇</m:t>
                    </m:r>
                  </m:oMath>
                </a14:m>
                <a:endParaRPr lang="en-US" sz="1700" dirty="0">
                  <a:latin typeface="Cambria Math" panose="02040503050406030204" pitchFamily="18" charset="0"/>
                  <a:ea typeface="Cambria Math" panose="02040503050406030204" pitchFamily="18" charset="0"/>
                </a:endParaRPr>
              </a:p>
              <a:p>
                <a:endParaRPr lang="en-US" sz="1700" dirty="0">
                  <a:latin typeface="Cambria Math" panose="02040503050406030204" pitchFamily="18" charset="0"/>
                  <a:ea typeface="Cambria Math" panose="02040503050406030204" pitchFamily="18" charset="0"/>
                </a:endParaRPr>
              </a:p>
            </p:txBody>
          </p:sp>
        </mc:Choice>
        <mc:Fallback xmlns="">
          <p:sp>
            <p:nvSpPr>
              <p:cNvPr id="27" name="Content Placeholder 6"/>
              <p:cNvSpPr txBox="1">
                <a:spLocks noRot="1" noChangeAspect="1" noMove="1" noResize="1" noEditPoints="1" noAdjustHandles="1" noChangeArrowheads="1" noChangeShapeType="1" noTextEdit="1"/>
              </p:cNvSpPr>
              <p:nvPr/>
            </p:nvSpPr>
            <p:spPr>
              <a:xfrm>
                <a:off x="7693145" y="2575839"/>
                <a:ext cx="4614962" cy="3480861"/>
              </a:xfrm>
              <a:prstGeom prst="rect">
                <a:avLst/>
              </a:prstGeom>
              <a:blipFill>
                <a:blip r:embed="rId8"/>
                <a:stretch>
                  <a:fillRect l="-925" t="-14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Content Placeholder 6"/>
              <p:cNvSpPr txBox="1">
                <a:spLocks/>
              </p:cNvSpPr>
              <p:nvPr/>
            </p:nvSpPr>
            <p:spPr>
              <a:xfrm>
                <a:off x="544044" y="2701731"/>
                <a:ext cx="4848838" cy="3196862"/>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800" dirty="0">
                    <a:latin typeface="Cambria Math" panose="02040503050406030204" pitchFamily="18" charset="0"/>
                    <a:ea typeface="Cambria Math" panose="02040503050406030204" pitchFamily="18" charset="0"/>
                  </a:rPr>
                  <a:t>Run OPRF[KKR</a:t>
                </a:r>
                <a:r>
                  <a:rPr lang="en-US" sz="1800" dirty="0">
                    <a:solidFill>
                      <a:srgbClr val="C00000"/>
                    </a:solidFill>
                    <a:latin typeface="Cambria Math" panose="02040503050406030204" pitchFamily="18" charset="0"/>
                    <a:ea typeface="Cambria Math" panose="02040503050406030204" pitchFamily="18" charset="0"/>
                  </a:rPr>
                  <a:t>T</a:t>
                </a:r>
                <a:r>
                  <a:rPr lang="en-US" sz="1800" dirty="0">
                    <a:latin typeface="Cambria Math" panose="02040503050406030204" pitchFamily="18" charset="0"/>
                    <a:ea typeface="Cambria Math" panose="02040503050406030204" pitchFamily="18" charset="0"/>
                  </a:rPr>
                  <a:t>16] as receiver</a:t>
                </a:r>
              </a:p>
              <a:p>
                <a:pPr marL="0" indent="0">
                  <a:buNone/>
                </a:pPr>
                <a:r>
                  <a:rPr lang="en-US" sz="1800" dirty="0">
                    <a:latin typeface="Cambria Math" panose="02040503050406030204" pitchFamily="18" charset="0"/>
                    <a:ea typeface="Cambria Math" panose="02040503050406030204" pitchFamily="18" charset="0"/>
                  </a:rPr>
                  <a:t>=&gt; Input </a:t>
                </a:r>
                <a14:m>
                  <m:oMath xmlns:m="http://schemas.openxmlformats.org/officeDocument/2006/math">
                    <m:r>
                      <a:rPr lang="en-US" sz="1800" b="0" i="1" smtClean="0">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oMath>
                </a14:m>
                <a:r>
                  <a:rPr lang="en-US" sz="1800" dirty="0">
                    <a:latin typeface="Cambria Math" panose="02040503050406030204" pitchFamily="18" charset="0"/>
                    <a:ea typeface="Cambria Math" panose="02040503050406030204" pitchFamily="18" charset="0"/>
                  </a:rPr>
                  <a:t>, Output: </a:t>
                </a: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𝐹</m:t>
                        </m:r>
                      </m:e>
                      <m:sub>
                        <m:r>
                          <a:rPr lang="en-US" sz="1800" i="1">
                            <a:latin typeface="Cambria Math" panose="02040503050406030204" pitchFamily="18" charset="0"/>
                            <a:ea typeface="Cambria Math" panose="02040503050406030204" pitchFamily="18" charset="0"/>
                          </a:rPr>
                          <m:t>𝑘</m:t>
                        </m:r>
                      </m:sub>
                    </m:sSub>
                    <m:d>
                      <m:dPr>
                        <m:ctrlPr>
                          <a:rPr lang="en-US" sz="1800" i="1">
                            <a:latin typeface="Cambria Math" panose="02040503050406030204" pitchFamily="18" charset="0"/>
                            <a:ea typeface="Cambria Math" panose="02040503050406030204" pitchFamily="18" charset="0"/>
                          </a:rPr>
                        </m:ctrlPr>
                      </m:dPr>
                      <m:e>
                        <m:r>
                          <a:rPr lang="en-US" sz="1800" b="0" i="1" smtClean="0">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d>
                  </m:oMath>
                </a14:m>
                <a:endParaRPr lang="en-US" sz="1800" dirty="0">
                  <a:latin typeface="Cambria Math" panose="02040503050406030204" pitchFamily="18" charset="0"/>
                  <a:ea typeface="Cambria Math" panose="02040503050406030204" pitchFamily="18" charset="0"/>
                </a:endParaRPr>
              </a:p>
              <a:p>
                <a:endParaRPr lang="en-US" sz="1800" dirty="0">
                  <a:latin typeface="Cambria Math" panose="02040503050406030204" pitchFamily="18" charset="0"/>
                  <a:ea typeface="Cambria Math" panose="02040503050406030204" pitchFamily="18" charset="0"/>
                </a:endParaRPr>
              </a:p>
              <a:p>
                <a:endParaRPr lang="en-US" sz="1800" dirty="0">
                  <a:latin typeface="Cambria Math" panose="02040503050406030204" pitchFamily="18" charset="0"/>
                  <a:ea typeface="Cambria Math" panose="02040503050406030204" pitchFamily="18" charset="0"/>
                </a:endParaRPr>
              </a:p>
              <a:p>
                <a:endParaRPr lang="en-US" sz="1800" dirty="0">
                  <a:latin typeface="Cambria Math" panose="02040503050406030204" pitchFamily="18" charset="0"/>
                  <a:ea typeface="Cambria Math" panose="02040503050406030204" pitchFamily="18" charset="0"/>
                </a:endParaRPr>
              </a:p>
              <a:p>
                <a:pPr marL="0" indent="0">
                  <a:buNone/>
                </a:pPr>
                <a:endParaRPr lang="en-US" sz="1800" dirty="0">
                  <a:latin typeface="Cambria Math" panose="02040503050406030204" pitchFamily="18" charset="0"/>
                  <a:ea typeface="Cambria Math" panose="02040503050406030204" pitchFamily="18" charset="0"/>
                </a:endParaRPr>
              </a:p>
              <a:p>
                <a:pPr marL="0" indent="0">
                  <a:buNone/>
                </a:pPr>
                <a:endParaRPr lang="en-US" sz="1800" dirty="0">
                  <a:latin typeface="Cambria Math" panose="02040503050406030204" pitchFamily="18" charset="0"/>
                  <a:ea typeface="Cambria Math" panose="02040503050406030204" pitchFamily="18" charset="0"/>
                </a:endParaRPr>
              </a:p>
              <a:p>
                <a:r>
                  <a:rPr lang="en-US" sz="1800" dirty="0">
                    <a:effectLst/>
                    <a:latin typeface="Cambria Math" panose="02040503050406030204" pitchFamily="18" charset="0"/>
                    <a:ea typeface="Cambria Math" panose="02040503050406030204" pitchFamily="18" charset="0"/>
                  </a:rPr>
                  <a:t>Compute:</a:t>
                </a:r>
                <a14:m>
                  <m:oMath xmlns:m="http://schemas.openxmlformats.org/officeDocument/2006/math">
                    <m:sSub>
                      <m:sSubPr>
                        <m:ctrlPr>
                          <a:rPr lang="en-US" sz="1800" i="1">
                            <a:effectLst/>
                            <a:latin typeface="Cambria Math" panose="02040503050406030204" pitchFamily="18" charset="0"/>
                            <a:ea typeface="Cambria Math" panose="02040503050406030204" pitchFamily="18" charset="0"/>
                          </a:rPr>
                        </m:ctrlPr>
                      </m:sSubPr>
                      <m:e>
                        <m:r>
                          <a:rPr lang="en-US" sz="1800" b="0" i="1" smtClean="0">
                            <a:effectLst/>
                            <a:latin typeface="Cambria Math" panose="02040503050406030204" pitchFamily="18" charset="0"/>
                            <a:ea typeface="Cambria Math" panose="02040503050406030204" pitchFamily="18" charset="0"/>
                          </a:rPr>
                          <m:t> </m:t>
                        </m:r>
                        <m:r>
                          <a:rPr lang="en-US" sz="1800" b="0" i="1" smtClean="0">
                            <a:effectLst/>
                            <a:latin typeface="Cambria Math" panose="02040503050406030204" pitchFamily="18" charset="0"/>
                            <a:ea typeface="Cambria Math" panose="02040503050406030204" pitchFamily="18" charset="0"/>
                          </a:rPr>
                          <m:t>h</m:t>
                        </m:r>
                        <m:r>
                          <a:rPr lang="en-US" sz="1800" i="1">
                            <a:effectLst/>
                            <a:latin typeface="Cambria Math" panose="02040503050406030204" pitchFamily="18" charset="0"/>
                            <a:ea typeface="Cambria Math" panose="02040503050406030204" pitchFamily="18" charset="0"/>
                          </a:rPr>
                          <m:t>=</m:t>
                        </m:r>
                        <m:r>
                          <a:rPr lang="en-US" sz="1800" i="1">
                            <a:effectLst/>
                            <a:latin typeface="Cambria Math" panose="02040503050406030204" pitchFamily="18" charset="0"/>
                            <a:ea typeface="Cambria Math" panose="02040503050406030204" pitchFamily="18" charset="0"/>
                          </a:rPr>
                          <m:t>𝐻</m:t>
                        </m:r>
                        <m:r>
                          <a:rPr lang="en-US" sz="1800" i="1">
                            <a:effectLst/>
                            <a:latin typeface="Cambria Math" panose="02040503050406030204" pitchFamily="18" charset="0"/>
                            <a:ea typeface="Cambria Math" panose="02040503050406030204" pitchFamily="18" charset="0"/>
                          </a:rPr>
                          <m:t>(</m:t>
                        </m:r>
                        <m:r>
                          <a:rPr lang="en-US" sz="1800" i="1">
                            <a:effectLst/>
                            <a:latin typeface="Cambria Math" panose="02040503050406030204" pitchFamily="18" charset="0"/>
                            <a:ea typeface="Cambria Math" panose="02040503050406030204" pitchFamily="18" charset="0"/>
                          </a:rPr>
                          <m:t>𝐹</m:t>
                        </m:r>
                      </m:e>
                      <m:sub>
                        <m:r>
                          <a:rPr lang="en-US" sz="1800" i="1">
                            <a:effectLst/>
                            <a:latin typeface="Cambria Math" panose="02040503050406030204" pitchFamily="18" charset="0"/>
                            <a:ea typeface="Cambria Math" panose="02040503050406030204" pitchFamily="18" charset="0"/>
                          </a:rPr>
                          <m:t>𝑘</m:t>
                        </m:r>
                      </m:sub>
                    </m:sSub>
                    <m:d>
                      <m:dPr>
                        <m:ctrlPr>
                          <a:rPr lang="en-US" sz="1800" i="1">
                            <a:effectLst/>
                            <a:latin typeface="Cambria Math" panose="02040503050406030204" pitchFamily="18" charset="0"/>
                            <a:ea typeface="Cambria Math" panose="02040503050406030204" pitchFamily="18" charset="0"/>
                          </a:rPr>
                        </m:ctrlPr>
                      </m:dPr>
                      <m:e>
                        <m:r>
                          <a:rPr lang="en-US" sz="1800" b="0" i="1" smtClean="0">
                            <a:solidFill>
                              <a:srgbClr val="FF6600"/>
                            </a:solidFill>
                            <a:effectLst/>
                            <a:latin typeface="Cambria Math" panose="02040503050406030204" pitchFamily="18" charset="0"/>
                            <a:ea typeface="Cambria Math" panose="02040503050406030204" pitchFamily="18" charset="0"/>
                            <a:cs typeface="Calibri" panose="020F0502020204030204" pitchFamily="34" charset="0"/>
                          </a:rPr>
                          <m:t>𝑥</m:t>
                        </m:r>
                      </m:e>
                    </m:d>
                    <m:r>
                      <a:rPr lang="en-US" sz="1800"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m:t>
                    </m:r>
                    <m:d>
                      <m:dPr>
                        <m:begChr m:val="|"/>
                        <m:ctrlPr>
                          <a:rPr lang="en-US" sz="1800"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ctrlPr>
                      </m:dPr>
                      <m:e>
                        <m:r>
                          <a:rPr lang="en-US" sz="1800"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𝑣</m:t>
                        </m:r>
                      </m:e>
                    </m:d>
                  </m:oMath>
                </a14:m>
                <a:endParaRPr lang="en-US" sz="1800" dirty="0">
                  <a:solidFill>
                    <a:srgbClr val="0066FF"/>
                  </a:solidFill>
                  <a:effectLst/>
                  <a:latin typeface="Cambria Math" panose="02040503050406030204" pitchFamily="18" charset="0"/>
                  <a:ea typeface="Cambria Math" panose="02040503050406030204" pitchFamily="18" charset="0"/>
                  <a:cs typeface="Calibri" panose="020F0502020204030204" pitchFamily="34" charset="0"/>
                </a:endParaRPr>
              </a:p>
              <a:p>
                <a:r>
                  <a:rPr lang="en-US" sz="1800" dirty="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a:t>Output: </a:t>
                </a:r>
                <a:r>
                  <a:rPr lang="en-US" sz="1800" dirty="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a:t> </a:t>
                </a:r>
                <a14:m>
                  <m:oMath xmlns:m="http://schemas.openxmlformats.org/officeDocument/2006/math">
                    <m:sSub>
                      <m:sSubPr>
                        <m:ctrlPr>
                          <a:rPr lang="en-US" sz="1800" i="1">
                            <a:effectLst/>
                            <a:latin typeface="Cambria Math" panose="02040503050406030204" pitchFamily="18" charset="0"/>
                            <a:ea typeface="Cambria Math" panose="02040503050406030204" pitchFamily="18" charset="0"/>
                          </a:rPr>
                        </m:ctrlPr>
                      </m:sSubPr>
                      <m:e>
                        <m:r>
                          <a:rPr lang="en-US" sz="1800" b="0" i="1" smtClean="0">
                            <a:solidFill>
                              <a:srgbClr val="FF0000"/>
                            </a:solidFill>
                            <a:effectLst/>
                            <a:latin typeface="Cambria Math" panose="02040503050406030204" pitchFamily="18" charset="0"/>
                            <a:ea typeface="Cambria Math" panose="02040503050406030204" pitchFamily="18" charset="0"/>
                          </a:rPr>
                          <m:t>𝑦</m:t>
                        </m:r>
                        <m:r>
                          <a:rPr lang="en-US" sz="1800" b="0" i="0" smtClean="0">
                            <a:solidFill>
                              <a:srgbClr val="FF0000"/>
                            </a:solidFill>
                            <a:effectLst/>
                            <a:latin typeface="Cambria Math" panose="02040503050406030204" pitchFamily="18" charset="0"/>
                            <a:ea typeface="Cambria Math" panose="02040503050406030204" pitchFamily="18" charset="0"/>
                          </a:rPr>
                          <m:t>=</m:t>
                        </m:r>
                        <m:r>
                          <m:rPr>
                            <m:sty m:val="p"/>
                          </m:rPr>
                          <a:rPr lang="en-US" sz="1800" smtClean="0">
                            <a:solidFill>
                              <a:srgbClr val="0066FF"/>
                            </a:solidFill>
                            <a:effectLst/>
                            <a:latin typeface="Cambria Math" panose="02040503050406030204" pitchFamily="18" charset="0"/>
                            <a:ea typeface="Cambria Math" panose="02040503050406030204" pitchFamily="18" charset="0"/>
                          </a:rPr>
                          <m:t>T</m:t>
                        </m:r>
                      </m:e>
                      <m:sub>
                        <m:r>
                          <a:rPr lang="en-US" sz="1800" b="0" i="1" smtClean="0">
                            <a:effectLst/>
                            <a:latin typeface="Cambria Math" panose="02040503050406030204" pitchFamily="18" charset="0"/>
                            <a:ea typeface="Cambria Math" panose="02040503050406030204" pitchFamily="18" charset="0"/>
                          </a:rPr>
                          <m:t>h</m:t>
                        </m:r>
                      </m:sub>
                    </m:sSub>
                    <m:r>
                      <a:rPr lang="en-US" sz="1800" b="0" i="1" smtClean="0">
                        <a:effectLst/>
                        <a:latin typeface="Cambria Math" panose="02040503050406030204" pitchFamily="18" charset="0"/>
                        <a:ea typeface="Cambria Math" panose="02040503050406030204" pitchFamily="18" charset="0"/>
                      </a:rPr>
                      <m:t>⊕</m:t>
                    </m:r>
                    <m:sSub>
                      <m:sSubPr>
                        <m:ctrlPr>
                          <a:rPr lang="en-US" sz="1800" i="1">
                            <a:effectLst/>
                            <a:latin typeface="Cambria Math" panose="02040503050406030204" pitchFamily="18" charset="0"/>
                            <a:ea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rPr>
                          <m:t>𝐹</m:t>
                        </m:r>
                      </m:e>
                      <m:sub>
                        <m:r>
                          <a:rPr lang="en-US" sz="1800" i="1">
                            <a:effectLst/>
                            <a:latin typeface="Cambria Math" panose="02040503050406030204" pitchFamily="18" charset="0"/>
                            <a:ea typeface="Cambria Math" panose="02040503050406030204" pitchFamily="18" charset="0"/>
                          </a:rPr>
                          <m:t>𝑘</m:t>
                        </m:r>
                      </m:sub>
                    </m:sSub>
                    <m:d>
                      <m:dPr>
                        <m:ctrlPr>
                          <a:rPr lang="en-US" sz="1800" i="1">
                            <a:effectLst/>
                            <a:latin typeface="Cambria Math" panose="02040503050406030204" pitchFamily="18" charset="0"/>
                            <a:ea typeface="Cambria Math" panose="02040503050406030204" pitchFamily="18" charset="0"/>
                          </a:rPr>
                        </m:ctrlPr>
                      </m:dPr>
                      <m:e>
                        <m:r>
                          <a:rPr lang="en-US" sz="1800" b="0" i="1" smtClean="0">
                            <a:solidFill>
                              <a:srgbClr val="FF6600"/>
                            </a:solidFill>
                            <a:effectLst/>
                            <a:latin typeface="Cambria Math" panose="02040503050406030204" pitchFamily="18" charset="0"/>
                            <a:ea typeface="Cambria Math" panose="02040503050406030204" pitchFamily="18" charset="0"/>
                            <a:cs typeface="Calibri" panose="020F0502020204030204" pitchFamily="34" charset="0"/>
                          </a:rPr>
                          <m:t>𝑥</m:t>
                        </m:r>
                      </m:e>
                    </m:d>
                  </m:oMath>
                </a14:m>
                <a:endParaRPr lang="en-US" dirty="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endParaRPr>
              </a:p>
              <a:p>
                <a:pPr marL="0" indent="0">
                  <a:buNone/>
                </a:pPr>
                <a:endParaRPr lang="en-US" dirty="0">
                  <a:latin typeface="Cambria Math" panose="02040503050406030204" pitchFamily="18" charset="0"/>
                  <a:ea typeface="Cambria Math" panose="02040503050406030204" pitchFamily="18" charset="0"/>
                </a:endParaRPr>
              </a:p>
            </p:txBody>
          </p:sp>
        </mc:Choice>
        <mc:Fallback xmlns="">
          <p:sp>
            <p:nvSpPr>
              <p:cNvPr id="31" name="Content Placeholder 6"/>
              <p:cNvSpPr txBox="1">
                <a:spLocks noRot="1" noChangeAspect="1" noMove="1" noResize="1" noEditPoints="1" noAdjustHandles="1" noChangeArrowheads="1" noChangeShapeType="1" noTextEdit="1"/>
              </p:cNvSpPr>
              <p:nvPr/>
            </p:nvSpPr>
            <p:spPr>
              <a:xfrm>
                <a:off x="544044" y="2701731"/>
                <a:ext cx="4848838" cy="3196862"/>
              </a:xfrm>
              <a:prstGeom prst="rect">
                <a:avLst/>
              </a:prstGeom>
              <a:blipFill>
                <a:blip r:embed="rId9"/>
                <a:stretch>
                  <a:fillRect l="-754" t="-2095" b="-1905"/>
                </a:stretch>
              </a:blipFill>
            </p:spPr>
            <p:txBody>
              <a:bodyPr/>
              <a:lstStyle/>
              <a:p>
                <a:r>
                  <a:rPr lang="en-US">
                    <a:noFill/>
                  </a:rPr>
                  <a:t> </a:t>
                </a:r>
              </a:p>
            </p:txBody>
          </p:sp>
        </mc:Fallback>
      </mc:AlternateContent>
      <p:cxnSp>
        <p:nvCxnSpPr>
          <p:cNvPr id="47" name="Straight Connector 46"/>
          <p:cNvCxnSpPr/>
          <p:nvPr/>
        </p:nvCxnSpPr>
        <p:spPr>
          <a:xfrm>
            <a:off x="790010" y="2258941"/>
            <a:ext cx="1044214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graphicFrame>
            <p:nvGraphicFramePr>
              <p:cNvPr id="22" name="Table 21"/>
              <p:cNvGraphicFramePr>
                <a:graphicFrameLocks noGrp="1"/>
              </p:cNvGraphicFramePr>
              <p:nvPr>
                <p:extLst/>
              </p:nvPr>
            </p:nvGraphicFramePr>
            <p:xfrm>
              <a:off x="6255484" y="4197750"/>
              <a:ext cx="1437661" cy="1280160"/>
            </p:xfrm>
            <a:graphic>
              <a:graphicData uri="http://schemas.openxmlformats.org/drawingml/2006/table">
                <a:tbl>
                  <a:tblPr firstRow="1" bandRow="1">
                    <a:tableStyleId>{5DA37D80-6434-44D0-A028-1B22A696006F}</a:tableStyleId>
                  </a:tblPr>
                  <a:tblGrid>
                    <a:gridCol w="1437661">
                      <a:extLst>
                        <a:ext uri="{9D8B030D-6E8A-4147-A177-3AD203B41FA5}">
                          <a16:colId xmlns:a16="http://schemas.microsoft.com/office/drawing/2014/main" val="845052471"/>
                        </a:ext>
                      </a:extLst>
                    </a:gridCol>
                  </a:tblGrid>
                  <a:tr h="286340">
                    <a:tc>
                      <a:txBody>
                        <a:bodyPr/>
                        <a:lstStyle/>
                        <a:p>
                          <a:pPr/>
                          <a14:m>
                            <m:oMathPara xmlns:m="http://schemas.openxmlformats.org/officeDocument/2006/math">
                              <m:oMathParaPr>
                                <m:jc m:val="centerGroup"/>
                              </m:oMathParaPr>
                              <m:oMath xmlns:m="http://schemas.openxmlformats.org/officeDocument/2006/math">
                                <m:sSub>
                                  <m:sSubPr>
                                    <m:ctrlPr>
                                      <a:rPr lang="en-US" sz="1500" i="1" smtClean="0">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𝑘</m:t>
                                    </m:r>
                                  </m:sub>
                                </m:sSub>
                                <m:d>
                                  <m:dPr>
                                    <m:ctrlPr>
                                      <a:rPr lang="en-US" sz="1500" i="1">
                                        <a:latin typeface="Cambria Math" panose="02040503050406030204" pitchFamily="18" charset="0"/>
                                      </a:rPr>
                                    </m:ctrlPr>
                                  </m:dPr>
                                  <m:e>
                                    <m:sSub>
                                      <m:sSubPr>
                                        <m:ctrlPr>
                                          <a:rPr lang="en-US" sz="150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150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𝑥</m:t>
                                        </m:r>
                                      </m:e>
                                      <m:sub>
                                        <m:r>
                                          <a:rPr lang="en-US" sz="15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𝟐</m:t>
                                        </m:r>
                                      </m:sub>
                                    </m:sSub>
                                  </m:e>
                                </m:d>
                                <m: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𝑦</m:t>
                                    </m:r>
                                  </m:e>
                                  <m:sub>
                                    <m: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2</m:t>
                                    </m:r>
                                  </m:sub>
                                </m:sSub>
                              </m:oMath>
                            </m:oMathPara>
                          </a14:m>
                          <a:endParaRPr lang="en-US" sz="1500" dirty="0"/>
                        </a:p>
                      </a:txBody>
                      <a:tcPr/>
                    </a:tc>
                    <a:extLst>
                      <a:ext uri="{0D108BD9-81ED-4DB2-BD59-A6C34878D82A}">
                        <a16:rowId xmlns:a16="http://schemas.microsoft.com/office/drawing/2014/main" val="2920718750"/>
                      </a:ext>
                    </a:extLst>
                  </a:tr>
                  <a:tr h="286340">
                    <a:tc>
                      <a:txBody>
                        <a:bodyPr/>
                        <a:lstStyle/>
                        <a:p>
                          <a:pPr algn="ctr"/>
                          <a:r>
                            <a:rPr lang="en-US" sz="1500" dirty="0"/>
                            <a:t>Dummy</a:t>
                          </a:r>
                        </a:p>
                      </a:txBody>
                      <a:tcPr/>
                    </a:tc>
                    <a:extLst>
                      <a:ext uri="{0D108BD9-81ED-4DB2-BD59-A6C34878D82A}">
                        <a16:rowId xmlns:a16="http://schemas.microsoft.com/office/drawing/2014/main" val="1722960037"/>
                      </a:ext>
                    </a:extLst>
                  </a:tr>
                  <a:tr h="286340">
                    <a:tc>
                      <a:txBody>
                        <a:bodyPr/>
                        <a:lstStyle/>
                        <a:p>
                          <a:pPr/>
                          <a14:m>
                            <m:oMathPara xmlns:m="http://schemas.openxmlformats.org/officeDocument/2006/math">
                              <m:oMathParaPr>
                                <m:jc m:val="centerGroup"/>
                              </m:oMathParaPr>
                              <m:oMath xmlns:m="http://schemas.openxmlformats.org/officeDocument/2006/math">
                                <m:sSub>
                                  <m:sSubPr>
                                    <m:ctrlPr>
                                      <a:rPr lang="en-US" sz="1500" i="1" smtClean="0">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𝑘</m:t>
                                    </m:r>
                                  </m:sub>
                                </m:sSub>
                                <m:d>
                                  <m:dPr>
                                    <m:ctrlPr>
                                      <a:rPr lang="en-US" sz="1500" i="1">
                                        <a:latin typeface="Cambria Math" panose="02040503050406030204" pitchFamily="18" charset="0"/>
                                      </a:rPr>
                                    </m:ctrlPr>
                                  </m:dPr>
                                  <m:e>
                                    <m:sSub>
                                      <m:sSubPr>
                                        <m:ctrlPr>
                                          <a:rPr lang="en-US" sz="150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150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𝑥</m:t>
                                        </m:r>
                                      </m:e>
                                      <m:sub>
                                        <m:r>
                                          <a:rPr lang="en-US" sz="15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𝟑</m:t>
                                        </m:r>
                                      </m:sub>
                                    </m:sSub>
                                  </m:e>
                                </m:d>
                                <m: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𝑦</m:t>
                                    </m:r>
                                  </m:e>
                                  <m:sub>
                                    <m: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3</m:t>
                                    </m:r>
                                  </m:sub>
                                </m:sSub>
                              </m:oMath>
                            </m:oMathPara>
                          </a14:m>
                          <a:endParaRPr lang="en-US" sz="1500" dirty="0"/>
                        </a:p>
                      </a:txBody>
                      <a:tcPr/>
                    </a:tc>
                    <a:extLst>
                      <a:ext uri="{0D108BD9-81ED-4DB2-BD59-A6C34878D82A}">
                        <a16:rowId xmlns:a16="http://schemas.microsoft.com/office/drawing/2014/main" val="398211188"/>
                      </a:ext>
                    </a:extLst>
                  </a:tr>
                  <a:tr h="286340">
                    <a:tc>
                      <a:txBody>
                        <a:bodyPr/>
                        <a:lstStyle/>
                        <a:p>
                          <a:pPr algn="ctr"/>
                          <a14:m>
                            <m:oMathPara xmlns:m="http://schemas.openxmlformats.org/officeDocument/2006/math">
                              <m:oMathParaPr>
                                <m:jc m:val="centerGroup"/>
                              </m:oMathParaPr>
                              <m:oMath xmlns:m="http://schemas.openxmlformats.org/officeDocument/2006/math">
                                <m:sSub>
                                  <m:sSubPr>
                                    <m:ctrlPr>
                                      <a:rPr lang="en-US" sz="1500" i="1" smtClean="0">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𝑘</m:t>
                                    </m:r>
                                  </m:sub>
                                </m:sSub>
                                <m:d>
                                  <m:dPr>
                                    <m:ctrlPr>
                                      <a:rPr lang="en-US" sz="1500" i="1">
                                        <a:latin typeface="Cambria Math" panose="02040503050406030204" pitchFamily="18" charset="0"/>
                                      </a:rPr>
                                    </m:ctrlPr>
                                  </m:dPr>
                                  <m:e>
                                    <m:sSub>
                                      <m:sSubPr>
                                        <m:ctrlPr>
                                          <a:rPr lang="en-US" sz="150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150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𝑥</m:t>
                                        </m:r>
                                      </m:e>
                                      <m:sub>
                                        <m:r>
                                          <a:rPr lang="en-US" sz="15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𝟏</m:t>
                                        </m:r>
                                      </m:sub>
                                    </m:sSub>
                                  </m:e>
                                </m:d>
                                <m: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𝑦</m:t>
                                    </m:r>
                                  </m:e>
                                  <m:sub>
                                    <m:r>
                                      <a:rPr lang="en-US" sz="15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1</m:t>
                                    </m:r>
                                  </m:sub>
                                </m:sSub>
                              </m:oMath>
                            </m:oMathPara>
                          </a14:m>
                          <a:endParaRPr lang="en-US" sz="1500" dirty="0"/>
                        </a:p>
                      </a:txBody>
                      <a:tcPr/>
                    </a:tc>
                    <a:extLst>
                      <a:ext uri="{0D108BD9-81ED-4DB2-BD59-A6C34878D82A}">
                        <a16:rowId xmlns:a16="http://schemas.microsoft.com/office/drawing/2014/main" val="2921056386"/>
                      </a:ext>
                    </a:extLst>
                  </a:tr>
                </a:tbl>
              </a:graphicData>
            </a:graphic>
          </p:graphicFrame>
        </mc:Choice>
        <mc:Fallback xmlns="">
          <p:graphicFrame>
            <p:nvGraphicFramePr>
              <p:cNvPr id="22" name="Table 21"/>
              <p:cNvGraphicFramePr>
                <a:graphicFrameLocks noGrp="1"/>
              </p:cNvGraphicFramePr>
              <p:nvPr>
                <p:extLst>
                  <p:ext uri="{D42A27DB-BD31-4B8C-83A1-F6EECF244321}">
                    <p14:modId xmlns:p14="http://schemas.microsoft.com/office/powerpoint/2010/main" val="47353394"/>
                  </p:ext>
                </p:extLst>
              </p:nvPr>
            </p:nvGraphicFramePr>
            <p:xfrm>
              <a:off x="6255484" y="4197750"/>
              <a:ext cx="1437661" cy="1280160"/>
            </p:xfrm>
            <a:graphic>
              <a:graphicData uri="http://schemas.openxmlformats.org/drawingml/2006/table">
                <a:tbl>
                  <a:tblPr firstRow="1" bandRow="1">
                    <a:tableStyleId>{5DA37D80-6434-44D0-A028-1B22A696006F}</a:tableStyleId>
                  </a:tblPr>
                  <a:tblGrid>
                    <a:gridCol w="1437661">
                      <a:extLst>
                        <a:ext uri="{9D8B030D-6E8A-4147-A177-3AD203B41FA5}">
                          <a16:colId xmlns:a16="http://schemas.microsoft.com/office/drawing/2014/main" val="845052471"/>
                        </a:ext>
                      </a:extLst>
                    </a:gridCol>
                  </a:tblGrid>
                  <a:tr h="320040">
                    <a:tc>
                      <a:txBody>
                        <a:bodyPr/>
                        <a:lstStyle/>
                        <a:p>
                          <a:endParaRPr lang="en-US"/>
                        </a:p>
                      </a:txBody>
                      <a:tcPr>
                        <a:blipFill>
                          <a:blip r:embed="rId14"/>
                          <a:stretch>
                            <a:fillRect l="-424" t="-1887" r="-1695" b="-311321"/>
                          </a:stretch>
                        </a:blipFill>
                      </a:tcPr>
                    </a:tc>
                    <a:extLst>
                      <a:ext uri="{0D108BD9-81ED-4DB2-BD59-A6C34878D82A}">
                        <a16:rowId xmlns:a16="http://schemas.microsoft.com/office/drawing/2014/main" val="2920718750"/>
                      </a:ext>
                    </a:extLst>
                  </a:tr>
                  <a:tr h="320040">
                    <a:tc>
                      <a:txBody>
                        <a:bodyPr/>
                        <a:lstStyle/>
                        <a:p>
                          <a:pPr algn="ctr"/>
                          <a:r>
                            <a:rPr lang="en-US" sz="1500" dirty="0"/>
                            <a:t>Dummy</a:t>
                          </a:r>
                        </a:p>
                      </a:txBody>
                      <a:tcPr/>
                    </a:tc>
                    <a:extLst>
                      <a:ext uri="{0D108BD9-81ED-4DB2-BD59-A6C34878D82A}">
                        <a16:rowId xmlns:a16="http://schemas.microsoft.com/office/drawing/2014/main" val="1722960037"/>
                      </a:ext>
                    </a:extLst>
                  </a:tr>
                  <a:tr h="320040">
                    <a:tc>
                      <a:txBody>
                        <a:bodyPr/>
                        <a:lstStyle/>
                        <a:p>
                          <a:endParaRPr lang="en-US"/>
                        </a:p>
                      </a:txBody>
                      <a:tcPr>
                        <a:blipFill>
                          <a:blip r:embed="rId14"/>
                          <a:stretch>
                            <a:fillRect l="-424" t="-205769" r="-1695" b="-115385"/>
                          </a:stretch>
                        </a:blipFill>
                      </a:tcPr>
                    </a:tc>
                    <a:extLst>
                      <a:ext uri="{0D108BD9-81ED-4DB2-BD59-A6C34878D82A}">
                        <a16:rowId xmlns:a16="http://schemas.microsoft.com/office/drawing/2014/main" val="398211188"/>
                      </a:ext>
                    </a:extLst>
                  </a:tr>
                  <a:tr h="320040">
                    <a:tc>
                      <a:txBody>
                        <a:bodyPr/>
                        <a:lstStyle/>
                        <a:p>
                          <a:endParaRPr lang="en-US"/>
                        </a:p>
                      </a:txBody>
                      <a:tcPr>
                        <a:blipFill>
                          <a:blip r:embed="rId14"/>
                          <a:stretch>
                            <a:fillRect l="-424" t="-300000" r="-1695" b="-13208"/>
                          </a:stretch>
                        </a:blipFill>
                      </a:tcPr>
                    </a:tc>
                    <a:extLst>
                      <a:ext uri="{0D108BD9-81ED-4DB2-BD59-A6C34878D82A}">
                        <a16:rowId xmlns:a16="http://schemas.microsoft.com/office/drawing/2014/main" val="2921056386"/>
                      </a:ext>
                    </a:extLst>
                  </a:tr>
                </a:tbl>
              </a:graphicData>
            </a:graphic>
          </p:graphicFrame>
        </mc:Fallback>
      </mc:AlternateContent>
      <p:sp>
        <p:nvSpPr>
          <p:cNvPr id="6" name="Date Placeholder 5"/>
          <p:cNvSpPr>
            <a:spLocks noGrp="1"/>
          </p:cNvSpPr>
          <p:nvPr>
            <p:ph type="dt" sz="half" idx="4294967295"/>
          </p:nvPr>
        </p:nvSpPr>
        <p:spPr>
          <a:xfrm>
            <a:off x="7964424" y="6272784"/>
            <a:ext cx="3273552" cy="365125"/>
          </a:xfrm>
          <a:prstGeom prst="rect">
            <a:avLst/>
          </a:prstGeom>
        </p:spPr>
        <p:txBody>
          <a:bodyPr/>
          <a:lstStyle/>
          <a:p>
            <a:fld id="{17F18DFB-7338-4234-B986-74536CFD8245}" type="datetime1">
              <a:rPr lang="en-US" smtClean="0"/>
              <a:t>10/24/2017</a:t>
            </a:fld>
            <a:endParaRPr lang="en-US"/>
          </a:p>
        </p:txBody>
      </p:sp>
      <p:sp>
        <p:nvSpPr>
          <p:cNvPr id="32" name="Rounded Rectangle 10"/>
          <p:cNvSpPr/>
          <p:nvPr/>
        </p:nvSpPr>
        <p:spPr>
          <a:xfrm>
            <a:off x="5053755" y="1232854"/>
            <a:ext cx="2424656" cy="552600"/>
          </a:xfrm>
          <a:prstGeom prst="roundRect">
            <a:avLst/>
          </a:prstGeom>
          <a:solidFill>
            <a:schemeClr val="tx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sz="2400" b="1" dirty="0">
                <a:solidFill>
                  <a:schemeClr val="bg1"/>
                </a:solidFill>
              </a:rPr>
              <a:t>OPPRF</a:t>
            </a:r>
          </a:p>
          <a:p>
            <a:endParaRPr lang="en-US" sz="1500" dirty="0">
              <a:solidFill>
                <a:schemeClr val="bg1"/>
              </a:solidFill>
            </a:endParaRPr>
          </a:p>
        </p:txBody>
      </p:sp>
      <mc:AlternateContent xmlns:mc="http://schemas.openxmlformats.org/markup-compatibility/2006" xmlns:a14="http://schemas.microsoft.com/office/drawing/2010/main">
        <mc:Choice Requires="a14">
          <p:sp>
            <p:nvSpPr>
              <p:cNvPr id="36" name="Rectangle 35"/>
              <p:cNvSpPr/>
              <p:nvPr/>
            </p:nvSpPr>
            <p:spPr>
              <a:xfrm>
                <a:off x="3680926" y="1131353"/>
                <a:ext cx="608239" cy="3605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6600"/>
                          </a:solidFill>
                          <a:latin typeface="Cambria Math" panose="02040503050406030204" pitchFamily="18" charset="0"/>
                        </a:rPr>
                        <m:t>𝑥</m:t>
                      </m:r>
                    </m:oMath>
                  </m:oMathPara>
                </a14:m>
                <a:endParaRPr lang="en-US" dirty="0">
                  <a:solidFill>
                    <a:srgbClr val="FF0000"/>
                  </a:solidFill>
                </a:endParaRPr>
              </a:p>
            </p:txBody>
          </p:sp>
        </mc:Choice>
        <mc:Fallback xmlns="">
          <p:sp>
            <p:nvSpPr>
              <p:cNvPr id="36" name="Rectangle 35"/>
              <p:cNvSpPr>
                <a:spLocks noRot="1" noChangeAspect="1" noMove="1" noResize="1" noEditPoints="1" noAdjustHandles="1" noChangeArrowheads="1" noChangeShapeType="1" noTextEdit="1"/>
              </p:cNvSpPr>
              <p:nvPr/>
            </p:nvSpPr>
            <p:spPr>
              <a:xfrm>
                <a:off x="3680926" y="1131353"/>
                <a:ext cx="608239" cy="360584"/>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8496212" y="1095088"/>
                <a:ext cx="795814" cy="390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38" name="Rectangle 37"/>
              <p:cNvSpPr>
                <a:spLocks noRot="1" noChangeAspect="1" noMove="1" noResize="1" noEditPoints="1" noAdjustHandles="1" noChangeArrowheads="1" noChangeShapeType="1" noTextEdit="1"/>
              </p:cNvSpPr>
              <p:nvPr/>
            </p:nvSpPr>
            <p:spPr>
              <a:xfrm>
                <a:off x="8496212" y="1095088"/>
                <a:ext cx="795814" cy="390843"/>
              </a:xfrm>
              <a:prstGeom prst="rect">
                <a:avLst/>
              </a:prstGeom>
              <a:blipFill>
                <a:blip r:embed="rId16"/>
                <a:stretch>
                  <a:fillRect l="-8333" r="-1515" b="-12121"/>
                </a:stretch>
              </a:blipFill>
            </p:spPr>
            <p:txBody>
              <a:bodyPr/>
              <a:lstStyle/>
              <a:p>
                <a:r>
                  <a:rPr lang="en-US">
                    <a:noFill/>
                  </a:rPr>
                  <a:t> </a:t>
                </a:r>
              </a:p>
            </p:txBody>
          </p:sp>
        </mc:Fallback>
      </mc:AlternateContent>
      <p:cxnSp>
        <p:nvCxnSpPr>
          <p:cNvPr id="39" name="Straight Arrow Connector 38"/>
          <p:cNvCxnSpPr>
            <a:cxnSpLocks/>
            <a:stCxn id="36" idx="3"/>
          </p:cNvCxnSpPr>
          <p:nvPr/>
        </p:nvCxnSpPr>
        <p:spPr>
          <a:xfrm flipV="1">
            <a:off x="4289165" y="1296803"/>
            <a:ext cx="764589" cy="148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flipH="1">
            <a:off x="7488560" y="1295732"/>
            <a:ext cx="10076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Rectangle 45"/>
              <p:cNvSpPr/>
              <p:nvPr/>
            </p:nvSpPr>
            <p:spPr>
              <a:xfrm>
                <a:off x="1887793" y="1527718"/>
                <a:ext cx="2424657" cy="5618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sSub>
                                <m:sSubPr>
                                  <m:ctrlPr>
                                    <a:rPr lang="en-US" b="0" i="1" smtClean="0">
                                      <a:solidFill>
                                        <a:srgbClr val="0066FF"/>
                                      </a:solidFill>
                                      <a:latin typeface="Cambria Math" panose="02040503050406030204" pitchFamily="18" charset="0"/>
                                    </a:rPr>
                                  </m:ctrlPr>
                                </m:sSubPr>
                                <m:e>
                                  <m:r>
                                    <a:rPr lang="en-US" b="0" i="1" smtClean="0">
                                      <a:solidFill>
                                        <a:srgbClr val="0066FF"/>
                                      </a:solidFill>
                                      <a:latin typeface="Cambria Math" panose="02040503050406030204" pitchFamily="18" charset="0"/>
                                    </a:rPr>
                                    <m:t>𝑦</m:t>
                                  </m:r>
                                </m:e>
                                <m:sub>
                                  <m:r>
                                    <a:rPr lang="en-US" b="0" i="1" smtClean="0">
                                      <a:solidFill>
                                        <a:srgbClr val="0066FF"/>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𝑖𝑓</m:t>
                              </m:r>
                              <m:r>
                                <a:rPr lang="en-US" i="1">
                                  <a:solidFill>
                                    <a:schemeClr val="tx1"/>
                                  </a:solidFill>
                                  <a:latin typeface="Cambria Math" panose="02040503050406030204" pitchFamily="18" charset="0"/>
                                </a:rPr>
                                <m:t> </m:t>
                              </m:r>
                              <m:r>
                                <a:rPr lang="en-US" b="0" i="1" smtClean="0">
                                  <a:solidFill>
                                    <a:srgbClr val="FF6600"/>
                                  </a:solidFill>
                                  <a:latin typeface="Cambria Math" panose="02040503050406030204" pitchFamily="18" charset="0"/>
                                </a:rPr>
                                <m:t>𝑥</m:t>
                              </m:r>
                              <m:r>
                                <a:rPr lang="en-US" i="1">
                                  <a:solidFill>
                                    <a:schemeClr val="tx1"/>
                                  </a:solidFill>
                                  <a:latin typeface="Cambria Math" panose="02040503050406030204" pitchFamily="18" charset="0"/>
                                </a:rPr>
                                <m:t>=</m:t>
                              </m:r>
                              <m:sSub>
                                <m:sSubPr>
                                  <m:ctrlPr>
                                    <a:rPr lang="en-US" b="0" i="1" smtClean="0">
                                      <a:solidFill>
                                        <a:srgbClr val="0066FF"/>
                                      </a:solidFill>
                                      <a:latin typeface="Cambria Math" panose="02040503050406030204" pitchFamily="18" charset="0"/>
                                    </a:rPr>
                                  </m:ctrlPr>
                                </m:sSubPr>
                                <m:e>
                                  <m:r>
                                    <a:rPr lang="en-US" b="0" i="1" smtClean="0">
                                      <a:solidFill>
                                        <a:srgbClr val="0066FF"/>
                                      </a:solidFill>
                                      <a:latin typeface="Cambria Math" panose="02040503050406030204" pitchFamily="18" charset="0"/>
                                    </a:rPr>
                                    <m:t>𝑥</m:t>
                                  </m:r>
                                </m:e>
                                <m:sub>
                                  <m:r>
                                    <a:rPr lang="en-US" b="0" i="1" smtClean="0">
                                      <a:solidFill>
                                        <a:srgbClr val="0066FF"/>
                                      </a:solidFill>
                                      <a:latin typeface="Cambria Math" panose="02040503050406030204" pitchFamily="18" charset="0"/>
                                    </a:rPr>
                                    <m:t>𝑖</m:t>
                                  </m:r>
                                </m:sub>
                              </m:sSub>
                            </m:e>
                            <m:e>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𝑜𝑡h𝑒𝑟𝑤𝑖𝑠𝑒</m:t>
                              </m:r>
                            </m:e>
                          </m:eqArr>
                        </m:e>
                      </m:d>
                    </m:oMath>
                  </m:oMathPara>
                </a14:m>
                <a:endParaRPr lang="en-US" dirty="0">
                  <a:solidFill>
                    <a:schemeClr val="tx1"/>
                  </a:solidFill>
                </a:endParaRPr>
              </a:p>
            </p:txBody>
          </p:sp>
        </mc:Choice>
        <mc:Fallback xmlns="">
          <p:sp>
            <p:nvSpPr>
              <p:cNvPr id="46" name="Rectangle 45"/>
              <p:cNvSpPr>
                <a:spLocks noRot="1" noChangeAspect="1" noMove="1" noResize="1" noEditPoints="1" noAdjustHandles="1" noChangeArrowheads="1" noChangeShapeType="1" noTextEdit="1"/>
              </p:cNvSpPr>
              <p:nvPr/>
            </p:nvSpPr>
            <p:spPr>
              <a:xfrm>
                <a:off x="1887793" y="1527718"/>
                <a:ext cx="2424657" cy="561857"/>
              </a:xfrm>
              <a:prstGeom prst="rect">
                <a:avLst/>
              </a:prstGeom>
              <a:blipFill>
                <a:blip r:embed="rId17"/>
                <a:stretch>
                  <a:fillRect b="-4255"/>
                </a:stretch>
              </a:blipFill>
            </p:spPr>
            <p:txBody>
              <a:bodyPr/>
              <a:lstStyle/>
              <a:p>
                <a:r>
                  <a:rPr lang="en-US">
                    <a:noFill/>
                  </a:rPr>
                  <a:t> </a:t>
                </a:r>
              </a:p>
            </p:txBody>
          </p:sp>
        </mc:Fallback>
      </mc:AlternateContent>
      <p:cxnSp>
        <p:nvCxnSpPr>
          <p:cNvPr id="48" name="Straight Arrow Connector 47"/>
          <p:cNvCxnSpPr>
            <a:cxnSpLocks/>
          </p:cNvCxnSpPr>
          <p:nvPr/>
        </p:nvCxnSpPr>
        <p:spPr>
          <a:xfrm flipH="1">
            <a:off x="4312450" y="1726093"/>
            <a:ext cx="72834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p:cNvCxnSpPr>
          <p:nvPr/>
        </p:nvCxnSpPr>
        <p:spPr>
          <a:xfrm flipV="1">
            <a:off x="7491369" y="1763354"/>
            <a:ext cx="103420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Rectangle 49"/>
              <p:cNvSpPr/>
              <p:nvPr/>
            </p:nvSpPr>
            <p:spPr>
              <a:xfrm>
                <a:off x="8496213" y="1651129"/>
                <a:ext cx="795813" cy="2774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𝑟</m:t>
                      </m:r>
                    </m:oMath>
                  </m:oMathPara>
                </a14:m>
                <a:endParaRPr lang="en-US" dirty="0"/>
              </a:p>
            </p:txBody>
          </p:sp>
        </mc:Choice>
        <mc:Fallback xmlns="">
          <p:sp>
            <p:nvSpPr>
              <p:cNvPr id="50" name="Rectangle 49"/>
              <p:cNvSpPr>
                <a:spLocks noRot="1" noChangeAspect="1" noMove="1" noResize="1" noEditPoints="1" noAdjustHandles="1" noChangeArrowheads="1" noChangeShapeType="1" noTextEdit="1"/>
              </p:cNvSpPr>
              <p:nvPr/>
            </p:nvSpPr>
            <p:spPr>
              <a:xfrm>
                <a:off x="8496213" y="1651129"/>
                <a:ext cx="795813" cy="277424"/>
              </a:xfrm>
              <a:prstGeom prst="rect">
                <a:avLst/>
              </a:prstGeom>
              <a:blipFill>
                <a:blip r:embed="rId18"/>
                <a:stretch>
                  <a:fillRect b="-8511"/>
                </a:stretch>
              </a:blipFill>
            </p:spPr>
            <p:txBody>
              <a:bodyPr/>
              <a:lstStyle/>
              <a:p>
                <a:r>
                  <a:rPr lang="en-US">
                    <a:noFill/>
                  </a:rPr>
                  <a:t> </a:t>
                </a:r>
              </a:p>
            </p:txBody>
          </p:sp>
        </mc:Fallback>
      </mc:AlternateContent>
    </p:spTree>
    <p:extLst>
      <p:ext uri="{BB962C8B-B14F-4D97-AF65-F5344CB8AC3E}">
        <p14:creationId xmlns:p14="http://schemas.microsoft.com/office/powerpoint/2010/main" val="175630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473" y="-18354"/>
            <a:ext cx="10058400" cy="1609344"/>
          </a:xfrm>
        </p:spPr>
        <p:txBody>
          <a:bodyPr/>
          <a:lstStyle/>
          <a:p>
            <a:pPr algn="ctr" fontAlgn="auto">
              <a:spcAft>
                <a:spcPts val="0"/>
              </a:spcAft>
              <a:defRPr/>
            </a:pPr>
            <a:r>
              <a:rPr lang="en-US" sz="4300" dirty="0"/>
              <a:t>PSI APP:</a:t>
            </a:r>
            <a:r>
              <a:rPr lang="en-US" sz="4300" b="1" dirty="0"/>
              <a:t> </a:t>
            </a:r>
            <a:r>
              <a:rPr lang="en-US" sz="4300" dirty="0"/>
              <a:t>Contact discovery</a:t>
            </a:r>
          </a:p>
        </p:txBody>
      </p:sp>
      <p:sp>
        <p:nvSpPr>
          <p:cNvPr id="10245" name="AutoShape 8" descr="Image result for bob minion"/>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endParaRPr lang="en-US" altLang="en-US"/>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104900"/>
            <a:ext cx="1868488"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7488" y="1397000"/>
            <a:ext cx="5810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436225" y="1106488"/>
            <a:ext cx="1755775" cy="176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http://www.pngall.com/wp-content/uploads/2016/04/Server-PNG-Image.png">
            <a:hlinkClick r:id="rId6"/>
          </p:cNvPr>
          <p:cNvPicPr>
            <a:picLocks noChangeAspect="1" noChangeArrowheads="1"/>
          </p:cNvPicPr>
          <p:nvPr/>
        </p:nvPicPr>
        <p:blipFill>
          <a:blip r:embed="rId7" cstate="print">
            <a:duotone>
              <a:schemeClr val="bg2">
                <a:shade val="45000"/>
                <a:satMod val="135000"/>
              </a:schemeClr>
              <a:prstClr val="white"/>
            </a:duotone>
          </a:blip>
          <a:srcRect/>
          <a:stretch>
            <a:fillRect/>
          </a:stretch>
        </p:blipFill>
        <p:spPr bwMode="auto">
          <a:xfrm>
            <a:off x="8235090" y="3208441"/>
            <a:ext cx="3158837" cy="3198451"/>
          </a:xfrm>
          <a:prstGeom prst="rect">
            <a:avLst/>
          </a:prstGeom>
          <a:noFill/>
        </p:spPr>
      </p:pic>
      <p:pic>
        <p:nvPicPr>
          <p:cNvPr id="1034" name="Picture 10" descr="https://s0.wp.com/wp-content/themes/vip/skype-main/assets/images/logo.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75863" y="2838450"/>
            <a:ext cx="1890712"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4" name="Picture 2" descr="http://www.libertyink.com/imgs/global/contact_book.png">
            <a:hlinkClick r:id="rId10"/>
          </p:cNvPr>
          <p:cNvPicPr>
            <a:picLocks noChangeAspect="1" noChangeArrowheads="1"/>
          </p:cNvPicPr>
          <p:nvPr/>
        </p:nvPicPr>
        <p:blipFill>
          <a:blip r:embed="rId11" cstate="print">
            <a:duotone>
              <a:schemeClr val="bg2">
                <a:shade val="45000"/>
                <a:satMod val="135000"/>
              </a:schemeClr>
              <a:prstClr val="white"/>
            </a:duotone>
          </a:blip>
          <a:srcRect/>
          <a:stretch>
            <a:fillRect/>
          </a:stretch>
        </p:blipFill>
        <p:spPr bwMode="auto">
          <a:xfrm>
            <a:off x="1778000" y="3057323"/>
            <a:ext cx="2979511" cy="3169693"/>
          </a:xfrm>
          <a:prstGeom prst="rect">
            <a:avLst/>
          </a:prstGeom>
          <a:noFill/>
        </p:spPr>
      </p:pic>
      <p:pic>
        <p:nvPicPr>
          <p:cNvPr id="13332" name="Picture 20" descr="https://cdn3.iconfinder.com/data/icons/black-easy/512/538303-user_512x512.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33713" y="5322888"/>
            <a:ext cx="6746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20" descr="https://cdn3.iconfinder.com/data/icons/black-easy/512/538303-user_512x512.png"/>
          <p:cNvPicPr>
            <a:picLocks noChangeAspect="1" noChangeArrowheads="1"/>
          </p:cNvPicPr>
          <p:nvPr/>
        </p:nvPicPr>
        <p:blipFill>
          <a:blip r:embed="rId12" cstate="print">
            <a:duotone>
              <a:prstClr val="black"/>
              <a:schemeClr val="accent1">
                <a:tint val="45000"/>
                <a:satMod val="400000"/>
              </a:schemeClr>
            </a:duotone>
            <a:lum bright="-47000" contrast="-22000"/>
          </a:blip>
          <a:srcRect/>
          <a:stretch>
            <a:fillRect/>
          </a:stretch>
        </p:blipFill>
        <p:spPr bwMode="auto">
          <a:xfrm>
            <a:off x="2463442" y="4507278"/>
            <a:ext cx="675843" cy="675843"/>
          </a:xfrm>
          <a:prstGeom prst="rect">
            <a:avLst/>
          </a:prstGeom>
          <a:noFill/>
        </p:spPr>
      </p:pic>
      <p:pic>
        <p:nvPicPr>
          <p:cNvPr id="23" name="Picture 20" descr="https://cdn3.iconfinder.com/data/icons/black-easy/512/538303-user_512x512.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93963" y="3633788"/>
            <a:ext cx="676275"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0" descr="https://cdn3.iconfinder.com/data/icons/black-easy/512/538303-user_512x512.png"/>
          <p:cNvPicPr>
            <a:picLocks noChangeAspect="1" noChangeArrowheads="1"/>
          </p:cNvPicPr>
          <p:nvPr/>
        </p:nvPicPr>
        <p:blipFill>
          <a:blip r:embed="rId14" cstate="print">
            <a:duotone>
              <a:prstClr val="black"/>
              <a:schemeClr val="tx2">
                <a:tint val="45000"/>
                <a:satMod val="400000"/>
              </a:schemeClr>
            </a:duotone>
            <a:extLst/>
          </a:blip>
          <a:srcRect/>
          <a:stretch>
            <a:fillRect/>
          </a:stretch>
        </p:blipFill>
        <p:spPr bwMode="auto">
          <a:xfrm>
            <a:off x="9583450" y="5254529"/>
            <a:ext cx="675843" cy="675843"/>
          </a:xfrm>
          <a:prstGeom prst="rect">
            <a:avLst/>
          </a:prstGeom>
          <a:noFill/>
        </p:spPr>
      </p:pic>
      <p:pic>
        <p:nvPicPr>
          <p:cNvPr id="31" name="Picture 18" descr="http://www.freeiconspng.com/uploads/name-people-person-user-icon--icon-search-engine-1.png"/>
          <p:cNvPicPr>
            <a:picLocks noChangeAspect="1" noChangeArrowheads="1"/>
          </p:cNvPicPr>
          <p:nvPr/>
        </p:nvPicPr>
        <p:blipFill>
          <a:blip r:embed="rId15" cstate="print">
            <a:duotone>
              <a:schemeClr val="accent3">
                <a:shade val="45000"/>
                <a:satMod val="135000"/>
              </a:schemeClr>
              <a:prstClr val="white"/>
            </a:duotone>
            <a:extLst/>
          </a:blip>
          <a:srcRect/>
          <a:stretch>
            <a:fillRect/>
          </a:stretch>
        </p:blipFill>
        <p:spPr bwMode="auto">
          <a:xfrm>
            <a:off x="9559049" y="4415629"/>
            <a:ext cx="724644" cy="724644"/>
          </a:xfrm>
          <a:prstGeom prst="rect">
            <a:avLst/>
          </a:prstGeom>
          <a:noFill/>
        </p:spPr>
      </p:pic>
      <p:sp>
        <p:nvSpPr>
          <p:cNvPr id="33" name="Oval 32"/>
          <p:cNvSpPr/>
          <p:nvPr/>
        </p:nvSpPr>
        <p:spPr>
          <a:xfrm>
            <a:off x="660336" y="2804910"/>
            <a:ext cx="6608762" cy="3768725"/>
          </a:xfrm>
          <a:prstGeom prst="ellipse">
            <a:avLst/>
          </a:prstGeom>
          <a:no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p:cNvSpPr/>
          <p:nvPr/>
        </p:nvSpPr>
        <p:spPr>
          <a:xfrm>
            <a:off x="5473700" y="2870200"/>
            <a:ext cx="6664325" cy="3768725"/>
          </a:xfrm>
          <a:prstGeom prst="ellipse">
            <a:avLst/>
          </a:prstGeom>
          <a:no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6" name="TextBox 35"/>
          <p:cNvSpPr txBox="1">
            <a:spLocks noRot="1" noChangeAspect="1" noMove="1" noResize="1" noEditPoints="1" noAdjustHandles="1" noChangeArrowheads="1" noChangeShapeType="1" noTextEdit="1"/>
          </p:cNvSpPr>
          <p:nvPr/>
        </p:nvSpPr>
        <p:spPr>
          <a:xfrm>
            <a:off x="3286877" y="2033906"/>
            <a:ext cx="949911" cy="707886"/>
          </a:xfrm>
          <a:prstGeom prst="rect">
            <a:avLst/>
          </a:prstGeom>
          <a:blipFill>
            <a:blip r:embed="rId16"/>
            <a:stretch>
              <a:fillRect/>
            </a:stretch>
          </a:blipFill>
        </p:spPr>
        <p:txBody>
          <a:bodyPr/>
          <a:lstStyle/>
          <a:p>
            <a:r>
              <a:rPr lang="en-US">
                <a:noFill/>
              </a:rPr>
              <a:t> </a:t>
            </a:r>
          </a:p>
        </p:txBody>
      </p:sp>
      <p:sp>
        <p:nvSpPr>
          <p:cNvPr id="37" name="TextBox 36"/>
          <p:cNvSpPr txBox="1">
            <a:spLocks noRot="1" noChangeAspect="1" noMove="1" noResize="1" noEditPoints="1" noAdjustHandles="1" noChangeArrowheads="1" noChangeShapeType="1" noTextEdit="1"/>
          </p:cNvSpPr>
          <p:nvPr/>
        </p:nvSpPr>
        <p:spPr>
          <a:xfrm>
            <a:off x="8611181" y="2155392"/>
            <a:ext cx="949911" cy="707886"/>
          </a:xfrm>
          <a:prstGeom prst="rect">
            <a:avLst/>
          </a:prstGeom>
          <a:blipFill>
            <a:blip r:embed="rId17"/>
            <a:stretch>
              <a:fillRect/>
            </a:stretch>
          </a:blipFill>
        </p:spPr>
        <p:txBody>
          <a:bodyPr/>
          <a:lstStyle/>
          <a:p>
            <a:r>
              <a:rPr lang="en-US">
                <a:noFill/>
              </a:rPr>
              <a:t> </a:t>
            </a:r>
          </a:p>
        </p:txBody>
      </p:sp>
      <p:sp>
        <p:nvSpPr>
          <p:cNvPr id="42" name="TextBox 41"/>
          <p:cNvSpPr txBox="1">
            <a:spLocks noRot="1" noChangeAspect="1" noMove="1" noResize="1" noEditPoints="1" noAdjustHandles="1" noChangeArrowheads="1" noChangeShapeType="1" noTextEdit="1"/>
          </p:cNvSpPr>
          <p:nvPr/>
        </p:nvSpPr>
        <p:spPr>
          <a:xfrm>
            <a:off x="5359286" y="6176550"/>
            <a:ext cx="1712375" cy="707886"/>
          </a:xfrm>
          <a:prstGeom prst="rect">
            <a:avLst/>
          </a:prstGeom>
          <a:blipFill>
            <a:blip r:embed="rId18"/>
            <a:stretch>
              <a:fillRect/>
            </a:stretch>
          </a:blipFill>
        </p:spPr>
        <p:txBody>
          <a:bodyPr/>
          <a:lstStyle/>
          <a:p>
            <a:r>
              <a:rPr lang="en-US" dirty="0">
                <a:noFill/>
              </a:rPr>
              <a:t> </a:t>
            </a:r>
          </a:p>
        </p:txBody>
      </p:sp>
      <p:pic>
        <p:nvPicPr>
          <p:cNvPr id="1030" name="Picture 6" descr="http://www.freeiconspng.com/uploads/name-people-person-user-icon--icon-search-engine-1.png"/>
          <p:cNvPicPr>
            <a:picLocks noChangeAspect="1" noChangeArrowheads="1"/>
          </p:cNvPicPr>
          <p:nvPr/>
        </p:nvPicPr>
        <p:blipFill>
          <a:blip r:embed="rId19">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55965" y="5271459"/>
            <a:ext cx="706231" cy="70623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0" descr="https://cdn3.iconfinder.com/data/icons/black-easy/512/538303-user_512x512.png"/>
          <p:cNvPicPr>
            <a:picLocks noChangeAspect="1" noChangeArrowheads="1"/>
          </p:cNvPicPr>
          <p:nvPr/>
        </p:nvPicPr>
        <p:blipFill>
          <a:blip r:embed="rId14" cstate="print">
            <a:duotone>
              <a:schemeClr val="accent2">
                <a:shade val="45000"/>
                <a:satMod val="135000"/>
              </a:schemeClr>
              <a:prstClr val="white"/>
            </a:duotone>
            <a:extLst/>
          </a:blip>
          <a:srcRect/>
          <a:stretch>
            <a:fillRect/>
          </a:stretch>
        </p:blipFill>
        <p:spPr bwMode="auto">
          <a:xfrm>
            <a:off x="10452849" y="5271459"/>
            <a:ext cx="675843" cy="675843"/>
          </a:xfrm>
          <a:prstGeom prst="rect">
            <a:avLst/>
          </a:prstGeom>
          <a:noFill/>
        </p:spPr>
      </p:pic>
      <p:pic>
        <p:nvPicPr>
          <p:cNvPr id="47" name="Picture 20" descr="https://cdn3.iconfinder.com/data/icons/black-easy/512/538303-user_512x512.png"/>
          <p:cNvPicPr>
            <a:picLocks noChangeAspect="1" noChangeArrowheads="1"/>
          </p:cNvPicPr>
          <p:nvPr/>
        </p:nvPicPr>
        <p:blipFill>
          <a:blip r:embed="rId14" cstate="print">
            <a:duotone>
              <a:schemeClr val="accent4">
                <a:shade val="45000"/>
                <a:satMod val="135000"/>
              </a:schemeClr>
              <a:prstClr val="white"/>
            </a:duotone>
            <a:extLst/>
          </a:blip>
          <a:srcRect/>
          <a:stretch>
            <a:fillRect/>
          </a:stretch>
        </p:blipFill>
        <p:spPr bwMode="auto">
          <a:xfrm>
            <a:off x="10473030" y="4448069"/>
            <a:ext cx="675843" cy="675843"/>
          </a:xfrm>
          <a:prstGeom prst="rect">
            <a:avLst/>
          </a:prstGeom>
          <a:noFill/>
        </p:spPr>
      </p:pic>
      <p:pic>
        <p:nvPicPr>
          <p:cNvPr id="48" name="Picture 18" descr="http://www.freeiconspng.com/uploads/name-people-person-user-icon--icon-search-engine-1.png"/>
          <p:cNvPicPr>
            <a:picLocks noChangeAspect="1" noChangeArrowheads="1"/>
          </p:cNvPicPr>
          <p:nvPr/>
        </p:nvPicPr>
        <p:blipFill>
          <a:blip r:embed="rId20" cstate="print">
            <a:duotone>
              <a:schemeClr val="accent1">
                <a:shade val="45000"/>
                <a:satMod val="135000"/>
              </a:schemeClr>
              <a:prstClr val="white"/>
            </a:duotone>
            <a:extLst/>
          </a:blip>
          <a:srcRect/>
          <a:stretch>
            <a:fillRect/>
          </a:stretch>
        </p:blipFill>
        <p:spPr bwMode="auto">
          <a:xfrm>
            <a:off x="3370878" y="3702886"/>
            <a:ext cx="709489" cy="709489"/>
          </a:xfrm>
          <a:prstGeom prst="rect">
            <a:avLst/>
          </a:prstGeom>
          <a:noFill/>
          <a:ln>
            <a:noFill/>
          </a:ln>
        </p:spPr>
      </p:pic>
      <p:pic>
        <p:nvPicPr>
          <p:cNvPr id="49" name="Picture 18" descr="http://www.freeiconspng.com/uploads/name-people-person-user-icon--icon-search-engine-1.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27400" y="4484688"/>
            <a:ext cx="7254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8" descr="http://www.freeiconspng.com/uploads/name-people-person-user-icon--icon-search-engine-1.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389938" y="4445000"/>
            <a:ext cx="725487"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18" descr="http://www.freeiconspng.com/uploads/name-people-person-user-icon--icon-search-engine-1.png"/>
          <p:cNvPicPr>
            <a:picLocks noChangeAspect="1" noChangeArrowheads="1"/>
          </p:cNvPicPr>
          <p:nvPr/>
        </p:nvPicPr>
        <p:blipFill>
          <a:blip r:embed="rId20" cstate="print">
            <a:duotone>
              <a:schemeClr val="accent1">
                <a:shade val="45000"/>
                <a:satMod val="135000"/>
              </a:schemeClr>
              <a:prstClr val="white"/>
            </a:duotone>
            <a:extLst/>
          </a:blip>
          <a:srcRect/>
          <a:stretch>
            <a:fillRect/>
          </a:stretch>
        </p:blipFill>
        <p:spPr bwMode="auto">
          <a:xfrm>
            <a:off x="8376647" y="3676474"/>
            <a:ext cx="709489" cy="709489"/>
          </a:xfrm>
          <a:prstGeom prst="rect">
            <a:avLst/>
          </a:prstGeom>
          <a:noFill/>
          <a:ln>
            <a:noFill/>
          </a:ln>
        </p:spPr>
      </p:pic>
      <p:pic>
        <p:nvPicPr>
          <p:cNvPr id="29" name="Picture 10" descr="https://s0.wp.com/wp-content/themes/vip/skype-main/assets/images/logo.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7963" y="2232025"/>
            <a:ext cx="601662"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6" descr="http://www.freeiconspng.com/uploads/name-people-person-user-icon--icon-search-engine-1.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534525" y="3633788"/>
            <a:ext cx="7048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9582150" y="1565275"/>
            <a:ext cx="129857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8"/>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2178050" y="1530350"/>
            <a:ext cx="129857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ultiply 3"/>
          <p:cNvSpPr/>
          <p:nvPr/>
        </p:nvSpPr>
        <p:spPr>
          <a:xfrm>
            <a:off x="9786694" y="1593429"/>
            <a:ext cx="908438" cy="1032348"/>
          </a:xfrm>
          <a:prstGeom prst="mathMultiply">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Multiply 39"/>
          <p:cNvSpPr/>
          <p:nvPr/>
        </p:nvSpPr>
        <p:spPr>
          <a:xfrm>
            <a:off x="2347146" y="1623971"/>
            <a:ext cx="945068" cy="1003697"/>
          </a:xfrm>
          <a:prstGeom prst="mathMultiply">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1" name="Slide Number Placeholder 9"/>
          <p:cNvSpPr>
            <a:spLocks noGrp="1"/>
          </p:cNvSpPr>
          <p:nvPr>
            <p:ph type="sldNum" sz="quarter" idx="12"/>
          </p:nvPr>
        </p:nvSpPr>
        <p:spPr>
          <a:xfrm>
            <a:off x="11412728" y="6347930"/>
            <a:ext cx="640080" cy="365125"/>
          </a:xfrm>
        </p:spPr>
        <p:txBody>
          <a:bodyPr/>
          <a:lstStyle/>
          <a:p>
            <a:pPr>
              <a:defRPr/>
            </a:pPr>
            <a:fld id="{6BE38EA5-762B-447A-B488-376B6956231A}" type="slidenum">
              <a:rPr lang="en-US" b="1" smtClean="0">
                <a:solidFill>
                  <a:schemeClr val="bg1"/>
                </a:solidFill>
              </a:rPr>
              <a:pPr>
                <a:defRPr/>
              </a:pPr>
              <a:t>3</a:t>
            </a:fld>
            <a:r>
              <a:rPr lang="en-US" b="1" dirty="0">
                <a:solidFill>
                  <a:schemeClr val="bg1"/>
                </a:solidFill>
              </a:rPr>
              <a:t>/24</a:t>
            </a:r>
          </a:p>
        </p:txBody>
      </p:sp>
      <p:sp>
        <p:nvSpPr>
          <p:cNvPr id="34" name="Rectangle 10">
            <a:extLst>
              <a:ext uri="{FF2B5EF4-FFF2-40B4-BE49-F238E27FC236}">
                <a16:creationId xmlns:a16="http://schemas.microsoft.com/office/drawing/2014/main" id="{DA4DCBBE-9756-42A7-8F46-55B7C7C66FA6}"/>
              </a:ext>
            </a:extLst>
          </p:cNvPr>
          <p:cNvSpPr>
            <a:spLocks noChangeArrowheads="1"/>
          </p:cNvSpPr>
          <p:nvPr/>
        </p:nvSpPr>
        <p:spPr bwMode="auto">
          <a:xfrm>
            <a:off x="0" y="663270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dirty="0"/>
              <a:t>June-2016 | New Tools and Techniques for Practical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1833011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par>
                          <p:cTn id="7" fill="hold" nodeType="withGroup">
                            <p:stCondLst>
                              <p:cond delay="0"/>
                            </p:stCondLst>
                            <p:childTnLst>
                              <p:par>
                                <p:cTn id="8" presetID="1" presetClass="entr" presetSubtype="0" fill="hold" nodeType="afterEffect">
                                  <p:stCondLst>
                                    <p:cond delay="0"/>
                                  </p:stCondLst>
                                  <p:childTnLst>
                                    <p:set>
                                      <p:cBhvr>
                                        <p:cTn id="9" dur="1" fill="hold">
                                          <p:stCondLst>
                                            <p:cond delay="0"/>
                                          </p:stCondLst>
                                        </p:cTn>
                                        <p:tgtEl>
                                          <p:spTgt spid="23"/>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333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03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03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03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1"/>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1"/>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6"/>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childTnLst>
                                </p:cTn>
                              </p:par>
                              <p:par>
                                <p:cTn id="56" presetID="35" presetClass="path" presetSubtype="0" accel="50000" decel="50000" fill="hold" nodeType="withEffect">
                                  <p:stCondLst>
                                    <p:cond delay="0"/>
                                  </p:stCondLst>
                                  <p:childTnLst>
                                    <p:animMotion origin="layout" path="M -4.16667E-6 -2.96296E-6 L 0.23178 -0.00092 " pathEditMode="relative" rAng="0" ptsTypes="AA">
                                      <p:cBhvr>
                                        <p:cTn id="57" dur="2000" fill="hold"/>
                                        <p:tgtEl>
                                          <p:spTgt spid="49"/>
                                        </p:tgtEl>
                                        <p:attrNameLst>
                                          <p:attrName>ppt_x</p:attrName>
                                          <p:attrName>ppt_y</p:attrName>
                                        </p:attrNameLst>
                                      </p:cBhvr>
                                      <p:rCtr x="11589" y="-46"/>
                                    </p:animMotion>
                                  </p:childTnLst>
                                </p:cTn>
                              </p:par>
                              <p:par>
                                <p:cTn id="58" presetID="63" presetClass="path" presetSubtype="0" accel="50000" decel="50000" fill="hold" nodeType="withEffect">
                                  <p:stCondLst>
                                    <p:cond delay="0"/>
                                  </p:stCondLst>
                                  <p:childTnLst>
                                    <p:animMotion origin="layout" path="M 1.25E-6 3.33333E-6 L 0.22526 -0.00486 " pathEditMode="relative" rAng="0" ptsTypes="AA">
                                      <p:cBhvr>
                                        <p:cTn id="59" dur="2000" fill="hold"/>
                                        <p:tgtEl>
                                          <p:spTgt spid="48"/>
                                        </p:tgtEl>
                                        <p:attrNameLst>
                                          <p:attrName>ppt_x</p:attrName>
                                          <p:attrName>ppt_y</p:attrName>
                                        </p:attrNameLst>
                                      </p:cBhvr>
                                      <p:rCtr x="11263" y="-255"/>
                                    </p:animMotion>
                                  </p:childTnLst>
                                </p:cTn>
                              </p:par>
                              <p:par>
                                <p:cTn id="60" presetID="35" presetClass="path" presetSubtype="0" accel="50000" decel="50000" fill="hold" nodeType="withEffect">
                                  <p:stCondLst>
                                    <p:cond delay="0"/>
                                  </p:stCondLst>
                                  <p:childTnLst>
                                    <p:animMotion origin="layout" path="M 4.16667E-6 -1.48148E-6 L -0.18438 -0.00092 " pathEditMode="relative" rAng="0" ptsTypes="AA">
                                      <p:cBhvr>
                                        <p:cTn id="61" dur="2000" fill="hold"/>
                                        <p:tgtEl>
                                          <p:spTgt spid="51"/>
                                        </p:tgtEl>
                                        <p:attrNameLst>
                                          <p:attrName>ppt_x</p:attrName>
                                          <p:attrName>ppt_y</p:attrName>
                                        </p:attrNameLst>
                                      </p:cBhvr>
                                      <p:rCtr x="-9219" y="-46"/>
                                    </p:animMotion>
                                  </p:childTnLst>
                                </p:cTn>
                              </p:par>
                              <p:par>
                                <p:cTn id="62" presetID="35" presetClass="path" presetSubtype="0" accel="50000" decel="50000" fill="hold" nodeType="withEffect">
                                  <p:stCondLst>
                                    <p:cond delay="0"/>
                                  </p:stCondLst>
                                  <p:childTnLst>
                                    <p:animMotion origin="layout" path="M 0.00026 -0.00672 L -0.18151 0.00463 " pathEditMode="relative" rAng="0" ptsTypes="AA">
                                      <p:cBhvr>
                                        <p:cTn id="63" dur="2000" fill="hold"/>
                                        <p:tgtEl>
                                          <p:spTgt spid="50"/>
                                        </p:tgtEl>
                                        <p:attrNameLst>
                                          <p:attrName>ppt_x</p:attrName>
                                          <p:attrName>ppt_y</p:attrName>
                                        </p:attrNameLst>
                                      </p:cBhvr>
                                      <p:rCtr x="-9089" y="556"/>
                                    </p:animMotion>
                                  </p:childTnLst>
                                </p:cTn>
                              </p:par>
                            </p:childTnLst>
                          </p:cTn>
                        </p:par>
                      </p:childTnLst>
                    </p:cTn>
                  </p:par>
                  <p:par>
                    <p:cTn id="64" fill="hold" nodeType="clickPar">
                      <p:stCondLst>
                        <p:cond delay="indefinite"/>
                      </p:stCondLst>
                      <p:childTnLst>
                        <p:par>
                          <p:cTn id="65" fill="hold" nodeType="withGroup">
                            <p:stCondLst>
                              <p:cond delay="0"/>
                            </p:stCondLst>
                            <p:childTnLst>
                              <p:par>
                                <p:cTn id="66" presetID="56" presetClass="path" presetSubtype="0" accel="50000" decel="50000" fill="hold" nodeType="clickEffect">
                                  <p:stCondLst>
                                    <p:cond delay="0"/>
                                  </p:stCondLst>
                                  <p:childTnLst>
                                    <p:animMotion origin="layout" path="M -1.66667E-6 4.81481E-6 L 0.6237 -0.25348 " pathEditMode="relative" rAng="0" ptsTypes="AA">
                                      <p:cBhvr>
                                        <p:cTn id="67" dur="2000" fill="hold"/>
                                        <p:tgtEl>
                                          <p:spTgt spid="23"/>
                                        </p:tgtEl>
                                        <p:attrNameLst>
                                          <p:attrName>ppt_x</p:attrName>
                                          <p:attrName>ppt_y</p:attrName>
                                        </p:attrNameLst>
                                      </p:cBhvr>
                                      <p:rCtr x="31185" y="-12685"/>
                                    </p:animMotion>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childTnLst>
                                </p:cTn>
                              </p:par>
                            </p:childTnLst>
                          </p:cTn>
                        </p:par>
                      </p:childTnLst>
                    </p:cTn>
                  </p:par>
                  <p:par>
                    <p:cTn id="72" fill="hold">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4"/>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49" presetClass="path" presetSubtype="0" accel="50000" decel="50000" fill="hold" nodeType="clickEffect">
                                  <p:stCondLst>
                                    <p:cond delay="0"/>
                                  </p:stCondLst>
                                  <p:childTnLst>
                                    <p:animMotion origin="layout" path="M 2.5E-6 0 L -0.58672 -0.24954 " pathEditMode="relative" rAng="0" ptsTypes="AA">
                                      <p:cBhvr>
                                        <p:cTn id="79" dur="2000" fill="hold"/>
                                        <p:tgtEl>
                                          <p:spTgt spid="32"/>
                                        </p:tgtEl>
                                        <p:attrNameLst>
                                          <p:attrName>ppt_x</p:attrName>
                                          <p:attrName>ppt_y</p:attrName>
                                        </p:attrNameLst>
                                      </p:cBhvr>
                                      <p:rCtr x="-29336" y="-12477"/>
                                    </p:animMotion>
                                  </p:childTnLst>
                                </p:cTn>
                              </p:par>
                            </p:childTnLst>
                          </p:cTn>
                        </p:par>
                      </p:childTnLst>
                    </p:cTn>
                  </p:par>
                  <p:par>
                    <p:cTn id="80" fill="hold">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39"/>
                                        </p:tgtEl>
                                        <p:attrNameLst>
                                          <p:attrName>style.visibility</p:attrName>
                                        </p:attrNameLst>
                                      </p:cBhvr>
                                      <p:to>
                                        <p:strVal val="visible"/>
                                      </p:to>
                                    </p:set>
                                  </p:childTnLst>
                                </p:cTn>
                              </p:par>
                            </p:childTnLst>
                          </p:cTn>
                        </p:par>
                        <p:par>
                          <p:cTn id="84" fill="hold" nodeType="withGroup">
                            <p:stCondLst>
                              <p:cond delay="0"/>
                            </p:stCondLst>
                            <p:childTnLst>
                              <p:par>
                                <p:cTn id="85" presetID="1" presetClass="entr" presetSubtype="0" fill="hold" nodeType="after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407" y="28163"/>
            <a:ext cx="10058400" cy="1609344"/>
          </a:xfrm>
        </p:spPr>
        <p:txBody>
          <a:bodyPr/>
          <a:lstStyle/>
          <a:p>
            <a:pPr algn="ctr" fontAlgn="auto">
              <a:spcAft>
                <a:spcPts val="0"/>
              </a:spcAft>
              <a:defRPr/>
            </a:pPr>
            <a:r>
              <a:rPr lang="en-US" sz="4300" dirty="0"/>
              <a:t>A naïve &amp; Insecure PSI protocol </a:t>
            </a:r>
          </a:p>
        </p:txBody>
      </p:sp>
      <p:sp>
        <p:nvSpPr>
          <p:cNvPr id="14341" name="AutoShape 8" descr="Image result for bob minion"/>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endParaRPr lang="en-US" altLang="en-US"/>
          </a:p>
        </p:txBody>
      </p:sp>
      <p:pic>
        <p:nvPicPr>
          <p:cNvPr id="1434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98163" y="0"/>
            <a:ext cx="131127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3925" y="1724025"/>
            <a:ext cx="1265238"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052050" y="1593850"/>
            <a:ext cx="1368425"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5" name="TextBox 17"/>
          <p:cNvSpPr txBox="1">
            <a:spLocks noChangeArrowheads="1"/>
          </p:cNvSpPr>
          <p:nvPr/>
        </p:nvSpPr>
        <p:spPr bwMode="auto">
          <a:xfrm>
            <a:off x="142875" y="1724025"/>
            <a:ext cx="1562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r>
              <a:rPr lang="en-US" altLang="en-US" sz="2400"/>
              <a:t>Alice</a:t>
            </a:r>
          </a:p>
        </p:txBody>
      </p:sp>
      <p:sp>
        <p:nvSpPr>
          <p:cNvPr id="14346" name="TextBox 20"/>
          <p:cNvSpPr txBox="1">
            <a:spLocks noChangeArrowheads="1"/>
          </p:cNvSpPr>
          <p:nvPr/>
        </p:nvSpPr>
        <p:spPr bwMode="auto">
          <a:xfrm>
            <a:off x="11169650" y="1806575"/>
            <a:ext cx="1563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r>
              <a:rPr lang="en-US" altLang="en-US" sz="2400"/>
              <a:t>Bob</a:t>
            </a:r>
          </a:p>
        </p:txBody>
      </p:sp>
      <p:sp>
        <p:nvSpPr>
          <p:cNvPr id="34" name="Content Placeholder 2"/>
          <p:cNvSpPr>
            <a:spLocks noGrp="1"/>
          </p:cNvSpPr>
          <p:nvPr>
            <p:ph idx="1"/>
          </p:nvPr>
        </p:nvSpPr>
        <p:spPr>
          <a:xfrm>
            <a:off x="231847" y="5394262"/>
            <a:ext cx="9604375" cy="1471612"/>
          </a:xfrm>
        </p:spPr>
        <p:txBody>
          <a:bodyPr/>
          <a:lstStyle/>
          <a:p>
            <a:r>
              <a:rPr lang="en-US" altLang="en-US" sz="2400" dirty="0">
                <a:solidFill>
                  <a:srgbClr val="007E39"/>
                </a:solidFill>
              </a:rPr>
              <a:t>Pro: </a:t>
            </a:r>
            <a:r>
              <a:rPr lang="en-US" altLang="en-US" sz="2400" dirty="0"/>
              <a:t>Fast, and low communication </a:t>
            </a:r>
          </a:p>
          <a:p>
            <a:r>
              <a:rPr lang="en-US" altLang="en-US" sz="2400" dirty="0">
                <a:solidFill>
                  <a:srgbClr val="C00000"/>
                </a:solidFill>
              </a:rPr>
              <a:t>Con: </a:t>
            </a:r>
            <a:r>
              <a:rPr lang="en-US" altLang="en-US" sz="2400" dirty="0"/>
              <a:t>Insecure, leak privacy of Bob's inputs</a:t>
            </a:r>
          </a:p>
        </p:txBody>
      </p:sp>
      <p:sp>
        <p:nvSpPr>
          <p:cNvPr id="4" name="Oval 3"/>
          <p:cNvSpPr/>
          <p:nvPr/>
        </p:nvSpPr>
        <p:spPr>
          <a:xfrm>
            <a:off x="2486025" y="1908175"/>
            <a:ext cx="1082675" cy="979488"/>
          </a:xfrm>
          <a:prstGeom prst="ellipse">
            <a:avLst/>
          </a:prstGeom>
          <a:solidFill>
            <a:schemeClr val="accent1">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4400" dirty="0"/>
              <a:t>X</a:t>
            </a:r>
          </a:p>
        </p:txBody>
      </p:sp>
      <p:sp>
        <p:nvSpPr>
          <p:cNvPr id="25" name="Oval 24"/>
          <p:cNvSpPr/>
          <p:nvPr/>
        </p:nvSpPr>
        <p:spPr>
          <a:xfrm>
            <a:off x="8482013" y="1908175"/>
            <a:ext cx="1081087" cy="979488"/>
          </a:xfrm>
          <a:prstGeom prst="ellipse">
            <a:avLst/>
          </a:prstGeom>
          <a:solidFill>
            <a:srgbClr val="00B0F0"/>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4400" dirty="0"/>
              <a:t>Y</a:t>
            </a:r>
          </a:p>
        </p:txBody>
      </p:sp>
      <p:cxnSp>
        <p:nvCxnSpPr>
          <p:cNvPr id="6" name="Straight Arrow Connector 5"/>
          <p:cNvCxnSpPr>
            <a:stCxn id="4" idx="4"/>
            <a:endCxn id="16" idx="0"/>
          </p:cNvCxnSpPr>
          <p:nvPr/>
        </p:nvCxnSpPr>
        <p:spPr>
          <a:xfrm>
            <a:off x="3027363" y="2887663"/>
            <a:ext cx="15875" cy="966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236788" y="3854450"/>
            <a:ext cx="1611312" cy="9017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3200" dirty="0"/>
              <a:t>H(X)</a:t>
            </a:r>
          </a:p>
        </p:txBody>
      </p:sp>
      <p:sp>
        <p:nvSpPr>
          <p:cNvPr id="32" name="TextBox 31"/>
          <p:cNvSpPr txBox="1">
            <a:spLocks noChangeArrowheads="1"/>
          </p:cNvSpPr>
          <p:nvPr/>
        </p:nvSpPr>
        <p:spPr bwMode="auto">
          <a:xfrm>
            <a:off x="1557338" y="3033713"/>
            <a:ext cx="16478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r>
              <a:rPr lang="en-US" altLang="en-US" dirty="0"/>
              <a:t>Hash each element of X</a:t>
            </a:r>
          </a:p>
        </p:txBody>
      </p:sp>
      <p:sp>
        <p:nvSpPr>
          <p:cNvPr id="35" name="Rounded Rectangle 34"/>
          <p:cNvSpPr/>
          <p:nvPr/>
        </p:nvSpPr>
        <p:spPr>
          <a:xfrm>
            <a:off x="8204200" y="3841750"/>
            <a:ext cx="1611313" cy="901700"/>
          </a:xfrm>
          <a:prstGeom prst="roundRect">
            <a:avLst/>
          </a:prstGeom>
          <a:solidFill>
            <a:srgbClr val="2D597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3200" dirty="0"/>
              <a:t>H(Y)</a:t>
            </a:r>
          </a:p>
        </p:txBody>
      </p:sp>
      <p:cxnSp>
        <p:nvCxnSpPr>
          <p:cNvPr id="39" name="Straight Arrow Connector 38"/>
          <p:cNvCxnSpPr/>
          <p:nvPr/>
        </p:nvCxnSpPr>
        <p:spPr>
          <a:xfrm flipH="1">
            <a:off x="9021763" y="2674938"/>
            <a:ext cx="0" cy="118745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a:spLocks noChangeArrowheads="1"/>
          </p:cNvSpPr>
          <p:nvPr/>
        </p:nvSpPr>
        <p:spPr bwMode="auto">
          <a:xfrm>
            <a:off x="5319713" y="3559175"/>
            <a:ext cx="28844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r>
              <a:rPr lang="en-US" altLang="en-US" dirty="0"/>
              <a:t>Bob sends H(Y) to Alice </a:t>
            </a:r>
          </a:p>
        </p:txBody>
      </p:sp>
      <p:cxnSp>
        <p:nvCxnSpPr>
          <p:cNvPr id="53" name="Straight Arrow Connector 52"/>
          <p:cNvCxnSpPr>
            <a:endCxn id="16" idx="3"/>
          </p:cNvCxnSpPr>
          <p:nvPr/>
        </p:nvCxnSpPr>
        <p:spPr>
          <a:xfrm flipH="1" flipV="1">
            <a:off x="3848100" y="4305300"/>
            <a:ext cx="4368800" cy="7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a:spLocks noChangeArrowheads="1"/>
          </p:cNvSpPr>
          <p:nvPr/>
        </p:nvSpPr>
        <p:spPr bwMode="auto">
          <a:xfrm>
            <a:off x="3217863" y="4738688"/>
            <a:ext cx="35433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r>
              <a:rPr lang="en-US" altLang="en-US"/>
              <a:t>Alice compares 2 sets of hash values, output the intersection</a:t>
            </a:r>
          </a:p>
        </p:txBody>
      </p:sp>
      <p:sp>
        <p:nvSpPr>
          <p:cNvPr id="57" name="TextBox 56"/>
          <p:cNvSpPr txBox="1">
            <a:spLocks noChangeArrowheads="1"/>
          </p:cNvSpPr>
          <p:nvPr/>
        </p:nvSpPr>
        <p:spPr bwMode="auto">
          <a:xfrm>
            <a:off x="9045575" y="3028950"/>
            <a:ext cx="16478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r>
              <a:rPr lang="en-US" altLang="en-US" dirty="0"/>
              <a:t>Hash each element of Y</a:t>
            </a: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767138" y="3440113"/>
            <a:ext cx="68738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Oval 23"/>
          <p:cNvSpPr/>
          <p:nvPr/>
        </p:nvSpPr>
        <p:spPr>
          <a:xfrm>
            <a:off x="6555708" y="5252022"/>
            <a:ext cx="1373187" cy="1335088"/>
          </a:xfrm>
          <a:prstGeom prst="ellipse">
            <a:avLst/>
          </a:prstGeom>
          <a:solidFill>
            <a:schemeClr val="accent1">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4400" dirty="0"/>
              <a:t>X</a:t>
            </a:r>
          </a:p>
        </p:txBody>
      </p:sp>
      <p:sp>
        <p:nvSpPr>
          <p:cNvPr id="27" name="Rounded Rectangle 26"/>
          <p:cNvSpPr/>
          <p:nvPr/>
        </p:nvSpPr>
        <p:spPr>
          <a:xfrm>
            <a:off x="8627395" y="5483797"/>
            <a:ext cx="1611313" cy="9017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3200" dirty="0"/>
              <a:t>H(#)</a:t>
            </a:r>
          </a:p>
        </p:txBody>
      </p:sp>
      <p:cxnSp>
        <p:nvCxnSpPr>
          <p:cNvPr id="28" name="Straight Arrow Connector 27"/>
          <p:cNvCxnSpPr>
            <a:stCxn id="24" idx="6"/>
            <a:endCxn id="27" idx="1"/>
          </p:cNvCxnSpPr>
          <p:nvPr/>
        </p:nvCxnSpPr>
        <p:spPr>
          <a:xfrm>
            <a:off x="7928895" y="5918772"/>
            <a:ext cx="698500" cy="15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http://worldartsme.com/images/telephone-number-clipart-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2883" y="5375847"/>
            <a:ext cx="81915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Slide Number Placeholder 9"/>
          <p:cNvSpPr>
            <a:spLocks noGrp="1"/>
          </p:cNvSpPr>
          <p:nvPr>
            <p:ph type="sldNum" sz="quarter" idx="12"/>
          </p:nvPr>
        </p:nvSpPr>
        <p:spPr>
          <a:xfrm>
            <a:off x="11412728" y="6347930"/>
            <a:ext cx="640080" cy="365125"/>
          </a:xfrm>
        </p:spPr>
        <p:txBody>
          <a:bodyPr/>
          <a:lstStyle/>
          <a:p>
            <a:pPr>
              <a:defRPr/>
            </a:pPr>
            <a:fld id="{6BE38EA5-762B-447A-B488-376B6956231A}" type="slidenum">
              <a:rPr lang="en-US" b="1" smtClean="0">
                <a:solidFill>
                  <a:schemeClr val="bg1"/>
                </a:solidFill>
              </a:rPr>
              <a:pPr>
                <a:defRPr/>
              </a:pPr>
              <a:t>4</a:t>
            </a:fld>
            <a:r>
              <a:rPr lang="en-US" b="1" dirty="0">
                <a:solidFill>
                  <a:schemeClr val="bg1"/>
                </a:solidFill>
              </a:rPr>
              <a:t>/24</a:t>
            </a:r>
          </a:p>
        </p:txBody>
      </p:sp>
      <p:sp>
        <p:nvSpPr>
          <p:cNvPr id="30" name="Rectangle 10">
            <a:extLst>
              <a:ext uri="{FF2B5EF4-FFF2-40B4-BE49-F238E27FC236}">
                <a16:creationId xmlns:a16="http://schemas.microsoft.com/office/drawing/2014/main" id="{9248E4BF-89DE-4BD0-8A6D-97AD439262DA}"/>
              </a:ext>
            </a:extLst>
          </p:cNvPr>
          <p:cNvSpPr>
            <a:spLocks noChangeArrowheads="1"/>
          </p:cNvSpPr>
          <p:nvPr/>
        </p:nvSpPr>
        <p:spPr bwMode="auto">
          <a:xfrm>
            <a:off x="0" y="663270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dirty="0"/>
              <a:t>June-2016 | New Tools and Techniques for Practical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1077611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9" presetClass="path" presetSubtype="0" accel="50000" decel="50000" fill="hold" grpId="0" nodeType="clickEffect">
                                  <p:stCondLst>
                                    <p:cond delay="0"/>
                                  </p:stCondLst>
                                  <p:childTnLst>
                                    <p:animMotion origin="layout" path="M -2.29167E-6 4.07407E-6 L -0.32031 0.00138 " pathEditMode="relative" rAng="0" ptsTypes="AA">
                                      <p:cBhvr>
                                        <p:cTn id="20" dur="2000" fill="hold"/>
                                        <p:tgtEl>
                                          <p:spTgt spid="35"/>
                                        </p:tgtEl>
                                        <p:attrNameLst>
                                          <p:attrName>ppt_x</p:attrName>
                                          <p:attrName>ppt_y</p:attrName>
                                        </p:attrNameLst>
                                      </p:cBhvr>
                                      <p:rCtr x="-16016" y="69"/>
                                    </p:animMotion>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22" presetClass="exit" presetSubtype="2" fill="hold" nodeType="withEffect">
                                  <p:stCondLst>
                                    <p:cond delay="0"/>
                                  </p:stCondLst>
                                  <p:childTnLst>
                                    <p:animEffect transition="out" filter="wipe(right)">
                                      <p:cBhvr>
                                        <p:cTn id="26" dur="2000"/>
                                        <p:tgtEl>
                                          <p:spTgt spid="53"/>
                                        </p:tgtEl>
                                      </p:cBhvr>
                                    </p:animEffect>
                                    <p:set>
                                      <p:cBhvr>
                                        <p:cTn id="27" dur="1" fill="hold">
                                          <p:stCondLst>
                                            <p:cond delay="1999"/>
                                          </p:stCondLst>
                                        </p:cTn>
                                        <p:tgtEl>
                                          <p:spTgt spid="5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4"/>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childTnLst>
                                </p:cTn>
                              </p:par>
                              <p:par>
                                <p:cTn id="34" presetID="1" presetClass="exit" presetSubtype="0" fill="hold" nodeType="withEffect">
                                  <p:stCondLst>
                                    <p:cond delay="0"/>
                                  </p:stCondLst>
                                  <p:childTnLst>
                                    <p:set>
                                      <p:cBhvr>
                                        <p:cTn id="35" dur="1" fill="hold">
                                          <p:stCondLst>
                                            <p:cond delay="0"/>
                                          </p:stCondLst>
                                        </p:cTn>
                                        <p:tgtEl>
                                          <p:spTgt spid="53"/>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205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16" grpId="0" animBg="1"/>
      <p:bldP spid="32" grpId="0"/>
      <p:bldP spid="35" grpId="0" animBg="1"/>
      <p:bldP spid="35" grpId="1" animBg="1"/>
      <p:bldP spid="42" grpId="0"/>
      <p:bldP spid="54" grpId="0"/>
      <p:bldP spid="57" grpId="0"/>
      <p:bldP spid="24"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024" y="0"/>
            <a:ext cx="10058400" cy="1609344"/>
          </a:xfrm>
        </p:spPr>
        <p:txBody>
          <a:bodyPr/>
          <a:lstStyle/>
          <a:p>
            <a:pPr algn="ctr"/>
            <a:r>
              <a:rPr lang="en-US" dirty="0"/>
              <a:t>Our outline</a:t>
            </a:r>
          </a:p>
        </p:txBody>
      </p:sp>
      <p:sp>
        <p:nvSpPr>
          <p:cNvPr id="3" name="Content Placeholder 2"/>
          <p:cNvSpPr>
            <a:spLocks noGrp="1"/>
          </p:cNvSpPr>
          <p:nvPr>
            <p:ph idx="1"/>
          </p:nvPr>
        </p:nvSpPr>
        <p:spPr>
          <a:xfrm>
            <a:off x="1179576" y="1352481"/>
            <a:ext cx="10058400" cy="5380828"/>
          </a:xfrm>
        </p:spPr>
        <p:txBody>
          <a:bodyPr>
            <a:normAutofit/>
          </a:bodyPr>
          <a:lstStyle/>
          <a:p>
            <a:pPr marL="571500" indent="-571500">
              <a:buAutoNum type="romanUcPeriod"/>
            </a:pPr>
            <a:r>
              <a:rPr lang="en-US" sz="2600" strike="sngStrike" dirty="0"/>
              <a:t>PSI and Its application</a:t>
            </a:r>
          </a:p>
          <a:p>
            <a:pPr marL="571500" indent="-571500">
              <a:buAutoNum type="romanUcPeriod"/>
            </a:pPr>
            <a:r>
              <a:rPr lang="en-US" sz="2600" strike="sngStrike" dirty="0"/>
              <a:t>Naïve and Insecure PSI protocol</a:t>
            </a:r>
          </a:p>
          <a:p>
            <a:pPr marL="571500" indent="-571500">
              <a:buAutoNum type="romanUcPeriod"/>
            </a:pPr>
            <a:r>
              <a:rPr lang="en-US" sz="2600" dirty="0"/>
              <a:t>Previous 2-party PSI protocols</a:t>
            </a:r>
          </a:p>
          <a:p>
            <a:pPr marL="571500" indent="-571500">
              <a:buAutoNum type="romanUcPeriod"/>
            </a:pPr>
            <a:r>
              <a:rPr lang="en-US" sz="2600" dirty="0"/>
              <a:t>Our 2-party PSI protocol</a:t>
            </a:r>
          </a:p>
          <a:p>
            <a:pPr marL="571500" indent="-571500">
              <a:buAutoNum type="romanUcPeriod"/>
            </a:pPr>
            <a:r>
              <a:rPr lang="en-US" sz="2600" dirty="0"/>
              <a:t>New term: Oblivious Programmable PRF (O[P]PRF)</a:t>
            </a:r>
          </a:p>
          <a:p>
            <a:pPr marL="571500" indent="-571500">
              <a:buAutoNum type="romanUcPeriod"/>
            </a:pPr>
            <a:r>
              <a:rPr lang="en-US" sz="2600" dirty="0"/>
              <a:t>OPPRF application to Multi-party PSI</a:t>
            </a:r>
          </a:p>
          <a:p>
            <a:pPr marL="571500" indent="-571500">
              <a:buAutoNum type="romanUcPeriod"/>
            </a:pPr>
            <a:r>
              <a:rPr lang="en-US" sz="2600" dirty="0"/>
              <a:t>Further works </a:t>
            </a:r>
          </a:p>
          <a:p>
            <a:pPr marL="0" indent="0">
              <a:buNone/>
            </a:pPr>
            <a:endParaRPr lang="en-US" sz="2100" dirty="0"/>
          </a:p>
          <a:p>
            <a:pPr marL="0" indent="0">
              <a:buNone/>
            </a:pPr>
            <a:endParaRPr lang="en-US" sz="2100" dirty="0"/>
          </a:p>
          <a:p>
            <a:pPr marL="0" indent="0">
              <a:buNone/>
            </a:pPr>
            <a:endParaRPr lang="en-US" sz="2100" dirty="0"/>
          </a:p>
          <a:p>
            <a:pPr marL="0" indent="0">
              <a:buNone/>
            </a:pPr>
            <a:r>
              <a:rPr lang="en-US" sz="2100" dirty="0"/>
              <a:t>*: This talk is on </a:t>
            </a:r>
            <a:r>
              <a:rPr lang="en-US" sz="2400" dirty="0"/>
              <a:t>Semi-honest setting</a:t>
            </a:r>
            <a:endParaRPr lang="en-US" sz="2100" dirty="0"/>
          </a:p>
        </p:txBody>
      </p:sp>
      <p:sp>
        <p:nvSpPr>
          <p:cNvPr id="6" name="Slide Number Placeholder 9"/>
          <p:cNvSpPr>
            <a:spLocks noGrp="1"/>
          </p:cNvSpPr>
          <p:nvPr>
            <p:ph type="sldNum" sz="quarter" idx="12"/>
          </p:nvPr>
        </p:nvSpPr>
        <p:spPr>
          <a:xfrm>
            <a:off x="11412728" y="6347930"/>
            <a:ext cx="640080" cy="365125"/>
          </a:xfrm>
        </p:spPr>
        <p:txBody>
          <a:bodyPr/>
          <a:lstStyle/>
          <a:p>
            <a:pPr>
              <a:defRPr/>
            </a:pPr>
            <a:fld id="{6BE38EA5-762B-447A-B488-376B6956231A}" type="slidenum">
              <a:rPr lang="en-US" b="1" smtClean="0">
                <a:solidFill>
                  <a:schemeClr val="bg1"/>
                </a:solidFill>
              </a:rPr>
              <a:pPr>
                <a:defRPr/>
              </a:pPr>
              <a:t>5</a:t>
            </a:fld>
            <a:r>
              <a:rPr lang="en-US" b="1" dirty="0">
                <a:solidFill>
                  <a:schemeClr val="bg1"/>
                </a:solidFill>
              </a:rPr>
              <a:t>/24</a:t>
            </a:r>
          </a:p>
        </p:txBody>
      </p:sp>
      <p:sp>
        <p:nvSpPr>
          <p:cNvPr id="5" name="Rectangle 10">
            <a:extLst>
              <a:ext uri="{FF2B5EF4-FFF2-40B4-BE49-F238E27FC236}">
                <a16:creationId xmlns:a16="http://schemas.microsoft.com/office/drawing/2014/main" id="{4062AD69-62F1-436A-9E04-0C41931C589C}"/>
              </a:ext>
            </a:extLst>
          </p:cNvPr>
          <p:cNvSpPr>
            <a:spLocks noChangeArrowheads="1"/>
          </p:cNvSpPr>
          <p:nvPr/>
        </p:nvSpPr>
        <p:spPr bwMode="auto">
          <a:xfrm>
            <a:off x="0" y="663270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dirty="0"/>
              <a:t>June-2016 | New Tools and Techniques for Practical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139571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2"/>
              <p:cNvSpPr>
                <a:spLocks noGrp="1"/>
              </p:cNvSpPr>
              <p:nvPr>
                <p:ph idx="1"/>
              </p:nvPr>
            </p:nvSpPr>
            <p:spPr>
              <a:xfrm>
                <a:off x="385512" y="1125703"/>
                <a:ext cx="12181310" cy="6621983"/>
              </a:xfrm>
            </p:spPr>
            <p:txBody>
              <a:bodyPr>
                <a:noAutofit/>
              </a:bodyPr>
              <a:lstStyle/>
              <a:p>
                <a:pPr marL="0" indent="0">
                  <a:buNone/>
                </a:pPr>
                <a:r>
                  <a:rPr lang="en-US" sz="2400" dirty="0"/>
                  <a:t>1. PSI based on Garble Circuit[Yao86, GMW87,</a:t>
                </a:r>
                <a:r>
                  <a:rPr lang="en-US" altLang="en-US" sz="2400" dirty="0">
                    <a:latin typeface="Arial" panose="020B0604020202020204" pitchFamily="34" charset="0"/>
                  </a:rPr>
                  <a:t> HEK12</a:t>
                </a:r>
                <a:r>
                  <a:rPr lang="en-US" sz="2400" dirty="0"/>
                  <a:t>]:</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𝑌</m:t>
                          </m:r>
                        </m:e>
                      </m:d>
                      <m:r>
                        <a:rPr lang="en-US" sz="2400" b="0" i="1" smtClean="0">
                          <a:latin typeface="Cambria Math" panose="02040503050406030204" pitchFamily="18" charset="0"/>
                        </a:rPr>
                        <m:t>=</m:t>
                      </m:r>
                      <m:r>
                        <a:rPr lang="en-US" sz="2400" i="1">
                          <a:latin typeface="Cambria Math" panose="02040503050406030204" pitchFamily="18" charset="0"/>
                        </a:rPr>
                        <m:t>𝑋</m:t>
                      </m:r>
                      <m:r>
                        <a:rPr lang="en-US" sz="2400" i="1">
                          <a:latin typeface="Cambria Math" panose="02040503050406030204" pitchFamily="18" charset="0"/>
                        </a:rPr>
                        <m:t>∩</m:t>
                      </m:r>
                      <m:r>
                        <a:rPr lang="en-US" sz="2400" i="1">
                          <a:latin typeface="Cambria Math" panose="02040503050406030204" pitchFamily="18" charset="0"/>
                        </a:rPr>
                        <m:t>𝑌</m:t>
                      </m:r>
                    </m:oMath>
                  </m:oMathPara>
                </a14:m>
                <a:endParaRPr lang="en-US" sz="2400" dirty="0"/>
              </a:p>
              <a:p>
                <a:pPr lvl="1"/>
                <a:r>
                  <a:rPr lang="en-US" sz="2200" dirty="0"/>
                  <a:t>Circuit size: </a:t>
                </a:r>
                <a14:m>
                  <m:oMath xmlns:m="http://schemas.openxmlformats.org/officeDocument/2006/math">
                    <m:d>
                      <m:dPr>
                        <m:begChr m:val="|"/>
                        <m:endChr m:val="|"/>
                        <m:ctrlPr>
                          <a:rPr lang="en-US" sz="2200" b="0" i="1" smtClean="0">
                            <a:latin typeface="Cambria Math" panose="02040503050406030204" pitchFamily="18" charset="0"/>
                          </a:rPr>
                        </m:ctrlPr>
                      </m:dPr>
                      <m:e>
                        <m:r>
                          <a:rPr lang="en-US" sz="2200" i="1">
                            <a:latin typeface="Cambria Math" panose="02040503050406030204" pitchFamily="18" charset="0"/>
                          </a:rPr>
                          <m:t>𝑋</m:t>
                        </m:r>
                      </m:e>
                    </m:d>
                    <m:r>
                      <m:rPr>
                        <m:sty m:val="p"/>
                      </m:rPr>
                      <a:rPr lang="en-US" sz="2200" b="0" i="0" smtClean="0">
                        <a:latin typeface="Cambria Math" panose="02040503050406030204" pitchFamily="18" charset="0"/>
                      </a:rPr>
                      <m:t>log</m:t>
                    </m:r>
                    <m:r>
                      <a:rPr lang="en-US" sz="2200" b="0" i="0"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r>
                          <m:rPr>
                            <m:sty m:val="p"/>
                          </m:rPr>
                          <a:rPr lang="en-US" sz="2200" b="0" i="0" smtClean="0">
                            <a:latin typeface="Cambria Math" panose="02040503050406030204" pitchFamily="18" charset="0"/>
                          </a:rPr>
                          <m:t>X</m:t>
                        </m:r>
                      </m:e>
                    </m:d>
                    <m:r>
                      <a:rPr lang="en-US" sz="2200" b="0" i="0" smtClean="0">
                        <a:latin typeface="Cambria Math" panose="02040503050406030204" pitchFamily="18" charset="0"/>
                      </a:rPr>
                      <m:t>)</m:t>
                    </m:r>
                  </m:oMath>
                </a14:m>
                <a:endParaRPr lang="en-US" sz="2400" dirty="0"/>
              </a:p>
              <a:p>
                <a:pPr marL="0" indent="0">
                  <a:buNone/>
                </a:pPr>
                <a:r>
                  <a:rPr lang="en-US" sz="2400" dirty="0"/>
                  <a:t>2. PSI based on </a:t>
                </a:r>
                <a:r>
                  <a:rPr lang="en-US" sz="2400" dirty="0" err="1"/>
                  <a:t>Diffie</a:t>
                </a:r>
                <a:r>
                  <a:rPr lang="en-US" sz="2400" dirty="0"/>
                  <a:t>-Hellman[M86, HFH99,AES03]</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3. PSI based on Oblivious Polynomial Evaluation[FNP04,KS05,CJS12,HV17] </a:t>
                </a:r>
              </a:p>
              <a:p>
                <a:pPr lvl="1"/>
                <a:r>
                  <a:rPr lang="en-US" sz="2100" dirty="0"/>
                  <a:t>Implemented based on </a:t>
                </a:r>
                <a:r>
                  <a:rPr lang="en-US" sz="2100" dirty="0">
                    <a:solidFill>
                      <a:srgbClr val="FF0000"/>
                    </a:solidFill>
                  </a:rPr>
                  <a:t>additively homomorphic encryption</a:t>
                </a:r>
              </a:p>
              <a:p>
                <a:pPr lvl="1"/>
                <a:r>
                  <a:rPr lang="en-US" sz="2100" dirty="0"/>
                  <a:t>Support </a:t>
                </a:r>
                <a:r>
                  <a:rPr lang="en-US" sz="2100" b="1" dirty="0"/>
                  <a:t>multi-party</a:t>
                </a:r>
                <a:r>
                  <a:rPr lang="en-US" sz="2100" dirty="0"/>
                  <a:t> PSI</a:t>
                </a:r>
                <a:endParaRPr lang="en-US" sz="2100" dirty="0">
                  <a:solidFill>
                    <a:srgbClr val="FF0000"/>
                  </a:solidFill>
                </a:endParaRPr>
              </a:p>
              <a:p>
                <a:pPr marL="0" indent="0">
                  <a:buNone/>
                </a:pPr>
                <a:r>
                  <a:rPr lang="en-US" sz="2400" dirty="0"/>
                  <a:t>4. PSI based on Oblivious Transfer (OT) [PSZ14, PSSZ15,KKR</a:t>
                </a:r>
                <a:r>
                  <a:rPr lang="en-US" sz="2400" dirty="0">
                    <a:solidFill>
                      <a:srgbClr val="FF0000"/>
                    </a:solidFill>
                  </a:rPr>
                  <a:t>T</a:t>
                </a:r>
                <a:r>
                  <a:rPr lang="en-US" sz="2400" dirty="0"/>
                  <a:t>16,PSZ16]</a:t>
                </a:r>
              </a:p>
              <a:p>
                <a:pPr lvl="1"/>
                <a:r>
                  <a:rPr lang="en-US" sz="2200" dirty="0"/>
                  <a:t>Few public keys + more symmetric keys</a:t>
                </a:r>
              </a:p>
              <a:p>
                <a:pPr marL="0" indent="0">
                  <a:buNone/>
                </a:pPr>
                <a:endParaRPr lang="en-US" sz="2400" dirty="0"/>
              </a:p>
              <a:p>
                <a:pPr marL="0" indent="0">
                  <a:buNone/>
                </a:pPr>
                <a:endParaRPr lang="en-US" sz="2400" dirty="0"/>
              </a:p>
              <a:p>
                <a:pPr marL="514350" indent="-514350">
                  <a:buFont typeface="Wingdings" pitchFamily="2" charset="2"/>
                  <a:buAutoNum type="arabicPeriod"/>
                </a:pPr>
                <a:endParaRPr lang="en-US" sz="2400" dirty="0"/>
              </a:p>
              <a:p>
                <a:pPr marL="514350" indent="-514350">
                  <a:buAutoNum type="arabicPeriod"/>
                </a:pPr>
                <a:endParaRPr lang="en-US" sz="2400" dirty="0"/>
              </a:p>
              <a:p>
                <a:pPr marL="0" indent="0">
                  <a:buNone/>
                </a:pPr>
                <a:endParaRPr lang="en-US" sz="2400" dirty="0"/>
              </a:p>
              <a:p>
                <a:pPr marL="0" indent="0">
                  <a:buNone/>
                </a:pPr>
                <a:endParaRPr lang="en-US" sz="2400" dirty="0"/>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xfrm>
                <a:off x="385512" y="1125703"/>
                <a:ext cx="12181310" cy="6621983"/>
              </a:xfrm>
              <a:blipFill>
                <a:blip r:embed="rId3"/>
                <a:stretch>
                  <a:fillRect l="-751" t="-1381"/>
                </a:stretch>
              </a:blipFill>
            </p:spPr>
            <p:txBody>
              <a:bodyPr/>
              <a:lstStyle/>
              <a:p>
                <a:r>
                  <a:rPr lang="en-US">
                    <a:noFill/>
                  </a:rPr>
                  <a:t> </a:t>
                </a:r>
              </a:p>
            </p:txBody>
          </p:sp>
        </mc:Fallback>
      </mc:AlternateContent>
      <p:sp>
        <p:nvSpPr>
          <p:cNvPr id="6" name="Title 1"/>
          <p:cNvSpPr>
            <a:spLocks noGrp="1"/>
          </p:cNvSpPr>
          <p:nvPr>
            <p:ph type="title"/>
          </p:nvPr>
        </p:nvSpPr>
        <p:spPr>
          <a:xfrm>
            <a:off x="716557" y="0"/>
            <a:ext cx="10058400" cy="1609344"/>
          </a:xfrm>
        </p:spPr>
        <p:txBody>
          <a:bodyPr>
            <a:normAutofit/>
          </a:bodyPr>
          <a:lstStyle/>
          <a:p>
            <a:pPr algn="ctr"/>
            <a:r>
              <a:rPr lang="en-US" dirty="0"/>
              <a:t>secure PSI protocol</a:t>
            </a:r>
          </a:p>
        </p:txBody>
      </p:sp>
      <mc:AlternateContent xmlns:mc="http://schemas.openxmlformats.org/markup-compatibility/2006" xmlns:a14="http://schemas.microsoft.com/office/drawing/2010/main">
        <mc:Choice Requires="a14">
          <p:sp>
            <p:nvSpPr>
              <p:cNvPr id="23" name="TextBox 22"/>
              <p:cNvSpPr txBox="1"/>
              <p:nvPr/>
            </p:nvSpPr>
            <p:spPr>
              <a:xfrm>
                <a:off x="1731077" y="2735047"/>
                <a:ext cx="190847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sSup>
                            <m:sSupPr>
                              <m:ctrlPr>
                                <a:rPr lang="en-US" sz="2000" i="1">
                                  <a:latin typeface="Cambria Math" panose="02040503050406030204" pitchFamily="18" charset="0"/>
                                </a:rPr>
                              </m:ctrlPr>
                            </m:sSupPr>
                            <m:e>
                              <m:r>
                                <a:rPr lang="en-US" sz="2000" i="1">
                                  <a:latin typeface="Cambria Math" panose="02040503050406030204" pitchFamily="18" charset="0"/>
                                </a:rPr>
                                <m:t>𝐻</m:t>
                              </m:r>
                              <m:r>
                                <a:rPr lang="en-US" sz="2000" i="1">
                                  <a:latin typeface="Cambria Math" panose="02040503050406030204" pitchFamily="18" charset="0"/>
                                </a:rPr>
                                <m:t>(</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1</m:t>
                                  </m:r>
                                </m:sub>
                              </m:sSub>
                              <m:r>
                                <a:rPr lang="en-US" sz="2000" i="1">
                                  <a:latin typeface="Cambria Math" panose="02040503050406030204" pitchFamily="18" charset="0"/>
                                </a:rPr>
                                <m:t>)</m:t>
                              </m:r>
                            </m:e>
                            <m:sup>
                              <m:r>
                                <a:rPr lang="en-US" sz="2000" i="1">
                                  <a:latin typeface="Cambria Math" panose="02040503050406030204" pitchFamily="18" charset="0"/>
                                </a:rPr>
                                <m:t>𝛼</m:t>
                              </m:r>
                            </m:sup>
                          </m:sSup>
                          <m:r>
                            <a:rPr lang="en-US" sz="2000" b="0" i="1" smtClean="0">
                              <a:latin typeface="Cambria Math" panose="02040503050406030204" pitchFamily="18" charset="0"/>
                            </a:rPr>
                            <m:t>,…, </m:t>
                          </m:r>
                          <m:r>
                            <a:rPr lang="en-US" sz="2000" i="1">
                              <a:latin typeface="Cambria Math" panose="02040503050406030204" pitchFamily="18" charset="0"/>
                            </a:rPr>
                            <m:t>𝐻</m:t>
                          </m:r>
                          <m:r>
                            <a:rPr lang="en-US" sz="2000" i="1">
                              <a:latin typeface="Cambria Math" panose="02040503050406030204" pitchFamily="18" charset="0"/>
                            </a:rPr>
                            <m:t>(</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𝑛</m:t>
                              </m:r>
                            </m:sub>
                          </m:sSub>
                          <m:r>
                            <a:rPr lang="en-US" sz="2000" i="1">
                              <a:latin typeface="Cambria Math" panose="02040503050406030204" pitchFamily="18" charset="0"/>
                            </a:rPr>
                            <m:t>)</m:t>
                          </m:r>
                        </m:e>
                        <m:sup>
                          <m:r>
                            <a:rPr lang="en-US" sz="2000" i="1">
                              <a:latin typeface="Cambria Math" panose="02040503050406030204" pitchFamily="18" charset="0"/>
                            </a:rPr>
                            <m:t>𝛼</m:t>
                          </m:r>
                        </m:sup>
                      </m:sSup>
                    </m:oMath>
                  </m:oMathPara>
                </a14:m>
                <a:endParaRPr lang="en-US" sz="2000" dirty="0"/>
              </a:p>
            </p:txBody>
          </p:sp>
        </mc:Choice>
        <mc:Fallback xmlns="">
          <p:sp>
            <p:nvSpPr>
              <p:cNvPr id="23" name="TextBox 22"/>
              <p:cNvSpPr txBox="1">
                <a:spLocks noRot="1" noChangeAspect="1" noMove="1" noResize="1" noEditPoints="1" noAdjustHandles="1" noChangeArrowheads="1" noChangeShapeType="1" noTextEdit="1"/>
              </p:cNvSpPr>
              <p:nvPr/>
            </p:nvSpPr>
            <p:spPr>
              <a:xfrm>
                <a:off x="1731077" y="2735047"/>
                <a:ext cx="1908470" cy="307777"/>
              </a:xfrm>
              <a:prstGeom prst="rect">
                <a:avLst/>
              </a:prstGeom>
              <a:blipFill>
                <a:blip r:embed="rId4"/>
                <a:stretch>
                  <a:fillRect l="-4792" t="-2000" r="-7668" b="-3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8086923" y="3065709"/>
                <a:ext cx="2155783" cy="3222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i="1">
                              <a:latin typeface="Cambria Math" panose="02040503050406030204" pitchFamily="18" charset="0"/>
                            </a:rPr>
                            <m:t>𝐻</m:t>
                          </m:r>
                          <m:r>
                            <a:rPr lang="en-US" sz="2000" i="1">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i="1">
                              <a:latin typeface="Cambria Math" panose="02040503050406030204" pitchFamily="18" charset="0"/>
                            </a:rPr>
                            <m:t>)</m:t>
                          </m:r>
                        </m:e>
                        <m:sup>
                          <m:r>
                            <a:rPr lang="en-US" sz="2000" i="1">
                              <a:latin typeface="Cambria Math" panose="02040503050406030204" pitchFamily="18" charset="0"/>
                            </a:rPr>
                            <m:t>𝛽</m:t>
                          </m:r>
                        </m:sup>
                      </m:sSup>
                      <m:r>
                        <a:rPr lang="en-US" sz="2000" b="0" i="1" smtClean="0">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𝐻</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𝑛</m:t>
                              </m:r>
                            </m:sub>
                          </m:sSub>
                          <m:r>
                            <a:rPr lang="en-US" sz="2000" i="1">
                              <a:latin typeface="Cambria Math" panose="02040503050406030204" pitchFamily="18" charset="0"/>
                            </a:rPr>
                            <m:t>)</m:t>
                          </m:r>
                        </m:e>
                        <m:sup>
                          <m:r>
                            <a:rPr lang="en-US" sz="2000" i="1">
                              <a:latin typeface="Cambria Math" panose="02040503050406030204" pitchFamily="18" charset="0"/>
                            </a:rPr>
                            <m:t>𝛽</m:t>
                          </m:r>
                          <m:r>
                            <m:rPr>
                              <m:nor/>
                            </m:rPr>
                            <a:rPr lang="en-US" sz="2000" dirty="0"/>
                            <m:t> </m:t>
                          </m:r>
                        </m:sup>
                      </m:sSup>
                    </m:oMath>
                  </m:oMathPara>
                </a14:m>
                <a:endParaRPr lang="en-US" sz="2000" dirty="0"/>
              </a:p>
            </p:txBody>
          </p:sp>
        </mc:Choice>
        <mc:Fallback xmlns="">
          <p:sp>
            <p:nvSpPr>
              <p:cNvPr id="24" name="TextBox 23"/>
              <p:cNvSpPr txBox="1">
                <a:spLocks noRot="1" noChangeAspect="1" noMove="1" noResize="1" noEditPoints="1" noAdjustHandles="1" noChangeArrowheads="1" noChangeShapeType="1" noTextEdit="1"/>
              </p:cNvSpPr>
              <p:nvPr/>
            </p:nvSpPr>
            <p:spPr>
              <a:xfrm>
                <a:off x="8086923" y="3065709"/>
                <a:ext cx="2155783" cy="322268"/>
              </a:xfrm>
              <a:prstGeom prst="rect">
                <a:avLst/>
              </a:prstGeom>
              <a:blipFill>
                <a:blip r:embed="rId5"/>
                <a:stretch>
                  <a:fillRect l="-2266" t="-3774" b="-358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8027918" y="3549111"/>
                <a:ext cx="2870914" cy="322268"/>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solidFill>
                                <a:srgbClr val="0066FF"/>
                              </a:solidFill>
                              <a:latin typeface="Cambria Math" panose="02040503050406030204" pitchFamily="18" charset="0"/>
                            </a:rPr>
                          </m:ctrlPr>
                        </m:sSupPr>
                        <m:e>
                          <m:r>
                            <a:rPr lang="en-US" sz="2000" b="0" i="1" smtClean="0">
                              <a:solidFill>
                                <a:srgbClr val="0066FF"/>
                              </a:solidFill>
                              <a:latin typeface="Cambria Math" panose="02040503050406030204" pitchFamily="18" charset="0"/>
                            </a:rPr>
                            <m:t>(</m:t>
                          </m:r>
                          <m:sSup>
                            <m:sSupPr>
                              <m:ctrlPr>
                                <a:rPr lang="en-US" sz="2000" i="1">
                                  <a:solidFill>
                                    <a:srgbClr val="0066FF"/>
                                  </a:solidFill>
                                  <a:latin typeface="Cambria Math" panose="02040503050406030204" pitchFamily="18" charset="0"/>
                                </a:rPr>
                              </m:ctrlPr>
                            </m:sSupPr>
                            <m:e>
                              <m:r>
                                <a:rPr lang="en-US" sz="2000" i="1">
                                  <a:solidFill>
                                    <a:srgbClr val="0066FF"/>
                                  </a:solidFill>
                                  <a:latin typeface="Cambria Math" panose="02040503050406030204" pitchFamily="18" charset="0"/>
                                </a:rPr>
                                <m:t>𝐻</m:t>
                              </m:r>
                              <m:r>
                                <a:rPr lang="en-US" sz="2000" i="1">
                                  <a:solidFill>
                                    <a:srgbClr val="0066FF"/>
                                  </a:solidFill>
                                  <a:latin typeface="Cambria Math" panose="02040503050406030204" pitchFamily="18" charset="0"/>
                                </a:rPr>
                                <m:t>(</m:t>
                              </m:r>
                              <m:sSub>
                                <m:sSubPr>
                                  <m:ctrlPr>
                                    <a:rPr lang="en-US" sz="2000" b="0" i="1" smtClean="0">
                                      <a:solidFill>
                                        <a:srgbClr val="0066FF"/>
                                      </a:solidFill>
                                      <a:latin typeface="Cambria Math" panose="02040503050406030204" pitchFamily="18" charset="0"/>
                                    </a:rPr>
                                  </m:ctrlPr>
                                </m:sSubPr>
                                <m:e>
                                  <m:r>
                                    <a:rPr lang="en-US" sz="2000" i="1">
                                      <a:solidFill>
                                        <a:srgbClr val="0066FF"/>
                                      </a:solidFill>
                                      <a:latin typeface="Cambria Math" panose="02040503050406030204" pitchFamily="18" charset="0"/>
                                    </a:rPr>
                                    <m:t>𝑥</m:t>
                                  </m:r>
                                </m:e>
                                <m:sub>
                                  <m:r>
                                    <a:rPr lang="en-US" sz="2000" b="0" i="1" smtClean="0">
                                      <a:solidFill>
                                        <a:srgbClr val="0066FF"/>
                                      </a:solidFill>
                                      <a:latin typeface="Cambria Math" panose="02040503050406030204" pitchFamily="18" charset="0"/>
                                    </a:rPr>
                                    <m:t>1</m:t>
                                  </m:r>
                                </m:sub>
                              </m:sSub>
                              <m:r>
                                <a:rPr lang="en-US" sz="2000" i="1">
                                  <a:solidFill>
                                    <a:srgbClr val="0066FF"/>
                                  </a:solidFill>
                                  <a:latin typeface="Cambria Math" panose="02040503050406030204" pitchFamily="18" charset="0"/>
                                </a:rPr>
                                <m:t>)</m:t>
                              </m:r>
                            </m:e>
                            <m:sup>
                              <m:r>
                                <a:rPr lang="en-US" sz="2000" i="1">
                                  <a:solidFill>
                                    <a:srgbClr val="0066FF"/>
                                  </a:solidFill>
                                  <a:latin typeface="Cambria Math" panose="02040503050406030204" pitchFamily="18" charset="0"/>
                                </a:rPr>
                                <m:t>𝛼</m:t>
                              </m:r>
                            </m:sup>
                          </m:sSup>
                          <m:r>
                            <a:rPr lang="en-US" sz="2000" i="1">
                              <a:solidFill>
                                <a:srgbClr val="0066FF"/>
                              </a:solidFill>
                              <a:latin typeface="Cambria Math" panose="02040503050406030204" pitchFamily="18" charset="0"/>
                            </a:rPr>
                            <m:t>)</m:t>
                          </m:r>
                        </m:e>
                        <m:sup>
                          <m:r>
                            <a:rPr lang="en-US" sz="2000" i="1">
                              <a:solidFill>
                                <a:srgbClr val="0066FF"/>
                              </a:solidFill>
                              <a:latin typeface="Cambria Math" panose="02040503050406030204" pitchFamily="18" charset="0"/>
                            </a:rPr>
                            <m:t>𝛽</m:t>
                          </m:r>
                        </m:sup>
                      </m:sSup>
                      <m:r>
                        <a:rPr lang="en-US" sz="2000" b="0" i="1" smtClean="0">
                          <a:solidFill>
                            <a:srgbClr val="0066FF"/>
                          </a:solidFill>
                          <a:latin typeface="Cambria Math" panose="02040503050406030204" pitchFamily="18" charset="0"/>
                        </a:rPr>
                        <m:t>, …,</m:t>
                      </m:r>
                      <m:sSup>
                        <m:sSupPr>
                          <m:ctrlPr>
                            <a:rPr lang="en-US" sz="2000" i="1">
                              <a:solidFill>
                                <a:srgbClr val="0066FF"/>
                              </a:solidFill>
                              <a:latin typeface="Cambria Math" panose="02040503050406030204" pitchFamily="18" charset="0"/>
                            </a:rPr>
                          </m:ctrlPr>
                        </m:sSupPr>
                        <m:e>
                          <m:r>
                            <a:rPr lang="en-US" sz="2000" i="1">
                              <a:solidFill>
                                <a:srgbClr val="0066FF"/>
                              </a:solidFill>
                              <a:latin typeface="Cambria Math" panose="02040503050406030204" pitchFamily="18" charset="0"/>
                            </a:rPr>
                            <m:t>(</m:t>
                          </m:r>
                          <m:sSup>
                            <m:sSupPr>
                              <m:ctrlPr>
                                <a:rPr lang="en-US" sz="2000" i="1">
                                  <a:solidFill>
                                    <a:srgbClr val="0066FF"/>
                                  </a:solidFill>
                                  <a:latin typeface="Cambria Math" panose="02040503050406030204" pitchFamily="18" charset="0"/>
                                </a:rPr>
                              </m:ctrlPr>
                            </m:sSupPr>
                            <m:e>
                              <m:r>
                                <a:rPr lang="en-US" sz="2000" i="1">
                                  <a:solidFill>
                                    <a:srgbClr val="0066FF"/>
                                  </a:solidFill>
                                  <a:latin typeface="Cambria Math" panose="02040503050406030204" pitchFamily="18" charset="0"/>
                                </a:rPr>
                                <m:t>𝐻</m:t>
                              </m:r>
                              <m:r>
                                <a:rPr lang="en-US" sz="2000" i="1">
                                  <a:solidFill>
                                    <a:srgbClr val="0066FF"/>
                                  </a:solidFill>
                                  <a:latin typeface="Cambria Math" panose="02040503050406030204" pitchFamily="18" charset="0"/>
                                </a:rPr>
                                <m:t>(</m:t>
                              </m:r>
                              <m:sSub>
                                <m:sSubPr>
                                  <m:ctrlPr>
                                    <a:rPr lang="en-US" sz="2000" i="1">
                                      <a:solidFill>
                                        <a:srgbClr val="0066FF"/>
                                      </a:solidFill>
                                      <a:latin typeface="Cambria Math" panose="02040503050406030204" pitchFamily="18" charset="0"/>
                                    </a:rPr>
                                  </m:ctrlPr>
                                </m:sSubPr>
                                <m:e>
                                  <m:r>
                                    <a:rPr lang="en-US" sz="2000" i="1">
                                      <a:solidFill>
                                        <a:srgbClr val="0066FF"/>
                                      </a:solidFill>
                                      <a:latin typeface="Cambria Math" panose="02040503050406030204" pitchFamily="18" charset="0"/>
                                    </a:rPr>
                                    <m:t>𝑥</m:t>
                                  </m:r>
                                </m:e>
                                <m:sub>
                                  <m:r>
                                    <a:rPr lang="en-US" sz="2000" b="0" i="1" smtClean="0">
                                      <a:solidFill>
                                        <a:srgbClr val="0066FF"/>
                                      </a:solidFill>
                                      <a:latin typeface="Cambria Math" panose="02040503050406030204" pitchFamily="18" charset="0"/>
                                    </a:rPr>
                                    <m:t>𝑛</m:t>
                                  </m:r>
                                </m:sub>
                              </m:sSub>
                              <m:r>
                                <a:rPr lang="en-US" sz="2000" i="1">
                                  <a:solidFill>
                                    <a:srgbClr val="0066FF"/>
                                  </a:solidFill>
                                  <a:latin typeface="Cambria Math" panose="02040503050406030204" pitchFamily="18" charset="0"/>
                                </a:rPr>
                                <m:t>)</m:t>
                              </m:r>
                            </m:e>
                            <m:sup>
                              <m:r>
                                <a:rPr lang="en-US" sz="2000" i="1">
                                  <a:solidFill>
                                    <a:srgbClr val="0066FF"/>
                                  </a:solidFill>
                                  <a:latin typeface="Cambria Math" panose="02040503050406030204" pitchFamily="18" charset="0"/>
                                </a:rPr>
                                <m:t>𝛼</m:t>
                              </m:r>
                            </m:sup>
                          </m:sSup>
                          <m:r>
                            <a:rPr lang="en-US" sz="2000" i="1">
                              <a:solidFill>
                                <a:srgbClr val="0066FF"/>
                              </a:solidFill>
                              <a:latin typeface="Cambria Math" panose="02040503050406030204" pitchFamily="18" charset="0"/>
                            </a:rPr>
                            <m:t>)</m:t>
                          </m:r>
                        </m:e>
                        <m:sup>
                          <m:r>
                            <a:rPr lang="en-US" sz="2000" i="1">
                              <a:solidFill>
                                <a:srgbClr val="0066FF"/>
                              </a:solidFill>
                              <a:latin typeface="Cambria Math" panose="02040503050406030204" pitchFamily="18" charset="0"/>
                            </a:rPr>
                            <m:t>𝛽</m:t>
                          </m:r>
                          <m:r>
                            <m:rPr>
                              <m:nor/>
                            </m:rPr>
                            <a:rPr lang="en-US" sz="2000" dirty="0">
                              <a:solidFill>
                                <a:srgbClr val="0066FF"/>
                              </a:solidFill>
                            </a:rPr>
                            <m:t> </m:t>
                          </m:r>
                        </m:sup>
                      </m:sSup>
                    </m:oMath>
                  </m:oMathPara>
                </a14:m>
                <a:endParaRPr lang="en-US" sz="2000" dirty="0">
                  <a:solidFill>
                    <a:srgbClr val="0066FF"/>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8027918" y="3549111"/>
                <a:ext cx="2870914" cy="322268"/>
              </a:xfrm>
              <a:prstGeom prst="rect">
                <a:avLst/>
              </a:prstGeom>
              <a:blipFill>
                <a:blip r:embed="rId6"/>
                <a:stretch>
                  <a:fillRect l="-2760" t="-1887" b="-3584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701277" y="3658083"/>
                <a:ext cx="2427459" cy="32226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solidFill>
                                <a:srgbClr val="FF6600"/>
                              </a:solidFill>
                              <a:latin typeface="Cambria Math" panose="02040503050406030204" pitchFamily="18" charset="0"/>
                            </a:rPr>
                          </m:ctrlPr>
                        </m:sSupPr>
                        <m:e>
                          <m:r>
                            <a:rPr lang="en-US" sz="2000" b="0" i="1" smtClean="0">
                              <a:solidFill>
                                <a:srgbClr val="FF6600"/>
                              </a:solidFill>
                              <a:latin typeface="Cambria Math" panose="02040503050406030204" pitchFamily="18" charset="0"/>
                            </a:rPr>
                            <m:t>(</m:t>
                          </m:r>
                          <m:sSup>
                            <m:sSupPr>
                              <m:ctrlPr>
                                <a:rPr lang="en-US" sz="2000" i="1">
                                  <a:solidFill>
                                    <a:srgbClr val="FF6600"/>
                                  </a:solidFill>
                                  <a:latin typeface="Cambria Math" panose="02040503050406030204" pitchFamily="18" charset="0"/>
                                </a:rPr>
                              </m:ctrlPr>
                            </m:sSupPr>
                            <m:e>
                              <m:r>
                                <a:rPr lang="en-US" sz="2000" i="1">
                                  <a:solidFill>
                                    <a:srgbClr val="FF6600"/>
                                  </a:solidFill>
                                  <a:latin typeface="Cambria Math" panose="02040503050406030204" pitchFamily="18" charset="0"/>
                                </a:rPr>
                                <m:t>𝐻</m:t>
                              </m:r>
                              <m:r>
                                <a:rPr lang="en-US" sz="2000" i="1">
                                  <a:solidFill>
                                    <a:srgbClr val="FF6600"/>
                                  </a:solidFill>
                                  <a:latin typeface="Cambria Math" panose="02040503050406030204" pitchFamily="18" charset="0"/>
                                </a:rPr>
                                <m:t>(</m:t>
                              </m:r>
                              <m:sSub>
                                <m:sSubPr>
                                  <m:ctrlPr>
                                    <a:rPr lang="en-US" sz="2000" b="0" i="1" smtClean="0">
                                      <a:solidFill>
                                        <a:srgbClr val="FF6600"/>
                                      </a:solidFill>
                                      <a:latin typeface="Cambria Math" panose="02040503050406030204" pitchFamily="18" charset="0"/>
                                    </a:rPr>
                                  </m:ctrlPr>
                                </m:sSubPr>
                                <m:e>
                                  <m:r>
                                    <a:rPr lang="en-US" sz="2000" b="0" i="1" smtClean="0">
                                      <a:solidFill>
                                        <a:srgbClr val="FF6600"/>
                                      </a:solidFill>
                                      <a:latin typeface="Cambria Math" panose="02040503050406030204" pitchFamily="18" charset="0"/>
                                    </a:rPr>
                                    <m:t>𝑦</m:t>
                                  </m:r>
                                </m:e>
                                <m:sub>
                                  <m:r>
                                    <a:rPr lang="en-US" sz="2000" b="0" i="1" smtClean="0">
                                      <a:solidFill>
                                        <a:srgbClr val="FF6600"/>
                                      </a:solidFill>
                                      <a:latin typeface="Cambria Math" panose="02040503050406030204" pitchFamily="18" charset="0"/>
                                    </a:rPr>
                                    <m:t>1</m:t>
                                  </m:r>
                                </m:sub>
                              </m:sSub>
                              <m:r>
                                <a:rPr lang="en-US" sz="2000" i="1">
                                  <a:solidFill>
                                    <a:srgbClr val="FF6600"/>
                                  </a:solidFill>
                                  <a:latin typeface="Cambria Math" panose="02040503050406030204" pitchFamily="18" charset="0"/>
                                </a:rPr>
                                <m:t>)</m:t>
                              </m:r>
                            </m:e>
                            <m:sup>
                              <m:r>
                                <a:rPr lang="en-US" sz="2000" i="1">
                                  <a:solidFill>
                                    <a:srgbClr val="FF6600"/>
                                  </a:solidFill>
                                  <a:latin typeface="Cambria Math" panose="02040503050406030204" pitchFamily="18" charset="0"/>
                                </a:rPr>
                                <m:t>𝛽</m:t>
                              </m:r>
                            </m:sup>
                          </m:sSup>
                          <m:r>
                            <a:rPr lang="en-US" sz="2000" i="1">
                              <a:solidFill>
                                <a:srgbClr val="FF6600"/>
                              </a:solidFill>
                              <a:latin typeface="Cambria Math" panose="02040503050406030204" pitchFamily="18" charset="0"/>
                            </a:rPr>
                            <m:t>)</m:t>
                          </m:r>
                        </m:e>
                        <m:sup>
                          <m:r>
                            <a:rPr lang="en-US" sz="2000" i="1">
                              <a:solidFill>
                                <a:srgbClr val="FF6600"/>
                              </a:solidFill>
                              <a:latin typeface="Cambria Math" panose="02040503050406030204" pitchFamily="18" charset="0"/>
                            </a:rPr>
                            <m:t>𝛼</m:t>
                          </m:r>
                        </m:sup>
                      </m:sSup>
                      <m:r>
                        <a:rPr lang="en-US" sz="2000" b="0" i="1" smtClean="0">
                          <a:solidFill>
                            <a:srgbClr val="FF6600"/>
                          </a:solidFill>
                          <a:latin typeface="Cambria Math" panose="02040503050406030204" pitchFamily="18" charset="0"/>
                        </a:rPr>
                        <m:t>, …,</m:t>
                      </m:r>
                      <m:sSup>
                        <m:sSupPr>
                          <m:ctrlPr>
                            <a:rPr lang="en-US" sz="2000" i="1">
                              <a:solidFill>
                                <a:srgbClr val="FF6600"/>
                              </a:solidFill>
                              <a:latin typeface="Cambria Math" panose="02040503050406030204" pitchFamily="18" charset="0"/>
                            </a:rPr>
                          </m:ctrlPr>
                        </m:sSupPr>
                        <m:e>
                          <m:r>
                            <a:rPr lang="en-US" sz="2000" i="1">
                              <a:solidFill>
                                <a:srgbClr val="FF6600"/>
                              </a:solidFill>
                              <a:latin typeface="Cambria Math" panose="02040503050406030204" pitchFamily="18" charset="0"/>
                            </a:rPr>
                            <m:t>(</m:t>
                          </m:r>
                          <m:sSup>
                            <m:sSupPr>
                              <m:ctrlPr>
                                <a:rPr lang="en-US" sz="2000" i="1">
                                  <a:solidFill>
                                    <a:srgbClr val="FF6600"/>
                                  </a:solidFill>
                                  <a:latin typeface="Cambria Math" panose="02040503050406030204" pitchFamily="18" charset="0"/>
                                </a:rPr>
                              </m:ctrlPr>
                            </m:sSupPr>
                            <m:e>
                              <m:r>
                                <a:rPr lang="en-US" sz="2000" i="1">
                                  <a:solidFill>
                                    <a:srgbClr val="FF6600"/>
                                  </a:solidFill>
                                  <a:latin typeface="Cambria Math" panose="02040503050406030204" pitchFamily="18" charset="0"/>
                                </a:rPr>
                                <m:t>𝐻</m:t>
                              </m:r>
                              <m:r>
                                <a:rPr lang="en-US" sz="2000" i="1">
                                  <a:solidFill>
                                    <a:srgbClr val="FF6600"/>
                                  </a:solidFill>
                                  <a:latin typeface="Cambria Math" panose="02040503050406030204" pitchFamily="18" charset="0"/>
                                </a:rPr>
                                <m:t>(</m:t>
                              </m:r>
                              <m:sSub>
                                <m:sSubPr>
                                  <m:ctrlPr>
                                    <a:rPr lang="en-US" sz="2000" i="1">
                                      <a:solidFill>
                                        <a:srgbClr val="FF6600"/>
                                      </a:solidFill>
                                      <a:latin typeface="Cambria Math" panose="02040503050406030204" pitchFamily="18" charset="0"/>
                                    </a:rPr>
                                  </m:ctrlPr>
                                </m:sSubPr>
                                <m:e>
                                  <m:r>
                                    <a:rPr lang="en-US" sz="2000" i="1">
                                      <a:solidFill>
                                        <a:srgbClr val="FF6600"/>
                                      </a:solidFill>
                                      <a:latin typeface="Cambria Math" panose="02040503050406030204" pitchFamily="18" charset="0"/>
                                    </a:rPr>
                                    <m:t>𝑦</m:t>
                                  </m:r>
                                </m:e>
                                <m:sub>
                                  <m:r>
                                    <a:rPr lang="en-US" sz="2000" b="0" i="1" smtClean="0">
                                      <a:solidFill>
                                        <a:srgbClr val="FF6600"/>
                                      </a:solidFill>
                                      <a:latin typeface="Cambria Math" panose="02040503050406030204" pitchFamily="18" charset="0"/>
                                    </a:rPr>
                                    <m:t>𝑛</m:t>
                                  </m:r>
                                </m:sub>
                              </m:sSub>
                              <m:r>
                                <a:rPr lang="en-US" sz="2000" i="1">
                                  <a:solidFill>
                                    <a:srgbClr val="FF6600"/>
                                  </a:solidFill>
                                  <a:latin typeface="Cambria Math" panose="02040503050406030204" pitchFamily="18" charset="0"/>
                                </a:rPr>
                                <m:t>)</m:t>
                              </m:r>
                            </m:e>
                            <m:sup>
                              <m:r>
                                <a:rPr lang="en-US" sz="2000" i="1">
                                  <a:solidFill>
                                    <a:srgbClr val="FF6600"/>
                                  </a:solidFill>
                                  <a:latin typeface="Cambria Math" panose="02040503050406030204" pitchFamily="18" charset="0"/>
                                </a:rPr>
                                <m:t>𝛽</m:t>
                              </m:r>
                            </m:sup>
                          </m:sSup>
                          <m:r>
                            <a:rPr lang="en-US" sz="2000" i="1">
                              <a:solidFill>
                                <a:srgbClr val="FF6600"/>
                              </a:solidFill>
                              <a:latin typeface="Cambria Math" panose="02040503050406030204" pitchFamily="18" charset="0"/>
                            </a:rPr>
                            <m:t>)</m:t>
                          </m:r>
                        </m:e>
                        <m:sup>
                          <m:r>
                            <a:rPr lang="en-US" sz="2000" i="1">
                              <a:solidFill>
                                <a:srgbClr val="FF6600"/>
                              </a:solidFill>
                              <a:latin typeface="Cambria Math" panose="02040503050406030204" pitchFamily="18" charset="0"/>
                            </a:rPr>
                            <m:t>𝛼</m:t>
                          </m:r>
                          <m:r>
                            <m:rPr>
                              <m:nor/>
                            </m:rPr>
                            <a:rPr lang="en-US" sz="2000" dirty="0">
                              <a:solidFill>
                                <a:srgbClr val="FF6600"/>
                              </a:solidFill>
                            </a:rPr>
                            <m:t> </m:t>
                          </m:r>
                        </m:sup>
                      </m:sSup>
                    </m:oMath>
                  </m:oMathPara>
                </a14:m>
                <a:endParaRPr lang="en-US" sz="2000" dirty="0">
                  <a:solidFill>
                    <a:srgbClr val="0066FF"/>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1701277" y="3658083"/>
                <a:ext cx="2427459" cy="322268"/>
              </a:xfrm>
              <a:prstGeom prst="rect">
                <a:avLst/>
              </a:prstGeom>
              <a:blipFill>
                <a:blip r:embed="rId7"/>
                <a:stretch>
                  <a:fillRect l="-5025" t="-1887" r="-14322" b="-35849"/>
                </a:stretch>
              </a:blipFill>
            </p:spPr>
            <p:txBody>
              <a:bodyPr/>
              <a:lstStyle/>
              <a:p>
                <a:r>
                  <a:rPr lang="en-US">
                    <a:noFill/>
                  </a:rPr>
                  <a:t> </a:t>
                </a:r>
              </a:p>
            </p:txBody>
          </p:sp>
        </mc:Fallback>
      </mc:AlternateContent>
      <p:cxnSp>
        <p:nvCxnSpPr>
          <p:cNvPr id="22" name="Straight Arrow Connector 21"/>
          <p:cNvCxnSpPr>
            <a:cxnSpLocks/>
          </p:cNvCxnSpPr>
          <p:nvPr/>
        </p:nvCxnSpPr>
        <p:spPr>
          <a:xfrm>
            <a:off x="4517409" y="3678756"/>
            <a:ext cx="855018" cy="2217"/>
          </a:xfrm>
          <a:prstGeom prst="straightConnector1">
            <a:avLst/>
          </a:prstGeom>
          <a:ln w="19050">
            <a:solidFill>
              <a:srgbClr val="FF66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flipV="1">
            <a:off x="6968188" y="3658083"/>
            <a:ext cx="862416" cy="28624"/>
          </a:xfrm>
          <a:prstGeom prst="straightConnector1">
            <a:avLst/>
          </a:prstGeom>
          <a:ln w="19050">
            <a:solidFill>
              <a:srgbClr val="0066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8"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65837" y="2634915"/>
            <a:ext cx="807152" cy="8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039767" y="2431100"/>
            <a:ext cx="911441" cy="915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a:xfrm>
            <a:off x="6140345" y="2665677"/>
            <a:ext cx="0" cy="164216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Rectangle 7"/>
          <p:cNvSpPr/>
          <p:nvPr/>
        </p:nvSpPr>
        <p:spPr>
          <a:xfrm>
            <a:off x="5372427" y="3576698"/>
            <a:ext cx="1535837" cy="456054"/>
          </a:xfrm>
          <a:prstGeom prst="rect">
            <a:avLst/>
          </a:prstGeom>
          <a:solidFill>
            <a:schemeClr val="accent4">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Plain </a:t>
            </a:r>
          </a:p>
          <a:p>
            <a:pPr algn="ctr"/>
            <a:r>
              <a:rPr lang="en-US" dirty="0">
                <a:solidFill>
                  <a:schemeClr val="tx1"/>
                </a:solidFill>
              </a:rPr>
              <a:t>Intersection</a:t>
            </a:r>
          </a:p>
        </p:txBody>
      </p:sp>
      <p:sp>
        <p:nvSpPr>
          <p:cNvPr id="34" name="Rectangle 33"/>
          <p:cNvSpPr/>
          <p:nvPr/>
        </p:nvSpPr>
        <p:spPr>
          <a:xfrm rot="19807260">
            <a:off x="3418975" y="3334874"/>
            <a:ext cx="4687661" cy="93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Public keys ~ Set size</a:t>
            </a:r>
          </a:p>
        </p:txBody>
      </p:sp>
      <mc:AlternateContent xmlns:mc="http://schemas.openxmlformats.org/markup-compatibility/2006" xmlns:a14="http://schemas.microsoft.com/office/drawing/2010/main">
        <mc:Choice Requires="a14">
          <p:sp>
            <p:nvSpPr>
              <p:cNvPr id="10" name="Rectangle 9"/>
              <p:cNvSpPr/>
              <p:nvPr/>
            </p:nvSpPr>
            <p:spPr>
              <a:xfrm>
                <a:off x="1014489" y="2989832"/>
                <a:ext cx="317001" cy="218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𝛼</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1014489" y="2989832"/>
                <a:ext cx="317001" cy="218536"/>
              </a:xfrm>
              <a:prstGeom prst="rect">
                <a:avLst/>
              </a:prstGeom>
              <a:blipFill>
                <a:blip r:embed="rId10"/>
                <a:stretch>
                  <a:fillRect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10898832" y="2847172"/>
                <a:ext cx="317001" cy="218536"/>
              </a:xfrm>
              <a:prstGeom prst="rect">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m:rPr>
                          <m:sty m:val="p"/>
                        </m:rPr>
                        <a:rPr lang="en-US" b="0" i="1" smtClean="0">
                          <a:latin typeface="Cambria Math" panose="02040503050406030204" pitchFamily="18" charset="0"/>
                        </a:rPr>
                        <m:t>β</m:t>
                      </m:r>
                    </m:oMath>
                  </m:oMathPara>
                </a14:m>
                <a:endParaRPr lang="en-US" b="0" dirty="0"/>
              </a:p>
            </p:txBody>
          </p:sp>
        </mc:Choice>
        <mc:Fallback xmlns="">
          <p:sp>
            <p:nvSpPr>
              <p:cNvPr id="29" name="Rectangle 28"/>
              <p:cNvSpPr>
                <a:spLocks noRot="1" noChangeAspect="1" noMove="1" noResize="1" noEditPoints="1" noAdjustHandles="1" noChangeArrowheads="1" noChangeShapeType="1" noTextEdit="1"/>
              </p:cNvSpPr>
              <p:nvPr/>
            </p:nvSpPr>
            <p:spPr>
              <a:xfrm>
                <a:off x="10898832" y="2847172"/>
                <a:ext cx="317001" cy="218536"/>
              </a:xfrm>
              <a:prstGeom prst="rect">
                <a:avLst/>
              </a:prstGeom>
              <a:blipFill>
                <a:blip r:embed="rId11"/>
                <a:stretch>
                  <a:fillRect l="-3704" t="-10526" r="-1852" b="-52632"/>
                </a:stretch>
              </a:blipFill>
            </p:spPr>
            <p:txBody>
              <a:bodyPr/>
              <a:lstStyle/>
              <a:p>
                <a:r>
                  <a:rPr lang="en-US">
                    <a:noFill/>
                  </a:rPr>
                  <a:t> </a:t>
                </a:r>
              </a:p>
            </p:txBody>
          </p:sp>
        </mc:Fallback>
      </mc:AlternateContent>
      <p:sp>
        <p:nvSpPr>
          <p:cNvPr id="30" name="Slide Number Placeholder 9"/>
          <p:cNvSpPr>
            <a:spLocks noGrp="1"/>
          </p:cNvSpPr>
          <p:nvPr>
            <p:ph type="sldNum" sz="quarter" idx="12"/>
          </p:nvPr>
        </p:nvSpPr>
        <p:spPr>
          <a:xfrm>
            <a:off x="11402568" y="6337770"/>
            <a:ext cx="640080" cy="365125"/>
          </a:xfrm>
        </p:spPr>
        <p:txBody>
          <a:bodyPr/>
          <a:lstStyle/>
          <a:p>
            <a:pPr>
              <a:defRPr/>
            </a:pPr>
            <a:fld id="{6BE38EA5-762B-447A-B488-376B6956231A}" type="slidenum">
              <a:rPr lang="en-US" b="1" smtClean="0">
                <a:solidFill>
                  <a:schemeClr val="bg1"/>
                </a:solidFill>
              </a:rPr>
              <a:pPr>
                <a:defRPr/>
              </a:pPr>
              <a:t>6</a:t>
            </a:fld>
            <a:r>
              <a:rPr lang="en-US" b="1" dirty="0">
                <a:solidFill>
                  <a:schemeClr val="bg1"/>
                </a:solidFill>
              </a:rPr>
              <a:t>/24</a:t>
            </a:r>
          </a:p>
        </p:txBody>
      </p:sp>
      <p:sp>
        <p:nvSpPr>
          <p:cNvPr id="20" name="Rectangle 10">
            <a:extLst>
              <a:ext uri="{FF2B5EF4-FFF2-40B4-BE49-F238E27FC236}">
                <a16:creationId xmlns:a16="http://schemas.microsoft.com/office/drawing/2014/main" id="{1A915A89-7259-46BC-AC76-D3CC23BB2301}"/>
              </a:ext>
            </a:extLst>
          </p:cNvPr>
          <p:cNvSpPr>
            <a:spLocks noChangeArrowheads="1"/>
          </p:cNvSpPr>
          <p:nvPr/>
        </p:nvSpPr>
        <p:spPr bwMode="auto">
          <a:xfrm>
            <a:off x="0" y="663270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dirty="0"/>
              <a:t>June-2016 | New Tools and Techniques for Practical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143126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1" nodeType="clickEffect">
                                  <p:stCondLst>
                                    <p:cond delay="0"/>
                                  </p:stCondLst>
                                  <p:childTnLst>
                                    <p:animMotion origin="layout" path="M -2.29167E-6 3.7037E-6 L 0.52904 -0.00116 " pathEditMode="relative" rAng="0" ptsTypes="AA">
                                      <p:cBhvr>
                                        <p:cTn id="36" dur="2000" fill="hold"/>
                                        <p:tgtEl>
                                          <p:spTgt spid="23"/>
                                        </p:tgtEl>
                                        <p:attrNameLst>
                                          <p:attrName>ppt_x</p:attrName>
                                          <p:attrName>ppt_y</p:attrName>
                                        </p:attrNameLst>
                                      </p:cBhvr>
                                      <p:rCtr x="26445" y="-69"/>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0" nodeType="clickEffect">
                                  <p:stCondLst>
                                    <p:cond delay="0"/>
                                  </p:stCondLst>
                                  <p:childTnLst>
                                    <p:animMotion origin="layout" path="M -2.70833E-6 -3.7037E-7 L -0.52838 0.00509 " pathEditMode="relative" rAng="0" ptsTypes="AA">
                                      <p:cBhvr>
                                        <p:cTn id="48" dur="2000" fill="hold"/>
                                        <p:tgtEl>
                                          <p:spTgt spid="24"/>
                                        </p:tgtEl>
                                        <p:attrNameLst>
                                          <p:attrName>ppt_x</p:attrName>
                                          <p:attrName>ppt_y</p:attrName>
                                        </p:attrNameLst>
                                      </p:cBhvr>
                                      <p:rCtr x="-26419" y="255"/>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500"/>
                                        <p:tgtEl>
                                          <p:spTgt spid="22"/>
                                        </p:tgtEl>
                                      </p:cBhvr>
                                    </p:animEffect>
                                  </p:childTnLst>
                                </p:cTn>
                              </p:par>
                              <p:par>
                                <p:cTn id="61" presetID="22" presetClass="entr" presetSubtype="2"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right)">
                                      <p:cBhvr>
                                        <p:cTn id="63" dur="500"/>
                                        <p:tgtEl>
                                          <p:spTgt spid="33"/>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7">
                                            <p:txEl>
                                              <p:pRg st="7" end="7"/>
                                            </p:txEl>
                                          </p:spTgt>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7">
                                            <p:txEl>
                                              <p:pRg st="8" end="8"/>
                                            </p:txEl>
                                          </p:spTgt>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barn(inVertical)">
                                      <p:cBhvr>
                                        <p:cTn id="78" dur="500"/>
                                        <p:tgtEl>
                                          <p:spTgt spid="34"/>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
                                            <p:txEl>
                                              <p:pRg st="10" end="10"/>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4" grpId="0"/>
      <p:bldP spid="24" grpId="1"/>
      <p:bldP spid="25" grpId="0"/>
      <p:bldP spid="26" grpId="0"/>
      <p:bldP spid="8" grpId="0" animBg="1"/>
      <p:bldP spid="34" grpId="0" animBg="1"/>
      <p:bldP spid="10"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16556" y="0"/>
            <a:ext cx="11018243" cy="1609344"/>
          </a:xfrm>
        </p:spPr>
        <p:txBody>
          <a:bodyPr>
            <a:normAutofit/>
          </a:bodyPr>
          <a:lstStyle/>
          <a:p>
            <a:pPr algn="ctr"/>
            <a:r>
              <a:rPr lang="en-US" dirty="0"/>
              <a:t>Oblivious Transfer Extension[IKNP03]</a:t>
            </a:r>
          </a:p>
        </p:txBody>
      </p:sp>
      <mc:AlternateContent xmlns:mc="http://schemas.openxmlformats.org/markup-compatibility/2006" xmlns:a14="http://schemas.microsoft.com/office/drawing/2010/main">
        <mc:Choice Requires="a14">
          <p:sp>
            <p:nvSpPr>
              <p:cNvPr id="7" name="Content Placeholder 2"/>
              <p:cNvSpPr>
                <a:spLocks noGrp="1"/>
              </p:cNvSpPr>
              <p:nvPr>
                <p:ph idx="1"/>
              </p:nvPr>
            </p:nvSpPr>
            <p:spPr>
              <a:xfrm>
                <a:off x="385512" y="1290475"/>
                <a:ext cx="10925616" cy="5347433"/>
              </a:xfrm>
            </p:spPr>
            <p:txBody>
              <a:bodyPr>
                <a:noAutofit/>
              </a:bodyPr>
              <a:lstStyle/>
              <a:p>
                <a:endParaRPr lang="en-US" sz="2400" dirty="0"/>
              </a:p>
              <a:p>
                <a:endParaRPr lang="en-US" sz="2400" dirty="0"/>
              </a:p>
              <a:p>
                <a:endParaRPr lang="en-US" sz="2400" dirty="0"/>
              </a:p>
              <a:p>
                <a:endParaRPr lang="en-US" sz="2400" dirty="0"/>
              </a:p>
              <a:p>
                <a:r>
                  <a:rPr lang="en-US" sz="2400" dirty="0">
                    <a:latin typeface="Cambria Math" panose="02040503050406030204" pitchFamily="18" charset="0"/>
                  </a:rPr>
                  <a:t>1 – out –of  2 OT:</a:t>
                </a:r>
              </a:p>
              <a:p>
                <a:pPr lvl="1"/>
                <a:r>
                  <a:rPr lang="en-US" sz="2200" dirty="0">
                    <a:latin typeface="Cambria Math" panose="02040503050406030204" pitchFamily="18" charset="0"/>
                  </a:rPr>
                  <a:t>Sender has </a:t>
                </a:r>
                <a:r>
                  <a:rPr lang="en-US" sz="2200">
                    <a:latin typeface="Cambria Math" panose="02040503050406030204" pitchFamily="18" charset="0"/>
                  </a:rPr>
                  <a:t>two strings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 </m:t>
                        </m:r>
                        <m:r>
                          <a:rPr lang="en-US" sz="2200" i="1">
                            <a:latin typeface="Cambria Math" panose="02040503050406030204" pitchFamily="18" charset="0"/>
                          </a:rPr>
                          <m:t>𝑥</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oMath>
                </a14:m>
                <a:endParaRPr lang="en-US" sz="2200" dirty="0">
                  <a:latin typeface="Cambria Math" panose="02040503050406030204" pitchFamily="18" charset="0"/>
                </a:endParaRPr>
              </a:p>
              <a:p>
                <a:pPr lvl="1"/>
                <a:r>
                  <a:rPr lang="en-US" sz="2200" dirty="0">
                    <a:latin typeface="Cambria Math" panose="02040503050406030204" pitchFamily="18" charset="0"/>
                  </a:rPr>
                  <a:t>Receiver has a selection bit </a:t>
                </a:r>
                <a14:m>
                  <m:oMath xmlns:m="http://schemas.openxmlformats.org/officeDocument/2006/math">
                    <m:r>
                      <a:rPr lang="en-US" sz="2200" i="1">
                        <a:latin typeface="Cambria Math" panose="02040503050406030204" pitchFamily="18" charset="0"/>
                      </a:rPr>
                      <m:t>𝑏</m:t>
                    </m:r>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0,1</m:t>
                        </m:r>
                      </m:e>
                    </m:d>
                  </m:oMath>
                </a14:m>
                <a:endParaRPr lang="en-US" sz="2200" dirty="0">
                  <a:latin typeface="Cambria Math" panose="02040503050406030204" pitchFamily="18" charset="0"/>
                </a:endParaRPr>
              </a:p>
              <a:p>
                <a:pPr lvl="1"/>
                <a:r>
                  <a:rPr lang="en-US" sz="2200" dirty="0">
                    <a:latin typeface="Cambria Math" panose="02040503050406030204" pitchFamily="18" charset="0"/>
                  </a:rPr>
                  <a:t>After OT: Receiver gets </a:t>
                </a:r>
                <a14:m>
                  <m:oMath xmlns:m="http://schemas.openxmlformats.org/officeDocument/2006/math">
                    <m:sSub>
                      <m:sSubPr>
                        <m:ctrlPr>
                          <a:rPr lang="en-US" sz="2000" i="1" smtClean="0">
                            <a:solidFill>
                              <a:schemeClr val="tx1"/>
                            </a:solidFill>
                            <a:latin typeface="Cambria Math" panose="02040503050406030204" pitchFamily="18" charset="0"/>
                            <a:ea typeface="Cambria Math" panose="02040503050406030204" pitchFamily="18" charset="0"/>
                          </a:rPr>
                        </m:ctrlPr>
                      </m:sSubPr>
                      <m:e>
                        <m:r>
                          <a:rPr lang="en-US" sz="2000" b="0" i="1">
                            <a:solidFill>
                              <a:schemeClr val="tx1"/>
                            </a:solidFill>
                            <a:latin typeface="Cambria Math" panose="02040503050406030204" pitchFamily="18" charset="0"/>
                            <a:ea typeface="Cambria Math" panose="02040503050406030204" pitchFamily="18" charset="0"/>
                          </a:rPr>
                          <m:t>𝑥</m:t>
                        </m:r>
                      </m:e>
                      <m:sub>
                        <m:r>
                          <a:rPr lang="en-US" sz="2000" b="0" i="1">
                            <a:solidFill>
                              <a:schemeClr val="tx1"/>
                            </a:solidFill>
                            <a:latin typeface="Cambria Math" panose="02040503050406030204" pitchFamily="18" charset="0"/>
                            <a:ea typeface="Cambria Math" panose="02040503050406030204" pitchFamily="18" charset="0"/>
                          </a:rPr>
                          <m:t>𝑏</m:t>
                        </m:r>
                      </m:sub>
                    </m:sSub>
                  </m:oMath>
                </a14:m>
                <a:r>
                  <a:rPr lang="en-US" sz="2200" dirty="0">
                    <a:solidFill>
                      <a:schemeClr val="tx1"/>
                    </a:solidFill>
                    <a:latin typeface="Cambria Math" panose="02040503050406030204" pitchFamily="18" charset="0"/>
                    <a:ea typeface="Cambria Math" panose="02040503050406030204" pitchFamily="18" charset="0"/>
                  </a:rPr>
                  <a:t>; Sender receives nothing</a:t>
                </a:r>
                <a:endParaRPr lang="en-US" sz="2400" dirty="0"/>
              </a:p>
              <a:p>
                <a:r>
                  <a:rPr lang="en-US" sz="2400" dirty="0"/>
                  <a:t>Doing </a:t>
                </a:r>
                <a14:m>
                  <m:oMath xmlns:m="http://schemas.openxmlformats.org/officeDocument/2006/math">
                    <m:r>
                      <a:rPr lang="en-US" sz="2400" b="0" i="1" smtClean="0">
                        <a:latin typeface="Cambria Math" panose="02040503050406030204" pitchFamily="18" charset="0"/>
                      </a:rPr>
                      <m:t>𝑛</m:t>
                    </m:r>
                  </m:oMath>
                </a14:m>
                <a:r>
                  <a:rPr lang="en-US" sz="2400" dirty="0"/>
                  <a:t> 1-out-of-2 OT:</a:t>
                </a:r>
                <a:endParaRPr lang="en-US" sz="2200" dirty="0"/>
              </a:p>
              <a:p>
                <a:pPr lvl="1"/>
                <a14:m>
                  <m:oMath xmlns:m="http://schemas.openxmlformats.org/officeDocument/2006/math">
                    <m:r>
                      <a:rPr lang="en-US" sz="2200" b="0" i="1" smtClean="0">
                        <a:latin typeface="Cambria Math" panose="02040503050406030204" pitchFamily="18" charset="0"/>
                      </a:rPr>
                      <m:t>𝑛</m:t>
                    </m:r>
                  </m:oMath>
                </a14:m>
                <a:r>
                  <a:rPr lang="en-US" sz="2200" dirty="0"/>
                  <a:t> is large, e.g. </a:t>
                </a:r>
                <a14:m>
                  <m:oMath xmlns:m="http://schemas.openxmlformats.org/officeDocument/2006/math">
                    <m:r>
                      <a:rPr lang="en-US" sz="2200" i="1">
                        <a:latin typeface="Cambria Math" panose="02040503050406030204" pitchFamily="18" charset="0"/>
                      </a:rPr>
                      <m:t>𝑛</m:t>
                    </m:r>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2</m:t>
                        </m:r>
                      </m:e>
                      <m:sup>
                        <m:r>
                          <a:rPr lang="en-US" sz="2200" b="0" i="1" smtClean="0">
                            <a:latin typeface="Cambria Math" panose="02040503050406030204" pitchFamily="18" charset="0"/>
                          </a:rPr>
                          <m:t>20</m:t>
                        </m:r>
                      </m:sup>
                    </m:sSup>
                  </m:oMath>
                </a14:m>
                <a:endParaRPr lang="en-US" sz="2200" dirty="0"/>
              </a:p>
              <a:p>
                <a:pPr lvl="1"/>
                <a:r>
                  <a:rPr lang="en-US" sz="2200" dirty="0"/>
                  <a:t>Need 128 Public Keys for base OT</a:t>
                </a:r>
              </a:p>
              <a:p>
                <a:pPr lvl="1"/>
                <a:r>
                  <a:rPr lang="en-US" sz="2200" dirty="0"/>
                  <a:t>Extend to </a:t>
                </a:r>
                <a14:m>
                  <m:oMath xmlns:m="http://schemas.openxmlformats.org/officeDocument/2006/math">
                    <m:r>
                      <a:rPr lang="en-US" sz="2200" i="1">
                        <a:latin typeface="Cambria Math" panose="02040503050406030204" pitchFamily="18" charset="0"/>
                      </a:rPr>
                      <m:t>𝑛</m:t>
                    </m:r>
                  </m:oMath>
                </a14:m>
                <a:r>
                  <a:rPr lang="en-US" sz="2200" dirty="0"/>
                  <a:t> OTs using symmetric keys</a:t>
                </a:r>
              </a:p>
              <a:p>
                <a:pPr marL="0" indent="0">
                  <a:buNone/>
                </a:pPr>
                <a:endParaRPr lang="en-US" sz="2400" dirty="0"/>
              </a:p>
              <a:p>
                <a:pPr marL="514350" indent="-514350">
                  <a:buFont typeface="Wingdings" pitchFamily="2" charset="2"/>
                  <a:buAutoNum type="arabicPeriod"/>
                </a:pPr>
                <a:endParaRPr lang="en-US" sz="2400" dirty="0"/>
              </a:p>
              <a:p>
                <a:pPr marL="514350" indent="-514350">
                  <a:buAutoNum type="arabicPeriod"/>
                </a:pPr>
                <a:endParaRPr lang="en-US" sz="2400" dirty="0"/>
              </a:p>
              <a:p>
                <a:pPr marL="514350" indent="-514350">
                  <a:buAutoNum type="arabicPeriod"/>
                </a:pPr>
                <a:endParaRPr lang="en-US" sz="2400" dirty="0"/>
              </a:p>
              <a:p>
                <a:pPr marL="0" indent="0">
                  <a:buNone/>
                </a:pPr>
                <a:endParaRPr lang="en-US" sz="2400" dirty="0"/>
              </a:p>
              <a:p>
                <a:pPr marL="0" indent="0">
                  <a:buNone/>
                </a:pPr>
                <a:endParaRPr lang="en-US" sz="2400" dirty="0"/>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xfrm>
                <a:off x="385512" y="1290475"/>
                <a:ext cx="10925616" cy="5347433"/>
              </a:xfrm>
              <a:blipFill>
                <a:blip r:embed="rId3"/>
                <a:stretch>
                  <a:fillRect l="-502"/>
                </a:stretch>
              </a:blipFill>
            </p:spPr>
            <p:txBody>
              <a:bodyPr/>
              <a:lstStyle/>
              <a:p>
                <a:r>
                  <a:rPr lang="en-US">
                    <a:noFill/>
                  </a:rPr>
                  <a:t> </a:t>
                </a:r>
              </a:p>
            </p:txBody>
          </p:sp>
        </mc:Fallback>
      </mc:AlternateContent>
      <p:sp>
        <p:nvSpPr>
          <p:cNvPr id="22" name="Rectangle 21"/>
          <p:cNvSpPr/>
          <p:nvPr/>
        </p:nvSpPr>
        <p:spPr>
          <a:xfrm>
            <a:off x="5526450" y="1499228"/>
            <a:ext cx="1957426" cy="127060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t>Oblivious Transfer</a:t>
            </a:r>
          </a:p>
        </p:txBody>
      </p:sp>
      <p:cxnSp>
        <p:nvCxnSpPr>
          <p:cNvPr id="33" name="Straight Arrow Connector 32"/>
          <p:cNvCxnSpPr>
            <a:cxnSpLocks/>
          </p:cNvCxnSpPr>
          <p:nvPr/>
        </p:nvCxnSpPr>
        <p:spPr>
          <a:xfrm>
            <a:off x="4694688" y="1692884"/>
            <a:ext cx="831762" cy="2755"/>
          </a:xfrm>
          <a:prstGeom prst="straightConnector1">
            <a:avLst/>
          </a:prstGeom>
          <a:ln>
            <a:headEnd type="none" w="med" len="med"/>
            <a:tailEnd type="arrow" w="med" len="med"/>
          </a:ln>
        </p:spPr>
        <p:style>
          <a:lnRef idx="2">
            <a:schemeClr val="accent1"/>
          </a:lnRef>
          <a:fillRef idx="1">
            <a:schemeClr val="lt1"/>
          </a:fillRef>
          <a:effectRef idx="0">
            <a:schemeClr val="accent1"/>
          </a:effectRef>
          <a:fontRef idx="minor">
            <a:schemeClr val="dk1"/>
          </a:fontRef>
        </p:style>
      </p:cxnSp>
      <p:cxnSp>
        <p:nvCxnSpPr>
          <p:cNvPr id="34" name="Straight Arrow Connector 33"/>
          <p:cNvCxnSpPr>
            <a:cxnSpLocks/>
            <a:stCxn id="35" idx="1"/>
          </p:cNvCxnSpPr>
          <p:nvPr/>
        </p:nvCxnSpPr>
        <p:spPr>
          <a:xfrm flipH="1" flipV="1">
            <a:off x="7483444" y="1672378"/>
            <a:ext cx="832194" cy="20507"/>
          </a:xfrm>
          <a:prstGeom prst="straightConnector1">
            <a:avLst/>
          </a:prstGeom>
          <a:ln w="12700">
            <a:solidFill>
              <a:srgbClr val="0066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Rectangle 34"/>
              <p:cNvSpPr/>
              <p:nvPr/>
            </p:nvSpPr>
            <p:spPr>
              <a:xfrm>
                <a:off x="8315638" y="1474139"/>
                <a:ext cx="850366" cy="437491"/>
              </a:xfrm>
              <a:prstGeom prst="rect">
                <a:avLst/>
              </a:prstGeom>
              <a:noFill/>
              <a:ln w="3175">
                <a:solidFill>
                  <a:srgbClr val="0066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Sub>
                    </m:oMath>
                  </m:oMathPara>
                </a14:m>
                <a:endParaRPr lang="en-US" sz="2400" dirty="0">
                  <a:solidFill>
                    <a:srgbClr val="FF0000"/>
                  </a:solidFill>
                </a:endParaRPr>
              </a:p>
            </p:txBody>
          </p:sp>
        </mc:Choice>
        <mc:Fallback xmlns="">
          <p:sp>
            <p:nvSpPr>
              <p:cNvPr id="35" name="Rectangle 34"/>
              <p:cNvSpPr>
                <a:spLocks noRot="1" noChangeAspect="1" noMove="1" noResize="1" noEditPoints="1" noAdjustHandles="1" noChangeArrowheads="1" noChangeShapeType="1" noTextEdit="1"/>
              </p:cNvSpPr>
              <p:nvPr/>
            </p:nvSpPr>
            <p:spPr>
              <a:xfrm>
                <a:off x="8315638" y="1474139"/>
                <a:ext cx="850366" cy="437491"/>
              </a:xfrm>
              <a:prstGeom prst="rect">
                <a:avLst/>
              </a:prstGeom>
              <a:blipFill>
                <a:blip r:embed="rId4"/>
                <a:stretch>
                  <a:fillRect l="-4965" b="-4110"/>
                </a:stretch>
              </a:blipFill>
              <a:ln w="3175">
                <a:solidFill>
                  <a:srgbClr val="0066FF"/>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3263605" y="1474139"/>
                <a:ext cx="1412479" cy="437491"/>
              </a:xfrm>
              <a:prstGeom prst="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n>
                            <a:solidFill>
                              <a:schemeClr val="tx1"/>
                            </a:solidFill>
                            <a:prstDash val="sysDot"/>
                          </a:ln>
                          <a:solidFill>
                            <a:schemeClr val="tx1"/>
                          </a:solidFill>
                          <a:latin typeface="Cambria Math" panose="02040503050406030204" pitchFamily="18" charset="0"/>
                        </a:rPr>
                        <m:t>𝑏</m:t>
                      </m:r>
                      <m:r>
                        <a:rPr lang="en-US" sz="2400" b="0" i="1" smtClean="0">
                          <a:ln>
                            <a:solidFill>
                              <a:schemeClr val="tx1"/>
                            </a:solidFill>
                            <a:prstDash val="sysDot"/>
                          </a:ln>
                          <a:solidFill>
                            <a:schemeClr val="tx1"/>
                          </a:solidFill>
                          <a:latin typeface="Cambria Math" panose="02040503050406030204" pitchFamily="18" charset="0"/>
                        </a:rPr>
                        <m:t>∈{0,1}</m:t>
                      </m:r>
                    </m:oMath>
                  </m:oMathPara>
                </a14:m>
                <a:endParaRPr lang="en-US" sz="2400" dirty="0">
                  <a:ln>
                    <a:solidFill>
                      <a:schemeClr val="tx1"/>
                    </a:solidFill>
                    <a:prstDash val="sysDot"/>
                  </a:ln>
                  <a:solidFill>
                    <a:srgbClr val="FF0000"/>
                  </a:solidFill>
                </a:endParaRPr>
              </a:p>
            </p:txBody>
          </p:sp>
        </mc:Choice>
        <mc:Fallback xmlns="">
          <p:sp>
            <p:nvSpPr>
              <p:cNvPr id="36" name="Rectangle 35"/>
              <p:cNvSpPr>
                <a:spLocks noRot="1" noChangeAspect="1" noMove="1" noResize="1" noEditPoints="1" noAdjustHandles="1" noChangeArrowheads="1" noChangeShapeType="1" noTextEdit="1"/>
              </p:cNvSpPr>
              <p:nvPr/>
            </p:nvSpPr>
            <p:spPr>
              <a:xfrm>
                <a:off x="3263605" y="1474139"/>
                <a:ext cx="1412479" cy="437491"/>
              </a:xfrm>
              <a:prstGeom prst="rect">
                <a:avLst/>
              </a:prstGeom>
              <a:blipFill>
                <a:blip r:embed="rId5"/>
                <a:stretch>
                  <a:fillRect/>
                </a:stretch>
              </a:blipFill>
              <a:ln>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3806681" y="2390413"/>
                <a:ext cx="850366" cy="437491"/>
              </a:xfrm>
              <a:prstGeom prst="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n>
                                <a:solidFill>
                                  <a:schemeClr val="tx1"/>
                                </a:solidFill>
                                <a:prstDash val="sysDot"/>
                              </a:ln>
                              <a:solidFill>
                                <a:schemeClr val="tx1"/>
                              </a:solidFill>
                              <a:latin typeface="Cambria Math" panose="02040503050406030204" pitchFamily="18" charset="0"/>
                            </a:rPr>
                          </m:ctrlPr>
                        </m:sSubPr>
                        <m:e>
                          <m:r>
                            <a:rPr lang="en-US" sz="2400" b="0" i="1" smtClean="0">
                              <a:ln>
                                <a:solidFill>
                                  <a:schemeClr val="tx1"/>
                                </a:solidFill>
                                <a:prstDash val="sysDot"/>
                              </a:ln>
                              <a:solidFill>
                                <a:schemeClr val="tx1"/>
                              </a:solidFill>
                              <a:latin typeface="Cambria Math" panose="02040503050406030204" pitchFamily="18" charset="0"/>
                            </a:rPr>
                            <m:t>𝑥</m:t>
                          </m:r>
                        </m:e>
                        <m:sub>
                          <m:r>
                            <a:rPr lang="en-US" sz="2400" b="0" i="1" smtClean="0">
                              <a:ln>
                                <a:solidFill>
                                  <a:schemeClr val="tx1"/>
                                </a:solidFill>
                                <a:prstDash val="sysDot"/>
                              </a:ln>
                              <a:solidFill>
                                <a:schemeClr val="tx1"/>
                              </a:solidFill>
                              <a:latin typeface="Cambria Math" panose="02040503050406030204" pitchFamily="18" charset="0"/>
                            </a:rPr>
                            <m:t>𝑏</m:t>
                          </m:r>
                        </m:sub>
                      </m:sSub>
                    </m:oMath>
                  </m:oMathPara>
                </a14:m>
                <a:endParaRPr lang="en-US" sz="2400" dirty="0">
                  <a:ln>
                    <a:solidFill>
                      <a:schemeClr val="tx1"/>
                    </a:solidFill>
                    <a:prstDash val="sysDot"/>
                  </a:ln>
                  <a:solidFill>
                    <a:srgbClr val="FF0000"/>
                  </a:solidFill>
                </a:endParaRPr>
              </a:p>
            </p:txBody>
          </p:sp>
        </mc:Choice>
        <mc:Fallback xmlns="">
          <p:sp>
            <p:nvSpPr>
              <p:cNvPr id="37" name="Rectangle 36"/>
              <p:cNvSpPr>
                <a:spLocks noRot="1" noChangeAspect="1" noMove="1" noResize="1" noEditPoints="1" noAdjustHandles="1" noChangeArrowheads="1" noChangeShapeType="1" noTextEdit="1"/>
              </p:cNvSpPr>
              <p:nvPr/>
            </p:nvSpPr>
            <p:spPr>
              <a:xfrm>
                <a:off x="3806681" y="2390413"/>
                <a:ext cx="850366" cy="437491"/>
              </a:xfrm>
              <a:prstGeom prst="rect">
                <a:avLst/>
              </a:prstGeom>
              <a:blipFill>
                <a:blip r:embed="rId6"/>
                <a:stretch>
                  <a:fillRect/>
                </a:stretch>
              </a:blipFill>
              <a:ln>
                <a:prstDash val="sysDot"/>
              </a:ln>
            </p:spPr>
            <p:txBody>
              <a:bodyPr/>
              <a:lstStyle/>
              <a:p>
                <a:r>
                  <a:rPr lang="en-US">
                    <a:noFill/>
                  </a:rPr>
                  <a:t> </a:t>
                </a:r>
              </a:p>
            </p:txBody>
          </p:sp>
        </mc:Fallback>
      </mc:AlternateContent>
      <p:cxnSp>
        <p:nvCxnSpPr>
          <p:cNvPr id="38" name="Straight Arrow Connector 37"/>
          <p:cNvCxnSpPr>
            <a:cxnSpLocks/>
          </p:cNvCxnSpPr>
          <p:nvPr/>
        </p:nvCxnSpPr>
        <p:spPr>
          <a:xfrm flipH="1" flipV="1">
            <a:off x="4666565" y="2609158"/>
            <a:ext cx="859887" cy="1"/>
          </a:xfrm>
          <a:prstGeom prst="straightConnector1">
            <a:avLst/>
          </a:prstGeom>
          <a:ln>
            <a:headEnd type="none" w="med" len="med"/>
            <a:tailEnd type="arrow" w="med" len="med"/>
          </a:ln>
        </p:spPr>
        <p:style>
          <a:lnRef idx="2">
            <a:schemeClr val="accent1"/>
          </a:lnRef>
          <a:fillRef idx="1">
            <a:schemeClr val="lt1"/>
          </a:fillRef>
          <a:effectRef idx="0">
            <a:schemeClr val="accent1"/>
          </a:effectRef>
          <a:fontRef idx="minor">
            <a:schemeClr val="dk1"/>
          </a:fontRef>
        </p:style>
      </p:cxnSp>
      <p:cxnSp>
        <p:nvCxnSpPr>
          <p:cNvPr id="39" name="Straight Arrow Connector 38"/>
          <p:cNvCxnSpPr>
            <a:cxnSpLocks/>
          </p:cNvCxnSpPr>
          <p:nvPr/>
        </p:nvCxnSpPr>
        <p:spPr>
          <a:xfrm>
            <a:off x="7483444" y="2609158"/>
            <a:ext cx="869835" cy="0"/>
          </a:xfrm>
          <a:prstGeom prst="straightConnector1">
            <a:avLst/>
          </a:prstGeom>
          <a:ln w="12700">
            <a:solidFill>
              <a:srgbClr val="0066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7"/>
          <a:stretch>
            <a:fillRect/>
          </a:stretch>
        </p:blipFill>
        <p:spPr>
          <a:xfrm>
            <a:off x="8374720" y="2446904"/>
            <a:ext cx="371475" cy="381000"/>
          </a:xfrm>
          <a:prstGeom prst="rect">
            <a:avLst/>
          </a:prstGeom>
        </p:spPr>
      </p:pic>
      <p:sp>
        <p:nvSpPr>
          <p:cNvPr id="42" name="Rectangle 41"/>
          <p:cNvSpPr/>
          <p:nvPr/>
        </p:nvSpPr>
        <p:spPr>
          <a:xfrm rot="19807260">
            <a:off x="3438546" y="2938754"/>
            <a:ext cx="6133233" cy="93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Few Public keys + more symmetric keys</a:t>
            </a:r>
          </a:p>
        </p:txBody>
      </p:sp>
      <p:sp>
        <p:nvSpPr>
          <p:cNvPr id="16" name="Slide Number Placeholder 9"/>
          <p:cNvSpPr>
            <a:spLocks noGrp="1"/>
          </p:cNvSpPr>
          <p:nvPr>
            <p:ph type="sldNum" sz="quarter" idx="12"/>
          </p:nvPr>
        </p:nvSpPr>
        <p:spPr>
          <a:xfrm>
            <a:off x="11402568" y="6337770"/>
            <a:ext cx="640080" cy="365125"/>
          </a:xfrm>
        </p:spPr>
        <p:txBody>
          <a:bodyPr/>
          <a:lstStyle/>
          <a:p>
            <a:pPr>
              <a:defRPr/>
            </a:pPr>
            <a:fld id="{6BE38EA5-762B-447A-B488-376B6956231A}" type="slidenum">
              <a:rPr lang="en-US" b="1" smtClean="0">
                <a:solidFill>
                  <a:schemeClr val="bg1"/>
                </a:solidFill>
              </a:rPr>
              <a:pPr>
                <a:defRPr/>
              </a:pPr>
              <a:t>7</a:t>
            </a:fld>
            <a:r>
              <a:rPr lang="en-US" b="1" dirty="0">
                <a:solidFill>
                  <a:schemeClr val="bg1"/>
                </a:solidFill>
              </a:rPr>
              <a:t>/24</a:t>
            </a:r>
          </a:p>
        </p:txBody>
      </p:sp>
      <p:sp>
        <p:nvSpPr>
          <p:cNvPr id="15" name="Rectangle 10">
            <a:extLst>
              <a:ext uri="{FF2B5EF4-FFF2-40B4-BE49-F238E27FC236}">
                <a16:creationId xmlns:a16="http://schemas.microsoft.com/office/drawing/2014/main" id="{645B117E-BD1B-4415-95DC-27956F87751A}"/>
              </a:ext>
            </a:extLst>
          </p:cNvPr>
          <p:cNvSpPr>
            <a:spLocks noChangeArrowheads="1"/>
          </p:cNvSpPr>
          <p:nvPr/>
        </p:nvSpPr>
        <p:spPr bwMode="auto">
          <a:xfrm>
            <a:off x="0" y="663270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dirty="0"/>
              <a:t>June-2016 | New Tools and Techniques for Practical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204335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22" presetClass="entr" presetSubtype="8"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par>
                                <p:cTn id="28" presetID="22" presetClass="entr" presetSubtype="2"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right)">
                                      <p:cBhvr>
                                        <p:cTn id="30" dur="500"/>
                                        <p:tgtEl>
                                          <p:spTgt spid="34"/>
                                        </p:tgtEl>
                                      </p:cBhvr>
                                    </p:animEffect>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right)">
                                      <p:cBhvr>
                                        <p:cTn id="34" dur="500"/>
                                        <p:tgtEl>
                                          <p:spTgt spid="38"/>
                                        </p:tgtEl>
                                      </p:cBhvr>
                                    </p:animEffect>
                                  </p:childTnLst>
                                </p:cTn>
                              </p:par>
                              <p:par>
                                <p:cTn id="35" presetID="22" presetClass="entr" presetSubtype="8"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500"/>
                                        <p:tgtEl>
                                          <p:spTgt spid="39"/>
                                        </p:tgtEl>
                                      </p:cBhvr>
                                    </p:animEffec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par>
                          <p:cTn id="41" fill="hold">
                            <p:stCondLst>
                              <p:cond delay="1000"/>
                            </p:stCondLst>
                            <p:childTnLst>
                              <p:par>
                                <p:cTn id="42" presetID="1" presetClass="entr" presetSubtype="0" fill="hold" nodeType="after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7">
                                            <p:txEl>
                                              <p:pRg st="8" end="8"/>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7">
                                            <p:txEl>
                                              <p:pRg st="9" end="9"/>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barn(inVertical)">
                                      <p:cBhvr>
                                        <p:cTn id="5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5" grpId="0" animBg="1"/>
      <p:bldP spid="36" grpId="0" animBg="1"/>
      <p:bldP spid="37"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16557" y="0"/>
            <a:ext cx="10058400" cy="1045525"/>
          </a:xfrm>
        </p:spPr>
        <p:txBody>
          <a:bodyPr>
            <a:normAutofit/>
          </a:bodyPr>
          <a:lstStyle/>
          <a:p>
            <a:pPr algn="ctr"/>
            <a:r>
              <a:rPr lang="en-US" dirty="0"/>
              <a:t>secure PSI protocol</a:t>
            </a:r>
          </a:p>
        </p:txBody>
      </p:sp>
      <mc:AlternateContent xmlns:mc="http://schemas.openxmlformats.org/markup-compatibility/2006" xmlns:a14="http://schemas.microsoft.com/office/drawing/2010/main">
        <mc:Choice Requires="a14">
          <p:sp>
            <p:nvSpPr>
              <p:cNvPr id="7" name="Content Placeholder 2"/>
              <p:cNvSpPr>
                <a:spLocks noGrp="1"/>
              </p:cNvSpPr>
              <p:nvPr>
                <p:ph idx="1"/>
              </p:nvPr>
            </p:nvSpPr>
            <p:spPr>
              <a:xfrm>
                <a:off x="243841" y="874064"/>
                <a:ext cx="11195204" cy="5717987"/>
              </a:xfrm>
            </p:spPr>
            <p:txBody>
              <a:bodyPr>
                <a:noAutofit/>
              </a:bodyPr>
              <a:lstStyle/>
              <a:p>
                <a:pPr marL="0" indent="0">
                  <a:buNone/>
                </a:pPr>
                <a:r>
                  <a:rPr lang="en-US" sz="2800" dirty="0">
                    <a:latin typeface="Arial" panose="020B0604020202020204" pitchFamily="34" charset="0"/>
                  </a:rPr>
                  <a:t>4. </a:t>
                </a:r>
                <a:r>
                  <a:rPr lang="en-US" sz="2800" dirty="0"/>
                  <a:t>PSI based on Oblivious Transfer[PSZ14, PSSZ15]</a:t>
                </a:r>
              </a:p>
              <a:p>
                <a:r>
                  <a:rPr lang="de-DE" altLang="en-US" sz="1900" dirty="0"/>
                  <a:t>Special case: </a:t>
                </a:r>
                <a:r>
                  <a:rPr lang="en-US" sz="1900" dirty="0">
                    <a:solidFill>
                      <a:srgbClr val="FF0000"/>
                    </a:solidFill>
                  </a:rPr>
                  <a:t>private set inclusion</a:t>
                </a:r>
                <a:r>
                  <a:rPr lang="en-US" sz="1900" dirty="0"/>
                  <a:t>, where two parties learn whether</a:t>
                </a:r>
                <a14:m>
                  <m:oMath xmlns:m="http://schemas.openxmlformats.org/officeDocument/2006/math">
                    <m:r>
                      <a:rPr lang="en-US" sz="1900" b="0" i="0" smtClean="0">
                        <a:solidFill>
                          <a:srgbClr val="FF6600"/>
                        </a:solidFill>
                        <a:latin typeface="Cambria Math" panose="02040503050406030204" pitchFamily="18" charset="0"/>
                      </a:rPr>
                      <m:t> </m:t>
                    </m:r>
                    <m:r>
                      <a:rPr lang="en-US" sz="1900" i="1" smtClean="0">
                        <a:solidFill>
                          <a:srgbClr val="FF6600"/>
                        </a:solidFill>
                        <a:latin typeface="Cambria Math" panose="02040503050406030204" pitchFamily="18" charset="0"/>
                      </a:rPr>
                      <m:t>𝑥</m:t>
                    </m:r>
                    <m:r>
                      <a:rPr lang="en-US" sz="1900" b="0" i="1" smtClean="0">
                        <a:solidFill>
                          <a:srgbClr val="0066FF"/>
                        </a:solidFill>
                        <a:latin typeface="Cambria Math" panose="02040503050406030204" pitchFamily="18" charset="0"/>
                      </a:rPr>
                      <m:t>∈</m:t>
                    </m:r>
                    <m:r>
                      <a:rPr lang="en-US" sz="1900" b="0" i="1" smtClean="0">
                        <a:solidFill>
                          <a:srgbClr val="0066FF"/>
                        </a:solidFill>
                        <a:latin typeface="Cambria Math" panose="02040503050406030204" pitchFamily="18" charset="0"/>
                      </a:rPr>
                      <m:t>𝑌</m:t>
                    </m:r>
                    <m:r>
                      <a:rPr lang="en-US" sz="1900" b="0" i="1" smtClean="0">
                        <a:solidFill>
                          <a:srgbClr val="0066FF"/>
                        </a:solidFill>
                        <a:latin typeface="Cambria Math" panose="02040503050406030204" pitchFamily="18" charset="0"/>
                      </a:rPr>
                      <m:t>?</m:t>
                    </m:r>
                  </m:oMath>
                </a14:m>
                <a:endParaRPr lang="en-US" sz="1900" dirty="0"/>
              </a:p>
              <a:p>
                <a:r>
                  <a:rPr lang="en-US" sz="1900" dirty="0"/>
                  <a:t>Alice input: </a:t>
                </a:r>
                <a14:m>
                  <m:oMath xmlns:m="http://schemas.openxmlformats.org/officeDocument/2006/math">
                    <m:r>
                      <a:rPr lang="en-US" sz="1900" i="1" smtClean="0">
                        <a:solidFill>
                          <a:srgbClr val="FF6600"/>
                        </a:solidFill>
                        <a:latin typeface="Cambria Math" panose="02040503050406030204" pitchFamily="18" charset="0"/>
                      </a:rPr>
                      <m:t>𝑥</m:t>
                    </m:r>
                    <m:r>
                      <a:rPr lang="en-US" sz="1900" b="0" i="1" smtClean="0">
                        <a:solidFill>
                          <a:srgbClr val="FF6600"/>
                        </a:solidFill>
                        <a:latin typeface="Cambria Math" panose="02040503050406030204" pitchFamily="18" charset="0"/>
                      </a:rPr>
                      <m:t>=</m:t>
                    </m:r>
                    <m:r>
                      <a:rPr lang="en-US" sz="1900" i="1">
                        <a:solidFill>
                          <a:srgbClr val="FF6600"/>
                        </a:solidFill>
                        <a:latin typeface="Cambria Math" panose="02040503050406030204" pitchFamily="18" charset="0"/>
                      </a:rPr>
                      <m:t>0</m:t>
                    </m:r>
                    <m:r>
                      <a:rPr lang="en-US" sz="1900" b="0" i="1" smtClean="0">
                        <a:solidFill>
                          <a:srgbClr val="FF6600"/>
                        </a:solidFill>
                        <a:latin typeface="Cambria Math" panose="02040503050406030204" pitchFamily="18" charset="0"/>
                      </a:rPr>
                      <m:t>10</m:t>
                    </m:r>
                  </m:oMath>
                </a14:m>
                <a:r>
                  <a:rPr lang="en-US" sz="1900" dirty="0"/>
                  <a:t> 						Bob input: </a:t>
                </a:r>
                <a14:m>
                  <m:oMath xmlns:m="http://schemas.openxmlformats.org/officeDocument/2006/math">
                    <m:r>
                      <a:rPr lang="en-US" sz="1900" b="0" i="1" smtClean="0">
                        <a:solidFill>
                          <a:srgbClr val="0066FF"/>
                        </a:solidFill>
                        <a:latin typeface="Cambria Math" panose="02040503050406030204" pitchFamily="18" charset="0"/>
                      </a:rPr>
                      <m:t>𝑌</m:t>
                    </m:r>
                    <m:r>
                      <a:rPr lang="en-US" sz="1900" i="1">
                        <a:solidFill>
                          <a:srgbClr val="0066FF"/>
                        </a:solidFill>
                        <a:latin typeface="Cambria Math" panose="02040503050406030204" pitchFamily="18" charset="0"/>
                      </a:rPr>
                      <m:t>=</m:t>
                    </m:r>
                    <m:r>
                      <a:rPr lang="en-US" sz="1900" b="0" i="1" smtClean="0">
                        <a:solidFill>
                          <a:srgbClr val="0066FF"/>
                        </a:solidFill>
                        <a:latin typeface="Cambria Math" panose="02040503050406030204" pitchFamily="18" charset="0"/>
                      </a:rPr>
                      <m:t>{0</m:t>
                    </m:r>
                    <m:r>
                      <a:rPr lang="en-US" sz="1900" i="1">
                        <a:solidFill>
                          <a:srgbClr val="0066FF"/>
                        </a:solidFill>
                        <a:latin typeface="Cambria Math" panose="02040503050406030204" pitchFamily="18" charset="0"/>
                      </a:rPr>
                      <m:t>1</m:t>
                    </m:r>
                    <m:r>
                      <a:rPr lang="en-US" sz="1900" b="0" i="1" smtClean="0">
                        <a:solidFill>
                          <a:srgbClr val="0066FF"/>
                        </a:solidFill>
                        <a:latin typeface="Cambria Math" panose="02040503050406030204" pitchFamily="18" charset="0"/>
                      </a:rPr>
                      <m:t>1,</m:t>
                    </m:r>
                    <m:r>
                      <a:rPr lang="en-US" sz="1900" b="0" i="1" smtClean="0">
                        <a:solidFill>
                          <a:srgbClr val="FF9900"/>
                        </a:solidFill>
                        <a:latin typeface="Cambria Math" panose="02040503050406030204" pitchFamily="18" charset="0"/>
                      </a:rPr>
                      <m:t>010</m:t>
                    </m:r>
                    <m:r>
                      <a:rPr lang="en-US" sz="1900" b="0" i="1" smtClean="0">
                        <a:solidFill>
                          <a:srgbClr val="0066FF"/>
                        </a:solidFill>
                        <a:latin typeface="Cambria Math" panose="02040503050406030204" pitchFamily="18" charset="0"/>
                      </a:rPr>
                      <m:t>}</m:t>
                    </m:r>
                  </m:oMath>
                </a14:m>
                <a:r>
                  <a:rPr lang="en-US" sz="1900" dirty="0">
                    <a:solidFill>
                      <a:srgbClr val="0066FF"/>
                    </a:solidFill>
                  </a:rPr>
                  <a:t> </a:t>
                </a:r>
                <a:endParaRPr lang="en-US" sz="1900" dirty="0"/>
              </a:p>
              <a:p>
                <a:r>
                  <a:rPr lang="en-US" sz="1900" dirty="0"/>
                  <a:t>Oblivious Transfer (OT) </a:t>
                </a:r>
                <a:r>
                  <a:rPr lang="en-US" sz="1900" dirty="0">
                    <a:solidFill>
                      <a:srgbClr val="FF0000"/>
                    </a:solidFill>
                  </a:rPr>
                  <a:t>bit by bit </a:t>
                </a:r>
                <a:r>
                  <a:rPr lang="en-US" sz="1900" dirty="0">
                    <a:solidFill>
                      <a:schemeClr val="tx1"/>
                    </a:solidFill>
                  </a:rPr>
                  <a:t>(</a:t>
                </a:r>
                <a14:m>
                  <m:oMath xmlns:m="http://schemas.openxmlformats.org/officeDocument/2006/math">
                    <m:sSub>
                      <m:sSubPr>
                        <m:ctrlPr>
                          <a:rPr lang="en-US" sz="1900" i="1">
                            <a:solidFill>
                              <a:schemeClr val="tx1"/>
                            </a:solidFill>
                            <a:latin typeface="Cambria Math" panose="02040503050406030204" pitchFamily="18" charset="0"/>
                          </a:rPr>
                        </m:ctrlPr>
                      </m:sSubPr>
                      <m:e>
                        <m:r>
                          <a:rPr lang="en-US" sz="1900">
                            <a:solidFill>
                              <a:schemeClr val="tx1"/>
                            </a:solidFill>
                            <a:latin typeface="Cambria Math" panose="02040503050406030204" pitchFamily="18" charset="0"/>
                          </a:rPr>
                          <m:t>𝑹</m:t>
                        </m:r>
                      </m:e>
                      <m:sub>
                        <m:r>
                          <m:rPr>
                            <m:sty m:val="p"/>
                          </m:rPr>
                          <a:rPr lang="en-US" sz="1900" b="0" i="0" smtClean="0">
                            <a:solidFill>
                              <a:schemeClr val="tx1"/>
                            </a:solidFill>
                            <a:latin typeface="Cambria Math" panose="02040503050406030204" pitchFamily="18" charset="0"/>
                          </a:rPr>
                          <m:t>i</m:t>
                        </m:r>
                        <m:r>
                          <a:rPr lang="en-US" sz="1900">
                            <a:solidFill>
                              <a:schemeClr val="tx1"/>
                            </a:solidFill>
                            <a:latin typeface="Cambria Math" panose="02040503050406030204" pitchFamily="18" charset="0"/>
                          </a:rPr>
                          <m:t>,</m:t>
                        </m:r>
                        <m:r>
                          <a:rPr lang="en-US" sz="1900" b="0" i="1" smtClean="0">
                            <a:solidFill>
                              <a:schemeClr val="tx1"/>
                            </a:solidFill>
                            <a:latin typeface="Cambria Math" panose="02040503050406030204" pitchFamily="18" charset="0"/>
                          </a:rPr>
                          <m:t>𝑗</m:t>
                        </m:r>
                      </m:sub>
                    </m:sSub>
                  </m:oMath>
                </a14:m>
                <a:r>
                  <a:rPr lang="en-US" sz="1900" dirty="0">
                    <a:solidFill>
                      <a:schemeClr val="tx1"/>
                    </a:solidFill>
                  </a:rPr>
                  <a:t> are a random </a:t>
                </a:r>
                <a14:m>
                  <m:oMath xmlns:m="http://schemas.openxmlformats.org/officeDocument/2006/math">
                    <m:r>
                      <a:rPr lang="en-US" sz="1900" b="0" i="1" smtClean="0">
                        <a:solidFill>
                          <a:srgbClr val="FF6600"/>
                        </a:solidFill>
                        <a:latin typeface="Cambria Math" panose="02040503050406030204" pitchFamily="18" charset="0"/>
                      </a:rPr>
                      <m:t>𝜆</m:t>
                    </m:r>
                  </m:oMath>
                </a14:m>
                <a:r>
                  <a:rPr lang="en-US" sz="1900" dirty="0">
                    <a:solidFill>
                      <a:schemeClr val="tx1"/>
                    </a:solidFill>
                  </a:rPr>
                  <a:t>-bit string  )</a:t>
                </a:r>
              </a:p>
              <a:p>
                <a:endParaRPr lang="en-US" sz="2400" dirty="0"/>
              </a:p>
              <a:p>
                <a:pPr marL="0" indent="0">
                  <a:buNone/>
                </a:pPr>
                <a:endParaRPr lang="en-US" sz="2400" dirty="0"/>
              </a:p>
              <a:p>
                <a:endParaRPr lang="en-US" sz="2400" dirty="0"/>
              </a:p>
              <a:p>
                <a:r>
                  <a:rPr lang="en-US" sz="1900" dirty="0"/>
                  <a:t>Bob computes:</a:t>
                </a:r>
              </a:p>
              <a:p>
                <a:pPr lvl="1"/>
                <a14:m>
                  <m:oMath xmlns:m="http://schemas.openxmlformats.org/officeDocument/2006/math">
                    <m:sSub>
                      <m:sSubPr>
                        <m:ctrlPr>
                          <a:rPr lang="en-US" sz="1900" i="1">
                            <a:solidFill>
                              <a:srgbClr val="0066FF"/>
                            </a:solidFill>
                            <a:latin typeface="Cambria Math" panose="02040503050406030204" pitchFamily="18" charset="0"/>
                          </a:rPr>
                        </m:ctrlPr>
                      </m:sSubPr>
                      <m:e>
                        <m:sSub>
                          <m:sSubPr>
                            <m:ctrlPr>
                              <a:rPr lang="en-US" sz="1900" i="1">
                                <a:latin typeface="Cambria Math" panose="02040503050406030204" pitchFamily="18" charset="0"/>
                              </a:rPr>
                            </m:ctrlPr>
                          </m:sSubPr>
                          <m:e>
                            <m:r>
                              <a:rPr lang="en-US" sz="1900" b="0" i="0" smtClean="0">
                                <a:latin typeface="Cambria Math" panose="02040503050406030204" pitchFamily="18" charset="0"/>
                              </a:rPr>
                              <m:t>                            </m:t>
                            </m:r>
                            <m:r>
                              <m:rPr>
                                <m:sty m:val="p"/>
                              </m:rPr>
                              <a:rPr lang="en-US" sz="1900">
                                <a:latin typeface="Cambria Math" panose="02040503050406030204" pitchFamily="18" charset="0"/>
                              </a:rPr>
                              <m:t>F</m:t>
                            </m:r>
                          </m:e>
                          <m:sub>
                            <m:r>
                              <a:rPr lang="en-US" sz="1900" i="1">
                                <a:latin typeface="Cambria Math" panose="02040503050406030204" pitchFamily="18" charset="0"/>
                              </a:rPr>
                              <m:t>𝑘</m:t>
                            </m:r>
                          </m:sub>
                        </m:sSub>
                        <m:d>
                          <m:dPr>
                            <m:ctrlPr>
                              <a:rPr lang="en-US" sz="1900" i="1">
                                <a:latin typeface="Cambria Math" panose="02040503050406030204" pitchFamily="18" charset="0"/>
                              </a:rPr>
                            </m:ctrlPr>
                          </m:dPr>
                          <m:e>
                            <m:r>
                              <a:rPr lang="en-US" sz="1900" i="1">
                                <a:solidFill>
                                  <a:srgbClr val="0066FF"/>
                                </a:solidFill>
                                <a:latin typeface="Cambria Math" panose="02040503050406030204" pitchFamily="18" charset="0"/>
                              </a:rPr>
                              <m:t>01</m:t>
                            </m:r>
                            <m:r>
                              <a:rPr lang="en-US" sz="1900" b="0" i="1" smtClean="0">
                                <a:solidFill>
                                  <a:srgbClr val="0066FF"/>
                                </a:solidFill>
                                <a:latin typeface="Cambria Math" panose="02040503050406030204" pitchFamily="18" charset="0"/>
                              </a:rPr>
                              <m:t>1</m:t>
                            </m:r>
                          </m:e>
                        </m:d>
                        <m:r>
                          <a:rPr lang="en-US" sz="1900" b="0" i="0" smtClean="0">
                            <a:solidFill>
                              <a:schemeClr val="tx1"/>
                            </a:solidFill>
                            <a:latin typeface="Cambria Math" panose="02040503050406030204" pitchFamily="18" charset="0"/>
                          </a:rPr>
                          <m:t>=</m:t>
                        </m:r>
                        <m:r>
                          <a:rPr lang="en-US" sz="1900">
                            <a:solidFill>
                              <a:srgbClr val="0066FF"/>
                            </a:solidFill>
                            <a:latin typeface="Cambria Math" panose="02040503050406030204" pitchFamily="18" charset="0"/>
                          </a:rPr>
                          <m:t>𝑹</m:t>
                        </m:r>
                      </m:e>
                      <m:sub>
                        <m:r>
                          <a:rPr lang="en-US" sz="1900">
                            <a:solidFill>
                              <a:srgbClr val="0066FF"/>
                            </a:solidFill>
                            <a:latin typeface="Cambria Math" panose="02040503050406030204" pitchFamily="18" charset="0"/>
                          </a:rPr>
                          <m:t>𝟎</m:t>
                        </m:r>
                        <m:r>
                          <a:rPr lang="en-US" sz="1900">
                            <a:solidFill>
                              <a:srgbClr val="0066FF"/>
                            </a:solidFill>
                            <a:latin typeface="Cambria Math" panose="02040503050406030204" pitchFamily="18" charset="0"/>
                          </a:rPr>
                          <m:t>,</m:t>
                        </m:r>
                        <m:r>
                          <a:rPr lang="en-US" sz="1900">
                            <a:solidFill>
                              <a:srgbClr val="0066FF"/>
                            </a:solidFill>
                            <a:latin typeface="Cambria Math" panose="02040503050406030204" pitchFamily="18" charset="0"/>
                          </a:rPr>
                          <m:t>𝟎</m:t>
                        </m:r>
                      </m:sub>
                    </m:sSub>
                    <m:r>
                      <a:rPr lang="en-US" sz="1900" b="0" i="1" smtClean="0">
                        <a:solidFill>
                          <a:schemeClr val="tx1"/>
                        </a:solidFill>
                        <a:latin typeface="Cambria Math" panose="02040503050406030204" pitchFamily="18" charset="0"/>
                      </a:rPr>
                      <m:t>⊕</m:t>
                    </m:r>
                    <m:sSub>
                      <m:sSubPr>
                        <m:ctrlPr>
                          <a:rPr lang="en-US" sz="1900" i="1" smtClean="0">
                            <a:solidFill>
                              <a:srgbClr val="00823B"/>
                            </a:solidFill>
                            <a:latin typeface="Cambria Math" panose="02040503050406030204" pitchFamily="18" charset="0"/>
                          </a:rPr>
                        </m:ctrlPr>
                      </m:sSubPr>
                      <m:e>
                        <m:r>
                          <a:rPr lang="en-US" sz="1900">
                            <a:solidFill>
                              <a:srgbClr val="00823B"/>
                            </a:solidFill>
                            <a:latin typeface="Cambria Math" panose="02040503050406030204" pitchFamily="18" charset="0"/>
                          </a:rPr>
                          <m:t>𝑹</m:t>
                        </m:r>
                      </m:e>
                      <m:sub>
                        <m:r>
                          <a:rPr lang="en-US" sz="1900">
                            <a:solidFill>
                              <a:srgbClr val="00823B"/>
                            </a:solidFill>
                            <a:latin typeface="Cambria Math" panose="02040503050406030204" pitchFamily="18" charset="0"/>
                          </a:rPr>
                          <m:t>1,</m:t>
                        </m:r>
                        <m:r>
                          <a:rPr lang="en-US" sz="1900" i="1">
                            <a:solidFill>
                              <a:srgbClr val="00823B"/>
                            </a:solidFill>
                            <a:latin typeface="Cambria Math" panose="02040503050406030204" pitchFamily="18" charset="0"/>
                          </a:rPr>
                          <m:t>1</m:t>
                        </m:r>
                      </m:sub>
                    </m:sSub>
                    <m:r>
                      <a:rPr lang="en-US" sz="1900" b="0" i="1" smtClean="0">
                        <a:solidFill>
                          <a:schemeClr val="tx1"/>
                        </a:solidFill>
                        <a:latin typeface="Cambria Math" panose="02040503050406030204" pitchFamily="18" charset="0"/>
                      </a:rPr>
                      <m:t>⊕</m:t>
                    </m:r>
                    <m:sSub>
                      <m:sSubPr>
                        <m:ctrlPr>
                          <a:rPr lang="en-US" sz="1900" i="1" smtClean="0">
                            <a:solidFill>
                              <a:srgbClr val="00823B"/>
                            </a:solidFill>
                            <a:latin typeface="Cambria Math" panose="02040503050406030204" pitchFamily="18" charset="0"/>
                          </a:rPr>
                        </m:ctrlPr>
                      </m:sSubPr>
                      <m:e>
                        <m:r>
                          <a:rPr lang="en-US" sz="1900">
                            <a:solidFill>
                              <a:srgbClr val="00823B"/>
                            </a:solidFill>
                            <a:latin typeface="Cambria Math" panose="02040503050406030204" pitchFamily="18" charset="0"/>
                          </a:rPr>
                          <m:t>𝑹</m:t>
                        </m:r>
                      </m:e>
                      <m:sub>
                        <m:r>
                          <a:rPr lang="en-US" sz="1900">
                            <a:solidFill>
                              <a:srgbClr val="00823B"/>
                            </a:solidFill>
                            <a:latin typeface="Cambria Math" panose="02040503050406030204" pitchFamily="18" charset="0"/>
                          </a:rPr>
                          <m:t>2,</m:t>
                        </m:r>
                        <m:r>
                          <a:rPr lang="en-US" sz="1900" i="1">
                            <a:solidFill>
                              <a:srgbClr val="00823B"/>
                            </a:solidFill>
                            <a:latin typeface="Cambria Math" panose="02040503050406030204" pitchFamily="18" charset="0"/>
                          </a:rPr>
                          <m:t>1</m:t>
                        </m:r>
                      </m:sub>
                    </m:sSub>
                  </m:oMath>
                </a14:m>
                <a:r>
                  <a:rPr lang="en-US" sz="1900" dirty="0"/>
                  <a:t> </a:t>
                </a:r>
              </a:p>
              <a:p>
                <a:pPr lvl="1"/>
                <a14:m>
                  <m:oMath xmlns:m="http://schemas.openxmlformats.org/officeDocument/2006/math">
                    <m:sSub>
                      <m:sSubPr>
                        <m:ctrlPr>
                          <a:rPr lang="en-US" sz="1900" b="0" i="1" smtClean="0">
                            <a:solidFill>
                              <a:schemeClr val="tx1"/>
                            </a:solidFill>
                            <a:latin typeface="Cambria Math" panose="02040503050406030204" pitchFamily="18" charset="0"/>
                          </a:rPr>
                        </m:ctrlPr>
                      </m:sSubPr>
                      <m:e>
                        <m:r>
                          <a:rPr lang="en-US" sz="1900" b="0" i="0" smtClean="0">
                            <a:solidFill>
                              <a:schemeClr val="tx1"/>
                            </a:solidFill>
                            <a:latin typeface="Cambria Math" panose="02040503050406030204" pitchFamily="18" charset="0"/>
                          </a:rPr>
                          <m:t>                            </m:t>
                        </m:r>
                        <m:r>
                          <m:rPr>
                            <m:sty m:val="p"/>
                          </m:rPr>
                          <a:rPr lang="en-US" sz="1900">
                            <a:solidFill>
                              <a:schemeClr val="tx1"/>
                            </a:solidFill>
                            <a:latin typeface="Cambria Math" panose="02040503050406030204" pitchFamily="18" charset="0"/>
                          </a:rPr>
                          <m:t>F</m:t>
                        </m:r>
                      </m:e>
                      <m:sub>
                        <m:r>
                          <a:rPr lang="en-US" sz="1900" b="0" i="1" smtClean="0">
                            <a:solidFill>
                              <a:schemeClr val="tx1"/>
                            </a:solidFill>
                            <a:latin typeface="Cambria Math" panose="02040503050406030204" pitchFamily="18" charset="0"/>
                          </a:rPr>
                          <m:t>𝑘</m:t>
                        </m:r>
                      </m:sub>
                    </m:sSub>
                    <m:d>
                      <m:dPr>
                        <m:ctrlPr>
                          <a:rPr lang="en-US" sz="1900" b="0" i="1" smtClean="0">
                            <a:solidFill>
                              <a:schemeClr val="tx1"/>
                            </a:solidFill>
                            <a:latin typeface="Cambria Math" panose="02040503050406030204" pitchFamily="18" charset="0"/>
                          </a:rPr>
                        </m:ctrlPr>
                      </m:dPr>
                      <m:e>
                        <m:r>
                          <a:rPr lang="en-US" sz="1900" b="0" i="1" smtClean="0">
                            <a:solidFill>
                              <a:srgbClr val="0066FF"/>
                            </a:solidFill>
                            <a:latin typeface="Cambria Math" panose="02040503050406030204" pitchFamily="18" charset="0"/>
                          </a:rPr>
                          <m:t>010</m:t>
                        </m:r>
                      </m:e>
                    </m:d>
                    <m:r>
                      <a:rPr lang="en-US" sz="1900" b="0" i="1" smtClean="0">
                        <a:solidFill>
                          <a:schemeClr val="tx1"/>
                        </a:solidFill>
                        <a:latin typeface="Cambria Math" panose="02040503050406030204" pitchFamily="18" charset="0"/>
                      </a:rPr>
                      <m:t>=</m:t>
                    </m:r>
                    <m:sSub>
                      <m:sSubPr>
                        <m:ctrlPr>
                          <a:rPr lang="en-US" sz="1900" i="1" smtClean="0">
                            <a:solidFill>
                              <a:srgbClr val="0066FF"/>
                            </a:solidFill>
                            <a:latin typeface="Cambria Math" panose="02040503050406030204" pitchFamily="18" charset="0"/>
                          </a:rPr>
                        </m:ctrlPr>
                      </m:sSubPr>
                      <m:e>
                        <m:r>
                          <a:rPr lang="en-US" sz="1900">
                            <a:solidFill>
                              <a:srgbClr val="0066FF"/>
                            </a:solidFill>
                            <a:latin typeface="Cambria Math" panose="02040503050406030204" pitchFamily="18" charset="0"/>
                          </a:rPr>
                          <m:t>𝑹</m:t>
                        </m:r>
                      </m:e>
                      <m:sub>
                        <m:r>
                          <a:rPr lang="en-US" sz="1900">
                            <a:solidFill>
                              <a:srgbClr val="0066FF"/>
                            </a:solidFill>
                            <a:latin typeface="Cambria Math" panose="02040503050406030204" pitchFamily="18" charset="0"/>
                          </a:rPr>
                          <m:t>𝟎</m:t>
                        </m:r>
                        <m:r>
                          <a:rPr lang="en-US" sz="1900">
                            <a:solidFill>
                              <a:srgbClr val="0066FF"/>
                            </a:solidFill>
                            <a:latin typeface="Cambria Math" panose="02040503050406030204" pitchFamily="18" charset="0"/>
                          </a:rPr>
                          <m:t>,</m:t>
                        </m:r>
                        <m:r>
                          <a:rPr lang="en-US" sz="1900" b="0" i="1" smtClean="0">
                            <a:solidFill>
                              <a:srgbClr val="0066FF"/>
                            </a:solidFill>
                            <a:latin typeface="Cambria Math" panose="02040503050406030204" pitchFamily="18" charset="0"/>
                          </a:rPr>
                          <m:t>0</m:t>
                        </m:r>
                      </m:sub>
                    </m:sSub>
                    <m:r>
                      <a:rPr lang="en-US" sz="1900" i="1" smtClean="0">
                        <a:solidFill>
                          <a:schemeClr val="tx1"/>
                        </a:solidFill>
                        <a:latin typeface="Cambria Math" panose="02040503050406030204" pitchFamily="18" charset="0"/>
                      </a:rPr>
                      <m:t>⊕</m:t>
                    </m:r>
                    <m:sSub>
                      <m:sSubPr>
                        <m:ctrlPr>
                          <a:rPr lang="en-US" sz="1900" i="1" smtClean="0">
                            <a:solidFill>
                              <a:srgbClr val="00823B"/>
                            </a:solidFill>
                            <a:latin typeface="Cambria Math" panose="02040503050406030204" pitchFamily="18" charset="0"/>
                          </a:rPr>
                        </m:ctrlPr>
                      </m:sSubPr>
                      <m:e>
                        <m:r>
                          <a:rPr lang="en-US" sz="1900">
                            <a:solidFill>
                              <a:srgbClr val="00823B"/>
                            </a:solidFill>
                            <a:latin typeface="Cambria Math" panose="02040503050406030204" pitchFamily="18" charset="0"/>
                          </a:rPr>
                          <m:t>𝑹</m:t>
                        </m:r>
                      </m:e>
                      <m:sub>
                        <m:r>
                          <a:rPr lang="en-US" sz="1900">
                            <a:solidFill>
                              <a:srgbClr val="00823B"/>
                            </a:solidFill>
                            <a:latin typeface="Cambria Math" panose="02040503050406030204" pitchFamily="18" charset="0"/>
                          </a:rPr>
                          <m:t>1,</m:t>
                        </m:r>
                        <m:r>
                          <a:rPr lang="en-US" sz="1900" i="1">
                            <a:solidFill>
                              <a:srgbClr val="00823B"/>
                            </a:solidFill>
                            <a:latin typeface="Cambria Math" panose="02040503050406030204" pitchFamily="18" charset="0"/>
                          </a:rPr>
                          <m:t>1</m:t>
                        </m:r>
                      </m:sub>
                    </m:sSub>
                    <m:r>
                      <a:rPr lang="en-US" sz="1900" i="1" smtClean="0">
                        <a:solidFill>
                          <a:schemeClr val="tx1"/>
                        </a:solidFill>
                        <a:latin typeface="Cambria Math" panose="02040503050406030204" pitchFamily="18" charset="0"/>
                      </a:rPr>
                      <m:t>⊕</m:t>
                    </m:r>
                    <m:sSub>
                      <m:sSubPr>
                        <m:ctrlPr>
                          <a:rPr lang="en-US" sz="1900" i="1" smtClean="0">
                            <a:solidFill>
                              <a:srgbClr val="0066FF"/>
                            </a:solidFill>
                            <a:latin typeface="Cambria Math" panose="02040503050406030204" pitchFamily="18" charset="0"/>
                          </a:rPr>
                        </m:ctrlPr>
                      </m:sSubPr>
                      <m:e>
                        <m:r>
                          <a:rPr lang="en-US" sz="1900">
                            <a:solidFill>
                              <a:srgbClr val="0066FF"/>
                            </a:solidFill>
                            <a:latin typeface="Cambria Math" panose="02040503050406030204" pitchFamily="18" charset="0"/>
                          </a:rPr>
                          <m:t>𝑹</m:t>
                        </m:r>
                      </m:e>
                      <m:sub>
                        <m:r>
                          <a:rPr lang="en-US" sz="1900">
                            <a:solidFill>
                              <a:srgbClr val="0066FF"/>
                            </a:solidFill>
                            <a:latin typeface="Cambria Math" panose="02040503050406030204" pitchFamily="18" charset="0"/>
                          </a:rPr>
                          <m:t>2,</m:t>
                        </m:r>
                        <m:r>
                          <a:rPr lang="en-US" sz="1900" b="0" i="1" smtClean="0">
                            <a:solidFill>
                              <a:srgbClr val="0066FF"/>
                            </a:solidFill>
                            <a:latin typeface="Cambria Math" panose="02040503050406030204" pitchFamily="18" charset="0"/>
                          </a:rPr>
                          <m:t>0</m:t>
                        </m:r>
                      </m:sub>
                    </m:sSub>
                  </m:oMath>
                </a14:m>
                <a:endParaRPr lang="en-US" sz="1900" dirty="0"/>
              </a:p>
              <a:p>
                <a:pPr lvl="1"/>
                <a:r>
                  <a:rPr lang="en-US" sz="1600" dirty="0"/>
                  <a:t>Sends these values to Alice</a:t>
                </a:r>
              </a:p>
              <a:p>
                <a:r>
                  <a:rPr lang="pt-BR" sz="1900" dirty="0"/>
                  <a:t>Alice computes </a:t>
                </a:r>
                <a14:m>
                  <m:oMath xmlns:m="http://schemas.openxmlformats.org/officeDocument/2006/math">
                    <m:sSub>
                      <m:sSubPr>
                        <m:ctrlPr>
                          <a:rPr lang="en-US" sz="1900" i="1">
                            <a:latin typeface="Cambria Math" panose="02040503050406030204" pitchFamily="18" charset="0"/>
                          </a:rPr>
                        </m:ctrlPr>
                      </m:sSubPr>
                      <m:e>
                        <m:r>
                          <m:rPr>
                            <m:sty m:val="p"/>
                          </m:rPr>
                          <a:rPr lang="en-US" sz="1900">
                            <a:latin typeface="Cambria Math" panose="02040503050406030204" pitchFamily="18" charset="0"/>
                          </a:rPr>
                          <m:t>F</m:t>
                        </m:r>
                      </m:e>
                      <m:sub>
                        <m:r>
                          <a:rPr lang="en-US" sz="1900" i="1">
                            <a:latin typeface="Cambria Math" panose="02040503050406030204" pitchFamily="18" charset="0"/>
                          </a:rPr>
                          <m:t>𝑘</m:t>
                        </m:r>
                      </m:sub>
                    </m:sSub>
                    <m:d>
                      <m:dPr>
                        <m:ctrlPr>
                          <a:rPr lang="en-US" sz="1900" i="1">
                            <a:latin typeface="Cambria Math" panose="02040503050406030204" pitchFamily="18" charset="0"/>
                          </a:rPr>
                        </m:ctrlPr>
                      </m:dPr>
                      <m:e>
                        <m:r>
                          <a:rPr lang="en-US" sz="1900" i="1" smtClean="0">
                            <a:solidFill>
                              <a:srgbClr val="FF6600"/>
                            </a:solidFill>
                            <a:latin typeface="Cambria Math" panose="02040503050406030204" pitchFamily="18" charset="0"/>
                          </a:rPr>
                          <m:t>010</m:t>
                        </m:r>
                      </m:e>
                    </m:d>
                    <m:r>
                      <a:rPr lang="en-US" sz="1900" i="1">
                        <a:latin typeface="Cambria Math" panose="02040503050406030204" pitchFamily="18" charset="0"/>
                      </a:rPr>
                      <m:t>=</m:t>
                    </m:r>
                    <m:sSub>
                      <m:sSubPr>
                        <m:ctrlPr>
                          <a:rPr lang="en-US" sz="1900" i="1">
                            <a:solidFill>
                              <a:srgbClr val="0066FF"/>
                            </a:solidFill>
                            <a:latin typeface="Cambria Math" panose="02040503050406030204" pitchFamily="18" charset="0"/>
                          </a:rPr>
                        </m:ctrlPr>
                      </m:sSubPr>
                      <m:e>
                        <m:r>
                          <a:rPr lang="en-US" sz="1900">
                            <a:solidFill>
                              <a:srgbClr val="0066FF"/>
                            </a:solidFill>
                            <a:latin typeface="Cambria Math" panose="02040503050406030204" pitchFamily="18" charset="0"/>
                          </a:rPr>
                          <m:t>𝑹</m:t>
                        </m:r>
                      </m:e>
                      <m:sub>
                        <m:r>
                          <a:rPr lang="en-US" sz="1900">
                            <a:solidFill>
                              <a:srgbClr val="0066FF"/>
                            </a:solidFill>
                            <a:latin typeface="Cambria Math" panose="02040503050406030204" pitchFamily="18" charset="0"/>
                          </a:rPr>
                          <m:t>𝟎</m:t>
                        </m:r>
                        <m:r>
                          <a:rPr lang="en-US" sz="1900">
                            <a:solidFill>
                              <a:srgbClr val="0066FF"/>
                            </a:solidFill>
                            <a:latin typeface="Cambria Math" panose="02040503050406030204" pitchFamily="18" charset="0"/>
                          </a:rPr>
                          <m:t>,</m:t>
                        </m:r>
                        <m:r>
                          <a:rPr lang="en-US" sz="1900" i="1">
                            <a:solidFill>
                              <a:srgbClr val="0066FF"/>
                            </a:solidFill>
                            <a:latin typeface="Cambria Math" panose="02040503050406030204" pitchFamily="18" charset="0"/>
                          </a:rPr>
                          <m:t>0</m:t>
                        </m:r>
                      </m:sub>
                    </m:sSub>
                    <m:r>
                      <a:rPr lang="en-US" sz="1900" i="1">
                        <a:latin typeface="Cambria Math" panose="02040503050406030204" pitchFamily="18" charset="0"/>
                      </a:rPr>
                      <m:t>⊕</m:t>
                    </m:r>
                    <m:sSub>
                      <m:sSubPr>
                        <m:ctrlPr>
                          <a:rPr lang="en-US" sz="1900" i="1">
                            <a:solidFill>
                              <a:srgbClr val="00823B"/>
                            </a:solidFill>
                            <a:latin typeface="Cambria Math" panose="02040503050406030204" pitchFamily="18" charset="0"/>
                          </a:rPr>
                        </m:ctrlPr>
                      </m:sSubPr>
                      <m:e>
                        <m:r>
                          <a:rPr lang="en-US" sz="1900">
                            <a:solidFill>
                              <a:srgbClr val="00823B"/>
                            </a:solidFill>
                            <a:latin typeface="Cambria Math" panose="02040503050406030204" pitchFamily="18" charset="0"/>
                          </a:rPr>
                          <m:t>𝑹</m:t>
                        </m:r>
                      </m:e>
                      <m:sub>
                        <m:r>
                          <a:rPr lang="en-US" sz="1900">
                            <a:solidFill>
                              <a:srgbClr val="00823B"/>
                            </a:solidFill>
                            <a:latin typeface="Cambria Math" panose="02040503050406030204" pitchFamily="18" charset="0"/>
                          </a:rPr>
                          <m:t>1,</m:t>
                        </m:r>
                        <m:r>
                          <a:rPr lang="en-US" sz="1900" i="1">
                            <a:solidFill>
                              <a:srgbClr val="00823B"/>
                            </a:solidFill>
                            <a:latin typeface="Cambria Math" panose="02040503050406030204" pitchFamily="18" charset="0"/>
                          </a:rPr>
                          <m:t>1</m:t>
                        </m:r>
                      </m:sub>
                    </m:sSub>
                    <m:r>
                      <a:rPr lang="en-US" sz="1900" i="1">
                        <a:latin typeface="Cambria Math" panose="02040503050406030204" pitchFamily="18" charset="0"/>
                      </a:rPr>
                      <m:t>⊕</m:t>
                    </m:r>
                    <m:sSub>
                      <m:sSubPr>
                        <m:ctrlPr>
                          <a:rPr lang="en-US" sz="1900" i="1">
                            <a:solidFill>
                              <a:srgbClr val="0066FF"/>
                            </a:solidFill>
                            <a:latin typeface="Cambria Math" panose="02040503050406030204" pitchFamily="18" charset="0"/>
                          </a:rPr>
                        </m:ctrlPr>
                      </m:sSubPr>
                      <m:e>
                        <m:r>
                          <a:rPr lang="en-US" sz="1900">
                            <a:solidFill>
                              <a:srgbClr val="0066FF"/>
                            </a:solidFill>
                            <a:latin typeface="Cambria Math" panose="02040503050406030204" pitchFamily="18" charset="0"/>
                          </a:rPr>
                          <m:t>𝑹</m:t>
                        </m:r>
                      </m:e>
                      <m:sub>
                        <m:r>
                          <a:rPr lang="en-US" sz="1900">
                            <a:solidFill>
                              <a:srgbClr val="0066FF"/>
                            </a:solidFill>
                            <a:latin typeface="Cambria Math" panose="02040503050406030204" pitchFamily="18" charset="0"/>
                          </a:rPr>
                          <m:t>2,</m:t>
                        </m:r>
                        <m:r>
                          <a:rPr lang="en-US" sz="1900" i="1">
                            <a:solidFill>
                              <a:srgbClr val="0066FF"/>
                            </a:solidFill>
                            <a:latin typeface="Cambria Math" panose="02040503050406030204" pitchFamily="18" charset="0"/>
                          </a:rPr>
                          <m:t>0</m:t>
                        </m:r>
                      </m:sub>
                    </m:sSub>
                  </m:oMath>
                </a14:m>
                <a:r>
                  <a:rPr lang="pt-BR" sz="1900" dirty="0"/>
                  <a:t> and compares</a:t>
                </a:r>
              </a:p>
              <a:p>
                <a:r>
                  <a:rPr lang="pt-BR" sz="1700" dirty="0"/>
                  <a:t>If </a:t>
                </a:r>
                <a14:m>
                  <m:oMath xmlns:m="http://schemas.openxmlformats.org/officeDocument/2006/math">
                    <m:r>
                      <a:rPr lang="en-US" sz="1700" i="1">
                        <a:solidFill>
                          <a:srgbClr val="FF6600"/>
                        </a:solidFill>
                        <a:latin typeface="Cambria Math" panose="02040503050406030204" pitchFamily="18" charset="0"/>
                      </a:rPr>
                      <m:t>𝑥</m:t>
                    </m:r>
                    <m:r>
                      <a:rPr lang="en-US" sz="1700" b="0" i="1" smtClean="0">
                        <a:solidFill>
                          <a:srgbClr val="FF6600"/>
                        </a:solidFill>
                        <a:latin typeface="Cambria Math" panose="02040503050406030204" pitchFamily="18" charset="0"/>
                      </a:rPr>
                      <m:t>=</m:t>
                    </m:r>
                    <m:sSub>
                      <m:sSubPr>
                        <m:ctrlPr>
                          <a:rPr lang="en-US" sz="1700" i="1">
                            <a:solidFill>
                              <a:srgbClr val="0066FF"/>
                            </a:solidFill>
                            <a:latin typeface="Cambria Math" panose="02040503050406030204" pitchFamily="18" charset="0"/>
                          </a:rPr>
                        </m:ctrlPr>
                      </m:sSubPr>
                      <m:e>
                        <m:r>
                          <a:rPr lang="en-US" sz="1700" i="1">
                            <a:solidFill>
                              <a:srgbClr val="0066FF"/>
                            </a:solidFill>
                            <a:latin typeface="Cambria Math" panose="02040503050406030204" pitchFamily="18" charset="0"/>
                          </a:rPr>
                          <m:t>𝑦</m:t>
                        </m:r>
                      </m:e>
                      <m:sub>
                        <m:r>
                          <a:rPr lang="en-US" sz="1700" i="1">
                            <a:solidFill>
                              <a:srgbClr val="0066FF"/>
                            </a:solidFill>
                            <a:latin typeface="Cambria Math" panose="02040503050406030204" pitchFamily="18" charset="0"/>
                          </a:rPr>
                          <m:t>𝑖</m:t>
                        </m:r>
                      </m:sub>
                    </m:sSub>
                    <m:r>
                      <a:rPr lang="en-US" sz="1700" b="0" i="1" smtClean="0">
                        <a:solidFill>
                          <a:srgbClr val="0066FF"/>
                        </a:solidFill>
                        <a:latin typeface="Cambria Math" panose="02040503050406030204" pitchFamily="18" charset="0"/>
                      </a:rPr>
                      <m:t>=010</m:t>
                    </m:r>
                    <m:r>
                      <a:rPr lang="en-US" sz="1700" b="0" i="0" smtClean="0">
                        <a:solidFill>
                          <a:srgbClr val="0066FF"/>
                        </a:solidFill>
                        <a:latin typeface="Cambria Math" panose="02040503050406030204" pitchFamily="18" charset="0"/>
                      </a:rPr>
                      <m:t>, </m:t>
                    </m:r>
                    <m:sSub>
                      <m:sSubPr>
                        <m:ctrlPr>
                          <a:rPr lang="en-US" sz="1700" b="0" i="1" smtClean="0">
                            <a:solidFill>
                              <a:schemeClr val="tx1"/>
                            </a:solidFill>
                            <a:latin typeface="Cambria Math" panose="02040503050406030204" pitchFamily="18" charset="0"/>
                          </a:rPr>
                        </m:ctrlPr>
                      </m:sSubPr>
                      <m:e>
                        <m:r>
                          <m:rPr>
                            <m:sty m:val="p"/>
                          </m:rPr>
                          <a:rPr lang="en-US" sz="1700" b="0" i="0" smtClean="0">
                            <a:solidFill>
                              <a:schemeClr val="tx1"/>
                            </a:solidFill>
                            <a:latin typeface="Cambria Math" panose="02040503050406030204" pitchFamily="18" charset="0"/>
                          </a:rPr>
                          <m:t>F</m:t>
                        </m:r>
                      </m:e>
                      <m:sub>
                        <m:r>
                          <m:rPr>
                            <m:sty m:val="p"/>
                          </m:rPr>
                          <a:rPr lang="en-US" sz="1700" b="0" i="0" smtClean="0">
                            <a:solidFill>
                              <a:schemeClr val="tx1"/>
                            </a:solidFill>
                            <a:latin typeface="Cambria Math" panose="02040503050406030204" pitchFamily="18" charset="0"/>
                          </a:rPr>
                          <m:t>k</m:t>
                        </m:r>
                      </m:sub>
                    </m:sSub>
                    <m:d>
                      <m:dPr>
                        <m:ctrlPr>
                          <a:rPr lang="en-US" sz="1700" b="0" i="1" smtClean="0">
                            <a:solidFill>
                              <a:schemeClr val="tx1"/>
                            </a:solidFill>
                            <a:latin typeface="Cambria Math" panose="02040503050406030204" pitchFamily="18" charset="0"/>
                          </a:rPr>
                        </m:ctrlPr>
                      </m:dPr>
                      <m:e>
                        <m:r>
                          <m:rPr>
                            <m:sty m:val="p"/>
                          </m:rPr>
                          <a:rPr lang="en-US" sz="1700" b="0" i="0" smtClean="0">
                            <a:solidFill>
                              <a:srgbClr val="FF6600"/>
                            </a:solidFill>
                            <a:latin typeface="Cambria Math" panose="02040503050406030204" pitchFamily="18" charset="0"/>
                          </a:rPr>
                          <m:t>x</m:t>
                        </m:r>
                      </m:e>
                    </m:d>
                    <m:r>
                      <a:rPr lang="en-US" sz="1700" b="0" i="0" smtClean="0">
                        <a:solidFill>
                          <a:schemeClr val="tx1"/>
                        </a:solidFill>
                        <a:latin typeface="Cambria Math" panose="02040503050406030204" pitchFamily="18" charset="0"/>
                      </a:rPr>
                      <m:t>=</m:t>
                    </m:r>
                    <m:sSub>
                      <m:sSubPr>
                        <m:ctrlPr>
                          <a:rPr lang="en-US" sz="1700" b="0" i="1" smtClean="0">
                            <a:solidFill>
                              <a:schemeClr val="tx1"/>
                            </a:solidFill>
                            <a:latin typeface="Cambria Math" panose="02040503050406030204" pitchFamily="18" charset="0"/>
                          </a:rPr>
                        </m:ctrlPr>
                      </m:sSubPr>
                      <m:e>
                        <m:r>
                          <m:rPr>
                            <m:sty m:val="p"/>
                          </m:rPr>
                          <a:rPr lang="en-US" sz="1700" b="0" i="0" smtClean="0">
                            <a:solidFill>
                              <a:schemeClr val="tx1"/>
                            </a:solidFill>
                            <a:latin typeface="Cambria Math" panose="02040503050406030204" pitchFamily="18" charset="0"/>
                          </a:rPr>
                          <m:t>F</m:t>
                        </m:r>
                      </m:e>
                      <m:sub>
                        <m:r>
                          <m:rPr>
                            <m:sty m:val="p"/>
                          </m:rPr>
                          <a:rPr lang="en-US" sz="1700" b="0" i="0" smtClean="0">
                            <a:solidFill>
                              <a:schemeClr val="tx1"/>
                            </a:solidFill>
                            <a:latin typeface="Cambria Math" panose="02040503050406030204" pitchFamily="18" charset="0"/>
                          </a:rPr>
                          <m:t>k</m:t>
                        </m:r>
                      </m:sub>
                    </m:sSub>
                    <m:d>
                      <m:dPr>
                        <m:ctrlPr>
                          <a:rPr lang="en-US" sz="1700" b="0" i="1" smtClean="0">
                            <a:solidFill>
                              <a:schemeClr val="tx1"/>
                            </a:solidFill>
                            <a:latin typeface="Cambria Math" panose="02040503050406030204" pitchFamily="18" charset="0"/>
                          </a:rPr>
                        </m:ctrlPr>
                      </m:dPr>
                      <m:e>
                        <m:sSub>
                          <m:sSubPr>
                            <m:ctrlPr>
                              <a:rPr lang="en-US" sz="1700" b="0" i="1" smtClean="0">
                                <a:solidFill>
                                  <a:srgbClr val="0066FF"/>
                                </a:solidFill>
                                <a:latin typeface="Cambria Math" panose="02040503050406030204" pitchFamily="18" charset="0"/>
                              </a:rPr>
                            </m:ctrlPr>
                          </m:sSubPr>
                          <m:e>
                            <m:r>
                              <m:rPr>
                                <m:sty m:val="p"/>
                              </m:rPr>
                              <a:rPr lang="en-US" sz="1700" b="0" i="0" smtClean="0">
                                <a:solidFill>
                                  <a:srgbClr val="0066FF"/>
                                </a:solidFill>
                                <a:latin typeface="Cambria Math" panose="02040503050406030204" pitchFamily="18" charset="0"/>
                              </a:rPr>
                              <m:t>y</m:t>
                            </m:r>
                          </m:e>
                          <m:sub>
                            <m:r>
                              <a:rPr lang="en-US" sz="1700" b="0" i="1" smtClean="0">
                                <a:solidFill>
                                  <a:srgbClr val="0066FF"/>
                                </a:solidFill>
                                <a:latin typeface="Cambria Math" panose="02040503050406030204" pitchFamily="18" charset="0"/>
                              </a:rPr>
                              <m:t>𝑖</m:t>
                            </m:r>
                          </m:sub>
                        </m:sSub>
                      </m:e>
                    </m:d>
                  </m:oMath>
                </a14:m>
                <a:endParaRPr lang="pt-BR" sz="1700" dirty="0"/>
              </a:p>
              <a:p>
                <a:r>
                  <a:rPr lang="pt-BR" sz="1700" dirty="0"/>
                  <a:t>If </a:t>
                </a:r>
                <a14:m>
                  <m:oMath xmlns:m="http://schemas.openxmlformats.org/officeDocument/2006/math">
                    <m:r>
                      <a:rPr lang="en-US" sz="1700" i="1">
                        <a:solidFill>
                          <a:srgbClr val="FF6600"/>
                        </a:solidFill>
                        <a:latin typeface="Cambria Math" panose="02040503050406030204" pitchFamily="18" charset="0"/>
                      </a:rPr>
                      <m:t>𝑥</m:t>
                    </m:r>
                    <m:r>
                      <a:rPr lang="en-US" sz="1700" b="0" i="1" smtClean="0">
                        <a:solidFill>
                          <a:srgbClr val="FF6600"/>
                        </a:solidFill>
                        <a:latin typeface="Cambria Math" panose="02040503050406030204" pitchFamily="18" charset="0"/>
                      </a:rPr>
                      <m:t>≠</m:t>
                    </m:r>
                    <m:sSub>
                      <m:sSubPr>
                        <m:ctrlPr>
                          <a:rPr lang="en-US" sz="1700" b="0" i="1" smtClean="0">
                            <a:solidFill>
                              <a:srgbClr val="0066FF"/>
                            </a:solidFill>
                            <a:latin typeface="Cambria Math" panose="02040503050406030204" pitchFamily="18" charset="0"/>
                          </a:rPr>
                        </m:ctrlPr>
                      </m:sSubPr>
                      <m:e>
                        <m:r>
                          <a:rPr lang="en-US" sz="1700" b="0" i="1" smtClean="0">
                            <a:solidFill>
                              <a:srgbClr val="0066FF"/>
                            </a:solidFill>
                            <a:latin typeface="Cambria Math" panose="02040503050406030204" pitchFamily="18" charset="0"/>
                          </a:rPr>
                          <m:t>𝑦</m:t>
                        </m:r>
                      </m:e>
                      <m:sub>
                        <m:r>
                          <a:rPr lang="en-US" sz="1700" b="0" i="1" smtClean="0">
                            <a:solidFill>
                              <a:srgbClr val="0066FF"/>
                            </a:solidFill>
                            <a:latin typeface="Cambria Math" panose="02040503050406030204" pitchFamily="18" charset="0"/>
                          </a:rPr>
                          <m:t>𝑖</m:t>
                        </m:r>
                      </m:sub>
                    </m:sSub>
                  </m:oMath>
                </a14:m>
                <a:r>
                  <a:rPr lang="pt-BR" sz="1700" dirty="0"/>
                  <a:t>, </a:t>
                </a:r>
                <a14:m>
                  <m:oMath xmlns:m="http://schemas.openxmlformats.org/officeDocument/2006/math">
                    <m:r>
                      <a:rPr lang="en-US" sz="1700" i="1">
                        <a:solidFill>
                          <a:srgbClr val="FF6600"/>
                        </a:solidFill>
                        <a:latin typeface="Cambria Math" panose="02040503050406030204" pitchFamily="18" charset="0"/>
                      </a:rPr>
                      <m:t>𝑥</m:t>
                    </m:r>
                  </m:oMath>
                </a14:m>
                <a:r>
                  <a:rPr lang="pt-BR" sz="1700" dirty="0"/>
                  <a:t> and </a:t>
                </a:r>
                <a14:m>
                  <m:oMath xmlns:m="http://schemas.openxmlformats.org/officeDocument/2006/math">
                    <m:sSub>
                      <m:sSubPr>
                        <m:ctrlPr>
                          <a:rPr lang="en-US" sz="1700" i="1">
                            <a:solidFill>
                              <a:srgbClr val="0066FF"/>
                            </a:solidFill>
                            <a:latin typeface="Cambria Math" panose="02040503050406030204" pitchFamily="18" charset="0"/>
                          </a:rPr>
                        </m:ctrlPr>
                      </m:sSubPr>
                      <m:e>
                        <m:r>
                          <a:rPr lang="en-US" sz="1700" i="1">
                            <a:solidFill>
                              <a:srgbClr val="0066FF"/>
                            </a:solidFill>
                            <a:latin typeface="Cambria Math" panose="02040503050406030204" pitchFamily="18" charset="0"/>
                          </a:rPr>
                          <m:t>𝑦</m:t>
                        </m:r>
                      </m:e>
                      <m:sub>
                        <m:r>
                          <a:rPr lang="en-US" sz="1700" i="1">
                            <a:solidFill>
                              <a:srgbClr val="0066FF"/>
                            </a:solidFill>
                            <a:latin typeface="Cambria Math" panose="02040503050406030204" pitchFamily="18" charset="0"/>
                          </a:rPr>
                          <m:t>𝑖</m:t>
                        </m:r>
                      </m:sub>
                    </m:sSub>
                  </m:oMath>
                </a14:m>
                <a:r>
                  <a:rPr lang="pt-BR" sz="1700" dirty="0"/>
                  <a:t> are diffirent in at least 1 bit =&gt; Alice does not know at least one </a:t>
                </a:r>
                <a14:m>
                  <m:oMath xmlns:m="http://schemas.openxmlformats.org/officeDocument/2006/math">
                    <m:sSub>
                      <m:sSubPr>
                        <m:ctrlPr>
                          <a:rPr lang="en-US" sz="1700" i="1">
                            <a:latin typeface="Cambria Math" panose="02040503050406030204" pitchFamily="18" charset="0"/>
                          </a:rPr>
                        </m:ctrlPr>
                      </m:sSubPr>
                      <m:e>
                        <m:r>
                          <a:rPr lang="en-US" sz="1700">
                            <a:latin typeface="Cambria Math" panose="02040503050406030204" pitchFamily="18" charset="0"/>
                          </a:rPr>
                          <m:t>𝑹</m:t>
                        </m:r>
                      </m:e>
                      <m:sub>
                        <m:r>
                          <m:rPr>
                            <m:sty m:val="p"/>
                          </m:rPr>
                          <a:rPr lang="en-US" sz="1700">
                            <a:latin typeface="Cambria Math" panose="02040503050406030204" pitchFamily="18" charset="0"/>
                          </a:rPr>
                          <m:t>i</m:t>
                        </m:r>
                        <m:r>
                          <a:rPr lang="en-US" sz="1700">
                            <a:latin typeface="Cambria Math" panose="02040503050406030204" pitchFamily="18" charset="0"/>
                          </a:rPr>
                          <m:t>,</m:t>
                        </m:r>
                        <m:r>
                          <a:rPr lang="en-US" sz="1700" i="1">
                            <a:latin typeface="Cambria Math" panose="02040503050406030204" pitchFamily="18" charset="0"/>
                          </a:rPr>
                          <m:t>𝑗</m:t>
                        </m:r>
                      </m:sub>
                    </m:sSub>
                    <m:r>
                      <a:rPr lang="en-US" sz="1700" b="0" i="1" smtClean="0">
                        <a:latin typeface="Cambria Math" panose="02040503050406030204" pitchFamily="18" charset="0"/>
                      </a:rPr>
                      <m:t>,</m:t>
                    </m:r>
                    <m:r>
                      <a:rPr lang="en-US" sz="1700" i="1">
                        <a:latin typeface="Cambria Math" panose="02040503050406030204" pitchFamily="18" charset="0"/>
                      </a:rPr>
                      <m:t> </m:t>
                    </m:r>
                  </m:oMath>
                </a14:m>
                <a:r>
                  <a:rPr lang="pt-BR" sz="1700" dirty="0"/>
                  <a:t>so </a:t>
                </a:r>
                <a14:m>
                  <m:oMath xmlns:m="http://schemas.openxmlformats.org/officeDocument/2006/math">
                    <m:sSub>
                      <m:sSubPr>
                        <m:ctrlPr>
                          <a:rPr lang="en-US" sz="1700" i="1">
                            <a:solidFill>
                              <a:srgbClr val="FF6600"/>
                            </a:solidFill>
                            <a:latin typeface="Cambria Math" panose="02040503050406030204" pitchFamily="18" charset="0"/>
                          </a:rPr>
                        </m:ctrlPr>
                      </m:sSubPr>
                      <m:e>
                        <m:r>
                          <m:rPr>
                            <m:sty m:val="p"/>
                          </m:rPr>
                          <a:rPr lang="en-US" sz="1700">
                            <a:solidFill>
                              <a:srgbClr val="FF6600"/>
                            </a:solidFill>
                            <a:latin typeface="Cambria Math" panose="02040503050406030204" pitchFamily="18" charset="0"/>
                          </a:rPr>
                          <m:t>F</m:t>
                        </m:r>
                      </m:e>
                      <m:sub>
                        <m:r>
                          <m:rPr>
                            <m:sty m:val="p"/>
                          </m:rPr>
                          <a:rPr lang="en-US" sz="1700">
                            <a:solidFill>
                              <a:srgbClr val="FF6600"/>
                            </a:solidFill>
                            <a:latin typeface="Cambria Math" panose="02040503050406030204" pitchFamily="18" charset="0"/>
                          </a:rPr>
                          <m:t>k</m:t>
                        </m:r>
                      </m:sub>
                    </m:sSub>
                    <m:d>
                      <m:dPr>
                        <m:ctrlPr>
                          <a:rPr lang="en-US" sz="1700" i="1">
                            <a:solidFill>
                              <a:srgbClr val="FF6600"/>
                            </a:solidFill>
                            <a:latin typeface="Cambria Math" panose="02040503050406030204" pitchFamily="18" charset="0"/>
                          </a:rPr>
                        </m:ctrlPr>
                      </m:dPr>
                      <m:e>
                        <m:sSub>
                          <m:sSubPr>
                            <m:ctrlPr>
                              <a:rPr lang="en-US" sz="1700" i="1">
                                <a:solidFill>
                                  <a:srgbClr val="FF6600"/>
                                </a:solidFill>
                                <a:latin typeface="Cambria Math" panose="02040503050406030204" pitchFamily="18" charset="0"/>
                              </a:rPr>
                            </m:ctrlPr>
                          </m:sSubPr>
                          <m:e>
                            <m:r>
                              <m:rPr>
                                <m:sty m:val="p"/>
                              </m:rPr>
                              <a:rPr lang="en-US" sz="1700">
                                <a:solidFill>
                                  <a:srgbClr val="FF6600"/>
                                </a:solidFill>
                                <a:latin typeface="Cambria Math" panose="02040503050406030204" pitchFamily="18" charset="0"/>
                              </a:rPr>
                              <m:t>y</m:t>
                            </m:r>
                          </m:e>
                          <m:sub>
                            <m:r>
                              <m:rPr>
                                <m:sty m:val="p"/>
                              </m:rPr>
                              <a:rPr lang="en-US" sz="1700">
                                <a:solidFill>
                                  <a:srgbClr val="FF6600"/>
                                </a:solidFill>
                                <a:latin typeface="Cambria Math" panose="02040503050406030204" pitchFamily="18" charset="0"/>
                              </a:rPr>
                              <m:t>i</m:t>
                            </m:r>
                          </m:sub>
                        </m:sSub>
                      </m:e>
                    </m:d>
                  </m:oMath>
                </a14:m>
                <a:r>
                  <a:rPr lang="pt-BR" sz="1700" dirty="0"/>
                  <a:t> looks random</a:t>
                </a:r>
              </a:p>
              <a:p>
                <a:endParaRPr lang="en-US" sz="2400" dirty="0"/>
              </a:p>
              <a:p>
                <a:pPr marL="0" indent="0">
                  <a:buNone/>
                </a:pPr>
                <a:endParaRPr lang="en-US" sz="2800" dirty="0"/>
              </a:p>
              <a:p>
                <a:pPr marL="0" indent="0">
                  <a:buNone/>
                </a:pPr>
                <a:endParaRPr lang="en-US" sz="2800" dirty="0"/>
              </a:p>
              <a:p>
                <a:pPr marL="0" indent="0">
                  <a:buNone/>
                </a:pPr>
                <a:endParaRPr lang="en-US" sz="2800" dirty="0">
                  <a:latin typeface="Arial" panose="020B0604020202020204" pitchFamily="34" charset="0"/>
                </a:endParaRPr>
              </a:p>
              <a:p>
                <a:pPr marL="0" indent="0">
                  <a:buNone/>
                </a:pPr>
                <a:endParaRPr lang="en-US" sz="2800" dirty="0">
                  <a:latin typeface="Arial" panose="020B0604020202020204" pitchFamily="34" charset="0"/>
                </a:endParaRPr>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xfrm>
                <a:off x="243841" y="874064"/>
                <a:ext cx="11195204" cy="5717987"/>
              </a:xfrm>
              <a:blipFill>
                <a:blip r:embed="rId3"/>
                <a:stretch>
                  <a:fillRect l="-1089" t="-1919" b="-2559"/>
                </a:stretch>
              </a:blipFill>
            </p:spPr>
            <p:txBody>
              <a:bodyPr/>
              <a:lstStyle/>
              <a:p>
                <a:r>
                  <a:rPr lang="en-US">
                    <a:noFill/>
                  </a:rPr>
                  <a:t> </a:t>
                </a:r>
              </a:p>
            </p:txBody>
          </p:sp>
        </mc:Fallback>
      </mc:AlternateContent>
      <p:sp>
        <p:nvSpPr>
          <p:cNvPr id="9" name="Slide Number Placeholder 4"/>
          <p:cNvSpPr txBox="1">
            <a:spLocks/>
          </p:cNvSpPr>
          <p:nvPr/>
        </p:nvSpPr>
        <p:spPr>
          <a:xfrm>
            <a:off x="10957837" y="6226926"/>
            <a:ext cx="640080" cy="365125"/>
          </a:xfrm>
          <a:prstGeom prst="rect">
            <a:avLst/>
          </a:prstGeom>
        </p:spPr>
        <p:txBody>
          <a:bodyPr vert="horz" lIns="91440" tIns="45720" rIns="91440" bIns="45720" rtlCol="0" anchor="ctr"/>
          <a:lstStyle>
            <a:defPPr>
              <a:defRPr lang="en-US"/>
            </a:defPPr>
            <a:lvl1pPr marL="0" algn="ctr" defTabSz="457200" rtl="0" eaLnBrk="1" latinLnBrk="0" hangingPunct="1">
              <a:defRPr sz="1400" b="1" kern="1200">
                <a:solidFill>
                  <a:srgbClr val="FFFFFF"/>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50EA957-4397-44F1-B25F-D3F24BF8AEF9}" type="slidenum">
              <a:rPr lang="en-US" smtClean="0"/>
              <a:pPr/>
              <a:t>8</a:t>
            </a:fld>
            <a:endParaRPr lang="en-US"/>
          </a:p>
        </p:txBody>
      </p:sp>
      <p:graphicFrame>
        <p:nvGraphicFramePr>
          <p:cNvPr id="21" name="Table 20"/>
          <p:cNvGraphicFramePr>
            <a:graphicFrameLocks noGrp="1"/>
          </p:cNvGraphicFramePr>
          <p:nvPr>
            <p:extLst>
              <p:ext uri="{D42A27DB-BD31-4B8C-83A1-F6EECF244321}">
                <p14:modId xmlns:p14="http://schemas.microsoft.com/office/powerpoint/2010/main" val="3676620994"/>
              </p:ext>
            </p:extLst>
          </p:nvPr>
        </p:nvGraphicFramePr>
        <p:xfrm>
          <a:off x="9001055" y="2662747"/>
          <a:ext cx="1400620" cy="1487984"/>
        </p:xfrm>
        <a:graphic>
          <a:graphicData uri="http://schemas.openxmlformats.org/drawingml/2006/table">
            <a:tbl>
              <a:tblPr firstRow="1" bandRow="1">
                <a:tableStyleId>{BDBED569-4797-4DF1-A0F4-6AAB3CD982D8}</a:tableStyleId>
              </a:tblPr>
              <a:tblGrid>
                <a:gridCol w="700310">
                  <a:extLst>
                    <a:ext uri="{9D8B030D-6E8A-4147-A177-3AD203B41FA5}">
                      <a16:colId xmlns:a16="http://schemas.microsoft.com/office/drawing/2014/main" val="438184267"/>
                    </a:ext>
                  </a:extLst>
                </a:gridCol>
                <a:gridCol w="700310">
                  <a:extLst>
                    <a:ext uri="{9D8B030D-6E8A-4147-A177-3AD203B41FA5}">
                      <a16:colId xmlns:a16="http://schemas.microsoft.com/office/drawing/2014/main" val="3784812039"/>
                    </a:ext>
                  </a:extLst>
                </a:gridCol>
              </a:tblGrid>
              <a:tr h="502184">
                <a:tc>
                  <a:txBody>
                    <a:bodyPr/>
                    <a:lstStyle/>
                    <a:p>
                      <a:endParaRPr lang="en-US" sz="2500" dirty="0"/>
                    </a:p>
                  </a:txBody>
                  <a:tcPr/>
                </a:tc>
                <a:tc>
                  <a:txBody>
                    <a:bodyPr/>
                    <a:lstStyle/>
                    <a:p>
                      <a:endParaRPr lang="en-US" sz="2500" dirty="0">
                        <a:solidFill>
                          <a:srgbClr val="0066FF"/>
                        </a:solidFill>
                      </a:endParaRPr>
                    </a:p>
                  </a:txBody>
                  <a:tcPr/>
                </a:tc>
                <a:extLst>
                  <a:ext uri="{0D108BD9-81ED-4DB2-BD59-A6C34878D82A}">
                    <a16:rowId xmlns:a16="http://schemas.microsoft.com/office/drawing/2014/main" val="3626031320"/>
                  </a:ext>
                </a:extLst>
              </a:tr>
              <a:tr h="492900">
                <a:tc>
                  <a:txBody>
                    <a:bodyPr/>
                    <a:lstStyle/>
                    <a:p>
                      <a:endParaRPr lang="en-US" sz="2500" dirty="0"/>
                    </a:p>
                  </a:txBody>
                  <a:tcPr/>
                </a:tc>
                <a:tc>
                  <a:txBody>
                    <a:bodyPr/>
                    <a:lstStyle/>
                    <a:p>
                      <a:endParaRPr lang="en-US" sz="2500" dirty="0"/>
                    </a:p>
                  </a:txBody>
                  <a:tcPr/>
                </a:tc>
                <a:extLst>
                  <a:ext uri="{0D108BD9-81ED-4DB2-BD59-A6C34878D82A}">
                    <a16:rowId xmlns:a16="http://schemas.microsoft.com/office/drawing/2014/main" val="2526691802"/>
                  </a:ext>
                </a:extLst>
              </a:tr>
              <a:tr h="492900">
                <a:tc>
                  <a:txBody>
                    <a:bodyPr/>
                    <a:lstStyle/>
                    <a:p>
                      <a:endParaRPr lang="en-US" sz="2500" dirty="0"/>
                    </a:p>
                  </a:txBody>
                  <a:tcPr/>
                </a:tc>
                <a:tc>
                  <a:txBody>
                    <a:bodyPr/>
                    <a:lstStyle/>
                    <a:p>
                      <a:endParaRPr lang="en-US" sz="2500" dirty="0"/>
                    </a:p>
                  </a:txBody>
                  <a:tcPr/>
                </a:tc>
                <a:extLst>
                  <a:ext uri="{0D108BD9-81ED-4DB2-BD59-A6C34878D82A}">
                    <a16:rowId xmlns:a16="http://schemas.microsoft.com/office/drawing/2014/main" val="996529519"/>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392625475"/>
              </p:ext>
            </p:extLst>
          </p:nvPr>
        </p:nvGraphicFramePr>
        <p:xfrm>
          <a:off x="2889981" y="2662747"/>
          <a:ext cx="1419814" cy="1417320"/>
        </p:xfrm>
        <a:graphic>
          <a:graphicData uri="http://schemas.openxmlformats.org/drawingml/2006/table">
            <a:tbl>
              <a:tblPr firstRow="1" bandRow="1">
                <a:tableStyleId>{BDBED569-4797-4DF1-A0F4-6AAB3CD982D8}</a:tableStyleId>
              </a:tblPr>
              <a:tblGrid>
                <a:gridCol w="709907">
                  <a:extLst>
                    <a:ext uri="{9D8B030D-6E8A-4147-A177-3AD203B41FA5}">
                      <a16:colId xmlns:a16="http://schemas.microsoft.com/office/drawing/2014/main" val="438184267"/>
                    </a:ext>
                  </a:extLst>
                </a:gridCol>
                <a:gridCol w="709907">
                  <a:extLst>
                    <a:ext uri="{9D8B030D-6E8A-4147-A177-3AD203B41FA5}">
                      <a16:colId xmlns:a16="http://schemas.microsoft.com/office/drawing/2014/main" val="3784812039"/>
                    </a:ext>
                  </a:extLst>
                </a:gridCol>
              </a:tblGrid>
              <a:tr h="460866">
                <a:tc>
                  <a:txBody>
                    <a:bodyPr/>
                    <a:lstStyle/>
                    <a:p>
                      <a:endParaRPr lang="en-US" sz="2500" dirty="0"/>
                    </a:p>
                  </a:txBody>
                  <a:tcPr/>
                </a:tc>
                <a:tc>
                  <a:txBody>
                    <a:bodyPr/>
                    <a:lstStyle/>
                    <a:p>
                      <a:endParaRPr lang="en-US" sz="2500" dirty="0">
                        <a:solidFill>
                          <a:srgbClr val="0066FF"/>
                        </a:solidFill>
                      </a:endParaRPr>
                    </a:p>
                  </a:txBody>
                  <a:tcPr/>
                </a:tc>
                <a:extLst>
                  <a:ext uri="{0D108BD9-81ED-4DB2-BD59-A6C34878D82A}">
                    <a16:rowId xmlns:a16="http://schemas.microsoft.com/office/drawing/2014/main" val="3626031320"/>
                  </a:ext>
                </a:extLst>
              </a:tr>
              <a:tr h="460866">
                <a:tc>
                  <a:txBody>
                    <a:bodyPr/>
                    <a:lstStyle/>
                    <a:p>
                      <a:endParaRPr lang="en-US" sz="2500" dirty="0"/>
                    </a:p>
                  </a:txBody>
                  <a:tcPr/>
                </a:tc>
                <a:tc>
                  <a:txBody>
                    <a:bodyPr/>
                    <a:lstStyle/>
                    <a:p>
                      <a:endParaRPr lang="en-US" sz="2500" dirty="0"/>
                    </a:p>
                  </a:txBody>
                  <a:tcPr/>
                </a:tc>
                <a:extLst>
                  <a:ext uri="{0D108BD9-81ED-4DB2-BD59-A6C34878D82A}">
                    <a16:rowId xmlns:a16="http://schemas.microsoft.com/office/drawing/2014/main" val="2526691802"/>
                  </a:ext>
                </a:extLst>
              </a:tr>
              <a:tr h="460866">
                <a:tc>
                  <a:txBody>
                    <a:bodyPr/>
                    <a:lstStyle/>
                    <a:p>
                      <a:endParaRPr lang="en-US" sz="2500" dirty="0"/>
                    </a:p>
                  </a:txBody>
                  <a:tcPr/>
                </a:tc>
                <a:tc>
                  <a:txBody>
                    <a:bodyPr/>
                    <a:lstStyle/>
                    <a:p>
                      <a:endParaRPr lang="en-US" sz="2500" dirty="0"/>
                    </a:p>
                  </a:txBody>
                  <a:tcPr/>
                </a:tc>
                <a:extLst>
                  <a:ext uri="{0D108BD9-81ED-4DB2-BD59-A6C34878D82A}">
                    <a16:rowId xmlns:a16="http://schemas.microsoft.com/office/drawing/2014/main" val="996529519"/>
                  </a:ext>
                </a:extLst>
              </a:tr>
            </a:tbl>
          </a:graphicData>
        </a:graphic>
      </p:graphicFrame>
      <p:pic>
        <p:nvPicPr>
          <p:cNvPr id="23"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70331" y="2920470"/>
            <a:ext cx="615100" cy="7844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731" y="3029954"/>
            <a:ext cx="579441" cy="7844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Rectangle 10"/>
          <p:cNvSpPr/>
          <p:nvPr/>
        </p:nvSpPr>
        <p:spPr>
          <a:xfrm>
            <a:off x="6027112" y="2662747"/>
            <a:ext cx="1429305" cy="46273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t>OT</a:t>
            </a:r>
          </a:p>
        </p:txBody>
      </p:sp>
      <p:cxnSp>
        <p:nvCxnSpPr>
          <p:cNvPr id="12" name="Straight Arrow Connector 11"/>
          <p:cNvCxnSpPr>
            <a:cxnSpLocks/>
          </p:cNvCxnSpPr>
          <p:nvPr/>
        </p:nvCxnSpPr>
        <p:spPr>
          <a:xfrm>
            <a:off x="5186884" y="2729051"/>
            <a:ext cx="826071" cy="20360"/>
          </a:xfrm>
          <a:prstGeom prst="straightConnector1">
            <a:avLst/>
          </a:prstGeom>
          <a:ln>
            <a:headEnd type="none" w="med" len="med"/>
            <a:tailEnd type="arrow" w="med" len="med"/>
          </a:ln>
        </p:spPr>
        <p:style>
          <a:lnRef idx="2">
            <a:schemeClr val="accent1"/>
          </a:lnRef>
          <a:fillRef idx="1">
            <a:schemeClr val="lt1"/>
          </a:fillRef>
          <a:effectRef idx="0">
            <a:schemeClr val="accent1"/>
          </a:effectRef>
          <a:fontRef idx="minor">
            <a:schemeClr val="dk1"/>
          </a:fontRef>
        </p:style>
      </p:cxnSp>
      <p:cxnSp>
        <p:nvCxnSpPr>
          <p:cNvPr id="14" name="Straight Arrow Connector 13"/>
          <p:cNvCxnSpPr>
            <a:cxnSpLocks/>
          </p:cNvCxnSpPr>
          <p:nvPr/>
        </p:nvCxnSpPr>
        <p:spPr>
          <a:xfrm flipH="1">
            <a:off x="7456417" y="2729051"/>
            <a:ext cx="1544638" cy="0"/>
          </a:xfrm>
          <a:prstGeom prst="straightConnector1">
            <a:avLst/>
          </a:prstGeom>
          <a:ln w="12700">
            <a:solidFill>
              <a:srgbClr val="0066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flipH="1">
            <a:off x="4309795" y="3029954"/>
            <a:ext cx="1717317" cy="1"/>
          </a:xfrm>
          <a:prstGeom prst="straightConnector1">
            <a:avLst/>
          </a:prstGeom>
          <a:ln>
            <a:headEnd type="none" w="med" len="med"/>
            <a:tailEnd type="arrow" w="med" len="med"/>
          </a:ln>
        </p:spPr>
        <p:style>
          <a:lnRef idx="2">
            <a:schemeClr val="accent1"/>
          </a:lnRef>
          <a:fillRef idx="1">
            <a:schemeClr val="lt1"/>
          </a:fillRef>
          <a:effectRef idx="0">
            <a:schemeClr val="accent1"/>
          </a:effectRef>
          <a:fontRef idx="minor">
            <a:schemeClr val="dk1"/>
          </a:fontRef>
        </p:style>
      </p:cxnSp>
      <mc:AlternateContent xmlns:mc="http://schemas.openxmlformats.org/markup-compatibility/2006" xmlns:a14="http://schemas.microsoft.com/office/drawing/2010/main">
        <mc:Choice Requires="a14">
          <p:sp>
            <p:nvSpPr>
              <p:cNvPr id="18" name="Rectangle 17"/>
              <p:cNvSpPr/>
              <p:nvPr/>
            </p:nvSpPr>
            <p:spPr>
              <a:xfrm>
                <a:off x="4955755" y="2619075"/>
                <a:ext cx="215855" cy="3013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2400" b="0" i="1" smtClean="0">
                          <a:solidFill>
                            <a:schemeClr val="tx1"/>
                          </a:solidFill>
                          <a:latin typeface="Cambria Math" panose="02040503050406030204" pitchFamily="18" charset="0"/>
                        </a:rPr>
                        <m:t> 0</m:t>
                      </m:r>
                    </m:oMath>
                  </m:oMathPara>
                </a14:m>
                <a:endParaRPr lang="en-US" sz="2400" dirty="0">
                  <a:solidFill>
                    <a:srgbClr val="FF0000"/>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4955755" y="2619075"/>
                <a:ext cx="215855" cy="301395"/>
              </a:xfrm>
              <a:prstGeom prst="rect">
                <a:avLst/>
              </a:prstGeom>
              <a:blipFill>
                <a:blip r:embed="rId6"/>
                <a:stretch>
                  <a:fillRect l="-35135" r="-35135" b="-19608"/>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4955755" y="3180156"/>
                <a:ext cx="215855" cy="3013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2400" b="0" i="1" smtClean="0">
                          <a:solidFill>
                            <a:schemeClr val="tx1"/>
                          </a:solidFill>
                          <a:latin typeface="Cambria Math" panose="02040503050406030204" pitchFamily="18" charset="0"/>
                        </a:rPr>
                        <m:t> 1</m:t>
                      </m:r>
                    </m:oMath>
                  </m:oMathPara>
                </a14:m>
                <a:endParaRPr lang="en-US" sz="2400" dirty="0">
                  <a:solidFill>
                    <a:srgbClr val="FF0000"/>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4955755" y="3180156"/>
                <a:ext cx="215855" cy="301395"/>
              </a:xfrm>
              <a:prstGeom prst="rect">
                <a:avLst/>
              </a:prstGeom>
              <a:blipFill>
                <a:blip r:embed="rId7"/>
                <a:stretch>
                  <a:fillRect l="-35135" r="-35135" b="-19608"/>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4955617" y="3708568"/>
                <a:ext cx="215855" cy="3013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2400" b="0" i="1" smtClean="0">
                          <a:solidFill>
                            <a:schemeClr val="tx1"/>
                          </a:solidFill>
                          <a:latin typeface="Cambria Math" panose="02040503050406030204" pitchFamily="18" charset="0"/>
                        </a:rPr>
                        <m:t> 0</m:t>
                      </m:r>
                    </m:oMath>
                  </m:oMathPara>
                </a14:m>
                <a:endParaRPr lang="en-US" sz="2400" dirty="0">
                  <a:solidFill>
                    <a:srgbClr val="FF0000"/>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4955617" y="3708568"/>
                <a:ext cx="215855" cy="301395"/>
              </a:xfrm>
              <a:prstGeom prst="rect">
                <a:avLst/>
              </a:prstGeom>
              <a:blipFill>
                <a:blip r:embed="rId8"/>
                <a:stretch>
                  <a:fillRect l="-35135" r="-35135" b="-19231"/>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9734253" y="2715764"/>
                <a:ext cx="632701" cy="409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1" i="1" smtClean="0">
                              <a:solidFill>
                                <a:srgbClr val="00823B"/>
                              </a:solidFill>
                              <a:latin typeface="Cambria Math" panose="02040503050406030204" pitchFamily="18" charset="0"/>
                            </a:rPr>
                          </m:ctrlPr>
                        </m:sSubPr>
                        <m:e>
                          <m:r>
                            <a:rPr lang="en-US" sz="2000" b="1" i="1">
                              <a:solidFill>
                                <a:srgbClr val="00823B"/>
                              </a:solidFill>
                              <a:latin typeface="Cambria Math" panose="02040503050406030204" pitchFamily="18" charset="0"/>
                            </a:rPr>
                            <m:t>𝑹</m:t>
                          </m:r>
                        </m:e>
                        <m:sub>
                          <m:r>
                            <a:rPr lang="en-US" sz="2000" b="1">
                              <a:solidFill>
                                <a:srgbClr val="00823B"/>
                              </a:solidFill>
                              <a:latin typeface="Cambria Math" panose="02040503050406030204" pitchFamily="18" charset="0"/>
                            </a:rPr>
                            <m:t>𝟎</m:t>
                          </m:r>
                          <m:r>
                            <a:rPr lang="en-US" sz="2000" b="1">
                              <a:solidFill>
                                <a:srgbClr val="00823B"/>
                              </a:solidFill>
                              <a:latin typeface="Cambria Math" panose="02040503050406030204" pitchFamily="18" charset="0"/>
                            </a:rPr>
                            <m:t>,</m:t>
                          </m:r>
                          <m:r>
                            <a:rPr lang="en-US" sz="2000" b="1" i="1" smtClean="0">
                              <a:solidFill>
                                <a:srgbClr val="00823B"/>
                              </a:solidFill>
                              <a:latin typeface="Cambria Math" panose="02040503050406030204" pitchFamily="18" charset="0"/>
                            </a:rPr>
                            <m:t>𝟏</m:t>
                          </m:r>
                        </m:sub>
                      </m:sSub>
                    </m:oMath>
                  </m:oMathPara>
                </a14:m>
                <a:endParaRPr lang="en-US" sz="2000" b="1" dirty="0"/>
              </a:p>
            </p:txBody>
          </p:sp>
        </mc:Choice>
        <mc:Fallback xmlns="">
          <p:sp>
            <p:nvSpPr>
              <p:cNvPr id="2" name="Rectangle 1"/>
              <p:cNvSpPr>
                <a:spLocks noRot="1" noChangeAspect="1" noMove="1" noResize="1" noEditPoints="1" noAdjustHandles="1" noChangeArrowheads="1" noChangeShapeType="1" noTextEdit="1"/>
              </p:cNvSpPr>
              <p:nvPr/>
            </p:nvSpPr>
            <p:spPr>
              <a:xfrm>
                <a:off x="9734253" y="2715764"/>
                <a:ext cx="632701" cy="409720"/>
              </a:xfrm>
              <a:prstGeom prst="rect">
                <a:avLst/>
              </a:prstGeom>
              <a:blipFill>
                <a:blip r:embed="rId9"/>
                <a:stretch>
                  <a:fillRect l="-480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9015212" y="2715764"/>
                <a:ext cx="632701" cy="409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rgbClr val="0066FF"/>
                              </a:solidFill>
                              <a:latin typeface="Cambria Math" panose="02040503050406030204" pitchFamily="18" charset="0"/>
                            </a:rPr>
                          </m:ctrlPr>
                        </m:sSubPr>
                        <m:e>
                          <m:r>
                            <a:rPr lang="en-US" sz="2000">
                              <a:solidFill>
                                <a:srgbClr val="0066FF"/>
                              </a:solidFill>
                              <a:latin typeface="Cambria Math" panose="02040503050406030204" pitchFamily="18" charset="0"/>
                            </a:rPr>
                            <m:t>𝑹</m:t>
                          </m:r>
                        </m:e>
                        <m:sub>
                          <m:r>
                            <a:rPr lang="en-US" sz="2000">
                              <a:solidFill>
                                <a:srgbClr val="0066FF"/>
                              </a:solidFill>
                              <a:latin typeface="Cambria Math" panose="02040503050406030204" pitchFamily="18" charset="0"/>
                            </a:rPr>
                            <m:t>𝟎</m:t>
                          </m:r>
                          <m:r>
                            <a:rPr lang="en-US" sz="2000">
                              <a:solidFill>
                                <a:srgbClr val="0066FF"/>
                              </a:solidFill>
                              <a:latin typeface="Cambria Math" panose="02040503050406030204" pitchFamily="18" charset="0"/>
                            </a:rPr>
                            <m:t>,</m:t>
                          </m:r>
                          <m:r>
                            <a:rPr lang="en-US" sz="2000">
                              <a:solidFill>
                                <a:srgbClr val="0066FF"/>
                              </a:solidFill>
                              <a:latin typeface="Cambria Math" panose="02040503050406030204" pitchFamily="18" charset="0"/>
                            </a:rPr>
                            <m:t>𝟎</m:t>
                          </m:r>
                        </m:sub>
                      </m:sSub>
                    </m:oMath>
                  </m:oMathPara>
                </a14:m>
                <a:endParaRPr lang="en-US" sz="2000" dirty="0"/>
              </a:p>
            </p:txBody>
          </p:sp>
        </mc:Choice>
        <mc:Fallback xmlns="">
          <p:sp>
            <p:nvSpPr>
              <p:cNvPr id="19" name="Rectangle 18"/>
              <p:cNvSpPr>
                <a:spLocks noRot="1" noChangeAspect="1" noMove="1" noResize="1" noEditPoints="1" noAdjustHandles="1" noChangeArrowheads="1" noChangeShapeType="1" noTextEdit="1"/>
              </p:cNvSpPr>
              <p:nvPr/>
            </p:nvSpPr>
            <p:spPr>
              <a:xfrm>
                <a:off x="9015212" y="2715764"/>
                <a:ext cx="632701" cy="409720"/>
              </a:xfrm>
              <a:prstGeom prst="rect">
                <a:avLst/>
              </a:prstGeom>
              <a:blipFill>
                <a:blip r:embed="rId10"/>
                <a:stretch>
                  <a:fillRect l="-480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2950054" y="2689255"/>
                <a:ext cx="632701" cy="409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rgbClr val="0066FF"/>
                              </a:solidFill>
                              <a:latin typeface="Cambria Math" panose="02040503050406030204" pitchFamily="18" charset="0"/>
                            </a:rPr>
                          </m:ctrlPr>
                        </m:sSubPr>
                        <m:e>
                          <m:r>
                            <a:rPr lang="en-US" sz="2000">
                              <a:solidFill>
                                <a:srgbClr val="0066FF"/>
                              </a:solidFill>
                              <a:latin typeface="Cambria Math" panose="02040503050406030204" pitchFamily="18" charset="0"/>
                            </a:rPr>
                            <m:t>𝑹</m:t>
                          </m:r>
                        </m:e>
                        <m:sub>
                          <m:r>
                            <a:rPr lang="en-US" sz="2000">
                              <a:solidFill>
                                <a:srgbClr val="0066FF"/>
                              </a:solidFill>
                              <a:latin typeface="Cambria Math" panose="02040503050406030204" pitchFamily="18" charset="0"/>
                            </a:rPr>
                            <m:t>𝟎</m:t>
                          </m:r>
                          <m:r>
                            <a:rPr lang="en-US" sz="2000">
                              <a:solidFill>
                                <a:srgbClr val="0066FF"/>
                              </a:solidFill>
                              <a:latin typeface="Cambria Math" panose="02040503050406030204" pitchFamily="18" charset="0"/>
                            </a:rPr>
                            <m:t>,</m:t>
                          </m:r>
                          <m:r>
                            <a:rPr lang="en-US" sz="2000">
                              <a:solidFill>
                                <a:srgbClr val="0066FF"/>
                              </a:solidFill>
                              <a:latin typeface="Cambria Math" panose="02040503050406030204" pitchFamily="18" charset="0"/>
                            </a:rPr>
                            <m:t>𝟎</m:t>
                          </m:r>
                        </m:sub>
                      </m:sSub>
                    </m:oMath>
                  </m:oMathPara>
                </a14:m>
                <a:endParaRPr lang="en-US" sz="2000" dirty="0"/>
              </a:p>
            </p:txBody>
          </p:sp>
        </mc:Choice>
        <mc:Fallback xmlns="">
          <p:sp>
            <p:nvSpPr>
              <p:cNvPr id="26" name="Rectangle 25"/>
              <p:cNvSpPr>
                <a:spLocks noRot="1" noChangeAspect="1" noMove="1" noResize="1" noEditPoints="1" noAdjustHandles="1" noChangeArrowheads="1" noChangeShapeType="1" noTextEdit="1"/>
              </p:cNvSpPr>
              <p:nvPr/>
            </p:nvSpPr>
            <p:spPr>
              <a:xfrm>
                <a:off x="2950054" y="2689255"/>
                <a:ext cx="632701" cy="409720"/>
              </a:xfrm>
              <a:prstGeom prst="rect">
                <a:avLst/>
              </a:prstGeom>
              <a:blipFill>
                <a:blip r:embed="rId11"/>
                <a:stretch>
                  <a:fillRect l="-4808" b="-149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9734253" y="3180693"/>
                <a:ext cx="632701" cy="4097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1" i="1" smtClean="0">
                              <a:solidFill>
                                <a:srgbClr val="00823B"/>
                              </a:solidFill>
                              <a:latin typeface="Cambria Math" panose="02040503050406030204" pitchFamily="18" charset="0"/>
                            </a:rPr>
                          </m:ctrlPr>
                        </m:sSubPr>
                        <m:e>
                          <m:r>
                            <a:rPr lang="en-US" sz="2000" b="1" i="1">
                              <a:solidFill>
                                <a:srgbClr val="00823B"/>
                              </a:solidFill>
                              <a:latin typeface="Cambria Math" panose="02040503050406030204" pitchFamily="18" charset="0"/>
                            </a:rPr>
                            <m:t>𝑹</m:t>
                          </m:r>
                        </m:e>
                        <m:sub>
                          <m:r>
                            <a:rPr lang="en-US" sz="2000" b="1" i="1" smtClean="0">
                              <a:solidFill>
                                <a:srgbClr val="00823B"/>
                              </a:solidFill>
                              <a:latin typeface="Cambria Math" panose="02040503050406030204" pitchFamily="18" charset="0"/>
                            </a:rPr>
                            <m:t>𝟏</m:t>
                          </m:r>
                          <m:r>
                            <a:rPr lang="en-US" sz="2000" b="1" i="1" smtClean="0">
                              <a:solidFill>
                                <a:srgbClr val="00823B"/>
                              </a:solidFill>
                              <a:latin typeface="Cambria Math" panose="02040503050406030204" pitchFamily="18" charset="0"/>
                            </a:rPr>
                            <m:t>,</m:t>
                          </m:r>
                          <m:r>
                            <a:rPr lang="en-US" sz="2000" b="1" i="1" smtClean="0">
                              <a:solidFill>
                                <a:srgbClr val="00823B"/>
                              </a:solidFill>
                              <a:latin typeface="Cambria Math" panose="02040503050406030204" pitchFamily="18" charset="0"/>
                            </a:rPr>
                            <m:t>𝟏</m:t>
                          </m:r>
                        </m:sub>
                      </m:sSub>
                    </m:oMath>
                  </m:oMathPara>
                </a14:m>
                <a:endParaRPr lang="en-US" sz="2000" b="1" dirty="0"/>
              </a:p>
            </p:txBody>
          </p:sp>
        </mc:Choice>
        <mc:Fallback xmlns="">
          <p:sp>
            <p:nvSpPr>
              <p:cNvPr id="27" name="Rectangle 26"/>
              <p:cNvSpPr>
                <a:spLocks noRot="1" noChangeAspect="1" noMove="1" noResize="1" noEditPoints="1" noAdjustHandles="1" noChangeArrowheads="1" noChangeShapeType="1" noTextEdit="1"/>
              </p:cNvSpPr>
              <p:nvPr/>
            </p:nvSpPr>
            <p:spPr>
              <a:xfrm>
                <a:off x="9734253" y="3180693"/>
                <a:ext cx="632701" cy="409720"/>
              </a:xfrm>
              <a:prstGeom prst="rect">
                <a:avLst/>
              </a:prstGeom>
              <a:blipFill>
                <a:blip r:embed="rId12"/>
                <a:stretch>
                  <a:fillRect l="-480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9015212" y="3180693"/>
                <a:ext cx="632701" cy="4097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smtClean="0">
                              <a:solidFill>
                                <a:srgbClr val="0066FF"/>
                              </a:solidFill>
                              <a:latin typeface="Cambria Math" panose="02040503050406030204" pitchFamily="18" charset="0"/>
                            </a:rPr>
                          </m:ctrlPr>
                        </m:sSubPr>
                        <m:e>
                          <m:r>
                            <a:rPr lang="en-US" sz="2000">
                              <a:solidFill>
                                <a:srgbClr val="0066FF"/>
                              </a:solidFill>
                              <a:latin typeface="Cambria Math" panose="02040503050406030204" pitchFamily="18" charset="0"/>
                            </a:rPr>
                            <m:t>𝑹</m:t>
                          </m:r>
                        </m:e>
                        <m:sub>
                          <m:r>
                            <a:rPr lang="en-US" sz="2000" b="1" i="0" smtClean="0">
                              <a:solidFill>
                                <a:srgbClr val="0066FF"/>
                              </a:solidFill>
                              <a:latin typeface="Cambria Math" panose="02040503050406030204" pitchFamily="18" charset="0"/>
                            </a:rPr>
                            <m:t>𝟏</m:t>
                          </m:r>
                          <m:r>
                            <a:rPr lang="en-US" sz="2000">
                              <a:solidFill>
                                <a:srgbClr val="0066FF"/>
                              </a:solidFill>
                              <a:latin typeface="Cambria Math" panose="02040503050406030204" pitchFamily="18" charset="0"/>
                            </a:rPr>
                            <m:t>,</m:t>
                          </m:r>
                          <m:r>
                            <a:rPr lang="en-US" sz="2000">
                              <a:solidFill>
                                <a:srgbClr val="0066FF"/>
                              </a:solidFill>
                              <a:latin typeface="Cambria Math" panose="02040503050406030204" pitchFamily="18" charset="0"/>
                            </a:rPr>
                            <m:t>𝟎</m:t>
                          </m:r>
                        </m:sub>
                      </m:sSub>
                    </m:oMath>
                  </m:oMathPara>
                </a14:m>
                <a:endParaRPr lang="en-US" sz="2000" dirty="0"/>
              </a:p>
            </p:txBody>
          </p:sp>
        </mc:Choice>
        <mc:Fallback xmlns="">
          <p:sp>
            <p:nvSpPr>
              <p:cNvPr id="28" name="Rectangle 27"/>
              <p:cNvSpPr>
                <a:spLocks noRot="1" noChangeAspect="1" noMove="1" noResize="1" noEditPoints="1" noAdjustHandles="1" noChangeArrowheads="1" noChangeShapeType="1" noTextEdit="1"/>
              </p:cNvSpPr>
              <p:nvPr/>
            </p:nvSpPr>
            <p:spPr>
              <a:xfrm>
                <a:off x="9015212" y="3180693"/>
                <a:ext cx="632701" cy="409720"/>
              </a:xfrm>
              <a:prstGeom prst="rect">
                <a:avLst/>
              </a:prstGeom>
              <a:blipFill>
                <a:blip r:embed="rId13"/>
                <a:stretch>
                  <a:fillRect l="-480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3660265" y="3174929"/>
                <a:ext cx="632701" cy="4097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1" i="1" smtClean="0">
                              <a:solidFill>
                                <a:srgbClr val="00823B"/>
                              </a:solidFill>
                              <a:latin typeface="Cambria Math" panose="02040503050406030204" pitchFamily="18" charset="0"/>
                            </a:rPr>
                          </m:ctrlPr>
                        </m:sSubPr>
                        <m:e>
                          <m:r>
                            <a:rPr lang="en-US" sz="2000" b="1" i="1">
                              <a:solidFill>
                                <a:srgbClr val="00823B"/>
                              </a:solidFill>
                              <a:latin typeface="Cambria Math" panose="02040503050406030204" pitchFamily="18" charset="0"/>
                            </a:rPr>
                            <m:t>𝑹</m:t>
                          </m:r>
                        </m:e>
                        <m:sub>
                          <m:r>
                            <a:rPr lang="en-US" sz="2000" b="1" i="1" smtClean="0">
                              <a:solidFill>
                                <a:srgbClr val="00823B"/>
                              </a:solidFill>
                              <a:latin typeface="Cambria Math" panose="02040503050406030204" pitchFamily="18" charset="0"/>
                            </a:rPr>
                            <m:t>𝟏</m:t>
                          </m:r>
                          <m:r>
                            <a:rPr lang="en-US" sz="2000" b="1" i="1" smtClean="0">
                              <a:solidFill>
                                <a:srgbClr val="00823B"/>
                              </a:solidFill>
                              <a:latin typeface="Cambria Math" panose="02040503050406030204" pitchFamily="18" charset="0"/>
                            </a:rPr>
                            <m:t>,</m:t>
                          </m:r>
                          <m:r>
                            <a:rPr lang="en-US" sz="2000" b="1" i="1" smtClean="0">
                              <a:solidFill>
                                <a:srgbClr val="00823B"/>
                              </a:solidFill>
                              <a:latin typeface="Cambria Math" panose="02040503050406030204" pitchFamily="18" charset="0"/>
                            </a:rPr>
                            <m:t>𝟏</m:t>
                          </m:r>
                        </m:sub>
                      </m:sSub>
                    </m:oMath>
                  </m:oMathPara>
                </a14:m>
                <a:endParaRPr lang="en-US" sz="2000" b="1" dirty="0"/>
              </a:p>
            </p:txBody>
          </p:sp>
        </mc:Choice>
        <mc:Fallback xmlns="">
          <p:sp>
            <p:nvSpPr>
              <p:cNvPr id="29" name="Rectangle 28"/>
              <p:cNvSpPr>
                <a:spLocks noRot="1" noChangeAspect="1" noMove="1" noResize="1" noEditPoints="1" noAdjustHandles="1" noChangeArrowheads="1" noChangeShapeType="1" noTextEdit="1"/>
              </p:cNvSpPr>
              <p:nvPr/>
            </p:nvSpPr>
            <p:spPr>
              <a:xfrm>
                <a:off x="3660265" y="3174929"/>
                <a:ext cx="632701" cy="409720"/>
              </a:xfrm>
              <a:prstGeom prst="rect">
                <a:avLst/>
              </a:prstGeom>
              <a:blipFill>
                <a:blip r:embed="rId14"/>
                <a:stretch>
                  <a:fillRect l="-384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9734253" y="3678291"/>
                <a:ext cx="632701" cy="409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1" i="1" smtClean="0">
                              <a:solidFill>
                                <a:srgbClr val="00823B"/>
                              </a:solidFill>
                              <a:latin typeface="Cambria Math" panose="02040503050406030204" pitchFamily="18" charset="0"/>
                            </a:rPr>
                          </m:ctrlPr>
                        </m:sSubPr>
                        <m:e>
                          <m:r>
                            <a:rPr lang="en-US" sz="2000" b="1" i="1">
                              <a:solidFill>
                                <a:srgbClr val="00823B"/>
                              </a:solidFill>
                              <a:latin typeface="Cambria Math" panose="02040503050406030204" pitchFamily="18" charset="0"/>
                            </a:rPr>
                            <m:t>𝑹</m:t>
                          </m:r>
                        </m:e>
                        <m:sub>
                          <m:r>
                            <a:rPr lang="en-US" sz="2000" b="1" i="0" smtClean="0">
                              <a:solidFill>
                                <a:srgbClr val="00823B"/>
                              </a:solidFill>
                              <a:latin typeface="Cambria Math" panose="02040503050406030204" pitchFamily="18" charset="0"/>
                            </a:rPr>
                            <m:t>𝟐</m:t>
                          </m:r>
                          <m:r>
                            <a:rPr lang="en-US" sz="2000" b="1">
                              <a:solidFill>
                                <a:srgbClr val="00823B"/>
                              </a:solidFill>
                              <a:latin typeface="Cambria Math" panose="02040503050406030204" pitchFamily="18" charset="0"/>
                            </a:rPr>
                            <m:t>,</m:t>
                          </m:r>
                          <m:r>
                            <a:rPr lang="en-US" sz="2000" b="1" i="1" smtClean="0">
                              <a:solidFill>
                                <a:srgbClr val="00823B"/>
                              </a:solidFill>
                              <a:latin typeface="Cambria Math" panose="02040503050406030204" pitchFamily="18" charset="0"/>
                            </a:rPr>
                            <m:t>𝟏</m:t>
                          </m:r>
                        </m:sub>
                      </m:sSub>
                    </m:oMath>
                  </m:oMathPara>
                </a14:m>
                <a:endParaRPr lang="en-US" sz="2000" b="1" dirty="0"/>
              </a:p>
            </p:txBody>
          </p:sp>
        </mc:Choice>
        <mc:Fallback xmlns="">
          <p:sp>
            <p:nvSpPr>
              <p:cNvPr id="33" name="Rectangle 32"/>
              <p:cNvSpPr>
                <a:spLocks noRot="1" noChangeAspect="1" noMove="1" noResize="1" noEditPoints="1" noAdjustHandles="1" noChangeArrowheads="1" noChangeShapeType="1" noTextEdit="1"/>
              </p:cNvSpPr>
              <p:nvPr/>
            </p:nvSpPr>
            <p:spPr>
              <a:xfrm>
                <a:off x="9734253" y="3678291"/>
                <a:ext cx="632701" cy="409720"/>
              </a:xfrm>
              <a:prstGeom prst="rect">
                <a:avLst/>
              </a:prstGeom>
              <a:blipFill>
                <a:blip r:embed="rId15"/>
                <a:stretch>
                  <a:fillRect l="-480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9015212" y="3678291"/>
                <a:ext cx="632701" cy="409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smtClean="0">
                              <a:solidFill>
                                <a:srgbClr val="0066FF"/>
                              </a:solidFill>
                              <a:latin typeface="Cambria Math" panose="02040503050406030204" pitchFamily="18" charset="0"/>
                            </a:rPr>
                          </m:ctrlPr>
                        </m:sSubPr>
                        <m:e>
                          <m:r>
                            <a:rPr lang="en-US" sz="2000">
                              <a:solidFill>
                                <a:srgbClr val="0066FF"/>
                              </a:solidFill>
                              <a:latin typeface="Cambria Math" panose="02040503050406030204" pitchFamily="18" charset="0"/>
                            </a:rPr>
                            <m:t>𝑹</m:t>
                          </m:r>
                        </m:e>
                        <m:sub>
                          <m:r>
                            <a:rPr lang="en-US" sz="2000" b="1" i="0" smtClean="0">
                              <a:solidFill>
                                <a:srgbClr val="0066FF"/>
                              </a:solidFill>
                              <a:latin typeface="Cambria Math" panose="02040503050406030204" pitchFamily="18" charset="0"/>
                            </a:rPr>
                            <m:t>𝟐</m:t>
                          </m:r>
                          <m:r>
                            <a:rPr lang="en-US" sz="2000">
                              <a:solidFill>
                                <a:srgbClr val="0066FF"/>
                              </a:solidFill>
                              <a:latin typeface="Cambria Math" panose="02040503050406030204" pitchFamily="18" charset="0"/>
                            </a:rPr>
                            <m:t>,</m:t>
                          </m:r>
                          <m:r>
                            <a:rPr lang="en-US" sz="2000">
                              <a:solidFill>
                                <a:srgbClr val="0066FF"/>
                              </a:solidFill>
                              <a:latin typeface="Cambria Math" panose="02040503050406030204" pitchFamily="18" charset="0"/>
                            </a:rPr>
                            <m:t>𝟎</m:t>
                          </m:r>
                        </m:sub>
                      </m:sSub>
                    </m:oMath>
                  </m:oMathPara>
                </a14:m>
                <a:endParaRPr lang="en-US" sz="2000" dirty="0"/>
              </a:p>
            </p:txBody>
          </p:sp>
        </mc:Choice>
        <mc:Fallback xmlns="">
          <p:sp>
            <p:nvSpPr>
              <p:cNvPr id="34" name="Rectangle 33"/>
              <p:cNvSpPr>
                <a:spLocks noRot="1" noChangeAspect="1" noMove="1" noResize="1" noEditPoints="1" noAdjustHandles="1" noChangeArrowheads="1" noChangeShapeType="1" noTextEdit="1"/>
              </p:cNvSpPr>
              <p:nvPr/>
            </p:nvSpPr>
            <p:spPr>
              <a:xfrm>
                <a:off x="9015212" y="3678291"/>
                <a:ext cx="632701" cy="409720"/>
              </a:xfrm>
              <a:prstGeom prst="rect">
                <a:avLst/>
              </a:prstGeom>
              <a:blipFill>
                <a:blip r:embed="rId16"/>
                <a:stretch>
                  <a:fillRect l="-480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2950053" y="3654405"/>
                <a:ext cx="632701" cy="409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smtClean="0">
                              <a:solidFill>
                                <a:srgbClr val="0066FF"/>
                              </a:solidFill>
                              <a:latin typeface="Cambria Math" panose="02040503050406030204" pitchFamily="18" charset="0"/>
                            </a:rPr>
                          </m:ctrlPr>
                        </m:sSubPr>
                        <m:e>
                          <m:r>
                            <a:rPr lang="en-US" sz="2000">
                              <a:solidFill>
                                <a:srgbClr val="0066FF"/>
                              </a:solidFill>
                              <a:latin typeface="Cambria Math" panose="02040503050406030204" pitchFamily="18" charset="0"/>
                            </a:rPr>
                            <m:t>𝑹</m:t>
                          </m:r>
                        </m:e>
                        <m:sub>
                          <m:r>
                            <a:rPr lang="en-US" sz="2000" b="1" i="0" smtClean="0">
                              <a:solidFill>
                                <a:srgbClr val="0066FF"/>
                              </a:solidFill>
                              <a:latin typeface="Cambria Math" panose="02040503050406030204" pitchFamily="18" charset="0"/>
                            </a:rPr>
                            <m:t>𝟐</m:t>
                          </m:r>
                          <m:r>
                            <a:rPr lang="en-US" sz="2000">
                              <a:solidFill>
                                <a:srgbClr val="0066FF"/>
                              </a:solidFill>
                              <a:latin typeface="Cambria Math" panose="02040503050406030204" pitchFamily="18" charset="0"/>
                            </a:rPr>
                            <m:t>,</m:t>
                          </m:r>
                          <m:r>
                            <a:rPr lang="en-US" sz="2000">
                              <a:solidFill>
                                <a:srgbClr val="0066FF"/>
                              </a:solidFill>
                              <a:latin typeface="Cambria Math" panose="02040503050406030204" pitchFamily="18" charset="0"/>
                            </a:rPr>
                            <m:t>𝟎</m:t>
                          </m:r>
                        </m:sub>
                      </m:sSub>
                    </m:oMath>
                  </m:oMathPara>
                </a14:m>
                <a:endParaRPr lang="en-US" sz="2000" dirty="0"/>
              </a:p>
            </p:txBody>
          </p:sp>
        </mc:Choice>
        <mc:Fallback xmlns="">
          <p:sp>
            <p:nvSpPr>
              <p:cNvPr id="35" name="Rectangle 34"/>
              <p:cNvSpPr>
                <a:spLocks noRot="1" noChangeAspect="1" noMove="1" noResize="1" noEditPoints="1" noAdjustHandles="1" noChangeArrowheads="1" noChangeShapeType="1" noTextEdit="1"/>
              </p:cNvSpPr>
              <p:nvPr/>
            </p:nvSpPr>
            <p:spPr>
              <a:xfrm>
                <a:off x="2950053" y="3654405"/>
                <a:ext cx="632701" cy="409720"/>
              </a:xfrm>
              <a:prstGeom prst="rect">
                <a:avLst/>
              </a:prstGeom>
              <a:blipFill>
                <a:blip r:embed="rId17"/>
                <a:stretch>
                  <a:fillRect l="-4808"/>
                </a:stretch>
              </a:blipFill>
              <a:ln>
                <a:noFill/>
              </a:ln>
            </p:spPr>
            <p:txBody>
              <a:bodyPr/>
              <a:lstStyle/>
              <a:p>
                <a:r>
                  <a:rPr lang="en-US">
                    <a:noFill/>
                  </a:rPr>
                  <a:t> </a:t>
                </a:r>
              </a:p>
            </p:txBody>
          </p:sp>
        </mc:Fallback>
      </mc:AlternateContent>
      <p:sp>
        <p:nvSpPr>
          <p:cNvPr id="37" name="Oval 36"/>
          <p:cNvSpPr/>
          <p:nvPr/>
        </p:nvSpPr>
        <p:spPr>
          <a:xfrm>
            <a:off x="9033153" y="2731893"/>
            <a:ext cx="647788" cy="386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9743110" y="3224950"/>
            <a:ext cx="647788" cy="386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9734253" y="3701931"/>
            <a:ext cx="647788" cy="386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9033153" y="3708568"/>
            <a:ext cx="647788" cy="386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lide Number Placeholder 9"/>
          <p:cNvSpPr>
            <a:spLocks noGrp="1"/>
          </p:cNvSpPr>
          <p:nvPr>
            <p:ph type="sldNum" sz="quarter" idx="12"/>
          </p:nvPr>
        </p:nvSpPr>
        <p:spPr>
          <a:xfrm>
            <a:off x="11402568" y="6337770"/>
            <a:ext cx="640080" cy="365125"/>
          </a:xfrm>
        </p:spPr>
        <p:txBody>
          <a:bodyPr/>
          <a:lstStyle/>
          <a:p>
            <a:pPr>
              <a:defRPr/>
            </a:pPr>
            <a:fld id="{6BE38EA5-762B-447A-B488-376B6956231A}" type="slidenum">
              <a:rPr lang="en-US" b="1" smtClean="0">
                <a:solidFill>
                  <a:schemeClr val="bg1"/>
                </a:solidFill>
              </a:rPr>
              <a:pPr>
                <a:defRPr/>
              </a:pPr>
              <a:t>8</a:t>
            </a:fld>
            <a:r>
              <a:rPr lang="en-US" b="1" dirty="0">
                <a:solidFill>
                  <a:schemeClr val="bg1"/>
                </a:solidFill>
              </a:rPr>
              <a:t>/24</a:t>
            </a:r>
          </a:p>
        </p:txBody>
      </p:sp>
      <p:cxnSp>
        <p:nvCxnSpPr>
          <p:cNvPr id="4" name="Straight Connector 3"/>
          <p:cNvCxnSpPr/>
          <p:nvPr/>
        </p:nvCxnSpPr>
        <p:spPr>
          <a:xfrm>
            <a:off x="3582754" y="4734560"/>
            <a:ext cx="240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82754" y="5100320"/>
            <a:ext cx="0" cy="44704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316229" y="5100320"/>
            <a:ext cx="0" cy="44704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068069" y="5100320"/>
            <a:ext cx="0" cy="44704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cxnSpLocks/>
          </p:cNvCxnSpPr>
          <p:nvPr/>
        </p:nvCxnSpPr>
        <p:spPr>
          <a:xfrm>
            <a:off x="5068069" y="4734560"/>
            <a:ext cx="0" cy="8636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4" name="Rectangle 10">
            <a:extLst>
              <a:ext uri="{FF2B5EF4-FFF2-40B4-BE49-F238E27FC236}">
                <a16:creationId xmlns:a16="http://schemas.microsoft.com/office/drawing/2014/main" id="{54B43FBF-2260-472C-80C6-9D5B2193F679}"/>
              </a:ext>
            </a:extLst>
          </p:cNvPr>
          <p:cNvSpPr>
            <a:spLocks noChangeArrowheads="1"/>
          </p:cNvSpPr>
          <p:nvPr/>
        </p:nvSpPr>
        <p:spPr bwMode="auto">
          <a:xfrm>
            <a:off x="0" y="661238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dirty="0"/>
              <a:t>June-2016 | New Tools and Techniques for Practical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82744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22" presetClass="entr" presetSubtype="8"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right)">
                                      <p:cBhvr>
                                        <p:cTn id="46" dur="500"/>
                                        <p:tgtEl>
                                          <p:spTgt spid="16"/>
                                        </p:tgtEl>
                                      </p:cBhvr>
                                    </p:animEffec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5"/>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7">
                                            <p:txEl>
                                              <p:pRg st="8" end="8"/>
                                            </p:txEl>
                                          </p:spTgt>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childTnLst>
                                </p:cTn>
                              </p:par>
                            </p:childTnLst>
                          </p:cTn>
                        </p:par>
                        <p:par>
                          <p:cTn id="91" fill="hold">
                            <p:stCondLst>
                              <p:cond delay="0"/>
                            </p:stCondLst>
                            <p:childTnLst>
                              <p:par>
                                <p:cTn id="92" presetID="1"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7">
                                            <p:txEl>
                                              <p:pRg st="9" end="9"/>
                                            </p:txEl>
                                          </p:spTgt>
                                        </p:tgtEl>
                                        <p:attrNameLst>
                                          <p:attrName>style.visibility</p:attrName>
                                        </p:attrNameLst>
                                      </p:cBhvr>
                                      <p:to>
                                        <p:strVal val="visible"/>
                                      </p:to>
                                    </p:set>
                                  </p:childTnLst>
                                </p:cTn>
                              </p:par>
                            </p:childTnLst>
                          </p:cTn>
                        </p:par>
                        <p:par>
                          <p:cTn id="98" fill="hold">
                            <p:stCondLst>
                              <p:cond delay="0"/>
                            </p:stCondLst>
                            <p:childTnLst>
                              <p:par>
                                <p:cTn id="99" presetID="1" presetClass="exit" presetSubtype="0" fill="hold" grpId="1" nodeType="afterEffect">
                                  <p:stCondLst>
                                    <p:cond delay="0"/>
                                  </p:stCondLst>
                                  <p:childTnLst>
                                    <p:set>
                                      <p:cBhvr>
                                        <p:cTn id="100" dur="1" fill="hold">
                                          <p:stCondLst>
                                            <p:cond delay="0"/>
                                          </p:stCondLst>
                                        </p:cTn>
                                        <p:tgtEl>
                                          <p:spTgt spid="39"/>
                                        </p:tgtEl>
                                        <p:attrNameLst>
                                          <p:attrName>style.visibility</p:attrName>
                                        </p:attrNameLst>
                                      </p:cBhvr>
                                      <p:to>
                                        <p:strVal val="hidden"/>
                                      </p:to>
                                    </p:set>
                                  </p:childTnLst>
                                </p:cTn>
                              </p:par>
                            </p:childTnLst>
                          </p:cTn>
                        </p:par>
                        <p:par>
                          <p:cTn id="101" fill="hold">
                            <p:stCondLst>
                              <p:cond delay="0"/>
                            </p:stCondLst>
                            <p:childTnLst>
                              <p:par>
                                <p:cTn id="102" presetID="1" presetClass="entr" presetSubtype="0" fill="hold" grpId="0" nodeType="afterEffect">
                                  <p:stCondLst>
                                    <p:cond delay="0"/>
                                  </p:stCondLst>
                                  <p:childTnLst>
                                    <p:set>
                                      <p:cBhvr>
                                        <p:cTn id="103" dur="1" fill="hold">
                                          <p:stCondLst>
                                            <p:cond delay="0"/>
                                          </p:stCondLst>
                                        </p:cTn>
                                        <p:tgtEl>
                                          <p:spTgt spid="4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nodeType="clickEffect">
                                  <p:stCondLst>
                                    <p:cond delay="0"/>
                                  </p:stCondLst>
                                  <p:childTnLst>
                                    <p:set>
                                      <p:cBhvr>
                                        <p:cTn id="119" dur="1" fill="hold">
                                          <p:stCondLst>
                                            <p:cond delay="0"/>
                                          </p:stCondLst>
                                        </p:cTn>
                                        <p:tgtEl>
                                          <p:spTgt spid="8"/>
                                        </p:tgtEl>
                                        <p:attrNameLst>
                                          <p:attrName>style.visibility</p:attrName>
                                        </p:attrNameLst>
                                      </p:cBhvr>
                                      <p:to>
                                        <p:strVal val="visible"/>
                                      </p:to>
                                    </p:set>
                                    <p:animEffect transition="in" filter="wipe(up)">
                                      <p:cBhvr>
                                        <p:cTn id="120" dur="500"/>
                                        <p:tgtEl>
                                          <p:spTgt spid="8"/>
                                        </p:tgtEl>
                                      </p:cBhvr>
                                    </p:animEffect>
                                  </p:childTnLst>
                                </p:cTn>
                              </p:par>
                              <p:par>
                                <p:cTn id="121" presetID="22" presetClass="entr" presetSubtype="1" fill="hold" nodeType="withEffect">
                                  <p:stCondLst>
                                    <p:cond delay="0"/>
                                  </p:stCondLst>
                                  <p:childTnLst>
                                    <p:set>
                                      <p:cBhvr>
                                        <p:cTn id="122" dur="1" fill="hold">
                                          <p:stCondLst>
                                            <p:cond delay="0"/>
                                          </p:stCondLst>
                                        </p:cTn>
                                        <p:tgtEl>
                                          <p:spTgt spid="36"/>
                                        </p:tgtEl>
                                        <p:attrNameLst>
                                          <p:attrName>style.visibility</p:attrName>
                                        </p:attrNameLst>
                                      </p:cBhvr>
                                      <p:to>
                                        <p:strVal val="visible"/>
                                      </p:to>
                                    </p:set>
                                    <p:animEffect transition="in" filter="wipe(up)">
                                      <p:cBhvr>
                                        <p:cTn id="123" dur="500"/>
                                        <p:tgtEl>
                                          <p:spTgt spid="36"/>
                                        </p:tgtEl>
                                      </p:cBhvr>
                                    </p:animEffect>
                                  </p:childTnLst>
                                </p:cTn>
                              </p:par>
                              <p:par>
                                <p:cTn id="124" presetID="22" presetClass="entr" presetSubtype="1" fill="hold" nodeType="withEffect">
                                  <p:stCondLst>
                                    <p:cond delay="0"/>
                                  </p:stCondLst>
                                  <p:childTnLst>
                                    <p:set>
                                      <p:cBhvr>
                                        <p:cTn id="125" dur="1" fill="hold">
                                          <p:stCondLst>
                                            <p:cond delay="0"/>
                                          </p:stCondLst>
                                        </p:cTn>
                                        <p:tgtEl>
                                          <p:spTgt spid="42"/>
                                        </p:tgtEl>
                                        <p:attrNameLst>
                                          <p:attrName>style.visibility</p:attrName>
                                        </p:attrNameLst>
                                      </p:cBhvr>
                                      <p:to>
                                        <p:strVal val="visible"/>
                                      </p:to>
                                    </p:set>
                                    <p:animEffect transition="in" filter="wipe(up)">
                                      <p:cBhvr>
                                        <p:cTn id="126" dur="500"/>
                                        <p:tgtEl>
                                          <p:spTgt spid="42"/>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
                                            <p:txEl>
                                              <p:pRg st="13" end="13"/>
                                            </p:txEl>
                                          </p:spTgt>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42"/>
                                        </p:tgtEl>
                                        <p:attrNameLst>
                                          <p:attrName>style.visibility</p:attrName>
                                        </p:attrNameLst>
                                      </p:cBhvr>
                                      <p:to>
                                        <p:strVal val="hidden"/>
                                      </p:to>
                                    </p:set>
                                  </p:childTnLst>
                                </p:cTn>
                              </p:par>
                            </p:childTnLst>
                          </p:cTn>
                        </p:par>
                        <p:par>
                          <p:cTn id="133" fill="hold">
                            <p:stCondLst>
                              <p:cond delay="0"/>
                            </p:stCondLst>
                            <p:childTnLst>
                              <p:par>
                                <p:cTn id="134" presetID="22" presetClass="entr" presetSubtype="1" fill="hold" nodeType="after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wipe(up)">
                                      <p:cBhvr>
                                        <p:cTn id="13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20" grpId="0" animBg="1"/>
      <p:bldP spid="25" grpId="0" animBg="1"/>
      <p:bldP spid="2" grpId="0" animBg="1"/>
      <p:bldP spid="19" grpId="0" animBg="1"/>
      <p:bldP spid="26" grpId="0" animBg="1"/>
      <p:bldP spid="27" grpId="0" animBg="1"/>
      <p:bldP spid="28" grpId="0" animBg="1"/>
      <p:bldP spid="29" grpId="0" animBg="1"/>
      <p:bldP spid="33" grpId="0" animBg="1"/>
      <p:bldP spid="34" grpId="0" animBg="1"/>
      <p:bldP spid="35" grpId="0" animBg="1"/>
      <p:bldP spid="37" grpId="0" animBg="1"/>
      <p:bldP spid="38" grpId="0" animBg="1"/>
      <p:bldP spid="39" grpId="0" animBg="1"/>
      <p:bldP spid="39" grpId="1"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470" y="25668"/>
            <a:ext cx="10058400" cy="1609344"/>
          </a:xfrm>
        </p:spPr>
        <p:txBody>
          <a:bodyPr/>
          <a:lstStyle/>
          <a:p>
            <a:pPr algn="ctr"/>
            <a:r>
              <a:rPr lang="en-US" dirty="0"/>
              <a:t>An observation [PSZ14, PSSZ15]</a:t>
            </a:r>
          </a:p>
        </p:txBody>
      </p:sp>
      <p:pic>
        <p:nvPicPr>
          <p:cNvPr id="6"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 y="1265096"/>
            <a:ext cx="502896" cy="6808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ounded Rectangle 10"/>
          <p:cNvSpPr/>
          <p:nvPr/>
        </p:nvSpPr>
        <p:spPr>
          <a:xfrm>
            <a:off x="4558350" y="1479884"/>
            <a:ext cx="3857349" cy="1380281"/>
          </a:xfrm>
          <a:prstGeom prst="roundRect">
            <a:avLst/>
          </a:prstGeom>
          <a:solidFill>
            <a:schemeClr val="tx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chemeClr val="bg1"/>
                </a:solidFill>
              </a:rPr>
              <a:t>OPRF</a:t>
            </a:r>
          </a:p>
        </p:txBody>
      </p:sp>
      <mc:AlternateContent xmlns:mc="http://schemas.openxmlformats.org/markup-compatibility/2006" xmlns:a14="http://schemas.microsoft.com/office/drawing/2010/main">
        <mc:Choice Requires="a14">
          <p:sp>
            <p:nvSpPr>
              <p:cNvPr id="10" name="Rectangle 9"/>
              <p:cNvSpPr/>
              <p:nvPr/>
            </p:nvSpPr>
            <p:spPr>
              <a:xfrm>
                <a:off x="2677976" y="1767118"/>
                <a:ext cx="850366" cy="437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rPr>
                        <m:t>𝑥</m:t>
                      </m:r>
                    </m:oMath>
                  </m:oMathPara>
                </a14:m>
                <a:endParaRPr lang="en-US" sz="2400" dirty="0">
                  <a:solidFill>
                    <a:srgbClr val="FF0000"/>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2677976" y="1767118"/>
                <a:ext cx="850366" cy="43749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9457579" y="2369459"/>
                <a:ext cx="1013614" cy="437491"/>
              </a:xfrm>
              <a:prstGeom prst="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𝑘</m:t>
                      </m:r>
                    </m:oMath>
                  </m:oMathPara>
                </a14:m>
                <a:endParaRPr lang="en-US" sz="2400" dirty="0">
                  <a:solidFill>
                    <a:schemeClr val="tx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9457579" y="2369459"/>
                <a:ext cx="1013614" cy="437491"/>
              </a:xfrm>
              <a:prstGeom prst="rect">
                <a:avLst/>
              </a:prstGeom>
              <a:blipFill>
                <a:blip r:embed="rId5"/>
                <a:stretch>
                  <a:fillRect/>
                </a:stretch>
              </a:blipFill>
              <a:ln>
                <a:solidFill>
                  <a:srgbClr val="0066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2468229" y="2369459"/>
                <a:ext cx="1113345" cy="437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𝐹</m:t>
                          </m:r>
                        </m:e>
                        <m:sub>
                          <m:r>
                            <a:rPr lang="en-US" sz="2400" b="0" i="1" smtClean="0">
                              <a:solidFill>
                                <a:schemeClr val="tx1"/>
                              </a:solidFill>
                              <a:latin typeface="Cambria Math" panose="02040503050406030204" pitchFamily="18" charset="0"/>
                            </a:rPr>
                            <m:t>𝑘</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𝑥</m:t>
                      </m:r>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2468229" y="2369459"/>
                <a:ext cx="1113345" cy="437491"/>
              </a:xfrm>
              <a:prstGeom prst="rect">
                <a:avLst/>
              </a:prstGeom>
              <a:blipFill>
                <a:blip r:embed="rId6"/>
                <a:stretch>
                  <a:fillRect b="-21918"/>
                </a:stretch>
              </a:blipFill>
            </p:spPr>
            <p:txBody>
              <a:bodyPr/>
              <a:lstStyle/>
              <a:p>
                <a:r>
                  <a:rPr lang="en-US">
                    <a:noFill/>
                  </a:rPr>
                  <a:t> </a:t>
                </a:r>
              </a:p>
            </p:txBody>
          </p:sp>
        </mc:Fallback>
      </mc:AlternateContent>
      <p:cxnSp>
        <p:nvCxnSpPr>
          <p:cNvPr id="13" name="Straight Arrow Connector 12"/>
          <p:cNvCxnSpPr>
            <a:cxnSpLocks/>
            <a:stCxn id="10" idx="3"/>
          </p:cNvCxnSpPr>
          <p:nvPr/>
        </p:nvCxnSpPr>
        <p:spPr>
          <a:xfrm flipV="1">
            <a:off x="3528342" y="1968094"/>
            <a:ext cx="1043893" cy="177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flipH="1">
            <a:off x="3578467" y="2655960"/>
            <a:ext cx="94364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p:cNvSpPr/>
              <p:nvPr/>
            </p:nvSpPr>
            <p:spPr>
              <a:xfrm>
                <a:off x="9529011" y="3370354"/>
                <a:ext cx="1113345" cy="437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𝐹</m:t>
                          </m:r>
                        </m:e>
                        <m:sub>
                          <m:r>
                            <a:rPr lang="en-US" sz="2400" b="0" i="1" smtClean="0">
                              <a:solidFill>
                                <a:schemeClr val="tx1"/>
                              </a:solidFill>
                              <a:latin typeface="Cambria Math" panose="02040503050406030204" pitchFamily="18" charset="0"/>
                            </a:rPr>
                            <m:t>𝑘</m:t>
                          </m:r>
                        </m:sub>
                      </m:sSub>
                      <m:r>
                        <a:rPr lang="en-US" sz="2400" b="0" i="1" smtClean="0">
                          <a:solidFill>
                            <a:schemeClr val="tx1"/>
                          </a:solidFill>
                          <a:latin typeface="Cambria Math" panose="02040503050406030204" pitchFamily="18" charset="0"/>
                        </a:rPr>
                        <m:t>(</m:t>
                      </m:r>
                      <m:sSub>
                        <m:sSubPr>
                          <m:ctrlPr>
                            <a:rPr lang="en-US" sz="240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240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𝑦</m:t>
                          </m:r>
                        </m:e>
                        <m:sub>
                          <m:r>
                            <a:rPr lang="en-US" sz="24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𝑖</m:t>
                          </m:r>
                        </m:sub>
                      </m:sSub>
                      <m:r>
                        <a:rPr lang="en-US" sz="2400" b="0" i="1" smtClean="0">
                          <a:solidFill>
                            <a:schemeClr val="tx1"/>
                          </a:solidFill>
                          <a:latin typeface="Cambria Math" panose="02040503050406030204" pitchFamily="18" charset="0"/>
                        </a:rPr>
                        <m:t>)</m:t>
                      </m:r>
                    </m:oMath>
                  </m:oMathPara>
                </a14:m>
                <a:endParaRPr lang="en-US" sz="2400" dirty="0"/>
              </a:p>
            </p:txBody>
          </p:sp>
        </mc:Choice>
        <mc:Fallback xmlns="">
          <p:sp>
            <p:nvSpPr>
              <p:cNvPr id="18" name="Rectangle 17"/>
              <p:cNvSpPr>
                <a:spLocks noRot="1" noChangeAspect="1" noMove="1" noResize="1" noEditPoints="1" noAdjustHandles="1" noChangeArrowheads="1" noChangeShapeType="1" noTextEdit="1"/>
              </p:cNvSpPr>
              <p:nvPr/>
            </p:nvSpPr>
            <p:spPr>
              <a:xfrm>
                <a:off x="9529011" y="3370354"/>
                <a:ext cx="1113345" cy="437491"/>
              </a:xfrm>
              <a:prstGeom prst="rect">
                <a:avLst/>
              </a:prstGeom>
              <a:blipFill>
                <a:blip r:embed="rId7"/>
                <a:stretch>
                  <a:fillRect b="-20270"/>
                </a:stretch>
              </a:blipFill>
            </p:spPr>
            <p:txBody>
              <a:bodyPr/>
              <a:lstStyle/>
              <a:p>
                <a:r>
                  <a:rPr lang="en-US">
                    <a:noFill/>
                  </a:rPr>
                  <a:t> </a:t>
                </a:r>
              </a:p>
            </p:txBody>
          </p:sp>
        </mc:Fallback>
      </mc:AlternateContent>
      <p:pic>
        <p:nvPicPr>
          <p:cNvPr id="21"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06205" y="1012271"/>
            <a:ext cx="634319" cy="808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5" name="Content Placeholder 2"/>
          <p:cNvSpPr txBox="1">
            <a:spLocks/>
          </p:cNvSpPr>
          <p:nvPr/>
        </p:nvSpPr>
        <p:spPr>
          <a:xfrm>
            <a:off x="503975" y="4036842"/>
            <a:ext cx="11466807" cy="2676739"/>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sz="2400" dirty="0">
              <a:solidFill>
                <a:srgbClr val="FF0000"/>
              </a:solidFill>
            </a:endParaRPr>
          </a:p>
        </p:txBody>
      </p:sp>
      <p:cxnSp>
        <p:nvCxnSpPr>
          <p:cNvPr id="33" name="Straight Arrow Connector 32"/>
          <p:cNvCxnSpPr>
            <a:cxnSpLocks/>
            <a:endCxn id="11" idx="1"/>
          </p:cNvCxnSpPr>
          <p:nvPr/>
        </p:nvCxnSpPr>
        <p:spPr>
          <a:xfrm>
            <a:off x="8443049" y="2574921"/>
            <a:ext cx="1014530" cy="13284"/>
          </a:xfrm>
          <a:prstGeom prst="straightConnector1">
            <a:avLst/>
          </a:prstGeom>
          <a:ln w="28575">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3578467" y="3591891"/>
            <a:ext cx="5950544" cy="0"/>
          </a:xfrm>
          <a:prstGeom prst="straightConnector1">
            <a:avLst/>
          </a:prstGeom>
          <a:ln w="38100">
            <a:solidFill>
              <a:srgbClr val="0066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167090" y="3725488"/>
            <a:ext cx="2577565" cy="369332"/>
          </a:xfrm>
          <a:prstGeom prst="rect">
            <a:avLst/>
          </a:prstGeom>
        </p:spPr>
        <p:txBody>
          <a:bodyPr wrap="none">
            <a:spAutoFit/>
          </a:bodyPr>
          <a:lstStyle/>
          <a:p>
            <a:r>
              <a:rPr lang="en-US" dirty="0"/>
              <a:t>Compares the two lists</a:t>
            </a:r>
          </a:p>
        </p:txBody>
      </p:sp>
      <mc:AlternateContent xmlns:mc="http://schemas.openxmlformats.org/markup-compatibility/2006" xmlns:a14="http://schemas.microsoft.com/office/drawing/2010/main">
        <mc:Choice Requires="a14">
          <p:sp>
            <p:nvSpPr>
              <p:cNvPr id="48" name="Content Placeholder 2"/>
              <p:cNvSpPr>
                <a:spLocks noGrp="1"/>
              </p:cNvSpPr>
              <p:nvPr>
                <p:ph idx="1"/>
              </p:nvPr>
            </p:nvSpPr>
            <p:spPr>
              <a:xfrm>
                <a:off x="252527" y="4565551"/>
                <a:ext cx="11630426" cy="2559108"/>
              </a:xfrm>
            </p:spPr>
            <p:txBody>
              <a:bodyPr>
                <a:normAutofit/>
              </a:bodyPr>
              <a:lstStyle/>
              <a:p>
                <a:r>
                  <a:rPr lang="en-US" dirty="0"/>
                  <a:t>An observation: OPRF from [PSZ14, PSSZ15]</a:t>
                </a:r>
              </a:p>
              <a:p>
                <a:r>
                  <a:rPr lang="en-US" dirty="0"/>
                  <a:t>Bob has a key </a:t>
                </a:r>
                <a14:m>
                  <m:oMath xmlns:m="http://schemas.openxmlformats.org/officeDocument/2006/math">
                    <m:r>
                      <a:rPr lang="en-US" i="1">
                        <a:latin typeface="Cambria Math" panose="02040503050406030204" pitchFamily="18" charset="0"/>
                      </a:rPr>
                      <m:t>𝑘</m:t>
                    </m:r>
                  </m:oMath>
                </a14:m>
                <a:r>
                  <a:rPr lang="en-US" dirty="0"/>
                  <a:t>, he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𝑦</m:t>
                        </m:r>
                      </m:e>
                      <m:sub>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𝑖</m:t>
                        </m:r>
                      </m:sub>
                    </m:sSub>
                    <m:r>
                      <a:rPr lang="en-US" i="1">
                        <a:latin typeface="Cambria Math" panose="02040503050406030204" pitchFamily="18" charset="0"/>
                      </a:rPr>
                      <m:t>) </m:t>
                    </m:r>
                  </m:oMath>
                </a14:m>
                <a:r>
                  <a:rPr lang="en-US" dirty="0"/>
                  <a:t> for any</a:t>
                </a:r>
                <a14:m>
                  <m:oMath xmlns:m="http://schemas.openxmlformats.org/officeDocument/2006/math">
                    <m:r>
                      <a:rPr lang="en-US" b="0" i="0"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 </m:t>
                    </m:r>
                    <m:sSub>
                      <m:sSubPr>
                        <m:ctrlP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𝑦</m:t>
                        </m:r>
                      </m:e>
                      <m:sub>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𝑖</m:t>
                        </m:r>
                      </m:sub>
                    </m:sSub>
                  </m:oMath>
                </a14:m>
                <a:r>
                  <a:rPr lang="en-US" dirty="0"/>
                  <a:t> and sends to Alice</a:t>
                </a:r>
              </a:p>
              <a:p>
                <a:r>
                  <a:rPr lang="en-US" dirty="0"/>
                  <a:t>Alice compares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𝑦</m:t>
                        </m:r>
                      </m:e>
                      <m:sub>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𝑖</m:t>
                        </m:r>
                      </m:sub>
                    </m:sSub>
                    <m:r>
                      <a:rPr lang="en-US" i="1">
                        <a:latin typeface="Cambria Math" panose="02040503050406030204" pitchFamily="18" charset="0"/>
                      </a:rPr>
                      <m:t>) </m:t>
                    </m:r>
                  </m:oMath>
                </a14:m>
                <a:r>
                  <a:rPr lang="en-US" dirty="0"/>
                  <a:t> </a:t>
                </a:r>
              </a:p>
              <a:p>
                <a:pPr marL="0" indent="0">
                  <a:buNone/>
                </a:pPr>
                <a:r>
                  <a:rPr lang="en-US" dirty="0"/>
                  <a:t>=&gt; Output the intersection</a:t>
                </a:r>
              </a:p>
            </p:txBody>
          </p:sp>
        </mc:Choice>
        <mc:Fallback xmlns="">
          <p:sp>
            <p:nvSpPr>
              <p:cNvPr id="48" name="Content Placeholder 2"/>
              <p:cNvSpPr>
                <a:spLocks noGrp="1" noRot="1" noChangeAspect="1" noMove="1" noResize="1" noEditPoints="1" noAdjustHandles="1" noChangeArrowheads="1" noChangeShapeType="1" noTextEdit="1"/>
              </p:cNvSpPr>
              <p:nvPr>
                <p:ph idx="1"/>
              </p:nvPr>
            </p:nvSpPr>
            <p:spPr>
              <a:xfrm>
                <a:off x="252527" y="4565551"/>
                <a:ext cx="11630426" cy="2559108"/>
              </a:xfrm>
              <a:blipFill>
                <a:blip r:embed="rId9"/>
                <a:stretch>
                  <a:fillRect l="-524" t="-2619"/>
                </a:stretch>
              </a:blipFill>
            </p:spPr>
            <p:txBody>
              <a:bodyPr/>
              <a:lstStyle/>
              <a:p>
                <a:r>
                  <a:rPr lang="en-US">
                    <a:noFill/>
                  </a:rPr>
                  <a:t> </a:t>
                </a:r>
              </a:p>
            </p:txBody>
          </p:sp>
        </mc:Fallback>
      </mc:AlternateContent>
      <p:cxnSp>
        <p:nvCxnSpPr>
          <p:cNvPr id="8" name="Straight Connector 7"/>
          <p:cNvCxnSpPr/>
          <p:nvPr/>
        </p:nvCxnSpPr>
        <p:spPr>
          <a:xfrm>
            <a:off x="2167090" y="3249179"/>
            <a:ext cx="8773297"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 name="Picture 2"/>
          <p:cNvPicPr>
            <a:picLocks noChangeAspect="1"/>
          </p:cNvPicPr>
          <p:nvPr/>
        </p:nvPicPr>
        <p:blipFill>
          <a:blip r:embed="rId10"/>
          <a:stretch>
            <a:fillRect/>
          </a:stretch>
        </p:blipFill>
        <p:spPr>
          <a:xfrm>
            <a:off x="11143596" y="1824850"/>
            <a:ext cx="1069544" cy="1120697"/>
          </a:xfrm>
          <a:prstGeom prst="rect">
            <a:avLst/>
          </a:prstGeom>
        </p:spPr>
      </p:pic>
      <p:pic>
        <p:nvPicPr>
          <p:cNvPr id="9" name="Picture 8"/>
          <p:cNvPicPr>
            <a:picLocks noChangeAspect="1"/>
          </p:cNvPicPr>
          <p:nvPr/>
        </p:nvPicPr>
        <p:blipFill>
          <a:blip r:embed="rId11"/>
          <a:stretch>
            <a:fillRect/>
          </a:stretch>
        </p:blipFill>
        <p:spPr>
          <a:xfrm>
            <a:off x="-32837" y="1967470"/>
            <a:ext cx="1056078" cy="1051486"/>
          </a:xfrm>
          <a:prstGeom prst="rect">
            <a:avLst/>
          </a:prstGeom>
        </p:spPr>
      </p:pic>
      <p:sp>
        <p:nvSpPr>
          <p:cNvPr id="24" name="Slide Number Placeholder 9"/>
          <p:cNvSpPr>
            <a:spLocks noGrp="1"/>
          </p:cNvSpPr>
          <p:nvPr>
            <p:ph type="sldNum" sz="quarter" idx="12"/>
          </p:nvPr>
        </p:nvSpPr>
        <p:spPr>
          <a:xfrm>
            <a:off x="11402568" y="6337770"/>
            <a:ext cx="640080" cy="365125"/>
          </a:xfrm>
        </p:spPr>
        <p:txBody>
          <a:bodyPr/>
          <a:lstStyle/>
          <a:p>
            <a:pPr>
              <a:defRPr/>
            </a:pPr>
            <a:fld id="{6BE38EA5-762B-447A-B488-376B6956231A}" type="slidenum">
              <a:rPr lang="en-US" b="1" smtClean="0">
                <a:solidFill>
                  <a:schemeClr val="bg1"/>
                </a:solidFill>
              </a:rPr>
              <a:pPr>
                <a:defRPr/>
              </a:pPr>
              <a:t>9</a:t>
            </a:fld>
            <a:r>
              <a:rPr lang="en-US" b="1" dirty="0">
                <a:solidFill>
                  <a:schemeClr val="bg1"/>
                </a:solidFill>
              </a:rPr>
              <a:t>/24</a:t>
            </a:r>
          </a:p>
        </p:txBody>
      </p:sp>
      <p:sp>
        <p:nvSpPr>
          <p:cNvPr id="23" name="Rectangle 10">
            <a:extLst>
              <a:ext uri="{FF2B5EF4-FFF2-40B4-BE49-F238E27FC236}">
                <a16:creationId xmlns:a16="http://schemas.microsoft.com/office/drawing/2014/main" id="{FE790EEA-C1A7-4C09-A659-969A9505451A}"/>
              </a:ext>
            </a:extLst>
          </p:cNvPr>
          <p:cNvSpPr>
            <a:spLocks noChangeArrowheads="1"/>
          </p:cNvSpPr>
          <p:nvPr/>
        </p:nvSpPr>
        <p:spPr bwMode="auto">
          <a:xfrm>
            <a:off x="0" y="66428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dirty="0"/>
              <a:t>June-2016 | New Tools and Techniques for Practical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149780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48">
                                            <p:txEl>
                                              <p:pRg st="0" end="0"/>
                                            </p:txEl>
                                          </p:spTgt>
                                        </p:tgtEl>
                                        <p:attrNameLst>
                                          <p:attrName>style.visibility</p:attrName>
                                        </p:attrNameLst>
                                      </p:cBhvr>
                                      <p:to>
                                        <p:strVal val="visible"/>
                                      </p:to>
                                    </p:set>
                                  </p:childTnLst>
                                </p:cTn>
                              </p:par>
                            </p:childTnLst>
                          </p:cTn>
                        </p:par>
                        <p:par>
                          <p:cTn id="28" fill="hold">
                            <p:stCondLst>
                              <p:cond delay="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500"/>
                            </p:stCondLst>
                            <p:childTnLst>
                              <p:par>
                                <p:cTn id="33" presetID="22" presetClass="entr" presetSubtype="2"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right)">
                                      <p:cBhvr>
                                        <p:cTn id="35" dur="500"/>
                                        <p:tgtEl>
                                          <p:spTgt spid="15"/>
                                        </p:tgtEl>
                                      </p:cBhvr>
                                    </p:animEffect>
                                  </p:childTnLst>
                                </p:cTn>
                              </p:par>
                              <p:par>
                                <p:cTn id="36" presetID="22" presetClass="entr" presetSubtype="8" fill="hold"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8">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right)">
                                      <p:cBhvr>
                                        <p:cTn id="51" dur="500"/>
                                        <p:tgtEl>
                                          <p:spTgt spid="4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8">
                                            <p:txEl>
                                              <p:pRg st="2" end="2"/>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4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8" grpId="0" animBg="1"/>
      <p:bldP spid="22" grpId="0"/>
    </p:bldLst>
  </p:timing>
</p:sld>
</file>

<file path=ppt/tags/tag1.xml><?xml version="1.0" encoding="utf-8"?>
<p:tagLst xmlns:a="http://schemas.openxmlformats.org/drawingml/2006/main" xmlns:r="http://schemas.openxmlformats.org/officeDocument/2006/relationships" xmlns:p="http://schemas.openxmlformats.org/presentationml/2006/main">
  <p:tag name="IGNORE"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10044</TotalTime>
  <Words>3898</Words>
  <Application>Microsoft Office PowerPoint</Application>
  <PresentationFormat>Widescreen</PresentationFormat>
  <Paragraphs>769</Paragraphs>
  <Slides>28</Slides>
  <Notes>26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28</vt:i4>
      </vt:variant>
    </vt:vector>
  </HeadingPairs>
  <TitlesOfParts>
    <vt:vector size="41" baseType="lpstr">
      <vt:lpstr>Arial</vt:lpstr>
      <vt:lpstr>Calibri</vt:lpstr>
      <vt:lpstr>Calibri Light</vt:lpstr>
      <vt:lpstr>Cambria Math</vt:lpstr>
      <vt:lpstr>DejaVu Sans</vt:lpstr>
      <vt:lpstr>Gill Sans</vt:lpstr>
      <vt:lpstr>Rockwell</vt:lpstr>
      <vt:lpstr>Rockwell Condensed</vt:lpstr>
      <vt:lpstr>Symbol</vt:lpstr>
      <vt:lpstr>Times New Roman</vt:lpstr>
      <vt:lpstr>Wingdings</vt:lpstr>
      <vt:lpstr>Wood Type</vt:lpstr>
      <vt:lpstr>Custom Design</vt:lpstr>
      <vt:lpstr>new tools and techniques for practical private set intersection</vt:lpstr>
      <vt:lpstr>Private Set Intersection (PSI)</vt:lpstr>
      <vt:lpstr>PSI APP: Contact discovery</vt:lpstr>
      <vt:lpstr>A naïve &amp; Insecure PSI protocol </vt:lpstr>
      <vt:lpstr>Our outline</vt:lpstr>
      <vt:lpstr>secure PSI protocol</vt:lpstr>
      <vt:lpstr>Oblivious Transfer Extension[IKNP03]</vt:lpstr>
      <vt:lpstr>secure PSI protocol</vt:lpstr>
      <vt:lpstr>An observation [PSZ14, PSSZ15]</vt:lpstr>
      <vt:lpstr>OUR 2-party PSI[KKRT16]</vt:lpstr>
      <vt:lpstr>Comparison of Semi-Honest 2-PSI</vt:lpstr>
      <vt:lpstr>MuLTI-PARTY PSI</vt:lpstr>
      <vt:lpstr>MuLTI-PARTY PSI</vt:lpstr>
      <vt:lpstr>OUR Oblivious programmable PRF(OPPRF)</vt:lpstr>
      <vt:lpstr>OUR Oblivious programmable PRF construction</vt:lpstr>
      <vt:lpstr>OUR Polynomial based-OPPRF </vt:lpstr>
      <vt:lpstr>Unconditional Zero sharing</vt:lpstr>
      <vt:lpstr>Unconditional Zero sharing</vt:lpstr>
      <vt:lpstr>OPPRF application: MULTi-PARTY PSI</vt:lpstr>
      <vt:lpstr>OPPRF application: MULTi-PARTY PSI</vt:lpstr>
      <vt:lpstr>OUR Multi-PARTY psi PERFORMANCE</vt:lpstr>
      <vt:lpstr>OUR Multi-PARTY psi PERFORMANCE</vt:lpstr>
      <vt:lpstr>PowerPoint Presentation</vt:lpstr>
      <vt:lpstr>Reference</vt:lpstr>
      <vt:lpstr>OUR programmable OPRF</vt:lpstr>
      <vt:lpstr>OUR programmable OPRF</vt:lpstr>
      <vt:lpstr>OUR programmable OPRF</vt:lpstr>
      <vt:lpstr>OUR programmable OPRF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Private Set Intersection</dc:title>
  <dc:creator>Thi Ni Ni Trieu</dc:creator>
  <cp:lastModifiedBy>Trieu, Thi Ni Ni</cp:lastModifiedBy>
  <cp:revision>1130</cp:revision>
  <cp:lastPrinted>2017-05-25T20:37:26Z</cp:lastPrinted>
  <dcterms:created xsi:type="dcterms:W3CDTF">2016-07-23T14:31:30Z</dcterms:created>
  <dcterms:modified xsi:type="dcterms:W3CDTF">2017-10-25T05:08:32Z</dcterms:modified>
</cp:coreProperties>
</file>