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  <p:sldMasterId id="2147483792" r:id="rId2"/>
  </p:sldMasterIdLst>
  <p:notesMasterIdLst>
    <p:notesMasterId r:id="rId34"/>
  </p:notesMasterIdLst>
  <p:handoutMasterIdLst>
    <p:handoutMasterId r:id="rId35"/>
  </p:handoutMasterIdLst>
  <p:sldIdLst>
    <p:sldId id="257" r:id="rId3"/>
    <p:sldId id="264" r:id="rId4"/>
    <p:sldId id="304" r:id="rId5"/>
    <p:sldId id="259" r:id="rId6"/>
    <p:sldId id="271" r:id="rId7"/>
    <p:sldId id="269" r:id="rId8"/>
    <p:sldId id="290" r:id="rId9"/>
    <p:sldId id="293" r:id="rId10"/>
    <p:sldId id="289" r:id="rId11"/>
    <p:sldId id="278" r:id="rId12"/>
    <p:sldId id="310" r:id="rId13"/>
    <p:sldId id="291" r:id="rId14"/>
    <p:sldId id="294" r:id="rId15"/>
    <p:sldId id="298" r:id="rId16"/>
    <p:sldId id="288" r:id="rId17"/>
    <p:sldId id="267" r:id="rId18"/>
    <p:sldId id="299" r:id="rId19"/>
    <p:sldId id="302" r:id="rId20"/>
    <p:sldId id="303" r:id="rId21"/>
    <p:sldId id="295" r:id="rId22"/>
    <p:sldId id="263" r:id="rId23"/>
    <p:sldId id="305" r:id="rId24"/>
    <p:sldId id="306" r:id="rId25"/>
    <p:sldId id="307" r:id="rId26"/>
    <p:sldId id="308" r:id="rId27"/>
    <p:sldId id="309" r:id="rId28"/>
    <p:sldId id="272" r:id="rId29"/>
    <p:sldId id="284" r:id="rId30"/>
    <p:sldId id="285" r:id="rId31"/>
    <p:sldId id="286" r:id="rId32"/>
    <p:sldId id="273" r:id="rId3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" initials="" lastIdx="14" clrIdx="0"/>
  <p:cmAuthor id="2" name="yuvali" initials="y" lastIdx="18" clrIdx="1"/>
  <p:cmAuthor id="3" name="Thi Ni Ni Trieu" initials="TNNT" lastIdx="1" clrIdx="2">
    <p:extLst>
      <p:ext uri="{19B8F6BF-5375-455C-9EA6-DF929625EA0E}">
        <p15:presenceInfo xmlns:p15="http://schemas.microsoft.com/office/powerpoint/2012/main" userId="22c3a55c6c5d44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66FF"/>
    <a:srgbClr val="FF9900"/>
    <a:srgbClr val="009242"/>
    <a:srgbClr val="66FF66"/>
    <a:srgbClr val="00823B"/>
    <a:srgbClr val="005024"/>
    <a:srgbClr val="FFFF75"/>
    <a:srgbClr val="74B230"/>
    <a:srgbClr val="004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0089" autoAdjust="0"/>
  </p:normalViewPr>
  <p:slideViewPr>
    <p:cSldViewPr snapToGrid="0">
      <p:cViewPr varScale="1">
        <p:scale>
          <a:sx n="80" d="100"/>
          <a:sy n="80" d="100"/>
        </p:scale>
        <p:origin x="179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1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34ADD-FF0C-40AD-A81F-ACDDFCB0506B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12E13-98EE-442F-818A-8F7601486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45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6-07T09:37:00.26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1 135,'17'-5,"23"-9,21 0,18 1,12-3,8 2,-2 3,-11 3,-10 3,-5 3,-4 1,-3 1,1 1,5-1,2 1,1 5,5 2,5 0,1-3,-8 0,-12-3,-11 0,-8-2,-7 0,2 0,5-1,7 1,5 0,5 0,3-6,2-2,-5 1,-7 1,-7 2,-7 2,2 0,-1 2,-2 0,-2 0,-2 0,-2 1,0-1,5 0,8 0,0 0,5 0,10-6,6-1,-3 0,-7 1,-7 2,-2 1,3 2,-2 0,8 1,-1 6,2 2,2 0,-4-2,0-2,-4-1,-5-2,-6 0,-9 4,0 3,2-2,10 6,10-1,12-1,7-3,1-3,0-1,-8-2,-8-1,-10 0,-7-1,1 1,4 0,5 5,6 2,4 6,3 6,7 0,-2-3,-8-5,-3-4,-6-3,5-2,4-2,3-1,2 1,1-1,0 0,0 1,-1-1,-5 1,-8 0,-7 0,-7 0,2 0,5 0,6 0,6 0,-3 0,7 0,-1 0,-6 0,-7 0,-11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6-07T09:37:04.51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1 237,'5'0,"20"0,28 0,33 0,36 0,26 0,16 0,9 0,-14 0,-17 0,-16 0,-11 0,-9 0,-12 5,-3 3,-7-1,-6 5,-5-1,2 5,0 4,-1 0,-3-5,-1 2,-2-3,-6-3,-3-4,-11 3,-8 0,-5-3,-3-1,4-3,8-1,8-1,6-1,4 0,-2-1,0 1,7 0,-3-1,0 1,-6 0,-1 0,-5 0,1 0,-4-6,-4-1,-4 0,-3-5,-3 1,4 1,2 3,4 2,1-3,4-1,10 2,1 1,-4-3,-7-1,-5 2,-6 2,-3 2,4 2,6 1,7 1,5 0,5 0,-3 1,0-1,-5 6,-6 2,-6-1,2-1,-2-2,4-1,5-2,4-1,6 0,2 0,-4 0,-6-1,-6 1,-7 0,2 0,-1 0,4-6,6-1,-1-1,2 3,4 0,4 3,8-5,-2-1,-1 1,0-5,0 1,0 1,0 4,0 1,-5 3,-7 1,-8 0,-5 2,-10-7,-5-1,-1 1,1 0,8 2,9 2,3 0,-1 2,-19 0,-31 0,-32 0,-27 1,-30-1,-23 0,-19 0,-15 6,-5 2,2-1,9-1,19-2,13-2,15 0,12-2,10 0,-5 6,0 1,-4 0,-3-2,0-1,5-1,5-2,4-1,4 0,-4 0,6 0,8 0,3-1,0 1,-8-6,-4-1,-1-6,0-1,-6 3,-1 3,-4 2,-1 3,-2 2,1 1,4 0,3 0,4 1,8-1,4 1,0-1,5 0,7 0,-1 0,-3 0,2 0,-3 0,-2 0,-5 0,3 0,0 0,4 0,5 0,5 0,4 0,-8-5,-2-3,2 1,3 1,3-4,3 0,3 1,1 3,1-4,0 0,-6-4,-1 1,-6 2,0 3,1 3,3 2,4-4,1 0,-3-6,-2 0,2 3,1 2,2 3,2 2,0 1,7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B16838E-9A2A-47D4-8BA6-C098070FABEA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7511809-E8D7-4326-8BBD-D003164A63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01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my work is on PSI, so today I want to </a:t>
            </a:r>
            <a:r>
              <a:rPr lang="en-US" sz="1300" dirty="0" err="1"/>
              <a:t>introduct</a:t>
            </a:r>
            <a:r>
              <a:rPr lang="en-US" sz="1300" dirty="0"/>
              <a:t> it to your guys. This is the joint work with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11809-E8D7-4326-8BBD-D003164A638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33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11809-E8D7-4326-8BBD-D003164A638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05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A254C-D174-4853-8C99-8194EC3794F2}" type="slidenum">
              <a:rPr lang="en-US" smtClean="0"/>
              <a:t>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6472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11809-E8D7-4326-8BBD-D003164A638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89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11809-E8D7-4326-8BBD-D003164A638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47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11809-E8D7-4326-8BBD-D003164A638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94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11809-E8D7-4326-8BBD-D003164A638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13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11809-E8D7-4326-8BBD-D003164A638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12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11809-E8D7-4326-8BBD-D003164A638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58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11809-E8D7-4326-8BBD-D003164A638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72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11809-E8D7-4326-8BBD-D003164A638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41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11809-E8D7-4326-8BBD-D003164A638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28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11809-E8D7-4326-8BBD-D003164A638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95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11809-E8D7-4326-8BBD-D003164A638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34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11809-E8D7-4326-8BBD-D003164A638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69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11809-E8D7-4326-8BBD-D003164A638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40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11809-E8D7-4326-8BBD-D003164A638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2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11809-E8D7-4326-8BBD-D003164A638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56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11809-E8D7-4326-8BBD-D003164A638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11809-E8D7-4326-8BBD-D003164A638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7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D04D-EA99-4DDA-93FE-B18A62E7143E}" type="datetime1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50EA957-4397-44F1-B25F-D3F24BF8A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8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CFF3-D8FA-4067-BC80-F28C81FD9C59}" type="datetime1">
              <a:rPr lang="en-US" smtClean="0"/>
              <a:pPr/>
              <a:t>6/8/2017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A957-4397-44F1-B25F-D3F24BF8A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4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6F66-C5E8-4CD1-86CF-0D906398A295}" type="datetime1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A957-4397-44F1-B25F-D3F24BF8A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00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25F3-4EBB-451D-83E7-334B9FC2A97B}" type="datetime1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A957-4397-44F1-B25F-D3F24BF8A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82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BEE8-14C1-4706-8B2D-2FABA5FA0807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2861-2016-478D-95F6-2500F536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64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BEE8-14C1-4706-8B2D-2FABA5FA0807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2861-2016-478D-95F6-2500F536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79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BEE8-14C1-4706-8B2D-2FABA5FA0807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2861-2016-478D-95F6-2500F536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9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BEE8-14C1-4706-8B2D-2FABA5FA0807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2861-2016-478D-95F6-2500F536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63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BEE8-14C1-4706-8B2D-2FABA5FA0807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2861-2016-478D-95F6-2500F536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75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BEE8-14C1-4706-8B2D-2FABA5FA0807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2861-2016-478D-95F6-2500F536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086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BEE8-14C1-4706-8B2D-2FABA5FA0807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2861-2016-478D-95F6-2500F536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3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7F20-1562-42F3-92A0-9943A24815A5}" type="datetime1">
              <a:rPr lang="en-US" smtClean="0"/>
              <a:pPr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A957-4397-44F1-B25F-D3F24BF8A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25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BEE8-14C1-4706-8B2D-2FABA5FA0807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2861-2016-478D-95F6-2500F536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62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BEE8-14C1-4706-8B2D-2FABA5FA0807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2861-2016-478D-95F6-2500F536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46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BEE8-14C1-4706-8B2D-2FABA5FA0807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2861-2016-478D-95F6-2500F536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95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BBEE8-14C1-4706-8B2D-2FABA5FA0807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2861-2016-478D-95F6-2500F536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2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A91B-8B9A-4E22-A04D-B63D4C1D15D0}" type="datetime1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A957-4397-44F1-B25F-D3F24BF8A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0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2A85B57-346C-44C3-BE25-AE32D8876272}" type="datetime1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50EA957-4397-44F1-B25F-D3F24BF8A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0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E6CD-729E-43E5-A9FF-475E9CCFD3EA}" type="datetime1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A957-4397-44F1-B25F-D3F24BF8A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4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4065-BB2A-4CEB-8F51-C7DEA518B784}" type="datetime1">
              <a:rPr lang="en-US" smtClean="0"/>
              <a:pPr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A957-4397-44F1-B25F-D3F24BF8A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3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577C-F745-4F7C-93CE-DF455B91C7BE}" type="datetime1">
              <a:rPr lang="en-US" smtClean="0"/>
              <a:pPr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A957-4397-44F1-B25F-D3F24BF8A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6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9E2E-007A-439B-83DE-2656BDFE7A68}" type="datetime1">
              <a:rPr lang="en-US" smtClean="0"/>
              <a:pPr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A957-4397-44F1-B25F-D3F24BF8A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3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0F3D-3EC3-45DB-A348-966C32A37DF8}" type="datetime1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A957-4397-44F1-B25F-D3F24BF8A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4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1B77F20-1562-42F3-92A0-9943A24815A5}" type="datetime1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50EA957-4397-44F1-B25F-D3F24BF8AEF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 descr="Image result for oregon state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5" y="6172200"/>
            <a:ext cx="642626" cy="67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14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91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BBEE8-14C1-4706-8B2D-2FABA5FA0807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62861-2016-478D-95F6-2500F536E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7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0.png"/><Relationship Id="rId7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44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40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252" y="1248237"/>
            <a:ext cx="11234885" cy="3035808"/>
          </a:xfrm>
        </p:spPr>
        <p:txBody>
          <a:bodyPr/>
          <a:lstStyle/>
          <a:p>
            <a:pPr algn="ctr"/>
            <a:r>
              <a:rPr lang="en-US" sz="5000" dirty="0"/>
              <a:t>Card-based crypto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53" y="4779226"/>
            <a:ext cx="3214273" cy="565820"/>
          </a:xfrm>
        </p:spPr>
        <p:txBody>
          <a:bodyPr>
            <a:normAutofit/>
          </a:bodyPr>
          <a:lstStyle/>
          <a:p>
            <a:r>
              <a:rPr lang="sv-SE" dirty="0"/>
              <a:t>Presenter:  </a:t>
            </a:r>
            <a:r>
              <a:rPr lang="sv-SE" b="1" dirty="0"/>
              <a:t>Ni Trieu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63E8-3AFE-48EB-9C94-C269A59E2CCD}" type="datetime1">
              <a:rPr lang="en-US" smtClean="0"/>
              <a:pPr/>
              <a:t>6/8/2017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448971" y="5345046"/>
            <a:ext cx="1539024" cy="1497634"/>
            <a:chOff x="916061" y="4578684"/>
            <a:chExt cx="1539024" cy="14976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9854" t="4463" r="12154" b="8480"/>
            <a:stretch/>
          </p:blipFill>
          <p:spPr>
            <a:xfrm rot="19953128">
              <a:off x="1211790" y="4578684"/>
              <a:ext cx="352518" cy="5804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l="13488" t="8710" r="5488" b="6137"/>
            <a:stretch/>
          </p:blipFill>
          <p:spPr>
            <a:xfrm rot="6625260">
              <a:off x="1975049" y="5156594"/>
              <a:ext cx="368002" cy="59207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9854" t="4463" r="12154" b="8480"/>
            <a:stretch/>
          </p:blipFill>
          <p:spPr>
            <a:xfrm rot="1835867">
              <a:off x="1769422" y="4604206"/>
              <a:ext cx="352518" cy="5804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/>
            <a:srcRect l="13488" t="8710" r="5488" b="6137"/>
            <a:stretch/>
          </p:blipFill>
          <p:spPr>
            <a:xfrm rot="10800000">
              <a:off x="1494237" y="5484247"/>
              <a:ext cx="368002" cy="59207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l="13488" t="8710" r="5488" b="6137"/>
            <a:stretch/>
          </p:blipFill>
          <p:spPr>
            <a:xfrm rot="14288679">
              <a:off x="1028096" y="5177822"/>
              <a:ext cx="368002" cy="592071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 rot="3794824">
            <a:off x="6538799" y="5332815"/>
            <a:ext cx="1528453" cy="1497634"/>
            <a:chOff x="7010417" y="5179232"/>
            <a:chExt cx="1528453" cy="149763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l="9854" t="4463" r="12154" b="8480"/>
            <a:stretch/>
          </p:blipFill>
          <p:spPr>
            <a:xfrm rot="19953128">
              <a:off x="7306146" y="5179232"/>
              <a:ext cx="352518" cy="58042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/>
            <a:srcRect l="13488" t="8710" r="5488" b="6137"/>
            <a:stretch/>
          </p:blipFill>
          <p:spPr>
            <a:xfrm rot="2073601">
              <a:off x="7875325" y="5202487"/>
              <a:ext cx="368002" cy="59207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/>
            <a:srcRect l="9854" t="4463" r="12154" b="8480"/>
            <a:stretch/>
          </p:blipFill>
          <p:spPr>
            <a:xfrm rot="7024748">
              <a:off x="8072399" y="5784192"/>
              <a:ext cx="352518" cy="58042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/>
            <a:srcRect l="13488" t="8710" r="5488" b="6137"/>
            <a:stretch/>
          </p:blipFill>
          <p:spPr>
            <a:xfrm rot="10800000">
              <a:off x="7588593" y="6084795"/>
              <a:ext cx="368002" cy="59207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/>
            <a:srcRect l="13488" t="8710" r="5488" b="6137"/>
            <a:stretch/>
          </p:blipFill>
          <p:spPr>
            <a:xfrm rot="14288679">
              <a:off x="7122452" y="5778370"/>
              <a:ext cx="368002" cy="592071"/>
            </a:xfrm>
            <a:prstGeom prst="rect">
              <a:avLst/>
            </a:prstGeom>
          </p:spPr>
        </p:pic>
      </p:grp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ED28F06E-0B89-495F-86B3-BE9C251A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2854" y="6265328"/>
            <a:ext cx="640080" cy="365125"/>
          </a:xfrm>
        </p:spPr>
        <p:txBody>
          <a:bodyPr/>
          <a:lstStyle/>
          <a:p>
            <a:pPr>
              <a:defRPr/>
            </a:pPr>
            <a:fld id="{6BE38EA5-762B-447A-B488-376B6956231A}" type="slidenum">
              <a:rPr lang="en-US" b="1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55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0"/>
            <a:ext cx="10058400" cy="8832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6-card trick in commitment format[ms09]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204080" y="6581001"/>
            <a:ext cx="2067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Credit by </a:t>
            </a:r>
            <a:r>
              <a:rPr lang="en-US" sz="1200" dirty="0" err="1"/>
              <a:t>Mizuki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912714"/>
            <a:ext cx="7924800" cy="5638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9FC7ED-1894-49B7-BA11-CF22E02FFA66}"/>
              </a:ext>
            </a:extLst>
          </p:cNvPr>
          <p:cNvSpPr/>
          <p:nvPr/>
        </p:nvSpPr>
        <p:spPr>
          <a:xfrm>
            <a:off x="132933" y="4194830"/>
            <a:ext cx="2312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Rearrange positions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664CF0-FC2C-4289-A2EF-ACFDBDF68596}"/>
              </a:ext>
            </a:extLst>
          </p:cNvPr>
          <p:cNvSpPr/>
          <p:nvPr/>
        </p:nvSpPr>
        <p:spPr>
          <a:xfrm>
            <a:off x="0" y="5578460"/>
            <a:ext cx="2584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 Random bisection cut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C1746-CB7C-4403-955D-9D5BB52DBDAA}"/>
              </a:ext>
            </a:extLst>
          </p:cNvPr>
          <p:cNvSpPr/>
          <p:nvPr/>
        </p:nvSpPr>
        <p:spPr>
          <a:xfrm>
            <a:off x="9222658" y="4760313"/>
            <a:ext cx="835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reveal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16AB83-C989-4E1E-B0A0-9286BFD5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2854" y="6265328"/>
            <a:ext cx="640080" cy="365125"/>
          </a:xfrm>
        </p:spPr>
        <p:txBody>
          <a:bodyPr/>
          <a:lstStyle/>
          <a:p>
            <a:pPr>
              <a:defRPr/>
            </a:pPr>
            <a:fld id="{6BE38EA5-762B-447A-B488-376B6956231A}" type="slidenum">
              <a:rPr lang="en-US" b="1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4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675" y="0"/>
            <a:ext cx="10058400" cy="1111827"/>
          </a:xfrm>
        </p:spPr>
        <p:txBody>
          <a:bodyPr/>
          <a:lstStyle/>
          <a:p>
            <a:pPr algn="ctr"/>
            <a:r>
              <a:rPr lang="en-US" dirty="0"/>
              <a:t>Lower Bound?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037" y="1111826"/>
            <a:ext cx="11845636" cy="5160957"/>
          </a:xfrm>
        </p:spPr>
        <p:txBody>
          <a:bodyPr>
            <a:normAutofit/>
          </a:bodyPr>
          <a:lstStyle/>
          <a:p>
            <a:r>
              <a:rPr lang="en-US" b="1" dirty="0"/>
              <a:t>Theorem</a:t>
            </a:r>
            <a:r>
              <a:rPr lang="en-US" dirty="0"/>
              <a:t>[KWH15]</a:t>
            </a:r>
            <a:r>
              <a:rPr lang="en-US" b="1" dirty="0"/>
              <a:t>: </a:t>
            </a:r>
            <a:r>
              <a:rPr lang="en-US" dirty="0"/>
              <a:t>There is </a:t>
            </a:r>
            <a:r>
              <a:rPr lang="en-US" dirty="0">
                <a:solidFill>
                  <a:srgbClr val="FF0000"/>
                </a:solidFill>
              </a:rPr>
              <a:t>no secure four-card AND </a:t>
            </a:r>
            <a:r>
              <a:rPr lang="en-US" dirty="0"/>
              <a:t>protocol in committed </a:t>
            </a:r>
            <a:r>
              <a:rPr lang="en-US"/>
              <a:t>format</a:t>
            </a:r>
            <a:r>
              <a:rPr lang="en-US" i="1"/>
              <a:t>.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A91B-8B9A-4E22-A04D-B63D4C1D15D0}" type="datetime1">
              <a:rPr lang="en-US" smtClean="0"/>
              <a:pPr/>
              <a:t>6/8/2017</a:t>
            </a:fld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A0A63718-FACC-44DA-8730-3FAEE466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2854" y="6265328"/>
            <a:ext cx="640080" cy="365125"/>
          </a:xfrm>
        </p:spPr>
        <p:txBody>
          <a:bodyPr/>
          <a:lstStyle/>
          <a:p>
            <a:pPr>
              <a:defRPr/>
            </a:pPr>
            <a:fld id="{6BE38EA5-762B-447A-B488-376B6956231A}" type="slidenum">
              <a:rPr lang="en-US" b="1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93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0"/>
            <a:ext cx="10058400" cy="8832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069848" y="883227"/>
                <a:ext cx="10058400" cy="5697774"/>
              </a:xfrm>
              <a:prstGeom prst="rect">
                <a:avLst/>
              </a:prstGeom>
            </p:spPr>
            <p:txBody>
              <a:bodyPr/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perm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permutes the cards according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shuffle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 probability distribution F on with support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: transforms a sequence s</a:t>
                </a:r>
                <a:r>
                  <a:rPr lang="en-US" i="1" dirty="0"/>
                  <a:t> </a:t>
                </a:r>
                <a:r>
                  <a:rPr lang="en-US" dirty="0"/>
                  <a:t>into the random sequence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shuffl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per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883227"/>
                <a:ext cx="10058400" cy="5697774"/>
              </a:xfrm>
              <a:prstGeom prst="rect">
                <a:avLst/>
              </a:prstGeom>
              <a:blipFill>
                <a:blip r:embed="rId3"/>
                <a:stretch>
                  <a:fillRect l="-303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5" y="1320511"/>
            <a:ext cx="1657350" cy="1162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748" y="1672936"/>
            <a:ext cx="1397004" cy="342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5448" y="4236341"/>
            <a:ext cx="3631173" cy="20085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8770" y="5026975"/>
            <a:ext cx="2538057" cy="427326"/>
          </a:xfrm>
          <a:prstGeom prst="rect">
            <a:avLst/>
          </a:prstGeom>
        </p:spPr>
      </p:pic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2A9B1330-5F6B-4B0B-8A72-8AB8370D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2854" y="6265328"/>
            <a:ext cx="640080" cy="365125"/>
          </a:xfrm>
        </p:spPr>
        <p:txBody>
          <a:bodyPr/>
          <a:lstStyle/>
          <a:p>
            <a:pPr>
              <a:defRPr/>
            </a:pPr>
            <a:fld id="{6BE38EA5-762B-447A-B488-376B6956231A}" type="slidenum">
              <a:rPr lang="en-US" b="1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4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0"/>
            <a:ext cx="10058400" cy="8832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069848" y="883227"/>
                <a:ext cx="10058400" cy="5288973"/>
              </a:xfrm>
              <a:prstGeom prst="rect">
                <a:avLst/>
              </a:prstGeom>
            </p:spPr>
            <p:txBody>
              <a:bodyPr/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turns over all cards from a </a:t>
                </a:r>
                <a:r>
                  <a:rPr lang="en-US" i="1" dirty="0"/>
                  <a:t>turn set T</a:t>
                </a:r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/>
                      <m:t>result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halts the protocol and specifies that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) is the output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883227"/>
                <a:ext cx="10058400" cy="5288973"/>
              </a:xfrm>
              <a:prstGeom prst="rect">
                <a:avLst/>
              </a:prstGeom>
              <a:blipFill>
                <a:blip r:embed="rId3"/>
                <a:stretch>
                  <a:fillRect l="-303" t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576" y="1535257"/>
            <a:ext cx="1771650" cy="885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0520" y="1679430"/>
            <a:ext cx="1318434" cy="4299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8576" y="4165455"/>
            <a:ext cx="1800225" cy="1000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0541" y="4502076"/>
            <a:ext cx="1098413" cy="319306"/>
          </a:xfrm>
          <a:prstGeom prst="rect">
            <a:avLst/>
          </a:prstGeom>
        </p:spPr>
      </p:pic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2132C0BB-4B81-4802-AD21-9339D585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2854" y="6265328"/>
            <a:ext cx="640080" cy="365125"/>
          </a:xfrm>
        </p:spPr>
        <p:txBody>
          <a:bodyPr/>
          <a:lstStyle/>
          <a:p>
            <a:pPr>
              <a:defRPr/>
            </a:pPr>
            <a:fld id="{6BE38EA5-762B-447A-B488-376B6956231A}" type="slidenum">
              <a:rPr lang="en-US" b="1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13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069848" y="883227"/>
                <a:ext cx="10058400" cy="5288973"/>
              </a:xfrm>
              <a:prstGeom prst="rect">
                <a:avLst/>
              </a:prstGeom>
            </p:spPr>
            <p:txBody>
              <a:bodyPr/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sequence</m:t>
                    </m:r>
                  </m:oMath>
                </a14:m>
                <a:r>
                  <a:rPr lang="en-US" dirty="0"/>
                  <a:t>: results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sequence</m:t>
                    </m:r>
                  </m:oMath>
                </a14:m>
                <a:r>
                  <a:rPr lang="en-US" dirty="0"/>
                  <a:t>: results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State S of type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if its number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sequence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sequence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</a:t>
                </a:r>
                <a:r>
                  <a:rPr lang="en-US" dirty="0"/>
                  <a:t> and j.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dirty="0"/>
                  <a:t>State S of type 3/1</a:t>
                </a:r>
              </a:p>
              <a:p>
                <a:r>
                  <a:rPr lang="en-US" dirty="0"/>
                  <a:t>In a state of type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, we have </a:t>
                </a:r>
                <a:r>
                  <a:rPr lang="en-US" dirty="0" err="1"/>
                  <a:t>i</a:t>
                </a:r>
                <a:r>
                  <a:rPr lang="en-US" dirty="0"/>
                  <a:t>, j ≥ 1, otherwise players could derive the result, contradicting the committed format property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883227"/>
                <a:ext cx="10058400" cy="5288973"/>
              </a:xfrm>
              <a:prstGeom prst="rect">
                <a:avLst/>
              </a:prstGeom>
              <a:blipFill>
                <a:blip r:embed="rId3"/>
                <a:stretch>
                  <a:fillRect l="-424" t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0"/>
            <a:ext cx="10058400" cy="8832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Notation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8573" y="2458367"/>
            <a:ext cx="2312267" cy="1133572"/>
            <a:chOff x="298573" y="2458367"/>
            <a:chExt cx="2312267" cy="11335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F1BAB6-68DD-4C50-9A88-6D4F95924896}"/>
                </a:ext>
              </a:extLst>
            </p:cNvPr>
            <p:cNvSpPr txBox="1"/>
            <p:nvPr/>
          </p:nvSpPr>
          <p:spPr>
            <a:xfrm>
              <a:off x="298573" y="2458367"/>
              <a:ext cx="2312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YES     </a:t>
              </a:r>
              <a:r>
                <a:rPr lang="en-US" dirty="0" err="1"/>
                <a:t>YES</a:t>
              </a:r>
              <a:endParaRPr lang="en-US" dirty="0"/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AB8DB64-5DC2-46F4-9BD2-6F194D826BA2}"/>
                </a:ext>
              </a:extLst>
            </p:cNvPr>
            <p:cNvSpPr/>
            <p:nvPr/>
          </p:nvSpPr>
          <p:spPr>
            <a:xfrm rot="16200000">
              <a:off x="671060" y="2516651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28945A0-0FF8-43BF-9F1B-D55CC573EC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54" t="4463" r="12154" b="8480"/>
            <a:stretch/>
          </p:blipFill>
          <p:spPr>
            <a:xfrm>
              <a:off x="401575" y="2976875"/>
              <a:ext cx="352518" cy="5804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B68EEB4-8DFB-4946-9FAA-E941A9112F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488" t="8710" r="5488" b="6137"/>
            <a:stretch/>
          </p:blipFill>
          <p:spPr>
            <a:xfrm>
              <a:off x="754050" y="2965229"/>
              <a:ext cx="368002" cy="592071"/>
            </a:xfrm>
            <a:prstGeom prst="rect">
              <a:avLst/>
            </a:prstGeom>
          </p:spPr>
        </p:pic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2709659C-DAEF-4240-AB58-933D573A4604}"/>
                </a:ext>
              </a:extLst>
            </p:cNvPr>
            <p:cNvSpPr/>
            <p:nvPr/>
          </p:nvSpPr>
          <p:spPr>
            <a:xfrm rot="16200000">
              <a:off x="1391537" y="2528297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50A4FA2-DDBD-4387-B355-5F1B08A929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54" t="4463" r="12154" b="8480"/>
            <a:stretch/>
          </p:blipFill>
          <p:spPr>
            <a:xfrm>
              <a:off x="1122052" y="2988521"/>
              <a:ext cx="352518" cy="580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B02476B-B2D1-4336-8A06-E674AFB7EC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488" t="8710" r="5488" b="6137"/>
            <a:stretch/>
          </p:blipFill>
          <p:spPr>
            <a:xfrm>
              <a:off x="1474527" y="2976875"/>
              <a:ext cx="368002" cy="592071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9286D06-4A9D-4576-8F6A-931AFE4104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54" t="4463" r="12154" b="8480"/>
            <a:stretch/>
          </p:blipFill>
          <p:spPr>
            <a:xfrm>
              <a:off x="2220148" y="3005050"/>
              <a:ext cx="352518" cy="5804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DADCD53-7E69-4BE1-B8BF-697814BB99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488" t="8710" r="5488" b="6137"/>
            <a:stretch/>
          </p:blipFill>
          <p:spPr>
            <a:xfrm>
              <a:off x="1847096" y="2999868"/>
              <a:ext cx="368002" cy="592071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3489200" y="2456339"/>
            <a:ext cx="2322175" cy="1099561"/>
            <a:chOff x="3489200" y="2456339"/>
            <a:chExt cx="2322175" cy="109956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C04D45-650B-4486-AEEA-EF7881DD1280}"/>
                </a:ext>
              </a:extLst>
            </p:cNvPr>
            <p:cNvSpPr txBox="1"/>
            <p:nvPr/>
          </p:nvSpPr>
          <p:spPr>
            <a:xfrm>
              <a:off x="3489200" y="2456339"/>
              <a:ext cx="2312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YES      NO</a:t>
              </a: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CF1C4FC-1A55-4E5E-AFBA-02F4CDB64481}"/>
                </a:ext>
              </a:extLst>
            </p:cNvPr>
            <p:cNvSpPr/>
            <p:nvPr/>
          </p:nvSpPr>
          <p:spPr>
            <a:xfrm rot="16200000">
              <a:off x="3910532" y="2508787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32A3B7-2C20-432C-B6F2-D01068E707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54" t="4463" r="12154" b="8480"/>
            <a:stretch/>
          </p:blipFill>
          <p:spPr>
            <a:xfrm>
              <a:off x="3641047" y="2969011"/>
              <a:ext cx="352518" cy="5804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51D896F-F537-432D-8D13-26EE3DBA96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488" t="8710" r="5488" b="6137"/>
            <a:stretch/>
          </p:blipFill>
          <p:spPr>
            <a:xfrm>
              <a:off x="3993522" y="2957365"/>
              <a:ext cx="368002" cy="592071"/>
            </a:xfrm>
            <a:prstGeom prst="rect">
              <a:avLst/>
            </a:prstGeom>
          </p:spPr>
        </p:pic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96278085-38E3-4448-97EE-07C7D2F2D7F6}"/>
                </a:ext>
              </a:extLst>
            </p:cNvPr>
            <p:cNvSpPr/>
            <p:nvPr/>
          </p:nvSpPr>
          <p:spPr>
            <a:xfrm rot="16200000">
              <a:off x="4628400" y="2516650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4B55137-FF96-4230-A363-3BCF448CD9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54" t="4463" r="12154" b="8480"/>
            <a:stretch/>
          </p:blipFill>
          <p:spPr>
            <a:xfrm>
              <a:off x="4731946" y="2960256"/>
              <a:ext cx="352518" cy="5804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80E6B77-4C8E-4309-BD9A-D9E189DE56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488" t="8710" r="5488" b="6137"/>
            <a:stretch/>
          </p:blipFill>
          <p:spPr>
            <a:xfrm>
              <a:off x="4358894" y="2955074"/>
              <a:ext cx="368002" cy="592071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FF8C920-CD03-454B-879B-7183FFF1E1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54" t="4463" r="12154" b="8480"/>
            <a:stretch/>
          </p:blipFill>
          <p:spPr>
            <a:xfrm>
              <a:off x="5458857" y="2969011"/>
              <a:ext cx="352518" cy="58042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B492E04-64B5-497E-B368-E0672CA682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488" t="8710" r="5488" b="6137"/>
            <a:stretch/>
          </p:blipFill>
          <p:spPr>
            <a:xfrm>
              <a:off x="5085805" y="2963829"/>
              <a:ext cx="368002" cy="592071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6641214" y="2453668"/>
            <a:ext cx="5293512" cy="1102232"/>
            <a:chOff x="6641214" y="2453668"/>
            <a:chExt cx="5293512" cy="11022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6DA5B2-EB09-4137-AAC4-65CE97D639F5}"/>
                </a:ext>
              </a:extLst>
            </p:cNvPr>
            <p:cNvSpPr txBox="1"/>
            <p:nvPr/>
          </p:nvSpPr>
          <p:spPr>
            <a:xfrm>
              <a:off x="6641214" y="2464203"/>
              <a:ext cx="2312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NO     YES</a:t>
              </a:r>
            </a:p>
          </p:txBody>
        </p: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916ED4EB-1371-4E5C-A58D-26DB3D7AFEF4}"/>
                </a:ext>
              </a:extLst>
            </p:cNvPr>
            <p:cNvSpPr/>
            <p:nvPr/>
          </p:nvSpPr>
          <p:spPr>
            <a:xfrm rot="16200000">
              <a:off x="7062546" y="2516651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DC8950A4-120C-4100-A473-AC284749B74E}"/>
                </a:ext>
              </a:extLst>
            </p:cNvPr>
            <p:cNvSpPr/>
            <p:nvPr/>
          </p:nvSpPr>
          <p:spPr>
            <a:xfrm rot="16200000">
              <a:off x="7762577" y="2502422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4295CB5-0814-4F04-83FB-C6C21B53B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54" t="4463" r="12154" b="8480"/>
            <a:stretch/>
          </p:blipFill>
          <p:spPr>
            <a:xfrm>
              <a:off x="7493092" y="2962646"/>
              <a:ext cx="352518" cy="58042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0967C87-7CD0-431D-AC9B-960913A3CD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488" t="8710" r="5488" b="6137"/>
            <a:stretch/>
          </p:blipFill>
          <p:spPr>
            <a:xfrm>
              <a:off x="7845567" y="2951000"/>
              <a:ext cx="368002" cy="59207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ACD5D8-D40D-4B72-8ED4-2607120DC7D5}"/>
                </a:ext>
              </a:extLst>
            </p:cNvPr>
            <p:cNvSpPr txBox="1"/>
            <p:nvPr/>
          </p:nvSpPr>
          <p:spPr>
            <a:xfrm>
              <a:off x="9622459" y="2453668"/>
              <a:ext cx="2312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NO       NO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CA5690B1-E244-4A9B-9442-7AFD171D63E2}"/>
                </a:ext>
              </a:extLst>
            </p:cNvPr>
            <p:cNvSpPr/>
            <p:nvPr/>
          </p:nvSpPr>
          <p:spPr>
            <a:xfrm rot="16200000">
              <a:off x="10043791" y="2506116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A2750AF7-4629-4BF0-BBC1-3589960B158C}"/>
                </a:ext>
              </a:extLst>
            </p:cNvPr>
            <p:cNvSpPr/>
            <p:nvPr/>
          </p:nvSpPr>
          <p:spPr>
            <a:xfrm rot="16200000">
              <a:off x="10763910" y="2492268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C644848-89A3-49CF-81C9-BBF78EE790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54" t="4463" r="12154" b="8480"/>
            <a:stretch/>
          </p:blipFill>
          <p:spPr>
            <a:xfrm>
              <a:off x="7155793" y="2963760"/>
              <a:ext cx="352518" cy="5804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520B55C-C98A-4942-BD8C-4C9D027461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488" t="8710" r="5488" b="6137"/>
            <a:stretch/>
          </p:blipFill>
          <p:spPr>
            <a:xfrm>
              <a:off x="6782741" y="2958578"/>
              <a:ext cx="368002" cy="59207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82384FD-6FE9-4E3E-B25B-21B17C9A06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54" t="4463" r="12154" b="8480"/>
            <a:stretch/>
          </p:blipFill>
          <p:spPr>
            <a:xfrm>
              <a:off x="10136792" y="2963760"/>
              <a:ext cx="352518" cy="58042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C3ADD52-8F68-4D0B-A6AC-A9FE132ACC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488" t="8710" r="5488" b="6137"/>
            <a:stretch/>
          </p:blipFill>
          <p:spPr>
            <a:xfrm>
              <a:off x="9763740" y="2958578"/>
              <a:ext cx="368002" cy="59207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1B5B58E-5DA6-4350-B264-0FA3E70626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54" t="4463" r="12154" b="8480"/>
            <a:stretch/>
          </p:blipFill>
          <p:spPr>
            <a:xfrm>
              <a:off x="10862138" y="2960256"/>
              <a:ext cx="352518" cy="58042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5739464-E855-4D85-86F3-EA5B67E68A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488" t="8710" r="5488" b="6137"/>
            <a:stretch/>
          </p:blipFill>
          <p:spPr>
            <a:xfrm>
              <a:off x="10489086" y="2955074"/>
              <a:ext cx="368002" cy="592071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0E05406-0D99-4BDD-88E6-D05C8A882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54" t="4463" r="12154" b="8480"/>
            <a:stretch/>
          </p:blipFill>
          <p:spPr>
            <a:xfrm>
              <a:off x="8576006" y="2960256"/>
              <a:ext cx="352518" cy="58042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9774986-220D-46C9-993B-C1552A1F6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488" t="8710" r="5488" b="6137"/>
            <a:stretch/>
          </p:blipFill>
          <p:spPr>
            <a:xfrm>
              <a:off x="8202954" y="2955074"/>
              <a:ext cx="368002" cy="59207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D485D8C8-74CF-4D94-BE67-E40B8D6DD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54" t="4463" r="12154" b="8480"/>
            <a:stretch/>
          </p:blipFill>
          <p:spPr>
            <a:xfrm>
              <a:off x="11582208" y="2969011"/>
              <a:ext cx="352518" cy="58042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42720F9-F58E-4004-9968-0F807DEFD7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488" t="8710" r="5488" b="6137"/>
            <a:stretch/>
          </p:blipFill>
          <p:spPr>
            <a:xfrm>
              <a:off x="11209156" y="2963829"/>
              <a:ext cx="368002" cy="592071"/>
            </a:xfrm>
            <a:prstGeom prst="rect">
              <a:avLst/>
            </a:prstGeom>
          </p:spPr>
        </p:pic>
      </p:grpSp>
      <p:sp>
        <p:nvSpPr>
          <p:cNvPr id="47" name="Slide Number Placeholder 9">
            <a:extLst>
              <a:ext uri="{FF2B5EF4-FFF2-40B4-BE49-F238E27FC236}">
                <a16:creationId xmlns:a16="http://schemas.microsoft.com/office/drawing/2014/main" id="{D883A1DF-4E6C-4CDB-963C-6CE8FE66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2854" y="6265328"/>
            <a:ext cx="640080" cy="365125"/>
          </a:xfrm>
        </p:spPr>
        <p:txBody>
          <a:bodyPr/>
          <a:lstStyle/>
          <a:p>
            <a:pPr>
              <a:defRPr/>
            </a:pPr>
            <a:fld id="{6BE38EA5-762B-447A-B488-376B6956231A}" type="slidenum">
              <a:rPr lang="en-US" b="1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0"/>
            <a:ext cx="10058400" cy="8832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6-card trick in commitment format[ms09]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204080" y="6581001"/>
            <a:ext cx="2067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Credit by </a:t>
            </a:r>
            <a:r>
              <a:rPr lang="en-US" sz="1200" dirty="0" err="1"/>
              <a:t>Mizuki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7924800" cy="563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2623" r="9862" b="8229"/>
          <a:stretch/>
        </p:blipFill>
        <p:spPr>
          <a:xfrm>
            <a:off x="7751619" y="1709342"/>
            <a:ext cx="4440382" cy="4140742"/>
          </a:xfrm>
          <a:prstGeom prst="rect">
            <a:avLst/>
          </a:prstGeom>
        </p:spPr>
      </p:pic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405C9AD2-1D26-4016-8395-1E912D3A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2854" y="6265328"/>
            <a:ext cx="640080" cy="365125"/>
          </a:xfrm>
        </p:spPr>
        <p:txBody>
          <a:bodyPr/>
          <a:lstStyle/>
          <a:p>
            <a:pPr>
              <a:defRPr/>
            </a:pPr>
            <a:fld id="{6BE38EA5-762B-447A-B488-376B6956231A}" type="slidenum">
              <a:rPr lang="en-US" b="1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02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675" y="0"/>
            <a:ext cx="10058400" cy="1111827"/>
          </a:xfrm>
        </p:spPr>
        <p:txBody>
          <a:bodyPr/>
          <a:lstStyle/>
          <a:p>
            <a:pPr algn="ctr"/>
            <a:r>
              <a:rPr lang="en-US" dirty="0"/>
              <a:t>Lower Bound?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7037" y="1111826"/>
                <a:ext cx="11845636" cy="516095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Theorem</a:t>
                </a:r>
                <a:r>
                  <a:rPr lang="en-US" dirty="0"/>
                  <a:t>[KWH15]</a:t>
                </a:r>
                <a:r>
                  <a:rPr lang="en-US" b="1" dirty="0"/>
                  <a:t>: </a:t>
                </a:r>
                <a:r>
                  <a:rPr lang="en-US" dirty="0"/>
                  <a:t>There is </a:t>
                </a:r>
                <a:r>
                  <a:rPr lang="en-US" dirty="0">
                    <a:solidFill>
                      <a:srgbClr val="FF0000"/>
                    </a:solidFill>
                  </a:rPr>
                  <a:t>no secure four-card AND </a:t>
                </a:r>
                <a:r>
                  <a:rPr lang="en-US" dirty="0"/>
                  <a:t>protocol in committed format</a:t>
                </a:r>
                <a:r>
                  <a:rPr lang="en-US" i="1" dirty="0"/>
                  <a:t>.</a:t>
                </a:r>
              </a:p>
              <a:p>
                <a:r>
                  <a:rPr lang="en-US" b="1" dirty="0"/>
                  <a:t>Idea</a:t>
                </a:r>
                <a:r>
                  <a:rPr lang="en-US" i="1" dirty="0"/>
                  <a:t>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define a set of </a:t>
                </a:r>
                <a:r>
                  <a:rPr lang="en-US" i="1" dirty="0"/>
                  <a:t>good states:</a:t>
                </a:r>
              </a:p>
              <a:p>
                <a:pPr lvl="1"/>
                <a:r>
                  <a:rPr lang="en-US" dirty="0"/>
                  <a:t>S is a 1/1-state </a:t>
                </a:r>
              </a:p>
              <a:p>
                <a:pPr lvl="1"/>
                <a:r>
                  <a:rPr lang="en-US" dirty="0"/>
                  <a:t>S is a 2/2-state</a:t>
                </a:r>
              </a:p>
              <a:p>
                <a:pPr lvl="1"/>
                <a:r>
                  <a:rPr lang="en-US" dirty="0"/>
                  <a:t>S is a 1/2- or 2/1-state containing two sequences of distance 4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Final states are good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Any operation on a non-good state will produce at least one non-good state as a successor. </a:t>
                </a:r>
              </a:p>
              <a:p>
                <a:pPr lvl="1"/>
                <a:r>
                  <a:rPr lang="en-US" dirty="0"/>
                  <a:t>Turn:  special case is single-card turn</a:t>
                </a:r>
              </a:p>
              <a:p>
                <a:pPr lvl="1"/>
                <a:r>
                  <a:rPr lang="en-US" dirty="0"/>
                  <a:t>Shuffle:  special case is non-</a:t>
                </a:r>
                <a:r>
                  <a:rPr lang="en-US" dirty="0" err="1"/>
                  <a:t>braching</a:t>
                </a:r>
                <a:r>
                  <a:rPr lang="en-US" dirty="0"/>
                  <a:t> shuffles. i.e. state of type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produces a unique subsequent state of type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Permutation: similar to non-</a:t>
                </a:r>
                <a:r>
                  <a:rPr lang="en-US" dirty="0" err="1"/>
                  <a:t>braching</a:t>
                </a:r>
                <a:r>
                  <a:rPr lang="en-US" dirty="0"/>
                  <a:t> shuffles 	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It is then clear by induction that there is no secure 4-card AND protocol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7037" y="1111826"/>
                <a:ext cx="11845636" cy="5160957"/>
              </a:xfrm>
              <a:blipFill>
                <a:blip r:embed="rId2"/>
                <a:stretch>
                  <a:fillRect l="-309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A91B-8B9A-4E22-A04D-B63D4C1D15D0}" type="datetime1">
              <a:rPr lang="en-US" smtClean="0"/>
              <a:pPr/>
              <a:t>6/8/2017</a:t>
            </a:fld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A0A63718-FACC-44DA-8730-3FAEE466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2854" y="6265328"/>
            <a:ext cx="640080" cy="365125"/>
          </a:xfrm>
        </p:spPr>
        <p:txBody>
          <a:bodyPr/>
          <a:lstStyle/>
          <a:p>
            <a:pPr>
              <a:defRPr/>
            </a:pPr>
            <a:fld id="{6BE38EA5-762B-447A-B488-376B6956231A}" type="slidenum">
              <a:rPr lang="en-US" b="1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71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675" y="0"/>
            <a:ext cx="10058400" cy="1111827"/>
          </a:xfrm>
        </p:spPr>
        <p:txBody>
          <a:bodyPr/>
          <a:lstStyle/>
          <a:p>
            <a:pPr algn="ctr"/>
            <a:r>
              <a:rPr lang="en-US" dirty="0"/>
              <a:t>Lower Bound?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057" y="692726"/>
                <a:ext cx="11845636" cy="469842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2. Final states are good</a:t>
                </a:r>
              </a:p>
              <a:p>
                <a:r>
                  <a:rPr lang="en-US" dirty="0"/>
                  <a:t>Maximum number of sequence: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6⇒</m:t>
                    </m:r>
                  </m:oMath>
                </a14:m>
                <a:r>
                  <a:rPr lang="en-US" dirty="0"/>
                  <a:t> state S of type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If S is a final state of type </a:t>
                </a:r>
                <a:r>
                  <a:rPr lang="en-US" dirty="0" err="1"/>
                  <a:t>i</a:t>
                </a:r>
                <a:r>
                  <a:rPr lang="en-US" dirty="0"/>
                  <a:t>/j, then: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4−2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2−1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dirty="0"/>
                  <a:t>Candidate for final states: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endParaRPr lang="en-US" dirty="0"/>
              </a:p>
              <a:p>
                <a:r>
                  <a:rPr lang="en-US" dirty="0"/>
                  <a:t>Consider: state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( will show that there are two sequences of distance 4) </a:t>
                </a:r>
              </a:p>
              <a:p>
                <a:pPr lvl="1"/>
                <a:r>
                  <a:rPr lang="en-US" dirty="0"/>
                  <a:t>0-sequence differs from both 1-sequences in the two positions</a:t>
                </a:r>
              </a:p>
              <a:p>
                <a:pPr lvl="1"/>
                <a:r>
                  <a:rPr lang="en-US" dirty="0"/>
                  <a:t>two 1-sequences are distinct, at least one of them must differ from the 0-sequence in another position</a:t>
                </a:r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en-US" dirty="0"/>
                  <a:t>they must have distance at least 3</a:t>
                </a:r>
              </a:p>
              <a:p>
                <a:pPr lvl="1"/>
                <a:r>
                  <a:rPr lang="en-US" dirty="0"/>
                  <a:t>Two sequences differ in an even number of positions, i.e., have even distance</a:t>
                </a:r>
              </a:p>
              <a:p>
                <a:pPr lvl="1"/>
                <a:r>
                  <a:rPr lang="en-US" dirty="0"/>
                  <a:t>S is a </a:t>
                </a:r>
                <a:r>
                  <a:rPr lang="en-US" b="1" dirty="0"/>
                  <a:t>1/2</a:t>
                </a:r>
                <a:r>
                  <a:rPr lang="en-US" dirty="0"/>
                  <a:t>- or 2/1-state containing two atomic sequences of </a:t>
                </a:r>
                <a:r>
                  <a:rPr lang="en-US" b="1" dirty="0"/>
                  <a:t>distance 4</a:t>
                </a:r>
                <a:r>
                  <a:rPr lang="en-US" dirty="0"/>
                  <a:t> (definition)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057" y="692726"/>
                <a:ext cx="11845636" cy="4698423"/>
              </a:xfrm>
              <a:blipFill>
                <a:blip r:embed="rId2"/>
                <a:stretch>
                  <a:fillRect l="-566"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A91B-8B9A-4E22-A04D-B63D4C1D15D0}" type="datetime1">
              <a:rPr lang="en-US" smtClean="0"/>
              <a:pPr/>
              <a:t>6/8/2017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ED9CB3-11D3-475B-A320-EBEC16FBE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4591049"/>
            <a:ext cx="2262849" cy="1240917"/>
          </a:xfrm>
          <a:prstGeom prst="rect">
            <a:avLst/>
          </a:prstGeom>
        </p:spPr>
      </p:pic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4FFC89A-86D8-4C24-B03A-94FBCF91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2854" y="6265328"/>
            <a:ext cx="640080" cy="365125"/>
          </a:xfrm>
        </p:spPr>
        <p:txBody>
          <a:bodyPr/>
          <a:lstStyle/>
          <a:p>
            <a:pPr>
              <a:defRPr/>
            </a:pPr>
            <a:fld id="{6BE38EA5-762B-447A-B488-376B6956231A}" type="slidenum">
              <a:rPr lang="en-US" b="1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675" y="1"/>
            <a:ext cx="10058400" cy="6927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Lower Bound?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057" y="692726"/>
                <a:ext cx="11845636" cy="605699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3. Any operation on a non-good state will produce at least one non-good state as a successor</a:t>
                </a:r>
              </a:p>
              <a:p>
                <a:pPr marL="0" indent="0">
                  <a:buNone/>
                </a:pPr>
                <a:r>
                  <a:rPr lang="en-US" b="1" dirty="0"/>
                  <a:t>Single-card Turns (for example):</a:t>
                </a:r>
              </a:p>
              <a:p>
                <a:r>
                  <a:rPr lang="en-US" dirty="0"/>
                  <a:t>If a turn in a state S of type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can result in two different successor states S1 and S2 of 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respectively,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In particular,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/>
                  <a:t>.		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dirty="0"/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dirty="0"/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dirty="0"/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dirty="0"/>
                  <a:t>possible </a:t>
                </a:r>
                <a:r>
                  <a:rPr lang="en-US" b="1" dirty="0"/>
                  <a:t>NOT-good</a:t>
                </a:r>
                <a:r>
                  <a:rPr lang="en-US" dirty="0"/>
                  <a:t> states: 2/3, 3/3, 2/4 (assume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dirty="0"/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dirty="0"/>
              </a:p>
              <a:p>
                <a:pPr>
                  <a:buFont typeface="Symbol" panose="05050102010706020507" pitchFamily="18" charset="2"/>
                  <a:buChar char="Þ"/>
                </a:pPr>
                <a:endParaRPr lang="en-US" dirty="0"/>
              </a:p>
              <a:p>
                <a:r>
                  <a:rPr lang="en-US" dirty="0"/>
                  <a:t>In a state of type </a:t>
                </a:r>
                <a:r>
                  <a:rPr lang="en-US" dirty="0" err="1"/>
                  <a:t>i</a:t>
                </a:r>
                <a:r>
                  <a:rPr lang="en-US" dirty="0"/>
                  <a:t>/j resulting from a turn that revealed a ♥ or ♣ =&gt;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2−1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a single-card turn revealing ♥ or ♣, any two sequences have distance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2=2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=&gt; States of 1/2 </a:t>
                </a:r>
                <a:r>
                  <a:rPr lang="en-US"/>
                  <a:t>is  non-good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057" y="692726"/>
                <a:ext cx="11845636" cy="6056990"/>
              </a:xfrm>
              <a:blipFill>
                <a:blip r:embed="rId3"/>
                <a:stretch>
                  <a:fillRect l="-566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A91B-8B9A-4E22-A04D-B63D4C1D15D0}" type="datetime1">
              <a:rPr lang="en-US" smtClean="0"/>
              <a:pPr/>
              <a:t>6/8/2017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4000C-CED4-4819-9738-3B0528A8B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572" y="3856862"/>
            <a:ext cx="8291513" cy="127357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1005D12-03DB-4FF4-9708-F04093C67469}"/>
              </a:ext>
            </a:extLst>
          </p:cNvPr>
          <p:cNvGrpSpPr/>
          <p:nvPr/>
        </p:nvGrpSpPr>
        <p:grpSpPr>
          <a:xfrm>
            <a:off x="8411630" y="4598562"/>
            <a:ext cx="484251" cy="391853"/>
            <a:chOff x="4000500" y="3352800"/>
            <a:chExt cx="628650" cy="48577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2E763A6-D47F-49B0-87BA-B781146F7860}"/>
                </a:ext>
              </a:extLst>
            </p:cNvPr>
            <p:cNvCxnSpPr/>
            <p:nvPr/>
          </p:nvCxnSpPr>
          <p:spPr>
            <a:xfrm>
              <a:off x="4000500" y="3352800"/>
              <a:ext cx="628650" cy="4857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96BCBA3-5938-4A26-AAC8-43C30E4035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0500" y="3369920"/>
              <a:ext cx="619125" cy="46125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99C0D80-5A22-4CA7-BE0A-4300A83DB6EF}"/>
              </a:ext>
            </a:extLst>
          </p:cNvPr>
          <p:cNvGrpSpPr/>
          <p:nvPr/>
        </p:nvGrpSpPr>
        <p:grpSpPr>
          <a:xfrm>
            <a:off x="4439171" y="4542659"/>
            <a:ext cx="484251" cy="391853"/>
            <a:chOff x="4000500" y="3352800"/>
            <a:chExt cx="628650" cy="4857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61647B-1902-4BDD-A53C-193187537490}"/>
                </a:ext>
              </a:extLst>
            </p:cNvPr>
            <p:cNvCxnSpPr/>
            <p:nvPr/>
          </p:nvCxnSpPr>
          <p:spPr>
            <a:xfrm>
              <a:off x="4000500" y="3352800"/>
              <a:ext cx="628650" cy="4857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3E4C28D-FA43-469D-8709-9EB8F56717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0500" y="3369920"/>
              <a:ext cx="619125" cy="46125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800DAC8A-4214-49BE-85C9-0B955577C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3223" y="3872207"/>
            <a:ext cx="1719262" cy="1452710"/>
          </a:xfrm>
          <a:prstGeom prst="rect">
            <a:avLst/>
          </a:prstGeom>
        </p:spPr>
      </p:pic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683FDB4E-830D-418C-B6EC-750E8152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2854" y="6265328"/>
            <a:ext cx="640080" cy="365125"/>
          </a:xfrm>
        </p:spPr>
        <p:txBody>
          <a:bodyPr/>
          <a:lstStyle/>
          <a:p>
            <a:pPr>
              <a:defRPr/>
            </a:pPr>
            <a:fld id="{6BE38EA5-762B-447A-B488-376B6956231A}" type="slidenum">
              <a:rPr lang="en-US" b="1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46692F-55ED-4A7A-969B-9F93B8EE27D4}"/>
              </a:ext>
            </a:extLst>
          </p:cNvPr>
          <p:cNvGrpSpPr/>
          <p:nvPr/>
        </p:nvGrpSpPr>
        <p:grpSpPr>
          <a:xfrm>
            <a:off x="4409815" y="2237584"/>
            <a:ext cx="1749800" cy="1240038"/>
            <a:chOff x="4409815" y="2237584"/>
            <a:chExt cx="1749800" cy="124003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8DE082C-BD48-471A-9276-F79FA92DE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0299" y="2604009"/>
              <a:ext cx="351572" cy="5414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D3DBAC-094D-4F5F-B64F-7A90FDE124CF}"/>
                </a:ext>
              </a:extLst>
            </p:cNvPr>
            <p:cNvCxnSpPr>
              <a:cxnSpLocks/>
            </p:cNvCxnSpPr>
            <p:nvPr/>
          </p:nvCxnSpPr>
          <p:spPr>
            <a:xfrm>
              <a:off x="5378116" y="2562726"/>
              <a:ext cx="340083" cy="5845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B24AF6E-B4E9-45DB-BC09-8A77E2B6CFC5}"/>
                    </a:ext>
                  </a:extLst>
                </p:cNvPr>
                <p:cNvSpPr/>
                <p:nvPr/>
              </p:nvSpPr>
              <p:spPr>
                <a:xfrm>
                  <a:off x="5029201" y="2237584"/>
                  <a:ext cx="524567" cy="369332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B24AF6E-B4E9-45DB-BC09-8A77E2B6CF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1" y="2237584"/>
                  <a:ext cx="52456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F942239-76B2-4329-A527-858A92738212}"/>
                    </a:ext>
                  </a:extLst>
                </p:cNvPr>
                <p:cNvSpPr/>
                <p:nvPr/>
              </p:nvSpPr>
              <p:spPr>
                <a:xfrm>
                  <a:off x="4409815" y="3108290"/>
                  <a:ext cx="709425" cy="369332"/>
                </a:xfrm>
                <a:prstGeom prst="rect">
                  <a:avLst/>
                </a:prstGeom>
                <a:solidFill>
                  <a:srgbClr val="CCFFFF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F942239-76B2-4329-A527-858A927382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815" y="3108290"/>
                  <a:ext cx="709425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023CF29-3E69-411C-9FEA-948DEDE253C0}"/>
                    </a:ext>
                  </a:extLst>
                </p:cNvPr>
                <p:cNvSpPr/>
                <p:nvPr/>
              </p:nvSpPr>
              <p:spPr>
                <a:xfrm>
                  <a:off x="5439546" y="3091653"/>
                  <a:ext cx="720069" cy="369332"/>
                </a:xfrm>
                <a:prstGeom prst="rect">
                  <a:avLst/>
                </a:prstGeom>
                <a:solidFill>
                  <a:srgbClr val="92D050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023CF29-3E69-411C-9FEA-948DEDE253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9546" y="3091653"/>
                  <a:ext cx="720069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F70CFF8-26A2-44F1-B465-9DFA5629C537}"/>
                  </a:ext>
                </a:extLst>
              </p:cNvPr>
              <p:cNvSpPr/>
              <p:nvPr/>
            </p:nvSpPr>
            <p:spPr>
              <a:xfrm>
                <a:off x="4494015" y="2208132"/>
                <a:ext cx="1891061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F70CFF8-26A2-44F1-B465-9DFA5629C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015" y="2208132"/>
                <a:ext cx="1891061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62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675" y="0"/>
            <a:ext cx="10058400" cy="1111827"/>
          </a:xfrm>
        </p:spPr>
        <p:txBody>
          <a:bodyPr/>
          <a:lstStyle/>
          <a:p>
            <a:pPr algn="ctr"/>
            <a:r>
              <a:rPr lang="en-US" dirty="0"/>
              <a:t>OPEN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7037" y="1111826"/>
                <a:ext cx="11845636" cy="51609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Five-card AND </a:t>
                </a:r>
                <a:r>
                  <a:rPr lang="en-US" dirty="0"/>
                  <a:t>[KWH15]</a:t>
                </a:r>
                <a:endParaRPr lang="en-US" b="1" dirty="0"/>
              </a:p>
              <a:p>
                <a:r>
                  <a:rPr lang="en-US" dirty="0"/>
                  <a:t>Non-uniform: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shuffl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per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Implement shuffle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with prob. of 2/3 </a:t>
                </a:r>
              </a:p>
              <a:p>
                <a:pPr lvl="1"/>
                <a:r>
                  <a:rPr lang="en-US" dirty="0"/>
                  <a:t>Implement shuffle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=(5 4 3 2 1)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with prob. of 1/3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Shuffle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=(5 4 3 2 1)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is non-closed:</a:t>
                </a:r>
              </a:p>
              <a:p>
                <a:pPr lvl="1"/>
                <a:r>
                  <a:rPr lang="en-US" b="0" dirty="0"/>
                  <a:t>Action is closed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minimal number of cards for finite-runtime protocols with:</a:t>
                </a:r>
              </a:p>
              <a:p>
                <a:pPr lvl="1"/>
                <a:r>
                  <a:rPr lang="en-US" dirty="0"/>
                  <a:t> uniform shuffles</a:t>
                </a:r>
              </a:p>
              <a:p>
                <a:pPr lvl="1"/>
                <a:r>
                  <a:rPr lang="en-US" dirty="0"/>
                  <a:t>closed shuffles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7037" y="1111826"/>
                <a:ext cx="11845636" cy="5160957"/>
              </a:xfrm>
              <a:blipFill>
                <a:blip r:embed="rId2"/>
                <a:stretch>
                  <a:fillRect l="-566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A91B-8B9A-4E22-A04D-B63D4C1D15D0}" type="datetime1">
              <a:rPr lang="en-US" smtClean="0"/>
              <a:pPr/>
              <a:t>6/8/2017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D9BBC-EFF8-4C0B-A0B3-6851B4814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337" y="1111825"/>
            <a:ext cx="4395376" cy="49520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5C7D8D4-3859-4051-8582-6433C4141B8A}"/>
                  </a:ext>
                </a:extLst>
              </p14:cNvPr>
              <p14:cNvContentPartPr/>
              <p14:nvPr/>
            </p14:nvContentPartPr>
            <p14:xfrm>
              <a:off x="9251962" y="4210446"/>
              <a:ext cx="2248560" cy="74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5C7D8D4-3859-4051-8582-6433C4141B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15962" y="4138446"/>
                <a:ext cx="23202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B5F203C-7D6E-4D01-A91F-8BCCC9F89193}"/>
                  </a:ext>
                </a:extLst>
              </p14:cNvPr>
              <p14:cNvContentPartPr/>
              <p14:nvPr/>
            </p14:nvContentPartPr>
            <p14:xfrm>
              <a:off x="9167798" y="4438686"/>
              <a:ext cx="2396880" cy="158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B5F203C-7D6E-4D01-A91F-8BCCC9F891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31798" y="4366686"/>
                <a:ext cx="2468520" cy="3020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8701073" y="6077521"/>
            <a:ext cx="466725" cy="39052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342854" y="6265328"/>
            <a:ext cx="640080" cy="365125"/>
          </a:xfrm>
        </p:spPr>
        <p:txBody>
          <a:bodyPr/>
          <a:lstStyle/>
          <a:p>
            <a:pPr>
              <a:defRPr/>
            </a:pPr>
            <a:fld id="{6BE38EA5-762B-447A-B488-376B6956231A}" type="slidenum">
              <a:rPr lang="en-US" b="1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75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52292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90" y="1249679"/>
            <a:ext cx="11214394" cy="4358640"/>
          </a:xfrm>
        </p:spPr>
        <p:txBody>
          <a:bodyPr>
            <a:normAutofit/>
          </a:bodyPr>
          <a:lstStyle/>
          <a:p>
            <a:r>
              <a:rPr lang="en-US" dirty="0"/>
              <a:t>Dating: Alice and Bob are dating. After chatting for a while, they would like to know whether they love each other</a:t>
            </a:r>
          </a:p>
          <a:p>
            <a:r>
              <a:rPr lang="en-US" dirty="0"/>
              <a:t>However, if Alice loves Bob, and Bob does not love Alice back, Alice would be too </a:t>
            </a:r>
            <a:r>
              <a:rPr lang="en-US" dirty="0" err="1"/>
              <a:t>embarassed</a:t>
            </a:r>
            <a:r>
              <a:rPr lang="en-US" dirty="0"/>
              <a:t> to reveal that she loves him (and vice versa)</a:t>
            </a:r>
          </a:p>
          <a:p>
            <a:r>
              <a:rPr lang="en-US" dirty="0"/>
              <a:t>Secure Dating: Alice and Bob only know the result if they love each other.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A91B-8B9A-4E22-A04D-B63D4C1D15D0}" type="datetime1">
              <a:rPr lang="en-US" smtClean="0"/>
              <a:pPr/>
              <a:t>6/8/2017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A50EC45-2304-4168-8FE8-0E028E888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67485"/>
              </p:ext>
            </p:extLst>
          </p:nvPr>
        </p:nvGraphicFramePr>
        <p:xfrm>
          <a:off x="2902137" y="363380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94166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12613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35149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6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03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NO-LOVE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NO-LOVE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31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NO-LOVE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NO-LOVE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71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NO-LOVE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NO-LOVE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NO-LOVE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747929"/>
                  </a:ext>
                </a:extLst>
              </a:tr>
            </a:tbl>
          </a:graphicData>
        </a:graphic>
      </p:graphicFrame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CF59BCB0-E397-4724-9148-272C7999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2854" y="6265328"/>
            <a:ext cx="640080" cy="365125"/>
          </a:xfrm>
        </p:spPr>
        <p:txBody>
          <a:bodyPr/>
          <a:lstStyle/>
          <a:p>
            <a:pPr>
              <a:defRPr/>
            </a:pPr>
            <a:fld id="{6BE38EA5-762B-447A-B488-376B6956231A}" type="slidenum">
              <a:rPr lang="en-US" b="1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33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801" y="2133600"/>
            <a:ext cx="6446982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End!</a:t>
            </a:r>
          </a:p>
          <a:p>
            <a:pPr algn="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ignore" hidden="1"/>
          <p:cNvSpPr/>
          <p:nvPr/>
        </p:nvSpPr>
        <p:spPr>
          <a:xfrm>
            <a:off x="127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1BCFFAE1-8063-4906-A59D-E6CFA90D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2854" y="6265328"/>
            <a:ext cx="640080" cy="365125"/>
          </a:xfrm>
        </p:spPr>
        <p:txBody>
          <a:bodyPr/>
          <a:lstStyle/>
          <a:p>
            <a:pPr>
              <a:defRPr/>
            </a:pPr>
            <a:fld id="{6BE38EA5-762B-447A-B488-376B6956231A}" type="slidenum">
              <a:rPr lang="en-US" b="1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145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215"/>
          <a:stretch/>
        </p:blipFill>
        <p:spPr>
          <a:xfrm>
            <a:off x="3970066" y="1039091"/>
            <a:ext cx="4395555" cy="296140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A91B-8B9A-4E22-A04D-B63D4C1D15D0}" type="datetime1">
              <a:rPr lang="en-US" smtClean="0"/>
              <a:pPr/>
              <a:t>6/8/2017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9545" y="152123"/>
            <a:ext cx="11745191" cy="1609344"/>
          </a:xfrm>
        </p:spPr>
        <p:txBody>
          <a:bodyPr/>
          <a:lstStyle/>
          <a:p>
            <a:r>
              <a:rPr lang="en-US" dirty="0"/>
              <a:t>5-card trick in commitment format[KWH15]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210" y="4000500"/>
            <a:ext cx="2460703" cy="2595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9656"/>
          <a:stretch/>
        </p:blipFill>
        <p:spPr>
          <a:xfrm>
            <a:off x="6199372" y="3998748"/>
            <a:ext cx="2224594" cy="2597597"/>
          </a:xfrm>
          <a:prstGeom prst="rect">
            <a:avLst/>
          </a:prstGeom>
        </p:spPr>
      </p:pic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E77EEA61-B456-4B1A-82A8-929865FE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2854" y="6265328"/>
            <a:ext cx="640080" cy="365125"/>
          </a:xfrm>
        </p:spPr>
        <p:txBody>
          <a:bodyPr/>
          <a:lstStyle/>
          <a:p>
            <a:pPr>
              <a:defRPr/>
            </a:pPr>
            <a:fld id="{6BE38EA5-762B-447A-B488-376B6956231A}" type="slidenum">
              <a:rPr lang="en-US" b="1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897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0"/>
            <a:ext cx="10058400" cy="8832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6-card trick in commitment format[ms09]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204080" y="6581001"/>
            <a:ext cx="2067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Credit by </a:t>
            </a:r>
            <a:r>
              <a:rPr lang="en-US" sz="1200" dirty="0" err="1"/>
              <a:t>Mizuki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246" y="879377"/>
            <a:ext cx="808672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2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0"/>
            <a:ext cx="10058400" cy="8832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6-card trick in commitment format[ms09]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204080" y="6581001"/>
            <a:ext cx="2067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Credit by </a:t>
            </a:r>
            <a:r>
              <a:rPr lang="en-US" sz="1200" dirty="0" err="1"/>
              <a:t>Mizuki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887" y="721735"/>
            <a:ext cx="789622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51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0"/>
            <a:ext cx="10058400" cy="8832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6-card trick in commitment format[ms09]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204080" y="6581001"/>
            <a:ext cx="2067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Credit by </a:t>
            </a:r>
            <a:r>
              <a:rPr lang="en-US" sz="1200" dirty="0" err="1"/>
              <a:t>Mizuki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937" y="883227"/>
            <a:ext cx="8001000" cy="5648325"/>
          </a:xfrm>
          <a:prstGeom prst="rect">
            <a:avLst/>
          </a:prstGeom>
        </p:spPr>
      </p:pic>
      <p:sp>
        <p:nvSpPr>
          <p:cNvPr id="5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342854" y="6265328"/>
            <a:ext cx="640080" cy="365125"/>
          </a:xfrm>
        </p:spPr>
        <p:txBody>
          <a:bodyPr/>
          <a:lstStyle/>
          <a:p>
            <a:pPr>
              <a:defRPr/>
            </a:pPr>
            <a:fld id="{6BE38EA5-762B-447A-B488-376B6956231A}" type="slidenum">
              <a:rPr lang="en-US" b="1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r>
              <a:rPr lang="en-US" b="1" dirty="0">
                <a:solidFill>
                  <a:schemeClr val="bg1"/>
                </a:solidFill>
              </a:rPr>
              <a:t>/24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09FB96-118F-4632-B397-C486433D2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962" y="892464"/>
            <a:ext cx="7911975" cy="568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4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0"/>
            <a:ext cx="10058400" cy="8832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6-card trick in commitment format[ms09]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204080" y="6581001"/>
            <a:ext cx="2067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Credit by </a:t>
            </a:r>
            <a:r>
              <a:rPr lang="en-US" sz="1200" dirty="0" err="1"/>
              <a:t>Mizuki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937" y="883227"/>
            <a:ext cx="80010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17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0"/>
            <a:ext cx="10058400" cy="8832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6-card trick in commitment format[ms09]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204080" y="6581001"/>
            <a:ext cx="2067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Credit by </a:t>
            </a:r>
            <a:r>
              <a:rPr lang="en-US" sz="1200" dirty="0" err="1"/>
              <a:t>Mizuki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7" y="681037"/>
            <a:ext cx="80105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8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0"/>
            <a:ext cx="10058400" cy="883227"/>
          </a:xfrm>
        </p:spPr>
        <p:txBody>
          <a:bodyPr/>
          <a:lstStyle/>
          <a:p>
            <a:pPr algn="ctr"/>
            <a:r>
              <a:rPr lang="en-US" dirty="0"/>
              <a:t>5-card trick[Bo89]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53127" y="5870788"/>
            <a:ext cx="640080" cy="365125"/>
          </a:xfrm>
        </p:spPr>
        <p:txBody>
          <a:bodyPr/>
          <a:lstStyle/>
          <a:p>
            <a:fld id="{350EA957-4397-44F1-B25F-D3F24BF8AEF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4" y="445207"/>
            <a:ext cx="578169" cy="57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316" y="420092"/>
            <a:ext cx="572585" cy="57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3619117" y="824757"/>
            <a:ext cx="352518" cy="580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3971592" y="813111"/>
            <a:ext cx="368002" cy="5920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39551" y="908230"/>
            <a:ext cx="10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:=  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71597" y="97163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:=  NO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4107" y="1708140"/>
            <a:ext cx="23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YES            </a:t>
            </a:r>
            <a:r>
              <a:rPr lang="en-US" dirty="0" err="1"/>
              <a:t>YES</a:t>
            </a:r>
            <a:endParaRPr lang="en-US" dirty="0"/>
          </a:p>
        </p:txBody>
      </p:sp>
      <p:sp>
        <p:nvSpPr>
          <p:cNvPr id="43" name="Right Brace 42"/>
          <p:cNvSpPr/>
          <p:nvPr/>
        </p:nvSpPr>
        <p:spPr>
          <a:xfrm rot="16200000">
            <a:off x="815439" y="1760588"/>
            <a:ext cx="162564" cy="701533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38651" y="2810282"/>
            <a:ext cx="528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Bob inverts his bit by swapping his cards: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39110" y="810397"/>
            <a:ext cx="3050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 Encoding 1 or 0 in cards: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22213" y="1399418"/>
            <a:ext cx="3865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then put their bits in the sequence:</a:t>
            </a: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545954" y="2220812"/>
            <a:ext cx="352518" cy="580425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898429" y="2209166"/>
            <a:ext cx="368002" cy="592071"/>
          </a:xfrm>
          <a:prstGeom prst="rect">
            <a:avLst/>
          </a:prstGeom>
        </p:spPr>
      </p:pic>
      <p:sp>
        <p:nvSpPr>
          <p:cNvPr id="151" name="TextBox 150"/>
          <p:cNvSpPr txBox="1"/>
          <p:nvPr/>
        </p:nvSpPr>
        <p:spPr>
          <a:xfrm>
            <a:off x="620993" y="4134522"/>
            <a:ext cx="528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Cyclic arrangement:</a:t>
            </a:r>
          </a:p>
        </p:txBody>
      </p:sp>
      <p:sp>
        <p:nvSpPr>
          <p:cNvPr id="155" name="Right Brace 154"/>
          <p:cNvSpPr/>
          <p:nvPr/>
        </p:nvSpPr>
        <p:spPr>
          <a:xfrm rot="16200000">
            <a:off x="1898578" y="1756895"/>
            <a:ext cx="162564" cy="701533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1629093" y="2217119"/>
            <a:ext cx="352518" cy="580425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1981568" y="2205473"/>
            <a:ext cx="368002" cy="592071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1266410" y="2213337"/>
            <a:ext cx="368002" cy="592071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3633579" y="1700276"/>
            <a:ext cx="23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YES            NO</a:t>
            </a:r>
          </a:p>
        </p:txBody>
      </p:sp>
      <p:sp>
        <p:nvSpPr>
          <p:cNvPr id="160" name="Right Brace 159"/>
          <p:cNvSpPr/>
          <p:nvPr/>
        </p:nvSpPr>
        <p:spPr>
          <a:xfrm rot="16200000">
            <a:off x="4054911" y="1752724"/>
            <a:ext cx="162564" cy="701533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3785426" y="2212948"/>
            <a:ext cx="352518" cy="580425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4137901" y="2201302"/>
            <a:ext cx="368002" cy="592071"/>
          </a:xfrm>
          <a:prstGeom prst="rect">
            <a:avLst/>
          </a:prstGeom>
        </p:spPr>
      </p:pic>
      <p:sp>
        <p:nvSpPr>
          <p:cNvPr id="163" name="Right Brace 162"/>
          <p:cNvSpPr/>
          <p:nvPr/>
        </p:nvSpPr>
        <p:spPr>
          <a:xfrm rot="16200000">
            <a:off x="5138050" y="1749031"/>
            <a:ext cx="162564" cy="701533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5241596" y="2192637"/>
            <a:ext cx="352518" cy="580425"/>
          </a:xfrm>
          <a:prstGeom prst="rect">
            <a:avLst/>
          </a:prstGeom>
        </p:spPr>
      </p:pic>
      <p:pic>
        <p:nvPicPr>
          <p:cNvPr id="165" name="Picture 164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4868544" y="2187455"/>
            <a:ext cx="368002" cy="592071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4505882" y="2205473"/>
            <a:ext cx="368002" cy="592071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6785593" y="1708140"/>
            <a:ext cx="23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NO            YES</a:t>
            </a:r>
          </a:p>
        </p:txBody>
      </p:sp>
      <p:sp>
        <p:nvSpPr>
          <p:cNvPr id="168" name="Right Brace 167"/>
          <p:cNvSpPr/>
          <p:nvPr/>
        </p:nvSpPr>
        <p:spPr>
          <a:xfrm rot="16200000">
            <a:off x="7206925" y="1760588"/>
            <a:ext cx="162564" cy="701533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ight Brace 170"/>
          <p:cNvSpPr/>
          <p:nvPr/>
        </p:nvSpPr>
        <p:spPr>
          <a:xfrm rot="16200000">
            <a:off x="8290064" y="1756895"/>
            <a:ext cx="162564" cy="701533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2" name="Picture 171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8020579" y="2217119"/>
            <a:ext cx="352518" cy="580425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8373054" y="2205473"/>
            <a:ext cx="368002" cy="592071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7657896" y="2213337"/>
            <a:ext cx="368002" cy="592071"/>
          </a:xfrm>
          <a:prstGeom prst="rect">
            <a:avLst/>
          </a:prstGeom>
        </p:spPr>
      </p:pic>
      <p:sp>
        <p:nvSpPr>
          <p:cNvPr id="175" name="TextBox 174"/>
          <p:cNvSpPr txBox="1"/>
          <p:nvPr/>
        </p:nvSpPr>
        <p:spPr>
          <a:xfrm>
            <a:off x="9766838" y="1697605"/>
            <a:ext cx="23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NO            NO</a:t>
            </a:r>
          </a:p>
        </p:txBody>
      </p:sp>
      <p:sp>
        <p:nvSpPr>
          <p:cNvPr id="176" name="Right Brace 175"/>
          <p:cNvSpPr/>
          <p:nvPr/>
        </p:nvSpPr>
        <p:spPr>
          <a:xfrm rot="16200000">
            <a:off x="10188170" y="1750053"/>
            <a:ext cx="162564" cy="701533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ight Brace 178"/>
          <p:cNvSpPr/>
          <p:nvPr/>
        </p:nvSpPr>
        <p:spPr>
          <a:xfrm rot="16200000">
            <a:off x="11271309" y="1746360"/>
            <a:ext cx="162564" cy="701533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2" name="Picture 181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10639141" y="2202802"/>
            <a:ext cx="368002" cy="592071"/>
          </a:xfrm>
          <a:prstGeom prst="rect">
            <a:avLst/>
          </a:prstGeom>
        </p:spPr>
      </p:pic>
      <p:pic>
        <p:nvPicPr>
          <p:cNvPr id="183" name="Picture 182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6680953" y="828849"/>
            <a:ext cx="352518" cy="580425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6307901" y="823667"/>
            <a:ext cx="368002" cy="592071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7300172" y="2207697"/>
            <a:ext cx="352518" cy="580425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6927120" y="2202515"/>
            <a:ext cx="368002" cy="592071"/>
          </a:xfrm>
          <a:prstGeom prst="rect">
            <a:avLst/>
          </a:prstGeom>
        </p:spPr>
      </p:pic>
      <p:pic>
        <p:nvPicPr>
          <p:cNvPr id="187" name="Picture 186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10281171" y="2207697"/>
            <a:ext cx="352518" cy="580425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9908119" y="2202515"/>
            <a:ext cx="368002" cy="592071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11369537" y="2214348"/>
            <a:ext cx="352518" cy="580425"/>
          </a:xfrm>
          <a:prstGeom prst="rect">
            <a:avLst/>
          </a:prstGeom>
        </p:spPr>
      </p:pic>
      <p:pic>
        <p:nvPicPr>
          <p:cNvPr id="190" name="Picture 189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10996485" y="2209166"/>
            <a:ext cx="368002" cy="592071"/>
          </a:xfrm>
          <a:prstGeom prst="rect">
            <a:avLst/>
          </a:prstGeom>
        </p:spPr>
      </p:pic>
      <p:sp>
        <p:nvSpPr>
          <p:cNvPr id="196" name="Right Brace 195"/>
          <p:cNvSpPr/>
          <p:nvPr/>
        </p:nvSpPr>
        <p:spPr>
          <a:xfrm rot="16200000">
            <a:off x="1359772" y="2570649"/>
            <a:ext cx="177337" cy="1788570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554155" y="3567005"/>
            <a:ext cx="352518" cy="580425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906630" y="3555359"/>
            <a:ext cx="368002" cy="592071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1637252" y="3560541"/>
            <a:ext cx="368002" cy="592071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1274611" y="3559530"/>
            <a:ext cx="368002" cy="5920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/>
              <p:cNvSpPr txBox="1"/>
              <p:nvPr/>
            </p:nvSpPr>
            <p:spPr>
              <a:xfrm>
                <a:off x="539110" y="3087356"/>
                <a:ext cx="1803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5" name="TextBox 2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10" y="3087356"/>
                <a:ext cx="180361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6" name="Picture 225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2005374" y="3574227"/>
            <a:ext cx="352518" cy="580425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3797523" y="3566699"/>
            <a:ext cx="352518" cy="580425"/>
          </a:xfrm>
          <a:prstGeom prst="rect">
            <a:avLst/>
          </a:prstGeom>
        </p:spPr>
      </p:pic>
      <p:pic>
        <p:nvPicPr>
          <p:cNvPr id="228" name="Picture 227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4149998" y="3555053"/>
            <a:ext cx="368002" cy="592071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4880662" y="3563006"/>
            <a:ext cx="352518" cy="580425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5233137" y="3551360"/>
            <a:ext cx="368002" cy="592071"/>
          </a:xfrm>
          <a:prstGeom prst="rect">
            <a:avLst/>
          </a:prstGeom>
        </p:spPr>
      </p:pic>
      <p:pic>
        <p:nvPicPr>
          <p:cNvPr id="231" name="Picture 230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4517979" y="3559224"/>
            <a:ext cx="368002" cy="592071"/>
          </a:xfrm>
          <a:prstGeom prst="rect">
            <a:avLst/>
          </a:prstGeom>
        </p:spPr>
      </p:pic>
      <p:sp>
        <p:nvSpPr>
          <p:cNvPr id="232" name="Right Brace 231"/>
          <p:cNvSpPr/>
          <p:nvPr/>
        </p:nvSpPr>
        <p:spPr>
          <a:xfrm rot="16200000">
            <a:off x="4599244" y="2534156"/>
            <a:ext cx="177337" cy="1788570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/>
              <p:cNvSpPr txBox="1"/>
              <p:nvPr/>
            </p:nvSpPr>
            <p:spPr>
              <a:xfrm>
                <a:off x="3807473" y="3047975"/>
                <a:ext cx="1803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</a:t>
                </a:r>
              </a:p>
            </p:txBody>
          </p:sp>
        </mc:Choice>
        <mc:Fallback xmlns="">
          <p:sp>
            <p:nvSpPr>
              <p:cNvPr id="233" name="TextBox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473" y="3047975"/>
                <a:ext cx="1803614" cy="369332"/>
              </a:xfrm>
              <a:prstGeom prst="rect">
                <a:avLst/>
              </a:prstGeom>
              <a:blipFill>
                <a:blip r:embed="rId8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4" name="Picture 233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7670239" y="3550276"/>
            <a:ext cx="368002" cy="592071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7312269" y="3555171"/>
            <a:ext cx="352518" cy="580425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6939217" y="3549989"/>
            <a:ext cx="368002" cy="592071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8400635" y="3561822"/>
            <a:ext cx="352518" cy="580425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8027583" y="3556640"/>
            <a:ext cx="368002" cy="592071"/>
          </a:xfrm>
          <a:prstGeom prst="rect">
            <a:avLst/>
          </a:prstGeom>
        </p:spPr>
      </p:pic>
      <p:sp>
        <p:nvSpPr>
          <p:cNvPr id="239" name="Right Brace 238"/>
          <p:cNvSpPr/>
          <p:nvPr/>
        </p:nvSpPr>
        <p:spPr>
          <a:xfrm rot="16200000">
            <a:off x="7746494" y="2561527"/>
            <a:ext cx="177337" cy="1788570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/>
              <p:cNvSpPr txBox="1"/>
              <p:nvPr/>
            </p:nvSpPr>
            <p:spPr>
              <a:xfrm>
                <a:off x="6954723" y="3075346"/>
                <a:ext cx="1803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</a:t>
                </a:r>
              </a:p>
            </p:txBody>
          </p:sp>
        </mc:Choice>
        <mc:Fallback xmlns="">
          <p:sp>
            <p:nvSpPr>
              <p:cNvPr id="240" name="TextBox 2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723" y="3075346"/>
                <a:ext cx="1803614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1" name="Picture 240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11023882" y="3572428"/>
            <a:ext cx="352518" cy="580425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11376357" y="3560782"/>
            <a:ext cx="368002" cy="592071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10661199" y="3568646"/>
            <a:ext cx="368002" cy="592071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10303475" y="3563006"/>
            <a:ext cx="352518" cy="580425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9930423" y="3557824"/>
            <a:ext cx="368002" cy="592071"/>
          </a:xfrm>
          <a:prstGeom prst="rect">
            <a:avLst/>
          </a:prstGeom>
        </p:spPr>
      </p:pic>
      <p:sp>
        <p:nvSpPr>
          <p:cNvPr id="246" name="Right Brace 245"/>
          <p:cNvSpPr/>
          <p:nvPr/>
        </p:nvSpPr>
        <p:spPr>
          <a:xfrm rot="16200000">
            <a:off x="10717721" y="2577142"/>
            <a:ext cx="177337" cy="1788570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/>
              <p:cNvSpPr txBox="1"/>
              <p:nvPr/>
            </p:nvSpPr>
            <p:spPr>
              <a:xfrm>
                <a:off x="9965023" y="3090757"/>
                <a:ext cx="1803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</a:t>
                </a:r>
              </a:p>
            </p:txBody>
          </p:sp>
        </mc:Choice>
        <mc:Fallback xmlns="">
          <p:sp>
            <p:nvSpPr>
              <p:cNvPr id="247" name="TextBox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023" y="3090757"/>
                <a:ext cx="1803614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9" name="Group 268"/>
          <p:cNvGrpSpPr/>
          <p:nvPr/>
        </p:nvGrpSpPr>
        <p:grpSpPr>
          <a:xfrm>
            <a:off x="916061" y="4578684"/>
            <a:ext cx="1539024" cy="1497634"/>
            <a:chOff x="916061" y="4578684"/>
            <a:chExt cx="1539024" cy="1497634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 rot="19953128">
              <a:off x="1211790" y="4578684"/>
              <a:ext cx="352518" cy="580425"/>
            </a:xfrm>
            <a:prstGeom prst="rect">
              <a:avLst/>
            </a:prstGeom>
          </p:spPr>
        </p:pic>
        <p:pic>
          <p:nvPicPr>
            <p:cNvPr id="153" name="Picture 152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 rot="6625260">
              <a:off x="1975049" y="5156594"/>
              <a:ext cx="368002" cy="592071"/>
            </a:xfrm>
            <a:prstGeom prst="rect">
              <a:avLst/>
            </a:prstGeom>
          </p:spPr>
        </p:pic>
        <p:pic>
          <p:nvPicPr>
            <p:cNvPr id="154" name="Picture 153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 rot="1835867">
              <a:off x="1769422" y="4604206"/>
              <a:ext cx="352518" cy="580425"/>
            </a:xfrm>
            <a:prstGeom prst="rect">
              <a:avLst/>
            </a:prstGeom>
          </p:spPr>
        </p:pic>
        <p:pic>
          <p:nvPicPr>
            <p:cNvPr id="248" name="Picture 247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 rot="10800000">
              <a:off x="1494237" y="5484247"/>
              <a:ext cx="368002" cy="592071"/>
            </a:xfrm>
            <a:prstGeom prst="rect">
              <a:avLst/>
            </a:prstGeom>
          </p:spPr>
        </p:pic>
        <p:pic>
          <p:nvPicPr>
            <p:cNvPr id="249" name="Picture 248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 rot="14288679">
              <a:off x="1028096" y="5177822"/>
              <a:ext cx="368002" cy="592071"/>
            </a:xfrm>
            <a:prstGeom prst="rect">
              <a:avLst/>
            </a:prstGeom>
          </p:spPr>
        </p:pic>
      </p:grpSp>
      <p:pic>
        <p:nvPicPr>
          <p:cNvPr id="250" name="Picture 249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 rot="19953128">
            <a:off x="4097177" y="4611416"/>
            <a:ext cx="352518" cy="580425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 rot="2073601">
            <a:off x="4666356" y="4634671"/>
            <a:ext cx="368002" cy="592071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 rot="7024748">
            <a:off x="4863430" y="5216376"/>
            <a:ext cx="352518" cy="580425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 rot="10800000">
            <a:off x="4379624" y="5516979"/>
            <a:ext cx="368002" cy="592071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 rot="14288679">
            <a:off x="3913483" y="5210554"/>
            <a:ext cx="368002" cy="592071"/>
          </a:xfrm>
          <a:prstGeom prst="rect">
            <a:avLst/>
          </a:prstGeom>
        </p:spPr>
      </p:pic>
      <p:grpSp>
        <p:nvGrpSpPr>
          <p:cNvPr id="260" name="Group 259"/>
          <p:cNvGrpSpPr/>
          <p:nvPr/>
        </p:nvGrpSpPr>
        <p:grpSpPr>
          <a:xfrm rot="4162689">
            <a:off x="6970754" y="4467762"/>
            <a:ext cx="1528453" cy="1497634"/>
            <a:chOff x="7010417" y="5179232"/>
            <a:chExt cx="1528453" cy="1497634"/>
          </a:xfrm>
        </p:grpSpPr>
        <p:pic>
          <p:nvPicPr>
            <p:cNvPr id="255" name="Picture 254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 rot="19953128">
              <a:off x="7306146" y="5179232"/>
              <a:ext cx="352518" cy="580425"/>
            </a:xfrm>
            <a:prstGeom prst="rect">
              <a:avLst/>
            </a:prstGeom>
          </p:spPr>
        </p:pic>
        <p:pic>
          <p:nvPicPr>
            <p:cNvPr id="256" name="Picture 255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 rot="2073601">
              <a:off x="7875325" y="5202487"/>
              <a:ext cx="368002" cy="592071"/>
            </a:xfrm>
            <a:prstGeom prst="rect">
              <a:avLst/>
            </a:prstGeom>
          </p:spPr>
        </p:pic>
        <p:pic>
          <p:nvPicPr>
            <p:cNvPr id="257" name="Picture 256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 rot="7024748">
              <a:off x="8072399" y="5784192"/>
              <a:ext cx="352518" cy="580425"/>
            </a:xfrm>
            <a:prstGeom prst="rect">
              <a:avLst/>
            </a:prstGeom>
          </p:spPr>
        </p:pic>
        <p:pic>
          <p:nvPicPr>
            <p:cNvPr id="258" name="Picture 257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 rot="10800000">
              <a:off x="7588593" y="6084795"/>
              <a:ext cx="368002" cy="592071"/>
            </a:xfrm>
            <a:prstGeom prst="rect">
              <a:avLst/>
            </a:prstGeom>
          </p:spPr>
        </p:pic>
        <p:pic>
          <p:nvPicPr>
            <p:cNvPr id="259" name="Picture 258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 rot="14288679">
              <a:off x="7122452" y="5778370"/>
              <a:ext cx="368002" cy="592071"/>
            </a:xfrm>
            <a:prstGeom prst="rect">
              <a:avLst/>
            </a:prstGeom>
          </p:spPr>
        </p:pic>
      </p:grpSp>
      <p:grpSp>
        <p:nvGrpSpPr>
          <p:cNvPr id="261" name="Group 260"/>
          <p:cNvGrpSpPr/>
          <p:nvPr/>
        </p:nvGrpSpPr>
        <p:grpSpPr>
          <a:xfrm rot="8744997">
            <a:off x="9972223" y="4388527"/>
            <a:ext cx="1528453" cy="1497634"/>
            <a:chOff x="7010417" y="5179232"/>
            <a:chExt cx="1528453" cy="1497634"/>
          </a:xfrm>
        </p:grpSpPr>
        <p:pic>
          <p:nvPicPr>
            <p:cNvPr id="262" name="Picture 261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 rot="19953128">
              <a:off x="7306146" y="5179232"/>
              <a:ext cx="352518" cy="580425"/>
            </a:xfrm>
            <a:prstGeom prst="rect">
              <a:avLst/>
            </a:prstGeom>
          </p:spPr>
        </p:pic>
        <p:pic>
          <p:nvPicPr>
            <p:cNvPr id="263" name="Picture 262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 rot="2073601">
              <a:off x="7875325" y="5202487"/>
              <a:ext cx="368002" cy="592071"/>
            </a:xfrm>
            <a:prstGeom prst="rect">
              <a:avLst/>
            </a:prstGeom>
          </p:spPr>
        </p:pic>
        <p:pic>
          <p:nvPicPr>
            <p:cNvPr id="264" name="Picture 263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 rot="7024748">
              <a:off x="8072399" y="5784192"/>
              <a:ext cx="352518" cy="580425"/>
            </a:xfrm>
            <a:prstGeom prst="rect">
              <a:avLst/>
            </a:prstGeom>
          </p:spPr>
        </p:pic>
        <p:pic>
          <p:nvPicPr>
            <p:cNvPr id="265" name="Picture 264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 rot="10800000">
              <a:off x="7588593" y="6084795"/>
              <a:ext cx="368002" cy="592071"/>
            </a:xfrm>
            <a:prstGeom prst="rect">
              <a:avLst/>
            </a:prstGeom>
          </p:spPr>
        </p:pic>
        <p:pic>
          <p:nvPicPr>
            <p:cNvPr id="266" name="Picture 265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 rot="14288679">
              <a:off x="7122452" y="5778370"/>
              <a:ext cx="368002" cy="592071"/>
            </a:xfrm>
            <a:prstGeom prst="rect">
              <a:avLst/>
            </a:prstGeom>
          </p:spPr>
        </p:pic>
      </p:grpSp>
      <p:sp>
        <p:nvSpPr>
          <p:cNvPr id="267" name="TextBox 266"/>
          <p:cNvSpPr txBox="1"/>
          <p:nvPr/>
        </p:nvSpPr>
        <p:spPr>
          <a:xfrm>
            <a:off x="643677" y="6095679"/>
            <a:ext cx="1059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Revealing all cards afterwards, check whether there are 3          consecutive? </a:t>
            </a:r>
          </a:p>
        </p:txBody>
      </p:sp>
      <p:pic>
        <p:nvPicPr>
          <p:cNvPr id="268" name="Picture 267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7065104" y="6129005"/>
            <a:ext cx="368002" cy="592071"/>
          </a:xfrm>
          <a:prstGeom prst="rect">
            <a:avLst/>
          </a:prstGeom>
        </p:spPr>
      </p:pic>
      <p:sp>
        <p:nvSpPr>
          <p:cNvPr id="270" name="Thought Bubble: Cloud 269"/>
          <p:cNvSpPr/>
          <p:nvPr/>
        </p:nvSpPr>
        <p:spPr>
          <a:xfrm>
            <a:off x="118750" y="1169590"/>
            <a:ext cx="1039801" cy="346662"/>
          </a:xfrm>
          <a:prstGeom prst="cloudCallout">
            <a:avLst>
              <a:gd name="adj1" fmla="val 80570"/>
              <a:gd name="adj2" fmla="val 331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1638617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5" y="-130752"/>
            <a:ext cx="10058400" cy="8832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6-card trick in commitment format[ms09]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04080" y="6581001"/>
            <a:ext cx="2067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Credit by </a:t>
            </a:r>
            <a:r>
              <a:rPr lang="en-US" sz="1200" dirty="0" err="1"/>
              <a:t>Mizuki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2" y="685800"/>
            <a:ext cx="8143875" cy="5486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062" y="676275"/>
            <a:ext cx="8143875" cy="5505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350" y="690562"/>
            <a:ext cx="8115300" cy="5476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6462" y="828675"/>
            <a:ext cx="8143875" cy="55054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1700" y="838200"/>
            <a:ext cx="8153400" cy="5486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3112" y="566737"/>
            <a:ext cx="8105775" cy="57245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/>
          <a:srcRect r="1217"/>
          <a:stretch/>
        </p:blipFill>
        <p:spPr>
          <a:xfrm>
            <a:off x="2024062" y="552450"/>
            <a:ext cx="8044729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3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0"/>
            <a:ext cx="10058400" cy="8832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6-card trick in commitment format[ms09]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04080" y="6581001"/>
            <a:ext cx="2067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Credit by </a:t>
            </a:r>
            <a:r>
              <a:rPr lang="en-US" sz="1200" dirty="0" err="1"/>
              <a:t>Mizuki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525"/>
          <a:stretch/>
        </p:blipFill>
        <p:spPr>
          <a:xfrm>
            <a:off x="2155074" y="810490"/>
            <a:ext cx="7553931" cy="59090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504" y="728488"/>
            <a:ext cx="7666846" cy="56203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640" y="724982"/>
            <a:ext cx="7672797" cy="57821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3183" y="724982"/>
            <a:ext cx="7940073" cy="578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1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0389-6332-4DCB-9C6E-C1A35317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83632"/>
            <a:ext cx="10058400" cy="4788568"/>
          </a:xfrm>
        </p:spPr>
        <p:txBody>
          <a:bodyPr/>
          <a:lstStyle/>
          <a:p>
            <a:r>
              <a:rPr lang="en-US" dirty="0"/>
              <a:t>How about secure AND operation?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Symbol" panose="05050102010706020507" pitchFamily="18" charset="2"/>
              <a:buChar char="Þ"/>
            </a:pPr>
            <a:r>
              <a:rPr lang="en-US" dirty="0"/>
              <a:t>simplest instances of secure multiparty computation[Yao, GMW], running on computer (may be called as computer-based crypto)</a:t>
            </a:r>
          </a:p>
          <a:p>
            <a:r>
              <a:rPr lang="en-US" dirty="0"/>
              <a:t>This talk: we are interested in card-base crypto which can compute AND gate using cards.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B7A6A-7EA8-49EF-814C-62756AB6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A91B-8B9A-4E22-A04D-B63D4C1D15D0}" type="datetime1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0AA600-FA66-421F-A15B-2301F272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52292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212DD6-64D6-4884-BB62-92A0C21F3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112" y="1974932"/>
            <a:ext cx="2331872" cy="111875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760698" y="4819472"/>
            <a:ext cx="1539024" cy="1497634"/>
            <a:chOff x="916061" y="4578684"/>
            <a:chExt cx="1539024" cy="149763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l="9854" t="4463" r="12154" b="8480"/>
            <a:stretch/>
          </p:blipFill>
          <p:spPr>
            <a:xfrm rot="19953128">
              <a:off x="1211790" y="4578684"/>
              <a:ext cx="352518" cy="58042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/>
            <a:srcRect l="13488" t="8710" r="5488" b="6137"/>
            <a:stretch/>
          </p:blipFill>
          <p:spPr>
            <a:xfrm rot="6625260">
              <a:off x="1975049" y="5156594"/>
              <a:ext cx="368002" cy="59207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l="9854" t="4463" r="12154" b="8480"/>
            <a:stretch/>
          </p:blipFill>
          <p:spPr>
            <a:xfrm rot="1835867">
              <a:off x="1769422" y="4604206"/>
              <a:ext cx="352518" cy="58042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/>
            <a:srcRect l="13488" t="8710" r="5488" b="6137"/>
            <a:stretch/>
          </p:blipFill>
          <p:spPr>
            <a:xfrm rot="10800000">
              <a:off x="1494237" y="5484247"/>
              <a:ext cx="368002" cy="59207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/>
            <a:srcRect l="13488" t="8710" r="5488" b="6137"/>
            <a:stretch/>
          </p:blipFill>
          <p:spPr>
            <a:xfrm rot="14288679">
              <a:off x="1028096" y="5177822"/>
              <a:ext cx="368002" cy="592071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 rot="4162689">
            <a:off x="6898614" y="4757687"/>
            <a:ext cx="1528453" cy="1497634"/>
            <a:chOff x="7010417" y="5179232"/>
            <a:chExt cx="1528453" cy="149763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/>
            <a:srcRect l="9854" t="4463" r="12154" b="8480"/>
            <a:stretch/>
          </p:blipFill>
          <p:spPr>
            <a:xfrm rot="19953128">
              <a:off x="7306146" y="5179232"/>
              <a:ext cx="352518" cy="58042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/>
            <a:srcRect l="13488" t="8710" r="5488" b="6137"/>
            <a:stretch/>
          </p:blipFill>
          <p:spPr>
            <a:xfrm rot="2073601">
              <a:off x="7875325" y="5202487"/>
              <a:ext cx="368002" cy="59207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9854" t="4463" r="12154" b="8480"/>
            <a:stretch/>
          </p:blipFill>
          <p:spPr>
            <a:xfrm rot="7024748">
              <a:off x="8072399" y="5784192"/>
              <a:ext cx="352518" cy="58042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4"/>
            <a:srcRect l="13488" t="8710" r="5488" b="6137"/>
            <a:stretch/>
          </p:blipFill>
          <p:spPr>
            <a:xfrm rot="10800000">
              <a:off x="7588593" y="6084795"/>
              <a:ext cx="368002" cy="59207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4"/>
            <a:srcRect l="13488" t="8710" r="5488" b="6137"/>
            <a:stretch/>
          </p:blipFill>
          <p:spPr>
            <a:xfrm rot="14288679">
              <a:off x="7122452" y="5778370"/>
              <a:ext cx="368002" cy="592071"/>
            </a:xfrm>
            <a:prstGeom prst="rect">
              <a:avLst/>
            </a:prstGeom>
          </p:spPr>
        </p:pic>
      </p:grp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490FB9F1-2F4D-471F-8221-CFD3060E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2854" y="6265328"/>
            <a:ext cx="640080" cy="365125"/>
          </a:xfrm>
        </p:spPr>
        <p:txBody>
          <a:bodyPr/>
          <a:lstStyle/>
          <a:p>
            <a:pPr>
              <a:defRPr/>
            </a:pPr>
            <a:fld id="{6BE38EA5-762B-447A-B488-376B6956231A}" type="slidenum">
              <a:rPr lang="en-US" b="1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98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Protocol in Non-commit format[Bo89]</a:t>
            </a:r>
            <a:br>
              <a:rPr lang="en-US" dirty="0"/>
            </a:br>
            <a:r>
              <a:rPr lang="en-US" dirty="0"/>
              <a:t>5-card trick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7F20-1562-42F3-92A0-9943A24815A5}" type="datetime1">
              <a:rPr lang="en-US" smtClean="0"/>
              <a:pPr/>
              <a:t>6/8/2017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A957-4397-44F1-B25F-D3F24BF8AEF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91" y="1189966"/>
            <a:ext cx="7990609" cy="408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53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0"/>
            <a:ext cx="10058400" cy="8832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6-card trick in commitment format[ms09]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4" y="445207"/>
            <a:ext cx="578169" cy="57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316" y="420092"/>
            <a:ext cx="572585" cy="57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00"/>
          <p:cNvSpPr/>
          <p:nvPr/>
        </p:nvSpPr>
        <p:spPr>
          <a:xfrm>
            <a:off x="539110" y="810397"/>
            <a:ext cx="1628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 Help cards:</a:t>
            </a: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2852970" y="740625"/>
            <a:ext cx="352518" cy="580425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2479918" y="735443"/>
            <a:ext cx="368002" cy="592071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722213" y="1399418"/>
            <a:ext cx="3865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then put their bits in the sequence: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42952" y="1702304"/>
            <a:ext cx="23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YES     </a:t>
            </a:r>
            <a:r>
              <a:rPr lang="en-US" dirty="0" err="1"/>
              <a:t>YES</a:t>
            </a:r>
            <a:endParaRPr lang="en-US" dirty="0"/>
          </a:p>
        </p:txBody>
      </p:sp>
      <p:sp>
        <p:nvSpPr>
          <p:cNvPr id="106" name="Right Brace 105"/>
          <p:cNvSpPr/>
          <p:nvPr/>
        </p:nvSpPr>
        <p:spPr>
          <a:xfrm rot="16200000">
            <a:off x="815439" y="1760588"/>
            <a:ext cx="162564" cy="701533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545954" y="2220812"/>
            <a:ext cx="352518" cy="580425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898429" y="2209166"/>
            <a:ext cx="368002" cy="592071"/>
          </a:xfrm>
          <a:prstGeom prst="rect">
            <a:avLst/>
          </a:prstGeom>
        </p:spPr>
      </p:pic>
      <p:sp>
        <p:nvSpPr>
          <p:cNvPr id="109" name="Right Brace 108"/>
          <p:cNvSpPr/>
          <p:nvPr/>
        </p:nvSpPr>
        <p:spPr>
          <a:xfrm rot="16200000">
            <a:off x="1535916" y="1772234"/>
            <a:ext cx="162564" cy="701533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1266431" y="2232458"/>
            <a:ext cx="352518" cy="580425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1618906" y="2220812"/>
            <a:ext cx="368002" cy="592071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3633579" y="1700276"/>
            <a:ext cx="23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YES      NO</a:t>
            </a:r>
          </a:p>
        </p:txBody>
      </p:sp>
      <p:sp>
        <p:nvSpPr>
          <p:cNvPr id="114" name="Right Brace 113"/>
          <p:cNvSpPr/>
          <p:nvPr/>
        </p:nvSpPr>
        <p:spPr>
          <a:xfrm rot="16200000">
            <a:off x="4054911" y="1752724"/>
            <a:ext cx="162564" cy="701533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3785426" y="2212948"/>
            <a:ext cx="352518" cy="580425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4137901" y="2201302"/>
            <a:ext cx="368002" cy="592071"/>
          </a:xfrm>
          <a:prstGeom prst="rect">
            <a:avLst/>
          </a:prstGeom>
        </p:spPr>
      </p:pic>
      <p:sp>
        <p:nvSpPr>
          <p:cNvPr id="117" name="Right Brace 116"/>
          <p:cNvSpPr/>
          <p:nvPr/>
        </p:nvSpPr>
        <p:spPr>
          <a:xfrm rot="16200000">
            <a:off x="4772779" y="1760587"/>
            <a:ext cx="162564" cy="701533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4876325" y="2204193"/>
            <a:ext cx="352518" cy="580425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4503273" y="2199011"/>
            <a:ext cx="368002" cy="592071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6785593" y="1708140"/>
            <a:ext cx="23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NO     YES</a:t>
            </a:r>
          </a:p>
        </p:txBody>
      </p:sp>
      <p:sp>
        <p:nvSpPr>
          <p:cNvPr id="122" name="Right Brace 121"/>
          <p:cNvSpPr/>
          <p:nvPr/>
        </p:nvSpPr>
        <p:spPr>
          <a:xfrm rot="16200000">
            <a:off x="7206925" y="1760588"/>
            <a:ext cx="162564" cy="701533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Brace 122"/>
          <p:cNvSpPr/>
          <p:nvPr/>
        </p:nvSpPr>
        <p:spPr>
          <a:xfrm rot="16200000">
            <a:off x="7906956" y="1746359"/>
            <a:ext cx="162564" cy="701533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7637471" y="2206583"/>
            <a:ext cx="352518" cy="580425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7989946" y="2194937"/>
            <a:ext cx="368002" cy="592071"/>
          </a:xfrm>
          <a:prstGeom prst="rect">
            <a:avLst/>
          </a:prstGeom>
        </p:spPr>
      </p:pic>
      <p:sp>
        <p:nvSpPr>
          <p:cNvPr id="127" name="TextBox 126"/>
          <p:cNvSpPr txBox="1"/>
          <p:nvPr/>
        </p:nvSpPr>
        <p:spPr>
          <a:xfrm>
            <a:off x="9766838" y="1697605"/>
            <a:ext cx="23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NO       NO</a:t>
            </a:r>
          </a:p>
        </p:txBody>
      </p:sp>
      <p:sp>
        <p:nvSpPr>
          <p:cNvPr id="128" name="Right Brace 127"/>
          <p:cNvSpPr/>
          <p:nvPr/>
        </p:nvSpPr>
        <p:spPr>
          <a:xfrm rot="16200000">
            <a:off x="10188170" y="1750053"/>
            <a:ext cx="162564" cy="701533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ight Brace 128"/>
          <p:cNvSpPr/>
          <p:nvPr/>
        </p:nvSpPr>
        <p:spPr>
          <a:xfrm rot="16200000">
            <a:off x="10908289" y="1736205"/>
            <a:ext cx="162564" cy="701533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7300172" y="2207697"/>
            <a:ext cx="352518" cy="580425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6927120" y="2202515"/>
            <a:ext cx="368002" cy="592071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10281171" y="2207697"/>
            <a:ext cx="352518" cy="580425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9908119" y="2202515"/>
            <a:ext cx="368002" cy="592071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11006517" y="2204193"/>
            <a:ext cx="352518" cy="580425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10633465" y="2199011"/>
            <a:ext cx="368002" cy="592071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2364527" y="2248987"/>
            <a:ext cx="352518" cy="580425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1991475" y="2243805"/>
            <a:ext cx="368002" cy="592071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5603236" y="2212948"/>
            <a:ext cx="352518" cy="580425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5230184" y="2207766"/>
            <a:ext cx="368002" cy="592071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8720385" y="2204193"/>
            <a:ext cx="352518" cy="580425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8347333" y="2199011"/>
            <a:ext cx="368002" cy="592071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11726587" y="2212948"/>
            <a:ext cx="352518" cy="580425"/>
          </a:xfrm>
          <a:prstGeom prst="rect">
            <a:avLst/>
          </a:prstGeom>
        </p:spPr>
      </p:pic>
      <p:pic>
        <p:nvPicPr>
          <p:cNvPr id="144" name="Picture 143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11353535" y="2207766"/>
            <a:ext cx="368002" cy="592071"/>
          </a:xfrm>
          <a:prstGeom prst="rect">
            <a:avLst/>
          </a:prstGeom>
        </p:spPr>
      </p:pic>
      <p:sp>
        <p:nvSpPr>
          <p:cNvPr id="272" name="TextBox 271"/>
          <p:cNvSpPr txBox="1"/>
          <p:nvPr/>
        </p:nvSpPr>
        <p:spPr>
          <a:xfrm>
            <a:off x="638651" y="2810282"/>
            <a:ext cx="528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Face down: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545954" y="3122917"/>
            <a:ext cx="23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YES     </a:t>
            </a:r>
            <a:r>
              <a:rPr lang="en-US" dirty="0" err="1"/>
              <a:t>YES</a:t>
            </a:r>
            <a:endParaRPr lang="en-US" dirty="0"/>
          </a:p>
        </p:txBody>
      </p:sp>
      <p:sp>
        <p:nvSpPr>
          <p:cNvPr id="274" name="Right Brace 273"/>
          <p:cNvSpPr/>
          <p:nvPr/>
        </p:nvSpPr>
        <p:spPr>
          <a:xfrm rot="16200000">
            <a:off x="918441" y="3181201"/>
            <a:ext cx="162564" cy="701533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ight Brace 274"/>
          <p:cNvSpPr/>
          <p:nvPr/>
        </p:nvSpPr>
        <p:spPr>
          <a:xfrm rot="16200000">
            <a:off x="1638918" y="3192847"/>
            <a:ext cx="162564" cy="701533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TextBox 275"/>
          <p:cNvSpPr txBox="1"/>
          <p:nvPr/>
        </p:nvSpPr>
        <p:spPr>
          <a:xfrm>
            <a:off x="3736581" y="3120889"/>
            <a:ext cx="23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YES      NO</a:t>
            </a:r>
          </a:p>
        </p:txBody>
      </p:sp>
      <p:sp>
        <p:nvSpPr>
          <p:cNvPr id="277" name="Right Brace 276"/>
          <p:cNvSpPr/>
          <p:nvPr/>
        </p:nvSpPr>
        <p:spPr>
          <a:xfrm rot="16200000">
            <a:off x="4157913" y="3173337"/>
            <a:ext cx="162564" cy="701533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ight Brace 277"/>
          <p:cNvSpPr/>
          <p:nvPr/>
        </p:nvSpPr>
        <p:spPr>
          <a:xfrm rot="16200000">
            <a:off x="4875781" y="3181200"/>
            <a:ext cx="162564" cy="701533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TextBox 278"/>
          <p:cNvSpPr txBox="1"/>
          <p:nvPr/>
        </p:nvSpPr>
        <p:spPr>
          <a:xfrm>
            <a:off x="6888595" y="3128753"/>
            <a:ext cx="23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NO     YES</a:t>
            </a:r>
          </a:p>
        </p:txBody>
      </p:sp>
      <p:sp>
        <p:nvSpPr>
          <p:cNvPr id="280" name="Right Brace 279"/>
          <p:cNvSpPr/>
          <p:nvPr/>
        </p:nvSpPr>
        <p:spPr>
          <a:xfrm rot="16200000">
            <a:off x="7309927" y="3181201"/>
            <a:ext cx="162564" cy="701533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ight Brace 280"/>
          <p:cNvSpPr/>
          <p:nvPr/>
        </p:nvSpPr>
        <p:spPr>
          <a:xfrm rot="16200000">
            <a:off x="8009958" y="3166972"/>
            <a:ext cx="162564" cy="701533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/>
          <p:cNvSpPr txBox="1"/>
          <p:nvPr/>
        </p:nvSpPr>
        <p:spPr>
          <a:xfrm>
            <a:off x="9869840" y="3118218"/>
            <a:ext cx="23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NO       NO</a:t>
            </a:r>
          </a:p>
        </p:txBody>
      </p:sp>
      <p:sp>
        <p:nvSpPr>
          <p:cNvPr id="283" name="Right Brace 282"/>
          <p:cNvSpPr/>
          <p:nvPr/>
        </p:nvSpPr>
        <p:spPr>
          <a:xfrm rot="16200000">
            <a:off x="10291172" y="3170666"/>
            <a:ext cx="162564" cy="701533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ight Brace 283"/>
          <p:cNvSpPr/>
          <p:nvPr/>
        </p:nvSpPr>
        <p:spPr>
          <a:xfrm rot="16200000">
            <a:off x="11011291" y="3156818"/>
            <a:ext cx="162564" cy="701533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32060" y="3629074"/>
            <a:ext cx="2137043" cy="592073"/>
            <a:chOff x="632060" y="3629074"/>
            <a:chExt cx="2217265" cy="592073"/>
          </a:xfrm>
        </p:grpSpPr>
        <p:pic>
          <p:nvPicPr>
            <p:cNvPr id="285" name="Picture 284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632060" y="3629076"/>
              <a:ext cx="364039" cy="592071"/>
            </a:xfrm>
            <a:prstGeom prst="rect">
              <a:avLst/>
            </a:prstGeom>
          </p:spPr>
        </p:pic>
        <p:pic>
          <p:nvPicPr>
            <p:cNvPr id="286" name="Picture 285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1007014" y="3629075"/>
              <a:ext cx="364039" cy="592071"/>
            </a:xfrm>
            <a:prstGeom prst="rect">
              <a:avLst/>
            </a:prstGeom>
          </p:spPr>
        </p:pic>
        <p:pic>
          <p:nvPicPr>
            <p:cNvPr id="287" name="Picture 286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1380687" y="3629076"/>
              <a:ext cx="364039" cy="592071"/>
            </a:xfrm>
            <a:prstGeom prst="rect">
              <a:avLst/>
            </a:prstGeom>
          </p:spPr>
        </p:pic>
        <p:pic>
          <p:nvPicPr>
            <p:cNvPr id="288" name="Picture 287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1755641" y="3629075"/>
              <a:ext cx="364039" cy="592071"/>
            </a:xfrm>
            <a:prstGeom prst="rect">
              <a:avLst/>
            </a:prstGeom>
          </p:spPr>
        </p:pic>
        <p:pic>
          <p:nvPicPr>
            <p:cNvPr id="289" name="Picture 288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2115879" y="3629074"/>
              <a:ext cx="364039" cy="592071"/>
            </a:xfrm>
            <a:prstGeom prst="rect">
              <a:avLst/>
            </a:prstGeom>
          </p:spPr>
        </p:pic>
        <p:pic>
          <p:nvPicPr>
            <p:cNvPr id="290" name="Picture 289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2485286" y="3629074"/>
              <a:ext cx="364039" cy="592071"/>
            </a:xfrm>
            <a:prstGeom prst="rect">
              <a:avLst/>
            </a:prstGeom>
          </p:spPr>
        </p:pic>
      </p:grpSp>
      <p:grpSp>
        <p:nvGrpSpPr>
          <p:cNvPr id="291" name="Group 290"/>
          <p:cNvGrpSpPr/>
          <p:nvPr/>
        </p:nvGrpSpPr>
        <p:grpSpPr>
          <a:xfrm>
            <a:off x="3848431" y="3629072"/>
            <a:ext cx="2200418" cy="592073"/>
            <a:chOff x="632060" y="3629074"/>
            <a:chExt cx="2217265" cy="592073"/>
          </a:xfrm>
        </p:grpSpPr>
        <p:pic>
          <p:nvPicPr>
            <p:cNvPr id="292" name="Picture 291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632060" y="3629076"/>
              <a:ext cx="364039" cy="592071"/>
            </a:xfrm>
            <a:prstGeom prst="rect">
              <a:avLst/>
            </a:prstGeom>
          </p:spPr>
        </p:pic>
        <p:pic>
          <p:nvPicPr>
            <p:cNvPr id="293" name="Picture 292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1007014" y="3629075"/>
              <a:ext cx="364039" cy="592071"/>
            </a:xfrm>
            <a:prstGeom prst="rect">
              <a:avLst/>
            </a:prstGeom>
          </p:spPr>
        </p:pic>
        <p:pic>
          <p:nvPicPr>
            <p:cNvPr id="294" name="Picture 293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1380687" y="3629076"/>
              <a:ext cx="364039" cy="592071"/>
            </a:xfrm>
            <a:prstGeom prst="rect">
              <a:avLst/>
            </a:prstGeom>
          </p:spPr>
        </p:pic>
        <p:pic>
          <p:nvPicPr>
            <p:cNvPr id="295" name="Picture 294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1755641" y="3629075"/>
              <a:ext cx="364039" cy="592071"/>
            </a:xfrm>
            <a:prstGeom prst="rect">
              <a:avLst/>
            </a:prstGeom>
          </p:spPr>
        </p:pic>
        <p:pic>
          <p:nvPicPr>
            <p:cNvPr id="296" name="Picture 295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2115879" y="3629074"/>
              <a:ext cx="364039" cy="592071"/>
            </a:xfrm>
            <a:prstGeom prst="rect">
              <a:avLst/>
            </a:prstGeom>
          </p:spPr>
        </p:pic>
        <p:pic>
          <p:nvPicPr>
            <p:cNvPr id="297" name="Picture 296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2485286" y="3629074"/>
              <a:ext cx="364039" cy="592071"/>
            </a:xfrm>
            <a:prstGeom prst="rect">
              <a:avLst/>
            </a:prstGeom>
          </p:spPr>
        </p:pic>
      </p:grpSp>
      <p:grpSp>
        <p:nvGrpSpPr>
          <p:cNvPr id="298" name="Group 297"/>
          <p:cNvGrpSpPr/>
          <p:nvPr/>
        </p:nvGrpSpPr>
        <p:grpSpPr>
          <a:xfrm>
            <a:off x="7038382" y="3624916"/>
            <a:ext cx="2191528" cy="592073"/>
            <a:chOff x="632060" y="3629074"/>
            <a:chExt cx="2217265" cy="592073"/>
          </a:xfrm>
        </p:grpSpPr>
        <p:pic>
          <p:nvPicPr>
            <p:cNvPr id="299" name="Picture 298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632060" y="3629076"/>
              <a:ext cx="364039" cy="592071"/>
            </a:xfrm>
            <a:prstGeom prst="rect">
              <a:avLst/>
            </a:prstGeom>
          </p:spPr>
        </p:pic>
        <p:pic>
          <p:nvPicPr>
            <p:cNvPr id="300" name="Picture 299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1007014" y="3629075"/>
              <a:ext cx="364039" cy="592071"/>
            </a:xfrm>
            <a:prstGeom prst="rect">
              <a:avLst/>
            </a:prstGeom>
          </p:spPr>
        </p:pic>
        <p:pic>
          <p:nvPicPr>
            <p:cNvPr id="301" name="Picture 300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1380687" y="3629076"/>
              <a:ext cx="364039" cy="592071"/>
            </a:xfrm>
            <a:prstGeom prst="rect">
              <a:avLst/>
            </a:prstGeom>
          </p:spPr>
        </p:pic>
        <p:pic>
          <p:nvPicPr>
            <p:cNvPr id="302" name="Picture 301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1755641" y="3629075"/>
              <a:ext cx="364039" cy="592071"/>
            </a:xfrm>
            <a:prstGeom prst="rect">
              <a:avLst/>
            </a:prstGeom>
          </p:spPr>
        </p:pic>
        <p:pic>
          <p:nvPicPr>
            <p:cNvPr id="303" name="Picture 302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2115879" y="3629074"/>
              <a:ext cx="364039" cy="592071"/>
            </a:xfrm>
            <a:prstGeom prst="rect">
              <a:avLst/>
            </a:prstGeom>
          </p:spPr>
        </p:pic>
        <p:pic>
          <p:nvPicPr>
            <p:cNvPr id="304" name="Picture 303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2485286" y="3629074"/>
              <a:ext cx="364039" cy="592071"/>
            </a:xfrm>
            <a:prstGeom prst="rect">
              <a:avLst/>
            </a:prstGeom>
          </p:spPr>
        </p:pic>
      </p:grpSp>
      <p:grpSp>
        <p:nvGrpSpPr>
          <p:cNvPr id="305" name="Group 304"/>
          <p:cNvGrpSpPr/>
          <p:nvPr/>
        </p:nvGrpSpPr>
        <p:grpSpPr>
          <a:xfrm>
            <a:off x="10016266" y="3597817"/>
            <a:ext cx="2146635" cy="592073"/>
            <a:chOff x="632060" y="3629074"/>
            <a:chExt cx="2217265" cy="592073"/>
          </a:xfrm>
        </p:grpSpPr>
        <p:pic>
          <p:nvPicPr>
            <p:cNvPr id="306" name="Picture 305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632060" y="3629076"/>
              <a:ext cx="364039" cy="592071"/>
            </a:xfrm>
            <a:prstGeom prst="rect">
              <a:avLst/>
            </a:prstGeom>
          </p:spPr>
        </p:pic>
        <p:pic>
          <p:nvPicPr>
            <p:cNvPr id="307" name="Picture 306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1007014" y="3629075"/>
              <a:ext cx="364039" cy="592071"/>
            </a:xfrm>
            <a:prstGeom prst="rect">
              <a:avLst/>
            </a:prstGeom>
          </p:spPr>
        </p:pic>
        <p:pic>
          <p:nvPicPr>
            <p:cNvPr id="308" name="Picture 307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1380687" y="3629076"/>
              <a:ext cx="364039" cy="592071"/>
            </a:xfrm>
            <a:prstGeom prst="rect">
              <a:avLst/>
            </a:prstGeom>
          </p:spPr>
        </p:pic>
        <p:pic>
          <p:nvPicPr>
            <p:cNvPr id="309" name="Picture 308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1755641" y="3629075"/>
              <a:ext cx="364039" cy="592071"/>
            </a:xfrm>
            <a:prstGeom prst="rect">
              <a:avLst/>
            </a:prstGeom>
          </p:spPr>
        </p:pic>
        <p:pic>
          <p:nvPicPr>
            <p:cNvPr id="310" name="Picture 309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2115879" y="3629074"/>
              <a:ext cx="364039" cy="592071"/>
            </a:xfrm>
            <a:prstGeom prst="rect">
              <a:avLst/>
            </a:prstGeom>
          </p:spPr>
        </p:pic>
        <p:pic>
          <p:nvPicPr>
            <p:cNvPr id="311" name="Picture 310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2485286" y="3629074"/>
              <a:ext cx="364039" cy="592071"/>
            </a:xfrm>
            <a:prstGeom prst="rect">
              <a:avLst/>
            </a:prstGeom>
          </p:spPr>
        </p:pic>
      </p:grpSp>
      <p:sp>
        <p:nvSpPr>
          <p:cNvPr id="312" name="TextBox 311"/>
          <p:cNvSpPr txBox="1"/>
          <p:nvPr/>
        </p:nvSpPr>
        <p:spPr>
          <a:xfrm>
            <a:off x="648956" y="4359810"/>
            <a:ext cx="528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Divided into 2 parts: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865031" y="4557857"/>
            <a:ext cx="1072409" cy="592072"/>
            <a:chOff x="647102" y="4866083"/>
            <a:chExt cx="1072409" cy="592072"/>
          </a:xfrm>
        </p:grpSpPr>
        <p:pic>
          <p:nvPicPr>
            <p:cNvPr id="313" name="Picture 312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647102" y="4866084"/>
              <a:ext cx="350868" cy="592071"/>
            </a:xfrm>
            <a:prstGeom prst="rect">
              <a:avLst/>
            </a:prstGeom>
          </p:spPr>
        </p:pic>
        <p:pic>
          <p:nvPicPr>
            <p:cNvPr id="314" name="Picture 313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1008490" y="4866083"/>
              <a:ext cx="350868" cy="592071"/>
            </a:xfrm>
            <a:prstGeom prst="rect">
              <a:avLst/>
            </a:prstGeom>
          </p:spPr>
        </p:pic>
        <p:pic>
          <p:nvPicPr>
            <p:cNvPr id="315" name="Picture 314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1368643" y="4866084"/>
              <a:ext cx="350868" cy="592071"/>
            </a:xfrm>
            <a:prstGeom prst="rect">
              <a:avLst/>
            </a:prstGeom>
          </p:spPr>
        </p:pic>
      </p:grpSp>
      <p:grpSp>
        <p:nvGrpSpPr>
          <p:cNvPr id="316" name="Group 315"/>
          <p:cNvGrpSpPr/>
          <p:nvPr/>
        </p:nvGrpSpPr>
        <p:grpSpPr>
          <a:xfrm>
            <a:off x="7134711" y="4557857"/>
            <a:ext cx="1072409" cy="592072"/>
            <a:chOff x="647102" y="4866083"/>
            <a:chExt cx="1072409" cy="592072"/>
          </a:xfrm>
        </p:grpSpPr>
        <p:pic>
          <p:nvPicPr>
            <p:cNvPr id="317" name="Picture 316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647102" y="4866084"/>
              <a:ext cx="350868" cy="592071"/>
            </a:xfrm>
            <a:prstGeom prst="rect">
              <a:avLst/>
            </a:prstGeom>
          </p:spPr>
        </p:pic>
        <p:pic>
          <p:nvPicPr>
            <p:cNvPr id="318" name="Picture 317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1008490" y="4866083"/>
              <a:ext cx="350868" cy="592071"/>
            </a:xfrm>
            <a:prstGeom prst="rect">
              <a:avLst/>
            </a:prstGeom>
          </p:spPr>
        </p:pic>
        <p:pic>
          <p:nvPicPr>
            <p:cNvPr id="319" name="Picture 318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1368643" y="4866084"/>
              <a:ext cx="350868" cy="592071"/>
            </a:xfrm>
            <a:prstGeom prst="rect">
              <a:avLst/>
            </a:prstGeom>
          </p:spPr>
        </p:pic>
      </p:grpSp>
      <p:cxnSp>
        <p:nvCxnSpPr>
          <p:cNvPr id="325" name="Straight Connector 324"/>
          <p:cNvCxnSpPr/>
          <p:nvPr/>
        </p:nvCxnSpPr>
        <p:spPr>
          <a:xfrm>
            <a:off x="7035711" y="4402528"/>
            <a:ext cx="0" cy="902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7056766" y="4402528"/>
            <a:ext cx="0" cy="902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648955" y="5556127"/>
            <a:ext cx="528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Shuttles these parts:</a:t>
            </a:r>
          </a:p>
        </p:txBody>
      </p:sp>
      <p:grpSp>
        <p:nvGrpSpPr>
          <p:cNvPr id="328" name="Group 327"/>
          <p:cNvGrpSpPr/>
          <p:nvPr/>
        </p:nvGrpSpPr>
        <p:grpSpPr>
          <a:xfrm>
            <a:off x="5799238" y="6078716"/>
            <a:ext cx="1072409" cy="592072"/>
            <a:chOff x="647102" y="4866083"/>
            <a:chExt cx="1072409" cy="592072"/>
          </a:xfrm>
        </p:grpSpPr>
        <p:pic>
          <p:nvPicPr>
            <p:cNvPr id="329" name="Picture 328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647102" y="4866084"/>
              <a:ext cx="350868" cy="592071"/>
            </a:xfrm>
            <a:prstGeom prst="rect">
              <a:avLst/>
            </a:prstGeom>
          </p:spPr>
        </p:pic>
        <p:pic>
          <p:nvPicPr>
            <p:cNvPr id="330" name="Picture 329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1008490" y="4866083"/>
              <a:ext cx="350868" cy="592071"/>
            </a:xfrm>
            <a:prstGeom prst="rect">
              <a:avLst/>
            </a:prstGeom>
          </p:spPr>
        </p:pic>
        <p:pic>
          <p:nvPicPr>
            <p:cNvPr id="331" name="Picture 330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1368643" y="4866084"/>
              <a:ext cx="350868" cy="592071"/>
            </a:xfrm>
            <a:prstGeom prst="rect">
              <a:avLst/>
            </a:prstGeom>
          </p:spPr>
        </p:pic>
      </p:grpSp>
      <p:grpSp>
        <p:nvGrpSpPr>
          <p:cNvPr id="332" name="Group 331"/>
          <p:cNvGrpSpPr/>
          <p:nvPr/>
        </p:nvGrpSpPr>
        <p:grpSpPr>
          <a:xfrm>
            <a:off x="7068918" y="6078716"/>
            <a:ext cx="1072409" cy="592072"/>
            <a:chOff x="647102" y="4866083"/>
            <a:chExt cx="1072409" cy="592072"/>
          </a:xfrm>
        </p:grpSpPr>
        <p:pic>
          <p:nvPicPr>
            <p:cNvPr id="333" name="Picture 332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647102" y="4866084"/>
              <a:ext cx="350868" cy="592071"/>
            </a:xfrm>
            <a:prstGeom prst="rect">
              <a:avLst/>
            </a:prstGeom>
          </p:spPr>
        </p:pic>
        <p:pic>
          <p:nvPicPr>
            <p:cNvPr id="334" name="Picture 333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1008490" y="4866083"/>
              <a:ext cx="350868" cy="592071"/>
            </a:xfrm>
            <a:prstGeom prst="rect">
              <a:avLst/>
            </a:prstGeom>
          </p:spPr>
        </p:pic>
        <p:pic>
          <p:nvPicPr>
            <p:cNvPr id="335" name="Picture 334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1368643" y="4866084"/>
              <a:ext cx="350868" cy="592071"/>
            </a:xfrm>
            <a:prstGeom prst="rect">
              <a:avLst/>
            </a:prstGeom>
          </p:spPr>
        </p:pic>
      </p:grpSp>
      <p:cxnSp>
        <p:nvCxnSpPr>
          <p:cNvPr id="336" name="Straight Connector 335"/>
          <p:cNvCxnSpPr/>
          <p:nvPr/>
        </p:nvCxnSpPr>
        <p:spPr>
          <a:xfrm>
            <a:off x="6969918" y="5923387"/>
            <a:ext cx="0" cy="902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6990973" y="5923387"/>
            <a:ext cx="0" cy="902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/>
          <p:cNvCxnSpPr>
            <a:stCxn id="331" idx="0"/>
            <a:endCxn id="333" idx="0"/>
          </p:cNvCxnSpPr>
          <p:nvPr/>
        </p:nvCxnSpPr>
        <p:spPr>
          <a:xfrm rot="5400000" flipH="1" flipV="1">
            <a:off x="6970282" y="5804648"/>
            <a:ext cx="12700" cy="548139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ctor: Curved 338"/>
          <p:cNvCxnSpPr>
            <a:stCxn id="330" idx="0"/>
            <a:endCxn id="334" idx="0"/>
          </p:cNvCxnSpPr>
          <p:nvPr/>
        </p:nvCxnSpPr>
        <p:spPr>
          <a:xfrm rot="5400000" flipH="1" flipV="1">
            <a:off x="6970900" y="5443876"/>
            <a:ext cx="12700" cy="1269680"/>
          </a:xfrm>
          <a:prstGeom prst="curvedConnector3">
            <a:avLst>
              <a:gd name="adj1" fmla="val 27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5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0"/>
            <a:ext cx="10058400" cy="883227"/>
          </a:xfrm>
        </p:spPr>
        <p:txBody>
          <a:bodyPr/>
          <a:lstStyle/>
          <a:p>
            <a:pPr algn="ctr"/>
            <a:r>
              <a:rPr lang="en-US" dirty="0"/>
              <a:t>5-card trick[Boer89]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4" y="445207"/>
            <a:ext cx="578169" cy="57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316" y="420092"/>
            <a:ext cx="572585" cy="57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3745665" y="764310"/>
            <a:ext cx="352518" cy="580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4098140" y="752664"/>
            <a:ext cx="368002" cy="5920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66099" y="847783"/>
            <a:ext cx="10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:=  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98145" y="911189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:=  NO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38651" y="2810282"/>
            <a:ext cx="528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Face down: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39110" y="810397"/>
            <a:ext cx="2397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 Encoding in cards: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22213" y="1399418"/>
            <a:ext cx="3865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then put their bits in the sequence:</a:t>
            </a:r>
          </a:p>
        </p:txBody>
      </p:sp>
      <p:pic>
        <p:nvPicPr>
          <p:cNvPr id="183" name="Picture 182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6680953" y="828849"/>
            <a:ext cx="352518" cy="580425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6307901" y="823667"/>
            <a:ext cx="368002" cy="59207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94107" y="1697605"/>
            <a:ext cx="11684998" cy="1107803"/>
            <a:chOff x="394107" y="1697605"/>
            <a:chExt cx="11684998" cy="1107803"/>
          </a:xfrm>
        </p:grpSpPr>
        <p:sp>
          <p:nvSpPr>
            <p:cNvPr id="24" name="TextBox 23"/>
            <p:cNvSpPr txBox="1"/>
            <p:nvPr/>
          </p:nvSpPr>
          <p:spPr>
            <a:xfrm>
              <a:off x="394107" y="1708140"/>
              <a:ext cx="2312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YES            </a:t>
              </a:r>
              <a:r>
                <a:rPr lang="en-US" dirty="0" err="1"/>
                <a:t>YES</a:t>
              </a:r>
              <a:endParaRPr lang="en-US" dirty="0"/>
            </a:p>
          </p:txBody>
        </p:sp>
        <p:sp>
          <p:nvSpPr>
            <p:cNvPr id="43" name="Right Brace 42"/>
            <p:cNvSpPr/>
            <p:nvPr/>
          </p:nvSpPr>
          <p:spPr>
            <a:xfrm rot="16200000">
              <a:off x="815439" y="1760588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>
              <a:off x="545954" y="2220812"/>
              <a:ext cx="352518" cy="580425"/>
            </a:xfrm>
            <a:prstGeom prst="rect">
              <a:avLst/>
            </a:prstGeom>
          </p:spPr>
        </p:pic>
        <p:pic>
          <p:nvPicPr>
            <p:cNvPr id="148" name="Picture 147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898429" y="2209166"/>
              <a:ext cx="368002" cy="592071"/>
            </a:xfrm>
            <a:prstGeom prst="rect">
              <a:avLst/>
            </a:prstGeom>
          </p:spPr>
        </p:pic>
        <p:sp>
          <p:nvSpPr>
            <p:cNvPr id="155" name="Right Brace 154"/>
            <p:cNvSpPr/>
            <p:nvPr/>
          </p:nvSpPr>
          <p:spPr>
            <a:xfrm rot="16200000">
              <a:off x="1898578" y="1756895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6" name="Picture 155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>
              <a:off x="1629093" y="2217119"/>
              <a:ext cx="352518" cy="580425"/>
            </a:xfrm>
            <a:prstGeom prst="rect">
              <a:avLst/>
            </a:prstGeom>
          </p:spPr>
        </p:pic>
        <p:pic>
          <p:nvPicPr>
            <p:cNvPr id="157" name="Picture 156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1981568" y="2205473"/>
              <a:ext cx="368002" cy="592071"/>
            </a:xfrm>
            <a:prstGeom prst="rect">
              <a:avLst/>
            </a:prstGeom>
          </p:spPr>
        </p:pic>
        <p:pic>
          <p:nvPicPr>
            <p:cNvPr id="158" name="Picture 157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1266410" y="2213337"/>
              <a:ext cx="368002" cy="592071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>
              <a:off x="3633579" y="1700276"/>
              <a:ext cx="2312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YES            NO</a:t>
              </a:r>
            </a:p>
          </p:txBody>
        </p:sp>
        <p:sp>
          <p:nvSpPr>
            <p:cNvPr id="160" name="Right Brace 159"/>
            <p:cNvSpPr/>
            <p:nvPr/>
          </p:nvSpPr>
          <p:spPr>
            <a:xfrm rot="16200000">
              <a:off x="4054911" y="1752724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1" name="Picture 160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>
              <a:off x="3785426" y="2212948"/>
              <a:ext cx="352518" cy="580425"/>
            </a:xfrm>
            <a:prstGeom prst="rect">
              <a:avLst/>
            </a:prstGeom>
          </p:spPr>
        </p:pic>
        <p:pic>
          <p:nvPicPr>
            <p:cNvPr id="162" name="Picture 161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4137901" y="2201302"/>
              <a:ext cx="368002" cy="592071"/>
            </a:xfrm>
            <a:prstGeom prst="rect">
              <a:avLst/>
            </a:prstGeom>
          </p:spPr>
        </p:pic>
        <p:sp>
          <p:nvSpPr>
            <p:cNvPr id="163" name="Right Brace 162"/>
            <p:cNvSpPr/>
            <p:nvPr/>
          </p:nvSpPr>
          <p:spPr>
            <a:xfrm rot="16200000">
              <a:off x="5138050" y="1749031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4" name="Picture 163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>
              <a:off x="5241596" y="2192637"/>
              <a:ext cx="352518" cy="580425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4868544" y="2187455"/>
              <a:ext cx="368002" cy="592071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4505882" y="2205473"/>
              <a:ext cx="368002" cy="592071"/>
            </a:xfrm>
            <a:prstGeom prst="rect">
              <a:avLst/>
            </a:prstGeom>
          </p:spPr>
        </p:pic>
        <p:sp>
          <p:nvSpPr>
            <p:cNvPr id="167" name="TextBox 166"/>
            <p:cNvSpPr txBox="1"/>
            <p:nvPr/>
          </p:nvSpPr>
          <p:spPr>
            <a:xfrm>
              <a:off x="6785593" y="1708140"/>
              <a:ext cx="2312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NO            YES</a:t>
              </a:r>
            </a:p>
          </p:txBody>
        </p:sp>
        <p:sp>
          <p:nvSpPr>
            <p:cNvPr id="168" name="Right Brace 167"/>
            <p:cNvSpPr/>
            <p:nvPr/>
          </p:nvSpPr>
          <p:spPr>
            <a:xfrm rot="16200000">
              <a:off x="7206925" y="1760588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ight Brace 170"/>
            <p:cNvSpPr/>
            <p:nvPr/>
          </p:nvSpPr>
          <p:spPr>
            <a:xfrm rot="16200000">
              <a:off x="8290064" y="1756895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2" name="Picture 171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>
              <a:off x="8020579" y="2217119"/>
              <a:ext cx="352518" cy="580425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8373054" y="2205473"/>
              <a:ext cx="368002" cy="592071"/>
            </a:xfrm>
            <a:prstGeom prst="rect">
              <a:avLst/>
            </a:prstGeom>
          </p:spPr>
        </p:pic>
        <p:pic>
          <p:nvPicPr>
            <p:cNvPr id="174" name="Picture 173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7657896" y="2213337"/>
              <a:ext cx="368002" cy="592071"/>
            </a:xfrm>
            <a:prstGeom prst="rect">
              <a:avLst/>
            </a:prstGeom>
          </p:spPr>
        </p:pic>
        <p:sp>
          <p:nvSpPr>
            <p:cNvPr id="175" name="TextBox 174"/>
            <p:cNvSpPr txBox="1"/>
            <p:nvPr/>
          </p:nvSpPr>
          <p:spPr>
            <a:xfrm>
              <a:off x="9766838" y="1697605"/>
              <a:ext cx="2312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NO            NO</a:t>
              </a:r>
            </a:p>
          </p:txBody>
        </p:sp>
        <p:sp>
          <p:nvSpPr>
            <p:cNvPr id="176" name="Right Brace 175"/>
            <p:cNvSpPr/>
            <p:nvPr/>
          </p:nvSpPr>
          <p:spPr>
            <a:xfrm rot="16200000">
              <a:off x="10188170" y="1750053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ight Brace 178"/>
            <p:cNvSpPr/>
            <p:nvPr/>
          </p:nvSpPr>
          <p:spPr>
            <a:xfrm rot="16200000">
              <a:off x="11271309" y="1746360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2" name="Picture 181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10639141" y="2202802"/>
              <a:ext cx="368002" cy="592071"/>
            </a:xfrm>
            <a:prstGeom prst="rect">
              <a:avLst/>
            </a:prstGeom>
          </p:spPr>
        </p:pic>
        <p:pic>
          <p:nvPicPr>
            <p:cNvPr id="185" name="Picture 184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>
              <a:off x="7300172" y="2207697"/>
              <a:ext cx="352518" cy="580425"/>
            </a:xfrm>
            <a:prstGeom prst="rect">
              <a:avLst/>
            </a:prstGeom>
          </p:spPr>
        </p:pic>
        <p:pic>
          <p:nvPicPr>
            <p:cNvPr id="186" name="Picture 185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6927120" y="2202515"/>
              <a:ext cx="368002" cy="592071"/>
            </a:xfrm>
            <a:prstGeom prst="rect">
              <a:avLst/>
            </a:prstGeom>
          </p:spPr>
        </p:pic>
        <p:pic>
          <p:nvPicPr>
            <p:cNvPr id="187" name="Picture 186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>
              <a:off x="10281171" y="2207697"/>
              <a:ext cx="352518" cy="580425"/>
            </a:xfrm>
            <a:prstGeom prst="rect">
              <a:avLst/>
            </a:prstGeom>
          </p:spPr>
        </p:pic>
        <p:pic>
          <p:nvPicPr>
            <p:cNvPr id="188" name="Picture 187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9908119" y="2202515"/>
              <a:ext cx="368002" cy="592071"/>
            </a:xfrm>
            <a:prstGeom prst="rect">
              <a:avLst/>
            </a:prstGeom>
          </p:spPr>
        </p:pic>
        <p:pic>
          <p:nvPicPr>
            <p:cNvPr id="189" name="Picture 188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>
              <a:off x="11369537" y="2214348"/>
              <a:ext cx="352518" cy="580425"/>
            </a:xfrm>
            <a:prstGeom prst="rect">
              <a:avLst/>
            </a:prstGeom>
          </p:spPr>
        </p:pic>
        <p:pic>
          <p:nvPicPr>
            <p:cNvPr id="190" name="Picture 189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10996485" y="2209166"/>
              <a:ext cx="368002" cy="592071"/>
            </a:xfrm>
            <a:prstGeom prst="rect">
              <a:avLst/>
            </a:prstGeom>
          </p:spPr>
        </p:pic>
      </p:grpSp>
      <p:sp>
        <p:nvSpPr>
          <p:cNvPr id="270" name="Thought Bubble: Cloud 269"/>
          <p:cNvSpPr/>
          <p:nvPr/>
        </p:nvSpPr>
        <p:spPr>
          <a:xfrm>
            <a:off x="118750" y="1169590"/>
            <a:ext cx="1039801" cy="346662"/>
          </a:xfrm>
          <a:prstGeom prst="cloudCallout">
            <a:avLst>
              <a:gd name="adj1" fmla="val 80570"/>
              <a:gd name="adj2" fmla="val 3313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7105" y="2982585"/>
            <a:ext cx="11682000" cy="1217775"/>
            <a:chOff x="397105" y="2982585"/>
            <a:chExt cx="11682000" cy="1217775"/>
          </a:xfrm>
        </p:grpSpPr>
        <p:pic>
          <p:nvPicPr>
            <p:cNvPr id="271" name="Picture 270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545954" y="3608289"/>
              <a:ext cx="364039" cy="592071"/>
            </a:xfrm>
            <a:prstGeom prst="rect">
              <a:avLst/>
            </a:prstGeom>
          </p:spPr>
        </p:pic>
        <p:pic>
          <p:nvPicPr>
            <p:cNvPr id="272" name="Picture 271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920908" y="3608288"/>
              <a:ext cx="364039" cy="592071"/>
            </a:xfrm>
            <a:prstGeom prst="rect">
              <a:avLst/>
            </a:prstGeom>
          </p:spPr>
        </p:pic>
        <p:pic>
          <p:nvPicPr>
            <p:cNvPr id="273" name="Picture 272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1294581" y="3608289"/>
              <a:ext cx="364039" cy="592071"/>
            </a:xfrm>
            <a:prstGeom prst="rect">
              <a:avLst/>
            </a:prstGeom>
          </p:spPr>
        </p:pic>
        <p:pic>
          <p:nvPicPr>
            <p:cNvPr id="274" name="Picture 273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1669535" y="3608288"/>
              <a:ext cx="364039" cy="592071"/>
            </a:xfrm>
            <a:prstGeom prst="rect">
              <a:avLst/>
            </a:prstGeom>
          </p:spPr>
        </p:pic>
        <p:pic>
          <p:nvPicPr>
            <p:cNvPr id="275" name="Picture 274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2029773" y="3608287"/>
              <a:ext cx="364039" cy="592071"/>
            </a:xfrm>
            <a:prstGeom prst="rect">
              <a:avLst/>
            </a:prstGeom>
          </p:spPr>
        </p:pic>
        <p:sp>
          <p:nvSpPr>
            <p:cNvPr id="276" name="TextBox 275"/>
            <p:cNvSpPr txBox="1"/>
            <p:nvPr/>
          </p:nvSpPr>
          <p:spPr>
            <a:xfrm>
              <a:off x="397105" y="3119004"/>
              <a:ext cx="2312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YES            </a:t>
              </a:r>
              <a:r>
                <a:rPr lang="en-US" dirty="0" err="1"/>
                <a:t>YES</a:t>
              </a:r>
              <a:endParaRPr lang="en-US" dirty="0"/>
            </a:p>
          </p:txBody>
        </p:sp>
        <p:sp>
          <p:nvSpPr>
            <p:cNvPr id="277" name="Right Brace 276"/>
            <p:cNvSpPr/>
            <p:nvPr/>
          </p:nvSpPr>
          <p:spPr>
            <a:xfrm rot="16200000">
              <a:off x="818437" y="3171452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ight Brace 277"/>
            <p:cNvSpPr/>
            <p:nvPr/>
          </p:nvSpPr>
          <p:spPr>
            <a:xfrm rot="16200000">
              <a:off x="1901576" y="3167759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9" name="Picture 278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3771634" y="3599808"/>
              <a:ext cx="364039" cy="592071"/>
            </a:xfrm>
            <a:prstGeom prst="rect">
              <a:avLst/>
            </a:prstGeom>
          </p:spPr>
        </p:pic>
        <p:pic>
          <p:nvPicPr>
            <p:cNvPr id="280" name="Picture 279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4146588" y="3599807"/>
              <a:ext cx="364039" cy="592071"/>
            </a:xfrm>
            <a:prstGeom prst="rect">
              <a:avLst/>
            </a:prstGeom>
          </p:spPr>
        </p:pic>
        <p:pic>
          <p:nvPicPr>
            <p:cNvPr id="281" name="Picture 280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4520261" y="3599808"/>
              <a:ext cx="364039" cy="592071"/>
            </a:xfrm>
            <a:prstGeom prst="rect">
              <a:avLst/>
            </a:prstGeom>
          </p:spPr>
        </p:pic>
        <p:pic>
          <p:nvPicPr>
            <p:cNvPr id="282" name="Picture 281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4895215" y="3599807"/>
              <a:ext cx="364039" cy="592071"/>
            </a:xfrm>
            <a:prstGeom prst="rect">
              <a:avLst/>
            </a:prstGeom>
          </p:spPr>
        </p:pic>
        <p:pic>
          <p:nvPicPr>
            <p:cNvPr id="283" name="Picture 282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5255453" y="3599806"/>
              <a:ext cx="364039" cy="592071"/>
            </a:xfrm>
            <a:prstGeom prst="rect">
              <a:avLst/>
            </a:prstGeom>
          </p:spPr>
        </p:pic>
        <p:pic>
          <p:nvPicPr>
            <p:cNvPr id="284" name="Picture 283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6875481" y="3513460"/>
              <a:ext cx="364039" cy="592071"/>
            </a:xfrm>
            <a:prstGeom prst="rect">
              <a:avLst/>
            </a:prstGeom>
          </p:spPr>
        </p:pic>
        <p:pic>
          <p:nvPicPr>
            <p:cNvPr id="285" name="Picture 284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7250435" y="3513459"/>
              <a:ext cx="364039" cy="592071"/>
            </a:xfrm>
            <a:prstGeom prst="rect">
              <a:avLst/>
            </a:prstGeom>
          </p:spPr>
        </p:pic>
        <p:pic>
          <p:nvPicPr>
            <p:cNvPr id="286" name="Picture 285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7624108" y="3513460"/>
              <a:ext cx="364039" cy="592071"/>
            </a:xfrm>
            <a:prstGeom prst="rect">
              <a:avLst/>
            </a:prstGeom>
          </p:spPr>
        </p:pic>
        <p:pic>
          <p:nvPicPr>
            <p:cNvPr id="287" name="Picture 286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7999062" y="3513459"/>
              <a:ext cx="364039" cy="592071"/>
            </a:xfrm>
            <a:prstGeom prst="rect">
              <a:avLst/>
            </a:prstGeom>
          </p:spPr>
        </p:pic>
        <p:pic>
          <p:nvPicPr>
            <p:cNvPr id="288" name="Picture 287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8359300" y="3513458"/>
              <a:ext cx="364039" cy="592071"/>
            </a:xfrm>
            <a:prstGeom prst="rect">
              <a:avLst/>
            </a:prstGeom>
          </p:spPr>
        </p:pic>
        <p:pic>
          <p:nvPicPr>
            <p:cNvPr id="289" name="Picture 288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9927255" y="3488336"/>
              <a:ext cx="364039" cy="592071"/>
            </a:xfrm>
            <a:prstGeom prst="rect">
              <a:avLst/>
            </a:prstGeom>
          </p:spPr>
        </p:pic>
        <p:pic>
          <p:nvPicPr>
            <p:cNvPr id="290" name="Picture 289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10302209" y="3488335"/>
              <a:ext cx="364039" cy="592071"/>
            </a:xfrm>
            <a:prstGeom prst="rect">
              <a:avLst/>
            </a:prstGeom>
          </p:spPr>
        </p:pic>
        <p:pic>
          <p:nvPicPr>
            <p:cNvPr id="291" name="Picture 290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10675882" y="3488336"/>
              <a:ext cx="364039" cy="592071"/>
            </a:xfrm>
            <a:prstGeom prst="rect">
              <a:avLst/>
            </a:prstGeom>
          </p:spPr>
        </p:pic>
        <p:pic>
          <p:nvPicPr>
            <p:cNvPr id="292" name="Picture 291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11050836" y="3488335"/>
              <a:ext cx="364039" cy="592071"/>
            </a:xfrm>
            <a:prstGeom prst="rect">
              <a:avLst/>
            </a:prstGeom>
          </p:spPr>
        </p:pic>
        <p:pic>
          <p:nvPicPr>
            <p:cNvPr id="293" name="Picture 292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11411074" y="3488334"/>
              <a:ext cx="364039" cy="592071"/>
            </a:xfrm>
            <a:prstGeom prst="rect">
              <a:avLst/>
            </a:prstGeom>
          </p:spPr>
        </p:pic>
        <p:sp>
          <p:nvSpPr>
            <p:cNvPr id="294" name="TextBox 293"/>
            <p:cNvSpPr txBox="1"/>
            <p:nvPr/>
          </p:nvSpPr>
          <p:spPr>
            <a:xfrm>
              <a:off x="3639091" y="3091727"/>
              <a:ext cx="2312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YES            NO</a:t>
              </a:r>
            </a:p>
          </p:txBody>
        </p:sp>
        <p:sp>
          <p:nvSpPr>
            <p:cNvPr id="295" name="Right Brace 294"/>
            <p:cNvSpPr/>
            <p:nvPr/>
          </p:nvSpPr>
          <p:spPr>
            <a:xfrm rot="16200000">
              <a:off x="4060423" y="3144175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ight Brace 295"/>
            <p:cNvSpPr/>
            <p:nvPr/>
          </p:nvSpPr>
          <p:spPr>
            <a:xfrm rot="16200000">
              <a:off x="5143562" y="3140482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6775935" y="3021302"/>
              <a:ext cx="2312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NO            YES</a:t>
              </a:r>
            </a:p>
          </p:txBody>
        </p:sp>
        <p:sp>
          <p:nvSpPr>
            <p:cNvPr id="298" name="Right Brace 297"/>
            <p:cNvSpPr/>
            <p:nvPr/>
          </p:nvSpPr>
          <p:spPr>
            <a:xfrm rot="16200000">
              <a:off x="7197267" y="3073750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ight Brace 298"/>
            <p:cNvSpPr/>
            <p:nvPr/>
          </p:nvSpPr>
          <p:spPr>
            <a:xfrm rot="16200000">
              <a:off x="8280406" y="3070057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9766838" y="2982585"/>
              <a:ext cx="2312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NO            NO</a:t>
              </a:r>
            </a:p>
          </p:txBody>
        </p:sp>
        <p:sp>
          <p:nvSpPr>
            <p:cNvPr id="301" name="Right Brace 300"/>
            <p:cNvSpPr/>
            <p:nvPr/>
          </p:nvSpPr>
          <p:spPr>
            <a:xfrm rot="16200000">
              <a:off x="10188170" y="3035033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ight Brace 301"/>
            <p:cNvSpPr/>
            <p:nvPr/>
          </p:nvSpPr>
          <p:spPr>
            <a:xfrm rot="16200000">
              <a:off x="11271309" y="3031340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3" name="TextBox 302"/>
          <p:cNvSpPr txBox="1"/>
          <p:nvPr/>
        </p:nvSpPr>
        <p:spPr>
          <a:xfrm>
            <a:off x="722213" y="4502591"/>
            <a:ext cx="528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Bob inverts his bit by swapping his cards: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63892" y="5446821"/>
            <a:ext cx="1847858" cy="592073"/>
            <a:chOff x="563892" y="5446821"/>
            <a:chExt cx="1847858" cy="592073"/>
          </a:xfrm>
        </p:grpSpPr>
        <p:pic>
          <p:nvPicPr>
            <p:cNvPr id="332" name="Picture 331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563892" y="5446823"/>
              <a:ext cx="364039" cy="592071"/>
            </a:xfrm>
            <a:prstGeom prst="rect">
              <a:avLst/>
            </a:prstGeom>
          </p:spPr>
        </p:pic>
        <p:pic>
          <p:nvPicPr>
            <p:cNvPr id="333" name="Picture 332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938846" y="5446822"/>
              <a:ext cx="364039" cy="592071"/>
            </a:xfrm>
            <a:prstGeom prst="rect">
              <a:avLst/>
            </a:prstGeom>
          </p:spPr>
        </p:pic>
        <p:pic>
          <p:nvPicPr>
            <p:cNvPr id="334" name="Picture 333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1312519" y="5446823"/>
              <a:ext cx="364039" cy="592071"/>
            </a:xfrm>
            <a:prstGeom prst="rect">
              <a:avLst/>
            </a:prstGeom>
          </p:spPr>
        </p:pic>
        <p:pic>
          <p:nvPicPr>
            <p:cNvPr id="335" name="Picture 334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1687473" y="5446822"/>
              <a:ext cx="364039" cy="592071"/>
            </a:xfrm>
            <a:prstGeom prst="rect">
              <a:avLst/>
            </a:prstGeom>
          </p:spPr>
        </p:pic>
        <p:pic>
          <p:nvPicPr>
            <p:cNvPr id="336" name="Picture 335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2047711" y="5446821"/>
              <a:ext cx="364039" cy="592071"/>
            </a:xfrm>
            <a:prstGeom prst="rect">
              <a:avLst/>
            </a:prstGeom>
          </p:spPr>
        </p:pic>
      </p:grpSp>
      <p:cxnSp>
        <p:nvCxnSpPr>
          <p:cNvPr id="365" name="Connector: Curved 364"/>
          <p:cNvCxnSpPr>
            <a:stCxn id="335" idx="2"/>
            <a:endCxn id="336" idx="2"/>
          </p:cNvCxnSpPr>
          <p:nvPr/>
        </p:nvCxnSpPr>
        <p:spPr>
          <a:xfrm rot="5400000" flipH="1" flipV="1">
            <a:off x="2049611" y="5858774"/>
            <a:ext cx="1" cy="360238"/>
          </a:xfrm>
          <a:prstGeom prst="curvedConnector3">
            <a:avLst>
              <a:gd name="adj1" fmla="val -228600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15043" y="4821119"/>
            <a:ext cx="11682000" cy="1209294"/>
            <a:chOff x="415043" y="4821119"/>
            <a:chExt cx="11682000" cy="1209294"/>
          </a:xfrm>
        </p:grpSpPr>
        <p:sp>
          <p:nvSpPr>
            <p:cNvPr id="337" name="TextBox 336"/>
            <p:cNvSpPr txBox="1"/>
            <p:nvPr/>
          </p:nvSpPr>
          <p:spPr>
            <a:xfrm>
              <a:off x="415043" y="4957538"/>
              <a:ext cx="2312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YES            </a:t>
              </a:r>
              <a:r>
                <a:rPr lang="en-US" dirty="0" err="1"/>
                <a:t>YES</a:t>
              </a:r>
              <a:endParaRPr lang="en-US" dirty="0"/>
            </a:p>
          </p:txBody>
        </p:sp>
        <p:sp>
          <p:nvSpPr>
            <p:cNvPr id="338" name="Right Brace 337"/>
            <p:cNvSpPr/>
            <p:nvPr/>
          </p:nvSpPr>
          <p:spPr>
            <a:xfrm rot="16200000">
              <a:off x="836375" y="5009986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ight Brace 338"/>
            <p:cNvSpPr/>
            <p:nvPr/>
          </p:nvSpPr>
          <p:spPr>
            <a:xfrm rot="16200000">
              <a:off x="1919514" y="5006293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0" name="Picture 339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3789572" y="5438342"/>
              <a:ext cx="364039" cy="592071"/>
            </a:xfrm>
            <a:prstGeom prst="rect">
              <a:avLst/>
            </a:prstGeom>
          </p:spPr>
        </p:pic>
        <p:pic>
          <p:nvPicPr>
            <p:cNvPr id="341" name="Picture 340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4164526" y="5438341"/>
              <a:ext cx="364039" cy="592071"/>
            </a:xfrm>
            <a:prstGeom prst="rect">
              <a:avLst/>
            </a:prstGeom>
          </p:spPr>
        </p:pic>
        <p:pic>
          <p:nvPicPr>
            <p:cNvPr id="342" name="Picture 341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4538199" y="5438342"/>
              <a:ext cx="364039" cy="592071"/>
            </a:xfrm>
            <a:prstGeom prst="rect">
              <a:avLst/>
            </a:prstGeom>
          </p:spPr>
        </p:pic>
        <p:pic>
          <p:nvPicPr>
            <p:cNvPr id="343" name="Picture 342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4913153" y="5438341"/>
              <a:ext cx="364039" cy="592071"/>
            </a:xfrm>
            <a:prstGeom prst="rect">
              <a:avLst/>
            </a:prstGeom>
          </p:spPr>
        </p:pic>
        <p:pic>
          <p:nvPicPr>
            <p:cNvPr id="344" name="Picture 343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5273391" y="5438340"/>
              <a:ext cx="364039" cy="592071"/>
            </a:xfrm>
            <a:prstGeom prst="rect">
              <a:avLst/>
            </a:prstGeom>
          </p:spPr>
        </p:pic>
        <p:pic>
          <p:nvPicPr>
            <p:cNvPr id="345" name="Picture 344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6893419" y="5351994"/>
              <a:ext cx="364039" cy="592071"/>
            </a:xfrm>
            <a:prstGeom prst="rect">
              <a:avLst/>
            </a:prstGeom>
          </p:spPr>
        </p:pic>
        <p:pic>
          <p:nvPicPr>
            <p:cNvPr id="346" name="Picture 345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7268373" y="5351993"/>
              <a:ext cx="364039" cy="592071"/>
            </a:xfrm>
            <a:prstGeom prst="rect">
              <a:avLst/>
            </a:prstGeom>
          </p:spPr>
        </p:pic>
        <p:pic>
          <p:nvPicPr>
            <p:cNvPr id="347" name="Picture 346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7642046" y="5351994"/>
              <a:ext cx="364039" cy="592071"/>
            </a:xfrm>
            <a:prstGeom prst="rect">
              <a:avLst/>
            </a:prstGeom>
          </p:spPr>
        </p:pic>
        <p:pic>
          <p:nvPicPr>
            <p:cNvPr id="348" name="Picture 347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8017000" y="5351993"/>
              <a:ext cx="364039" cy="592071"/>
            </a:xfrm>
            <a:prstGeom prst="rect">
              <a:avLst/>
            </a:prstGeom>
          </p:spPr>
        </p:pic>
        <p:pic>
          <p:nvPicPr>
            <p:cNvPr id="349" name="Picture 348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8377238" y="5351992"/>
              <a:ext cx="364039" cy="592071"/>
            </a:xfrm>
            <a:prstGeom prst="rect">
              <a:avLst/>
            </a:prstGeom>
          </p:spPr>
        </p:pic>
        <p:pic>
          <p:nvPicPr>
            <p:cNvPr id="350" name="Picture 349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9945193" y="5326870"/>
              <a:ext cx="364039" cy="592071"/>
            </a:xfrm>
            <a:prstGeom prst="rect">
              <a:avLst/>
            </a:prstGeom>
          </p:spPr>
        </p:pic>
        <p:pic>
          <p:nvPicPr>
            <p:cNvPr id="351" name="Picture 350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10320147" y="5326869"/>
              <a:ext cx="364039" cy="592071"/>
            </a:xfrm>
            <a:prstGeom prst="rect">
              <a:avLst/>
            </a:prstGeom>
          </p:spPr>
        </p:pic>
        <p:pic>
          <p:nvPicPr>
            <p:cNvPr id="352" name="Picture 351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10693820" y="5326870"/>
              <a:ext cx="364039" cy="592071"/>
            </a:xfrm>
            <a:prstGeom prst="rect">
              <a:avLst/>
            </a:prstGeom>
          </p:spPr>
        </p:pic>
        <p:pic>
          <p:nvPicPr>
            <p:cNvPr id="353" name="Picture 352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11068774" y="5326869"/>
              <a:ext cx="364039" cy="592071"/>
            </a:xfrm>
            <a:prstGeom prst="rect">
              <a:avLst/>
            </a:prstGeom>
          </p:spPr>
        </p:pic>
        <p:pic>
          <p:nvPicPr>
            <p:cNvPr id="354" name="Picture 353"/>
            <p:cNvPicPr>
              <a:picLocks noChangeAspect="1"/>
            </p:cNvPicPr>
            <p:nvPr/>
          </p:nvPicPr>
          <p:blipFill rotWithShape="1">
            <a:blip r:embed="rId7"/>
            <a:srcRect l="1170" t="1633" b="1290"/>
            <a:stretch/>
          </p:blipFill>
          <p:spPr>
            <a:xfrm>
              <a:off x="11429012" y="5326868"/>
              <a:ext cx="364039" cy="592071"/>
            </a:xfrm>
            <a:prstGeom prst="rect">
              <a:avLst/>
            </a:prstGeom>
          </p:spPr>
        </p:pic>
        <p:sp>
          <p:nvSpPr>
            <p:cNvPr id="355" name="TextBox 354"/>
            <p:cNvSpPr txBox="1"/>
            <p:nvPr/>
          </p:nvSpPr>
          <p:spPr>
            <a:xfrm>
              <a:off x="3657029" y="4930261"/>
              <a:ext cx="2312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YES            NO</a:t>
              </a:r>
            </a:p>
          </p:txBody>
        </p:sp>
        <p:sp>
          <p:nvSpPr>
            <p:cNvPr id="356" name="Right Brace 355"/>
            <p:cNvSpPr/>
            <p:nvPr/>
          </p:nvSpPr>
          <p:spPr>
            <a:xfrm rot="16200000">
              <a:off x="4078361" y="4982709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ight Brace 356"/>
            <p:cNvSpPr/>
            <p:nvPr/>
          </p:nvSpPr>
          <p:spPr>
            <a:xfrm rot="16200000">
              <a:off x="5161500" y="4979016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6793873" y="4859836"/>
              <a:ext cx="2312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NO            YES</a:t>
              </a:r>
            </a:p>
          </p:txBody>
        </p:sp>
        <p:sp>
          <p:nvSpPr>
            <p:cNvPr id="359" name="Right Brace 358"/>
            <p:cNvSpPr/>
            <p:nvPr/>
          </p:nvSpPr>
          <p:spPr>
            <a:xfrm rot="16200000">
              <a:off x="7215205" y="4912284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ight Brace 359"/>
            <p:cNvSpPr/>
            <p:nvPr/>
          </p:nvSpPr>
          <p:spPr>
            <a:xfrm rot="16200000">
              <a:off x="8298344" y="4908591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9784776" y="4821119"/>
              <a:ext cx="2312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NO            NO</a:t>
              </a:r>
            </a:p>
          </p:txBody>
        </p:sp>
        <p:sp>
          <p:nvSpPr>
            <p:cNvPr id="362" name="Right Brace 361"/>
            <p:cNvSpPr/>
            <p:nvPr/>
          </p:nvSpPr>
          <p:spPr>
            <a:xfrm rot="16200000">
              <a:off x="10206108" y="4873567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ight Brace 362"/>
            <p:cNvSpPr/>
            <p:nvPr/>
          </p:nvSpPr>
          <p:spPr>
            <a:xfrm rot="16200000">
              <a:off x="11289247" y="4869874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6" name="Connector: Curved 365"/>
          <p:cNvCxnSpPr/>
          <p:nvPr/>
        </p:nvCxnSpPr>
        <p:spPr>
          <a:xfrm rot="5400000" flipH="1" flipV="1">
            <a:off x="5286826" y="5825394"/>
            <a:ext cx="1" cy="360238"/>
          </a:xfrm>
          <a:prstGeom prst="curvedConnector3">
            <a:avLst>
              <a:gd name="adj1" fmla="val -228600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nector: Curved 366"/>
          <p:cNvCxnSpPr/>
          <p:nvPr/>
        </p:nvCxnSpPr>
        <p:spPr>
          <a:xfrm rot="5400000" flipH="1" flipV="1">
            <a:off x="8366323" y="5751229"/>
            <a:ext cx="1" cy="360238"/>
          </a:xfrm>
          <a:prstGeom prst="curvedConnector3">
            <a:avLst>
              <a:gd name="adj1" fmla="val -228600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Curved 367"/>
          <p:cNvCxnSpPr/>
          <p:nvPr/>
        </p:nvCxnSpPr>
        <p:spPr>
          <a:xfrm rot="5400000" flipH="1" flipV="1">
            <a:off x="11466230" y="5738819"/>
            <a:ext cx="1" cy="360238"/>
          </a:xfrm>
          <a:prstGeom prst="curvedConnector3">
            <a:avLst>
              <a:gd name="adj1" fmla="val -228600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lide Number Placeholder 9">
            <a:extLst>
              <a:ext uri="{FF2B5EF4-FFF2-40B4-BE49-F238E27FC236}">
                <a16:creationId xmlns:a16="http://schemas.microsoft.com/office/drawing/2014/main" id="{43B7DD50-9EB9-4799-ADBB-0AF66B1D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2854" y="6265328"/>
            <a:ext cx="640080" cy="365125"/>
          </a:xfrm>
        </p:spPr>
        <p:txBody>
          <a:bodyPr/>
          <a:lstStyle/>
          <a:p>
            <a:pPr>
              <a:defRPr/>
            </a:pPr>
            <a:fld id="{6BE38EA5-762B-447A-B488-376B6956231A}" type="slidenum">
              <a:rPr lang="en-US" b="1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2" grpId="0"/>
      <p:bldP spid="270" grpId="0" animBg="1"/>
      <p:bldP spid="3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0"/>
            <a:ext cx="10058400" cy="883227"/>
          </a:xfrm>
        </p:spPr>
        <p:txBody>
          <a:bodyPr/>
          <a:lstStyle/>
          <a:p>
            <a:pPr algn="ctr"/>
            <a:r>
              <a:rPr lang="en-US" dirty="0"/>
              <a:t>5-card trick[Bo89]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53127" y="5870788"/>
            <a:ext cx="640080" cy="365125"/>
          </a:xfrm>
        </p:spPr>
        <p:txBody>
          <a:bodyPr/>
          <a:lstStyle/>
          <a:p>
            <a:fld id="{350EA957-4397-44F1-B25F-D3F24BF8AEF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4" y="445207"/>
            <a:ext cx="578169" cy="57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316" y="420092"/>
            <a:ext cx="572585" cy="57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3619117" y="824757"/>
            <a:ext cx="352518" cy="580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3971592" y="813111"/>
            <a:ext cx="368002" cy="5920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39551" y="908230"/>
            <a:ext cx="103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:=  YES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71597" y="971636"/>
            <a:ext cx="87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:=  NO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4107" y="1708140"/>
            <a:ext cx="23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YES            </a:t>
            </a:r>
            <a:r>
              <a:rPr lang="en-US" dirty="0" err="1"/>
              <a:t>YES</a:t>
            </a:r>
            <a:endParaRPr lang="en-US" dirty="0"/>
          </a:p>
        </p:txBody>
      </p:sp>
      <p:sp>
        <p:nvSpPr>
          <p:cNvPr id="43" name="Right Brace 42"/>
          <p:cNvSpPr/>
          <p:nvPr/>
        </p:nvSpPr>
        <p:spPr>
          <a:xfrm rot="16200000">
            <a:off x="815439" y="1760588"/>
            <a:ext cx="162564" cy="701533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38651" y="2810282"/>
            <a:ext cx="528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Bob inverts his bit by swapping his cards: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39110" y="810397"/>
            <a:ext cx="3050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 Encoding 1 or 0 in cards: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22213" y="1399418"/>
            <a:ext cx="3865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then put their bits in the sequence:</a:t>
            </a: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545954" y="2220812"/>
            <a:ext cx="352518" cy="580425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898429" y="2209166"/>
            <a:ext cx="368002" cy="592071"/>
          </a:xfrm>
          <a:prstGeom prst="rect">
            <a:avLst/>
          </a:prstGeom>
        </p:spPr>
      </p:pic>
      <p:sp>
        <p:nvSpPr>
          <p:cNvPr id="151" name="TextBox 150"/>
          <p:cNvSpPr txBox="1"/>
          <p:nvPr/>
        </p:nvSpPr>
        <p:spPr>
          <a:xfrm>
            <a:off x="620993" y="4134522"/>
            <a:ext cx="528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Cyclic arrangement:</a:t>
            </a:r>
          </a:p>
        </p:txBody>
      </p:sp>
      <p:sp>
        <p:nvSpPr>
          <p:cNvPr id="155" name="Right Brace 154"/>
          <p:cNvSpPr/>
          <p:nvPr/>
        </p:nvSpPr>
        <p:spPr>
          <a:xfrm rot="16200000">
            <a:off x="1898578" y="1756895"/>
            <a:ext cx="162564" cy="701533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1629093" y="2217119"/>
            <a:ext cx="352518" cy="580425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1981568" y="2205473"/>
            <a:ext cx="368002" cy="592071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1266410" y="2213337"/>
            <a:ext cx="368002" cy="592071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3633579" y="1700276"/>
            <a:ext cx="23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YES            NO</a:t>
            </a:r>
          </a:p>
        </p:txBody>
      </p:sp>
      <p:sp>
        <p:nvSpPr>
          <p:cNvPr id="160" name="Right Brace 159"/>
          <p:cNvSpPr/>
          <p:nvPr/>
        </p:nvSpPr>
        <p:spPr>
          <a:xfrm rot="16200000">
            <a:off x="4054911" y="1752724"/>
            <a:ext cx="162564" cy="701533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3785426" y="2212948"/>
            <a:ext cx="352518" cy="580425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4137901" y="2201302"/>
            <a:ext cx="368002" cy="592071"/>
          </a:xfrm>
          <a:prstGeom prst="rect">
            <a:avLst/>
          </a:prstGeom>
        </p:spPr>
      </p:pic>
      <p:sp>
        <p:nvSpPr>
          <p:cNvPr id="163" name="Right Brace 162"/>
          <p:cNvSpPr/>
          <p:nvPr/>
        </p:nvSpPr>
        <p:spPr>
          <a:xfrm rot="16200000">
            <a:off x="5138050" y="1749031"/>
            <a:ext cx="162564" cy="701533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5241596" y="2192637"/>
            <a:ext cx="352518" cy="580425"/>
          </a:xfrm>
          <a:prstGeom prst="rect">
            <a:avLst/>
          </a:prstGeom>
        </p:spPr>
      </p:pic>
      <p:pic>
        <p:nvPicPr>
          <p:cNvPr id="165" name="Picture 164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4868544" y="2187455"/>
            <a:ext cx="368002" cy="592071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4505882" y="2205473"/>
            <a:ext cx="368002" cy="592071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6785593" y="1708140"/>
            <a:ext cx="23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NO            YES</a:t>
            </a:r>
          </a:p>
        </p:txBody>
      </p:sp>
      <p:sp>
        <p:nvSpPr>
          <p:cNvPr id="168" name="Right Brace 167"/>
          <p:cNvSpPr/>
          <p:nvPr/>
        </p:nvSpPr>
        <p:spPr>
          <a:xfrm rot="16200000">
            <a:off x="7206925" y="1760588"/>
            <a:ext cx="162564" cy="701533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ight Brace 170"/>
          <p:cNvSpPr/>
          <p:nvPr/>
        </p:nvSpPr>
        <p:spPr>
          <a:xfrm rot="16200000">
            <a:off x="8290064" y="1756895"/>
            <a:ext cx="162564" cy="701533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2" name="Picture 171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8020579" y="2217119"/>
            <a:ext cx="352518" cy="580425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8373054" y="2205473"/>
            <a:ext cx="368002" cy="592071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7657896" y="2213337"/>
            <a:ext cx="368002" cy="592071"/>
          </a:xfrm>
          <a:prstGeom prst="rect">
            <a:avLst/>
          </a:prstGeom>
        </p:spPr>
      </p:pic>
      <p:sp>
        <p:nvSpPr>
          <p:cNvPr id="175" name="TextBox 174"/>
          <p:cNvSpPr txBox="1"/>
          <p:nvPr/>
        </p:nvSpPr>
        <p:spPr>
          <a:xfrm>
            <a:off x="9766838" y="1697605"/>
            <a:ext cx="23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NO            NO</a:t>
            </a:r>
          </a:p>
        </p:txBody>
      </p:sp>
      <p:sp>
        <p:nvSpPr>
          <p:cNvPr id="176" name="Right Brace 175"/>
          <p:cNvSpPr/>
          <p:nvPr/>
        </p:nvSpPr>
        <p:spPr>
          <a:xfrm rot="16200000">
            <a:off x="10188170" y="1750053"/>
            <a:ext cx="162564" cy="701533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ight Brace 178"/>
          <p:cNvSpPr/>
          <p:nvPr/>
        </p:nvSpPr>
        <p:spPr>
          <a:xfrm rot="16200000">
            <a:off x="11271309" y="1746360"/>
            <a:ext cx="162564" cy="701533"/>
          </a:xfrm>
          <a:prstGeom prst="rightBrace">
            <a:avLst>
              <a:gd name="adj1" fmla="val 8333"/>
              <a:gd name="adj2" fmla="val 48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2" name="Picture 181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10639141" y="2202802"/>
            <a:ext cx="368002" cy="592071"/>
          </a:xfrm>
          <a:prstGeom prst="rect">
            <a:avLst/>
          </a:prstGeom>
        </p:spPr>
      </p:pic>
      <p:pic>
        <p:nvPicPr>
          <p:cNvPr id="183" name="Picture 182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6680953" y="828849"/>
            <a:ext cx="352518" cy="580425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6307901" y="823667"/>
            <a:ext cx="368002" cy="592071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7300172" y="2207697"/>
            <a:ext cx="352518" cy="580425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6927120" y="2202515"/>
            <a:ext cx="368002" cy="592071"/>
          </a:xfrm>
          <a:prstGeom prst="rect">
            <a:avLst/>
          </a:prstGeom>
        </p:spPr>
      </p:pic>
      <p:pic>
        <p:nvPicPr>
          <p:cNvPr id="187" name="Picture 186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10281171" y="2207697"/>
            <a:ext cx="352518" cy="580425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9908119" y="2202515"/>
            <a:ext cx="368002" cy="592071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11369537" y="2214348"/>
            <a:ext cx="352518" cy="580425"/>
          </a:xfrm>
          <a:prstGeom prst="rect">
            <a:avLst/>
          </a:prstGeom>
        </p:spPr>
      </p:pic>
      <p:pic>
        <p:nvPicPr>
          <p:cNvPr id="190" name="Picture 189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10996485" y="2209166"/>
            <a:ext cx="368002" cy="5920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/>
              <p:cNvSpPr txBox="1"/>
              <p:nvPr/>
            </p:nvSpPr>
            <p:spPr>
              <a:xfrm>
                <a:off x="3807473" y="3047975"/>
                <a:ext cx="1803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</a:t>
                </a:r>
              </a:p>
            </p:txBody>
          </p:sp>
        </mc:Choice>
        <mc:Fallback xmlns="">
          <p:sp>
            <p:nvSpPr>
              <p:cNvPr id="233" name="TextBox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473" y="3047975"/>
                <a:ext cx="1803614" cy="369332"/>
              </a:xfrm>
              <a:prstGeom prst="rect">
                <a:avLst/>
              </a:prstGeom>
              <a:blipFill>
                <a:blip r:embed="rId8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/>
              <p:cNvSpPr txBox="1"/>
              <p:nvPr/>
            </p:nvSpPr>
            <p:spPr>
              <a:xfrm>
                <a:off x="6954723" y="3075346"/>
                <a:ext cx="1803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</a:t>
                </a:r>
              </a:p>
            </p:txBody>
          </p:sp>
        </mc:Choice>
        <mc:Fallback xmlns="">
          <p:sp>
            <p:nvSpPr>
              <p:cNvPr id="240" name="TextBox 2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723" y="3075346"/>
                <a:ext cx="1803614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39110" y="3087356"/>
            <a:ext cx="11229527" cy="1073361"/>
            <a:chOff x="539110" y="3087356"/>
            <a:chExt cx="11229527" cy="1073361"/>
          </a:xfrm>
        </p:grpSpPr>
        <p:sp>
          <p:nvSpPr>
            <p:cNvPr id="196" name="Right Brace 195"/>
            <p:cNvSpPr/>
            <p:nvPr/>
          </p:nvSpPr>
          <p:spPr>
            <a:xfrm rot="16200000">
              <a:off x="1359772" y="2570649"/>
              <a:ext cx="177337" cy="1788570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8" name="Picture 197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>
              <a:off x="554155" y="3567005"/>
              <a:ext cx="352518" cy="580425"/>
            </a:xfrm>
            <a:prstGeom prst="rect">
              <a:avLst/>
            </a:prstGeom>
          </p:spPr>
        </p:pic>
        <p:pic>
          <p:nvPicPr>
            <p:cNvPr id="199" name="Picture 198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906630" y="3555359"/>
              <a:ext cx="368002" cy="592071"/>
            </a:xfrm>
            <a:prstGeom prst="rect">
              <a:avLst/>
            </a:prstGeom>
          </p:spPr>
        </p:pic>
        <p:pic>
          <p:nvPicPr>
            <p:cNvPr id="202" name="Picture 201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1637252" y="3560541"/>
              <a:ext cx="368002" cy="592071"/>
            </a:xfrm>
            <a:prstGeom prst="rect">
              <a:avLst/>
            </a:prstGeom>
          </p:spPr>
        </p:pic>
        <p:pic>
          <p:nvPicPr>
            <p:cNvPr id="203" name="Picture 202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1274611" y="3559530"/>
              <a:ext cx="368002" cy="59207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224"/>
                <p:cNvSpPr txBox="1"/>
                <p:nvPr/>
              </p:nvSpPr>
              <p:spPr>
                <a:xfrm>
                  <a:off x="539110" y="3087356"/>
                  <a:ext cx="18036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  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5" name="TextBox 2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0" y="3087356"/>
                  <a:ext cx="180361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6" name="Picture 225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>
              <a:off x="2005374" y="3574227"/>
              <a:ext cx="352518" cy="580425"/>
            </a:xfrm>
            <a:prstGeom prst="rect">
              <a:avLst/>
            </a:prstGeom>
          </p:spPr>
        </p:pic>
        <p:pic>
          <p:nvPicPr>
            <p:cNvPr id="227" name="Picture 226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>
              <a:off x="3797523" y="3566699"/>
              <a:ext cx="352518" cy="580425"/>
            </a:xfrm>
            <a:prstGeom prst="rect">
              <a:avLst/>
            </a:prstGeom>
          </p:spPr>
        </p:pic>
        <p:pic>
          <p:nvPicPr>
            <p:cNvPr id="228" name="Picture 227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4149998" y="3555053"/>
              <a:ext cx="368002" cy="592071"/>
            </a:xfrm>
            <a:prstGeom prst="rect">
              <a:avLst/>
            </a:prstGeom>
          </p:spPr>
        </p:pic>
        <p:pic>
          <p:nvPicPr>
            <p:cNvPr id="229" name="Picture 228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>
              <a:off x="4880662" y="3563006"/>
              <a:ext cx="352518" cy="580425"/>
            </a:xfrm>
            <a:prstGeom prst="rect">
              <a:avLst/>
            </a:prstGeom>
          </p:spPr>
        </p:pic>
        <p:pic>
          <p:nvPicPr>
            <p:cNvPr id="230" name="Picture 229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5233137" y="3551360"/>
              <a:ext cx="368002" cy="592071"/>
            </a:xfrm>
            <a:prstGeom prst="rect">
              <a:avLst/>
            </a:prstGeom>
          </p:spPr>
        </p:pic>
        <p:pic>
          <p:nvPicPr>
            <p:cNvPr id="231" name="Picture 230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4517979" y="3559224"/>
              <a:ext cx="368002" cy="592071"/>
            </a:xfrm>
            <a:prstGeom prst="rect">
              <a:avLst/>
            </a:prstGeom>
          </p:spPr>
        </p:pic>
        <p:sp>
          <p:nvSpPr>
            <p:cNvPr id="232" name="Right Brace 231"/>
            <p:cNvSpPr/>
            <p:nvPr/>
          </p:nvSpPr>
          <p:spPr>
            <a:xfrm rot="16200000">
              <a:off x="4599244" y="2534156"/>
              <a:ext cx="177337" cy="1788570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4" name="Picture 233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7670239" y="3550276"/>
              <a:ext cx="368002" cy="592071"/>
            </a:xfrm>
            <a:prstGeom prst="rect">
              <a:avLst/>
            </a:prstGeom>
          </p:spPr>
        </p:pic>
        <p:pic>
          <p:nvPicPr>
            <p:cNvPr id="235" name="Picture 234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>
              <a:off x="7312269" y="3555171"/>
              <a:ext cx="352518" cy="580425"/>
            </a:xfrm>
            <a:prstGeom prst="rect">
              <a:avLst/>
            </a:prstGeom>
          </p:spPr>
        </p:pic>
        <p:pic>
          <p:nvPicPr>
            <p:cNvPr id="236" name="Picture 235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6939217" y="3549989"/>
              <a:ext cx="368002" cy="592071"/>
            </a:xfrm>
            <a:prstGeom prst="rect">
              <a:avLst/>
            </a:prstGeom>
          </p:spPr>
        </p:pic>
        <p:pic>
          <p:nvPicPr>
            <p:cNvPr id="237" name="Picture 236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>
              <a:off x="8400635" y="3561822"/>
              <a:ext cx="352518" cy="580425"/>
            </a:xfrm>
            <a:prstGeom prst="rect">
              <a:avLst/>
            </a:prstGeom>
          </p:spPr>
        </p:pic>
        <p:pic>
          <p:nvPicPr>
            <p:cNvPr id="238" name="Picture 237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8027583" y="3556640"/>
              <a:ext cx="368002" cy="592071"/>
            </a:xfrm>
            <a:prstGeom prst="rect">
              <a:avLst/>
            </a:prstGeom>
          </p:spPr>
        </p:pic>
        <p:sp>
          <p:nvSpPr>
            <p:cNvPr id="239" name="Right Brace 238"/>
            <p:cNvSpPr/>
            <p:nvPr/>
          </p:nvSpPr>
          <p:spPr>
            <a:xfrm rot="16200000">
              <a:off x="7746494" y="2561527"/>
              <a:ext cx="177337" cy="1788570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1" name="Picture 240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>
              <a:off x="11023882" y="3572428"/>
              <a:ext cx="352518" cy="580425"/>
            </a:xfrm>
            <a:prstGeom prst="rect">
              <a:avLst/>
            </a:prstGeom>
          </p:spPr>
        </p:pic>
        <p:pic>
          <p:nvPicPr>
            <p:cNvPr id="242" name="Picture 241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11376357" y="3560782"/>
              <a:ext cx="368002" cy="592071"/>
            </a:xfrm>
            <a:prstGeom prst="rect">
              <a:avLst/>
            </a:prstGeom>
          </p:spPr>
        </p:pic>
        <p:pic>
          <p:nvPicPr>
            <p:cNvPr id="243" name="Picture 242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10661199" y="3568646"/>
              <a:ext cx="368002" cy="592071"/>
            </a:xfrm>
            <a:prstGeom prst="rect">
              <a:avLst/>
            </a:prstGeom>
          </p:spPr>
        </p:pic>
        <p:pic>
          <p:nvPicPr>
            <p:cNvPr id="244" name="Picture 243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>
              <a:off x="10303475" y="3563006"/>
              <a:ext cx="352518" cy="580425"/>
            </a:xfrm>
            <a:prstGeom prst="rect">
              <a:avLst/>
            </a:prstGeom>
          </p:spPr>
        </p:pic>
        <p:pic>
          <p:nvPicPr>
            <p:cNvPr id="245" name="Picture 244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9930423" y="3557824"/>
              <a:ext cx="368002" cy="592071"/>
            </a:xfrm>
            <a:prstGeom prst="rect">
              <a:avLst/>
            </a:prstGeom>
          </p:spPr>
        </p:pic>
        <p:sp>
          <p:nvSpPr>
            <p:cNvPr id="246" name="Right Brace 245"/>
            <p:cNvSpPr/>
            <p:nvPr/>
          </p:nvSpPr>
          <p:spPr>
            <a:xfrm rot="16200000">
              <a:off x="10717721" y="2577142"/>
              <a:ext cx="177337" cy="1788570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TextBox 246"/>
                <p:cNvSpPr txBox="1"/>
                <p:nvPr/>
              </p:nvSpPr>
              <p:spPr>
                <a:xfrm>
                  <a:off x="9965023" y="3090757"/>
                  <a:ext cx="18036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  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0</a:t>
                  </a:r>
                </a:p>
              </p:txBody>
            </p:sp>
          </mc:Choice>
          <mc:Fallback xmlns="">
            <p:sp>
              <p:nvSpPr>
                <p:cNvPr id="247" name="TextBox 2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5023" y="3090757"/>
                  <a:ext cx="1803614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9" name="Group 268"/>
          <p:cNvGrpSpPr/>
          <p:nvPr/>
        </p:nvGrpSpPr>
        <p:grpSpPr>
          <a:xfrm>
            <a:off x="916061" y="4578684"/>
            <a:ext cx="1539024" cy="1497634"/>
            <a:chOff x="916061" y="4578684"/>
            <a:chExt cx="1539024" cy="1497634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 rot="19953128">
              <a:off x="1211790" y="4578684"/>
              <a:ext cx="352518" cy="580425"/>
            </a:xfrm>
            <a:prstGeom prst="rect">
              <a:avLst/>
            </a:prstGeom>
          </p:spPr>
        </p:pic>
        <p:pic>
          <p:nvPicPr>
            <p:cNvPr id="153" name="Picture 152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 rot="6625260">
              <a:off x="1975049" y="5156594"/>
              <a:ext cx="368002" cy="592071"/>
            </a:xfrm>
            <a:prstGeom prst="rect">
              <a:avLst/>
            </a:prstGeom>
          </p:spPr>
        </p:pic>
        <p:pic>
          <p:nvPicPr>
            <p:cNvPr id="154" name="Picture 153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 rot="1835867">
              <a:off x="1769422" y="4604206"/>
              <a:ext cx="352518" cy="580425"/>
            </a:xfrm>
            <a:prstGeom prst="rect">
              <a:avLst/>
            </a:prstGeom>
          </p:spPr>
        </p:pic>
        <p:pic>
          <p:nvPicPr>
            <p:cNvPr id="248" name="Picture 247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 rot="10800000">
              <a:off x="1494237" y="5484247"/>
              <a:ext cx="368002" cy="592071"/>
            </a:xfrm>
            <a:prstGeom prst="rect">
              <a:avLst/>
            </a:prstGeom>
          </p:spPr>
        </p:pic>
        <p:pic>
          <p:nvPicPr>
            <p:cNvPr id="249" name="Picture 248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 rot="14288679">
              <a:off x="1028096" y="5177822"/>
              <a:ext cx="368002" cy="592071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3801448" y="4611416"/>
            <a:ext cx="1528453" cy="1497634"/>
            <a:chOff x="3801448" y="4611416"/>
            <a:chExt cx="1528453" cy="1497634"/>
          </a:xfrm>
        </p:grpSpPr>
        <p:pic>
          <p:nvPicPr>
            <p:cNvPr id="250" name="Picture 249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 rot="19953128">
              <a:off x="4097177" y="4611416"/>
              <a:ext cx="352518" cy="580425"/>
            </a:xfrm>
            <a:prstGeom prst="rect">
              <a:avLst/>
            </a:prstGeom>
          </p:spPr>
        </p:pic>
        <p:pic>
          <p:nvPicPr>
            <p:cNvPr id="251" name="Picture 250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 rot="2073601">
              <a:off x="4666356" y="4634671"/>
              <a:ext cx="368002" cy="592071"/>
            </a:xfrm>
            <a:prstGeom prst="rect">
              <a:avLst/>
            </a:prstGeom>
          </p:spPr>
        </p:pic>
        <p:pic>
          <p:nvPicPr>
            <p:cNvPr id="252" name="Picture 251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 rot="7024748">
              <a:off x="4863430" y="5216376"/>
              <a:ext cx="352518" cy="580425"/>
            </a:xfrm>
            <a:prstGeom prst="rect">
              <a:avLst/>
            </a:prstGeom>
          </p:spPr>
        </p:pic>
        <p:pic>
          <p:nvPicPr>
            <p:cNvPr id="253" name="Picture 252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 rot="10800000">
              <a:off x="4379624" y="5516979"/>
              <a:ext cx="368002" cy="592071"/>
            </a:xfrm>
            <a:prstGeom prst="rect">
              <a:avLst/>
            </a:prstGeom>
          </p:spPr>
        </p:pic>
        <p:pic>
          <p:nvPicPr>
            <p:cNvPr id="254" name="Picture 253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 rot="14288679">
              <a:off x="3913483" y="5210554"/>
              <a:ext cx="368002" cy="592071"/>
            </a:xfrm>
            <a:prstGeom prst="rect">
              <a:avLst/>
            </a:prstGeom>
          </p:spPr>
        </p:pic>
      </p:grpSp>
      <p:grpSp>
        <p:nvGrpSpPr>
          <p:cNvPr id="260" name="Group 259"/>
          <p:cNvGrpSpPr/>
          <p:nvPr/>
        </p:nvGrpSpPr>
        <p:grpSpPr>
          <a:xfrm rot="4162689">
            <a:off x="6970754" y="4467762"/>
            <a:ext cx="1528453" cy="1497634"/>
            <a:chOff x="7010417" y="5179232"/>
            <a:chExt cx="1528453" cy="1497634"/>
          </a:xfrm>
        </p:grpSpPr>
        <p:pic>
          <p:nvPicPr>
            <p:cNvPr id="255" name="Picture 254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 rot="19953128">
              <a:off x="7306146" y="5179232"/>
              <a:ext cx="352518" cy="580425"/>
            </a:xfrm>
            <a:prstGeom prst="rect">
              <a:avLst/>
            </a:prstGeom>
          </p:spPr>
        </p:pic>
        <p:pic>
          <p:nvPicPr>
            <p:cNvPr id="256" name="Picture 255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 rot="2073601">
              <a:off x="7875325" y="5202487"/>
              <a:ext cx="368002" cy="592071"/>
            </a:xfrm>
            <a:prstGeom prst="rect">
              <a:avLst/>
            </a:prstGeom>
          </p:spPr>
        </p:pic>
        <p:pic>
          <p:nvPicPr>
            <p:cNvPr id="257" name="Picture 256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 rot="7024748">
              <a:off x="8072399" y="5784192"/>
              <a:ext cx="352518" cy="580425"/>
            </a:xfrm>
            <a:prstGeom prst="rect">
              <a:avLst/>
            </a:prstGeom>
          </p:spPr>
        </p:pic>
        <p:pic>
          <p:nvPicPr>
            <p:cNvPr id="258" name="Picture 257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 rot="10800000">
              <a:off x="7588593" y="6084795"/>
              <a:ext cx="368002" cy="592071"/>
            </a:xfrm>
            <a:prstGeom prst="rect">
              <a:avLst/>
            </a:prstGeom>
          </p:spPr>
        </p:pic>
        <p:pic>
          <p:nvPicPr>
            <p:cNvPr id="259" name="Picture 258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 rot="14288679">
              <a:off x="7122452" y="5778370"/>
              <a:ext cx="368002" cy="592071"/>
            </a:xfrm>
            <a:prstGeom prst="rect">
              <a:avLst/>
            </a:prstGeom>
          </p:spPr>
        </p:pic>
      </p:grpSp>
      <p:grpSp>
        <p:nvGrpSpPr>
          <p:cNvPr id="261" name="Group 260"/>
          <p:cNvGrpSpPr/>
          <p:nvPr/>
        </p:nvGrpSpPr>
        <p:grpSpPr>
          <a:xfrm rot="8744997">
            <a:off x="9972223" y="4388527"/>
            <a:ext cx="1528453" cy="1497634"/>
            <a:chOff x="7010417" y="5179232"/>
            <a:chExt cx="1528453" cy="1497634"/>
          </a:xfrm>
        </p:grpSpPr>
        <p:pic>
          <p:nvPicPr>
            <p:cNvPr id="262" name="Picture 261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 rot="19953128">
              <a:off x="7306146" y="5179232"/>
              <a:ext cx="352518" cy="580425"/>
            </a:xfrm>
            <a:prstGeom prst="rect">
              <a:avLst/>
            </a:prstGeom>
          </p:spPr>
        </p:pic>
        <p:pic>
          <p:nvPicPr>
            <p:cNvPr id="263" name="Picture 262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 rot="2073601">
              <a:off x="7875325" y="5202487"/>
              <a:ext cx="368002" cy="592071"/>
            </a:xfrm>
            <a:prstGeom prst="rect">
              <a:avLst/>
            </a:prstGeom>
          </p:spPr>
        </p:pic>
        <p:pic>
          <p:nvPicPr>
            <p:cNvPr id="264" name="Picture 263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 rot="7024748">
              <a:off x="8072399" y="5784192"/>
              <a:ext cx="352518" cy="580425"/>
            </a:xfrm>
            <a:prstGeom prst="rect">
              <a:avLst/>
            </a:prstGeom>
          </p:spPr>
        </p:pic>
        <p:pic>
          <p:nvPicPr>
            <p:cNvPr id="265" name="Picture 264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 rot="10800000">
              <a:off x="7588593" y="6084795"/>
              <a:ext cx="368002" cy="592071"/>
            </a:xfrm>
            <a:prstGeom prst="rect">
              <a:avLst/>
            </a:prstGeom>
          </p:spPr>
        </p:pic>
        <p:pic>
          <p:nvPicPr>
            <p:cNvPr id="266" name="Picture 265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 rot="14288679">
              <a:off x="7122452" y="5778370"/>
              <a:ext cx="368002" cy="592071"/>
            </a:xfrm>
            <a:prstGeom prst="rect">
              <a:avLst/>
            </a:prstGeom>
          </p:spPr>
        </p:pic>
      </p:grpSp>
      <p:sp>
        <p:nvSpPr>
          <p:cNvPr id="267" name="TextBox 266"/>
          <p:cNvSpPr txBox="1"/>
          <p:nvPr/>
        </p:nvSpPr>
        <p:spPr>
          <a:xfrm>
            <a:off x="643677" y="6095679"/>
            <a:ext cx="10594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Revealing all cards afterwards, check whether there are 3          consecutive? </a:t>
            </a:r>
          </a:p>
        </p:txBody>
      </p:sp>
      <p:pic>
        <p:nvPicPr>
          <p:cNvPr id="268" name="Picture 267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7065104" y="6129005"/>
            <a:ext cx="368002" cy="592071"/>
          </a:xfrm>
          <a:prstGeom prst="rect">
            <a:avLst/>
          </a:prstGeom>
        </p:spPr>
      </p:pic>
      <p:sp>
        <p:nvSpPr>
          <p:cNvPr id="104" name="Slide Number Placeholder 9">
            <a:extLst>
              <a:ext uri="{FF2B5EF4-FFF2-40B4-BE49-F238E27FC236}">
                <a16:creationId xmlns:a16="http://schemas.microsoft.com/office/drawing/2014/main" id="{5C826A5C-27D4-4D8F-8055-7FEB6F164705}"/>
              </a:ext>
            </a:extLst>
          </p:cNvPr>
          <p:cNvSpPr txBox="1">
            <a:spLocks/>
          </p:cNvSpPr>
          <p:nvPr/>
        </p:nvSpPr>
        <p:spPr>
          <a:xfrm>
            <a:off x="11342854" y="626532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BE38EA5-762B-447A-B488-376B6956231A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9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  <p:bldP spid="233" grpId="0"/>
      <p:bldP spid="240" grpId="0"/>
      <p:bldP spid="2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883227"/>
                <a:ext cx="10058400" cy="52889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1. Problems[Bo89] in larger protocols when evaluating complex logical circuits</a:t>
                </a:r>
              </a:p>
              <a:p>
                <a:r>
                  <a:rPr lang="en-US" dirty="0"/>
                  <a:t>Reveal the </a:t>
                </a:r>
                <a:r>
                  <a:rPr lang="en-US" b="1" dirty="0"/>
                  <a:t>intermediate </a:t>
                </a:r>
                <a:r>
                  <a:rPr lang="en-US" dirty="0"/>
                  <a:t>result</a:t>
                </a:r>
              </a:p>
              <a:p>
                <a:r>
                  <a:rPr lang="en-US" dirty="0"/>
                  <a:t>Need a </a:t>
                </a:r>
                <a:r>
                  <a:rPr lang="en-US" b="1" dirty="0"/>
                  <a:t>committed</a:t>
                </a:r>
                <a:r>
                  <a:rPr lang="en-US" dirty="0"/>
                  <a:t> output protocol:</a:t>
                </a:r>
              </a:p>
              <a:p>
                <a:r>
                  <a:rPr lang="en-US" dirty="0"/>
                  <a:t>Commitment: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b="1" i="1" dirty="0"/>
                  <a:t>commitment </a:t>
                </a:r>
                <a:r>
                  <a:rPr lang="en-US" dirty="0"/>
                  <a:t>to a bit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is a pair of two face-down cards </a:t>
                </a:r>
              </a:p>
              <a:p>
                <a:pPr lvl="1"/>
                <a:endParaRPr lang="en-US" dirty="0"/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which holds the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Minimum number of card?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883227"/>
                <a:ext cx="10058400" cy="5288973"/>
              </a:xfrm>
              <a:blipFill>
                <a:blip r:embed="rId2"/>
                <a:stretch>
                  <a:fillRect l="-667" t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A91B-8B9A-4E22-A04D-B63D4C1D15D0}" type="datetime1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79576" y="0"/>
            <a:ext cx="10058400" cy="883227"/>
          </a:xfrm>
        </p:spPr>
        <p:txBody>
          <a:bodyPr/>
          <a:lstStyle/>
          <a:p>
            <a:pPr algn="ctr"/>
            <a:r>
              <a:rPr lang="en-US" dirty="0"/>
              <a:t>Card-based crypto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705046" y="234880"/>
            <a:ext cx="1181770" cy="1280080"/>
            <a:chOff x="916061" y="4578684"/>
            <a:chExt cx="1539024" cy="149763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9854" t="4463" r="12154" b="8480"/>
            <a:stretch/>
          </p:blipFill>
          <p:spPr>
            <a:xfrm rot="19953128">
              <a:off x="1211790" y="4578684"/>
              <a:ext cx="352518" cy="58042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l="13488" t="8710" r="5488" b="6137"/>
            <a:stretch/>
          </p:blipFill>
          <p:spPr>
            <a:xfrm rot="6625260">
              <a:off x="1975049" y="5156594"/>
              <a:ext cx="368002" cy="59207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9854" t="4463" r="12154" b="8480"/>
            <a:stretch/>
          </p:blipFill>
          <p:spPr>
            <a:xfrm rot="1835867">
              <a:off x="1769422" y="4604206"/>
              <a:ext cx="352518" cy="5804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l="13488" t="8710" r="5488" b="6137"/>
            <a:stretch/>
          </p:blipFill>
          <p:spPr>
            <a:xfrm rot="10800000">
              <a:off x="1494237" y="5484247"/>
              <a:ext cx="368002" cy="59207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/>
            <a:srcRect l="13488" t="8710" r="5488" b="6137"/>
            <a:stretch/>
          </p:blipFill>
          <p:spPr>
            <a:xfrm rot="14288679">
              <a:off x="1028096" y="5177822"/>
              <a:ext cx="368002" cy="592071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 rot="4162689">
            <a:off x="10679014" y="1856556"/>
            <a:ext cx="1264227" cy="1135499"/>
            <a:chOff x="7010417" y="5179232"/>
            <a:chExt cx="1528453" cy="149763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/>
            <a:srcRect l="9854" t="4463" r="12154" b="8480"/>
            <a:stretch/>
          </p:blipFill>
          <p:spPr>
            <a:xfrm rot="19953128">
              <a:off x="7306146" y="5179232"/>
              <a:ext cx="352518" cy="5804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/>
            <a:srcRect l="13488" t="8710" r="5488" b="6137"/>
            <a:stretch/>
          </p:blipFill>
          <p:spPr>
            <a:xfrm rot="2073601">
              <a:off x="7875325" y="5202487"/>
              <a:ext cx="368002" cy="59207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/>
            <a:srcRect l="9854" t="4463" r="12154" b="8480"/>
            <a:stretch/>
          </p:blipFill>
          <p:spPr>
            <a:xfrm rot="7024748">
              <a:off x="8072399" y="5784192"/>
              <a:ext cx="352518" cy="58042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/>
            <a:srcRect l="13488" t="8710" r="5488" b="6137"/>
            <a:stretch/>
          </p:blipFill>
          <p:spPr>
            <a:xfrm rot="10800000">
              <a:off x="7588593" y="6084795"/>
              <a:ext cx="368002" cy="59207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/>
            <a:srcRect l="13488" t="8710" r="5488" b="6137"/>
            <a:stretch/>
          </p:blipFill>
          <p:spPr>
            <a:xfrm rot="14288679">
              <a:off x="7122452" y="5778370"/>
              <a:ext cx="368002" cy="592071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/>
          <a:srcRect l="1170" t="1633" b="1290"/>
          <a:stretch/>
        </p:blipFill>
        <p:spPr>
          <a:xfrm>
            <a:off x="5833822" y="2830338"/>
            <a:ext cx="364039" cy="5920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/>
          <a:srcRect l="1170" t="1633" b="1290"/>
          <a:stretch/>
        </p:blipFill>
        <p:spPr>
          <a:xfrm>
            <a:off x="6208776" y="2830337"/>
            <a:ext cx="364039" cy="592071"/>
          </a:xfrm>
          <a:prstGeom prst="rect">
            <a:avLst/>
          </a:prstGeom>
        </p:spPr>
      </p:pic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E509C184-B473-43A5-AF9E-5E3DE0B4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2854" y="6265328"/>
            <a:ext cx="640080" cy="365125"/>
          </a:xfrm>
        </p:spPr>
        <p:txBody>
          <a:bodyPr/>
          <a:lstStyle/>
          <a:p>
            <a:pPr>
              <a:defRPr/>
            </a:pPr>
            <a:fld id="{6BE38EA5-762B-447A-B488-376B6956231A}" type="slidenum">
              <a:rPr lang="en-US" b="1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8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89777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History of Secure AND protocols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831086"/>
              </p:ext>
            </p:extLst>
          </p:nvPr>
        </p:nvGraphicFramePr>
        <p:xfrm>
          <a:off x="1308966" y="1909617"/>
          <a:ext cx="9102726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242">
                  <a:extLst>
                    <a:ext uri="{9D8B030D-6E8A-4147-A177-3AD203B41FA5}">
                      <a16:colId xmlns:a16="http://schemas.microsoft.com/office/drawing/2014/main" val="2268267284"/>
                    </a:ext>
                  </a:extLst>
                </a:gridCol>
                <a:gridCol w="3034242">
                  <a:extLst>
                    <a:ext uri="{9D8B030D-6E8A-4147-A177-3AD203B41FA5}">
                      <a16:colId xmlns:a16="http://schemas.microsoft.com/office/drawing/2014/main" val="2592279294"/>
                    </a:ext>
                  </a:extLst>
                </a:gridCol>
                <a:gridCol w="3034242">
                  <a:extLst>
                    <a:ext uri="{9D8B030D-6E8A-4147-A177-3AD203B41FA5}">
                      <a16:colId xmlns:a16="http://schemas.microsoft.com/office/drawing/2014/main" val="5793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required cards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avg. # of trials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93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Crepeau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-Kilian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[CRYPTO ’93]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03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Niemi-Renvall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[TCS, 1998]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7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Stiglic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[TCS, 2001]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552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Mizuki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-Sone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[FAW 2009]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3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Koch-</a:t>
                      </a:r>
                      <a:r>
                        <a:rPr lang="en-US" dirty="0" err="1"/>
                        <a:t>Walzer</a:t>
                      </a:r>
                      <a:r>
                        <a:rPr lang="en-US" dirty="0"/>
                        <a:t>-</a:t>
                      </a:r>
                      <a:r>
                        <a:rPr lang="en-US" dirty="0" err="1"/>
                        <a:t>Hartel</a:t>
                      </a:r>
                      <a:endParaRPr lang="en-US" dirty="0"/>
                    </a:p>
                    <a:p>
                      <a:r>
                        <a:rPr lang="en-US" dirty="0"/>
                        <a:t>[ASIACRYPTO15]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97478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A91B-8B9A-4E22-A04D-B63D4C1D15D0}" type="datetime1">
              <a:rPr lang="en-US" smtClean="0"/>
              <a:pPr/>
              <a:t>6/8/2017</a:t>
            </a:fld>
            <a:endParaRPr lang="en-US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58277D5-8F60-4461-900E-7A2358DC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2854" y="6265328"/>
            <a:ext cx="640080" cy="365125"/>
          </a:xfrm>
        </p:spPr>
        <p:txBody>
          <a:bodyPr/>
          <a:lstStyle/>
          <a:p>
            <a:pPr>
              <a:defRPr/>
            </a:pPr>
            <a:fld id="{6BE38EA5-762B-447A-B488-376B6956231A}" type="slidenum">
              <a:rPr lang="en-US" b="1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32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545" y="152123"/>
            <a:ext cx="11745191" cy="1609344"/>
          </a:xfrm>
        </p:spPr>
        <p:txBody>
          <a:bodyPr/>
          <a:lstStyle/>
          <a:p>
            <a:r>
              <a:rPr lang="en-US" dirty="0"/>
              <a:t>5-card trick in commitment format[KWH15]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COMPLICATED!</a:t>
            </a:r>
          </a:p>
          <a:p>
            <a:r>
              <a:rPr lang="en-US" dirty="0"/>
              <a:t>simple =&gt; simulating 6-card trick in commitment format[MS09]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A91B-8B9A-4E22-A04D-B63D4C1D15D0}" type="datetime1">
              <a:rPr lang="en-US" smtClean="0"/>
              <a:pPr/>
              <a:t>6/8/2017</a:t>
            </a:fld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F4C34553-D98F-4389-AABA-EE19C968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2854" y="6265328"/>
            <a:ext cx="640080" cy="365125"/>
          </a:xfrm>
        </p:spPr>
        <p:txBody>
          <a:bodyPr/>
          <a:lstStyle/>
          <a:p>
            <a:pPr>
              <a:defRPr/>
            </a:pPr>
            <a:fld id="{6BE38EA5-762B-447A-B488-376B6956231A}" type="slidenum">
              <a:rPr lang="en-US" b="1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57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0"/>
            <a:ext cx="10058400" cy="8832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6-card trick in commitment format[ms09]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4" y="445207"/>
            <a:ext cx="578169" cy="57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316" y="420092"/>
            <a:ext cx="572585" cy="57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00"/>
          <p:cNvSpPr/>
          <p:nvPr/>
        </p:nvSpPr>
        <p:spPr>
          <a:xfrm>
            <a:off x="539110" y="810397"/>
            <a:ext cx="1628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 Help cards:</a:t>
            </a: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 rotWithShape="1">
          <a:blip r:embed="rId5"/>
          <a:srcRect l="9854" t="4463" r="12154" b="8480"/>
          <a:stretch/>
        </p:blipFill>
        <p:spPr>
          <a:xfrm>
            <a:off x="2852970" y="740625"/>
            <a:ext cx="352518" cy="580425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6"/>
          <a:srcRect l="13488" t="8710" r="5488" b="6137"/>
          <a:stretch/>
        </p:blipFill>
        <p:spPr>
          <a:xfrm>
            <a:off x="2479918" y="735443"/>
            <a:ext cx="368002" cy="592071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722213" y="1399418"/>
            <a:ext cx="3865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then put their bits in the sequence: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2952" y="1697605"/>
            <a:ext cx="11636153" cy="1138271"/>
            <a:chOff x="442952" y="1697605"/>
            <a:chExt cx="11636153" cy="1138271"/>
          </a:xfrm>
        </p:grpSpPr>
        <p:sp>
          <p:nvSpPr>
            <p:cNvPr id="105" name="TextBox 104"/>
            <p:cNvSpPr txBox="1"/>
            <p:nvPr/>
          </p:nvSpPr>
          <p:spPr>
            <a:xfrm>
              <a:off x="442952" y="1702304"/>
              <a:ext cx="2312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YES     </a:t>
              </a:r>
              <a:r>
                <a:rPr lang="en-US" dirty="0" err="1"/>
                <a:t>YES</a:t>
              </a:r>
              <a:endParaRPr lang="en-US" dirty="0"/>
            </a:p>
          </p:txBody>
        </p:sp>
        <p:sp>
          <p:nvSpPr>
            <p:cNvPr id="106" name="Right Brace 105"/>
            <p:cNvSpPr/>
            <p:nvPr/>
          </p:nvSpPr>
          <p:spPr>
            <a:xfrm rot="16200000">
              <a:off x="815439" y="1760588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>
              <a:off x="545954" y="2220812"/>
              <a:ext cx="352518" cy="580425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898429" y="2209166"/>
              <a:ext cx="368002" cy="592071"/>
            </a:xfrm>
            <a:prstGeom prst="rect">
              <a:avLst/>
            </a:prstGeom>
          </p:spPr>
        </p:pic>
        <p:sp>
          <p:nvSpPr>
            <p:cNvPr id="109" name="Right Brace 108"/>
            <p:cNvSpPr/>
            <p:nvPr/>
          </p:nvSpPr>
          <p:spPr>
            <a:xfrm rot="16200000">
              <a:off x="1535916" y="1772234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0" name="Picture 109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>
              <a:off x="1266431" y="2232458"/>
              <a:ext cx="352518" cy="580425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1618906" y="2220812"/>
              <a:ext cx="368002" cy="592071"/>
            </a:xfrm>
            <a:prstGeom prst="rect">
              <a:avLst/>
            </a:prstGeom>
          </p:spPr>
        </p:pic>
        <p:sp>
          <p:nvSpPr>
            <p:cNvPr id="113" name="TextBox 112"/>
            <p:cNvSpPr txBox="1"/>
            <p:nvPr/>
          </p:nvSpPr>
          <p:spPr>
            <a:xfrm>
              <a:off x="3633579" y="1700276"/>
              <a:ext cx="2312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YES      NO</a:t>
              </a:r>
            </a:p>
          </p:txBody>
        </p:sp>
        <p:sp>
          <p:nvSpPr>
            <p:cNvPr id="114" name="Right Brace 113"/>
            <p:cNvSpPr/>
            <p:nvPr/>
          </p:nvSpPr>
          <p:spPr>
            <a:xfrm rot="16200000">
              <a:off x="4054911" y="1752724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>
              <a:off x="3785426" y="2212948"/>
              <a:ext cx="352518" cy="580425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4137901" y="2201302"/>
              <a:ext cx="368002" cy="592071"/>
            </a:xfrm>
            <a:prstGeom prst="rect">
              <a:avLst/>
            </a:prstGeom>
          </p:spPr>
        </p:pic>
        <p:sp>
          <p:nvSpPr>
            <p:cNvPr id="117" name="Right Brace 116"/>
            <p:cNvSpPr/>
            <p:nvPr/>
          </p:nvSpPr>
          <p:spPr>
            <a:xfrm rot="16200000">
              <a:off x="4772779" y="1760587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8" name="Picture 117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>
              <a:off x="4876325" y="2204193"/>
              <a:ext cx="352518" cy="58042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4503273" y="2199011"/>
              <a:ext cx="368002" cy="592071"/>
            </a:xfrm>
            <a:prstGeom prst="rect">
              <a:avLst/>
            </a:prstGeom>
          </p:spPr>
        </p:pic>
        <p:sp>
          <p:nvSpPr>
            <p:cNvPr id="121" name="TextBox 120"/>
            <p:cNvSpPr txBox="1"/>
            <p:nvPr/>
          </p:nvSpPr>
          <p:spPr>
            <a:xfrm>
              <a:off x="6785593" y="1708140"/>
              <a:ext cx="2312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NO     YES</a:t>
              </a:r>
            </a:p>
          </p:txBody>
        </p:sp>
        <p:sp>
          <p:nvSpPr>
            <p:cNvPr id="122" name="Right Brace 121"/>
            <p:cNvSpPr/>
            <p:nvPr/>
          </p:nvSpPr>
          <p:spPr>
            <a:xfrm rot="16200000">
              <a:off x="7206925" y="1760588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ight Brace 122"/>
            <p:cNvSpPr/>
            <p:nvPr/>
          </p:nvSpPr>
          <p:spPr>
            <a:xfrm rot="16200000">
              <a:off x="7906956" y="1746359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>
              <a:off x="7637471" y="2206583"/>
              <a:ext cx="352518" cy="580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7989946" y="2194937"/>
              <a:ext cx="368002" cy="592071"/>
            </a:xfrm>
            <a:prstGeom prst="rect">
              <a:avLst/>
            </a:prstGeom>
          </p:spPr>
        </p:pic>
        <p:sp>
          <p:nvSpPr>
            <p:cNvPr id="127" name="TextBox 126"/>
            <p:cNvSpPr txBox="1"/>
            <p:nvPr/>
          </p:nvSpPr>
          <p:spPr>
            <a:xfrm>
              <a:off x="9766838" y="1697605"/>
              <a:ext cx="2312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NO       NO</a:t>
              </a:r>
            </a:p>
          </p:txBody>
        </p:sp>
        <p:sp>
          <p:nvSpPr>
            <p:cNvPr id="128" name="Right Brace 127"/>
            <p:cNvSpPr/>
            <p:nvPr/>
          </p:nvSpPr>
          <p:spPr>
            <a:xfrm rot="16200000">
              <a:off x="10188170" y="1750053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ight Brace 128"/>
            <p:cNvSpPr/>
            <p:nvPr/>
          </p:nvSpPr>
          <p:spPr>
            <a:xfrm rot="16200000">
              <a:off x="10908289" y="1736205"/>
              <a:ext cx="162564" cy="701533"/>
            </a:xfrm>
            <a:prstGeom prst="rightBrace">
              <a:avLst>
                <a:gd name="adj1" fmla="val 8333"/>
                <a:gd name="adj2" fmla="val 4851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>
              <a:off x="7300172" y="2207697"/>
              <a:ext cx="352518" cy="580425"/>
            </a:xfrm>
            <a:prstGeom prst="rect">
              <a:avLst/>
            </a:prstGeom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6927120" y="2202515"/>
              <a:ext cx="368002" cy="592071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>
              <a:off x="10281171" y="2207697"/>
              <a:ext cx="352518" cy="580425"/>
            </a:xfrm>
            <a:prstGeom prst="rect">
              <a:avLst/>
            </a:prstGeom>
          </p:spPr>
        </p:pic>
        <p:pic>
          <p:nvPicPr>
            <p:cNvPr id="134" name="Picture 133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9908119" y="2202515"/>
              <a:ext cx="368002" cy="592071"/>
            </a:xfrm>
            <a:prstGeom prst="rect">
              <a:avLst/>
            </a:prstGeom>
          </p:spPr>
        </p:pic>
        <p:pic>
          <p:nvPicPr>
            <p:cNvPr id="135" name="Picture 134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>
              <a:off x="11006517" y="2204193"/>
              <a:ext cx="352518" cy="580425"/>
            </a:xfrm>
            <a:prstGeom prst="rect">
              <a:avLst/>
            </a:prstGeom>
          </p:spPr>
        </p:pic>
        <p:pic>
          <p:nvPicPr>
            <p:cNvPr id="136" name="Picture 135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10633465" y="2199011"/>
              <a:ext cx="368002" cy="592071"/>
            </a:xfrm>
            <a:prstGeom prst="rect">
              <a:avLst/>
            </a:prstGeom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>
              <a:off x="2364527" y="2248987"/>
              <a:ext cx="352518" cy="580425"/>
            </a:xfrm>
            <a:prstGeom prst="rect">
              <a:avLst/>
            </a:prstGeom>
          </p:spPr>
        </p:pic>
        <p:pic>
          <p:nvPicPr>
            <p:cNvPr id="138" name="Picture 137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1991475" y="2243805"/>
              <a:ext cx="368002" cy="592071"/>
            </a:xfrm>
            <a:prstGeom prst="rect">
              <a:avLst/>
            </a:prstGeom>
          </p:spPr>
        </p:pic>
        <p:pic>
          <p:nvPicPr>
            <p:cNvPr id="139" name="Picture 138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>
              <a:off x="5603236" y="2212948"/>
              <a:ext cx="352518" cy="580425"/>
            </a:xfrm>
            <a:prstGeom prst="rect">
              <a:avLst/>
            </a:prstGeom>
          </p:spPr>
        </p:pic>
        <p:pic>
          <p:nvPicPr>
            <p:cNvPr id="140" name="Picture 139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5230184" y="2207766"/>
              <a:ext cx="368002" cy="592071"/>
            </a:xfrm>
            <a:prstGeom prst="rect">
              <a:avLst/>
            </a:prstGeom>
          </p:spPr>
        </p:pic>
        <p:pic>
          <p:nvPicPr>
            <p:cNvPr id="141" name="Picture 140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>
              <a:off x="8720385" y="2204193"/>
              <a:ext cx="352518" cy="580425"/>
            </a:xfrm>
            <a:prstGeom prst="rect">
              <a:avLst/>
            </a:prstGeom>
          </p:spPr>
        </p:pic>
        <p:pic>
          <p:nvPicPr>
            <p:cNvPr id="142" name="Picture 141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8347333" y="2199011"/>
              <a:ext cx="368002" cy="592071"/>
            </a:xfrm>
            <a:prstGeom prst="rect">
              <a:avLst/>
            </a:prstGeom>
          </p:spPr>
        </p:pic>
        <p:pic>
          <p:nvPicPr>
            <p:cNvPr id="143" name="Picture 142"/>
            <p:cNvPicPr>
              <a:picLocks noChangeAspect="1"/>
            </p:cNvPicPr>
            <p:nvPr/>
          </p:nvPicPr>
          <p:blipFill rotWithShape="1">
            <a:blip r:embed="rId5"/>
            <a:srcRect l="9854" t="4463" r="12154" b="8480"/>
            <a:stretch/>
          </p:blipFill>
          <p:spPr>
            <a:xfrm>
              <a:off x="11726587" y="2212948"/>
              <a:ext cx="352518" cy="580425"/>
            </a:xfrm>
            <a:prstGeom prst="rect">
              <a:avLst/>
            </a:prstGeom>
          </p:spPr>
        </p:pic>
        <p:pic>
          <p:nvPicPr>
            <p:cNvPr id="144" name="Picture 143"/>
            <p:cNvPicPr>
              <a:picLocks noChangeAspect="1"/>
            </p:cNvPicPr>
            <p:nvPr/>
          </p:nvPicPr>
          <p:blipFill rotWithShape="1">
            <a:blip r:embed="rId6"/>
            <a:srcRect l="13488" t="8710" r="5488" b="6137"/>
            <a:stretch/>
          </p:blipFill>
          <p:spPr>
            <a:xfrm>
              <a:off x="11353535" y="2207766"/>
              <a:ext cx="368002" cy="592071"/>
            </a:xfrm>
            <a:prstGeom prst="rect">
              <a:avLst/>
            </a:prstGeom>
          </p:spPr>
        </p:pic>
      </p:grp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7"/>
          <a:srcRect l="7961"/>
          <a:stretch/>
        </p:blipFill>
        <p:spPr>
          <a:xfrm>
            <a:off x="2847920" y="3932130"/>
            <a:ext cx="6355858" cy="1533525"/>
          </a:xfrm>
          <a:prstGeom prst="rect">
            <a:avLst/>
          </a:prstGeom>
        </p:spPr>
      </p:pic>
      <p:sp>
        <p:nvSpPr>
          <p:cNvPr id="48" name="Slide Number Placeholder 9">
            <a:extLst>
              <a:ext uri="{FF2B5EF4-FFF2-40B4-BE49-F238E27FC236}">
                <a16:creationId xmlns:a16="http://schemas.microsoft.com/office/drawing/2014/main" id="{DF6562FE-0BB5-4A20-87C7-7DAAA918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2854" y="6265328"/>
            <a:ext cx="640080" cy="365125"/>
          </a:xfrm>
        </p:spPr>
        <p:txBody>
          <a:bodyPr/>
          <a:lstStyle/>
          <a:p>
            <a:pPr>
              <a:defRPr/>
            </a:pPr>
            <a:fld id="{6BE38EA5-762B-447A-B488-376B6956231A}" type="slidenum">
              <a:rPr lang="en-US" b="1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76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GNORE" val="Tru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8335</TotalTime>
  <Words>1423</Words>
  <Application>Microsoft Office PowerPoint</Application>
  <PresentationFormat>Widescreen</PresentationFormat>
  <Paragraphs>315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Rockwell</vt:lpstr>
      <vt:lpstr>Rockwell Condensed</vt:lpstr>
      <vt:lpstr>Symbol</vt:lpstr>
      <vt:lpstr>Wingdings</vt:lpstr>
      <vt:lpstr>Wood Type</vt:lpstr>
      <vt:lpstr>Custom Design</vt:lpstr>
      <vt:lpstr>Card-based crypto</vt:lpstr>
      <vt:lpstr>motivation</vt:lpstr>
      <vt:lpstr>motivation</vt:lpstr>
      <vt:lpstr>5-card trick[Boer89]</vt:lpstr>
      <vt:lpstr>5-card trick[Bo89]</vt:lpstr>
      <vt:lpstr>Card-based crypto</vt:lpstr>
      <vt:lpstr>History of Secure AND protocols</vt:lpstr>
      <vt:lpstr>5-card trick in commitment format[KWH15]</vt:lpstr>
      <vt:lpstr>6-card trick in commitment format[ms09]</vt:lpstr>
      <vt:lpstr>6-card trick in commitment format[ms09]</vt:lpstr>
      <vt:lpstr>Lower Bound?</vt:lpstr>
      <vt:lpstr>Notation</vt:lpstr>
      <vt:lpstr>Notation</vt:lpstr>
      <vt:lpstr>Notation</vt:lpstr>
      <vt:lpstr>6-card trick in commitment format[ms09]</vt:lpstr>
      <vt:lpstr>Lower Bound?</vt:lpstr>
      <vt:lpstr>Lower Bound?</vt:lpstr>
      <vt:lpstr>Lower Bound?</vt:lpstr>
      <vt:lpstr>OPEN Problem</vt:lpstr>
      <vt:lpstr>PowerPoint Presentation</vt:lpstr>
      <vt:lpstr>5-card trick in commitment format[KWH15]</vt:lpstr>
      <vt:lpstr>6-card trick in commitment format[ms09]</vt:lpstr>
      <vt:lpstr>6-card trick in commitment format[ms09]</vt:lpstr>
      <vt:lpstr>6-card trick in commitment format[ms09]</vt:lpstr>
      <vt:lpstr>6-card trick in commitment format[ms09]</vt:lpstr>
      <vt:lpstr>6-card trick in commitment format[ms09]</vt:lpstr>
      <vt:lpstr>5-card trick[Bo89]</vt:lpstr>
      <vt:lpstr>6-card trick in commitment format[ms09]</vt:lpstr>
      <vt:lpstr>6-card trick in commitment format[ms09]</vt:lpstr>
      <vt:lpstr>Protocol in Non-commit format[Bo89] 5-card trick</vt:lpstr>
      <vt:lpstr>6-card trick in commitment format[ms09]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Set Intersection</dc:title>
  <dc:creator>Thi Ni Ni Trieu</dc:creator>
  <cp:lastModifiedBy>Trieu, Thi Ni Ni</cp:lastModifiedBy>
  <cp:revision>959</cp:revision>
  <dcterms:created xsi:type="dcterms:W3CDTF">2016-07-23T14:31:30Z</dcterms:created>
  <dcterms:modified xsi:type="dcterms:W3CDTF">2017-06-08T08:13:14Z</dcterms:modified>
</cp:coreProperties>
</file>