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792" r:id="rId2"/>
  </p:sldMasterIdLst>
  <p:notesMasterIdLst>
    <p:notesMasterId r:id="rId36"/>
  </p:notesMasterIdLst>
  <p:handoutMasterIdLst>
    <p:handoutMasterId r:id="rId37"/>
  </p:handoutMasterIdLst>
  <p:sldIdLst>
    <p:sldId id="257" r:id="rId3"/>
    <p:sldId id="590" r:id="rId4"/>
    <p:sldId id="591" r:id="rId5"/>
    <p:sldId id="548" r:id="rId6"/>
    <p:sldId id="562" r:id="rId7"/>
    <p:sldId id="468" r:id="rId8"/>
    <p:sldId id="531" r:id="rId9"/>
    <p:sldId id="421" r:id="rId10"/>
    <p:sldId id="566" r:id="rId11"/>
    <p:sldId id="565" r:id="rId12"/>
    <p:sldId id="569" r:id="rId13"/>
    <p:sldId id="570" r:id="rId14"/>
    <p:sldId id="571" r:id="rId15"/>
    <p:sldId id="563" r:id="rId16"/>
    <p:sldId id="540" r:id="rId17"/>
    <p:sldId id="508" r:id="rId18"/>
    <p:sldId id="539" r:id="rId19"/>
    <p:sldId id="583" r:id="rId20"/>
    <p:sldId id="551" r:id="rId21"/>
    <p:sldId id="585" r:id="rId22"/>
    <p:sldId id="584" r:id="rId23"/>
    <p:sldId id="586" r:id="rId24"/>
    <p:sldId id="541" r:id="rId25"/>
    <p:sldId id="542" r:id="rId26"/>
    <p:sldId id="589" r:id="rId27"/>
    <p:sldId id="587" r:id="rId28"/>
    <p:sldId id="513" r:id="rId29"/>
    <p:sldId id="544" r:id="rId30"/>
    <p:sldId id="546" r:id="rId31"/>
    <p:sldId id="458" r:id="rId32"/>
    <p:sldId id="434" r:id="rId33"/>
    <p:sldId id="483" r:id="rId34"/>
    <p:sldId id="550" r:id="rId3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4" clrIdx="0"/>
  <p:cmAuthor id="2" name="yuvali" initials="y" lastIdx="18" clrIdx="1"/>
  <p:cmAuthor id="3" name="Thi Ni Ni Trieu" initials="TNNT" lastIdx="1" clrIdx="2">
    <p:extLst>
      <p:ext uri="{19B8F6BF-5375-455C-9EA6-DF929625EA0E}">
        <p15:presenceInfo xmlns:p15="http://schemas.microsoft.com/office/powerpoint/2012/main" userId="22c3a55c6c5d4424" providerId="Windows Live"/>
      </p:ext>
    </p:extLst>
  </p:cmAuthor>
  <p:cmAuthor id="4" name="B P" initials="BP" lastIdx="7" clrIdx="3">
    <p:extLst>
      <p:ext uri="{19B8F6BF-5375-455C-9EA6-DF929625EA0E}">
        <p15:presenceInfo xmlns:p15="http://schemas.microsoft.com/office/powerpoint/2012/main" userId="301b26ddf292edc6" providerId="Windows Live"/>
      </p:ext>
    </p:extLst>
  </p:cmAuthor>
  <p:cmAuthor id="5" name="Trieu, Thi Ni Ni" initials="TTNN" lastIdx="7" clrIdx="4">
    <p:extLst>
      <p:ext uri="{19B8F6BF-5375-455C-9EA6-DF929625EA0E}">
        <p15:presenceInfo xmlns:p15="http://schemas.microsoft.com/office/powerpoint/2012/main" userId="S-1-12-1-3152100238-1206145189-1595743651-25759547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CCFFFF"/>
    <a:srgbClr val="FF9900"/>
    <a:srgbClr val="00823B"/>
    <a:srgbClr val="009242"/>
    <a:srgbClr val="0066FF"/>
    <a:srgbClr val="FFCC99"/>
    <a:srgbClr val="FF6600"/>
    <a:srgbClr val="FFFF75"/>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478" autoAdjust="0"/>
  </p:normalViewPr>
  <p:slideViewPr>
    <p:cSldViewPr snapToGrid="0">
      <p:cViewPr varScale="1">
        <p:scale>
          <a:sx n="54" d="100"/>
          <a:sy n="54" d="100"/>
        </p:scale>
        <p:origin x="448"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35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Google%20Driver\Talk\MS\npsi.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G:\My%20Drive\Talk\CCS17\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 (5)'!$D$12</c:f>
              <c:strCache>
                <c:ptCount val="1"/>
                <c:pt idx="0">
                  <c:v>f1(x)</c:v>
                </c:pt>
              </c:strCache>
            </c:strRef>
          </c:tx>
          <c:spPr>
            <a:ln w="19050" cap="rnd">
              <a:no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303D-4AF1-8D70-D25903F5E9F8}"/>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 (5)'!$D$12</c:f>
              <c:strCache>
                <c:ptCount val="1"/>
                <c:pt idx="0">
                  <c:v>f1(x)</c:v>
                </c:pt>
              </c:strCache>
            </c:strRef>
          </c:tx>
          <c:spPr>
            <a:ln w="19050" cap="rnd">
              <a:solidFill>
                <a:schemeClr val="accent1"/>
              </a:solid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B418-4822-8FC2-BAD9B5012CF2}"/>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 (5)'!$D$12</c:f>
              <c:strCache>
                <c:ptCount val="1"/>
                <c:pt idx="0">
                  <c:v>f1(x)</c:v>
                </c:pt>
              </c:strCache>
            </c:strRef>
          </c:tx>
          <c:spPr>
            <a:ln w="19050" cap="rnd">
              <a:solidFill>
                <a:schemeClr val="accent1"/>
              </a:solid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9C39-47D4-A5CA-22662DAD8417}"/>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cap="none" baseline="0">
                <a:solidFill>
                  <a:schemeClr val="lt1">
                    <a:lumMod val="85000"/>
                  </a:schemeClr>
                </a:solidFill>
                <a:latin typeface="+mn-lt"/>
                <a:ea typeface="+mn-ea"/>
                <a:cs typeface="+mn-cs"/>
              </a:defRPr>
            </a:pPr>
            <a:r>
              <a:rPr lang="en-US" b="0" dirty="0"/>
              <a:t>PSI (</a:t>
            </a:r>
            <a:r>
              <a:rPr lang="en-US" b="1" dirty="0"/>
              <a:t>Table-based</a:t>
            </a:r>
            <a:r>
              <a:rPr lang="en-US" b="0" dirty="0"/>
              <a:t> OPPRF) Running Time in </a:t>
            </a:r>
            <a:r>
              <a:rPr lang="en-US" b="1" dirty="0"/>
              <a:t>standard</a:t>
            </a:r>
            <a:r>
              <a:rPr lang="en-US" b="0" baseline="0" dirty="0"/>
              <a:t> </a:t>
            </a:r>
            <a:r>
              <a:rPr lang="en-US" b="0" dirty="0"/>
              <a:t>Semi-honest</a:t>
            </a:r>
            <a:r>
              <a:rPr lang="en-US" b="0" baseline="0" dirty="0"/>
              <a:t> setting</a:t>
            </a:r>
            <a:endParaRPr lang="en-US" b="0" dirty="0"/>
          </a:p>
        </c:rich>
      </c:tx>
      <c:overlay val="0"/>
      <c:spPr>
        <a:noFill/>
        <a:ln>
          <a:noFill/>
        </a:ln>
        <a:effectLst/>
      </c:spPr>
      <c:txPr>
        <a:bodyPr rot="0" spcFirstLastPara="1" vertOverflow="ellipsis" vert="horz" wrap="square" anchor="ctr" anchorCtr="1"/>
        <a:lstStyle/>
        <a:p>
          <a:pPr>
            <a:defRPr sz="144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spPr>
            <a:ln w="22225" cap="rnd">
              <a:solidFill>
                <a:srgbClr val="FF000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Sheet1!$F$15:$L$15</c:f>
              <c:numCache>
                <c:formatCode>General</c:formatCode>
                <c:ptCount val="7"/>
                <c:pt idx="0">
                  <c:v>2</c:v>
                </c:pt>
                <c:pt idx="1">
                  <c:v>3</c:v>
                </c:pt>
                <c:pt idx="2">
                  <c:v>4</c:v>
                </c:pt>
                <c:pt idx="3">
                  <c:v>5</c:v>
                </c:pt>
                <c:pt idx="4">
                  <c:v>10</c:v>
                </c:pt>
                <c:pt idx="5">
                  <c:v>15</c:v>
                </c:pt>
              </c:numCache>
            </c:numRef>
          </c:xVal>
          <c:yVal>
            <c:numRef>
              <c:f>Sheet1!$F$16:$L$16</c:f>
              <c:numCache>
                <c:formatCode>General</c:formatCode>
                <c:ptCount val="7"/>
                <c:pt idx="0">
                  <c:v>3.7</c:v>
                </c:pt>
                <c:pt idx="1">
                  <c:v>25.81</c:v>
                </c:pt>
                <c:pt idx="2">
                  <c:v>52.25</c:v>
                </c:pt>
                <c:pt idx="3">
                  <c:v>71.28</c:v>
                </c:pt>
                <c:pt idx="4">
                  <c:v>182.8</c:v>
                </c:pt>
                <c:pt idx="5">
                  <c:v>304.36</c:v>
                </c:pt>
              </c:numCache>
            </c:numRef>
          </c:yVal>
          <c:smooth val="1"/>
          <c:extLst>
            <c:ext xmlns:c16="http://schemas.microsoft.com/office/drawing/2014/chart" uri="{C3380CC4-5D6E-409C-BE32-E72D297353CC}">
              <c16:uniqueId val="{00000000-91F2-45B8-91FC-15B681C1F774}"/>
            </c:ext>
          </c:extLst>
        </c:ser>
        <c:dLbls>
          <c:showLegendKey val="0"/>
          <c:showVal val="0"/>
          <c:showCatName val="0"/>
          <c:showSerName val="0"/>
          <c:showPercent val="0"/>
          <c:showBubbleSize val="0"/>
        </c:dLbls>
        <c:axId val="283018704"/>
        <c:axId val="283015096"/>
      </c:scatterChart>
      <c:valAx>
        <c:axId val="283018704"/>
        <c:scaling>
          <c:orientation val="minMax"/>
          <c:max val="15"/>
          <c:min val="2"/>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lt1">
                        <a:lumMod val="75000"/>
                      </a:schemeClr>
                    </a:solidFill>
                    <a:latin typeface="+mn-lt"/>
                    <a:ea typeface="+mn-ea"/>
                    <a:cs typeface="+mn-cs"/>
                  </a:defRPr>
                </a:pPr>
                <a:r>
                  <a:rPr lang="en-US"/>
                  <a:t>Number of Parties</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3015096"/>
        <c:crosses val="autoZero"/>
        <c:crossBetween val="midCat"/>
        <c:majorUnit val="1"/>
      </c:valAx>
      <c:valAx>
        <c:axId val="28301509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lt1">
                        <a:lumMod val="75000"/>
                      </a:schemeClr>
                    </a:solidFill>
                    <a:latin typeface="+mn-lt"/>
                    <a:ea typeface="+mn-ea"/>
                    <a:cs typeface="+mn-cs"/>
                  </a:defRPr>
                </a:pPr>
                <a:r>
                  <a:rPr lang="en-US"/>
                  <a:t>Total running time (second)</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crossAx val="283018704"/>
        <c:crosses val="autoZero"/>
        <c:crossBetween val="midCat"/>
        <c:majorUnit val="60"/>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20674866622066"/>
          <c:y val="3.4090909090909088E-2"/>
          <c:w val="0.80861532831271909"/>
          <c:h val="0.86081424481030777"/>
        </c:manualLayout>
      </c:layout>
      <c:scatterChart>
        <c:scatterStyle val="smoothMarker"/>
        <c:varyColors val="0"/>
        <c:ser>
          <c:idx val="0"/>
          <c:order val="0"/>
          <c:tx>
            <c:strRef>
              <c:f>'Sheet1 (5)'!$D$12</c:f>
              <c:strCache>
                <c:ptCount val="1"/>
                <c:pt idx="0">
                  <c:v>f1(x)</c:v>
                </c:pt>
              </c:strCache>
            </c:strRef>
          </c:tx>
          <c:spPr>
            <a:ln w="19050" cap="rnd">
              <a:no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CF95-4C07-8B8D-21C2562C1ED4}"/>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 (5)'!$D$12</c:f>
              <c:strCache>
                <c:ptCount val="1"/>
                <c:pt idx="0">
                  <c:v>f1(x)</c:v>
                </c:pt>
              </c:strCache>
            </c:strRef>
          </c:tx>
          <c:spPr>
            <a:ln w="19050" cap="rnd">
              <a:solidFill>
                <a:schemeClr val="accent1"/>
              </a:solid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36F4-41E7-A917-D3D2E6CB2A81}"/>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20674866622066"/>
          <c:y val="3.4090909090909088E-2"/>
          <c:w val="0.80861532831271909"/>
          <c:h val="0.86081424481030777"/>
        </c:manualLayout>
      </c:layout>
      <c:scatterChart>
        <c:scatterStyle val="smoothMarker"/>
        <c:varyColors val="0"/>
        <c:ser>
          <c:idx val="0"/>
          <c:order val="0"/>
          <c:tx>
            <c:strRef>
              <c:f>'Sheet1 (5)'!$D$12</c:f>
              <c:strCache>
                <c:ptCount val="1"/>
                <c:pt idx="0">
                  <c:v>f1(x)</c:v>
                </c:pt>
              </c:strCache>
            </c:strRef>
          </c:tx>
          <c:spPr>
            <a:ln w="19050" cap="rnd">
              <a:no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21D2-49B4-BAD4-6DFA61115B08}"/>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 (5)'!$D$12</c:f>
              <c:strCache>
                <c:ptCount val="1"/>
                <c:pt idx="0">
                  <c:v>f1(x)</c:v>
                </c:pt>
              </c:strCache>
            </c:strRef>
          </c:tx>
          <c:spPr>
            <a:ln w="19050" cap="rnd">
              <a:solidFill>
                <a:schemeClr val="accent1"/>
              </a:solid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1BB7-4F39-AC80-E39D51BE246A}"/>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 (5)'!$D$12</c:f>
              <c:strCache>
                <c:ptCount val="1"/>
                <c:pt idx="0">
                  <c:v>f1(x)</c:v>
                </c:pt>
              </c:strCache>
            </c:strRef>
          </c:tx>
          <c:spPr>
            <a:ln w="19050" cap="rnd">
              <a:solidFill>
                <a:schemeClr val="accent1"/>
              </a:solid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B418-4822-8FC2-BAD9B5012CF2}"/>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 (5)'!$D$12</c:f>
              <c:strCache>
                <c:ptCount val="1"/>
                <c:pt idx="0">
                  <c:v>f1(x)</c:v>
                </c:pt>
              </c:strCache>
            </c:strRef>
          </c:tx>
          <c:spPr>
            <a:ln w="19050" cap="rnd">
              <a:solidFill>
                <a:schemeClr val="accent1"/>
              </a:solid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1BB7-4F39-AC80-E39D51BE246A}"/>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 (5)'!$D$12</c:f>
              <c:strCache>
                <c:ptCount val="1"/>
                <c:pt idx="0">
                  <c:v>f1(x)</c:v>
                </c:pt>
              </c:strCache>
            </c:strRef>
          </c:tx>
          <c:spPr>
            <a:ln w="19050" cap="rnd">
              <a:solidFill>
                <a:schemeClr val="accent1"/>
              </a:solid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B418-4822-8FC2-BAD9B5012CF2}"/>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 (5)'!$D$12</c:f>
              <c:strCache>
                <c:ptCount val="1"/>
                <c:pt idx="0">
                  <c:v>f1(x)</c:v>
                </c:pt>
              </c:strCache>
            </c:strRef>
          </c:tx>
          <c:spPr>
            <a:ln w="19050" cap="rnd">
              <a:solidFill>
                <a:schemeClr val="accent1"/>
              </a:solidFill>
              <a:round/>
            </a:ln>
            <a:effectLst/>
          </c:spPr>
          <c:marker>
            <c:symbol val="none"/>
          </c:marker>
          <c:xVal>
            <c:numRef>
              <c:f>'Sheet1 (5)'!$E$11:$N$11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 (5)'!$E$12:$N$12</c:f>
              <c:numCache>
                <c:formatCode>General</c:formatCode>
                <c:ptCount val="10"/>
                <c:pt idx="0">
                  <c:v>-20</c:v>
                </c:pt>
                <c:pt idx="1">
                  <c:v>20</c:v>
                </c:pt>
                <c:pt idx="2">
                  <c:v>-30</c:v>
                </c:pt>
                <c:pt idx="3">
                  <c:v>60</c:v>
                </c:pt>
                <c:pt idx="4">
                  <c:v>100</c:v>
                </c:pt>
                <c:pt idx="5">
                  <c:v>20</c:v>
                </c:pt>
                <c:pt idx="6">
                  <c:v>40</c:v>
                </c:pt>
                <c:pt idx="7">
                  <c:v>-25</c:v>
                </c:pt>
                <c:pt idx="8">
                  <c:v>0</c:v>
                </c:pt>
                <c:pt idx="9">
                  <c:v>20</c:v>
                </c:pt>
              </c:numCache>
            </c:numRef>
          </c:yVal>
          <c:smooth val="1"/>
          <c:extLst>
            <c:ext xmlns:c16="http://schemas.microsoft.com/office/drawing/2014/chart" uri="{C3380CC4-5D6E-409C-BE32-E72D297353CC}">
              <c16:uniqueId val="{00000000-1BB7-4F39-AC80-E39D51BE246A}"/>
            </c:ext>
          </c:extLst>
        </c:ser>
        <c:dLbls>
          <c:showLegendKey val="0"/>
          <c:showVal val="0"/>
          <c:showCatName val="0"/>
          <c:showSerName val="0"/>
          <c:showPercent val="0"/>
          <c:showBubbleSize val="0"/>
        </c:dLbls>
        <c:axId val="443363136"/>
        <c:axId val="443361824"/>
      </c:scatterChart>
      <c:valAx>
        <c:axId val="443363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1824"/>
        <c:crosses val="autoZero"/>
        <c:crossBetween val="midCat"/>
        <c:majorUnit val="1"/>
      </c:valAx>
      <c:valAx>
        <c:axId val="44336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3631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4" dt="2017-10-18T23:28:51.125" idx="1">
    <p:pos x="3797" y="3344"/>
    <p:text>pseudo-random instead of random</p:text>
    <p:extLst>
      <p:ext uri="{C676402C-5697-4E1C-873F-D02D1690AC5C}">
        <p15:threadingInfo xmlns:p15="http://schemas.microsoft.com/office/powerpoint/2012/main" timeZoneBias="-180"/>
      </p:ext>
    </p:extLst>
  </p:cm>
  <p:cm authorId="5" dt="2017-10-18T13:51:17.766" idx="2">
    <p:pos x="3797" y="3440"/>
    <p:text>done</p:text>
    <p:extLst>
      <p:ext uri="{C676402C-5697-4E1C-873F-D02D1690AC5C}">
        <p15:threadingInfo xmlns:p15="http://schemas.microsoft.com/office/powerpoint/2012/main" timeZoneBias="420">
          <p15:parentCm authorId="4"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18T23:37:43.658" idx="6">
    <p:pos x="10" y="10"/>
    <p:text>The math fonts in this slied are too small</p:text>
    <p:extLst>
      <p:ext uri="{C676402C-5697-4E1C-873F-D02D1690AC5C}">
        <p15:threadingInfo xmlns:p15="http://schemas.microsoft.com/office/powerpoint/2012/main" timeZoneBias="-180"/>
      </p:ext>
    </p:extLst>
  </p:cm>
  <p:cm authorId="5" dt="2017-10-21T20:47:07.464" idx="7">
    <p:pos x="106" y="106"/>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D7D97056-5526-4A8D-8D4E-56B03D0ED0BC}" type="datetime1">
              <a:rPr lang="en-US" smtClean="0"/>
              <a:t>11/1/2017</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7A812E13-98EE-442F-818A-8F7601486112}" type="slidenum">
              <a:rPr lang="en-US" smtClean="0"/>
              <a:t>‹#›</a:t>
            </a:fld>
            <a:endParaRPr lang="en-US"/>
          </a:p>
        </p:txBody>
      </p:sp>
    </p:spTree>
    <p:extLst>
      <p:ext uri="{BB962C8B-B14F-4D97-AF65-F5344CB8AC3E}">
        <p14:creationId xmlns:p14="http://schemas.microsoft.com/office/powerpoint/2010/main" val="34425451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3841141-AD58-47DD-89C2-BDF29A1D5170}" type="datetime1">
              <a:rPr lang="en-US" smtClean="0"/>
              <a:t>11/1/2017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7511809-E8D7-4326-8BBD-D003164A638D}" type="slidenum">
              <a:rPr lang="en-US" smtClean="0"/>
              <a:pPr/>
              <a:t>‹#›</a:t>
            </a:fld>
            <a:endParaRPr lang="en-US"/>
          </a:p>
        </p:txBody>
      </p:sp>
    </p:spTree>
    <p:extLst>
      <p:ext uri="{BB962C8B-B14F-4D97-AF65-F5344CB8AC3E}">
        <p14:creationId xmlns:p14="http://schemas.microsoft.com/office/powerpoint/2010/main" val="298900129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Hi everyone, I am happy….This is </a:t>
            </a:r>
            <a:r>
              <a:rPr lang="en-US" sz="1400" dirty="0"/>
              <a:t>Practical Multi-party Private Set Intersection </a:t>
            </a:r>
            <a:br>
              <a:rPr lang="en-US" sz="1400" dirty="0"/>
            </a:br>
            <a:r>
              <a:rPr lang="en-US" sz="1400" dirty="0"/>
              <a:t>from Symmetric-Key Techniques</a:t>
            </a:r>
            <a:endParaRPr lang="en-US" sz="1300" dirty="0"/>
          </a:p>
          <a:p>
            <a:r>
              <a:rPr lang="en-US" sz="1300" dirty="0"/>
              <a:t>Different from two previous </a:t>
            </a:r>
            <a:r>
              <a:rPr lang="en-US" sz="1300" dirty="0" err="1"/>
              <a:t>presentation,s</a:t>
            </a:r>
            <a:r>
              <a:rPr lang="en-US" sz="1300" dirty="0"/>
              <a:t> our work focus on multi-parties setting. Our protocol is the first protocol from </a:t>
            </a:r>
            <a:r>
              <a:rPr lang="en-US" sz="1400" dirty="0"/>
              <a:t>Symmetric-Key operations </a:t>
            </a:r>
            <a:r>
              <a:rPr lang="en-US" sz="1300" dirty="0"/>
              <a:t>which is every efficient  </a:t>
            </a:r>
          </a:p>
          <a:p>
            <a:r>
              <a:rPr lang="en-US" sz="1300" dirty="0"/>
              <a:t>This is a joint work with …</a:t>
            </a:r>
          </a:p>
        </p:txBody>
      </p:sp>
      <p:sp>
        <p:nvSpPr>
          <p:cNvPr id="4" name="Slide Number Placeholder 3"/>
          <p:cNvSpPr>
            <a:spLocks noGrp="1"/>
          </p:cNvSpPr>
          <p:nvPr>
            <p:ph type="sldNum" sz="quarter" idx="10"/>
          </p:nvPr>
        </p:nvSpPr>
        <p:spPr/>
        <p:txBody>
          <a:bodyPr/>
          <a:lstStyle/>
          <a:p>
            <a:fld id="{47511809-E8D7-4326-8BBD-D003164A638D}" type="slidenum">
              <a:rPr lang="en-US" smtClean="0"/>
              <a:pPr/>
              <a:t>1</a:t>
            </a:fld>
            <a:endParaRPr lang="en-US"/>
          </a:p>
        </p:txBody>
      </p:sp>
      <p:sp>
        <p:nvSpPr>
          <p:cNvPr id="5" name="Date Placeholder 4"/>
          <p:cNvSpPr>
            <a:spLocks noGrp="1"/>
          </p:cNvSpPr>
          <p:nvPr>
            <p:ph type="dt" idx="11"/>
          </p:nvPr>
        </p:nvSpPr>
        <p:spPr/>
        <p:txBody>
          <a:bodyPr/>
          <a:lstStyle/>
          <a:p>
            <a:fld id="{FEB651E5-575F-43E9-84A4-6C5B99E05AA9}" type="datetime1">
              <a:rPr lang="en-US" smtClean="0"/>
              <a:t>11/1/2017</a:t>
            </a:fld>
            <a:endParaRPr lang="en-US"/>
          </a:p>
        </p:txBody>
      </p:sp>
    </p:spTree>
    <p:extLst>
      <p:ext uri="{BB962C8B-B14F-4D97-AF65-F5344CB8AC3E}">
        <p14:creationId xmlns:p14="http://schemas.microsoft.com/office/powerpoint/2010/main" val="901233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It has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14:m>
                  <m:oMath xmlns:m="http://schemas.openxmlformats.org/officeDocument/2006/math">
                    <m:r>
                      <a:rPr lang="en-US" sz="1200" i="1">
                        <a:effectLst/>
                        <a:latin typeface="Cambria Math" panose="02040503050406030204" pitchFamily="18" charset="0"/>
                        <a:ea typeface="Cambria Math" panose="02040503050406030204" pitchFamily="18" charset="0"/>
                      </a:rPr>
                      <m:t>𝑃</m:t>
                    </m:r>
                    <m:d>
                      <m:dPr>
                        <m:ctrlPr>
                          <a:rPr lang="en-US" sz="1200" i="1">
                            <a:effectLst/>
                            <a:latin typeface="Cambria Math" panose="02040503050406030204" pitchFamily="18" charset="0"/>
                            <a:ea typeface="Cambria Math" panose="02040503050406030204" pitchFamily="18" charset="0"/>
                          </a:rPr>
                        </m:ctrlPr>
                      </m:dPr>
                      <m:e>
                        <m:r>
                          <a:rPr lang="en-US" sz="1200" i="1">
                            <a:effectLst/>
                            <a:latin typeface="Cambria Math" panose="02040503050406030204" pitchFamily="18" charset="0"/>
                            <a:ea typeface="Cambria Math" panose="02040503050406030204" pitchFamily="18" charset="0"/>
                          </a:rPr>
                          <m:t>𝑥</m:t>
                        </m:r>
                      </m:e>
                    </m:d>
                    <m:r>
                      <a:rPr lang="en-US" sz="1200" i="1">
                        <a:effectLst/>
                        <a:latin typeface="Cambria Math" panose="02040503050406030204" pitchFamily="18" charset="0"/>
                        <a:ea typeface="Cambria Math" panose="02040503050406030204" pitchFamily="18" charset="0"/>
                      </a:rPr>
                      <m:t> </m:t>
                    </m:r>
                  </m:oMath>
                </a14:m>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14:m>
                  <m:oMath xmlns:m="http://schemas.openxmlformats.org/officeDocument/2006/math">
                    <m:r>
                      <a:rPr lang="en-US" sz="1200" b="0" i="1" smtClean="0">
                        <a:solidFill>
                          <a:srgbClr val="0066FF"/>
                        </a:solidFill>
                        <a:latin typeface="Cambria Math" panose="02040503050406030204" pitchFamily="18" charset="0"/>
                        <a:ea typeface="Cambria Math" panose="02040503050406030204" pitchFamily="18" charset="0"/>
                      </a:rPr>
                      <m:t>𝑖𝑡</m:t>
                    </m:r>
                    <m:r>
                      <a:rPr lang="en-US" sz="1200" b="0" i="1" smtClean="0">
                        <a:solidFill>
                          <a:srgbClr val="0066FF"/>
                        </a:solidFill>
                        <a:latin typeface="Cambria Math" panose="02040503050406030204" pitchFamily="18" charset="0"/>
                        <a:ea typeface="Cambria Math" panose="02040503050406030204" pitchFamily="18" charset="0"/>
                      </a:rPr>
                      <m:t> </m:t>
                    </m:r>
                    <m:r>
                      <a:rPr lang="en-US" sz="1200" b="0" i="1" smtClean="0">
                        <a:solidFill>
                          <a:srgbClr val="0066FF"/>
                        </a:solidFill>
                        <a:latin typeface="Cambria Math" panose="02040503050406030204" pitchFamily="18" charset="0"/>
                        <a:ea typeface="Cambria Math" panose="02040503050406030204" pitchFamily="18" charset="0"/>
                      </a:rPr>
                      <m:t>𝑤𝑖𝑡h</m:t>
                    </m:r>
                    <m:r>
                      <a:rPr lang="en-US" sz="1200" b="0" i="1" smtClean="0">
                        <a:solidFill>
                          <a:srgbClr val="0066FF"/>
                        </a:solidFill>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𝐹</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i="1">
                        <a:solidFill>
                          <a:srgbClr val="FF6600"/>
                        </a:solidFill>
                        <a:effectLst/>
                        <a:latin typeface="Cambria Math" panose="02040503050406030204" pitchFamily="18" charset="0"/>
                        <a:ea typeface="Cambria Math" panose="02040503050406030204" pitchFamily="18" charset="0"/>
                      </a:rPr>
                      <m:t>𝑥</m:t>
                    </m:r>
                    <m:r>
                      <a:rPr lang="en-US" i="1">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𝑥</m:t>
                        </m:r>
                      </m:e>
                      <m:sub>
                        <m:r>
                          <a:rPr lang="en-US" i="1">
                            <a:solidFill>
                              <a:srgbClr val="0066FF"/>
                            </a:solidFill>
                            <a:effectLst/>
                            <a:latin typeface="Cambria Math" panose="02040503050406030204" pitchFamily="18" charset="0"/>
                            <a:ea typeface="Cambria Math" panose="02040503050406030204" pitchFamily="18" charset="0"/>
                          </a:rPr>
                          <m:t>𝑖</m:t>
                        </m:r>
                      </m:sub>
                    </m:sSub>
                  </m:oMath>
                </a14:m>
                <a:r>
                  <a:rPr lang="en-US" i="1"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m:t>
                    </m:r>
                  </m:oMath>
                </a14:m>
                <a:r>
                  <a:rPr lang="en-US" dirty="0">
                    <a:effectLst/>
                    <a:latin typeface="Cambria Math" panose="02040503050406030204" pitchFamily="18" charset="0"/>
                    <a:ea typeface="Cambria Math" panose="02040503050406030204" pitchFamily="18" charset="0"/>
                  </a:rPr>
                  <a:t> </a:t>
                </a:r>
                <a14:m>
                  <m:oMath xmlns:m="http://schemas.openxmlformats.org/officeDocument/2006/math">
                    <m:r>
                      <m:rPr>
                        <m:sty m:val="p"/>
                      </m:rPr>
                      <a:rPr lang="en-US">
                        <a:solidFill>
                          <a:srgbClr val="0066FF"/>
                        </a:solidFill>
                        <a:effectLst/>
                        <a:latin typeface="Cambria Math" panose="02040503050406030204" pitchFamily="18" charset="0"/>
                        <a:ea typeface="Cambria Math" panose="02040503050406030204" pitchFamily="18" charset="0"/>
                      </a:rPr>
                      <m:t>P</m:t>
                    </m:r>
                    <m:d>
                      <m:dPr>
                        <m:ctrlPr>
                          <a:rPr lang="en-US" i="1">
                            <a:effectLst/>
                            <a:latin typeface="Cambria Math" panose="02040503050406030204" pitchFamily="18" charset="0"/>
                            <a:ea typeface="Cambria Math" panose="02040503050406030204" pitchFamily="18" charset="0"/>
                          </a:rPr>
                        </m:ctrlPr>
                      </m:dPr>
                      <m:e>
                        <m:r>
                          <a:rPr lang="en-US" i="1">
                            <a:solidFill>
                              <a:srgbClr val="FF6600"/>
                            </a:solidFill>
                            <a:effectLst/>
                            <a:latin typeface="Cambria Math" panose="02040503050406030204" pitchFamily="18" charset="0"/>
                            <a:ea typeface="Cambria Math" panose="02040503050406030204" pitchFamily="18" charset="0"/>
                          </a:rPr>
                          <m:t>𝑥</m:t>
                        </m:r>
                      </m:e>
                    </m:d>
                    <m:r>
                      <a:rPr lang="en-US" b="0" i="1" smtClean="0">
                        <a:solidFill>
                          <a:srgbClr val="FF6600"/>
                        </a:solidFill>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𝑦</m:t>
                        </m:r>
                      </m:e>
                      <m:sub>
                        <m:r>
                          <a:rPr lang="en-US" i="1">
                            <a:solidFill>
                              <a:srgbClr val="0066FF"/>
                            </a:solidFill>
                            <a:effectLst/>
                            <a:latin typeface="Cambria Math" panose="02040503050406030204" pitchFamily="18" charset="0"/>
                            <a:ea typeface="Cambria Math" panose="02040503050406030204" pitchFamily="18" charset="0"/>
                          </a:rPr>
                          <m:t>𝑖</m:t>
                        </m:r>
                      </m:sub>
                    </m:sSub>
                    <m:r>
                      <a:rPr lang="en-US" i="1">
                        <a:solidFill>
                          <a:srgbClr val="0066FF"/>
                        </a:solidFill>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oMath>
                </a14:m>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14:m>
                  <m:oMath xmlns:m="http://schemas.openxmlformats.org/officeDocument/2006/math">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𝑦</m:t>
                        </m:r>
                      </m:e>
                      <m:sub>
                        <m:r>
                          <a:rPr lang="en-US" b="0" i="1">
                            <a:solidFill>
                              <a:srgbClr val="0066FF"/>
                            </a:solidFill>
                            <a:latin typeface="Cambria Math" panose="02040503050406030204" pitchFamily="18" charset="0"/>
                          </a:rPr>
                          <m:t>𝑖</m:t>
                        </m:r>
                      </m:sub>
                    </m:sSub>
                    <m:r>
                      <a:rPr lang="en-US" b="0" i="1">
                        <a:solidFill>
                          <a:srgbClr val="0066FF"/>
                        </a:solidFill>
                        <a:latin typeface="Cambria Math" panose="02040503050406030204" pitchFamily="18" charset="0"/>
                      </a:rPr>
                      <m:t>⊕</m:t>
                    </m:r>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𝐹</m:t>
                        </m:r>
                      </m:e>
                      <m:sub>
                        <m:r>
                          <a:rPr lang="en-US" b="0" i="1">
                            <a:solidFill>
                              <a:srgbClr val="0066FF"/>
                            </a:solidFill>
                            <a:latin typeface="Cambria Math" panose="02040503050406030204" pitchFamily="18" charset="0"/>
                          </a:rPr>
                          <m:t>𝑘</m:t>
                        </m:r>
                      </m:sub>
                    </m:sSub>
                    <m:d>
                      <m:dPr>
                        <m:ctrlPr>
                          <a:rPr lang="en-US" i="1">
                            <a:solidFill>
                              <a:srgbClr val="0066FF"/>
                            </a:solidFill>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e>
                    </m:d>
                  </m:oMath>
                </a14:m>
                <a:r>
                  <a:rPr lang="en-US" dirty="0"/>
                  <a:t> are random =&gt; don’t leak anything on </a:t>
                </a:r>
                <a14:m>
                  <m:oMath xmlns:m="http://schemas.openxmlformats.org/officeDocument/2006/math">
                    <m:sSub>
                      <m:sSubPr>
                        <m:ctrlPr>
                          <a:rPr lang="en-US" b="1"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𝒙</m:t>
                        </m:r>
                      </m:e>
                      <m:sub>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𝒊</m:t>
                        </m:r>
                      </m:sub>
                    </m:sSub>
                  </m:oMath>
                </a14:m>
                <a:r>
                  <a:rPr lang="en-US" dirty="0">
                    <a:effectLst/>
                  </a:rPr>
                  <a:t> </a:t>
                </a:r>
                <a:r>
                  <a:rPr lang="en-US" dirty="0"/>
                  <a:t>or </a:t>
                </a:r>
                <a14:m>
                  <m:oMath xmlns:m="http://schemas.openxmlformats.org/officeDocument/2006/math">
                    <m:sSub>
                      <m:sSubPr>
                        <m:ctrlPr>
                          <a:rPr lang="en-US" i="1">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𝑦</m:t>
                        </m:r>
                      </m:e>
                      <m:sub>
                        <m:r>
                          <a:rPr lang="en-US" i="1">
                            <a:solidFill>
                              <a:srgbClr val="0066FF"/>
                            </a:solidFill>
                            <a:latin typeface="Cambria Math" panose="02040503050406030204" pitchFamily="18" charset="0"/>
                          </a:rPr>
                          <m:t>𝑖</m:t>
                        </m:r>
                      </m:sub>
                    </m:sSub>
                  </m:oMath>
                </a14:m>
                <a:endParaRPr lang="en-US" dirty="0"/>
              </a:p>
              <a:p>
                <a:r>
                  <a:rPr lang="en-US" dirty="0"/>
                  <a:t>So now, Cost: the interpolation of the polynomial takes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e>
                    </m:d>
                  </m:oMath>
                </a14:m>
                <a:r>
                  <a:rPr lang="en-US" dirty="0"/>
                  <a:t>. Communication takes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𝑛</m:t>
                        </m:r>
                      </m:e>
                    </m:d>
                  </m:oMath>
                </a14:m>
                <a:endParaRPr lang="en-US" b="0" dirty="0"/>
              </a:p>
              <a:p>
                <a:r>
                  <a:rPr lang="en-US" dirty="0"/>
                  <a:t>In the paper we show another OPPRF protocol with linear time and linear communication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with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r>
                  <a:rPr lang="en-US" sz="1200" i="0">
                    <a:effectLst/>
                    <a:latin typeface="Cambria Math" panose="02040503050406030204" pitchFamily="18" charset="0"/>
                    <a:ea typeface="Cambria Math" panose="02040503050406030204" pitchFamily="18" charset="0"/>
                  </a:rPr>
                  <a:t>𝑃(𝑥)  </a:t>
                </a:r>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r>
                  <a:rPr lang="en-US" sz="1200" b="0" i="0">
                    <a:solidFill>
                      <a:srgbClr val="0066FF"/>
                    </a:solidFill>
                    <a:latin typeface="Cambria Math" panose="02040503050406030204" pitchFamily="18" charset="0"/>
                    <a:ea typeface="Cambria Math" panose="02040503050406030204" pitchFamily="18" charset="0"/>
                  </a:rPr>
                  <a:t>𝑖𝑡 𝑤𝑖𝑡ℎ </a:t>
                </a:r>
                <a:r>
                  <a:rPr lang="en-US" sz="1200" i="0">
                    <a:latin typeface="Cambria Math" panose="02040503050406030204" pitchFamily="18" charset="0"/>
                    <a:ea typeface="Cambria Math" panose="02040503050406030204" pitchFamily="18" charset="0"/>
                  </a:rPr>
                  <a:t>𝐹_𝑘 (</a:t>
                </a:r>
                <a:r>
                  <a:rPr lang="en-US" sz="1200" b="0" i="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𝑥)</a:t>
                </a:r>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r>
                  <a:rPr lang="en-US" i="0">
                    <a:solidFill>
                      <a:srgbClr val="FF6600"/>
                    </a:solidFill>
                    <a:effectLst/>
                    <a:latin typeface="Cambria Math" panose="02040503050406030204" pitchFamily="18" charset="0"/>
                    <a:ea typeface="Cambria Math" panose="02040503050406030204" pitchFamily="18" charset="0"/>
                  </a:rPr>
                  <a:t>𝑥</a:t>
                </a:r>
                <a:r>
                  <a:rPr lang="en-US" i="0">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𝑥_𝑖</a:t>
                </a:r>
                <a:r>
                  <a:rPr lang="en-US" i="1" dirty="0">
                    <a:effectLst/>
                    <a:latin typeface="Cambria Math" panose="02040503050406030204" pitchFamily="18" charset="0"/>
                    <a:ea typeface="Cambria Math" panose="02040503050406030204" pitchFamily="18" charset="0"/>
                  </a:rPr>
                  <a:t> </a:t>
                </a:r>
                <a:r>
                  <a:rPr lang="en-US" i="0">
                    <a:effectLst/>
                    <a:latin typeface="Cambria Math" panose="02040503050406030204" pitchFamily="18" charset="0"/>
                    <a:ea typeface="Cambria Math" panose="02040503050406030204" pitchFamily="18" charset="0"/>
                  </a:rPr>
                  <a:t>⇒</a:t>
                </a:r>
                <a:r>
                  <a:rPr lang="en-US" dirty="0">
                    <a:effectLst/>
                    <a:latin typeface="Cambria Math" panose="02040503050406030204" pitchFamily="18" charset="0"/>
                    <a:ea typeface="Cambria Math" panose="02040503050406030204" pitchFamily="18" charset="0"/>
                  </a:rPr>
                  <a:t> </a:t>
                </a:r>
                <a:r>
                  <a:rPr lang="en-US" i="0">
                    <a:solidFill>
                      <a:srgbClr val="0066FF"/>
                    </a:solidFill>
                    <a:effectLst/>
                    <a:latin typeface="Cambria Math" panose="02040503050406030204" pitchFamily="18" charset="0"/>
                    <a:ea typeface="Cambria Math" panose="02040503050406030204" pitchFamily="18" charset="0"/>
                  </a:rPr>
                  <a:t>P</a:t>
                </a:r>
                <a:r>
                  <a:rPr lang="en-US" i="0">
                    <a:effectLst/>
                    <a:latin typeface="Cambria Math" panose="02040503050406030204" pitchFamily="18" charset="0"/>
                    <a:ea typeface="Cambria Math" panose="02040503050406030204" pitchFamily="18" charset="0"/>
                  </a:rPr>
                  <a:t>(</a:t>
                </a:r>
                <a:r>
                  <a:rPr lang="en-US" i="0">
                    <a:solidFill>
                      <a:srgbClr val="FF6600"/>
                    </a:solidFill>
                    <a:effectLst/>
                    <a:latin typeface="Cambria Math" panose="02040503050406030204" pitchFamily="18" charset="0"/>
                    <a:ea typeface="Cambria Math" panose="02040503050406030204" pitchFamily="18" charset="0"/>
                  </a:rPr>
                  <a:t>𝑥)</a:t>
                </a:r>
                <a:r>
                  <a:rPr lang="en-US" b="0" i="0">
                    <a:solidFill>
                      <a:srgbClr val="FF6600"/>
                    </a:solidFill>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𝑦_𝑖⊕</a:t>
                </a:r>
                <a:r>
                  <a:rPr lang="en-US" i="0">
                    <a:effectLst/>
                    <a:latin typeface="Cambria Math" panose="02040503050406030204" pitchFamily="18" charset="0"/>
                    <a:ea typeface="Cambria Math" panose="02040503050406030204" pitchFamily="18" charset="0"/>
                  </a:rPr>
                  <a:t>𝐹_𝑘 (</a:t>
                </a:r>
                <a:r>
                  <a:rPr lang="en-US" i="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a:t>𝑥_𝑖 )</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i="0">
                    <a:solidFill>
                      <a:srgbClr val="0066FF"/>
                    </a:solidFill>
                    <a:latin typeface="Cambria Math" panose="02040503050406030204" pitchFamily="18" charset="0"/>
                    <a:ea typeface="Cambria Math" panose="02040503050406030204" pitchFamily="18" charset="0"/>
                  </a:rPr>
                  <a:t>P</a:t>
                </a:r>
                <a:r>
                  <a:rPr lang="en-US" i="0">
                    <a:latin typeface="Cambria Math" panose="02040503050406030204" pitchFamily="18" charset="0"/>
                    <a:ea typeface="Cambria Math" panose="02040503050406030204" pitchFamily="18" charset="0"/>
                  </a:rPr>
                  <a:t>(</a:t>
                </a:r>
                <a:r>
                  <a:rPr lang="en-US" i="0">
                    <a:solidFill>
                      <a:srgbClr val="FF6600"/>
                    </a:solidFill>
                    <a:latin typeface="Cambria Math" panose="02040503050406030204" pitchFamily="18" charset="0"/>
                    <a:ea typeface="Cambria Math" panose="02040503050406030204" pitchFamily="18" charset="0"/>
                  </a:rPr>
                  <a:t>𝑥)</a:t>
                </a:r>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r>
                  <a:rPr lang="en-US" b="0" i="0">
                    <a:solidFill>
                      <a:srgbClr val="0066FF"/>
                    </a:solidFill>
                    <a:latin typeface="Cambria Math" panose="02040503050406030204" pitchFamily="18" charset="0"/>
                  </a:rPr>
                  <a:t>𝑦_𝑖⊕𝐹_𝑘 </a:t>
                </a:r>
                <a:r>
                  <a:rPr lang="en-US" i="0">
                    <a:solidFill>
                      <a:srgbClr val="0066FF"/>
                    </a:solidFill>
                    <a:latin typeface="Cambria Math" panose="02040503050406030204" pitchFamily="18" charset="0"/>
                  </a:rPr>
                  <a:t>(</a:t>
                </a:r>
                <a:r>
                  <a:rPr lang="en-US" b="0" i="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a:t>𝑥_𝑖 )</a:t>
                </a:r>
                <a:r>
                  <a:rPr lang="en-US" dirty="0"/>
                  <a:t> are random =&gt; don’t leak anything on </a:t>
                </a:r>
                <a:r>
                  <a:rPr lang="en-US" b="1"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𝒙_𝒊</a:t>
                </a:r>
                <a:r>
                  <a:rPr lang="en-US" dirty="0">
                    <a:effectLst/>
                  </a:rPr>
                  <a:t> </a:t>
                </a:r>
                <a:r>
                  <a:rPr lang="en-US" dirty="0"/>
                  <a:t>or </a:t>
                </a:r>
                <a:r>
                  <a:rPr lang="en-US" i="0">
                    <a:solidFill>
                      <a:srgbClr val="0066FF"/>
                    </a:solidFill>
                    <a:latin typeface="Cambria Math" panose="02040503050406030204" pitchFamily="18" charset="0"/>
                  </a:rPr>
                  <a:t>𝑦_𝑖</a:t>
                </a:r>
                <a:endParaRPr lang="en-US" dirty="0"/>
              </a:p>
              <a:p>
                <a:r>
                  <a:rPr lang="en-US" dirty="0"/>
                  <a:t>So now, Cost: the interpolation of the polynomial takes time </a:t>
                </a:r>
                <a:r>
                  <a:rPr lang="en-US" i="0">
                    <a:latin typeface="Cambria Math" panose="02040503050406030204" pitchFamily="18" charset="0"/>
                  </a:rPr>
                  <a:t>𝑂(𝑛^2 )</a:t>
                </a:r>
                <a:r>
                  <a:rPr lang="en-US" dirty="0"/>
                  <a:t>. Communication takes </a:t>
                </a:r>
                <a:r>
                  <a:rPr lang="en-US" i="0">
                    <a:latin typeface="Cambria Math" panose="02040503050406030204" pitchFamily="18" charset="0"/>
                  </a:rPr>
                  <a:t>𝑂(</a:t>
                </a:r>
                <a:r>
                  <a:rPr lang="en-US" b="0" i="0">
                    <a:latin typeface="Cambria Math" panose="02040503050406030204" pitchFamily="18" charset="0"/>
                  </a:rPr>
                  <a:t>𝑛)</a:t>
                </a:r>
                <a:endParaRPr lang="en-US" b="0" dirty="0"/>
              </a:p>
              <a:p>
                <a:r>
                  <a:rPr lang="en-US" dirty="0"/>
                  <a:t>In the paper we show another OPPRF protocol with linear time and linear communication</a:t>
                </a:r>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10</a:t>
            </a:fld>
            <a:endParaRPr lang="en-US"/>
          </a:p>
        </p:txBody>
      </p:sp>
      <p:sp>
        <p:nvSpPr>
          <p:cNvPr id="5" name="Date Placeholder 4"/>
          <p:cNvSpPr>
            <a:spLocks noGrp="1"/>
          </p:cNvSpPr>
          <p:nvPr>
            <p:ph type="dt" idx="11"/>
          </p:nvPr>
        </p:nvSpPr>
        <p:spPr/>
        <p:txBody>
          <a:bodyPr/>
          <a:lstStyle/>
          <a:p>
            <a:fld id="{CE385252-A0BF-4E2A-B997-586D5DB26156}" type="datetime1">
              <a:rPr lang="en-US" smtClean="0"/>
              <a:t>11/1/2017</a:t>
            </a:fld>
            <a:endParaRPr lang="en-US"/>
          </a:p>
        </p:txBody>
      </p:sp>
    </p:spTree>
    <p:extLst>
      <p:ext uri="{BB962C8B-B14F-4D97-AF65-F5344CB8AC3E}">
        <p14:creationId xmlns:p14="http://schemas.microsoft.com/office/powerpoint/2010/main" val="1452102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It has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14:m>
                  <m:oMath xmlns:m="http://schemas.openxmlformats.org/officeDocument/2006/math">
                    <m:r>
                      <a:rPr lang="en-US" sz="1200" i="1">
                        <a:effectLst/>
                        <a:latin typeface="Cambria Math" panose="02040503050406030204" pitchFamily="18" charset="0"/>
                        <a:ea typeface="Cambria Math" panose="02040503050406030204" pitchFamily="18" charset="0"/>
                      </a:rPr>
                      <m:t>𝑃</m:t>
                    </m:r>
                    <m:d>
                      <m:dPr>
                        <m:ctrlPr>
                          <a:rPr lang="en-US" sz="1200" i="1">
                            <a:effectLst/>
                            <a:latin typeface="Cambria Math" panose="02040503050406030204" pitchFamily="18" charset="0"/>
                            <a:ea typeface="Cambria Math" panose="02040503050406030204" pitchFamily="18" charset="0"/>
                          </a:rPr>
                        </m:ctrlPr>
                      </m:dPr>
                      <m:e>
                        <m:r>
                          <a:rPr lang="en-US" sz="1200" i="1">
                            <a:effectLst/>
                            <a:latin typeface="Cambria Math" panose="02040503050406030204" pitchFamily="18" charset="0"/>
                            <a:ea typeface="Cambria Math" panose="02040503050406030204" pitchFamily="18" charset="0"/>
                          </a:rPr>
                          <m:t>𝑥</m:t>
                        </m:r>
                      </m:e>
                    </m:d>
                    <m:r>
                      <a:rPr lang="en-US" sz="1200" i="1">
                        <a:effectLst/>
                        <a:latin typeface="Cambria Math" panose="02040503050406030204" pitchFamily="18" charset="0"/>
                        <a:ea typeface="Cambria Math" panose="02040503050406030204" pitchFamily="18" charset="0"/>
                      </a:rPr>
                      <m:t> </m:t>
                    </m:r>
                  </m:oMath>
                </a14:m>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14:m>
                  <m:oMath xmlns:m="http://schemas.openxmlformats.org/officeDocument/2006/math">
                    <m:r>
                      <a:rPr lang="en-US" sz="1200" b="0" i="1" smtClean="0">
                        <a:solidFill>
                          <a:srgbClr val="0066FF"/>
                        </a:solidFill>
                        <a:latin typeface="Cambria Math" panose="02040503050406030204" pitchFamily="18" charset="0"/>
                        <a:ea typeface="Cambria Math" panose="02040503050406030204" pitchFamily="18" charset="0"/>
                      </a:rPr>
                      <m:t>𝑖𝑡</m:t>
                    </m:r>
                    <m:r>
                      <a:rPr lang="en-US" sz="1200" b="0" i="1" smtClean="0">
                        <a:solidFill>
                          <a:srgbClr val="0066FF"/>
                        </a:solidFill>
                        <a:latin typeface="Cambria Math" panose="02040503050406030204" pitchFamily="18" charset="0"/>
                        <a:ea typeface="Cambria Math" panose="02040503050406030204" pitchFamily="18" charset="0"/>
                      </a:rPr>
                      <m:t> </m:t>
                    </m:r>
                    <m:r>
                      <a:rPr lang="en-US" sz="1200" b="0" i="1" smtClean="0">
                        <a:solidFill>
                          <a:srgbClr val="0066FF"/>
                        </a:solidFill>
                        <a:latin typeface="Cambria Math" panose="02040503050406030204" pitchFamily="18" charset="0"/>
                        <a:ea typeface="Cambria Math" panose="02040503050406030204" pitchFamily="18" charset="0"/>
                      </a:rPr>
                      <m:t>𝑤𝑖𝑡h</m:t>
                    </m:r>
                    <m:r>
                      <a:rPr lang="en-US" sz="1200" b="0" i="1" smtClean="0">
                        <a:solidFill>
                          <a:srgbClr val="0066FF"/>
                        </a:solidFill>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𝐹</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i="1">
                        <a:solidFill>
                          <a:srgbClr val="FF6600"/>
                        </a:solidFill>
                        <a:effectLst/>
                        <a:latin typeface="Cambria Math" panose="02040503050406030204" pitchFamily="18" charset="0"/>
                        <a:ea typeface="Cambria Math" panose="02040503050406030204" pitchFamily="18" charset="0"/>
                      </a:rPr>
                      <m:t>𝑥</m:t>
                    </m:r>
                    <m:r>
                      <a:rPr lang="en-US" i="1">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𝑥</m:t>
                        </m:r>
                      </m:e>
                      <m:sub>
                        <m:r>
                          <a:rPr lang="en-US" i="1">
                            <a:solidFill>
                              <a:srgbClr val="0066FF"/>
                            </a:solidFill>
                            <a:effectLst/>
                            <a:latin typeface="Cambria Math" panose="02040503050406030204" pitchFamily="18" charset="0"/>
                            <a:ea typeface="Cambria Math" panose="02040503050406030204" pitchFamily="18" charset="0"/>
                          </a:rPr>
                          <m:t>𝑖</m:t>
                        </m:r>
                      </m:sub>
                    </m:sSub>
                  </m:oMath>
                </a14:m>
                <a:r>
                  <a:rPr lang="en-US" i="1"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m:t>
                    </m:r>
                  </m:oMath>
                </a14:m>
                <a:r>
                  <a:rPr lang="en-US" dirty="0">
                    <a:effectLst/>
                    <a:latin typeface="Cambria Math" panose="02040503050406030204" pitchFamily="18" charset="0"/>
                    <a:ea typeface="Cambria Math" panose="02040503050406030204" pitchFamily="18" charset="0"/>
                  </a:rPr>
                  <a:t> </a:t>
                </a:r>
                <a14:m>
                  <m:oMath xmlns:m="http://schemas.openxmlformats.org/officeDocument/2006/math">
                    <m:r>
                      <m:rPr>
                        <m:sty m:val="p"/>
                      </m:rPr>
                      <a:rPr lang="en-US">
                        <a:solidFill>
                          <a:srgbClr val="0066FF"/>
                        </a:solidFill>
                        <a:effectLst/>
                        <a:latin typeface="Cambria Math" panose="02040503050406030204" pitchFamily="18" charset="0"/>
                        <a:ea typeface="Cambria Math" panose="02040503050406030204" pitchFamily="18" charset="0"/>
                      </a:rPr>
                      <m:t>P</m:t>
                    </m:r>
                    <m:d>
                      <m:dPr>
                        <m:ctrlPr>
                          <a:rPr lang="en-US" i="1">
                            <a:effectLst/>
                            <a:latin typeface="Cambria Math" panose="02040503050406030204" pitchFamily="18" charset="0"/>
                            <a:ea typeface="Cambria Math" panose="02040503050406030204" pitchFamily="18" charset="0"/>
                          </a:rPr>
                        </m:ctrlPr>
                      </m:dPr>
                      <m:e>
                        <m:r>
                          <a:rPr lang="en-US" i="1">
                            <a:solidFill>
                              <a:srgbClr val="FF6600"/>
                            </a:solidFill>
                            <a:effectLst/>
                            <a:latin typeface="Cambria Math" panose="02040503050406030204" pitchFamily="18" charset="0"/>
                            <a:ea typeface="Cambria Math" panose="02040503050406030204" pitchFamily="18" charset="0"/>
                          </a:rPr>
                          <m:t>𝑥</m:t>
                        </m:r>
                      </m:e>
                    </m:d>
                    <m:r>
                      <a:rPr lang="en-US" b="0" i="1" smtClean="0">
                        <a:solidFill>
                          <a:srgbClr val="FF6600"/>
                        </a:solidFill>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𝑦</m:t>
                        </m:r>
                      </m:e>
                      <m:sub>
                        <m:r>
                          <a:rPr lang="en-US" i="1">
                            <a:solidFill>
                              <a:srgbClr val="0066FF"/>
                            </a:solidFill>
                            <a:effectLst/>
                            <a:latin typeface="Cambria Math" panose="02040503050406030204" pitchFamily="18" charset="0"/>
                            <a:ea typeface="Cambria Math" panose="02040503050406030204" pitchFamily="18" charset="0"/>
                          </a:rPr>
                          <m:t>𝑖</m:t>
                        </m:r>
                      </m:sub>
                    </m:sSub>
                    <m:r>
                      <a:rPr lang="en-US" i="1">
                        <a:solidFill>
                          <a:srgbClr val="0066FF"/>
                        </a:solidFill>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oMath>
                </a14:m>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14:m>
                  <m:oMath xmlns:m="http://schemas.openxmlformats.org/officeDocument/2006/math">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𝑦</m:t>
                        </m:r>
                      </m:e>
                      <m:sub>
                        <m:r>
                          <a:rPr lang="en-US" b="0" i="1">
                            <a:solidFill>
                              <a:srgbClr val="0066FF"/>
                            </a:solidFill>
                            <a:latin typeface="Cambria Math" panose="02040503050406030204" pitchFamily="18" charset="0"/>
                          </a:rPr>
                          <m:t>𝑖</m:t>
                        </m:r>
                      </m:sub>
                    </m:sSub>
                    <m:r>
                      <a:rPr lang="en-US" b="0" i="1">
                        <a:solidFill>
                          <a:srgbClr val="0066FF"/>
                        </a:solidFill>
                        <a:latin typeface="Cambria Math" panose="02040503050406030204" pitchFamily="18" charset="0"/>
                      </a:rPr>
                      <m:t>⊕</m:t>
                    </m:r>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𝐹</m:t>
                        </m:r>
                      </m:e>
                      <m:sub>
                        <m:r>
                          <a:rPr lang="en-US" b="0" i="1">
                            <a:solidFill>
                              <a:srgbClr val="0066FF"/>
                            </a:solidFill>
                            <a:latin typeface="Cambria Math" panose="02040503050406030204" pitchFamily="18" charset="0"/>
                          </a:rPr>
                          <m:t>𝑘</m:t>
                        </m:r>
                      </m:sub>
                    </m:sSub>
                    <m:d>
                      <m:dPr>
                        <m:ctrlPr>
                          <a:rPr lang="en-US" i="1">
                            <a:solidFill>
                              <a:srgbClr val="0066FF"/>
                            </a:solidFill>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e>
                    </m:d>
                  </m:oMath>
                </a14:m>
                <a:r>
                  <a:rPr lang="en-US" dirty="0"/>
                  <a:t> are random =&gt; don’t leak anything on </a:t>
                </a:r>
                <a14:m>
                  <m:oMath xmlns:m="http://schemas.openxmlformats.org/officeDocument/2006/math">
                    <m:sSub>
                      <m:sSubPr>
                        <m:ctrlPr>
                          <a:rPr lang="en-US" b="1"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𝒙</m:t>
                        </m:r>
                      </m:e>
                      <m:sub>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𝒊</m:t>
                        </m:r>
                      </m:sub>
                    </m:sSub>
                  </m:oMath>
                </a14:m>
                <a:r>
                  <a:rPr lang="en-US" dirty="0">
                    <a:effectLst/>
                  </a:rPr>
                  <a:t> </a:t>
                </a:r>
                <a:r>
                  <a:rPr lang="en-US" dirty="0"/>
                  <a:t>or </a:t>
                </a:r>
                <a14:m>
                  <m:oMath xmlns:m="http://schemas.openxmlformats.org/officeDocument/2006/math">
                    <m:sSub>
                      <m:sSubPr>
                        <m:ctrlPr>
                          <a:rPr lang="en-US" i="1">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𝑦</m:t>
                        </m:r>
                      </m:e>
                      <m:sub>
                        <m:r>
                          <a:rPr lang="en-US" i="1">
                            <a:solidFill>
                              <a:srgbClr val="0066FF"/>
                            </a:solidFill>
                            <a:latin typeface="Cambria Math" panose="02040503050406030204" pitchFamily="18" charset="0"/>
                          </a:rPr>
                          <m:t>𝑖</m:t>
                        </m:r>
                      </m:sub>
                    </m:sSub>
                  </m:oMath>
                </a14:m>
                <a:endParaRPr lang="en-US" dirty="0"/>
              </a:p>
              <a:p>
                <a:r>
                  <a:rPr lang="en-US" dirty="0"/>
                  <a:t>So now, Cost: the interpolation of the polynomial takes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e>
                    </m:d>
                  </m:oMath>
                </a14:m>
                <a:r>
                  <a:rPr lang="en-US" dirty="0"/>
                  <a:t>. Communication takes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𝑛</m:t>
                        </m:r>
                      </m:e>
                    </m:d>
                  </m:oMath>
                </a14:m>
                <a:endParaRPr lang="en-US" b="0" dirty="0"/>
              </a:p>
              <a:p>
                <a:r>
                  <a:rPr lang="en-US" dirty="0"/>
                  <a:t>In the paper we show another OPPRF protocol with linear time and linear communication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with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r>
                  <a:rPr lang="en-US" sz="1200" i="0">
                    <a:effectLst/>
                    <a:latin typeface="Cambria Math" panose="02040503050406030204" pitchFamily="18" charset="0"/>
                    <a:ea typeface="Cambria Math" panose="02040503050406030204" pitchFamily="18" charset="0"/>
                  </a:rPr>
                  <a:t>𝑃(𝑥)  </a:t>
                </a:r>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r>
                  <a:rPr lang="en-US" sz="1200" b="0" i="0">
                    <a:solidFill>
                      <a:srgbClr val="0066FF"/>
                    </a:solidFill>
                    <a:latin typeface="Cambria Math" panose="02040503050406030204" pitchFamily="18" charset="0"/>
                    <a:ea typeface="Cambria Math" panose="02040503050406030204" pitchFamily="18" charset="0"/>
                  </a:rPr>
                  <a:t>𝑖𝑡 𝑤𝑖𝑡ℎ </a:t>
                </a:r>
                <a:r>
                  <a:rPr lang="en-US" sz="1200" i="0">
                    <a:latin typeface="Cambria Math" panose="02040503050406030204" pitchFamily="18" charset="0"/>
                    <a:ea typeface="Cambria Math" panose="02040503050406030204" pitchFamily="18" charset="0"/>
                  </a:rPr>
                  <a:t>𝐹_𝑘 (</a:t>
                </a:r>
                <a:r>
                  <a:rPr lang="en-US" sz="1200" b="0" i="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𝑥)</a:t>
                </a:r>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r>
                  <a:rPr lang="en-US" i="0">
                    <a:solidFill>
                      <a:srgbClr val="FF6600"/>
                    </a:solidFill>
                    <a:effectLst/>
                    <a:latin typeface="Cambria Math" panose="02040503050406030204" pitchFamily="18" charset="0"/>
                    <a:ea typeface="Cambria Math" panose="02040503050406030204" pitchFamily="18" charset="0"/>
                  </a:rPr>
                  <a:t>𝑥</a:t>
                </a:r>
                <a:r>
                  <a:rPr lang="en-US" i="0">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𝑥_𝑖</a:t>
                </a:r>
                <a:r>
                  <a:rPr lang="en-US" i="1" dirty="0">
                    <a:effectLst/>
                    <a:latin typeface="Cambria Math" panose="02040503050406030204" pitchFamily="18" charset="0"/>
                    <a:ea typeface="Cambria Math" panose="02040503050406030204" pitchFamily="18" charset="0"/>
                  </a:rPr>
                  <a:t> </a:t>
                </a:r>
                <a:r>
                  <a:rPr lang="en-US" i="0">
                    <a:effectLst/>
                    <a:latin typeface="Cambria Math" panose="02040503050406030204" pitchFamily="18" charset="0"/>
                    <a:ea typeface="Cambria Math" panose="02040503050406030204" pitchFamily="18" charset="0"/>
                  </a:rPr>
                  <a:t>⇒</a:t>
                </a:r>
                <a:r>
                  <a:rPr lang="en-US" dirty="0">
                    <a:effectLst/>
                    <a:latin typeface="Cambria Math" panose="02040503050406030204" pitchFamily="18" charset="0"/>
                    <a:ea typeface="Cambria Math" panose="02040503050406030204" pitchFamily="18" charset="0"/>
                  </a:rPr>
                  <a:t> </a:t>
                </a:r>
                <a:r>
                  <a:rPr lang="en-US" i="0">
                    <a:solidFill>
                      <a:srgbClr val="0066FF"/>
                    </a:solidFill>
                    <a:effectLst/>
                    <a:latin typeface="Cambria Math" panose="02040503050406030204" pitchFamily="18" charset="0"/>
                    <a:ea typeface="Cambria Math" panose="02040503050406030204" pitchFamily="18" charset="0"/>
                  </a:rPr>
                  <a:t>P</a:t>
                </a:r>
                <a:r>
                  <a:rPr lang="en-US" i="0">
                    <a:effectLst/>
                    <a:latin typeface="Cambria Math" panose="02040503050406030204" pitchFamily="18" charset="0"/>
                    <a:ea typeface="Cambria Math" panose="02040503050406030204" pitchFamily="18" charset="0"/>
                  </a:rPr>
                  <a:t>(</a:t>
                </a:r>
                <a:r>
                  <a:rPr lang="en-US" i="0">
                    <a:solidFill>
                      <a:srgbClr val="FF6600"/>
                    </a:solidFill>
                    <a:effectLst/>
                    <a:latin typeface="Cambria Math" panose="02040503050406030204" pitchFamily="18" charset="0"/>
                    <a:ea typeface="Cambria Math" panose="02040503050406030204" pitchFamily="18" charset="0"/>
                  </a:rPr>
                  <a:t>𝑥)</a:t>
                </a:r>
                <a:r>
                  <a:rPr lang="en-US" b="0" i="0">
                    <a:solidFill>
                      <a:srgbClr val="FF6600"/>
                    </a:solidFill>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𝑦_𝑖⊕</a:t>
                </a:r>
                <a:r>
                  <a:rPr lang="en-US" i="0">
                    <a:effectLst/>
                    <a:latin typeface="Cambria Math" panose="02040503050406030204" pitchFamily="18" charset="0"/>
                    <a:ea typeface="Cambria Math" panose="02040503050406030204" pitchFamily="18" charset="0"/>
                  </a:rPr>
                  <a:t>𝐹_𝑘 (</a:t>
                </a:r>
                <a:r>
                  <a:rPr lang="en-US" i="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a:t>𝑥_𝑖 )</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i="0">
                    <a:solidFill>
                      <a:srgbClr val="0066FF"/>
                    </a:solidFill>
                    <a:latin typeface="Cambria Math" panose="02040503050406030204" pitchFamily="18" charset="0"/>
                    <a:ea typeface="Cambria Math" panose="02040503050406030204" pitchFamily="18" charset="0"/>
                  </a:rPr>
                  <a:t>P</a:t>
                </a:r>
                <a:r>
                  <a:rPr lang="en-US" i="0">
                    <a:latin typeface="Cambria Math" panose="02040503050406030204" pitchFamily="18" charset="0"/>
                    <a:ea typeface="Cambria Math" panose="02040503050406030204" pitchFamily="18" charset="0"/>
                  </a:rPr>
                  <a:t>(</a:t>
                </a:r>
                <a:r>
                  <a:rPr lang="en-US" i="0">
                    <a:solidFill>
                      <a:srgbClr val="FF6600"/>
                    </a:solidFill>
                    <a:latin typeface="Cambria Math" panose="02040503050406030204" pitchFamily="18" charset="0"/>
                    <a:ea typeface="Cambria Math" panose="02040503050406030204" pitchFamily="18" charset="0"/>
                  </a:rPr>
                  <a:t>𝑥)</a:t>
                </a:r>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r>
                  <a:rPr lang="en-US" b="0" i="0">
                    <a:solidFill>
                      <a:srgbClr val="0066FF"/>
                    </a:solidFill>
                    <a:latin typeface="Cambria Math" panose="02040503050406030204" pitchFamily="18" charset="0"/>
                  </a:rPr>
                  <a:t>𝑦_𝑖⊕𝐹_𝑘 </a:t>
                </a:r>
                <a:r>
                  <a:rPr lang="en-US" i="0">
                    <a:solidFill>
                      <a:srgbClr val="0066FF"/>
                    </a:solidFill>
                    <a:latin typeface="Cambria Math" panose="02040503050406030204" pitchFamily="18" charset="0"/>
                  </a:rPr>
                  <a:t>(</a:t>
                </a:r>
                <a:r>
                  <a:rPr lang="en-US" b="0" i="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a:t>𝑥_𝑖 )</a:t>
                </a:r>
                <a:r>
                  <a:rPr lang="en-US" dirty="0"/>
                  <a:t> are random =&gt; don’t leak anything on </a:t>
                </a:r>
                <a:r>
                  <a:rPr lang="en-US" b="1"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𝒙_𝒊</a:t>
                </a:r>
                <a:r>
                  <a:rPr lang="en-US" dirty="0">
                    <a:effectLst/>
                  </a:rPr>
                  <a:t> </a:t>
                </a:r>
                <a:r>
                  <a:rPr lang="en-US" dirty="0"/>
                  <a:t>or </a:t>
                </a:r>
                <a:r>
                  <a:rPr lang="en-US" i="0">
                    <a:solidFill>
                      <a:srgbClr val="0066FF"/>
                    </a:solidFill>
                    <a:latin typeface="Cambria Math" panose="02040503050406030204" pitchFamily="18" charset="0"/>
                  </a:rPr>
                  <a:t>𝑦_𝑖</a:t>
                </a:r>
                <a:endParaRPr lang="en-US" dirty="0"/>
              </a:p>
              <a:p>
                <a:r>
                  <a:rPr lang="en-US" dirty="0"/>
                  <a:t>So now, Cost: the interpolation of the polynomial takes time </a:t>
                </a:r>
                <a:r>
                  <a:rPr lang="en-US" i="0">
                    <a:latin typeface="Cambria Math" panose="02040503050406030204" pitchFamily="18" charset="0"/>
                  </a:rPr>
                  <a:t>𝑂(𝑛^2 )</a:t>
                </a:r>
                <a:r>
                  <a:rPr lang="en-US" dirty="0"/>
                  <a:t>. Communication takes </a:t>
                </a:r>
                <a:r>
                  <a:rPr lang="en-US" i="0">
                    <a:latin typeface="Cambria Math" panose="02040503050406030204" pitchFamily="18" charset="0"/>
                  </a:rPr>
                  <a:t>𝑂(</a:t>
                </a:r>
                <a:r>
                  <a:rPr lang="en-US" b="0" i="0">
                    <a:latin typeface="Cambria Math" panose="02040503050406030204" pitchFamily="18" charset="0"/>
                  </a:rPr>
                  <a:t>𝑛)</a:t>
                </a:r>
                <a:endParaRPr lang="en-US" b="0" dirty="0"/>
              </a:p>
              <a:p>
                <a:r>
                  <a:rPr lang="en-US" dirty="0"/>
                  <a:t>In the paper we show another OPPRF protocol with linear time and linear communication</a:t>
                </a:r>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11</a:t>
            </a:fld>
            <a:endParaRPr lang="en-US"/>
          </a:p>
        </p:txBody>
      </p:sp>
      <p:sp>
        <p:nvSpPr>
          <p:cNvPr id="5" name="Date Placeholder 4"/>
          <p:cNvSpPr>
            <a:spLocks noGrp="1"/>
          </p:cNvSpPr>
          <p:nvPr>
            <p:ph type="dt" idx="11"/>
          </p:nvPr>
        </p:nvSpPr>
        <p:spPr/>
        <p:txBody>
          <a:bodyPr/>
          <a:lstStyle/>
          <a:p>
            <a:fld id="{CE385252-A0BF-4E2A-B997-586D5DB26156}" type="datetime1">
              <a:rPr lang="en-US" smtClean="0"/>
              <a:t>11/1/2017</a:t>
            </a:fld>
            <a:endParaRPr lang="en-US"/>
          </a:p>
        </p:txBody>
      </p:sp>
    </p:spTree>
    <p:extLst>
      <p:ext uri="{BB962C8B-B14F-4D97-AF65-F5344CB8AC3E}">
        <p14:creationId xmlns:p14="http://schemas.microsoft.com/office/powerpoint/2010/main" val="375309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It has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14:m>
                  <m:oMath xmlns:m="http://schemas.openxmlformats.org/officeDocument/2006/math">
                    <m:r>
                      <a:rPr lang="en-US" sz="1200" i="1">
                        <a:effectLst/>
                        <a:latin typeface="Cambria Math" panose="02040503050406030204" pitchFamily="18" charset="0"/>
                        <a:ea typeface="Cambria Math" panose="02040503050406030204" pitchFamily="18" charset="0"/>
                      </a:rPr>
                      <m:t>𝑃</m:t>
                    </m:r>
                    <m:d>
                      <m:dPr>
                        <m:ctrlPr>
                          <a:rPr lang="en-US" sz="1200" i="1">
                            <a:effectLst/>
                            <a:latin typeface="Cambria Math" panose="02040503050406030204" pitchFamily="18" charset="0"/>
                            <a:ea typeface="Cambria Math" panose="02040503050406030204" pitchFamily="18" charset="0"/>
                          </a:rPr>
                        </m:ctrlPr>
                      </m:dPr>
                      <m:e>
                        <m:r>
                          <a:rPr lang="en-US" sz="1200" i="1">
                            <a:effectLst/>
                            <a:latin typeface="Cambria Math" panose="02040503050406030204" pitchFamily="18" charset="0"/>
                            <a:ea typeface="Cambria Math" panose="02040503050406030204" pitchFamily="18" charset="0"/>
                          </a:rPr>
                          <m:t>𝑥</m:t>
                        </m:r>
                      </m:e>
                    </m:d>
                    <m:r>
                      <a:rPr lang="en-US" sz="1200" i="1">
                        <a:effectLst/>
                        <a:latin typeface="Cambria Math" panose="02040503050406030204" pitchFamily="18" charset="0"/>
                        <a:ea typeface="Cambria Math" panose="02040503050406030204" pitchFamily="18" charset="0"/>
                      </a:rPr>
                      <m:t> </m:t>
                    </m:r>
                  </m:oMath>
                </a14:m>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14:m>
                  <m:oMath xmlns:m="http://schemas.openxmlformats.org/officeDocument/2006/math">
                    <m:r>
                      <a:rPr lang="en-US" sz="1200" b="0" i="1" smtClean="0">
                        <a:solidFill>
                          <a:srgbClr val="0066FF"/>
                        </a:solidFill>
                        <a:latin typeface="Cambria Math" panose="02040503050406030204" pitchFamily="18" charset="0"/>
                        <a:ea typeface="Cambria Math" panose="02040503050406030204" pitchFamily="18" charset="0"/>
                      </a:rPr>
                      <m:t>𝑖𝑡</m:t>
                    </m:r>
                    <m:r>
                      <a:rPr lang="en-US" sz="1200" b="0" i="1" smtClean="0">
                        <a:solidFill>
                          <a:srgbClr val="0066FF"/>
                        </a:solidFill>
                        <a:latin typeface="Cambria Math" panose="02040503050406030204" pitchFamily="18" charset="0"/>
                        <a:ea typeface="Cambria Math" panose="02040503050406030204" pitchFamily="18" charset="0"/>
                      </a:rPr>
                      <m:t> </m:t>
                    </m:r>
                    <m:r>
                      <a:rPr lang="en-US" sz="1200" b="0" i="1" smtClean="0">
                        <a:solidFill>
                          <a:srgbClr val="0066FF"/>
                        </a:solidFill>
                        <a:latin typeface="Cambria Math" panose="02040503050406030204" pitchFamily="18" charset="0"/>
                        <a:ea typeface="Cambria Math" panose="02040503050406030204" pitchFamily="18" charset="0"/>
                      </a:rPr>
                      <m:t>𝑤𝑖𝑡h</m:t>
                    </m:r>
                    <m:r>
                      <a:rPr lang="en-US" sz="1200" b="0" i="1" smtClean="0">
                        <a:solidFill>
                          <a:srgbClr val="0066FF"/>
                        </a:solidFill>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𝐹</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i="1">
                        <a:solidFill>
                          <a:srgbClr val="FF6600"/>
                        </a:solidFill>
                        <a:effectLst/>
                        <a:latin typeface="Cambria Math" panose="02040503050406030204" pitchFamily="18" charset="0"/>
                        <a:ea typeface="Cambria Math" panose="02040503050406030204" pitchFamily="18" charset="0"/>
                      </a:rPr>
                      <m:t>𝑥</m:t>
                    </m:r>
                    <m:r>
                      <a:rPr lang="en-US" i="1">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𝑥</m:t>
                        </m:r>
                      </m:e>
                      <m:sub>
                        <m:r>
                          <a:rPr lang="en-US" i="1">
                            <a:solidFill>
                              <a:srgbClr val="0066FF"/>
                            </a:solidFill>
                            <a:effectLst/>
                            <a:latin typeface="Cambria Math" panose="02040503050406030204" pitchFamily="18" charset="0"/>
                            <a:ea typeface="Cambria Math" panose="02040503050406030204" pitchFamily="18" charset="0"/>
                          </a:rPr>
                          <m:t>𝑖</m:t>
                        </m:r>
                      </m:sub>
                    </m:sSub>
                  </m:oMath>
                </a14:m>
                <a:r>
                  <a:rPr lang="en-US" i="1"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m:t>
                    </m:r>
                  </m:oMath>
                </a14:m>
                <a:r>
                  <a:rPr lang="en-US" dirty="0">
                    <a:effectLst/>
                    <a:latin typeface="Cambria Math" panose="02040503050406030204" pitchFamily="18" charset="0"/>
                    <a:ea typeface="Cambria Math" panose="02040503050406030204" pitchFamily="18" charset="0"/>
                  </a:rPr>
                  <a:t> </a:t>
                </a:r>
                <a14:m>
                  <m:oMath xmlns:m="http://schemas.openxmlformats.org/officeDocument/2006/math">
                    <m:r>
                      <m:rPr>
                        <m:sty m:val="p"/>
                      </m:rPr>
                      <a:rPr lang="en-US">
                        <a:solidFill>
                          <a:srgbClr val="0066FF"/>
                        </a:solidFill>
                        <a:effectLst/>
                        <a:latin typeface="Cambria Math" panose="02040503050406030204" pitchFamily="18" charset="0"/>
                        <a:ea typeface="Cambria Math" panose="02040503050406030204" pitchFamily="18" charset="0"/>
                      </a:rPr>
                      <m:t>P</m:t>
                    </m:r>
                    <m:d>
                      <m:dPr>
                        <m:ctrlPr>
                          <a:rPr lang="en-US" i="1">
                            <a:effectLst/>
                            <a:latin typeface="Cambria Math" panose="02040503050406030204" pitchFamily="18" charset="0"/>
                            <a:ea typeface="Cambria Math" panose="02040503050406030204" pitchFamily="18" charset="0"/>
                          </a:rPr>
                        </m:ctrlPr>
                      </m:dPr>
                      <m:e>
                        <m:r>
                          <a:rPr lang="en-US" i="1">
                            <a:solidFill>
                              <a:srgbClr val="FF6600"/>
                            </a:solidFill>
                            <a:effectLst/>
                            <a:latin typeface="Cambria Math" panose="02040503050406030204" pitchFamily="18" charset="0"/>
                            <a:ea typeface="Cambria Math" panose="02040503050406030204" pitchFamily="18" charset="0"/>
                          </a:rPr>
                          <m:t>𝑥</m:t>
                        </m:r>
                      </m:e>
                    </m:d>
                    <m:r>
                      <a:rPr lang="en-US" b="0" i="1" smtClean="0">
                        <a:solidFill>
                          <a:srgbClr val="FF6600"/>
                        </a:solidFill>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𝑦</m:t>
                        </m:r>
                      </m:e>
                      <m:sub>
                        <m:r>
                          <a:rPr lang="en-US" i="1">
                            <a:solidFill>
                              <a:srgbClr val="0066FF"/>
                            </a:solidFill>
                            <a:effectLst/>
                            <a:latin typeface="Cambria Math" panose="02040503050406030204" pitchFamily="18" charset="0"/>
                            <a:ea typeface="Cambria Math" panose="02040503050406030204" pitchFamily="18" charset="0"/>
                          </a:rPr>
                          <m:t>𝑖</m:t>
                        </m:r>
                      </m:sub>
                    </m:sSub>
                    <m:r>
                      <a:rPr lang="en-US" i="1">
                        <a:solidFill>
                          <a:srgbClr val="0066FF"/>
                        </a:solidFill>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oMath>
                </a14:m>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14:m>
                  <m:oMath xmlns:m="http://schemas.openxmlformats.org/officeDocument/2006/math">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𝑦</m:t>
                        </m:r>
                      </m:e>
                      <m:sub>
                        <m:r>
                          <a:rPr lang="en-US" b="0" i="1">
                            <a:solidFill>
                              <a:srgbClr val="0066FF"/>
                            </a:solidFill>
                            <a:latin typeface="Cambria Math" panose="02040503050406030204" pitchFamily="18" charset="0"/>
                          </a:rPr>
                          <m:t>𝑖</m:t>
                        </m:r>
                      </m:sub>
                    </m:sSub>
                    <m:r>
                      <a:rPr lang="en-US" b="0" i="1">
                        <a:solidFill>
                          <a:srgbClr val="0066FF"/>
                        </a:solidFill>
                        <a:latin typeface="Cambria Math" panose="02040503050406030204" pitchFamily="18" charset="0"/>
                      </a:rPr>
                      <m:t>⊕</m:t>
                    </m:r>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𝐹</m:t>
                        </m:r>
                      </m:e>
                      <m:sub>
                        <m:r>
                          <a:rPr lang="en-US" b="0" i="1">
                            <a:solidFill>
                              <a:srgbClr val="0066FF"/>
                            </a:solidFill>
                            <a:latin typeface="Cambria Math" panose="02040503050406030204" pitchFamily="18" charset="0"/>
                          </a:rPr>
                          <m:t>𝑘</m:t>
                        </m:r>
                      </m:sub>
                    </m:sSub>
                    <m:d>
                      <m:dPr>
                        <m:ctrlPr>
                          <a:rPr lang="en-US" i="1">
                            <a:solidFill>
                              <a:srgbClr val="0066FF"/>
                            </a:solidFill>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e>
                    </m:d>
                  </m:oMath>
                </a14:m>
                <a:r>
                  <a:rPr lang="en-US" dirty="0"/>
                  <a:t> are random =&gt; don’t leak anything on </a:t>
                </a:r>
                <a14:m>
                  <m:oMath xmlns:m="http://schemas.openxmlformats.org/officeDocument/2006/math">
                    <m:sSub>
                      <m:sSubPr>
                        <m:ctrlPr>
                          <a:rPr lang="en-US" b="1"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𝒙</m:t>
                        </m:r>
                      </m:e>
                      <m:sub>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𝒊</m:t>
                        </m:r>
                      </m:sub>
                    </m:sSub>
                  </m:oMath>
                </a14:m>
                <a:r>
                  <a:rPr lang="en-US" dirty="0">
                    <a:effectLst/>
                  </a:rPr>
                  <a:t> </a:t>
                </a:r>
                <a:r>
                  <a:rPr lang="en-US" dirty="0"/>
                  <a:t>or </a:t>
                </a:r>
                <a14:m>
                  <m:oMath xmlns:m="http://schemas.openxmlformats.org/officeDocument/2006/math">
                    <m:sSub>
                      <m:sSubPr>
                        <m:ctrlPr>
                          <a:rPr lang="en-US" i="1">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𝑦</m:t>
                        </m:r>
                      </m:e>
                      <m:sub>
                        <m:r>
                          <a:rPr lang="en-US" i="1">
                            <a:solidFill>
                              <a:srgbClr val="0066FF"/>
                            </a:solidFill>
                            <a:latin typeface="Cambria Math" panose="02040503050406030204" pitchFamily="18" charset="0"/>
                          </a:rPr>
                          <m:t>𝑖</m:t>
                        </m:r>
                      </m:sub>
                    </m:sSub>
                  </m:oMath>
                </a14:m>
                <a:endParaRPr lang="en-US" dirty="0"/>
              </a:p>
              <a:p>
                <a:r>
                  <a:rPr lang="en-US" dirty="0"/>
                  <a:t>So now, Cost: the interpolation of the polynomial takes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e>
                    </m:d>
                  </m:oMath>
                </a14:m>
                <a:r>
                  <a:rPr lang="en-US" dirty="0"/>
                  <a:t>. Communication takes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𝑛</m:t>
                        </m:r>
                      </m:e>
                    </m:d>
                  </m:oMath>
                </a14:m>
                <a:endParaRPr lang="en-US" b="0" dirty="0"/>
              </a:p>
              <a:p>
                <a:r>
                  <a:rPr lang="en-US" dirty="0"/>
                  <a:t>In the paper we show another OPPRF protocol with linear time and linear communication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with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r>
                  <a:rPr lang="en-US" sz="1200" i="0">
                    <a:effectLst/>
                    <a:latin typeface="Cambria Math" panose="02040503050406030204" pitchFamily="18" charset="0"/>
                    <a:ea typeface="Cambria Math" panose="02040503050406030204" pitchFamily="18" charset="0"/>
                  </a:rPr>
                  <a:t>𝑃(𝑥)  </a:t>
                </a:r>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r>
                  <a:rPr lang="en-US" sz="1200" b="0" i="0">
                    <a:solidFill>
                      <a:srgbClr val="0066FF"/>
                    </a:solidFill>
                    <a:latin typeface="Cambria Math" panose="02040503050406030204" pitchFamily="18" charset="0"/>
                    <a:ea typeface="Cambria Math" panose="02040503050406030204" pitchFamily="18" charset="0"/>
                  </a:rPr>
                  <a:t>𝑖𝑡 𝑤𝑖𝑡ℎ </a:t>
                </a:r>
                <a:r>
                  <a:rPr lang="en-US" sz="1200" i="0">
                    <a:latin typeface="Cambria Math" panose="02040503050406030204" pitchFamily="18" charset="0"/>
                    <a:ea typeface="Cambria Math" panose="02040503050406030204" pitchFamily="18" charset="0"/>
                  </a:rPr>
                  <a:t>𝐹_𝑘 (</a:t>
                </a:r>
                <a:r>
                  <a:rPr lang="en-US" sz="1200" b="0" i="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𝑥)</a:t>
                </a:r>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r>
                  <a:rPr lang="en-US" i="0">
                    <a:solidFill>
                      <a:srgbClr val="FF6600"/>
                    </a:solidFill>
                    <a:effectLst/>
                    <a:latin typeface="Cambria Math" panose="02040503050406030204" pitchFamily="18" charset="0"/>
                    <a:ea typeface="Cambria Math" panose="02040503050406030204" pitchFamily="18" charset="0"/>
                  </a:rPr>
                  <a:t>𝑥</a:t>
                </a:r>
                <a:r>
                  <a:rPr lang="en-US" i="0">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𝑥_𝑖</a:t>
                </a:r>
                <a:r>
                  <a:rPr lang="en-US" i="1" dirty="0">
                    <a:effectLst/>
                    <a:latin typeface="Cambria Math" panose="02040503050406030204" pitchFamily="18" charset="0"/>
                    <a:ea typeface="Cambria Math" panose="02040503050406030204" pitchFamily="18" charset="0"/>
                  </a:rPr>
                  <a:t> </a:t>
                </a:r>
                <a:r>
                  <a:rPr lang="en-US" i="0">
                    <a:effectLst/>
                    <a:latin typeface="Cambria Math" panose="02040503050406030204" pitchFamily="18" charset="0"/>
                    <a:ea typeface="Cambria Math" panose="02040503050406030204" pitchFamily="18" charset="0"/>
                  </a:rPr>
                  <a:t>⇒</a:t>
                </a:r>
                <a:r>
                  <a:rPr lang="en-US" dirty="0">
                    <a:effectLst/>
                    <a:latin typeface="Cambria Math" panose="02040503050406030204" pitchFamily="18" charset="0"/>
                    <a:ea typeface="Cambria Math" panose="02040503050406030204" pitchFamily="18" charset="0"/>
                  </a:rPr>
                  <a:t> </a:t>
                </a:r>
                <a:r>
                  <a:rPr lang="en-US" i="0">
                    <a:solidFill>
                      <a:srgbClr val="0066FF"/>
                    </a:solidFill>
                    <a:effectLst/>
                    <a:latin typeface="Cambria Math" panose="02040503050406030204" pitchFamily="18" charset="0"/>
                    <a:ea typeface="Cambria Math" panose="02040503050406030204" pitchFamily="18" charset="0"/>
                  </a:rPr>
                  <a:t>P</a:t>
                </a:r>
                <a:r>
                  <a:rPr lang="en-US" i="0">
                    <a:effectLst/>
                    <a:latin typeface="Cambria Math" panose="02040503050406030204" pitchFamily="18" charset="0"/>
                    <a:ea typeface="Cambria Math" panose="02040503050406030204" pitchFamily="18" charset="0"/>
                  </a:rPr>
                  <a:t>(</a:t>
                </a:r>
                <a:r>
                  <a:rPr lang="en-US" i="0">
                    <a:solidFill>
                      <a:srgbClr val="FF6600"/>
                    </a:solidFill>
                    <a:effectLst/>
                    <a:latin typeface="Cambria Math" panose="02040503050406030204" pitchFamily="18" charset="0"/>
                    <a:ea typeface="Cambria Math" panose="02040503050406030204" pitchFamily="18" charset="0"/>
                  </a:rPr>
                  <a:t>𝑥)</a:t>
                </a:r>
                <a:r>
                  <a:rPr lang="en-US" b="0" i="0">
                    <a:solidFill>
                      <a:srgbClr val="FF6600"/>
                    </a:solidFill>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𝑦_𝑖⊕</a:t>
                </a:r>
                <a:r>
                  <a:rPr lang="en-US" i="0">
                    <a:effectLst/>
                    <a:latin typeface="Cambria Math" panose="02040503050406030204" pitchFamily="18" charset="0"/>
                    <a:ea typeface="Cambria Math" panose="02040503050406030204" pitchFamily="18" charset="0"/>
                  </a:rPr>
                  <a:t>𝐹_𝑘 (</a:t>
                </a:r>
                <a:r>
                  <a:rPr lang="en-US" i="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a:t>𝑥_𝑖 )</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i="0">
                    <a:solidFill>
                      <a:srgbClr val="0066FF"/>
                    </a:solidFill>
                    <a:latin typeface="Cambria Math" panose="02040503050406030204" pitchFamily="18" charset="0"/>
                    <a:ea typeface="Cambria Math" panose="02040503050406030204" pitchFamily="18" charset="0"/>
                  </a:rPr>
                  <a:t>P</a:t>
                </a:r>
                <a:r>
                  <a:rPr lang="en-US" i="0">
                    <a:latin typeface="Cambria Math" panose="02040503050406030204" pitchFamily="18" charset="0"/>
                    <a:ea typeface="Cambria Math" panose="02040503050406030204" pitchFamily="18" charset="0"/>
                  </a:rPr>
                  <a:t>(</a:t>
                </a:r>
                <a:r>
                  <a:rPr lang="en-US" i="0">
                    <a:solidFill>
                      <a:srgbClr val="FF6600"/>
                    </a:solidFill>
                    <a:latin typeface="Cambria Math" panose="02040503050406030204" pitchFamily="18" charset="0"/>
                    <a:ea typeface="Cambria Math" panose="02040503050406030204" pitchFamily="18" charset="0"/>
                  </a:rPr>
                  <a:t>𝑥)</a:t>
                </a:r>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r>
                  <a:rPr lang="en-US" b="0" i="0">
                    <a:solidFill>
                      <a:srgbClr val="0066FF"/>
                    </a:solidFill>
                    <a:latin typeface="Cambria Math" panose="02040503050406030204" pitchFamily="18" charset="0"/>
                  </a:rPr>
                  <a:t>𝑦_𝑖⊕𝐹_𝑘 </a:t>
                </a:r>
                <a:r>
                  <a:rPr lang="en-US" i="0">
                    <a:solidFill>
                      <a:srgbClr val="0066FF"/>
                    </a:solidFill>
                    <a:latin typeface="Cambria Math" panose="02040503050406030204" pitchFamily="18" charset="0"/>
                  </a:rPr>
                  <a:t>(</a:t>
                </a:r>
                <a:r>
                  <a:rPr lang="en-US" b="0" i="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a:t>𝑥_𝑖 )</a:t>
                </a:r>
                <a:r>
                  <a:rPr lang="en-US" dirty="0"/>
                  <a:t> are random =&gt; don’t leak anything on </a:t>
                </a:r>
                <a:r>
                  <a:rPr lang="en-US" b="1"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𝒙_𝒊</a:t>
                </a:r>
                <a:r>
                  <a:rPr lang="en-US" dirty="0">
                    <a:effectLst/>
                  </a:rPr>
                  <a:t> </a:t>
                </a:r>
                <a:r>
                  <a:rPr lang="en-US" dirty="0"/>
                  <a:t>or </a:t>
                </a:r>
                <a:r>
                  <a:rPr lang="en-US" i="0">
                    <a:solidFill>
                      <a:srgbClr val="0066FF"/>
                    </a:solidFill>
                    <a:latin typeface="Cambria Math" panose="02040503050406030204" pitchFamily="18" charset="0"/>
                  </a:rPr>
                  <a:t>𝑦_𝑖</a:t>
                </a:r>
                <a:endParaRPr lang="en-US" dirty="0"/>
              </a:p>
              <a:p>
                <a:r>
                  <a:rPr lang="en-US" dirty="0"/>
                  <a:t>So now, Cost: the interpolation of the polynomial takes time </a:t>
                </a:r>
                <a:r>
                  <a:rPr lang="en-US" i="0">
                    <a:latin typeface="Cambria Math" panose="02040503050406030204" pitchFamily="18" charset="0"/>
                  </a:rPr>
                  <a:t>𝑂(𝑛^2 )</a:t>
                </a:r>
                <a:r>
                  <a:rPr lang="en-US" dirty="0"/>
                  <a:t>. Communication takes </a:t>
                </a:r>
                <a:r>
                  <a:rPr lang="en-US" i="0">
                    <a:latin typeface="Cambria Math" panose="02040503050406030204" pitchFamily="18" charset="0"/>
                  </a:rPr>
                  <a:t>𝑂(</a:t>
                </a:r>
                <a:r>
                  <a:rPr lang="en-US" b="0" i="0">
                    <a:latin typeface="Cambria Math" panose="02040503050406030204" pitchFamily="18" charset="0"/>
                  </a:rPr>
                  <a:t>𝑛)</a:t>
                </a:r>
                <a:endParaRPr lang="en-US" b="0" dirty="0"/>
              </a:p>
              <a:p>
                <a:r>
                  <a:rPr lang="en-US" dirty="0"/>
                  <a:t>In the paper we show another OPPRF protocol with linear time and linear communication</a:t>
                </a:r>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12</a:t>
            </a:fld>
            <a:endParaRPr lang="en-US"/>
          </a:p>
        </p:txBody>
      </p:sp>
      <p:sp>
        <p:nvSpPr>
          <p:cNvPr id="5" name="Date Placeholder 4"/>
          <p:cNvSpPr>
            <a:spLocks noGrp="1"/>
          </p:cNvSpPr>
          <p:nvPr>
            <p:ph type="dt" idx="11"/>
          </p:nvPr>
        </p:nvSpPr>
        <p:spPr/>
        <p:txBody>
          <a:bodyPr/>
          <a:lstStyle/>
          <a:p>
            <a:fld id="{CE385252-A0BF-4E2A-B997-586D5DB26156}" type="datetime1">
              <a:rPr lang="en-US" smtClean="0"/>
              <a:t>11/1/2017</a:t>
            </a:fld>
            <a:endParaRPr lang="en-US"/>
          </a:p>
        </p:txBody>
      </p:sp>
    </p:spTree>
    <p:extLst>
      <p:ext uri="{BB962C8B-B14F-4D97-AF65-F5344CB8AC3E}">
        <p14:creationId xmlns:p14="http://schemas.microsoft.com/office/powerpoint/2010/main" val="275301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It has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14:m>
                  <m:oMath xmlns:m="http://schemas.openxmlformats.org/officeDocument/2006/math">
                    <m:r>
                      <a:rPr lang="en-US" sz="1200" i="1">
                        <a:effectLst/>
                        <a:latin typeface="Cambria Math" panose="02040503050406030204" pitchFamily="18" charset="0"/>
                        <a:ea typeface="Cambria Math" panose="02040503050406030204" pitchFamily="18" charset="0"/>
                      </a:rPr>
                      <m:t>𝑃</m:t>
                    </m:r>
                    <m:d>
                      <m:dPr>
                        <m:ctrlPr>
                          <a:rPr lang="en-US" sz="1200" i="1">
                            <a:effectLst/>
                            <a:latin typeface="Cambria Math" panose="02040503050406030204" pitchFamily="18" charset="0"/>
                            <a:ea typeface="Cambria Math" panose="02040503050406030204" pitchFamily="18" charset="0"/>
                          </a:rPr>
                        </m:ctrlPr>
                      </m:dPr>
                      <m:e>
                        <m:r>
                          <a:rPr lang="en-US" sz="1200" i="1">
                            <a:effectLst/>
                            <a:latin typeface="Cambria Math" panose="02040503050406030204" pitchFamily="18" charset="0"/>
                            <a:ea typeface="Cambria Math" panose="02040503050406030204" pitchFamily="18" charset="0"/>
                          </a:rPr>
                          <m:t>𝑥</m:t>
                        </m:r>
                      </m:e>
                    </m:d>
                    <m:r>
                      <a:rPr lang="en-US" sz="1200" i="1">
                        <a:effectLst/>
                        <a:latin typeface="Cambria Math" panose="02040503050406030204" pitchFamily="18" charset="0"/>
                        <a:ea typeface="Cambria Math" panose="02040503050406030204" pitchFamily="18" charset="0"/>
                      </a:rPr>
                      <m:t> </m:t>
                    </m:r>
                  </m:oMath>
                </a14:m>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14:m>
                  <m:oMath xmlns:m="http://schemas.openxmlformats.org/officeDocument/2006/math">
                    <m:r>
                      <a:rPr lang="en-US" sz="1200" b="0" i="1" smtClean="0">
                        <a:solidFill>
                          <a:srgbClr val="0066FF"/>
                        </a:solidFill>
                        <a:latin typeface="Cambria Math" panose="02040503050406030204" pitchFamily="18" charset="0"/>
                        <a:ea typeface="Cambria Math" panose="02040503050406030204" pitchFamily="18" charset="0"/>
                      </a:rPr>
                      <m:t>𝑖𝑡</m:t>
                    </m:r>
                    <m:r>
                      <a:rPr lang="en-US" sz="1200" b="0" i="1" smtClean="0">
                        <a:solidFill>
                          <a:srgbClr val="0066FF"/>
                        </a:solidFill>
                        <a:latin typeface="Cambria Math" panose="02040503050406030204" pitchFamily="18" charset="0"/>
                        <a:ea typeface="Cambria Math" panose="02040503050406030204" pitchFamily="18" charset="0"/>
                      </a:rPr>
                      <m:t> </m:t>
                    </m:r>
                    <m:r>
                      <a:rPr lang="en-US" sz="1200" b="0" i="1" smtClean="0">
                        <a:solidFill>
                          <a:srgbClr val="0066FF"/>
                        </a:solidFill>
                        <a:latin typeface="Cambria Math" panose="02040503050406030204" pitchFamily="18" charset="0"/>
                        <a:ea typeface="Cambria Math" panose="02040503050406030204" pitchFamily="18" charset="0"/>
                      </a:rPr>
                      <m:t>𝑤𝑖𝑡h</m:t>
                    </m:r>
                    <m:r>
                      <a:rPr lang="en-US" sz="1200" b="0" i="1" smtClean="0">
                        <a:solidFill>
                          <a:srgbClr val="0066FF"/>
                        </a:solidFill>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𝐹</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i="1">
                        <a:solidFill>
                          <a:srgbClr val="FF6600"/>
                        </a:solidFill>
                        <a:effectLst/>
                        <a:latin typeface="Cambria Math" panose="02040503050406030204" pitchFamily="18" charset="0"/>
                        <a:ea typeface="Cambria Math" panose="02040503050406030204" pitchFamily="18" charset="0"/>
                      </a:rPr>
                      <m:t>𝑥</m:t>
                    </m:r>
                    <m:r>
                      <a:rPr lang="en-US" i="1">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𝑥</m:t>
                        </m:r>
                      </m:e>
                      <m:sub>
                        <m:r>
                          <a:rPr lang="en-US" i="1">
                            <a:solidFill>
                              <a:srgbClr val="0066FF"/>
                            </a:solidFill>
                            <a:effectLst/>
                            <a:latin typeface="Cambria Math" panose="02040503050406030204" pitchFamily="18" charset="0"/>
                            <a:ea typeface="Cambria Math" panose="02040503050406030204" pitchFamily="18" charset="0"/>
                          </a:rPr>
                          <m:t>𝑖</m:t>
                        </m:r>
                      </m:sub>
                    </m:sSub>
                  </m:oMath>
                </a14:m>
                <a:r>
                  <a:rPr lang="en-US" i="1"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m:t>
                    </m:r>
                  </m:oMath>
                </a14:m>
                <a:r>
                  <a:rPr lang="en-US" dirty="0">
                    <a:effectLst/>
                    <a:latin typeface="Cambria Math" panose="02040503050406030204" pitchFamily="18" charset="0"/>
                    <a:ea typeface="Cambria Math" panose="02040503050406030204" pitchFamily="18" charset="0"/>
                  </a:rPr>
                  <a:t> </a:t>
                </a:r>
                <a14:m>
                  <m:oMath xmlns:m="http://schemas.openxmlformats.org/officeDocument/2006/math">
                    <m:r>
                      <m:rPr>
                        <m:sty m:val="p"/>
                      </m:rPr>
                      <a:rPr lang="en-US">
                        <a:solidFill>
                          <a:srgbClr val="0066FF"/>
                        </a:solidFill>
                        <a:effectLst/>
                        <a:latin typeface="Cambria Math" panose="02040503050406030204" pitchFamily="18" charset="0"/>
                        <a:ea typeface="Cambria Math" panose="02040503050406030204" pitchFamily="18" charset="0"/>
                      </a:rPr>
                      <m:t>P</m:t>
                    </m:r>
                    <m:d>
                      <m:dPr>
                        <m:ctrlPr>
                          <a:rPr lang="en-US" i="1">
                            <a:effectLst/>
                            <a:latin typeface="Cambria Math" panose="02040503050406030204" pitchFamily="18" charset="0"/>
                            <a:ea typeface="Cambria Math" panose="02040503050406030204" pitchFamily="18" charset="0"/>
                          </a:rPr>
                        </m:ctrlPr>
                      </m:dPr>
                      <m:e>
                        <m:r>
                          <a:rPr lang="en-US" i="1">
                            <a:solidFill>
                              <a:srgbClr val="FF6600"/>
                            </a:solidFill>
                            <a:effectLst/>
                            <a:latin typeface="Cambria Math" panose="02040503050406030204" pitchFamily="18" charset="0"/>
                            <a:ea typeface="Cambria Math" panose="02040503050406030204" pitchFamily="18" charset="0"/>
                          </a:rPr>
                          <m:t>𝑥</m:t>
                        </m:r>
                      </m:e>
                    </m:d>
                    <m:r>
                      <a:rPr lang="en-US" b="0" i="1" smtClean="0">
                        <a:solidFill>
                          <a:srgbClr val="FF6600"/>
                        </a:solidFill>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𝑦</m:t>
                        </m:r>
                      </m:e>
                      <m:sub>
                        <m:r>
                          <a:rPr lang="en-US" i="1">
                            <a:solidFill>
                              <a:srgbClr val="0066FF"/>
                            </a:solidFill>
                            <a:effectLst/>
                            <a:latin typeface="Cambria Math" panose="02040503050406030204" pitchFamily="18" charset="0"/>
                            <a:ea typeface="Cambria Math" panose="02040503050406030204" pitchFamily="18" charset="0"/>
                          </a:rPr>
                          <m:t>𝑖</m:t>
                        </m:r>
                      </m:sub>
                    </m:sSub>
                    <m:r>
                      <a:rPr lang="en-US" i="1">
                        <a:solidFill>
                          <a:srgbClr val="0066FF"/>
                        </a:solidFill>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oMath>
                </a14:m>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14:m>
                  <m:oMath xmlns:m="http://schemas.openxmlformats.org/officeDocument/2006/math">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𝑦</m:t>
                        </m:r>
                      </m:e>
                      <m:sub>
                        <m:r>
                          <a:rPr lang="en-US" b="0" i="1">
                            <a:solidFill>
                              <a:srgbClr val="0066FF"/>
                            </a:solidFill>
                            <a:latin typeface="Cambria Math" panose="02040503050406030204" pitchFamily="18" charset="0"/>
                          </a:rPr>
                          <m:t>𝑖</m:t>
                        </m:r>
                      </m:sub>
                    </m:sSub>
                    <m:r>
                      <a:rPr lang="en-US" b="0" i="1">
                        <a:solidFill>
                          <a:srgbClr val="0066FF"/>
                        </a:solidFill>
                        <a:latin typeface="Cambria Math" panose="02040503050406030204" pitchFamily="18" charset="0"/>
                      </a:rPr>
                      <m:t>⊕</m:t>
                    </m:r>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𝐹</m:t>
                        </m:r>
                      </m:e>
                      <m:sub>
                        <m:r>
                          <a:rPr lang="en-US" b="0" i="1">
                            <a:solidFill>
                              <a:srgbClr val="0066FF"/>
                            </a:solidFill>
                            <a:latin typeface="Cambria Math" panose="02040503050406030204" pitchFamily="18" charset="0"/>
                          </a:rPr>
                          <m:t>𝑘</m:t>
                        </m:r>
                      </m:sub>
                    </m:sSub>
                    <m:d>
                      <m:dPr>
                        <m:ctrlPr>
                          <a:rPr lang="en-US" i="1">
                            <a:solidFill>
                              <a:srgbClr val="0066FF"/>
                            </a:solidFill>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e>
                    </m:d>
                  </m:oMath>
                </a14:m>
                <a:r>
                  <a:rPr lang="en-US" dirty="0"/>
                  <a:t> are random =&gt; don’t leak anything on </a:t>
                </a:r>
                <a14:m>
                  <m:oMath xmlns:m="http://schemas.openxmlformats.org/officeDocument/2006/math">
                    <m:sSub>
                      <m:sSubPr>
                        <m:ctrlPr>
                          <a:rPr lang="en-US" b="1"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𝒙</m:t>
                        </m:r>
                      </m:e>
                      <m:sub>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𝒊</m:t>
                        </m:r>
                      </m:sub>
                    </m:sSub>
                  </m:oMath>
                </a14:m>
                <a:r>
                  <a:rPr lang="en-US" dirty="0">
                    <a:effectLst/>
                  </a:rPr>
                  <a:t> </a:t>
                </a:r>
                <a:r>
                  <a:rPr lang="en-US" dirty="0"/>
                  <a:t>or </a:t>
                </a:r>
                <a14:m>
                  <m:oMath xmlns:m="http://schemas.openxmlformats.org/officeDocument/2006/math">
                    <m:sSub>
                      <m:sSubPr>
                        <m:ctrlPr>
                          <a:rPr lang="en-US" i="1">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𝑦</m:t>
                        </m:r>
                      </m:e>
                      <m:sub>
                        <m:r>
                          <a:rPr lang="en-US" i="1">
                            <a:solidFill>
                              <a:srgbClr val="0066FF"/>
                            </a:solidFill>
                            <a:latin typeface="Cambria Math" panose="02040503050406030204" pitchFamily="18" charset="0"/>
                          </a:rPr>
                          <m:t>𝑖</m:t>
                        </m:r>
                      </m:sub>
                    </m:sSub>
                  </m:oMath>
                </a14:m>
                <a:endParaRPr lang="en-US" dirty="0"/>
              </a:p>
              <a:p>
                <a:r>
                  <a:rPr lang="en-US" dirty="0"/>
                  <a:t>So now, Cost: the interpolation of the polynomial takes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e>
                    </m:d>
                  </m:oMath>
                </a14:m>
                <a:r>
                  <a:rPr lang="en-US" dirty="0"/>
                  <a:t>. Communication takes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𝑛</m:t>
                        </m:r>
                      </m:e>
                    </m:d>
                  </m:oMath>
                </a14:m>
                <a:endParaRPr lang="en-US" b="0" dirty="0"/>
              </a:p>
              <a:p>
                <a:r>
                  <a:rPr lang="en-US" dirty="0"/>
                  <a:t>In the paper we show another OPPRF protocol with linear time and linear communication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with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r>
                  <a:rPr lang="en-US" sz="1200" i="0">
                    <a:effectLst/>
                    <a:latin typeface="Cambria Math" panose="02040503050406030204" pitchFamily="18" charset="0"/>
                    <a:ea typeface="Cambria Math" panose="02040503050406030204" pitchFamily="18" charset="0"/>
                  </a:rPr>
                  <a:t>𝑃(𝑥)  </a:t>
                </a:r>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r>
                  <a:rPr lang="en-US" sz="1200" b="0" i="0">
                    <a:solidFill>
                      <a:srgbClr val="0066FF"/>
                    </a:solidFill>
                    <a:latin typeface="Cambria Math" panose="02040503050406030204" pitchFamily="18" charset="0"/>
                    <a:ea typeface="Cambria Math" panose="02040503050406030204" pitchFamily="18" charset="0"/>
                  </a:rPr>
                  <a:t>𝑖𝑡 𝑤𝑖𝑡ℎ </a:t>
                </a:r>
                <a:r>
                  <a:rPr lang="en-US" sz="1200" i="0">
                    <a:latin typeface="Cambria Math" panose="02040503050406030204" pitchFamily="18" charset="0"/>
                    <a:ea typeface="Cambria Math" panose="02040503050406030204" pitchFamily="18" charset="0"/>
                  </a:rPr>
                  <a:t>𝐹_𝑘 (</a:t>
                </a:r>
                <a:r>
                  <a:rPr lang="en-US" sz="1200" b="0" i="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𝑥)</a:t>
                </a:r>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r>
                  <a:rPr lang="en-US" i="0">
                    <a:solidFill>
                      <a:srgbClr val="FF6600"/>
                    </a:solidFill>
                    <a:effectLst/>
                    <a:latin typeface="Cambria Math" panose="02040503050406030204" pitchFamily="18" charset="0"/>
                    <a:ea typeface="Cambria Math" panose="02040503050406030204" pitchFamily="18" charset="0"/>
                  </a:rPr>
                  <a:t>𝑥</a:t>
                </a:r>
                <a:r>
                  <a:rPr lang="en-US" i="0">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𝑥_𝑖</a:t>
                </a:r>
                <a:r>
                  <a:rPr lang="en-US" i="1" dirty="0">
                    <a:effectLst/>
                    <a:latin typeface="Cambria Math" panose="02040503050406030204" pitchFamily="18" charset="0"/>
                    <a:ea typeface="Cambria Math" panose="02040503050406030204" pitchFamily="18" charset="0"/>
                  </a:rPr>
                  <a:t> </a:t>
                </a:r>
                <a:r>
                  <a:rPr lang="en-US" i="0">
                    <a:effectLst/>
                    <a:latin typeface="Cambria Math" panose="02040503050406030204" pitchFamily="18" charset="0"/>
                    <a:ea typeface="Cambria Math" panose="02040503050406030204" pitchFamily="18" charset="0"/>
                  </a:rPr>
                  <a:t>⇒</a:t>
                </a:r>
                <a:r>
                  <a:rPr lang="en-US" dirty="0">
                    <a:effectLst/>
                    <a:latin typeface="Cambria Math" panose="02040503050406030204" pitchFamily="18" charset="0"/>
                    <a:ea typeface="Cambria Math" panose="02040503050406030204" pitchFamily="18" charset="0"/>
                  </a:rPr>
                  <a:t> </a:t>
                </a:r>
                <a:r>
                  <a:rPr lang="en-US" i="0">
                    <a:solidFill>
                      <a:srgbClr val="0066FF"/>
                    </a:solidFill>
                    <a:effectLst/>
                    <a:latin typeface="Cambria Math" panose="02040503050406030204" pitchFamily="18" charset="0"/>
                    <a:ea typeface="Cambria Math" panose="02040503050406030204" pitchFamily="18" charset="0"/>
                  </a:rPr>
                  <a:t>P</a:t>
                </a:r>
                <a:r>
                  <a:rPr lang="en-US" i="0">
                    <a:effectLst/>
                    <a:latin typeface="Cambria Math" panose="02040503050406030204" pitchFamily="18" charset="0"/>
                    <a:ea typeface="Cambria Math" panose="02040503050406030204" pitchFamily="18" charset="0"/>
                  </a:rPr>
                  <a:t>(</a:t>
                </a:r>
                <a:r>
                  <a:rPr lang="en-US" i="0">
                    <a:solidFill>
                      <a:srgbClr val="FF6600"/>
                    </a:solidFill>
                    <a:effectLst/>
                    <a:latin typeface="Cambria Math" panose="02040503050406030204" pitchFamily="18" charset="0"/>
                    <a:ea typeface="Cambria Math" panose="02040503050406030204" pitchFamily="18" charset="0"/>
                  </a:rPr>
                  <a:t>𝑥)</a:t>
                </a:r>
                <a:r>
                  <a:rPr lang="en-US" b="0" i="0">
                    <a:solidFill>
                      <a:srgbClr val="FF6600"/>
                    </a:solidFill>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𝑦_𝑖⊕</a:t>
                </a:r>
                <a:r>
                  <a:rPr lang="en-US" i="0">
                    <a:effectLst/>
                    <a:latin typeface="Cambria Math" panose="02040503050406030204" pitchFamily="18" charset="0"/>
                    <a:ea typeface="Cambria Math" panose="02040503050406030204" pitchFamily="18" charset="0"/>
                  </a:rPr>
                  <a:t>𝐹_𝑘 (</a:t>
                </a:r>
                <a:r>
                  <a:rPr lang="en-US" i="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a:t>𝑥_𝑖 )</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i="0">
                    <a:solidFill>
                      <a:srgbClr val="0066FF"/>
                    </a:solidFill>
                    <a:latin typeface="Cambria Math" panose="02040503050406030204" pitchFamily="18" charset="0"/>
                    <a:ea typeface="Cambria Math" panose="02040503050406030204" pitchFamily="18" charset="0"/>
                  </a:rPr>
                  <a:t>P</a:t>
                </a:r>
                <a:r>
                  <a:rPr lang="en-US" i="0">
                    <a:latin typeface="Cambria Math" panose="02040503050406030204" pitchFamily="18" charset="0"/>
                    <a:ea typeface="Cambria Math" panose="02040503050406030204" pitchFamily="18" charset="0"/>
                  </a:rPr>
                  <a:t>(</a:t>
                </a:r>
                <a:r>
                  <a:rPr lang="en-US" i="0">
                    <a:solidFill>
                      <a:srgbClr val="FF6600"/>
                    </a:solidFill>
                    <a:latin typeface="Cambria Math" panose="02040503050406030204" pitchFamily="18" charset="0"/>
                    <a:ea typeface="Cambria Math" panose="02040503050406030204" pitchFamily="18" charset="0"/>
                  </a:rPr>
                  <a:t>𝑥)</a:t>
                </a:r>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r>
                  <a:rPr lang="en-US" b="0" i="0">
                    <a:solidFill>
                      <a:srgbClr val="0066FF"/>
                    </a:solidFill>
                    <a:latin typeface="Cambria Math" panose="02040503050406030204" pitchFamily="18" charset="0"/>
                  </a:rPr>
                  <a:t>𝑦_𝑖⊕𝐹_𝑘 </a:t>
                </a:r>
                <a:r>
                  <a:rPr lang="en-US" i="0">
                    <a:solidFill>
                      <a:srgbClr val="0066FF"/>
                    </a:solidFill>
                    <a:latin typeface="Cambria Math" panose="02040503050406030204" pitchFamily="18" charset="0"/>
                  </a:rPr>
                  <a:t>(</a:t>
                </a:r>
                <a:r>
                  <a:rPr lang="en-US" b="0" i="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a:t>𝑥_𝑖 )</a:t>
                </a:r>
                <a:r>
                  <a:rPr lang="en-US" dirty="0"/>
                  <a:t> are random =&gt; don’t leak anything on </a:t>
                </a:r>
                <a:r>
                  <a:rPr lang="en-US" b="1"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𝒙_𝒊</a:t>
                </a:r>
                <a:r>
                  <a:rPr lang="en-US" dirty="0">
                    <a:effectLst/>
                  </a:rPr>
                  <a:t> </a:t>
                </a:r>
                <a:r>
                  <a:rPr lang="en-US" dirty="0"/>
                  <a:t>or </a:t>
                </a:r>
                <a:r>
                  <a:rPr lang="en-US" i="0">
                    <a:solidFill>
                      <a:srgbClr val="0066FF"/>
                    </a:solidFill>
                    <a:latin typeface="Cambria Math" panose="02040503050406030204" pitchFamily="18" charset="0"/>
                  </a:rPr>
                  <a:t>𝑦_𝑖</a:t>
                </a:r>
                <a:endParaRPr lang="en-US" dirty="0"/>
              </a:p>
              <a:p>
                <a:r>
                  <a:rPr lang="en-US" dirty="0"/>
                  <a:t>So now, Cost: the interpolation of the polynomial takes time </a:t>
                </a:r>
                <a:r>
                  <a:rPr lang="en-US" i="0">
                    <a:latin typeface="Cambria Math" panose="02040503050406030204" pitchFamily="18" charset="0"/>
                  </a:rPr>
                  <a:t>𝑂(𝑛^2 )</a:t>
                </a:r>
                <a:r>
                  <a:rPr lang="en-US" dirty="0"/>
                  <a:t>. Communication takes </a:t>
                </a:r>
                <a:r>
                  <a:rPr lang="en-US" i="0">
                    <a:latin typeface="Cambria Math" panose="02040503050406030204" pitchFamily="18" charset="0"/>
                  </a:rPr>
                  <a:t>𝑂(</a:t>
                </a:r>
                <a:r>
                  <a:rPr lang="en-US" b="0" i="0">
                    <a:latin typeface="Cambria Math" panose="02040503050406030204" pitchFamily="18" charset="0"/>
                  </a:rPr>
                  <a:t>𝑛)</a:t>
                </a:r>
                <a:endParaRPr lang="en-US" b="0" dirty="0"/>
              </a:p>
              <a:p>
                <a:r>
                  <a:rPr lang="en-US" dirty="0"/>
                  <a:t>In the paper we show another OPPRF protocol with linear time and linear communication</a:t>
                </a:r>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13</a:t>
            </a:fld>
            <a:endParaRPr lang="en-US"/>
          </a:p>
        </p:txBody>
      </p:sp>
      <p:sp>
        <p:nvSpPr>
          <p:cNvPr id="5" name="Date Placeholder 4"/>
          <p:cNvSpPr>
            <a:spLocks noGrp="1"/>
          </p:cNvSpPr>
          <p:nvPr>
            <p:ph type="dt" idx="11"/>
          </p:nvPr>
        </p:nvSpPr>
        <p:spPr/>
        <p:txBody>
          <a:bodyPr/>
          <a:lstStyle/>
          <a:p>
            <a:fld id="{CE385252-A0BF-4E2A-B997-586D5DB26156}" type="datetime1">
              <a:rPr lang="en-US" smtClean="0"/>
              <a:t>11/1/2017</a:t>
            </a:fld>
            <a:endParaRPr lang="en-US"/>
          </a:p>
        </p:txBody>
      </p:sp>
    </p:spTree>
    <p:extLst>
      <p:ext uri="{BB962C8B-B14F-4D97-AF65-F5344CB8AC3E}">
        <p14:creationId xmlns:p14="http://schemas.microsoft.com/office/powerpoint/2010/main" val="1245569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It has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14:m>
                  <m:oMath xmlns:m="http://schemas.openxmlformats.org/officeDocument/2006/math">
                    <m:r>
                      <a:rPr lang="en-US" sz="1200" i="1">
                        <a:effectLst/>
                        <a:latin typeface="Cambria Math" panose="02040503050406030204" pitchFamily="18" charset="0"/>
                        <a:ea typeface="Cambria Math" panose="02040503050406030204" pitchFamily="18" charset="0"/>
                      </a:rPr>
                      <m:t>𝑃</m:t>
                    </m:r>
                    <m:d>
                      <m:dPr>
                        <m:ctrlPr>
                          <a:rPr lang="en-US" sz="1200" i="1">
                            <a:effectLst/>
                            <a:latin typeface="Cambria Math" panose="02040503050406030204" pitchFamily="18" charset="0"/>
                            <a:ea typeface="Cambria Math" panose="02040503050406030204" pitchFamily="18" charset="0"/>
                          </a:rPr>
                        </m:ctrlPr>
                      </m:dPr>
                      <m:e>
                        <m:r>
                          <a:rPr lang="en-US" sz="1200" i="1">
                            <a:effectLst/>
                            <a:latin typeface="Cambria Math" panose="02040503050406030204" pitchFamily="18" charset="0"/>
                            <a:ea typeface="Cambria Math" panose="02040503050406030204" pitchFamily="18" charset="0"/>
                          </a:rPr>
                          <m:t>𝑥</m:t>
                        </m:r>
                      </m:e>
                    </m:d>
                    <m:r>
                      <a:rPr lang="en-US" sz="1200" i="1">
                        <a:effectLst/>
                        <a:latin typeface="Cambria Math" panose="02040503050406030204" pitchFamily="18" charset="0"/>
                        <a:ea typeface="Cambria Math" panose="02040503050406030204" pitchFamily="18" charset="0"/>
                      </a:rPr>
                      <m:t> </m:t>
                    </m:r>
                  </m:oMath>
                </a14:m>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14:m>
                  <m:oMath xmlns:m="http://schemas.openxmlformats.org/officeDocument/2006/math">
                    <m:r>
                      <a:rPr lang="en-US" sz="1200" b="0" i="1" smtClean="0">
                        <a:solidFill>
                          <a:srgbClr val="0066FF"/>
                        </a:solidFill>
                        <a:latin typeface="Cambria Math" panose="02040503050406030204" pitchFamily="18" charset="0"/>
                        <a:ea typeface="Cambria Math" panose="02040503050406030204" pitchFamily="18" charset="0"/>
                      </a:rPr>
                      <m:t>𝑖𝑡</m:t>
                    </m:r>
                    <m:r>
                      <a:rPr lang="en-US" sz="1200" b="0" i="1" smtClean="0">
                        <a:solidFill>
                          <a:srgbClr val="0066FF"/>
                        </a:solidFill>
                        <a:latin typeface="Cambria Math" panose="02040503050406030204" pitchFamily="18" charset="0"/>
                        <a:ea typeface="Cambria Math" panose="02040503050406030204" pitchFamily="18" charset="0"/>
                      </a:rPr>
                      <m:t> </m:t>
                    </m:r>
                    <m:r>
                      <a:rPr lang="en-US" sz="1200" b="0" i="1" smtClean="0">
                        <a:solidFill>
                          <a:srgbClr val="0066FF"/>
                        </a:solidFill>
                        <a:latin typeface="Cambria Math" panose="02040503050406030204" pitchFamily="18" charset="0"/>
                        <a:ea typeface="Cambria Math" panose="02040503050406030204" pitchFamily="18" charset="0"/>
                      </a:rPr>
                      <m:t>𝑤𝑖𝑡h</m:t>
                    </m:r>
                    <m:r>
                      <a:rPr lang="en-US" sz="1200" b="0" i="1" smtClean="0">
                        <a:solidFill>
                          <a:srgbClr val="0066FF"/>
                        </a:solidFill>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𝐹</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i="1">
                        <a:solidFill>
                          <a:srgbClr val="FF6600"/>
                        </a:solidFill>
                        <a:effectLst/>
                        <a:latin typeface="Cambria Math" panose="02040503050406030204" pitchFamily="18" charset="0"/>
                        <a:ea typeface="Cambria Math" panose="02040503050406030204" pitchFamily="18" charset="0"/>
                      </a:rPr>
                      <m:t>𝑥</m:t>
                    </m:r>
                    <m:r>
                      <a:rPr lang="en-US" i="1">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𝑥</m:t>
                        </m:r>
                      </m:e>
                      <m:sub>
                        <m:r>
                          <a:rPr lang="en-US" i="1">
                            <a:solidFill>
                              <a:srgbClr val="0066FF"/>
                            </a:solidFill>
                            <a:effectLst/>
                            <a:latin typeface="Cambria Math" panose="02040503050406030204" pitchFamily="18" charset="0"/>
                            <a:ea typeface="Cambria Math" panose="02040503050406030204" pitchFamily="18" charset="0"/>
                          </a:rPr>
                          <m:t>𝑖</m:t>
                        </m:r>
                      </m:sub>
                    </m:sSub>
                  </m:oMath>
                </a14:m>
                <a:r>
                  <a:rPr lang="en-US" i="1"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m:t>
                    </m:r>
                  </m:oMath>
                </a14:m>
                <a:r>
                  <a:rPr lang="en-US" dirty="0">
                    <a:effectLst/>
                    <a:latin typeface="Cambria Math" panose="02040503050406030204" pitchFamily="18" charset="0"/>
                    <a:ea typeface="Cambria Math" panose="02040503050406030204" pitchFamily="18" charset="0"/>
                  </a:rPr>
                  <a:t> </a:t>
                </a:r>
                <a14:m>
                  <m:oMath xmlns:m="http://schemas.openxmlformats.org/officeDocument/2006/math">
                    <m:r>
                      <m:rPr>
                        <m:sty m:val="p"/>
                      </m:rPr>
                      <a:rPr lang="en-US">
                        <a:solidFill>
                          <a:srgbClr val="0066FF"/>
                        </a:solidFill>
                        <a:effectLst/>
                        <a:latin typeface="Cambria Math" panose="02040503050406030204" pitchFamily="18" charset="0"/>
                        <a:ea typeface="Cambria Math" panose="02040503050406030204" pitchFamily="18" charset="0"/>
                      </a:rPr>
                      <m:t>P</m:t>
                    </m:r>
                    <m:d>
                      <m:dPr>
                        <m:ctrlPr>
                          <a:rPr lang="en-US" i="1">
                            <a:effectLst/>
                            <a:latin typeface="Cambria Math" panose="02040503050406030204" pitchFamily="18" charset="0"/>
                            <a:ea typeface="Cambria Math" panose="02040503050406030204" pitchFamily="18" charset="0"/>
                          </a:rPr>
                        </m:ctrlPr>
                      </m:dPr>
                      <m:e>
                        <m:r>
                          <a:rPr lang="en-US" i="1">
                            <a:solidFill>
                              <a:srgbClr val="FF6600"/>
                            </a:solidFill>
                            <a:effectLst/>
                            <a:latin typeface="Cambria Math" panose="02040503050406030204" pitchFamily="18" charset="0"/>
                            <a:ea typeface="Cambria Math" panose="02040503050406030204" pitchFamily="18" charset="0"/>
                          </a:rPr>
                          <m:t>𝑥</m:t>
                        </m:r>
                      </m:e>
                    </m:d>
                    <m:r>
                      <a:rPr lang="en-US" b="0" i="1" smtClean="0">
                        <a:solidFill>
                          <a:srgbClr val="FF6600"/>
                        </a:solidFill>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𝑦</m:t>
                        </m:r>
                      </m:e>
                      <m:sub>
                        <m:r>
                          <a:rPr lang="en-US" i="1">
                            <a:solidFill>
                              <a:srgbClr val="0066FF"/>
                            </a:solidFill>
                            <a:effectLst/>
                            <a:latin typeface="Cambria Math" panose="02040503050406030204" pitchFamily="18" charset="0"/>
                            <a:ea typeface="Cambria Math" panose="02040503050406030204" pitchFamily="18" charset="0"/>
                          </a:rPr>
                          <m:t>𝑖</m:t>
                        </m:r>
                      </m:sub>
                    </m:sSub>
                    <m:r>
                      <a:rPr lang="en-US" i="1">
                        <a:solidFill>
                          <a:srgbClr val="0066FF"/>
                        </a:solidFill>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oMath>
                </a14:m>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14:m>
                  <m:oMath xmlns:m="http://schemas.openxmlformats.org/officeDocument/2006/math">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𝑦</m:t>
                        </m:r>
                      </m:e>
                      <m:sub>
                        <m:r>
                          <a:rPr lang="en-US" b="0" i="1">
                            <a:solidFill>
                              <a:srgbClr val="0066FF"/>
                            </a:solidFill>
                            <a:latin typeface="Cambria Math" panose="02040503050406030204" pitchFamily="18" charset="0"/>
                          </a:rPr>
                          <m:t>𝑖</m:t>
                        </m:r>
                      </m:sub>
                    </m:sSub>
                    <m:r>
                      <a:rPr lang="en-US" b="0" i="1">
                        <a:solidFill>
                          <a:srgbClr val="0066FF"/>
                        </a:solidFill>
                        <a:latin typeface="Cambria Math" panose="02040503050406030204" pitchFamily="18" charset="0"/>
                      </a:rPr>
                      <m:t>⊕</m:t>
                    </m:r>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𝐹</m:t>
                        </m:r>
                      </m:e>
                      <m:sub>
                        <m:r>
                          <a:rPr lang="en-US" b="0" i="1">
                            <a:solidFill>
                              <a:srgbClr val="0066FF"/>
                            </a:solidFill>
                            <a:latin typeface="Cambria Math" panose="02040503050406030204" pitchFamily="18" charset="0"/>
                          </a:rPr>
                          <m:t>𝑘</m:t>
                        </m:r>
                      </m:sub>
                    </m:sSub>
                    <m:d>
                      <m:dPr>
                        <m:ctrlPr>
                          <a:rPr lang="en-US" i="1">
                            <a:solidFill>
                              <a:srgbClr val="0066FF"/>
                            </a:solidFill>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e>
                    </m:d>
                  </m:oMath>
                </a14:m>
                <a:r>
                  <a:rPr lang="en-US" dirty="0"/>
                  <a:t> are random =&gt; don’t leak anything on </a:t>
                </a:r>
                <a14:m>
                  <m:oMath xmlns:m="http://schemas.openxmlformats.org/officeDocument/2006/math">
                    <m:sSub>
                      <m:sSubPr>
                        <m:ctrlPr>
                          <a:rPr lang="en-US" b="1"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𝒙</m:t>
                        </m:r>
                      </m:e>
                      <m:sub>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𝒊</m:t>
                        </m:r>
                      </m:sub>
                    </m:sSub>
                  </m:oMath>
                </a14:m>
                <a:r>
                  <a:rPr lang="en-US" dirty="0">
                    <a:effectLst/>
                  </a:rPr>
                  <a:t> </a:t>
                </a:r>
                <a:r>
                  <a:rPr lang="en-US" dirty="0"/>
                  <a:t>or </a:t>
                </a:r>
                <a14:m>
                  <m:oMath xmlns:m="http://schemas.openxmlformats.org/officeDocument/2006/math">
                    <m:sSub>
                      <m:sSubPr>
                        <m:ctrlPr>
                          <a:rPr lang="en-US" i="1">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𝑦</m:t>
                        </m:r>
                      </m:e>
                      <m:sub>
                        <m:r>
                          <a:rPr lang="en-US" i="1">
                            <a:solidFill>
                              <a:srgbClr val="0066FF"/>
                            </a:solidFill>
                            <a:latin typeface="Cambria Math" panose="02040503050406030204" pitchFamily="18" charset="0"/>
                          </a:rPr>
                          <m:t>𝑖</m:t>
                        </m:r>
                      </m:sub>
                    </m:sSub>
                  </m:oMath>
                </a14:m>
                <a:endParaRPr lang="en-US" dirty="0"/>
              </a:p>
              <a:p>
                <a:r>
                  <a:rPr lang="en-US" dirty="0"/>
                  <a:t>So now, Cost: the interpolation of the polynomial takes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e>
                    </m:d>
                  </m:oMath>
                </a14:m>
                <a:r>
                  <a:rPr lang="en-US" dirty="0"/>
                  <a:t>. Communication takes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𝑛</m:t>
                        </m:r>
                      </m:e>
                    </m:d>
                  </m:oMath>
                </a14:m>
                <a:endParaRPr lang="en-US" b="0" dirty="0"/>
              </a:p>
              <a:p>
                <a:r>
                  <a:rPr lang="en-US" dirty="0"/>
                  <a:t>In the paper we show another OPPRF protocol with linear time and linear communication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with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r>
                  <a:rPr lang="en-US" sz="1200" i="0">
                    <a:effectLst/>
                    <a:latin typeface="Cambria Math" panose="02040503050406030204" pitchFamily="18" charset="0"/>
                    <a:ea typeface="Cambria Math" panose="02040503050406030204" pitchFamily="18" charset="0"/>
                  </a:rPr>
                  <a:t>𝑃(𝑥)  </a:t>
                </a:r>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r>
                  <a:rPr lang="en-US" sz="1200" b="0" i="0">
                    <a:solidFill>
                      <a:srgbClr val="0066FF"/>
                    </a:solidFill>
                    <a:latin typeface="Cambria Math" panose="02040503050406030204" pitchFamily="18" charset="0"/>
                    <a:ea typeface="Cambria Math" panose="02040503050406030204" pitchFamily="18" charset="0"/>
                  </a:rPr>
                  <a:t>𝑖𝑡 𝑤𝑖𝑡ℎ </a:t>
                </a:r>
                <a:r>
                  <a:rPr lang="en-US" sz="1200" i="0">
                    <a:latin typeface="Cambria Math" panose="02040503050406030204" pitchFamily="18" charset="0"/>
                    <a:ea typeface="Cambria Math" panose="02040503050406030204" pitchFamily="18" charset="0"/>
                  </a:rPr>
                  <a:t>𝐹_𝑘 (</a:t>
                </a:r>
                <a:r>
                  <a:rPr lang="en-US" sz="1200" b="0" i="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𝑥)</a:t>
                </a:r>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r>
                  <a:rPr lang="en-US" i="0">
                    <a:solidFill>
                      <a:srgbClr val="FF6600"/>
                    </a:solidFill>
                    <a:effectLst/>
                    <a:latin typeface="Cambria Math" panose="02040503050406030204" pitchFamily="18" charset="0"/>
                    <a:ea typeface="Cambria Math" panose="02040503050406030204" pitchFamily="18" charset="0"/>
                  </a:rPr>
                  <a:t>𝑥</a:t>
                </a:r>
                <a:r>
                  <a:rPr lang="en-US" i="0">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𝑥_𝑖</a:t>
                </a:r>
                <a:r>
                  <a:rPr lang="en-US" i="1" dirty="0">
                    <a:effectLst/>
                    <a:latin typeface="Cambria Math" panose="02040503050406030204" pitchFamily="18" charset="0"/>
                    <a:ea typeface="Cambria Math" panose="02040503050406030204" pitchFamily="18" charset="0"/>
                  </a:rPr>
                  <a:t> </a:t>
                </a:r>
                <a:r>
                  <a:rPr lang="en-US" i="0">
                    <a:effectLst/>
                    <a:latin typeface="Cambria Math" panose="02040503050406030204" pitchFamily="18" charset="0"/>
                    <a:ea typeface="Cambria Math" panose="02040503050406030204" pitchFamily="18" charset="0"/>
                  </a:rPr>
                  <a:t>⇒</a:t>
                </a:r>
                <a:r>
                  <a:rPr lang="en-US" dirty="0">
                    <a:effectLst/>
                    <a:latin typeface="Cambria Math" panose="02040503050406030204" pitchFamily="18" charset="0"/>
                    <a:ea typeface="Cambria Math" panose="02040503050406030204" pitchFamily="18" charset="0"/>
                  </a:rPr>
                  <a:t> </a:t>
                </a:r>
                <a:r>
                  <a:rPr lang="en-US" i="0">
                    <a:solidFill>
                      <a:srgbClr val="0066FF"/>
                    </a:solidFill>
                    <a:effectLst/>
                    <a:latin typeface="Cambria Math" panose="02040503050406030204" pitchFamily="18" charset="0"/>
                    <a:ea typeface="Cambria Math" panose="02040503050406030204" pitchFamily="18" charset="0"/>
                  </a:rPr>
                  <a:t>P</a:t>
                </a:r>
                <a:r>
                  <a:rPr lang="en-US" i="0">
                    <a:effectLst/>
                    <a:latin typeface="Cambria Math" panose="02040503050406030204" pitchFamily="18" charset="0"/>
                    <a:ea typeface="Cambria Math" panose="02040503050406030204" pitchFamily="18" charset="0"/>
                  </a:rPr>
                  <a:t>(</a:t>
                </a:r>
                <a:r>
                  <a:rPr lang="en-US" i="0">
                    <a:solidFill>
                      <a:srgbClr val="FF6600"/>
                    </a:solidFill>
                    <a:effectLst/>
                    <a:latin typeface="Cambria Math" panose="02040503050406030204" pitchFamily="18" charset="0"/>
                    <a:ea typeface="Cambria Math" panose="02040503050406030204" pitchFamily="18" charset="0"/>
                  </a:rPr>
                  <a:t>𝑥)</a:t>
                </a:r>
                <a:r>
                  <a:rPr lang="en-US" b="0" i="0">
                    <a:solidFill>
                      <a:srgbClr val="FF6600"/>
                    </a:solidFill>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𝑦_𝑖⊕</a:t>
                </a:r>
                <a:r>
                  <a:rPr lang="en-US" i="0">
                    <a:effectLst/>
                    <a:latin typeface="Cambria Math" panose="02040503050406030204" pitchFamily="18" charset="0"/>
                    <a:ea typeface="Cambria Math" panose="02040503050406030204" pitchFamily="18" charset="0"/>
                  </a:rPr>
                  <a:t>𝐹_𝑘 (</a:t>
                </a:r>
                <a:r>
                  <a:rPr lang="en-US" i="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a:t>𝑥_𝑖 )</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i="0">
                    <a:solidFill>
                      <a:srgbClr val="0066FF"/>
                    </a:solidFill>
                    <a:latin typeface="Cambria Math" panose="02040503050406030204" pitchFamily="18" charset="0"/>
                    <a:ea typeface="Cambria Math" panose="02040503050406030204" pitchFamily="18" charset="0"/>
                  </a:rPr>
                  <a:t>P</a:t>
                </a:r>
                <a:r>
                  <a:rPr lang="en-US" i="0">
                    <a:latin typeface="Cambria Math" panose="02040503050406030204" pitchFamily="18" charset="0"/>
                    <a:ea typeface="Cambria Math" panose="02040503050406030204" pitchFamily="18" charset="0"/>
                  </a:rPr>
                  <a:t>(</a:t>
                </a:r>
                <a:r>
                  <a:rPr lang="en-US" i="0">
                    <a:solidFill>
                      <a:srgbClr val="FF6600"/>
                    </a:solidFill>
                    <a:latin typeface="Cambria Math" panose="02040503050406030204" pitchFamily="18" charset="0"/>
                    <a:ea typeface="Cambria Math" panose="02040503050406030204" pitchFamily="18" charset="0"/>
                  </a:rPr>
                  <a:t>𝑥)</a:t>
                </a:r>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r>
                  <a:rPr lang="en-US" b="0" i="0">
                    <a:solidFill>
                      <a:srgbClr val="0066FF"/>
                    </a:solidFill>
                    <a:latin typeface="Cambria Math" panose="02040503050406030204" pitchFamily="18" charset="0"/>
                  </a:rPr>
                  <a:t>𝑦_𝑖⊕𝐹_𝑘 </a:t>
                </a:r>
                <a:r>
                  <a:rPr lang="en-US" i="0">
                    <a:solidFill>
                      <a:srgbClr val="0066FF"/>
                    </a:solidFill>
                    <a:latin typeface="Cambria Math" panose="02040503050406030204" pitchFamily="18" charset="0"/>
                  </a:rPr>
                  <a:t>(</a:t>
                </a:r>
                <a:r>
                  <a:rPr lang="en-US" b="0" i="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a:t>𝑥_𝑖 )</a:t>
                </a:r>
                <a:r>
                  <a:rPr lang="en-US" dirty="0"/>
                  <a:t> are random =&gt; don’t leak anything on </a:t>
                </a:r>
                <a:r>
                  <a:rPr lang="en-US" b="1"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𝒙_𝒊</a:t>
                </a:r>
                <a:r>
                  <a:rPr lang="en-US" dirty="0">
                    <a:effectLst/>
                  </a:rPr>
                  <a:t> </a:t>
                </a:r>
                <a:r>
                  <a:rPr lang="en-US" dirty="0"/>
                  <a:t>or </a:t>
                </a:r>
                <a:r>
                  <a:rPr lang="en-US" i="0">
                    <a:solidFill>
                      <a:srgbClr val="0066FF"/>
                    </a:solidFill>
                    <a:latin typeface="Cambria Math" panose="02040503050406030204" pitchFamily="18" charset="0"/>
                  </a:rPr>
                  <a:t>𝑦_𝑖</a:t>
                </a:r>
                <a:endParaRPr lang="en-US" dirty="0"/>
              </a:p>
              <a:p>
                <a:r>
                  <a:rPr lang="en-US" dirty="0"/>
                  <a:t>So now, Cost: the interpolation of the polynomial takes time </a:t>
                </a:r>
                <a:r>
                  <a:rPr lang="en-US" i="0">
                    <a:latin typeface="Cambria Math" panose="02040503050406030204" pitchFamily="18" charset="0"/>
                  </a:rPr>
                  <a:t>𝑂(𝑛^2 )</a:t>
                </a:r>
                <a:r>
                  <a:rPr lang="en-US" dirty="0"/>
                  <a:t>. Communication takes </a:t>
                </a:r>
                <a:r>
                  <a:rPr lang="en-US" i="0">
                    <a:latin typeface="Cambria Math" panose="02040503050406030204" pitchFamily="18" charset="0"/>
                  </a:rPr>
                  <a:t>𝑂(</a:t>
                </a:r>
                <a:r>
                  <a:rPr lang="en-US" b="0" i="0">
                    <a:latin typeface="Cambria Math" panose="02040503050406030204" pitchFamily="18" charset="0"/>
                  </a:rPr>
                  <a:t>𝑛)</a:t>
                </a:r>
                <a:endParaRPr lang="en-US" b="0" dirty="0"/>
              </a:p>
              <a:p>
                <a:r>
                  <a:rPr lang="en-US" dirty="0"/>
                  <a:t>In the paper we show another OPPRF protocol with linear time and linear communication</a:t>
                </a:r>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14</a:t>
            </a:fld>
            <a:endParaRPr lang="en-US"/>
          </a:p>
        </p:txBody>
      </p:sp>
      <p:sp>
        <p:nvSpPr>
          <p:cNvPr id="5" name="Date Placeholder 4"/>
          <p:cNvSpPr>
            <a:spLocks noGrp="1"/>
          </p:cNvSpPr>
          <p:nvPr>
            <p:ph type="dt" idx="11"/>
          </p:nvPr>
        </p:nvSpPr>
        <p:spPr/>
        <p:txBody>
          <a:bodyPr/>
          <a:lstStyle/>
          <a:p>
            <a:fld id="{CE385252-A0BF-4E2A-B997-586D5DB26156}" type="datetime1">
              <a:rPr lang="en-US" smtClean="0"/>
              <a:t>11/1/2017</a:t>
            </a:fld>
            <a:endParaRPr lang="en-US"/>
          </a:p>
        </p:txBody>
      </p:sp>
    </p:spTree>
    <p:extLst>
      <p:ext uri="{BB962C8B-B14F-4D97-AF65-F5344CB8AC3E}">
        <p14:creationId xmlns:p14="http://schemas.microsoft.com/office/powerpoint/2010/main" val="3117670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are done with OPPRF construction. Now, we move to zero sharing protocol</a:t>
            </a:r>
          </a:p>
        </p:txBody>
      </p:sp>
      <p:sp>
        <p:nvSpPr>
          <p:cNvPr id="4" name="Slide Number Placeholder 3"/>
          <p:cNvSpPr>
            <a:spLocks noGrp="1"/>
          </p:cNvSpPr>
          <p:nvPr>
            <p:ph type="sldNum" sz="quarter" idx="10"/>
          </p:nvPr>
        </p:nvSpPr>
        <p:spPr/>
        <p:txBody>
          <a:bodyPr/>
          <a:lstStyle/>
          <a:p>
            <a:fld id="{47511809-E8D7-4326-8BBD-D003164A638D}" type="slidenum">
              <a:rPr lang="en-US" smtClean="0"/>
              <a:pPr/>
              <a:t>15</a:t>
            </a:fld>
            <a:endParaRPr lang="en-US"/>
          </a:p>
        </p:txBody>
      </p:sp>
    </p:spTree>
    <p:extLst>
      <p:ext uri="{BB962C8B-B14F-4D97-AF65-F5344CB8AC3E}">
        <p14:creationId xmlns:p14="http://schemas.microsoft.com/office/powerpoint/2010/main" val="36507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(10p)The purpose of zero sharing is that if all parties think about the same value x, then they have a correct zero sharing which is </a:t>
            </a:r>
            <a:r>
              <a:rPr lang="en-US" dirty="0" err="1"/>
              <a:t>xor</a:t>
            </a:r>
            <a:r>
              <a:rPr lang="en-US" dirty="0"/>
              <a:t> of the share equals to zero. </a:t>
            </a:r>
          </a:p>
          <a:p>
            <a:endParaRPr lang="en-US" dirty="0"/>
          </a:p>
          <a:p>
            <a:r>
              <a:rPr lang="en-US" dirty="0"/>
              <a:t>and if one party hold a different item x’, in this scenarios, P1 has x’. then this party have an incorrect zero sharing. it means that </a:t>
            </a:r>
            <a:r>
              <a:rPr lang="en-US" dirty="0" err="1"/>
              <a:t>xor</a:t>
            </a:r>
            <a:r>
              <a:rPr lang="en-US" dirty="0"/>
              <a:t> of the share now equals to one thing else (not zero).</a:t>
            </a:r>
          </a:p>
        </p:txBody>
      </p:sp>
      <p:sp>
        <p:nvSpPr>
          <p:cNvPr id="4" name="Slide Number Placeholder 3"/>
          <p:cNvSpPr>
            <a:spLocks noGrp="1"/>
          </p:cNvSpPr>
          <p:nvPr>
            <p:ph type="sldNum" sz="quarter" idx="10"/>
          </p:nvPr>
        </p:nvSpPr>
        <p:spPr/>
        <p:txBody>
          <a:bodyPr/>
          <a:lstStyle/>
          <a:p>
            <a:fld id="{47511809-E8D7-4326-8BBD-D003164A638D}" type="slidenum">
              <a:rPr lang="en-US" smtClean="0"/>
              <a:pPr/>
              <a:t>16</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1523659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going to present one of our zero sharing protocol. This is non-interactive version. We have an interactive one which we can deal with as well as in the paper. </a:t>
            </a:r>
          </a:p>
        </p:txBody>
      </p:sp>
      <p:sp>
        <p:nvSpPr>
          <p:cNvPr id="4" name="Slide Number Placeholder 3"/>
          <p:cNvSpPr>
            <a:spLocks noGrp="1"/>
          </p:cNvSpPr>
          <p:nvPr>
            <p:ph type="sldNum" sz="quarter" idx="10"/>
          </p:nvPr>
        </p:nvSpPr>
        <p:spPr/>
        <p:txBody>
          <a:bodyPr/>
          <a:lstStyle/>
          <a:p>
            <a:fld id="{47511809-E8D7-4326-8BBD-D003164A638D}" type="slidenum">
              <a:rPr lang="en-US" smtClean="0"/>
              <a:pPr/>
              <a:t>17</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796083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x is not common. For example, P1 has x'. Therefore, share of p1 will be F k01 of x' which appears only 1 time in </a:t>
            </a:r>
            <a:r>
              <a:rPr lang="en-US" dirty="0" err="1"/>
              <a:t>xor</a:t>
            </a:r>
            <a:r>
              <a:rPr lang="en-US" dirty="0"/>
              <a:t> of shares. Thus </a:t>
            </a:r>
            <a:r>
              <a:rPr lang="en-US" dirty="0" err="1"/>
              <a:t>xor</a:t>
            </a:r>
            <a:r>
              <a:rPr lang="en-US" dirty="0"/>
              <a:t> of share is not equal to zero</a:t>
            </a:r>
          </a:p>
          <a:p>
            <a:r>
              <a:rPr lang="en-US" sz="1200" dirty="0"/>
              <a:t>For </a:t>
            </a:r>
            <a:r>
              <a:rPr lang="en-US" dirty="0"/>
              <a:t>Non-interactive Zero sharing, </a:t>
            </a:r>
            <a:r>
              <a:rPr lang="en-US" sz="1200" dirty="0"/>
              <a:t>Sending keys in an one time </a:t>
            </a:r>
          </a:p>
          <a:p>
            <a:r>
              <a:rPr lang="en-US" sz="1200" dirty="0"/>
              <a:t>We can generate An unlimited number of zero-</a:t>
            </a:r>
            <a:r>
              <a:rPr lang="en-US" sz="1200" dirty="0" err="1"/>
              <a:t>sharings</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18</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943229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x is not common. For example, P1 has x'. Therefore, share of p1 will be F k01 of x' which appears only 1 time in </a:t>
            </a:r>
            <a:r>
              <a:rPr lang="en-US" dirty="0" err="1"/>
              <a:t>xor</a:t>
            </a:r>
            <a:r>
              <a:rPr lang="en-US" dirty="0"/>
              <a:t> of shares. Thus </a:t>
            </a:r>
            <a:r>
              <a:rPr lang="en-US" dirty="0" err="1"/>
              <a:t>xor</a:t>
            </a:r>
            <a:r>
              <a:rPr lang="en-US" dirty="0"/>
              <a:t> of share is not equal to zero</a:t>
            </a:r>
          </a:p>
          <a:p>
            <a:r>
              <a:rPr lang="en-US" sz="1200" dirty="0"/>
              <a:t>For </a:t>
            </a:r>
            <a:r>
              <a:rPr lang="en-US" dirty="0"/>
              <a:t>Non-interactive Zero sharing, </a:t>
            </a:r>
            <a:r>
              <a:rPr lang="en-US" sz="1200" dirty="0"/>
              <a:t>Sending keys in an one time </a:t>
            </a:r>
          </a:p>
          <a:p>
            <a:r>
              <a:rPr lang="en-US" sz="1200" dirty="0"/>
              <a:t>We can generate An unlimited number of zero-</a:t>
            </a:r>
            <a:r>
              <a:rPr lang="en-US" sz="1200" dirty="0" err="1"/>
              <a:t>sharings</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19</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206416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en-US" baseline="0" dirty="0"/>
              <a:t>Let start with simple scenario.  Here, we have 3 parties Alice , Bob, and Charlie. each party holds a set of items. Now parties now want to compute the intersection of their sets  on the way that don’t leak any information except the intersection. </a:t>
            </a:r>
            <a:endParaRPr lang="en-US" dirty="0"/>
          </a:p>
        </p:txBody>
      </p:sp>
      <p:sp>
        <p:nvSpPr>
          <p:cNvPr id="4" name="Date Placeholder 3"/>
          <p:cNvSpPr>
            <a:spLocks noGrp="1"/>
          </p:cNvSpPr>
          <p:nvPr>
            <p:ph type="dt" idx="10"/>
          </p:nvPr>
        </p:nvSpPr>
        <p:spPr/>
        <p:txBody>
          <a:bodyPr/>
          <a:lstStyle/>
          <a:p>
            <a:fld id="{93841141-AD58-47DD-89C2-BDF29A1D5170}" type="datetime1">
              <a:rPr lang="en-US" smtClean="0"/>
              <a:t>11/1/2017</a:t>
            </a:fld>
            <a:endParaRPr lang="en-US"/>
          </a:p>
        </p:txBody>
      </p:sp>
      <p:sp>
        <p:nvSpPr>
          <p:cNvPr id="5" name="Slide Number Placeholder 4"/>
          <p:cNvSpPr>
            <a:spLocks noGrp="1"/>
          </p:cNvSpPr>
          <p:nvPr>
            <p:ph type="sldNum" sz="quarter" idx="11"/>
          </p:nvPr>
        </p:nvSpPr>
        <p:spPr/>
        <p:txBody>
          <a:bodyPr/>
          <a:lstStyle/>
          <a:p>
            <a:fld id="{47511809-E8D7-4326-8BBD-D003164A638D}" type="slidenum">
              <a:rPr lang="en-US" smtClean="0"/>
              <a:pPr/>
              <a:t>2</a:t>
            </a:fld>
            <a:endParaRPr lang="en-US"/>
          </a:p>
        </p:txBody>
      </p:sp>
    </p:spTree>
    <p:extLst>
      <p:ext uri="{BB962C8B-B14F-4D97-AF65-F5344CB8AC3E}">
        <p14:creationId xmlns:p14="http://schemas.microsoft.com/office/powerpoint/2010/main" val="1971750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x is not common. For example, P1 has x'. Therefore, share of p1 will be F k01 of x' which appears only 1 time in </a:t>
            </a:r>
            <a:r>
              <a:rPr lang="en-US" dirty="0" err="1"/>
              <a:t>xor</a:t>
            </a:r>
            <a:r>
              <a:rPr lang="en-US" dirty="0"/>
              <a:t> of shares. Thus </a:t>
            </a:r>
            <a:r>
              <a:rPr lang="en-US" dirty="0" err="1"/>
              <a:t>xor</a:t>
            </a:r>
            <a:r>
              <a:rPr lang="en-US" dirty="0"/>
              <a:t> of share is not equal to zero</a:t>
            </a:r>
          </a:p>
          <a:p>
            <a:r>
              <a:rPr lang="en-US" sz="1200" dirty="0"/>
              <a:t>For </a:t>
            </a:r>
            <a:r>
              <a:rPr lang="en-US" dirty="0"/>
              <a:t>Non-interactive Zero sharing, </a:t>
            </a:r>
            <a:r>
              <a:rPr lang="en-US" sz="1200" dirty="0"/>
              <a:t>Sending keys in an one time </a:t>
            </a:r>
          </a:p>
          <a:p>
            <a:r>
              <a:rPr lang="en-US" sz="1200" dirty="0"/>
              <a:t>We can generate An unlimited number of zero-</a:t>
            </a:r>
            <a:r>
              <a:rPr lang="en-US" sz="1200" dirty="0" err="1"/>
              <a:t>sharings</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20</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3545588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x is not common. For example, P1 has x'. Therefore, share of p1 will be F k01 of x' which appears only 1 time in </a:t>
            </a:r>
            <a:r>
              <a:rPr lang="en-US" dirty="0" err="1"/>
              <a:t>xor</a:t>
            </a:r>
            <a:r>
              <a:rPr lang="en-US" dirty="0"/>
              <a:t> of shares. Thus </a:t>
            </a:r>
            <a:r>
              <a:rPr lang="en-US" dirty="0" err="1"/>
              <a:t>xor</a:t>
            </a:r>
            <a:r>
              <a:rPr lang="en-US" dirty="0"/>
              <a:t> of share is not equal to zero</a:t>
            </a:r>
          </a:p>
          <a:p>
            <a:r>
              <a:rPr lang="en-US" sz="1200" dirty="0"/>
              <a:t>For </a:t>
            </a:r>
            <a:r>
              <a:rPr lang="en-US" dirty="0"/>
              <a:t>Non-interactive Zero sharing, </a:t>
            </a:r>
            <a:r>
              <a:rPr lang="en-US" sz="1200" dirty="0"/>
              <a:t>Sending keys in an one time </a:t>
            </a:r>
          </a:p>
          <a:p>
            <a:r>
              <a:rPr lang="en-US" sz="1200" dirty="0"/>
              <a:t>We can generate An unlimited number of zero-</a:t>
            </a:r>
            <a:r>
              <a:rPr lang="en-US" sz="1200" dirty="0" err="1"/>
              <a:t>sharings</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21</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3732528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x is not common. For example, P1 has x'. Therefore, share of p1 will be F k01 of x' which appears only 1 time in </a:t>
            </a:r>
            <a:r>
              <a:rPr lang="en-US" dirty="0" err="1"/>
              <a:t>xor</a:t>
            </a:r>
            <a:r>
              <a:rPr lang="en-US" dirty="0"/>
              <a:t> of shares. Thus </a:t>
            </a:r>
            <a:r>
              <a:rPr lang="en-US" dirty="0" err="1"/>
              <a:t>xor</a:t>
            </a:r>
            <a:r>
              <a:rPr lang="en-US" dirty="0"/>
              <a:t> of share is not equal to zero</a:t>
            </a:r>
          </a:p>
          <a:p>
            <a:r>
              <a:rPr lang="en-US" sz="1200" dirty="0"/>
              <a:t>For </a:t>
            </a:r>
            <a:r>
              <a:rPr lang="en-US" dirty="0"/>
              <a:t>Non-interactive Zero sharing, </a:t>
            </a:r>
            <a:r>
              <a:rPr lang="en-US" sz="1200" dirty="0"/>
              <a:t>Sending keys in an one time </a:t>
            </a:r>
          </a:p>
          <a:p>
            <a:r>
              <a:rPr lang="en-US" sz="1200" dirty="0"/>
              <a:t>We can generate An unlimited number of zero-</a:t>
            </a:r>
            <a:r>
              <a:rPr lang="en-US" sz="1200" dirty="0" err="1"/>
              <a:t>sharings</a:t>
            </a:r>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22</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3094721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we are done with zero sharing construction. Now, we put OPPRF and zero sharing together to achieve PSI construction</a:t>
            </a:r>
          </a:p>
        </p:txBody>
      </p:sp>
      <p:sp>
        <p:nvSpPr>
          <p:cNvPr id="4" name="Slide Number Placeholder 3"/>
          <p:cNvSpPr>
            <a:spLocks noGrp="1"/>
          </p:cNvSpPr>
          <p:nvPr>
            <p:ph type="sldNum" sz="quarter" idx="10"/>
          </p:nvPr>
        </p:nvSpPr>
        <p:spPr/>
        <p:txBody>
          <a:bodyPr/>
          <a:lstStyle/>
          <a:p>
            <a:fld id="{47511809-E8D7-4326-8BBD-D003164A638D}" type="slidenum">
              <a:rPr lang="en-US" smtClean="0"/>
              <a:pPr/>
              <a:t>23</a:t>
            </a:fld>
            <a:endParaRPr lang="en-US"/>
          </a:p>
        </p:txBody>
      </p:sp>
    </p:spTree>
    <p:extLst>
      <p:ext uri="{BB962C8B-B14F-4D97-AF65-F5344CB8AC3E}">
        <p14:creationId xmlns:p14="http://schemas.microsoft.com/office/powerpoint/2010/main" val="3713713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(15p)Consider </a:t>
            </a:r>
            <a:r>
              <a:rPr lang="en-US" dirty="0"/>
              <a:t>a simple case where each party has only 1 item. </a:t>
            </a:r>
          </a:p>
          <a:p>
            <a:r>
              <a:rPr lang="en-US" dirty="0"/>
              <a:t>Our idea is that if all parties have same item x =&gt; XOR of party’s share  equals to 0. Otherwise, this XOR equals to random value. This is indeed our </a:t>
            </a:r>
            <a:r>
              <a:rPr lang="en-US" dirty="0" err="1"/>
              <a:t>zeroshare</a:t>
            </a:r>
            <a:r>
              <a:rPr lang="en-US" dirty="0"/>
              <a:t> functionality. </a:t>
            </a:r>
          </a:p>
          <a:p>
            <a:endParaRPr lang="en-US" dirty="0"/>
          </a:p>
          <a:p>
            <a:r>
              <a:rPr lang="en-US" dirty="0"/>
              <a:t>The question now is how to check shares? and who can do it? we first Choose one party be a Leader. Now, how to send the share to the leader? Broadcast? it is insecure since share can leak your item to Adversary. </a:t>
            </a:r>
          </a:p>
          <a:p>
            <a:r>
              <a:rPr lang="en-US" dirty="0"/>
              <a:t>Our solution is to use our new term OPPRF. It can allow Leader receives a correct share if he has common item with sender, else he learn nothing</a:t>
            </a:r>
          </a:p>
          <a:p>
            <a:r>
              <a:rPr lang="en-US" dirty="0"/>
              <a:t> </a:t>
            </a:r>
          </a:p>
          <a:p>
            <a:r>
              <a:rPr lang="en-US" dirty="0"/>
              <a:t> </a:t>
            </a:r>
          </a:p>
          <a:p>
            <a:endParaRPr lang="en-US" dirty="0"/>
          </a:p>
        </p:txBody>
      </p:sp>
      <p:sp>
        <p:nvSpPr>
          <p:cNvPr id="4" name="Date Placeholder 3"/>
          <p:cNvSpPr>
            <a:spLocks noGrp="1"/>
          </p:cNvSpPr>
          <p:nvPr>
            <p:ph type="dt" idx="10"/>
          </p:nvPr>
        </p:nvSpPr>
        <p:spPr/>
        <p:txBody>
          <a:bodyPr/>
          <a:lstStyle/>
          <a:p>
            <a:fld id="{93841141-AD58-47DD-89C2-BDF29A1D5170}" type="datetime1">
              <a:rPr lang="en-US" smtClean="0"/>
              <a:t>11/1/2017</a:t>
            </a:fld>
            <a:endParaRPr lang="en-US"/>
          </a:p>
        </p:txBody>
      </p:sp>
      <p:sp>
        <p:nvSpPr>
          <p:cNvPr id="5" name="Slide Number Placeholder 4"/>
          <p:cNvSpPr>
            <a:spLocks noGrp="1"/>
          </p:cNvSpPr>
          <p:nvPr>
            <p:ph type="sldNum" sz="quarter" idx="11"/>
          </p:nvPr>
        </p:nvSpPr>
        <p:spPr/>
        <p:txBody>
          <a:bodyPr/>
          <a:lstStyle/>
          <a:p>
            <a:fld id="{47511809-E8D7-4326-8BBD-D003164A638D}" type="slidenum">
              <a:rPr lang="en-US" smtClean="0"/>
              <a:pPr/>
              <a:t>24</a:t>
            </a:fld>
            <a:endParaRPr lang="en-US"/>
          </a:p>
        </p:txBody>
      </p:sp>
    </p:spTree>
    <p:extLst>
      <p:ext uri="{BB962C8B-B14F-4D97-AF65-F5344CB8AC3E}">
        <p14:creationId xmlns:p14="http://schemas.microsoft.com/office/powerpoint/2010/main" val="2842625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dirty="0" err="1"/>
              <a:t>senerio</a:t>
            </a:r>
            <a:r>
              <a:rPr lang="en-US" dirty="0"/>
              <a:t>, we choose P0 be a leader. </a:t>
            </a:r>
          </a:p>
          <a:p>
            <a:r>
              <a:rPr lang="en-US" dirty="0"/>
              <a:t>From </a:t>
            </a:r>
            <a:r>
              <a:rPr lang="en-US" dirty="0" err="1"/>
              <a:t>ZeroShare</a:t>
            </a:r>
            <a:r>
              <a:rPr lang="en-US" dirty="0"/>
              <a:t>, each party has a share. they create a point (x, share). Now party Pi and leader invoke OPPRF. If both parties has x, then leader receives a correct share. After </a:t>
            </a:r>
            <a:r>
              <a:rPr lang="en-US" dirty="0" err="1"/>
              <a:t>runing</a:t>
            </a:r>
            <a:r>
              <a:rPr lang="en-US" dirty="0"/>
              <a:t> 3 OPPRFs, leader computes XOR of the OPPRF outputs and check whether the </a:t>
            </a:r>
            <a:r>
              <a:rPr lang="en-US" dirty="0" err="1"/>
              <a:t>xor</a:t>
            </a:r>
            <a:r>
              <a:rPr lang="en-US" dirty="0"/>
              <a:t> equals to zero. if yes, x is intersection item </a:t>
            </a:r>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25</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1620289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dirty="0" err="1"/>
              <a:t>senerio</a:t>
            </a:r>
            <a:r>
              <a:rPr lang="en-US" dirty="0"/>
              <a:t>, we choose P0 be a leader. </a:t>
            </a:r>
          </a:p>
          <a:p>
            <a:r>
              <a:rPr lang="en-US" dirty="0"/>
              <a:t>From </a:t>
            </a:r>
            <a:r>
              <a:rPr lang="en-US" dirty="0" err="1"/>
              <a:t>ZeroShare</a:t>
            </a:r>
            <a:r>
              <a:rPr lang="en-US" dirty="0"/>
              <a:t>, each party has a share. they create a point (x, share). Now party Pi and leader invoke OPPRF. If both parties has x, then leader receives a correct share. After </a:t>
            </a:r>
            <a:r>
              <a:rPr lang="en-US" dirty="0" err="1"/>
              <a:t>runing</a:t>
            </a:r>
            <a:r>
              <a:rPr lang="en-US" dirty="0"/>
              <a:t> 3 OPPRFs, leader computes XOR of the OPPRF outputs and check whether the </a:t>
            </a:r>
            <a:r>
              <a:rPr lang="en-US" dirty="0" err="1"/>
              <a:t>xor</a:t>
            </a:r>
            <a:r>
              <a:rPr lang="en-US" dirty="0"/>
              <a:t> equals to zero. if yes, x is intersection item </a:t>
            </a:r>
          </a:p>
          <a:p>
            <a:endParaRPr lang="en-US" dirty="0"/>
          </a:p>
        </p:txBody>
      </p:sp>
      <p:sp>
        <p:nvSpPr>
          <p:cNvPr id="4" name="Slide Number Placeholder 3"/>
          <p:cNvSpPr>
            <a:spLocks noGrp="1"/>
          </p:cNvSpPr>
          <p:nvPr>
            <p:ph type="sldNum" sz="quarter" idx="10"/>
          </p:nvPr>
        </p:nvSpPr>
        <p:spPr/>
        <p:txBody>
          <a:bodyPr/>
          <a:lstStyle/>
          <a:p>
            <a:fld id="{47511809-E8D7-4326-8BBD-D003164A638D}" type="slidenum">
              <a:rPr lang="en-US" smtClean="0"/>
              <a:pPr/>
              <a:t>26</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97579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look at the case that x is not in the intersection. For example, P1 has x', from </a:t>
            </a:r>
            <a:r>
              <a:rPr lang="en-US" dirty="0" err="1"/>
              <a:t>zerosharing</a:t>
            </a:r>
            <a:r>
              <a:rPr lang="en-US" dirty="0"/>
              <a:t>, </a:t>
            </a:r>
            <a:r>
              <a:rPr lang="en-US" dirty="0" err="1"/>
              <a:t>xor</a:t>
            </a:r>
            <a:r>
              <a:rPr lang="en-US" dirty="0"/>
              <a:t> of share </a:t>
            </a:r>
            <a:r>
              <a:rPr lang="en-US" dirty="0" err="1"/>
              <a:t>doesnt</a:t>
            </a:r>
            <a:r>
              <a:rPr lang="en-US" dirty="0"/>
              <a:t> equal to zero. Leader and P1 invoke OPRF, leader receives a random output when </a:t>
            </a:r>
            <a:r>
              <a:rPr lang="en-US" dirty="0" err="1"/>
              <a:t>quering</a:t>
            </a:r>
            <a:r>
              <a:rPr lang="en-US" dirty="0"/>
              <a:t> on x. The important thing is that leader </a:t>
            </a:r>
            <a:r>
              <a:rPr lang="en-US" dirty="0" err="1"/>
              <a:t>doesnt</a:t>
            </a:r>
            <a:r>
              <a:rPr lang="en-US" dirty="0"/>
              <a:t> know anything on x and cant recognize the </a:t>
            </a:r>
            <a:r>
              <a:rPr lang="en-US" dirty="0" err="1"/>
              <a:t>diffirence</a:t>
            </a:r>
            <a:r>
              <a:rPr lang="en-US" dirty="0"/>
              <a:t>. After </a:t>
            </a:r>
            <a:r>
              <a:rPr lang="en-US" dirty="0" err="1"/>
              <a:t>runing</a:t>
            </a:r>
            <a:r>
              <a:rPr lang="en-US" dirty="0"/>
              <a:t> 3 OPPRFs, leader computes XOR of the OPPRF outputs. Now he can see that the </a:t>
            </a:r>
            <a:r>
              <a:rPr lang="en-US" dirty="0" err="1"/>
              <a:t>xor</a:t>
            </a:r>
            <a:r>
              <a:rPr lang="en-US" dirty="0"/>
              <a:t> of the share </a:t>
            </a:r>
            <a:r>
              <a:rPr lang="en-US" dirty="0" err="1"/>
              <a:t>doesnt</a:t>
            </a:r>
            <a:r>
              <a:rPr lang="en-US" dirty="0"/>
              <a:t> equal to zero. however, he would never know who </a:t>
            </a:r>
            <a:r>
              <a:rPr lang="en-US" dirty="0" err="1"/>
              <a:t>doesnt</a:t>
            </a:r>
            <a:r>
              <a:rPr lang="en-US" dirty="0"/>
              <a:t> have x</a:t>
            </a:r>
          </a:p>
        </p:txBody>
      </p:sp>
      <p:sp>
        <p:nvSpPr>
          <p:cNvPr id="4" name="Slide Number Placeholder 3"/>
          <p:cNvSpPr>
            <a:spLocks noGrp="1"/>
          </p:cNvSpPr>
          <p:nvPr>
            <p:ph type="sldNum" sz="quarter" idx="10"/>
          </p:nvPr>
        </p:nvSpPr>
        <p:spPr/>
        <p:txBody>
          <a:bodyPr/>
          <a:lstStyle/>
          <a:p>
            <a:fld id="{47511809-E8D7-4326-8BBD-D003164A638D}" type="slidenum">
              <a:rPr lang="en-US" smtClean="0"/>
              <a:pPr/>
              <a:t>27</a:t>
            </a:fld>
            <a:endParaRPr lang="en-US"/>
          </a:p>
        </p:txBody>
      </p:sp>
      <p:sp>
        <p:nvSpPr>
          <p:cNvPr id="5" name="Date Placeholder 4"/>
          <p:cNvSpPr>
            <a:spLocks noGrp="1"/>
          </p:cNvSpPr>
          <p:nvPr>
            <p:ph type="dt" idx="11"/>
          </p:nvPr>
        </p:nvSpPr>
        <p:spPr/>
        <p:txBody>
          <a:bodyPr/>
          <a:lstStyle/>
          <a:p>
            <a:fld id="{8BB8C7D3-C7CE-4508-A7A8-4E7F680EF9CB}" type="datetime1">
              <a:rPr lang="en-US" smtClean="0"/>
              <a:t>11/1/2017</a:t>
            </a:fld>
            <a:endParaRPr lang="en-US"/>
          </a:p>
        </p:txBody>
      </p:sp>
    </p:spTree>
    <p:extLst>
      <p:ext uri="{BB962C8B-B14F-4D97-AF65-F5344CB8AC3E}">
        <p14:creationId xmlns:p14="http://schemas.microsoft.com/office/powerpoint/2010/main" val="2003767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presented Non-Interactive Zero Sharing. However, this protocol have a problem when Subset of parties corrupt. For example, leader, P1 and P3 corrupt, they have all the keys from other parties. They can compute share value of P2. In the OPPRF step, leader receives the share value from P2. he can see whether P2 has x. this information doesn't allow the adversary learn in PSI. </a:t>
            </a:r>
          </a:p>
          <a:p>
            <a:endParaRPr lang="en-US" dirty="0"/>
          </a:p>
          <a:p>
            <a:r>
              <a:rPr lang="en-US" dirty="0"/>
              <a:t>However, the Non-Interactive Zero Sharing can work in Augmented Semi-honest model where parties has a same input if they corrupt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standard Semi-honest model, To address this problem, we propose an Interactive Zero Sharing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t>
            </a:r>
          </a:p>
          <a:p>
            <a:endParaRPr lang="en-US" dirty="0"/>
          </a:p>
          <a:p>
            <a:endParaRPr lang="en-US" dirty="0"/>
          </a:p>
        </p:txBody>
      </p:sp>
      <p:sp>
        <p:nvSpPr>
          <p:cNvPr id="4" name="Date Placeholder 3"/>
          <p:cNvSpPr>
            <a:spLocks noGrp="1"/>
          </p:cNvSpPr>
          <p:nvPr>
            <p:ph type="dt" idx="10"/>
          </p:nvPr>
        </p:nvSpPr>
        <p:spPr/>
        <p:txBody>
          <a:bodyPr/>
          <a:lstStyle/>
          <a:p>
            <a:fld id="{93841141-AD58-47DD-89C2-BDF29A1D5170}" type="datetime1">
              <a:rPr lang="en-US" smtClean="0"/>
              <a:t>11/1/2017</a:t>
            </a:fld>
            <a:endParaRPr lang="en-US"/>
          </a:p>
        </p:txBody>
      </p:sp>
      <p:sp>
        <p:nvSpPr>
          <p:cNvPr id="5" name="Slide Number Placeholder 4"/>
          <p:cNvSpPr>
            <a:spLocks noGrp="1"/>
          </p:cNvSpPr>
          <p:nvPr>
            <p:ph type="sldNum" sz="quarter" idx="11"/>
          </p:nvPr>
        </p:nvSpPr>
        <p:spPr/>
        <p:txBody>
          <a:bodyPr/>
          <a:lstStyle/>
          <a:p>
            <a:fld id="{47511809-E8D7-4326-8BBD-D003164A638D}" type="slidenum">
              <a:rPr lang="en-US" smtClean="0"/>
              <a:pPr/>
              <a:t>28</a:t>
            </a:fld>
            <a:endParaRPr lang="en-US"/>
          </a:p>
        </p:txBody>
      </p:sp>
    </p:spTree>
    <p:extLst>
      <p:ext uri="{BB962C8B-B14F-4D97-AF65-F5344CB8AC3E}">
        <p14:creationId xmlns:p14="http://schemas.microsoft.com/office/powerpoint/2010/main" val="1273258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Cool. We are almost done</a:t>
            </a:r>
          </a:p>
        </p:txBody>
      </p:sp>
      <p:sp>
        <p:nvSpPr>
          <p:cNvPr id="4" name="Slide Number Placeholder 3"/>
          <p:cNvSpPr>
            <a:spLocks noGrp="1"/>
          </p:cNvSpPr>
          <p:nvPr>
            <p:ph type="sldNum" sz="quarter" idx="10"/>
          </p:nvPr>
        </p:nvSpPr>
        <p:spPr/>
        <p:txBody>
          <a:bodyPr/>
          <a:lstStyle/>
          <a:p>
            <a:fld id="{47511809-E8D7-4326-8BBD-D003164A638D}" type="slidenum">
              <a:rPr lang="en-US" smtClean="0"/>
              <a:pPr/>
              <a:t>29</a:t>
            </a:fld>
            <a:endParaRPr lang="en-US"/>
          </a:p>
        </p:txBody>
      </p:sp>
    </p:spTree>
    <p:extLst>
      <p:ext uri="{BB962C8B-B14F-4D97-AF65-F5344CB8AC3E}">
        <p14:creationId xmlns:p14="http://schemas.microsoft.com/office/powerpoint/2010/main" val="187461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mc:AlternateContent xmlns:mc="http://schemas.openxmlformats.org/markup-compatibility/2006" xmlns:a14="http://schemas.microsoft.com/office/drawing/2010/main">
        <mc:Choice Requires="a14">
          <p:sp>
            <p:nvSpPr>
              <p:cNvPr id="11267" name="Notes Placeholder 2"/>
              <p:cNvSpPr>
                <a:spLocks noGrp="1"/>
              </p:cNvSpPr>
              <p:nvPr>
                <p:ph type="body"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Different from 2 party PSI. there are several security requirements for multi party PSI?</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The</a:t>
                </a:r>
                <a:r>
                  <a:rPr lang="en-US" altLang="en-US" baseline="0" dirty="0"/>
                  <a:t> first one that</a:t>
                </a:r>
                <a:r>
                  <a:rPr lang="en-US" altLang="en-US" dirty="0"/>
                  <a:t>, party </a:t>
                </a:r>
                <a:r>
                  <a:rPr lang="en-US" sz="1200" dirty="0"/>
                  <a:t>ONLY learns </a:t>
                </a:r>
                <a14:m>
                  <m:oMath xmlns:m="http://schemas.openxmlformats.org/officeDocument/2006/math">
                    <m:r>
                      <a:rPr lang="en-US" sz="1200" b="1" i="1" smtClean="0">
                        <a:solidFill>
                          <a:srgbClr val="FF0000"/>
                        </a:solidFill>
                        <a:latin typeface="Cambria Math" panose="02040503050406030204" pitchFamily="18" charset="0"/>
                      </a:rPr>
                      <m:t>𝑿</m:t>
                    </m:r>
                    <m:r>
                      <a:rPr lang="en-US" sz="1200" b="1" i="1" smtClean="0">
                        <a:solidFill>
                          <a:srgbClr val="FF0000"/>
                        </a:solidFill>
                        <a:latin typeface="Cambria Math" panose="02040503050406030204" pitchFamily="18" charset="0"/>
                      </a:rPr>
                      <m:t>∩</m:t>
                    </m:r>
                    <m:r>
                      <a:rPr lang="en-US" sz="1200" b="1" i="1" smtClean="0">
                        <a:solidFill>
                          <a:srgbClr val="FF0000"/>
                        </a:solidFill>
                        <a:latin typeface="Cambria Math" panose="02040503050406030204" pitchFamily="18" charset="0"/>
                      </a:rPr>
                      <m:t>𝒀</m:t>
                    </m:r>
                    <m:r>
                      <a:rPr lang="en-US" sz="1200" b="1" i="1">
                        <a:solidFill>
                          <a:srgbClr val="FF0000"/>
                        </a:solidFill>
                        <a:latin typeface="Cambria Math" panose="02040503050406030204" pitchFamily="18" charset="0"/>
                      </a:rPr>
                      <m:t>∩</m:t>
                    </m:r>
                    <m:r>
                      <a:rPr lang="en-US" sz="1200" b="1" i="1" smtClean="0">
                        <a:solidFill>
                          <a:srgbClr val="FF0000"/>
                        </a:solidFill>
                        <a:latin typeface="Cambria Math" panose="02040503050406030204" pitchFamily="18" charset="0"/>
                      </a:rPr>
                      <m:t>𝒁</m:t>
                    </m:r>
                  </m:oMath>
                </a14:m>
                <a:r>
                  <a:rPr lang="en-US" sz="1200" b="1" dirty="0">
                    <a:solidFill>
                      <a:srgbClr val="FF0000"/>
                    </a:solidFill>
                  </a:rPr>
                  <a:t>, and </a:t>
                </a:r>
                <a:r>
                  <a:rPr lang="en-US" sz="1200" dirty="0"/>
                  <a:t>nothing else</a:t>
                </a:r>
                <a:r>
                  <a:rPr lang="en-US" sz="1200" baseline="0" dirty="0"/>
                  <a:t> </a:t>
                </a:r>
                <a:r>
                  <a:rPr lang="en-US" sz="1200" dirty="0"/>
                  <a:t>on partial intersection. It means this part</a:t>
                </a:r>
                <a:r>
                  <a:rPr lang="en-US" sz="1200" baseline="0" dirty="0"/>
                  <a:t> should be </a:t>
                </a:r>
                <a:r>
                  <a:rPr lang="en-US" sz="1200" baseline="0" dirty="0" err="1"/>
                  <a:t>hiden</a:t>
                </a:r>
                <a:r>
                  <a:rPr lang="en-US" sz="1200" baseline="0" dirty="0"/>
                  <a:t> from the protocol output.</a:t>
                </a:r>
                <a:endParaRPr lang="en-US" sz="1200"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dirty="0"/>
                  <a:t>The second one is about corruption. Let think about  </a:t>
                </a:r>
                <a14:m>
                  <m:oMath xmlns:m="http://schemas.openxmlformats.org/officeDocument/2006/math">
                    <m:r>
                      <m:rPr>
                        <m:sty m:val="p"/>
                      </m:rPr>
                      <a:rPr lang="en-US" sz="1200" smtClean="0">
                        <a:latin typeface="Cambria Math" panose="02040503050406030204" pitchFamily="18" charset="0"/>
                      </a:rPr>
                      <m:t>Alice</m:t>
                    </m:r>
                    <m:r>
                      <a:rPr lang="en-US" sz="1200" smtClean="0">
                        <a:latin typeface="Cambria Math" panose="02040503050406030204" pitchFamily="18" charset="0"/>
                      </a:rPr>
                      <m:t> &amp; </m:t>
                    </m:r>
                    <m:r>
                      <m:rPr>
                        <m:sty m:val="p"/>
                      </m:rPr>
                      <a:rPr lang="en-US" sz="1200" smtClean="0">
                        <a:latin typeface="Cambria Math" panose="02040503050406030204" pitchFamily="18" charset="0"/>
                      </a:rPr>
                      <m:t>Bob</m:t>
                    </m:r>
                    <m:r>
                      <a:rPr lang="en-US" sz="1200" smtClean="0">
                        <a:latin typeface="Cambria Math" panose="02040503050406030204" pitchFamily="18" charset="0"/>
                      </a:rPr>
                      <m:t> </m:t>
                    </m:r>
                    <m:r>
                      <m:rPr>
                        <m:sty m:val="p"/>
                      </m:rPr>
                      <a:rPr lang="en-US" sz="1200" b="0" i="0" smtClean="0">
                        <a:latin typeface="Cambria Math" panose="02040503050406030204" pitchFamily="18" charset="0"/>
                      </a:rPr>
                      <m:t>migght</m:t>
                    </m:r>
                    <m:r>
                      <a:rPr lang="en-US" sz="1200" b="0" i="0" smtClean="0">
                        <a:latin typeface="Cambria Math" panose="02040503050406030204" pitchFamily="18" charset="0"/>
                      </a:rPr>
                      <m:t> </m:t>
                    </m:r>
                  </m:oMath>
                </a14:m>
                <a:r>
                  <a:rPr lang="en-US" sz="1200" dirty="0"/>
                  <a:t>talk together, they  don’t allow to learn anything about </a:t>
                </a:r>
                <a14:m>
                  <m:oMath xmlns:m="http://schemas.openxmlformats.org/officeDocument/2006/math">
                    <m:r>
                      <a:rPr lang="en-US" sz="1200" i="1">
                        <a:latin typeface="Cambria Math" panose="02040503050406030204" pitchFamily="18" charset="0"/>
                      </a:rPr>
                      <m:t>𝐶h𝑎𝑟𝑙𝑖</m:t>
                    </m:r>
                    <m:sSup>
                      <m:sSupPr>
                        <m:ctrlPr>
                          <a:rPr lang="en-US" sz="1200" i="1">
                            <a:latin typeface="Cambria Math" panose="02040503050406030204" pitchFamily="18" charset="0"/>
                          </a:rPr>
                        </m:ctrlPr>
                      </m:sSupPr>
                      <m:e>
                        <m:r>
                          <a:rPr lang="en-US" sz="1200" i="1">
                            <a:latin typeface="Cambria Math" panose="02040503050406030204" pitchFamily="18" charset="0"/>
                          </a:rPr>
                          <m:t>𝑒</m:t>
                        </m:r>
                      </m:e>
                      <m:sup>
                        <m:r>
                          <a:rPr lang="en-US" sz="1200" i="1">
                            <a:latin typeface="Cambria Math" panose="02040503050406030204" pitchFamily="18" charset="0"/>
                          </a:rPr>
                          <m:t>′</m:t>
                        </m:r>
                      </m:sup>
                    </m:sSup>
                    <m:r>
                      <a:rPr lang="en-US" sz="1200" i="1">
                        <a:latin typeface="Cambria Math" panose="02040503050406030204" pitchFamily="18" charset="0"/>
                      </a:rPr>
                      <m:t>𝑠</m:t>
                    </m:r>
                    <m:r>
                      <a:rPr lang="en-US" sz="1200" i="1">
                        <a:latin typeface="Cambria Math" panose="02040503050406030204" pitchFamily="18" charset="0"/>
                      </a:rPr>
                      <m:t> </m:t>
                    </m:r>
                  </m:oMath>
                </a14:m>
                <a:r>
                  <a:rPr lang="en-US" sz="1200" dirty="0"/>
                  <a:t>dataset </a:t>
                </a:r>
                <a14:m>
                  <m:oMath xmlns:m="http://schemas.openxmlformats.org/officeDocument/2006/math">
                    <m:r>
                      <a:rPr lang="en-US" sz="1200" b="1" i="1">
                        <a:latin typeface="Cambria Math" panose="02040503050406030204" pitchFamily="18" charset="0"/>
                      </a:rPr>
                      <m:t>𝒁</m:t>
                    </m:r>
                  </m:oMath>
                </a14:m>
                <a:r>
                  <a:rPr lang="en-US" sz="1200" dirty="0"/>
                  <a:t> beyond the intersection item</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b="1" dirty="0">
                  <a:solidFill>
                    <a:srgbClr val="FF0000"/>
                  </a:solidFill>
                </a:endParaRPr>
              </a:p>
              <a:p>
                <a:pPr>
                  <a:spcBef>
                    <a:spcPct val="0"/>
                  </a:spcBef>
                </a:pPr>
                <a:endParaRPr lang="en-US" altLang="en-US" dirty="0"/>
              </a:p>
            </p:txBody>
          </p:sp>
        </mc:Choice>
        <mc:Fallback xmlns="">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Different from 2 party PSI. there are several security requirements for multi party PSI?</a:t>
                </a: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The</a:t>
                </a:r>
                <a:r>
                  <a:rPr lang="en-US" altLang="en-US" baseline="0" dirty="0"/>
                  <a:t> first one that</a:t>
                </a:r>
                <a:r>
                  <a:rPr lang="en-US" altLang="en-US" dirty="0"/>
                  <a:t>, party </a:t>
                </a:r>
                <a:r>
                  <a:rPr lang="en-US" sz="1200" dirty="0"/>
                  <a:t>ONLY learns </a:t>
                </a:r>
                <a:r>
                  <a:rPr lang="en-US" sz="1200" b="1" i="0">
                    <a:solidFill>
                      <a:srgbClr val="FF0000"/>
                    </a:solidFill>
                    <a:latin typeface="Cambria Math" panose="02040503050406030204" pitchFamily="18" charset="0"/>
                  </a:rPr>
                  <a:t>𝑿∩𝒀∩𝒁</a:t>
                </a:r>
                <a:r>
                  <a:rPr lang="en-US" sz="1200" b="1" dirty="0">
                    <a:solidFill>
                      <a:srgbClr val="FF0000"/>
                    </a:solidFill>
                  </a:rPr>
                  <a:t>, and </a:t>
                </a:r>
                <a:r>
                  <a:rPr lang="en-US" sz="1200" dirty="0"/>
                  <a:t>nothing else</a:t>
                </a:r>
                <a:r>
                  <a:rPr lang="en-US" sz="1200" baseline="0" dirty="0"/>
                  <a:t> </a:t>
                </a:r>
                <a:r>
                  <a:rPr lang="en-US" sz="1200" dirty="0"/>
                  <a:t>on partial intersection. It means this part</a:t>
                </a:r>
                <a:r>
                  <a:rPr lang="en-US" sz="1200" baseline="0" dirty="0"/>
                  <a:t> should be </a:t>
                </a:r>
                <a:r>
                  <a:rPr lang="en-US" sz="1200" baseline="0" dirty="0" err="1"/>
                  <a:t>hiden</a:t>
                </a:r>
                <a:r>
                  <a:rPr lang="en-US" sz="1200" baseline="0" dirty="0"/>
                  <a:t> from the protocol output.</a:t>
                </a:r>
                <a:endParaRPr lang="en-US" sz="1200"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dirty="0"/>
                  <a:t>The second one is about corruption. Let think about  </a:t>
                </a:r>
                <a:r>
                  <a:rPr lang="en-US" sz="1200" i="0">
                    <a:latin typeface="Cambria Math" panose="02040503050406030204" pitchFamily="18" charset="0"/>
                  </a:rPr>
                  <a:t>Alice &amp; Bob </a:t>
                </a:r>
                <a:r>
                  <a:rPr lang="en-US" sz="1200" b="0" i="0">
                    <a:latin typeface="Cambria Math" panose="02040503050406030204" pitchFamily="18" charset="0"/>
                  </a:rPr>
                  <a:t>migght </a:t>
                </a:r>
                <a:r>
                  <a:rPr lang="en-US" sz="1200" dirty="0"/>
                  <a:t>talk together, they  don’t allow to learn anything about </a:t>
                </a:r>
                <a:r>
                  <a:rPr lang="en-US" sz="1200" i="0">
                    <a:latin typeface="Cambria Math" panose="02040503050406030204" pitchFamily="18" charset="0"/>
                  </a:rPr>
                  <a:t>𝐶ℎ𝑎𝑟𝑙𝑖𝑒^′ 𝑠 </a:t>
                </a:r>
                <a:r>
                  <a:rPr lang="en-US" sz="1200" dirty="0"/>
                  <a:t>dataset </a:t>
                </a:r>
                <a:r>
                  <a:rPr lang="en-US" sz="1200" b="1" i="0">
                    <a:latin typeface="Cambria Math" panose="02040503050406030204" pitchFamily="18" charset="0"/>
                  </a:rPr>
                  <a:t>𝒁</a:t>
                </a:r>
                <a:r>
                  <a:rPr lang="en-US" sz="1200" dirty="0"/>
                  <a:t> beyond the intersection item</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b="1" dirty="0">
                  <a:solidFill>
                    <a:srgbClr val="FF0000"/>
                  </a:solidFill>
                </a:endParaRPr>
              </a:p>
              <a:p>
                <a:pPr>
                  <a:spcBef>
                    <a:spcPct val="0"/>
                  </a:spcBef>
                </a:pPr>
                <a:endParaRPr lang="en-US" altLang="en-US" dirty="0"/>
              </a:p>
            </p:txBody>
          </p:sp>
        </mc:Fallback>
      </mc:AlternateContent>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B96171C-8C68-407B-9991-B22E6972AAE0}" type="slidenum">
              <a:rPr lang="en-US" altLang="en-US">
                <a:latin typeface="Calibri" panose="020F0502020204030204" pitchFamily="34" charset="0"/>
              </a:rPr>
              <a:pPr fontAlgn="base">
                <a:spcBef>
                  <a:spcPct val="0"/>
                </a:spcBef>
                <a:spcAft>
                  <a:spcPct val="0"/>
                </a:spcAft>
              </a:pPr>
              <a:t>3</a:t>
            </a:fld>
            <a:endParaRPr lang="en-US" altLang="en-US">
              <a:latin typeface="Calibri" panose="020F0502020204030204" pitchFamily="34" charset="0"/>
            </a:endParaRPr>
          </a:p>
        </p:txBody>
      </p:sp>
      <p:sp>
        <p:nvSpPr>
          <p:cNvPr id="2" name="Date Placeholder 1"/>
          <p:cNvSpPr>
            <a:spLocks noGrp="1"/>
          </p:cNvSpPr>
          <p:nvPr>
            <p:ph type="dt" idx="10"/>
          </p:nvPr>
        </p:nvSpPr>
        <p:spPr/>
        <p:txBody>
          <a:bodyPr/>
          <a:lstStyle/>
          <a:p>
            <a:fld id="{2FE6D5DF-6969-4F0F-BAB6-C615FB53701D}" type="datetime1">
              <a:rPr lang="en-US" smtClean="0"/>
              <a:t>11/1/2017</a:t>
            </a:fld>
            <a:endParaRPr lang="en-US"/>
          </a:p>
        </p:txBody>
      </p:sp>
    </p:spTree>
    <p:extLst>
      <p:ext uri="{BB962C8B-B14F-4D97-AF65-F5344CB8AC3E}">
        <p14:creationId xmlns:p14="http://schemas.microsoft.com/office/powerpoint/2010/main" val="807292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 our protocol and found that we take only xxx for 3 parties. </a:t>
            </a:r>
          </a:p>
          <a:p>
            <a:r>
              <a:rPr lang="en-US" dirty="0" err="1"/>
              <a:t>Runing</a:t>
            </a:r>
            <a:r>
              <a:rPr lang="en-US" dirty="0"/>
              <a:t> time is linear in number of parties</a:t>
            </a:r>
          </a:p>
        </p:txBody>
      </p:sp>
      <p:sp>
        <p:nvSpPr>
          <p:cNvPr id="4" name="Slide Number Placeholder 3"/>
          <p:cNvSpPr>
            <a:spLocks noGrp="1"/>
          </p:cNvSpPr>
          <p:nvPr>
            <p:ph type="sldNum" sz="quarter" idx="10"/>
          </p:nvPr>
        </p:nvSpPr>
        <p:spPr/>
        <p:txBody>
          <a:bodyPr/>
          <a:lstStyle/>
          <a:p>
            <a:fld id="{47511809-E8D7-4326-8BBD-D003164A638D}" type="slidenum">
              <a:rPr lang="en-US" smtClean="0"/>
              <a:pPr/>
              <a:t>30</a:t>
            </a:fld>
            <a:endParaRPr lang="en-US"/>
          </a:p>
        </p:txBody>
      </p:sp>
      <p:sp>
        <p:nvSpPr>
          <p:cNvPr id="5" name="Date Placeholder 4"/>
          <p:cNvSpPr>
            <a:spLocks noGrp="1"/>
          </p:cNvSpPr>
          <p:nvPr>
            <p:ph type="dt" idx="11"/>
          </p:nvPr>
        </p:nvSpPr>
        <p:spPr/>
        <p:txBody>
          <a:bodyPr/>
          <a:lstStyle/>
          <a:p>
            <a:fld id="{081ABD39-C12B-4E9D-8C36-C60495118EFF}" type="datetime1">
              <a:rPr lang="en-US" smtClean="0"/>
              <a:t>11/1/2017</a:t>
            </a:fld>
            <a:endParaRPr lang="en-US"/>
          </a:p>
        </p:txBody>
      </p:sp>
    </p:spTree>
    <p:extLst>
      <p:ext uri="{BB962C8B-B14F-4D97-AF65-F5344CB8AC3E}">
        <p14:creationId xmlns:p14="http://schemas.microsoft.com/office/powerpoint/2010/main" val="2393529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to previous work</a:t>
            </a:r>
          </a:p>
        </p:txBody>
      </p:sp>
      <p:sp>
        <p:nvSpPr>
          <p:cNvPr id="4" name="Slide Number Placeholder 3"/>
          <p:cNvSpPr>
            <a:spLocks noGrp="1"/>
          </p:cNvSpPr>
          <p:nvPr>
            <p:ph type="sldNum" sz="quarter" idx="10"/>
          </p:nvPr>
        </p:nvSpPr>
        <p:spPr/>
        <p:txBody>
          <a:bodyPr/>
          <a:lstStyle/>
          <a:p>
            <a:fld id="{47511809-E8D7-4326-8BBD-D003164A638D}" type="slidenum">
              <a:rPr lang="en-US" smtClean="0"/>
              <a:pPr/>
              <a:t>31</a:t>
            </a:fld>
            <a:endParaRPr lang="en-US"/>
          </a:p>
        </p:txBody>
      </p:sp>
      <p:sp>
        <p:nvSpPr>
          <p:cNvPr id="5" name="Date Placeholder 4"/>
          <p:cNvSpPr>
            <a:spLocks noGrp="1"/>
          </p:cNvSpPr>
          <p:nvPr>
            <p:ph type="dt" idx="11"/>
          </p:nvPr>
        </p:nvSpPr>
        <p:spPr/>
        <p:txBody>
          <a:bodyPr/>
          <a:lstStyle/>
          <a:p>
            <a:fld id="{BA5B9095-DE0C-4C0E-85CF-D62646A58E77}" type="datetime1">
              <a:rPr lang="en-US" smtClean="0"/>
              <a:t>11/1/2017</a:t>
            </a:fld>
            <a:endParaRPr lang="en-US"/>
          </a:p>
        </p:txBody>
      </p:sp>
    </p:spTree>
    <p:extLst>
      <p:ext uri="{BB962C8B-B14F-4D97-AF65-F5344CB8AC3E}">
        <p14:creationId xmlns:p14="http://schemas.microsoft.com/office/powerpoint/2010/main" val="2740098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8A254C-D174-4853-8C99-8194EC3794F2}" type="slidenum">
              <a:rPr lang="en-US" smtClean="0"/>
              <a:t>32</a:t>
            </a:fld>
            <a:endParaRPr lang="en-US"/>
          </a:p>
        </p:txBody>
      </p:sp>
    </p:spTree>
    <p:custDataLst>
      <p:tags r:id="rId1"/>
    </p:custDataLst>
    <p:extLst>
      <p:ext uri="{BB962C8B-B14F-4D97-AF65-F5344CB8AC3E}">
        <p14:creationId xmlns:p14="http://schemas.microsoft.com/office/powerpoint/2010/main" val="3927355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aseline="0" dirty="0"/>
              <a:t>PSI have many applications.  My favorized one  is </a:t>
            </a:r>
            <a:r>
              <a:rPr lang="en-US" sz="1200" dirty="0">
                <a:solidFill>
                  <a:srgbClr val="FF0000"/>
                </a:solidFill>
              </a:rPr>
              <a:t>Decentralized social network</a:t>
            </a:r>
          </a:p>
          <a:p>
            <a:pPr>
              <a:spcBef>
                <a:spcPct val="0"/>
              </a:spcBef>
            </a:pPr>
            <a:endParaRPr lang="en-US" altLang="en-US" baseline="0" dirty="0"/>
          </a:p>
          <a:p>
            <a:pPr>
              <a:spcBef>
                <a:spcPct val="0"/>
              </a:spcBef>
            </a:pPr>
            <a:r>
              <a:rPr lang="en-US" altLang="en-US" dirty="0"/>
              <a:t>In this scenario, we has </a:t>
            </a:r>
            <a:r>
              <a:rPr lang="en-US" altLang="en-US" dirty="0" err="1"/>
              <a:t>facebook’s</a:t>
            </a:r>
            <a:r>
              <a:rPr lang="en-US" altLang="en-US" dirty="0"/>
              <a:t> users. They has a list of friends. For some reason, they want to see common friend of them. while keeping their friend list private from each other. </a:t>
            </a:r>
            <a:endParaRPr lang="en-US" sz="1200"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dirty="0"/>
              <a:t>This problem can be solved by running Multi-party PSI </a:t>
            </a:r>
          </a:p>
          <a:p>
            <a:pPr>
              <a:spcBef>
                <a:spcPct val="0"/>
              </a:spcBef>
            </a:pPr>
            <a:endParaRPr lang="en-US" altLang="en-US" dirty="0"/>
          </a:p>
          <a:p>
            <a:pPr>
              <a:spcBef>
                <a:spcPct val="0"/>
              </a:spcBef>
            </a:pPr>
            <a:endParaRPr lang="en-US" altLang="en-US" dirty="0"/>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B96171C-8C68-407B-9991-B22E6972AAE0}" type="slidenum">
              <a:rPr lang="en-US" altLang="en-US">
                <a:latin typeface="Calibri" panose="020F0502020204030204" pitchFamily="34" charset="0"/>
              </a:rPr>
              <a:pPr fontAlgn="base">
                <a:spcBef>
                  <a:spcPct val="0"/>
                </a:spcBef>
                <a:spcAft>
                  <a:spcPct val="0"/>
                </a:spcAft>
              </a:pPr>
              <a:t>4</a:t>
            </a:fld>
            <a:endParaRPr lang="en-US" altLang="en-US">
              <a:latin typeface="Calibri" panose="020F0502020204030204" pitchFamily="34" charset="0"/>
            </a:endParaRPr>
          </a:p>
        </p:txBody>
      </p:sp>
      <p:sp>
        <p:nvSpPr>
          <p:cNvPr id="2" name="Date Placeholder 1"/>
          <p:cNvSpPr>
            <a:spLocks noGrp="1"/>
          </p:cNvSpPr>
          <p:nvPr>
            <p:ph type="dt" idx="10"/>
          </p:nvPr>
        </p:nvSpPr>
        <p:spPr/>
        <p:txBody>
          <a:bodyPr/>
          <a:lstStyle/>
          <a:p>
            <a:fld id="{A9D0465F-4C06-4582-9BF1-432412E81FBF}" type="datetime1">
              <a:rPr lang="en-US" smtClean="0"/>
              <a:t>11/1/2017</a:t>
            </a:fld>
            <a:endParaRPr lang="en-US"/>
          </a:p>
        </p:txBody>
      </p:sp>
    </p:spTree>
    <p:extLst>
      <p:ext uri="{BB962C8B-B14F-4D97-AF65-F5344CB8AC3E}">
        <p14:creationId xmlns:p14="http://schemas.microsoft.com/office/powerpoint/2010/main" val="191788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Unlike 2 party PSI, there are very few work focusing on multi setting. All of them are based on </a:t>
                </a:r>
                <a:r>
                  <a:rPr lang="en-US" sz="1200" dirty="0"/>
                  <a:t>Oblivious Polynomial Evaluation</a:t>
                </a:r>
                <a:r>
                  <a:rPr lang="en-US" sz="1200" baseline="0" dirty="0"/>
                  <a:t> which </a:t>
                </a:r>
                <a:r>
                  <a:rPr lang="en-US" sz="1200" dirty="0"/>
                  <a:t>Implemented  by using </a:t>
                </a:r>
                <a:r>
                  <a:rPr lang="en-US" sz="1200" dirty="0">
                    <a:solidFill>
                      <a:srgbClr val="FF0000"/>
                    </a:solidFill>
                  </a:rPr>
                  <a:t>homomorphic encryption. </a:t>
                </a:r>
                <a:r>
                  <a:rPr lang="en-US" dirty="0" err="1"/>
                  <a:t>Thess</a:t>
                </a:r>
                <a:r>
                  <a:rPr lang="en-US" dirty="0"/>
                  <a:t> protocols are </a:t>
                </a:r>
                <a:r>
                  <a:rPr lang="en-US" sz="1200" dirty="0"/>
                  <a:t>Heavy on public key operation and requires </a:t>
                </a:r>
                <a:r>
                  <a:rPr lang="en-US" dirty="0"/>
                  <a:t> </a:t>
                </a:r>
                <a:r>
                  <a:rPr lang="en-US" sz="1200" dirty="0"/>
                  <a:t>Homomorphic encryption for each item. Therefore, it is inefficient when the set size is large.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a:t>
                </a:r>
                <a:r>
                  <a:rPr lang="en-US" dirty="0"/>
                  <a:t>protocol is </a:t>
                </a:r>
                <a:r>
                  <a:rPr lang="en-US" sz="1200" dirty="0"/>
                  <a:t>from </a:t>
                </a:r>
                <a:r>
                  <a:rPr lang="en-US" sz="1200" dirty="0">
                    <a:solidFill>
                      <a:srgbClr val="FF0000"/>
                    </a:solidFill>
                  </a:rPr>
                  <a:t>symmetric</a:t>
                </a:r>
                <a:r>
                  <a:rPr lang="en-US" sz="1200" dirty="0"/>
                  <a:t> key operation =&gt; therefore, it is scalable for large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previous work. All of them are based on </a:t>
                </a:r>
                <a:r>
                  <a:rPr lang="en-US" sz="1200" dirty="0"/>
                  <a:t>Oblivious Polynomial Evaluation</a:t>
                </a:r>
                <a:r>
                  <a:rPr lang="en-US" sz="1200" baseline="0" dirty="0"/>
                  <a:t> which </a:t>
                </a:r>
                <a:r>
                  <a:rPr lang="en-US" sz="1200" dirty="0"/>
                  <a:t>Implemented  by using </a:t>
                </a:r>
                <a:r>
                  <a:rPr lang="en-US" sz="1200" dirty="0">
                    <a:solidFill>
                      <a:srgbClr val="FF0000"/>
                    </a:solidFill>
                  </a:rPr>
                  <a:t>homomorphic encryption. The main idea is that </a:t>
                </a:r>
                <a:r>
                  <a:rPr lang="en-US" sz="1200" dirty="0"/>
                  <a:t>Each party </a:t>
                </a:r>
                <a:r>
                  <a:rPr lang="en-US" sz="1200" b="0" i="0">
                    <a:solidFill>
                      <a:srgbClr val="0066FF"/>
                    </a:solidFill>
                    <a:latin typeface="Cambria Math" panose="02040503050406030204" pitchFamily="18" charset="0"/>
                  </a:rPr>
                  <a:t>𝑃_</a:t>
                </a:r>
                <a:r>
                  <a:rPr lang="en-US" sz="1200" i="0">
                    <a:solidFill>
                      <a:srgbClr val="0066FF"/>
                    </a:solidFill>
                    <a:latin typeface="Cambria Math" panose="02040503050406030204" pitchFamily="18" charset="0"/>
                  </a:rPr>
                  <a:t>𝑖  </a:t>
                </a:r>
                <a:r>
                  <a:rPr lang="en-US" sz="1200" dirty="0"/>
                  <a:t>represents a dataset </a:t>
                </a:r>
                <a:r>
                  <a:rPr lang="en-US" sz="1200" b="0" i="0">
                    <a:solidFill>
                      <a:srgbClr val="0066FF"/>
                    </a:solidFill>
                    <a:latin typeface="Cambria Math" panose="02040503050406030204" pitchFamily="18" charset="0"/>
                  </a:rPr>
                  <a:t>A_i={𝑎_𝑖𝑗}</a:t>
                </a:r>
                <a:r>
                  <a:rPr lang="en-US" sz="1200" dirty="0"/>
                  <a:t> as a polynomial whose roots are its elements.</a:t>
                </a:r>
                <a:r>
                  <a:rPr lang="en-US" sz="120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Then, </a:t>
                </a:r>
                <a:r>
                  <a:rPr lang="en-US" sz="1200" dirty="0"/>
                  <a:t>party sends encryption </a:t>
                </a:r>
                <a:r>
                  <a:rPr lang="en-US" sz="1200" b="0" i="0" dirty="0">
                    <a:solidFill>
                      <a:srgbClr val="0066FF"/>
                    </a:solidFill>
                    <a:latin typeface="Cambria Math" panose="02040503050406030204" pitchFamily="18" charset="0"/>
                  </a:rPr>
                  <a:t>𝑜𝑓 𝑡ℎ𝑖𝑠 𝑝𝑜𝑙𝑦𝑛𝑜𝑚𝑖𝑎𝑙</a:t>
                </a:r>
                <a:r>
                  <a:rPr lang="en-US" sz="1200" dirty="0"/>
                  <a:t> to other parties. Somehow, </a:t>
                </a:r>
                <a:r>
                  <a:rPr lang="en-US" sz="1100" i="0">
                    <a:solidFill>
                      <a:srgbClr val="0066FF"/>
                    </a:solidFill>
                    <a:latin typeface="Cambria Math" panose="02040503050406030204" pitchFamily="18" charset="0"/>
                  </a:rPr>
                  <a:t>𝑃_</a:t>
                </a:r>
                <a:r>
                  <a:rPr lang="en-US" sz="1100" b="0" i="0">
                    <a:solidFill>
                      <a:srgbClr val="0066FF"/>
                    </a:solidFill>
                    <a:latin typeface="Cambria Math" panose="02040503050406030204" pitchFamily="18" charset="0"/>
                  </a:rPr>
                  <a:t>1 </a:t>
                </a:r>
                <a:r>
                  <a:rPr lang="en-US" sz="1100" i="0">
                    <a:solidFill>
                      <a:srgbClr val="0066FF"/>
                    </a:solidFill>
                    <a:latin typeface="Cambria Math" panose="02040503050406030204" pitchFamily="18" charset="0"/>
                  </a:rPr>
                  <a:t> </a:t>
                </a:r>
                <a:r>
                  <a:rPr lang="en-US" sz="1200" dirty="0"/>
                  <a:t>receives an encryption of this</a:t>
                </a:r>
                <a:r>
                  <a:rPr lang="en-US" sz="1200" baseline="0" dirty="0"/>
                  <a:t> </a:t>
                </a:r>
                <a:r>
                  <a:rPr lang="en-US" sz="1200" dirty="0"/>
                  <a:t> function</a:t>
                </a:r>
                <a:r>
                  <a:rPr lang="en-US" sz="1200" baseline="0" dirty="0"/>
                  <a:t> 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So now, </a:t>
                </a:r>
                <a:r>
                  <a:rPr lang="en-US" sz="1200" dirty="0"/>
                  <a:t>Item </a:t>
                </a:r>
                <a:r>
                  <a:rPr lang="en-US" sz="1200" b="0" i="0">
                    <a:solidFill>
                      <a:srgbClr val="FF0000"/>
                    </a:solidFill>
                    <a:latin typeface="Cambria Math" panose="02040503050406030204" pitchFamily="18" charset="0"/>
                  </a:rPr>
                  <a:t>𝑎 </a:t>
                </a:r>
                <a:r>
                  <a:rPr lang="en-US" sz="1200" dirty="0"/>
                  <a:t>is in intersection if and only if it is a root of </a:t>
                </a:r>
                <a:r>
                  <a:rPr lang="en-US" sz="1200" b="0" i="0">
                    <a:solidFill>
                      <a:srgbClr val="FF0000"/>
                    </a:solidFill>
                    <a:latin typeface="Cambria Math" panose="02040503050406030204" pitchFamily="18" charset="0"/>
                  </a:rPr>
                  <a:t>𝑓𝑢𝑛𝑐𝑡𝑖𝑜𝑛 𝐹</a:t>
                </a:r>
                <a:endParaRPr lang="en-US" sz="1200" b="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protocol is </a:t>
                </a:r>
                <a:r>
                  <a:rPr lang="en-US" sz="1200" dirty="0"/>
                  <a:t>Heavy on public key operation and requires </a:t>
                </a:r>
                <a:r>
                  <a:rPr lang="en-US" dirty="0"/>
                  <a:t> </a:t>
                </a:r>
                <a:r>
                  <a:rPr lang="en-US" sz="1200" dirty="0"/>
                  <a:t>Homomorphic encryption for each item. Therefore, it is inefficient when the set size is large.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a:t>
                </a:r>
                <a:r>
                  <a:rPr lang="en-US" dirty="0"/>
                  <a:t>protocol is </a:t>
                </a:r>
                <a:r>
                  <a:rPr lang="en-US" sz="1200" dirty="0"/>
                  <a:t>from </a:t>
                </a:r>
                <a:r>
                  <a:rPr lang="en-US" sz="1200" dirty="0">
                    <a:solidFill>
                      <a:srgbClr val="FF0000"/>
                    </a:solidFill>
                  </a:rPr>
                  <a:t>symmetric</a:t>
                </a:r>
                <a:r>
                  <a:rPr lang="en-US" sz="1200" dirty="0"/>
                  <a:t> key operation =&gt; therefore, it is scalable for large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5</a:t>
            </a:fld>
            <a:endParaRPr lang="en-US"/>
          </a:p>
        </p:txBody>
      </p:sp>
      <p:sp>
        <p:nvSpPr>
          <p:cNvPr id="5" name="Date Placeholder 4"/>
          <p:cNvSpPr>
            <a:spLocks noGrp="1"/>
          </p:cNvSpPr>
          <p:nvPr>
            <p:ph type="dt" idx="11"/>
          </p:nvPr>
        </p:nvSpPr>
        <p:spPr/>
        <p:txBody>
          <a:bodyPr/>
          <a:lstStyle/>
          <a:p>
            <a:fld id="{93B43227-120B-43A0-9CE9-8CE60715F292}" type="datetime1">
              <a:rPr lang="en-US" smtClean="0"/>
              <a:t>11/1/2017</a:t>
            </a:fld>
            <a:endParaRPr lang="en-US"/>
          </a:p>
        </p:txBody>
      </p:sp>
    </p:spTree>
    <p:extLst>
      <p:ext uri="{BB962C8B-B14F-4D97-AF65-F5344CB8AC3E}">
        <p14:creationId xmlns:p14="http://schemas.microsoft.com/office/powerpoint/2010/main" val="293514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rest of my talk. I will present our PSI approach. We first introduce a new term which call </a:t>
            </a:r>
            <a:r>
              <a:rPr lang="en-US" sz="1200" dirty="0"/>
              <a:t>Oblivious Programmable PRF, and next we </a:t>
            </a:r>
            <a:r>
              <a:rPr lang="en-US" dirty="0"/>
              <a:t>describe </a:t>
            </a:r>
            <a:r>
              <a:rPr lang="en-US" sz="1200" dirty="0"/>
              <a:t>Zero Sharing protocol, then putting it together to get PSI construction.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talk is on Semi-honest setting where we assume that the parties follow the protocol</a:t>
            </a:r>
          </a:p>
        </p:txBody>
      </p:sp>
      <p:sp>
        <p:nvSpPr>
          <p:cNvPr id="4" name="Slide Number Placeholder 3"/>
          <p:cNvSpPr>
            <a:spLocks noGrp="1"/>
          </p:cNvSpPr>
          <p:nvPr>
            <p:ph type="sldNum" sz="quarter" idx="10"/>
          </p:nvPr>
        </p:nvSpPr>
        <p:spPr/>
        <p:txBody>
          <a:bodyPr/>
          <a:lstStyle/>
          <a:p>
            <a:fld id="{47511809-E8D7-4326-8BBD-D003164A638D}" type="slidenum">
              <a:rPr lang="en-US" smtClean="0"/>
              <a:pPr/>
              <a:t>6</a:t>
            </a:fld>
            <a:endParaRPr lang="en-US"/>
          </a:p>
        </p:txBody>
      </p:sp>
    </p:spTree>
    <p:extLst>
      <p:ext uri="{BB962C8B-B14F-4D97-AF65-F5344CB8AC3E}">
        <p14:creationId xmlns:p14="http://schemas.microsoft.com/office/powerpoint/2010/main" val="356448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(4p)Before going to our Oblivious </a:t>
                </a:r>
                <a:r>
                  <a:rPr lang="en-US" dirty="0" err="1"/>
                  <a:t>Programmabl</a:t>
                </a:r>
                <a:r>
                  <a:rPr lang="en-US" dirty="0"/>
                  <a:t> PRF, I would like to revise the Oblivious PRF Functionality</a:t>
                </a:r>
              </a:p>
              <a:p>
                <a:r>
                  <a:rPr lang="en-US" dirty="0"/>
                  <a:t>So, in OPRF,</a:t>
                </a:r>
                <a:r>
                  <a:rPr lang="en-US" baseline="0" dirty="0"/>
                  <a:t> </a:t>
                </a:r>
                <a:r>
                  <a:rPr lang="en-US" dirty="0"/>
                  <a:t>Alice inputs </a:t>
                </a:r>
                <a14:m>
                  <m:oMath xmlns:m="http://schemas.openxmlformats.org/officeDocument/2006/math">
                    <m:r>
                      <a:rPr lang="en-US" i="1" smtClean="0">
                        <a:solidFill>
                          <a:srgbClr val="FF0000"/>
                        </a:solidFill>
                        <a:latin typeface="Cambria Math" panose="02040503050406030204" pitchFamily="18" charset="0"/>
                      </a:rPr>
                      <m:t>𝑥</m:t>
                    </m:r>
                    <m:r>
                      <a:rPr lang="en-US" i="1">
                        <a:solidFill>
                          <a:srgbClr val="FF6600"/>
                        </a:solidFill>
                        <a:latin typeface="Cambria Math" panose="02040503050406030204" pitchFamily="18" charset="0"/>
                      </a:rPr>
                      <m:t> </m:t>
                    </m:r>
                  </m:oMath>
                </a14:m>
                <a:r>
                  <a:rPr lang="en-US" dirty="0"/>
                  <a:t> into the functionality and receives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smtClean="0">
                            <a:solidFill>
                              <a:srgbClr val="FF0000"/>
                            </a:solidFill>
                            <a:latin typeface="Cambria Math" panose="02040503050406030204" pitchFamily="18" charset="0"/>
                          </a:rPr>
                          <m:t>𝑥</m:t>
                        </m:r>
                      </m:e>
                    </m:d>
                  </m:oMath>
                </a14:m>
                <a:r>
                  <a:rPr lang="en-US" dirty="0"/>
                  <a:t>while Bob gets a key </a:t>
                </a:r>
                <a14:m>
                  <m:oMath xmlns:m="http://schemas.openxmlformats.org/officeDocument/2006/math">
                    <m:r>
                      <a:rPr lang="en-US" i="1">
                        <a:latin typeface="Cambria Math" panose="02040503050406030204" pitchFamily="18" charset="0"/>
                      </a:rPr>
                      <m:t>𝑘</m:t>
                    </m:r>
                  </m:oMath>
                </a14:m>
                <a:r>
                  <a:rPr lang="en-US" dirty="0"/>
                  <a:t> from OPRF functionality </a:t>
                </a:r>
              </a:p>
              <a:p>
                <a:r>
                  <a:rPr lang="en-US" dirty="0"/>
                  <a:t>Last year, we proposes </a:t>
                </a:r>
                <a:r>
                  <a:rPr lang="en-US" dirty="0" err="1"/>
                  <a:t>proposes</a:t>
                </a:r>
                <a:r>
                  <a:rPr lang="en-US" dirty="0"/>
                  <a:t> a weaker version of OPRF where the key are related.  </a:t>
                </a:r>
              </a:p>
              <a:p>
                <a:endParaRPr lang="en-US" dirty="0"/>
              </a:p>
              <a:p>
                <a:r>
                  <a:rPr lang="en-US" dirty="0"/>
                  <a:t>As you ‘ve seen before, OPRF used in 2party PSI </a:t>
                </a:r>
              </a:p>
            </p:txBody>
          </p:sp>
        </mc:Choice>
        <mc:Fallback xmlns="">
          <p:sp>
            <p:nvSpPr>
              <p:cNvPr id="3" name="Notes Placeholder 2"/>
              <p:cNvSpPr>
                <a:spLocks noGrp="1"/>
              </p:cNvSpPr>
              <p:nvPr>
                <p:ph type="body" idx="1"/>
              </p:nvPr>
            </p:nvSpPr>
            <p:spPr/>
            <p:txBody>
              <a:bodyPr/>
              <a:lstStyle/>
              <a:p>
                <a:r>
                  <a:rPr lang="en-US" dirty="0"/>
                  <a:t>Before going to our Oblivious </a:t>
                </a:r>
                <a:r>
                  <a:rPr lang="en-US" dirty="0" err="1"/>
                  <a:t>Programmabl</a:t>
                </a:r>
                <a:r>
                  <a:rPr lang="en-US" dirty="0"/>
                  <a:t> PRF, I would like to describe the Oblivious PRF Functionality because that our construction  builds on top of OPRF</a:t>
                </a:r>
              </a:p>
              <a:p>
                <a:r>
                  <a:rPr lang="en-US" dirty="0"/>
                  <a:t>So, in OPRF,</a:t>
                </a:r>
                <a:r>
                  <a:rPr lang="en-US" baseline="0" dirty="0"/>
                  <a:t> </a:t>
                </a:r>
                <a:r>
                  <a:rPr lang="en-US" dirty="0"/>
                  <a:t>Alice input </a:t>
                </a:r>
                <a:r>
                  <a:rPr lang="en-US" i="0">
                    <a:solidFill>
                      <a:srgbClr val="FF0000"/>
                    </a:solidFill>
                    <a:latin typeface="Cambria Math" panose="02040503050406030204" pitchFamily="18" charset="0"/>
                  </a:rPr>
                  <a:t>𝑥</a:t>
                </a:r>
                <a:r>
                  <a:rPr lang="en-US" i="0">
                    <a:solidFill>
                      <a:srgbClr val="FF6600"/>
                    </a:solidFill>
                    <a:latin typeface="Cambria Math" panose="02040503050406030204" pitchFamily="18" charset="0"/>
                  </a:rPr>
                  <a:t> </a:t>
                </a:r>
                <a:r>
                  <a:rPr lang="en-US" dirty="0"/>
                  <a:t> into the functionality and receives </a:t>
                </a:r>
                <a:r>
                  <a:rPr lang="en-US" i="0">
                    <a:latin typeface="Cambria Math" panose="02040503050406030204" pitchFamily="18" charset="0"/>
                  </a:rPr>
                  <a:t>𝐹_𝑘 (</a:t>
                </a:r>
                <a:r>
                  <a:rPr lang="en-US" i="0">
                    <a:solidFill>
                      <a:srgbClr val="FF0000"/>
                    </a:solidFill>
                    <a:latin typeface="Cambria Math" panose="02040503050406030204" pitchFamily="18" charset="0"/>
                  </a:rPr>
                  <a:t>𝑥)</a:t>
                </a:r>
                <a:r>
                  <a:rPr lang="en-US" dirty="0"/>
                  <a:t>while Bob gets a key </a:t>
                </a:r>
                <a:r>
                  <a:rPr lang="en-US" i="0">
                    <a:latin typeface="Cambria Math" panose="02040503050406030204" pitchFamily="18" charset="0"/>
                  </a:rPr>
                  <a:t>𝑘</a:t>
                </a:r>
                <a:r>
                  <a:rPr lang="en-US" dirty="0"/>
                  <a:t> from OPRF functionality </a:t>
                </a:r>
              </a:p>
              <a:p>
                <a:r>
                  <a:rPr lang="en-US" dirty="0"/>
                  <a:t>Last year, we proposes </a:t>
                </a:r>
                <a:r>
                  <a:rPr lang="en-US" dirty="0" err="1"/>
                  <a:t>proposes</a:t>
                </a:r>
                <a:r>
                  <a:rPr lang="en-US" dirty="0"/>
                  <a:t> a weaker version of OPRF where the key are related.  This protocol is very efficient. It requires only </a:t>
                </a:r>
                <a:r>
                  <a:rPr lang="en-US" dirty="0">
                    <a:solidFill>
                      <a:srgbClr val="FF0000"/>
                    </a:solidFill>
                  </a:rPr>
                  <a:t>5 nanoseconds </a:t>
                </a:r>
                <a:r>
                  <a:rPr lang="en-US" dirty="0"/>
                  <a:t>in amortized setting</a:t>
                </a:r>
              </a:p>
              <a:p>
                <a:r>
                  <a:rPr lang="en-US" dirty="0"/>
                  <a:t>OPRF use in 2 party PSI applications</a:t>
                </a:r>
              </a:p>
            </p:txBody>
          </p:sp>
        </mc:Fallback>
      </mc:AlternateContent>
      <p:sp>
        <p:nvSpPr>
          <p:cNvPr id="4" name="Date Placeholder 3"/>
          <p:cNvSpPr>
            <a:spLocks noGrp="1"/>
          </p:cNvSpPr>
          <p:nvPr>
            <p:ph type="dt" idx="10"/>
          </p:nvPr>
        </p:nvSpPr>
        <p:spPr/>
        <p:txBody>
          <a:bodyPr/>
          <a:lstStyle/>
          <a:p>
            <a:fld id="{93841141-AD58-47DD-89C2-BDF29A1D5170}" type="datetime1">
              <a:rPr lang="en-US" smtClean="0"/>
              <a:t>11/1/2017</a:t>
            </a:fld>
            <a:endParaRPr lang="en-US"/>
          </a:p>
        </p:txBody>
      </p:sp>
      <p:sp>
        <p:nvSpPr>
          <p:cNvPr id="5" name="Slide Number Placeholder 4"/>
          <p:cNvSpPr>
            <a:spLocks noGrp="1"/>
          </p:cNvSpPr>
          <p:nvPr>
            <p:ph type="sldNum" sz="quarter" idx="11"/>
          </p:nvPr>
        </p:nvSpPr>
        <p:spPr/>
        <p:txBody>
          <a:bodyPr/>
          <a:lstStyle/>
          <a:p>
            <a:fld id="{47511809-E8D7-4326-8BBD-D003164A638D}" type="slidenum">
              <a:rPr lang="en-US" smtClean="0"/>
              <a:pPr/>
              <a:t>7</a:t>
            </a:fld>
            <a:endParaRPr lang="en-US"/>
          </a:p>
        </p:txBody>
      </p:sp>
    </p:spTree>
    <p:extLst>
      <p:ext uri="{BB962C8B-B14F-4D97-AF65-F5344CB8AC3E}">
        <p14:creationId xmlns:p14="http://schemas.microsoft.com/office/powerpoint/2010/main" val="317685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a:t>
                </a:r>
                <a:r>
                  <a:rPr lang="en-US" sz="1200" b="0" dirty="0">
                    <a:latin typeface="Calibri" panose="020F0502020204030204" pitchFamily="34" charset="0"/>
                    <a:ea typeface="Calibri" panose="020F0502020204030204" pitchFamily="34" charset="0"/>
                    <a:cs typeface="Calibri" panose="020F0502020204030204" pitchFamily="34" charset="0"/>
                  </a:rPr>
                  <a:t>Oblivious Programmable PRF mean? Well, it allows Bob can program the output of PRF!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looking at more detail about the functionality of OPPRF, we have </a:t>
                </a:r>
                <a:r>
                  <a:rPr lang="en-US" sz="1200" b="0" dirty="0">
                    <a:latin typeface="Calibri" panose="020F0502020204030204" pitchFamily="34" charset="0"/>
                    <a:ea typeface="Calibri" panose="020F0502020204030204" pitchFamily="34" charset="0"/>
                    <a:cs typeface="Calibri" panose="020F0502020204030204" pitchFamily="34" charset="0"/>
                  </a:rPr>
                  <a:t>Bob with some specific points:  </a:t>
                </a:r>
                <a14:m>
                  <m:oMath xmlns:m="http://schemas.openxmlformats.org/officeDocument/2006/math">
                    <m:r>
                      <a:rPr lang="en-US" sz="12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oMath>
                </a14:m>
                <a:r>
                  <a:rPr lang="en-US" sz="1200" dirty="0">
                    <a:solidFill>
                      <a:srgbClr val="0066FF"/>
                    </a:solidFill>
                    <a:effectLst/>
                    <a:latin typeface="Calibri" panose="020F0502020204030204" pitchFamily="34" charset="0"/>
                    <a:cs typeface="Calibri" panose="020F0502020204030204" pitchFamily="34" charset="0"/>
                  </a:rPr>
                  <a:t>,</a:t>
                </a:r>
                <a:r>
                  <a:rPr lang="en-US" sz="1200" dirty="0">
                    <a:solidFill>
                      <a:srgbClr val="0066FF"/>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r>
                      <a:rPr lang="en-US" sz="12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 </m:t>
                    </m:r>
                    <m: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12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r>
                      <m:rPr>
                        <m:nor/>
                      </m:rPr>
                      <a:rPr lang="en-US" sz="1200" dirty="0">
                        <a:solidFill>
                          <a:srgbClr val="0066FF"/>
                        </a:solidFill>
                        <a:effectLst/>
                        <a:latin typeface="Calibri" panose="020F0502020204030204" pitchFamily="34" charset="0"/>
                        <a:cs typeface="Calibri" panose="020F0502020204030204" pitchFamily="34" charset="0"/>
                      </a:rPr>
                      <m:t>,</m:t>
                    </m:r>
                    <m:r>
                      <m:rPr>
                        <m:nor/>
                      </m:rPr>
                      <a:rPr lang="en-US" sz="1200" dirty="0">
                        <a:solidFill>
                          <a:srgbClr val="0066FF"/>
                        </a:solidFill>
                        <a:effectLst/>
                        <a:latin typeface="Calibri" panose="020F0502020204030204" pitchFamily="34" charset="0"/>
                        <a:ea typeface="Calibri" panose="020F0502020204030204" pitchFamily="34" charset="0"/>
                        <a:cs typeface="Calibri" panose="020F0502020204030204" pitchFamily="34" charset="0"/>
                      </a:rPr>
                      <m:t> </m:t>
                    </m:r>
                    <m:sSub>
                      <m:sSubPr>
                        <m:ctrlP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12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𝑛</m:t>
                        </m:r>
                      </m:sub>
                    </m:sSub>
                    <m:r>
                      <a:rPr lang="en-US" sz="12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r>
                  <a:rPr lang="en-US" dirty="0"/>
                  <a:t>. On the other side, we have </a:t>
                </a:r>
                <a:r>
                  <a:rPr lang="en-US" sz="1200" dirty="0">
                    <a:latin typeface="Calibri" panose="020F0502020204030204" pitchFamily="34" charset="0"/>
                    <a:cs typeface="Calibri" panose="020F0502020204030204" pitchFamily="34" charset="0"/>
                  </a:rPr>
                  <a:t>Alice who hold a</a:t>
                </a:r>
                <a:r>
                  <a:rPr lang="en-US" sz="1200" baseline="0"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query</a:t>
                </a:r>
                <a:r>
                  <a:rPr lang="en-US" sz="1200" baseline="0" dirty="0">
                    <a:latin typeface="Calibri" panose="020F0502020204030204" pitchFamily="34" charset="0"/>
                    <a:cs typeface="Calibri" panose="020F0502020204030204" pitchFamily="34" charset="0"/>
                  </a:rPr>
                  <a:t> </a:t>
                </a:r>
                <a14:m>
                  <m:oMath xmlns:m="http://schemas.openxmlformats.org/officeDocument/2006/math">
                    <m:r>
                      <a:rPr lang="en-US" sz="1200" i="1">
                        <a:solidFill>
                          <a:srgbClr val="FF0000"/>
                        </a:solidFill>
                        <a:latin typeface="Cambria Math" panose="02040503050406030204" pitchFamily="18" charset="0"/>
                      </a:rPr>
                      <m:t>𝑥</m:t>
                    </m:r>
                  </m:oMath>
                </a14:m>
                <a:endParaRPr lang="en-US" sz="1200" dirty="0">
                  <a:solidFill>
                    <a:srgbClr val="FF0000"/>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Calibri" panose="020F0502020204030204" pitchFamily="34" charset="0"/>
                    <a:cs typeface="Calibri" panose="020F0502020204030204" pitchFamily="34" charset="0"/>
                  </a:rPr>
                  <a:t>OPRF box gives Alice </a:t>
                </a:r>
                <a:r>
                  <a:rPr lang="en-US" sz="1200" dirty="0" err="1">
                    <a:solidFill>
                      <a:srgbClr val="FF0000"/>
                    </a:solidFill>
                    <a:latin typeface="Calibri" panose="020F0502020204030204" pitchFamily="34" charset="0"/>
                    <a:cs typeface="Calibri" panose="020F0502020204030204" pitchFamily="34" charset="0"/>
                  </a:rPr>
                  <a:t>yi</a:t>
                </a:r>
                <a:r>
                  <a:rPr lang="en-US" sz="1200" dirty="0">
                    <a:solidFill>
                      <a:srgbClr val="FF0000"/>
                    </a:solidFill>
                    <a:latin typeface="Calibri" panose="020F0502020204030204" pitchFamily="34" charset="0"/>
                    <a:cs typeface="Calibri" panose="020F0502020204030204" pitchFamily="34" charset="0"/>
                  </a:rPr>
                  <a:t> if she have x=xi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Calibri" panose="020F0502020204030204" pitchFamily="34" charset="0"/>
                    <a:cs typeface="Calibri" panose="020F0502020204030204" pitchFamily="34" charset="0"/>
                  </a:rPr>
                  <a:t>And if </a:t>
                </a:r>
                <a:r>
                  <a:rPr lang="en-US" sz="1200" dirty="0">
                    <a:latin typeface="Calibri" panose="020F0502020204030204" pitchFamily="34" charset="0"/>
                    <a:cs typeface="Calibri" panose="020F0502020204030204" pitchFamily="34" charset="0"/>
                  </a:rPr>
                  <a:t>If </a:t>
                </a:r>
                <a14:m>
                  <m:oMath xmlns:m="http://schemas.openxmlformats.org/officeDocument/2006/math">
                    <m:r>
                      <a:rPr lang="en-US" sz="1200" i="1">
                        <a:solidFill>
                          <a:srgbClr val="FF0000"/>
                        </a:solidFill>
                        <a:latin typeface="Cambria Math" panose="02040503050406030204" pitchFamily="18" charset="0"/>
                      </a:rPr>
                      <m:t>𝑥</m:t>
                    </m:r>
                  </m:oMath>
                </a14:m>
                <a:r>
                  <a:rPr lang="en-US" sz="1200" dirty="0">
                    <a:latin typeface="Calibri" panose="020F0502020204030204" pitchFamily="34" charset="0"/>
                    <a:cs typeface="Calibri" panose="020F0502020204030204" pitchFamily="34" charset="0"/>
                  </a:rPr>
                  <a:t> is not in Bob’ set, Alice gets a random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Calibri" panose="020F0502020204030204" pitchFamily="34" charset="0"/>
                    <a:cs typeface="Calibri" panose="020F0502020204030204" pitchFamily="34" charset="0"/>
                  </a:rPr>
                  <a:t>In </a:t>
                </a:r>
                <a:r>
                  <a:rPr lang="en-US" sz="1200" dirty="0" err="1">
                    <a:solidFill>
                      <a:srgbClr val="FF0000"/>
                    </a:solidFill>
                    <a:latin typeface="Calibri" panose="020F0502020204030204" pitchFamily="34" charset="0"/>
                    <a:cs typeface="Calibri" panose="020F0502020204030204" pitchFamily="34" charset="0"/>
                  </a:rPr>
                  <a:t>odert</a:t>
                </a:r>
                <a:r>
                  <a:rPr lang="en-US" sz="1200" dirty="0">
                    <a:solidFill>
                      <a:srgbClr val="FF0000"/>
                    </a:solidFill>
                    <a:latin typeface="Calibri" panose="020F0502020204030204" pitchFamily="34" charset="0"/>
                    <a:cs typeface="Calibri" panose="020F0502020204030204" pitchFamily="34" charset="0"/>
                  </a:rPr>
                  <a:t> to </a:t>
                </a:r>
                <a:r>
                  <a:rPr lang="en-US" sz="1200" dirty="0">
                    <a:latin typeface="Calibri" panose="020F0502020204030204" pitchFamily="34" charset="0"/>
                    <a:cs typeface="Calibri" panose="020F0502020204030204" pitchFamily="34" charset="0"/>
                  </a:rPr>
                  <a:t>Alice can’t tell whether x inBob’ set</a:t>
                </a:r>
                <a14:m>
                  <m:oMath xmlns:m="http://schemas.openxmlformats.org/officeDocument/2006/math">
                    <m:r>
                      <a:rPr lang="en-US" sz="1200" b="0" i="1" smtClean="0">
                        <a:solidFill>
                          <a:srgbClr val="FF0000"/>
                        </a:solidFill>
                        <a:latin typeface="Cambria Math" panose="02040503050406030204" pitchFamily="18" charset="0"/>
                      </a:rPr>
                      <m:t> </m:t>
                    </m:r>
                    <m:r>
                      <a:rPr lang="en-US" sz="1200" b="0" i="1" smtClean="0">
                        <a:solidFill>
                          <a:srgbClr val="FF0000"/>
                        </a:solidFill>
                        <a:latin typeface="Cambria Math" panose="02040503050406030204" pitchFamily="18" charset="0"/>
                      </a:rPr>
                      <m:t>𝑤𝑒</m:t>
                    </m:r>
                    <m:r>
                      <a:rPr lang="en-US" sz="1200" b="0" i="1" smtClean="0">
                        <a:solidFill>
                          <a:srgbClr val="FF0000"/>
                        </a:solidFill>
                        <a:latin typeface="Cambria Math" panose="02040503050406030204" pitchFamily="18" charset="0"/>
                      </a:rPr>
                      <m:t> </m:t>
                    </m:r>
                    <m:r>
                      <a:rPr lang="en-US" sz="1200" b="0" i="1" smtClean="0">
                        <a:solidFill>
                          <a:srgbClr val="FF0000"/>
                        </a:solidFill>
                        <a:latin typeface="Cambria Math" panose="02040503050406030204" pitchFamily="18" charset="0"/>
                      </a:rPr>
                      <m:t>𝑟𝑒𝑞𝑢𝑖𝑟𝑒</m:t>
                    </m:r>
                    <m:r>
                      <a:rPr lang="en-US" sz="1200" b="0" i="1" smtClean="0">
                        <a:solidFill>
                          <a:srgbClr val="FF0000"/>
                        </a:solidFill>
                        <a:latin typeface="Cambria Math" panose="02040503050406030204" pitchFamily="18" charset="0"/>
                      </a:rPr>
                      <m:t> </m:t>
                    </m:r>
                    <m:r>
                      <a:rPr lang="en-US" sz="1200" b="0" i="1" smtClean="0">
                        <a:solidFill>
                          <a:srgbClr val="FF0000"/>
                        </a:solidFill>
                        <a:latin typeface="Cambria Math" panose="02040503050406030204" pitchFamily="18" charset="0"/>
                      </a:rPr>
                      <m:t>𝑡h𝑎𝑡</m:t>
                    </m:r>
                    <m:r>
                      <a:rPr lang="en-US" sz="1200" b="0" i="1" smtClean="0">
                        <a:solidFill>
                          <a:srgbClr val="FF0000"/>
                        </a:solidFill>
                        <a:latin typeface="Cambria Math" panose="02040503050406030204" pitchFamily="18" charset="0"/>
                      </a:rPr>
                      <m:t> </m:t>
                    </m:r>
                    <m:sSub>
                      <m:sSubPr>
                        <m:ctrlPr>
                          <a:rPr lang="en-US" sz="12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12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12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US" sz="1200" dirty="0">
                    <a:latin typeface="Calibri" panose="020F0502020204030204" pitchFamily="34" charset="0"/>
                    <a:cs typeface="Calibri" panose="020F0502020204030204" pitchFamily="34" charset="0"/>
                  </a:rPr>
                  <a:t> are  randomly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latin typeface="Calibri" panose="020F0502020204030204" pitchFamily="34" charset="0"/>
                  <a:cs typeface="Calibri" panose="020F050202020403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a:t>
                </a:r>
                <a:r>
                  <a:rPr lang="en-US" sz="1200" b="0" dirty="0">
                    <a:latin typeface="Calibri" panose="020F0502020204030204" pitchFamily="34" charset="0"/>
                    <a:ea typeface="Calibri" panose="020F0502020204030204" pitchFamily="34" charset="0"/>
                    <a:cs typeface="Calibri" panose="020F0502020204030204" pitchFamily="34" charset="0"/>
                  </a:rPr>
                  <a:t>Oblivious Programmable PRF mean? Well, it allows Bob can program the output of PRF!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looking at more detail about the functionality of OPPRF, we have </a:t>
                </a:r>
                <a:r>
                  <a:rPr lang="en-US" sz="1200" b="0" dirty="0">
                    <a:latin typeface="Calibri" panose="020F0502020204030204" pitchFamily="34" charset="0"/>
                    <a:ea typeface="Calibri" panose="020F0502020204030204" pitchFamily="34" charset="0"/>
                    <a:cs typeface="Calibri" panose="020F0502020204030204" pitchFamily="34" charset="0"/>
                  </a:rPr>
                  <a:t>Bob with some specific points:  </a:t>
                </a:r>
                <a:r>
                  <a:rPr lang="en-US" sz="1200"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(𝑥_1</a:t>
                </a:r>
                <a:r>
                  <a:rPr lang="en-US" sz="1200" dirty="0">
                    <a:solidFill>
                      <a:srgbClr val="0066FF"/>
                    </a:solidFill>
                    <a:effectLst/>
                    <a:latin typeface="Calibri" panose="020F0502020204030204" pitchFamily="34" charset="0"/>
                    <a:cs typeface="Calibri" panose="020F0502020204030204" pitchFamily="34" charset="0"/>
                  </a:rPr>
                  <a:t>,</a:t>
                </a:r>
                <a:r>
                  <a:rPr lang="en-US" sz="1200" dirty="0">
                    <a:solidFill>
                      <a:srgbClr val="0066FF"/>
                    </a:solidFill>
                    <a:effectLst/>
                    <a:latin typeface="Calibri" panose="020F0502020204030204" pitchFamily="34" charset="0"/>
                    <a:ea typeface="Calibri" panose="020F0502020204030204" pitchFamily="34" charset="0"/>
                    <a:cs typeface="Calibri" panose="020F0502020204030204" pitchFamily="34" charset="0"/>
                  </a:rPr>
                  <a:t> </a:t>
                </a:r>
                <a:r>
                  <a:rPr lang="en-US" sz="1200"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𝑦_1)</a:t>
                </a:r>
                <a:r>
                  <a:rPr lang="en-US" sz="1200" b="0"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 </a:t>
                </a:r>
                <a:r>
                  <a:rPr lang="en-US" sz="1200"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(𝑥_</a:t>
                </a:r>
                <a:r>
                  <a:rPr lang="en-US" sz="1200" b="0"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1</a:t>
                </a:r>
                <a:r>
                  <a:rPr lang="en-US" sz="1200" b="0" i="0" dirty="0">
                    <a:solidFill>
                      <a:srgbClr val="0066FF"/>
                    </a:solidFill>
                    <a:effectLst/>
                    <a:latin typeface="Cambria Math" panose="02040503050406030204" pitchFamily="18" charset="0"/>
                    <a:ea typeface="Calibri" panose="020F0502020204030204" pitchFamily="34" charset="0"/>
                    <a:cs typeface="Calibri" panose="020F0502020204030204" pitchFamily="34" charset="0"/>
                  </a:rPr>
                  <a:t> "</a:t>
                </a:r>
                <a:r>
                  <a:rPr lang="en-US" sz="1200" i="0" dirty="0">
                    <a:solidFill>
                      <a:srgbClr val="0066FF"/>
                    </a:solidFill>
                    <a:effectLst/>
                    <a:latin typeface="Cambria Math" panose="02040503050406030204" pitchFamily="18" charset="0"/>
                    <a:cs typeface="Calibri" panose="020F0502020204030204" pitchFamily="34" charset="0"/>
                  </a:rPr>
                  <a:t>,</a:t>
                </a:r>
                <a:r>
                  <a:rPr lang="en-US" sz="1200" i="0" dirty="0">
                    <a:solidFill>
                      <a:srgbClr val="0066FF"/>
                    </a:solidFill>
                    <a:effectLst/>
                    <a:latin typeface="Cambria Math" panose="02040503050406030204" pitchFamily="18" charset="0"/>
                    <a:ea typeface="Calibri" panose="020F0502020204030204" pitchFamily="34" charset="0"/>
                    <a:cs typeface="Calibri" panose="020F0502020204030204" pitchFamily="34" charset="0"/>
                  </a:rPr>
                  <a:t> </a:t>
                </a:r>
                <a:r>
                  <a:rPr lang="en-US" sz="1200"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 𝑦_</a:t>
                </a:r>
                <a:r>
                  <a:rPr lang="en-US" sz="1200" b="0"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𝑛</a:t>
                </a:r>
                <a:r>
                  <a:rPr lang="en-US" sz="1200"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a:t>
                </a:r>
                <a:r>
                  <a:rPr lang="en-US" dirty="0"/>
                  <a:t>. On the other side, we have </a:t>
                </a:r>
                <a:r>
                  <a:rPr lang="en-US" sz="1200" dirty="0">
                    <a:latin typeface="Calibri" panose="020F0502020204030204" pitchFamily="34" charset="0"/>
                    <a:cs typeface="Calibri" panose="020F0502020204030204" pitchFamily="34" charset="0"/>
                  </a:rPr>
                  <a:t>Alice who hold a</a:t>
                </a:r>
                <a:r>
                  <a:rPr lang="en-US" sz="1200" baseline="0"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query</a:t>
                </a:r>
                <a:r>
                  <a:rPr lang="en-US" sz="1200" baseline="0" dirty="0">
                    <a:latin typeface="Calibri" panose="020F0502020204030204" pitchFamily="34" charset="0"/>
                    <a:cs typeface="Calibri" panose="020F0502020204030204" pitchFamily="34" charset="0"/>
                  </a:rPr>
                  <a:t> </a:t>
                </a:r>
                <a:r>
                  <a:rPr lang="en-US" sz="1200" i="0">
                    <a:solidFill>
                      <a:srgbClr val="FF0000"/>
                    </a:solidFill>
                    <a:latin typeface="Cambria Math" panose="02040503050406030204" pitchFamily="18" charset="0"/>
                  </a:rPr>
                  <a:t>𝑥</a:t>
                </a:r>
                <a:endParaRPr lang="en-US" sz="1200" dirty="0">
                  <a:solidFill>
                    <a:srgbClr val="FF0000"/>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Calibri" panose="020F0502020204030204" pitchFamily="34" charset="0"/>
                    <a:cs typeface="Calibri" panose="020F0502020204030204" pitchFamily="34" charset="0"/>
                  </a:rPr>
                  <a:t>OPRF box gives Alice </a:t>
                </a:r>
                <a:r>
                  <a:rPr lang="en-US" sz="1200" dirty="0" err="1">
                    <a:solidFill>
                      <a:srgbClr val="FF0000"/>
                    </a:solidFill>
                    <a:latin typeface="Calibri" panose="020F0502020204030204" pitchFamily="34" charset="0"/>
                    <a:cs typeface="Calibri" panose="020F0502020204030204" pitchFamily="34" charset="0"/>
                  </a:rPr>
                  <a:t>yi</a:t>
                </a:r>
                <a:r>
                  <a:rPr lang="en-US" sz="1200" dirty="0">
                    <a:solidFill>
                      <a:srgbClr val="FF0000"/>
                    </a:solidFill>
                    <a:latin typeface="Calibri" panose="020F0502020204030204" pitchFamily="34" charset="0"/>
                    <a:cs typeface="Calibri" panose="020F0502020204030204" pitchFamily="34" charset="0"/>
                  </a:rPr>
                  <a:t> if she have x=xi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Calibri" panose="020F0502020204030204" pitchFamily="34" charset="0"/>
                    <a:cs typeface="Calibri" panose="020F0502020204030204" pitchFamily="34" charset="0"/>
                  </a:rPr>
                  <a:t>And if </a:t>
                </a:r>
                <a:r>
                  <a:rPr lang="en-US" sz="1200" dirty="0">
                    <a:latin typeface="Calibri" panose="020F0502020204030204" pitchFamily="34" charset="0"/>
                    <a:cs typeface="Calibri" panose="020F0502020204030204" pitchFamily="34" charset="0"/>
                  </a:rPr>
                  <a:t>If </a:t>
                </a:r>
                <a:r>
                  <a:rPr lang="en-US" sz="1200" i="0">
                    <a:solidFill>
                      <a:srgbClr val="FF0000"/>
                    </a:solidFill>
                    <a:latin typeface="Cambria Math" panose="02040503050406030204" pitchFamily="18" charset="0"/>
                  </a:rPr>
                  <a:t>𝑥</a:t>
                </a:r>
                <a:r>
                  <a:rPr lang="en-US" sz="1200" dirty="0">
                    <a:latin typeface="Calibri" panose="020F0502020204030204" pitchFamily="34" charset="0"/>
                    <a:cs typeface="Calibri" panose="020F0502020204030204" pitchFamily="34" charset="0"/>
                  </a:rPr>
                  <a:t> is not in Bob’ set, Alice gets a random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Calibri" panose="020F0502020204030204" pitchFamily="34" charset="0"/>
                    <a:cs typeface="Calibri" panose="020F0502020204030204" pitchFamily="34" charset="0"/>
                  </a:rPr>
                  <a:t>In </a:t>
                </a:r>
                <a:r>
                  <a:rPr lang="en-US" sz="1200" dirty="0" err="1">
                    <a:solidFill>
                      <a:srgbClr val="FF0000"/>
                    </a:solidFill>
                    <a:latin typeface="Calibri" panose="020F0502020204030204" pitchFamily="34" charset="0"/>
                    <a:cs typeface="Calibri" panose="020F0502020204030204" pitchFamily="34" charset="0"/>
                  </a:rPr>
                  <a:t>odert</a:t>
                </a:r>
                <a:r>
                  <a:rPr lang="en-US" sz="1200" dirty="0">
                    <a:solidFill>
                      <a:srgbClr val="FF0000"/>
                    </a:solidFill>
                    <a:latin typeface="Calibri" panose="020F0502020204030204" pitchFamily="34" charset="0"/>
                    <a:cs typeface="Calibri" panose="020F0502020204030204" pitchFamily="34" charset="0"/>
                  </a:rPr>
                  <a:t> to </a:t>
                </a:r>
                <a:r>
                  <a:rPr lang="en-US" sz="1200" dirty="0">
                    <a:latin typeface="Calibri" panose="020F0502020204030204" pitchFamily="34" charset="0"/>
                    <a:cs typeface="Calibri" panose="020F0502020204030204" pitchFamily="34" charset="0"/>
                  </a:rPr>
                  <a:t>Alice can’t tell whether x inBob’ set</a:t>
                </a:r>
                <a:r>
                  <a:rPr lang="en-US" sz="1200" b="0" i="0">
                    <a:solidFill>
                      <a:srgbClr val="FF0000"/>
                    </a:solidFill>
                    <a:latin typeface="Cambria Math" panose="02040503050406030204" pitchFamily="18" charset="0"/>
                  </a:rPr>
                  <a:t> 𝑤𝑒 𝑟𝑒𝑞𝑢𝑖𝑟𝑒 𝑡ℎ𝑎𝑡 </a:t>
                </a:r>
                <a:r>
                  <a:rPr lang="en-US" sz="1200"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𝑦</a:t>
                </a:r>
                <a:r>
                  <a:rPr lang="en-US" sz="1200" i="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a:t>_</a:t>
                </a:r>
                <a:r>
                  <a:rPr lang="en-US" sz="1200" b="0" i="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a:t>𝑖</a:t>
                </a:r>
                <a:r>
                  <a:rPr lang="en-US" sz="1200" dirty="0">
                    <a:latin typeface="Calibri" panose="020F0502020204030204" pitchFamily="34" charset="0"/>
                    <a:cs typeface="Calibri" panose="020F0502020204030204" pitchFamily="34" charset="0"/>
                  </a:rPr>
                  <a:t> are  randomly distributed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latin typeface="Calibri" panose="020F0502020204030204" pitchFamily="34" charset="0"/>
                  <a:cs typeface="Calibri" panose="020F0502020204030204" pitchFamily="34" charset="0"/>
                </a:endParaRPr>
              </a:p>
              <a:p>
                <a:endParaRPr lang="en-US" dirty="0"/>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8</a:t>
            </a:fld>
            <a:endParaRPr lang="en-US"/>
          </a:p>
        </p:txBody>
      </p:sp>
      <p:sp>
        <p:nvSpPr>
          <p:cNvPr id="5" name="Date Placeholder 4"/>
          <p:cNvSpPr>
            <a:spLocks noGrp="1"/>
          </p:cNvSpPr>
          <p:nvPr>
            <p:ph type="dt" idx="11"/>
          </p:nvPr>
        </p:nvSpPr>
        <p:spPr/>
        <p:txBody>
          <a:bodyPr/>
          <a:lstStyle/>
          <a:p>
            <a:fld id="{5F8E7D6B-81B3-4ABC-9552-EEAE99787956}" type="datetime1">
              <a:rPr lang="en-US" smtClean="0"/>
              <a:t>11/1/2017</a:t>
            </a:fld>
            <a:endParaRPr lang="en-US"/>
          </a:p>
        </p:txBody>
      </p:sp>
    </p:spTree>
    <p:extLst>
      <p:ext uri="{BB962C8B-B14F-4D97-AF65-F5344CB8AC3E}">
        <p14:creationId xmlns:p14="http://schemas.microsoft.com/office/powerpoint/2010/main" val="2074317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It has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14:m>
                  <m:oMath xmlns:m="http://schemas.openxmlformats.org/officeDocument/2006/math">
                    <m:r>
                      <a:rPr lang="en-US" sz="1200" i="1">
                        <a:effectLst/>
                        <a:latin typeface="Cambria Math" panose="02040503050406030204" pitchFamily="18" charset="0"/>
                        <a:ea typeface="Cambria Math" panose="02040503050406030204" pitchFamily="18" charset="0"/>
                      </a:rPr>
                      <m:t>𝑃</m:t>
                    </m:r>
                    <m:d>
                      <m:dPr>
                        <m:ctrlPr>
                          <a:rPr lang="en-US" sz="1200" i="1">
                            <a:effectLst/>
                            <a:latin typeface="Cambria Math" panose="02040503050406030204" pitchFamily="18" charset="0"/>
                            <a:ea typeface="Cambria Math" panose="02040503050406030204" pitchFamily="18" charset="0"/>
                          </a:rPr>
                        </m:ctrlPr>
                      </m:dPr>
                      <m:e>
                        <m:r>
                          <a:rPr lang="en-US" sz="1200" i="1">
                            <a:effectLst/>
                            <a:latin typeface="Cambria Math" panose="02040503050406030204" pitchFamily="18" charset="0"/>
                            <a:ea typeface="Cambria Math" panose="02040503050406030204" pitchFamily="18" charset="0"/>
                          </a:rPr>
                          <m:t>𝑥</m:t>
                        </m:r>
                      </m:e>
                    </m:d>
                    <m:r>
                      <a:rPr lang="en-US" sz="1200" i="1">
                        <a:effectLst/>
                        <a:latin typeface="Cambria Math" panose="02040503050406030204" pitchFamily="18" charset="0"/>
                        <a:ea typeface="Cambria Math" panose="02040503050406030204" pitchFamily="18" charset="0"/>
                      </a:rPr>
                      <m:t> </m:t>
                    </m:r>
                  </m:oMath>
                </a14:m>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14:m>
                  <m:oMath xmlns:m="http://schemas.openxmlformats.org/officeDocument/2006/math">
                    <m:r>
                      <a:rPr lang="en-US" sz="1200" b="0" i="1" smtClean="0">
                        <a:solidFill>
                          <a:srgbClr val="0066FF"/>
                        </a:solidFill>
                        <a:latin typeface="Cambria Math" panose="02040503050406030204" pitchFamily="18" charset="0"/>
                        <a:ea typeface="Cambria Math" panose="02040503050406030204" pitchFamily="18" charset="0"/>
                      </a:rPr>
                      <m:t>𝑖𝑡</m:t>
                    </m:r>
                    <m:r>
                      <a:rPr lang="en-US" sz="1200" b="0" i="1" smtClean="0">
                        <a:solidFill>
                          <a:srgbClr val="0066FF"/>
                        </a:solidFill>
                        <a:latin typeface="Cambria Math" panose="02040503050406030204" pitchFamily="18" charset="0"/>
                        <a:ea typeface="Cambria Math" panose="02040503050406030204" pitchFamily="18" charset="0"/>
                      </a:rPr>
                      <m:t> </m:t>
                    </m:r>
                    <m:r>
                      <a:rPr lang="en-US" sz="1200" b="0" i="1" smtClean="0">
                        <a:solidFill>
                          <a:srgbClr val="0066FF"/>
                        </a:solidFill>
                        <a:latin typeface="Cambria Math" panose="02040503050406030204" pitchFamily="18" charset="0"/>
                        <a:ea typeface="Cambria Math" panose="02040503050406030204" pitchFamily="18" charset="0"/>
                      </a:rPr>
                      <m:t>𝑤𝑖𝑡h</m:t>
                    </m:r>
                    <m:r>
                      <a:rPr lang="en-US" sz="1200" b="0" i="1" smtClean="0">
                        <a:solidFill>
                          <a:srgbClr val="0066FF"/>
                        </a:solidFill>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𝐹</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b="0" i="1" smtClean="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i="1">
                        <a:solidFill>
                          <a:srgbClr val="FF6600"/>
                        </a:solidFill>
                        <a:effectLst/>
                        <a:latin typeface="Cambria Math" panose="02040503050406030204" pitchFamily="18" charset="0"/>
                        <a:ea typeface="Cambria Math" panose="02040503050406030204" pitchFamily="18" charset="0"/>
                      </a:rPr>
                      <m:t>𝑥</m:t>
                    </m:r>
                    <m:r>
                      <a:rPr lang="en-US" i="1">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𝑥</m:t>
                        </m:r>
                      </m:e>
                      <m:sub>
                        <m:r>
                          <a:rPr lang="en-US" i="1">
                            <a:solidFill>
                              <a:srgbClr val="0066FF"/>
                            </a:solidFill>
                            <a:effectLst/>
                            <a:latin typeface="Cambria Math" panose="02040503050406030204" pitchFamily="18" charset="0"/>
                            <a:ea typeface="Cambria Math" panose="02040503050406030204" pitchFamily="18" charset="0"/>
                          </a:rPr>
                          <m:t>𝑖</m:t>
                        </m:r>
                      </m:sub>
                    </m:sSub>
                  </m:oMath>
                </a14:m>
                <a:r>
                  <a:rPr lang="en-US" i="1"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m:t>
                    </m:r>
                  </m:oMath>
                </a14:m>
                <a:r>
                  <a:rPr lang="en-US" dirty="0">
                    <a:effectLst/>
                    <a:latin typeface="Cambria Math" panose="02040503050406030204" pitchFamily="18" charset="0"/>
                    <a:ea typeface="Cambria Math" panose="02040503050406030204" pitchFamily="18" charset="0"/>
                  </a:rPr>
                  <a:t> </a:t>
                </a:r>
                <a14:m>
                  <m:oMath xmlns:m="http://schemas.openxmlformats.org/officeDocument/2006/math">
                    <m:r>
                      <m:rPr>
                        <m:sty m:val="p"/>
                      </m:rPr>
                      <a:rPr lang="en-US">
                        <a:solidFill>
                          <a:srgbClr val="0066FF"/>
                        </a:solidFill>
                        <a:effectLst/>
                        <a:latin typeface="Cambria Math" panose="02040503050406030204" pitchFamily="18" charset="0"/>
                        <a:ea typeface="Cambria Math" panose="02040503050406030204" pitchFamily="18" charset="0"/>
                      </a:rPr>
                      <m:t>P</m:t>
                    </m:r>
                    <m:d>
                      <m:dPr>
                        <m:ctrlPr>
                          <a:rPr lang="en-US" i="1">
                            <a:effectLst/>
                            <a:latin typeface="Cambria Math" panose="02040503050406030204" pitchFamily="18" charset="0"/>
                            <a:ea typeface="Cambria Math" panose="02040503050406030204" pitchFamily="18" charset="0"/>
                          </a:rPr>
                        </m:ctrlPr>
                      </m:dPr>
                      <m:e>
                        <m:r>
                          <a:rPr lang="en-US" i="1">
                            <a:solidFill>
                              <a:srgbClr val="FF6600"/>
                            </a:solidFill>
                            <a:effectLst/>
                            <a:latin typeface="Cambria Math" panose="02040503050406030204" pitchFamily="18" charset="0"/>
                            <a:ea typeface="Cambria Math" panose="02040503050406030204" pitchFamily="18" charset="0"/>
                          </a:rPr>
                          <m:t>𝑥</m:t>
                        </m:r>
                      </m:e>
                    </m:d>
                    <m:r>
                      <a:rPr lang="en-US" b="0" i="1" smtClean="0">
                        <a:solidFill>
                          <a:srgbClr val="FF6600"/>
                        </a:solidFill>
                        <a:effectLst/>
                        <a:latin typeface="Cambria Math" panose="02040503050406030204" pitchFamily="18" charset="0"/>
                        <a:ea typeface="Cambria Math" panose="02040503050406030204" pitchFamily="18" charset="0"/>
                      </a:rPr>
                      <m:t>=</m:t>
                    </m:r>
                    <m:sSub>
                      <m:sSubPr>
                        <m:ctrlPr>
                          <a:rPr lang="en-US" i="1">
                            <a:solidFill>
                              <a:srgbClr val="0066FF"/>
                            </a:solidFill>
                            <a:effectLst/>
                            <a:latin typeface="Cambria Math" panose="02040503050406030204" pitchFamily="18" charset="0"/>
                            <a:ea typeface="Cambria Math" panose="02040503050406030204" pitchFamily="18" charset="0"/>
                          </a:rPr>
                        </m:ctrlPr>
                      </m:sSubPr>
                      <m:e>
                        <m:r>
                          <a:rPr lang="en-US" i="1">
                            <a:solidFill>
                              <a:srgbClr val="0066FF"/>
                            </a:solidFill>
                            <a:effectLst/>
                            <a:latin typeface="Cambria Math" panose="02040503050406030204" pitchFamily="18" charset="0"/>
                            <a:ea typeface="Cambria Math" panose="02040503050406030204" pitchFamily="18" charset="0"/>
                          </a:rPr>
                          <m:t>𝑦</m:t>
                        </m:r>
                      </m:e>
                      <m:sub>
                        <m:r>
                          <a:rPr lang="en-US" i="1">
                            <a:solidFill>
                              <a:srgbClr val="0066FF"/>
                            </a:solidFill>
                            <a:effectLst/>
                            <a:latin typeface="Cambria Math" panose="02040503050406030204" pitchFamily="18" charset="0"/>
                            <a:ea typeface="Cambria Math" panose="02040503050406030204" pitchFamily="18" charset="0"/>
                          </a:rPr>
                          <m:t>𝑖</m:t>
                        </m:r>
                      </m:sub>
                    </m:sSub>
                    <m:r>
                      <a:rPr lang="en-US" i="1">
                        <a:solidFill>
                          <a:srgbClr val="0066FF"/>
                        </a:solidFill>
                        <a:effectLst/>
                        <a:latin typeface="Cambria Math" panose="02040503050406030204" pitchFamily="18" charset="0"/>
                        <a:ea typeface="Cambria Math" panose="02040503050406030204" pitchFamily="18" charset="0"/>
                      </a:rPr>
                      <m:t>⊕</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i="1">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oMath>
                </a14:m>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14:m>
                  <m:oMath xmlns:m="http://schemas.openxmlformats.org/officeDocument/2006/math">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𝑦</m:t>
                        </m:r>
                      </m:e>
                      <m:sub>
                        <m:r>
                          <a:rPr lang="en-US" b="0" i="1">
                            <a:solidFill>
                              <a:srgbClr val="0066FF"/>
                            </a:solidFill>
                            <a:latin typeface="Cambria Math" panose="02040503050406030204" pitchFamily="18" charset="0"/>
                          </a:rPr>
                          <m:t>𝑖</m:t>
                        </m:r>
                      </m:sub>
                    </m:sSub>
                    <m:r>
                      <a:rPr lang="en-US" b="0" i="1">
                        <a:solidFill>
                          <a:srgbClr val="0066FF"/>
                        </a:solidFill>
                        <a:latin typeface="Cambria Math" panose="02040503050406030204" pitchFamily="18" charset="0"/>
                      </a:rPr>
                      <m:t>⊕</m:t>
                    </m:r>
                    <m:sSub>
                      <m:sSubPr>
                        <m:ctrlPr>
                          <a:rPr lang="en-US" i="1">
                            <a:solidFill>
                              <a:srgbClr val="0066FF"/>
                            </a:solidFill>
                            <a:latin typeface="Cambria Math" panose="02040503050406030204" pitchFamily="18" charset="0"/>
                          </a:rPr>
                        </m:ctrlPr>
                      </m:sSubPr>
                      <m:e>
                        <m:r>
                          <a:rPr lang="en-US" b="0" i="1">
                            <a:solidFill>
                              <a:srgbClr val="0066FF"/>
                            </a:solidFill>
                            <a:latin typeface="Cambria Math" panose="02040503050406030204" pitchFamily="18" charset="0"/>
                          </a:rPr>
                          <m:t>𝐹</m:t>
                        </m:r>
                      </m:e>
                      <m:sub>
                        <m:r>
                          <a:rPr lang="en-US" b="0" i="1">
                            <a:solidFill>
                              <a:srgbClr val="0066FF"/>
                            </a:solidFill>
                            <a:latin typeface="Cambria Math" panose="02040503050406030204" pitchFamily="18" charset="0"/>
                          </a:rPr>
                          <m:t>𝑘</m:t>
                        </m:r>
                      </m:sub>
                    </m:sSub>
                    <m:d>
                      <m:dPr>
                        <m:ctrlPr>
                          <a:rPr lang="en-US" i="1">
                            <a:solidFill>
                              <a:srgbClr val="0066FF"/>
                            </a:solidFill>
                            <a:latin typeface="Cambria Math" panose="02040503050406030204" pitchFamily="18" charset="0"/>
                          </a:rPr>
                        </m:ctrlPr>
                      </m:dPr>
                      <m:e>
                        <m:sSub>
                          <m:sSubPr>
                            <m:ctrlP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𝑥</m:t>
                            </m:r>
                          </m:e>
                          <m:sub>
                            <m:r>
                              <a:rPr lang="en-US" b="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e>
                    </m:d>
                  </m:oMath>
                </a14:m>
                <a:r>
                  <a:rPr lang="en-US" dirty="0"/>
                  <a:t> are random =&gt; don’t leak anything on </a:t>
                </a:r>
                <a14:m>
                  <m:oMath xmlns:m="http://schemas.openxmlformats.org/officeDocument/2006/math">
                    <m:sSub>
                      <m:sSubPr>
                        <m:ctrlPr>
                          <a:rPr lang="en-US" b="1"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𝒙</m:t>
                        </m:r>
                      </m:e>
                      <m:sub>
                        <m:r>
                          <a:rPr lang="en-US" b="1"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𝒊</m:t>
                        </m:r>
                      </m:sub>
                    </m:sSub>
                  </m:oMath>
                </a14:m>
                <a:r>
                  <a:rPr lang="en-US" dirty="0">
                    <a:effectLst/>
                  </a:rPr>
                  <a:t> </a:t>
                </a:r>
                <a:r>
                  <a:rPr lang="en-US" dirty="0"/>
                  <a:t>or </a:t>
                </a:r>
                <a14:m>
                  <m:oMath xmlns:m="http://schemas.openxmlformats.org/officeDocument/2006/math">
                    <m:sSub>
                      <m:sSubPr>
                        <m:ctrlPr>
                          <a:rPr lang="en-US" i="1">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𝑦</m:t>
                        </m:r>
                      </m:e>
                      <m:sub>
                        <m:r>
                          <a:rPr lang="en-US" i="1">
                            <a:solidFill>
                              <a:srgbClr val="0066FF"/>
                            </a:solidFill>
                            <a:latin typeface="Cambria Math" panose="02040503050406030204" pitchFamily="18" charset="0"/>
                          </a:rPr>
                          <m:t>𝑖</m:t>
                        </m:r>
                      </m:sub>
                    </m:sSub>
                  </m:oMath>
                </a14:m>
                <a:endParaRPr lang="en-US" dirty="0"/>
              </a:p>
              <a:p>
                <a:r>
                  <a:rPr lang="en-US" dirty="0"/>
                  <a:t>So now, Cost: the interpolation of the polynomial takes time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e>
                    </m:d>
                  </m:oMath>
                </a14:m>
                <a:r>
                  <a:rPr lang="en-US" dirty="0"/>
                  <a:t>. Communication takes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r>
                          <a:rPr lang="en-US" b="0" i="1" smtClean="0">
                            <a:latin typeface="Cambria Math" panose="02040503050406030204" pitchFamily="18" charset="0"/>
                          </a:rPr>
                          <m:t>𝑛</m:t>
                        </m:r>
                      </m:e>
                    </m:d>
                  </m:oMath>
                </a14:m>
                <a:endParaRPr lang="en-US" b="0" dirty="0"/>
              </a:p>
              <a:p>
                <a:r>
                  <a:rPr lang="en-US" dirty="0"/>
                  <a:t>In the paper we show another OPPRF protocol with linear time and linear communication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am going to present a Simplest</a:t>
                </a:r>
                <a:r>
                  <a:rPr lang="en-US" dirty="0"/>
                  <a:t> protocol which is Polynomial based-OPPRF with best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Parties perform OPRF, Alice input x and receives </a:t>
                </a:r>
                <a:r>
                  <a:rPr lang="en-US" dirty="0" err="1"/>
                  <a:t>F_k</a:t>
                </a:r>
                <a:r>
                  <a:rPr lang="en-US" dirty="0"/>
                  <a:t>(x)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Bob gets a key k from the OPRF, he can compute any OPRF values </a:t>
                </a:r>
                <a:r>
                  <a:rPr lang="en-US" dirty="0" err="1"/>
                  <a:t>F_k</a:t>
                </a:r>
                <a:r>
                  <a:rPr lang="en-US" dirty="0"/>
                  <a:t>(</a:t>
                </a:r>
                <a:r>
                  <a:rPr lang="en-US" dirty="0" err="1"/>
                  <a:t>x_i</a:t>
                </a:r>
                <a:r>
                  <a:rPr lang="en-US" dirty="0"/>
                  <a:t>) on his set X, then he builds a </a:t>
                </a:r>
                <a:r>
                  <a:rPr lang="en-US" sz="1200" b="1" dirty="0">
                    <a:effectLst/>
                    <a:latin typeface="Cambria Math" panose="02040503050406030204" pitchFamily="18" charset="0"/>
                    <a:ea typeface="Cambria Math" panose="02040503050406030204" pitchFamily="18" charset="0"/>
                  </a:rPr>
                  <a:t>polynomial</a:t>
                </a:r>
                <a:r>
                  <a:rPr lang="en-US" sz="1200" dirty="0">
                    <a:effectLst/>
                    <a:latin typeface="Cambria Math" panose="02040503050406030204" pitchFamily="18" charset="0"/>
                    <a:ea typeface="Cambria Math" panose="02040503050406030204" pitchFamily="18" charset="0"/>
                  </a:rPr>
                  <a:t> </a:t>
                </a:r>
                <a:r>
                  <a:rPr lang="en-US" sz="1200" i="0">
                    <a:effectLst/>
                    <a:latin typeface="Cambria Math" panose="02040503050406030204" pitchFamily="18" charset="0"/>
                    <a:ea typeface="Cambria Math" panose="02040503050406030204" pitchFamily="18" charset="0"/>
                  </a:rPr>
                  <a:t>𝑃(𝑥)  </a:t>
                </a:r>
                <a:r>
                  <a:rPr lang="en-US" sz="1200" dirty="0">
                    <a:effectLst/>
                    <a:latin typeface="Cambria Math" panose="02040503050406030204" pitchFamily="18" charset="0"/>
                    <a:ea typeface="Cambria Math" panose="02040503050406030204" pitchFamily="18" charset="0"/>
                  </a:rPr>
                  <a:t>of degree n-1 that satisfies</a:t>
                </a:r>
                <a:r>
                  <a:rPr lang="en-US" sz="1200" baseline="0" dirty="0">
                    <a:effectLst/>
                    <a:latin typeface="Cambria Math" panose="02040503050406030204" pitchFamily="18" charset="0"/>
                    <a:ea typeface="Cambria Math" panose="02040503050406030204" pitchFamily="18" charset="0"/>
                  </a:rPr>
                  <a:t> this </a:t>
                </a:r>
                <a:r>
                  <a:rPr lang="en-US" sz="1200" baseline="0" dirty="0" err="1">
                    <a:effectLst/>
                    <a:latin typeface="Cambria Math" panose="02040503050406030204" pitchFamily="18" charset="0"/>
                    <a:ea typeface="Cambria Math" panose="02040503050406030204" pitchFamily="18" charset="0"/>
                  </a:rPr>
                  <a:t>formular</a:t>
                </a:r>
                <a:r>
                  <a:rPr lang="en-US" sz="1200" baseline="0" dirty="0">
                    <a:effectLst/>
                    <a:latin typeface="Cambria Math" panose="02040503050406030204" pitchFamily="18" charset="0"/>
                    <a:ea typeface="Cambria Math" panose="02040503050406030204" pitchFamily="18" charset="0"/>
                  </a:rPr>
                  <a:t>, and sends its </a:t>
                </a:r>
                <a:r>
                  <a:rPr lang="en-US" sz="1200" dirty="0">
                    <a:effectLst/>
                    <a:latin typeface="Cambria Math" panose="02040503050406030204" pitchFamily="18" charset="0"/>
                    <a:ea typeface="Cambria Math" panose="02040503050406030204" pitchFamily="18" charset="0"/>
                  </a:rPr>
                  <a:t>coefficients to Alice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Cambria Math" panose="02040503050406030204" pitchFamily="18" charset="0"/>
                    <a:ea typeface="Cambria Math" panose="02040503050406030204" pitchFamily="18" charset="0"/>
                  </a:rPr>
                  <a:t>Alice evaluate x on the received </a:t>
                </a:r>
                <a:r>
                  <a:rPr lang="en-US" sz="1200" b="1" dirty="0">
                    <a:effectLst/>
                    <a:latin typeface="Cambria Math" panose="02040503050406030204" pitchFamily="18" charset="0"/>
                    <a:ea typeface="Cambria Math" panose="02040503050406030204" pitchFamily="18" charset="0"/>
                  </a:rPr>
                  <a:t>polynomial to get P(x) and outputs </a:t>
                </a:r>
                <a:r>
                  <a:rPr lang="en-US" sz="1200" baseline="0" dirty="0">
                    <a:effectLst/>
                    <a:latin typeface="Cambria Math" panose="02040503050406030204" pitchFamily="18" charset="0"/>
                    <a:ea typeface="Cambria Math" panose="02040503050406030204" pitchFamily="18" charset="0"/>
                  </a:rPr>
                  <a:t> XOR of </a:t>
                </a:r>
                <a:r>
                  <a:rPr lang="en-US" sz="1200" b="0" i="0">
                    <a:solidFill>
                      <a:srgbClr val="0066FF"/>
                    </a:solidFill>
                    <a:latin typeface="Cambria Math" panose="02040503050406030204" pitchFamily="18" charset="0"/>
                    <a:ea typeface="Cambria Math" panose="02040503050406030204" pitchFamily="18" charset="0"/>
                  </a:rPr>
                  <a:t>𝑖𝑡 𝑤𝑖𝑡ℎ </a:t>
                </a:r>
                <a:r>
                  <a:rPr lang="en-US" sz="1200" i="0">
                    <a:latin typeface="Cambria Math" panose="02040503050406030204" pitchFamily="18" charset="0"/>
                    <a:ea typeface="Cambria Math" panose="02040503050406030204" pitchFamily="18" charset="0"/>
                  </a:rPr>
                  <a:t>𝐹_𝑘 (</a:t>
                </a:r>
                <a:r>
                  <a:rPr lang="en-US" sz="1200" b="0" i="0">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𝑥)</a:t>
                </a:r>
                <a:endParaRPr lang="en-US" dirty="0"/>
              </a:p>
              <a:p>
                <a:endParaRPr lang="en-US" dirty="0">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Correctness: </a:t>
                </a:r>
                <a:r>
                  <a:rPr lang="en-US" dirty="0">
                    <a:effectLst/>
                    <a:latin typeface="Cambria Math" panose="02040503050406030204" pitchFamily="18" charset="0"/>
                    <a:ea typeface="Cambria Math" panose="02040503050406030204" pitchFamily="18" charset="0"/>
                    <a:cs typeface="Calibri" panose="020F0502020204030204" pitchFamily="34" charset="0"/>
                  </a:rPr>
                  <a:t>If </a:t>
                </a:r>
                <a:r>
                  <a:rPr lang="en-US" i="0">
                    <a:solidFill>
                      <a:srgbClr val="FF6600"/>
                    </a:solidFill>
                    <a:effectLst/>
                    <a:latin typeface="Cambria Math" panose="02040503050406030204" pitchFamily="18" charset="0"/>
                    <a:ea typeface="Cambria Math" panose="02040503050406030204" pitchFamily="18" charset="0"/>
                  </a:rPr>
                  <a:t>𝑥</a:t>
                </a:r>
                <a:r>
                  <a:rPr lang="en-US" i="0">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𝑥_𝑖</a:t>
                </a:r>
                <a:r>
                  <a:rPr lang="en-US" i="1" dirty="0">
                    <a:effectLst/>
                    <a:latin typeface="Cambria Math" panose="02040503050406030204" pitchFamily="18" charset="0"/>
                    <a:ea typeface="Cambria Math" panose="02040503050406030204" pitchFamily="18" charset="0"/>
                  </a:rPr>
                  <a:t> </a:t>
                </a:r>
                <a:r>
                  <a:rPr lang="en-US" i="0">
                    <a:effectLst/>
                    <a:latin typeface="Cambria Math" panose="02040503050406030204" pitchFamily="18" charset="0"/>
                    <a:ea typeface="Cambria Math" panose="02040503050406030204" pitchFamily="18" charset="0"/>
                  </a:rPr>
                  <a:t>⇒</a:t>
                </a:r>
                <a:r>
                  <a:rPr lang="en-US" dirty="0">
                    <a:effectLst/>
                    <a:latin typeface="Cambria Math" panose="02040503050406030204" pitchFamily="18" charset="0"/>
                    <a:ea typeface="Cambria Math" panose="02040503050406030204" pitchFamily="18" charset="0"/>
                  </a:rPr>
                  <a:t> </a:t>
                </a:r>
                <a:r>
                  <a:rPr lang="en-US" i="0">
                    <a:solidFill>
                      <a:srgbClr val="0066FF"/>
                    </a:solidFill>
                    <a:effectLst/>
                    <a:latin typeface="Cambria Math" panose="02040503050406030204" pitchFamily="18" charset="0"/>
                    <a:ea typeface="Cambria Math" panose="02040503050406030204" pitchFamily="18" charset="0"/>
                  </a:rPr>
                  <a:t>P</a:t>
                </a:r>
                <a:r>
                  <a:rPr lang="en-US" i="0">
                    <a:effectLst/>
                    <a:latin typeface="Cambria Math" panose="02040503050406030204" pitchFamily="18" charset="0"/>
                    <a:ea typeface="Cambria Math" panose="02040503050406030204" pitchFamily="18" charset="0"/>
                  </a:rPr>
                  <a:t>(</a:t>
                </a:r>
                <a:r>
                  <a:rPr lang="en-US" i="0">
                    <a:solidFill>
                      <a:srgbClr val="FF6600"/>
                    </a:solidFill>
                    <a:effectLst/>
                    <a:latin typeface="Cambria Math" panose="02040503050406030204" pitchFamily="18" charset="0"/>
                    <a:ea typeface="Cambria Math" panose="02040503050406030204" pitchFamily="18" charset="0"/>
                  </a:rPr>
                  <a:t>𝑥)</a:t>
                </a:r>
                <a:r>
                  <a:rPr lang="en-US" b="0" i="0">
                    <a:solidFill>
                      <a:srgbClr val="FF6600"/>
                    </a:solidFill>
                    <a:effectLst/>
                    <a:latin typeface="Cambria Math" panose="02040503050406030204" pitchFamily="18" charset="0"/>
                    <a:ea typeface="Cambria Math" panose="02040503050406030204" pitchFamily="18" charset="0"/>
                  </a:rPr>
                  <a:t>=</a:t>
                </a:r>
                <a:r>
                  <a:rPr lang="en-US" i="0">
                    <a:solidFill>
                      <a:srgbClr val="0066FF"/>
                    </a:solidFill>
                    <a:effectLst/>
                    <a:latin typeface="Cambria Math" panose="02040503050406030204" pitchFamily="18" charset="0"/>
                    <a:ea typeface="Cambria Math" panose="02040503050406030204" pitchFamily="18" charset="0"/>
                  </a:rPr>
                  <a:t>𝑦_𝑖⊕</a:t>
                </a:r>
                <a:r>
                  <a:rPr lang="en-US" i="0">
                    <a:effectLst/>
                    <a:latin typeface="Cambria Math" panose="02040503050406030204" pitchFamily="18" charset="0"/>
                    <a:ea typeface="Cambria Math" panose="02040503050406030204" pitchFamily="18" charset="0"/>
                  </a:rPr>
                  <a:t>𝐹_𝑘 (</a:t>
                </a:r>
                <a:r>
                  <a:rPr lang="en-US" i="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a:t>𝑥_𝑖 )</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 Therefore, Alice receives </a:t>
                </a:r>
                <a:r>
                  <a:rPr lang="en-US" dirty="0" err="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y_i</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dirty="0">
                    <a:latin typeface="Cambria Math" panose="02040503050406030204" pitchFamily="18" charset="0"/>
                    <a:ea typeface="Cambria Math" panose="02040503050406030204" pitchFamily="18" charset="0"/>
                    <a:cs typeface="Calibri" panose="020F0502020204030204" pitchFamily="34" charset="0"/>
                  </a:rPr>
                  <a:t>Otherwirse,</a:t>
                </a:r>
                <a:r>
                  <a:rPr lang="en-US"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a:t> </a:t>
                </a:r>
                <a:r>
                  <a:rPr lang="en-US" i="0">
                    <a:solidFill>
                      <a:srgbClr val="0066FF"/>
                    </a:solidFill>
                    <a:latin typeface="Cambria Math" panose="02040503050406030204" pitchFamily="18" charset="0"/>
                    <a:ea typeface="Cambria Math" panose="02040503050406030204" pitchFamily="18" charset="0"/>
                  </a:rPr>
                  <a:t>P</a:t>
                </a:r>
                <a:r>
                  <a:rPr lang="en-US" i="0">
                    <a:latin typeface="Cambria Math" panose="02040503050406030204" pitchFamily="18" charset="0"/>
                    <a:ea typeface="Cambria Math" panose="02040503050406030204" pitchFamily="18" charset="0"/>
                  </a:rPr>
                  <a:t>(</a:t>
                </a:r>
                <a:r>
                  <a:rPr lang="en-US" i="0">
                    <a:solidFill>
                      <a:srgbClr val="FF6600"/>
                    </a:solidFill>
                    <a:latin typeface="Cambria Math" panose="02040503050406030204" pitchFamily="18" charset="0"/>
                    <a:ea typeface="Cambria Math" panose="02040503050406030204" pitchFamily="18" charset="0"/>
                  </a:rPr>
                  <a:t>𝑥)</a:t>
                </a:r>
                <a:r>
                  <a:rPr lang="en-US" dirty="0">
                    <a:latin typeface="Cambria Math" panose="02040503050406030204" pitchFamily="18" charset="0"/>
                    <a:ea typeface="Cambria Math" panose="02040503050406030204" pitchFamily="18" charset="0"/>
                    <a:cs typeface="Calibri" panose="020F0502020204030204" pitchFamily="34" charset="0"/>
                  </a:rPr>
                  <a:t>  is random =&gt; Alice receives random value</a:t>
                </a:r>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For the Security: </a:t>
                </a:r>
                <a:r>
                  <a:rPr lang="en-US" b="0" i="0">
                    <a:solidFill>
                      <a:srgbClr val="0066FF"/>
                    </a:solidFill>
                    <a:latin typeface="Cambria Math" panose="02040503050406030204" pitchFamily="18" charset="0"/>
                  </a:rPr>
                  <a:t>𝑦_𝑖⊕𝐹_𝑘 </a:t>
                </a:r>
                <a:r>
                  <a:rPr lang="en-US" i="0">
                    <a:solidFill>
                      <a:srgbClr val="0066FF"/>
                    </a:solidFill>
                    <a:latin typeface="Cambria Math" panose="02040503050406030204" pitchFamily="18" charset="0"/>
                  </a:rPr>
                  <a:t>(</a:t>
                </a:r>
                <a:r>
                  <a:rPr lang="en-US" b="0" i="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a:t>𝑥_𝑖 )</a:t>
                </a:r>
                <a:r>
                  <a:rPr lang="en-US" dirty="0"/>
                  <a:t> are random =&gt; don’t leak anything on </a:t>
                </a:r>
                <a:r>
                  <a:rPr lang="en-US" b="1" i="0">
                    <a:solidFill>
                      <a:srgbClr val="0066FF"/>
                    </a:solidFill>
                    <a:effectLst/>
                    <a:latin typeface="Cambria Math" panose="02040503050406030204" pitchFamily="18" charset="0"/>
                    <a:ea typeface="Calibri" panose="020F0502020204030204" pitchFamily="34" charset="0"/>
                    <a:cs typeface="Calibri" panose="020F0502020204030204" pitchFamily="34" charset="0"/>
                  </a:rPr>
                  <a:t>𝒙_𝒊</a:t>
                </a:r>
                <a:r>
                  <a:rPr lang="en-US" dirty="0">
                    <a:effectLst/>
                  </a:rPr>
                  <a:t> </a:t>
                </a:r>
                <a:r>
                  <a:rPr lang="en-US" dirty="0"/>
                  <a:t>or </a:t>
                </a:r>
                <a:r>
                  <a:rPr lang="en-US" i="0">
                    <a:solidFill>
                      <a:srgbClr val="0066FF"/>
                    </a:solidFill>
                    <a:latin typeface="Cambria Math" panose="02040503050406030204" pitchFamily="18" charset="0"/>
                  </a:rPr>
                  <a:t>𝑦_𝑖</a:t>
                </a:r>
                <a:endParaRPr lang="en-US" dirty="0"/>
              </a:p>
              <a:p>
                <a:r>
                  <a:rPr lang="en-US" dirty="0"/>
                  <a:t>So now, Cost: the interpolation of the polynomial takes time </a:t>
                </a:r>
                <a:r>
                  <a:rPr lang="en-US" i="0">
                    <a:latin typeface="Cambria Math" panose="02040503050406030204" pitchFamily="18" charset="0"/>
                  </a:rPr>
                  <a:t>𝑂(𝑛^2 )</a:t>
                </a:r>
                <a:r>
                  <a:rPr lang="en-US" dirty="0"/>
                  <a:t>. Communication takes </a:t>
                </a:r>
                <a:r>
                  <a:rPr lang="en-US" i="0">
                    <a:latin typeface="Cambria Math" panose="02040503050406030204" pitchFamily="18" charset="0"/>
                  </a:rPr>
                  <a:t>𝑂(</a:t>
                </a:r>
                <a:r>
                  <a:rPr lang="en-US" b="0" i="0">
                    <a:latin typeface="Cambria Math" panose="02040503050406030204" pitchFamily="18" charset="0"/>
                  </a:rPr>
                  <a:t>𝑛)</a:t>
                </a:r>
                <a:endParaRPr lang="en-US" b="0" dirty="0"/>
              </a:p>
              <a:p>
                <a:r>
                  <a:rPr lang="en-US" dirty="0"/>
                  <a:t>In the paper we show another OPPRF protocol with linear time and linear communication</a:t>
                </a:r>
              </a:p>
            </p:txBody>
          </p:sp>
        </mc:Fallback>
      </mc:AlternateContent>
      <p:sp>
        <p:nvSpPr>
          <p:cNvPr id="4" name="Slide Number Placeholder 3"/>
          <p:cNvSpPr>
            <a:spLocks noGrp="1"/>
          </p:cNvSpPr>
          <p:nvPr>
            <p:ph type="sldNum" sz="quarter" idx="10"/>
          </p:nvPr>
        </p:nvSpPr>
        <p:spPr/>
        <p:txBody>
          <a:bodyPr/>
          <a:lstStyle/>
          <a:p>
            <a:fld id="{47511809-E8D7-4326-8BBD-D003164A638D}" type="slidenum">
              <a:rPr lang="en-US" smtClean="0"/>
              <a:pPr/>
              <a:t>9</a:t>
            </a:fld>
            <a:endParaRPr lang="en-US"/>
          </a:p>
        </p:txBody>
      </p:sp>
      <p:sp>
        <p:nvSpPr>
          <p:cNvPr id="5" name="Date Placeholder 4"/>
          <p:cNvSpPr>
            <a:spLocks noGrp="1"/>
          </p:cNvSpPr>
          <p:nvPr>
            <p:ph type="dt" idx="11"/>
          </p:nvPr>
        </p:nvSpPr>
        <p:spPr/>
        <p:txBody>
          <a:bodyPr/>
          <a:lstStyle/>
          <a:p>
            <a:fld id="{CE385252-A0BF-4E2A-B997-586D5DB26156}" type="datetime1">
              <a:rPr lang="en-US" smtClean="0"/>
              <a:t>11/1/2017</a:t>
            </a:fld>
            <a:endParaRPr lang="en-US"/>
          </a:p>
        </p:txBody>
      </p:sp>
    </p:spTree>
    <p:extLst>
      <p:ext uri="{BB962C8B-B14F-4D97-AF65-F5344CB8AC3E}">
        <p14:creationId xmlns:p14="http://schemas.microsoft.com/office/powerpoint/2010/main" val="9589421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a:prstGeom prst="rect">
            <a:avLst/>
          </a:prstGeom>
        </p:spPr>
        <p:txBody>
          <a:bodyPr/>
          <a:lstStyle>
            <a:lvl1pPr>
              <a:defRPr sz="2800"/>
            </a:lvl1pPr>
          </a:lstStyle>
          <a:p>
            <a:fld id="{350EA957-4397-44F1-B25F-D3F24BF8AEF9}" type="slidenum">
              <a:rPr lang="en-US" smtClean="0"/>
              <a:pPr/>
              <a:t>‹#›</a:t>
            </a:fld>
            <a:endParaRPr lang="en-US"/>
          </a:p>
        </p:txBody>
      </p:sp>
    </p:spTree>
    <p:extLst>
      <p:ext uri="{BB962C8B-B14F-4D97-AF65-F5344CB8AC3E}">
        <p14:creationId xmlns:p14="http://schemas.microsoft.com/office/powerpoint/2010/main" val="1099686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8"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/23</a:t>
            </a:r>
          </a:p>
        </p:txBody>
      </p:sp>
    </p:spTree>
    <p:extLst>
      <p:ext uri="{BB962C8B-B14F-4D97-AF65-F5344CB8AC3E}">
        <p14:creationId xmlns:p14="http://schemas.microsoft.com/office/powerpoint/2010/main" val="227658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7C0D4C-D141-4330-B177-18709DDF1044}"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475064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14FC3-7D10-43B5-A912-4FCAFA0CE877}"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320379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2185B6-17FB-4B48-B75F-F0993CF73A32}"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49899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60B6B7-CEF6-42AE-B56A-71D450BADA5D}"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466163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BB6465-3858-4ACC-8C67-D121CF477DAF}" type="datetime1">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3952175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283CE6-7B78-435B-A44B-528FD34FECDB}" type="datetime1">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798508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83EB0-1253-4E76-A66D-BD15EA345822}"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329523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37023E-3BA4-4FE6-A1D8-6815715CEDD8}"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074762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994DE9-454E-4767-AA3A-A0C3D9B78DFB}"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07174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/24</a:t>
            </a:r>
          </a:p>
        </p:txBody>
      </p:sp>
    </p:spTree>
    <p:extLst>
      <p:ext uri="{BB962C8B-B14F-4D97-AF65-F5344CB8AC3E}">
        <p14:creationId xmlns:p14="http://schemas.microsoft.com/office/powerpoint/2010/main" val="1454025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82409-A288-4C24-BCCB-A445E836E5EB}"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134199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39D7F1-1560-4851-8B6F-2C6FF24263DF}"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62861-2016-478D-95F6-2500F536E599}" type="slidenum">
              <a:rPr lang="en-US" smtClean="0"/>
              <a:t>‹#›</a:t>
            </a:fld>
            <a:endParaRPr lang="en-US"/>
          </a:p>
        </p:txBody>
      </p:sp>
    </p:spTree>
    <p:extLst>
      <p:ext uri="{BB962C8B-B14F-4D97-AF65-F5344CB8AC3E}">
        <p14:creationId xmlns:p14="http://schemas.microsoft.com/office/powerpoint/2010/main" val="214722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3"/>
          <p:cNvSpPr>
            <a:spLocks noGrp="1"/>
          </p:cNvSpPr>
          <p:nvPr>
            <p:ph type="sldNum" sz="quarter" idx="12"/>
          </p:nvPr>
        </p:nvSpPr>
        <p:spPr>
          <a:xfrm>
            <a:off x="11436719" y="6336124"/>
            <a:ext cx="640080" cy="365125"/>
          </a:xfrm>
          <a:prstGeom prst="rect">
            <a:avLst/>
          </a:prstGeom>
        </p:spPr>
        <p:txBody>
          <a:bodyPr/>
          <a:lstStyle>
            <a:lvl1pPr>
              <a:defRPr sz="1100"/>
            </a:lvl1pPr>
          </a:lstStyle>
          <a:p>
            <a:fld id="{350EA957-4397-44F1-B25F-D3F24BF8AEF9}" type="slidenum">
              <a:rPr lang="en-US" smtClean="0"/>
              <a:pPr/>
              <a:t>‹#›</a:t>
            </a:fld>
            <a:endParaRPr lang="en-US" dirty="0"/>
          </a:p>
        </p:txBody>
      </p:sp>
    </p:spTree>
    <p:extLst>
      <p:ext uri="{BB962C8B-B14F-4D97-AF65-F5344CB8AC3E}">
        <p14:creationId xmlns:p14="http://schemas.microsoft.com/office/powerpoint/2010/main" val="79920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a:prstGeom prst="rect">
            <a:avLst/>
          </a:prstGeom>
        </p:spPr>
        <p:txBody>
          <a:bodyPr/>
          <a:lstStyle>
            <a:lvl1pPr>
              <a:defRPr sz="2800"/>
            </a:lvl1pPr>
          </a:lstStyle>
          <a:p>
            <a:r>
              <a:rPr lang="en-US" dirty="0"/>
              <a:t>20</a:t>
            </a:r>
          </a:p>
        </p:txBody>
      </p:sp>
    </p:spTree>
    <p:extLst>
      <p:ext uri="{BB962C8B-B14F-4D97-AF65-F5344CB8AC3E}">
        <p14:creationId xmlns:p14="http://schemas.microsoft.com/office/powerpoint/2010/main" val="118640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8"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/23</a:t>
            </a:r>
          </a:p>
        </p:txBody>
      </p:sp>
    </p:spTree>
    <p:extLst>
      <p:ext uri="{BB962C8B-B14F-4D97-AF65-F5344CB8AC3E}">
        <p14:creationId xmlns:p14="http://schemas.microsoft.com/office/powerpoint/2010/main" val="251084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11"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/23</a:t>
            </a:r>
          </a:p>
        </p:txBody>
      </p:sp>
    </p:spTree>
    <p:extLst>
      <p:ext uri="{BB962C8B-B14F-4D97-AF65-F5344CB8AC3E}">
        <p14:creationId xmlns:p14="http://schemas.microsoft.com/office/powerpoint/2010/main" val="68983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7"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/23</a:t>
            </a:r>
          </a:p>
        </p:txBody>
      </p:sp>
    </p:spTree>
    <p:extLst>
      <p:ext uri="{BB962C8B-B14F-4D97-AF65-F5344CB8AC3E}">
        <p14:creationId xmlns:p14="http://schemas.microsoft.com/office/powerpoint/2010/main" val="215456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/23</a:t>
            </a:r>
          </a:p>
        </p:txBody>
      </p:sp>
    </p:spTree>
    <p:extLst>
      <p:ext uri="{BB962C8B-B14F-4D97-AF65-F5344CB8AC3E}">
        <p14:creationId xmlns:p14="http://schemas.microsoft.com/office/powerpoint/2010/main" val="371453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8" name="Slide Number Placeholder 3"/>
          <p:cNvSpPr>
            <a:spLocks noGrp="1"/>
          </p:cNvSpPr>
          <p:nvPr>
            <p:ph type="sldNum" sz="quarter" idx="12"/>
          </p:nvPr>
        </p:nvSpPr>
        <p:spPr>
          <a:xfrm>
            <a:off x="11340004" y="6340161"/>
            <a:ext cx="640080" cy="365125"/>
          </a:xfrm>
          <a:prstGeom prst="rect">
            <a:avLst/>
          </a:prstGeom>
        </p:spPr>
        <p:txBody>
          <a:bodyPr/>
          <a:lstStyle>
            <a:lvl1pPr>
              <a:defRPr sz="1100"/>
            </a:lvl1pPr>
          </a:lstStyle>
          <a:p>
            <a:fld id="{350EA957-4397-44F1-B25F-D3F24BF8AEF9}" type="slidenum">
              <a:rPr lang="en-US" smtClean="0"/>
              <a:pPr/>
              <a:t>‹#›</a:t>
            </a:fld>
            <a:r>
              <a:rPr lang="en-US" dirty="0"/>
              <a:t>/23</a:t>
            </a:r>
          </a:p>
        </p:txBody>
      </p:sp>
    </p:spTree>
    <p:extLst>
      <p:ext uri="{BB962C8B-B14F-4D97-AF65-F5344CB8AC3E}">
        <p14:creationId xmlns:p14="http://schemas.microsoft.com/office/powerpoint/2010/main" val="222480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cstate="print">
                <a:duotone>
                  <a:schemeClr val="accent1">
                    <a:shade val="45000"/>
                    <a:satMod val="135000"/>
                  </a:schemeClr>
                  <a:prstClr val="white"/>
                </a:duotone>
                <a:extLst>
                  <a:ext uri="{BEBA8EAE-BF5A-486C-A8C5-ECC9F3942E4B}">
                    <a14:imgProps xmlns:a14="http://schemas.microsoft.com/office/drawing/2010/main">
                      <a14:imgLayer r:embed="rId1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12" name="Slide Number Placeholder 3"/>
          <p:cNvSpPr>
            <a:spLocks noGrp="1"/>
          </p:cNvSpPr>
          <p:nvPr>
            <p:ph type="sldNum" sz="quarter" idx="4"/>
          </p:nvPr>
        </p:nvSpPr>
        <p:spPr>
          <a:xfrm>
            <a:off x="11430918" y="6336352"/>
            <a:ext cx="640080" cy="365125"/>
          </a:xfrm>
          <a:prstGeom prst="rect">
            <a:avLst/>
          </a:prstGeom>
        </p:spPr>
        <p:txBody>
          <a:bodyPr/>
          <a:lstStyle>
            <a:lvl1pPr>
              <a:defRPr sz="1100"/>
            </a:lvl1pPr>
          </a:lstStyle>
          <a:p>
            <a:fld id="{350EA957-4397-44F1-B25F-D3F24BF8AEF9}" type="slidenum">
              <a:rPr lang="en-US" smtClean="0"/>
              <a:pPr/>
              <a:t>‹#›</a:t>
            </a:fld>
            <a:endParaRPr lang="en-US" dirty="0"/>
          </a:p>
        </p:txBody>
      </p:sp>
    </p:spTree>
    <p:extLst>
      <p:ext uri="{BB962C8B-B14F-4D97-AF65-F5344CB8AC3E}">
        <p14:creationId xmlns:p14="http://schemas.microsoft.com/office/powerpoint/2010/main" val="3386141507"/>
      </p:ext>
    </p:extLst>
  </p:cSld>
  <p:clrMap bg1="lt1" tx1="dk1" bg2="lt2" tx2="dk2" accent1="accent1" accent2="accent2" accent3="accent3" accent4="accent4" accent5="accent5" accent6="accent6" hlink="hlink" folHlink="folHlink"/>
  <p:sldLayoutIdLst>
    <p:sldLayoutId id="2147483780" r:id="rId1"/>
    <p:sldLayoutId id="2147483791" r:id="rId2"/>
    <p:sldLayoutId id="2147483781" r:id="rId3"/>
    <p:sldLayoutId id="2147483782" r:id="rId4"/>
    <p:sldLayoutId id="2147483783" r:id="rId5"/>
    <p:sldLayoutId id="2147483784" r:id="rId6"/>
    <p:sldLayoutId id="2147483785" r:id="rId7"/>
    <p:sldLayoutId id="2147483786" r:id="rId8"/>
    <p:sldLayoutId id="2147483789" r:id="rId9"/>
    <p:sldLayoutId id="2147483790" r:id="rId10"/>
  </p:sldLayoutIdLst>
  <p:hf hdr="0" ftr="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7DA3C-353A-4442-9BCD-5866C61B4C90}" type="datetime1">
              <a:rPr lang="en-US" smtClean="0"/>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62861-2016-478D-95F6-2500F536E599}" type="slidenum">
              <a:rPr lang="en-US" smtClean="0"/>
              <a:t>‹#›</a:t>
            </a:fld>
            <a:endParaRPr lang="en-US"/>
          </a:p>
        </p:txBody>
      </p:sp>
    </p:spTree>
    <p:extLst>
      <p:ext uri="{BB962C8B-B14F-4D97-AF65-F5344CB8AC3E}">
        <p14:creationId xmlns:p14="http://schemas.microsoft.com/office/powerpoint/2010/main" val="363077123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chart" Target="../charts/chart4.xml"/><Relationship Id="rId3" Type="http://schemas.openxmlformats.org/officeDocument/2006/relationships/chart" Target="../charts/chart3.xml"/><Relationship Id="rId7" Type="http://schemas.openxmlformats.org/officeDocument/2006/relationships/image" Target="../media/image50.png"/><Relationship Id="rId12" Type="http://schemas.openxmlformats.org/officeDocument/2006/relationships/image" Target="../media/image5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6.png"/><Relationship Id="rId11" Type="http://schemas.openxmlformats.org/officeDocument/2006/relationships/image" Target="../media/image38.png"/><Relationship Id="rId5" Type="http://schemas.openxmlformats.org/officeDocument/2006/relationships/image" Target="../media/image34.png"/><Relationship Id="rId15" Type="http://schemas.openxmlformats.org/officeDocument/2006/relationships/image" Target="../media/image551.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48.png"/><Relationship Id="rId14" Type="http://schemas.openxmlformats.org/officeDocument/2006/relationships/image" Target="../media/image541.png"/></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hart" Target="../charts/chart6.xml"/><Relationship Id="rId3" Type="http://schemas.openxmlformats.org/officeDocument/2006/relationships/chart" Target="../charts/chart5.xml"/><Relationship Id="rId7" Type="http://schemas.openxmlformats.org/officeDocument/2006/relationships/image" Target="../media/image47.png"/><Relationship Id="rId12" Type="http://schemas.openxmlformats.org/officeDocument/2006/relationships/image" Target="../media/image54.png"/><Relationship Id="rId2" Type="http://schemas.openxmlformats.org/officeDocument/2006/relationships/notesSlide" Target="../notesSlides/notesSlide11.xml"/><Relationship Id="rId16"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46.png"/><Relationship Id="rId11" Type="http://schemas.openxmlformats.org/officeDocument/2006/relationships/image" Target="../media/image43.png"/><Relationship Id="rId5" Type="http://schemas.openxmlformats.org/officeDocument/2006/relationships/image" Target="../media/image34.png"/><Relationship Id="rId15" Type="http://schemas.openxmlformats.org/officeDocument/2006/relationships/image" Target="../media/image56.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9.png"/><Relationship Id="rId1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hart" Target="../charts/chart8.xml"/><Relationship Id="rId18" Type="http://schemas.openxmlformats.org/officeDocument/2006/relationships/image" Target="../media/image43.png"/><Relationship Id="rId3" Type="http://schemas.openxmlformats.org/officeDocument/2006/relationships/chart" Target="../charts/chart7.xml"/><Relationship Id="rId7" Type="http://schemas.openxmlformats.org/officeDocument/2006/relationships/image" Target="../media/image47.png"/><Relationship Id="rId12" Type="http://schemas.openxmlformats.org/officeDocument/2006/relationships/image" Target="../media/image61.png"/><Relationship Id="rId17" Type="http://schemas.openxmlformats.org/officeDocument/2006/relationships/image" Target="../media/image39.png"/><Relationship Id="rId2" Type="http://schemas.openxmlformats.org/officeDocument/2006/relationships/notesSlide" Target="../notesSlides/notesSlide12.xml"/><Relationship Id="rId16" Type="http://schemas.openxmlformats.org/officeDocument/2006/relationships/image" Target="../media/image601.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34.png"/><Relationship Id="rId15" Type="http://schemas.openxmlformats.org/officeDocument/2006/relationships/image" Target="../media/image56.png"/><Relationship Id="rId19" Type="http://schemas.openxmlformats.org/officeDocument/2006/relationships/image" Target="../media/image40.png"/><Relationship Id="rId4" Type="http://schemas.openxmlformats.org/officeDocument/2006/relationships/image" Target="../media/image31.png"/><Relationship Id="rId14" Type="http://schemas.openxmlformats.org/officeDocument/2006/relationships/image" Target="../media/image50.pn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hart" Target="../charts/chart10.xml"/><Relationship Id="rId18" Type="http://schemas.openxmlformats.org/officeDocument/2006/relationships/image" Target="../media/image39.png"/><Relationship Id="rId3" Type="http://schemas.openxmlformats.org/officeDocument/2006/relationships/chart" Target="../charts/chart9.xml"/><Relationship Id="rId7" Type="http://schemas.openxmlformats.org/officeDocument/2006/relationships/image" Target="../media/image47.png"/><Relationship Id="rId12" Type="http://schemas.openxmlformats.org/officeDocument/2006/relationships/image" Target="../media/image61.png"/><Relationship Id="rId17" Type="http://schemas.openxmlformats.org/officeDocument/2006/relationships/image" Target="../media/image64.png"/><Relationship Id="rId2" Type="http://schemas.openxmlformats.org/officeDocument/2006/relationships/notesSlide" Target="../notesSlides/notesSlide13.xml"/><Relationship Id="rId16" Type="http://schemas.openxmlformats.org/officeDocument/2006/relationships/image" Target="../media/image601.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34.png"/><Relationship Id="rId15" Type="http://schemas.openxmlformats.org/officeDocument/2006/relationships/image" Target="../media/image56.png"/><Relationship Id="rId19"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49.png"/><Relationship Id="rId14" Type="http://schemas.openxmlformats.org/officeDocument/2006/relationships/image" Target="../media/image50.png"/></Relationships>
</file>

<file path=ppt/slides/_rels/slide14.xml.rels><?xml version="1.0" encoding="UTF-8" standalone="yes"?>
<Relationships xmlns="http://schemas.openxmlformats.org/package/2006/relationships"><Relationship Id="rId13" Type="http://schemas.openxmlformats.org/officeDocument/2006/relationships/chart" Target="../charts/chart11.xml"/><Relationship Id="rId3" Type="http://schemas.openxmlformats.org/officeDocument/2006/relationships/image" Target="../media/image57.png"/><Relationship Id="rId12" Type="http://schemas.openxmlformats.org/officeDocument/2006/relationships/image" Target="../media/image99.png"/><Relationship Id="rId2" Type="http://schemas.openxmlformats.org/officeDocument/2006/relationships/notesSlide" Target="../notesSlides/notesSlide14.xml"/><Relationship Id="rId1" Type="http://schemas.openxmlformats.org/officeDocument/2006/relationships/slideLayout" Target="../slideLayouts/slideLayout3.xml"/><Relationship Id="rId11" Type="http://schemas.openxmlformats.org/officeDocument/2006/relationships/image" Target="../media/image98.png"/><Relationship Id="rId5" Type="http://schemas.openxmlformats.org/officeDocument/2006/relationships/image" Target="../media/image34.png"/><Relationship Id="rId15" Type="http://schemas.openxmlformats.org/officeDocument/2006/relationships/image" Target="../media/image70.png"/><Relationship Id="rId10" Type="http://schemas.openxmlformats.org/officeDocument/2006/relationships/image" Target="../media/image97.png"/><Relationship Id="rId4" Type="http://schemas.openxmlformats.org/officeDocument/2006/relationships/image" Target="../media/image31.png"/><Relationship Id="rId9" Type="http://schemas.openxmlformats.org/officeDocument/2006/relationships/image" Target="../media/image96.png"/><Relationship Id="rId14" Type="http://schemas.openxmlformats.org/officeDocument/2006/relationships/image" Target="../media/image6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420.png"/><Relationship Id="rId18" Type="http://schemas.openxmlformats.org/officeDocument/2006/relationships/image" Target="../media/image610.png"/><Relationship Id="rId26" Type="http://schemas.openxmlformats.org/officeDocument/2006/relationships/image" Target="../media/image60.png"/><Relationship Id="rId3" Type="http://schemas.openxmlformats.org/officeDocument/2006/relationships/image" Target="../media/image25.png"/><Relationship Id="rId21" Type="http://schemas.openxmlformats.org/officeDocument/2006/relationships/image" Target="../media/image640.png"/><Relationship Id="rId34" Type="http://schemas.openxmlformats.org/officeDocument/2006/relationships/image" Target="../media/image76.png"/><Relationship Id="rId7" Type="http://schemas.openxmlformats.org/officeDocument/2006/relationships/image" Target="../media/image22.png"/><Relationship Id="rId12" Type="http://schemas.openxmlformats.org/officeDocument/2006/relationships/image" Target="../media/image410.png"/><Relationship Id="rId17" Type="http://schemas.openxmlformats.org/officeDocument/2006/relationships/image" Target="../media/image600.png"/><Relationship Id="rId25" Type="http://schemas.openxmlformats.org/officeDocument/2006/relationships/image" Target="../media/image681.png"/><Relationship Id="rId33" Type="http://schemas.openxmlformats.org/officeDocument/2006/relationships/image" Target="../media/image75.png"/><Relationship Id="rId2" Type="http://schemas.openxmlformats.org/officeDocument/2006/relationships/notesSlide" Target="../notesSlides/notesSlide16.xml"/><Relationship Id="rId16" Type="http://schemas.openxmlformats.org/officeDocument/2006/relationships/image" Target="../media/image58.png"/><Relationship Id="rId20" Type="http://schemas.openxmlformats.org/officeDocument/2006/relationships/image" Target="../media/image630.png"/><Relationship Id="rId29" Type="http://schemas.openxmlformats.org/officeDocument/2006/relationships/image" Target="../media/image71.png"/><Relationship Id="rId1" Type="http://schemas.openxmlformats.org/officeDocument/2006/relationships/slideLayout" Target="../slideLayouts/slideLayout3.xml"/><Relationship Id="rId6" Type="http://schemas.openxmlformats.org/officeDocument/2006/relationships/image" Target="../media/image550.png"/><Relationship Id="rId11" Type="http://schemas.openxmlformats.org/officeDocument/2006/relationships/image" Target="../media/image580.png"/><Relationship Id="rId24" Type="http://schemas.openxmlformats.org/officeDocument/2006/relationships/image" Target="../media/image530.png"/><Relationship Id="rId32" Type="http://schemas.openxmlformats.org/officeDocument/2006/relationships/image" Target="../media/image74.png"/><Relationship Id="rId5" Type="http://schemas.openxmlformats.org/officeDocument/2006/relationships/image" Target="../media/image29.png"/><Relationship Id="rId15" Type="http://schemas.openxmlformats.org/officeDocument/2006/relationships/image" Target="../media/image441.png"/><Relationship Id="rId23" Type="http://schemas.openxmlformats.org/officeDocument/2006/relationships/image" Target="../media/image520.png"/><Relationship Id="rId28" Type="http://schemas.openxmlformats.org/officeDocument/2006/relationships/image" Target="../media/image700.png"/><Relationship Id="rId10" Type="http://schemas.openxmlformats.org/officeDocument/2006/relationships/image" Target="../media/image570.png"/><Relationship Id="rId19" Type="http://schemas.openxmlformats.org/officeDocument/2006/relationships/image" Target="../media/image620.png"/><Relationship Id="rId31" Type="http://schemas.openxmlformats.org/officeDocument/2006/relationships/image" Target="../media/image73.png"/><Relationship Id="rId4" Type="http://schemas.openxmlformats.org/officeDocument/2006/relationships/image" Target="../media/image540.png"/><Relationship Id="rId9" Type="http://schemas.openxmlformats.org/officeDocument/2006/relationships/image" Target="../media/image24.png"/><Relationship Id="rId14" Type="http://schemas.openxmlformats.org/officeDocument/2006/relationships/image" Target="../media/image430.png"/><Relationship Id="rId22" Type="http://schemas.openxmlformats.org/officeDocument/2006/relationships/image" Target="../media/image510.png"/><Relationship Id="rId27" Type="http://schemas.openxmlformats.org/officeDocument/2006/relationships/image" Target="../media/image690.png"/><Relationship Id="rId30" Type="http://schemas.openxmlformats.org/officeDocument/2006/relationships/image" Target="../media/image72.png"/></Relationships>
</file>

<file path=ppt/slides/_rels/slide1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26" Type="http://schemas.openxmlformats.org/officeDocument/2006/relationships/image" Target="../media/image95.png"/><Relationship Id="rId39" Type="http://schemas.openxmlformats.org/officeDocument/2006/relationships/image" Target="../media/image112.png"/><Relationship Id="rId3" Type="http://schemas.openxmlformats.org/officeDocument/2006/relationships/image" Target="../media/image22.png"/><Relationship Id="rId21" Type="http://schemas.openxmlformats.org/officeDocument/2006/relationships/image" Target="../media/image90.png"/><Relationship Id="rId7" Type="http://schemas.openxmlformats.org/officeDocument/2006/relationships/image" Target="../media/image680.png"/><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94.png"/><Relationship Id="rId38" Type="http://schemas.openxmlformats.org/officeDocument/2006/relationships/image" Target="../media/image111.png"/><Relationship Id="rId2" Type="http://schemas.openxmlformats.org/officeDocument/2006/relationships/notesSlide" Target="../notesSlides/notesSlide17.xml"/><Relationship Id="rId16" Type="http://schemas.openxmlformats.org/officeDocument/2006/relationships/image" Target="../media/image85.png"/><Relationship Id="rId20" Type="http://schemas.openxmlformats.org/officeDocument/2006/relationships/image" Target="../media/image89.png"/><Relationship Id="rId29" Type="http://schemas.openxmlformats.org/officeDocument/2006/relationships/image" Target="../media/image102.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80.png"/><Relationship Id="rId24" Type="http://schemas.openxmlformats.org/officeDocument/2006/relationships/image" Target="../media/image93.png"/><Relationship Id="rId32" Type="http://schemas.openxmlformats.org/officeDocument/2006/relationships/image" Target="../media/image62.png"/><Relationship Id="rId37" Type="http://schemas.openxmlformats.org/officeDocument/2006/relationships/image" Target="../media/image110.png"/><Relationship Id="rId40" Type="http://schemas.openxmlformats.org/officeDocument/2006/relationships/comments" Target="../comments/comment2.xml"/><Relationship Id="rId5" Type="http://schemas.openxmlformats.org/officeDocument/2006/relationships/image" Target="../media/image24.png"/><Relationship Id="rId15" Type="http://schemas.openxmlformats.org/officeDocument/2006/relationships/image" Target="../media/image84.png"/><Relationship Id="rId23" Type="http://schemas.openxmlformats.org/officeDocument/2006/relationships/image" Target="../media/image92.png"/><Relationship Id="rId28" Type="http://schemas.openxmlformats.org/officeDocument/2006/relationships/image" Target="../media/image101.png"/><Relationship Id="rId36" Type="http://schemas.openxmlformats.org/officeDocument/2006/relationships/image" Target="../media/image109.png"/><Relationship Id="rId10" Type="http://schemas.openxmlformats.org/officeDocument/2006/relationships/image" Target="../media/image79.png"/><Relationship Id="rId19" Type="http://schemas.openxmlformats.org/officeDocument/2006/relationships/image" Target="../media/image88.png"/><Relationship Id="rId31" Type="http://schemas.openxmlformats.org/officeDocument/2006/relationships/image" Target="../media/image104.png"/><Relationship Id="rId4" Type="http://schemas.openxmlformats.org/officeDocument/2006/relationships/image" Target="../media/image29.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 Id="rId27" Type="http://schemas.openxmlformats.org/officeDocument/2006/relationships/image" Target="../media/image100.png"/><Relationship Id="rId30" Type="http://schemas.openxmlformats.org/officeDocument/2006/relationships/image" Target="../media/image103.png"/><Relationship Id="rId35" Type="http://schemas.openxmlformats.org/officeDocument/2006/relationships/image" Target="../media/image108.png"/></Relationships>
</file>

<file path=ppt/slides/_rels/slide1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26" Type="http://schemas.openxmlformats.org/officeDocument/2006/relationships/image" Target="../media/image95.png"/><Relationship Id="rId3" Type="http://schemas.openxmlformats.org/officeDocument/2006/relationships/image" Target="../media/image22.png"/><Relationship Id="rId21" Type="http://schemas.openxmlformats.org/officeDocument/2006/relationships/image" Target="../media/image90.png"/><Relationship Id="rId42" Type="http://schemas.openxmlformats.org/officeDocument/2006/relationships/image" Target="../media/image105.png"/><Relationship Id="rId7" Type="http://schemas.openxmlformats.org/officeDocument/2006/relationships/image" Target="../media/image680.png"/><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94.png"/><Relationship Id="rId33" Type="http://schemas.openxmlformats.org/officeDocument/2006/relationships/image" Target="../media/image106.png"/><Relationship Id="rId38" Type="http://schemas.openxmlformats.org/officeDocument/2006/relationships/image" Target="../media/image111.png"/><Relationship Id="rId2" Type="http://schemas.openxmlformats.org/officeDocument/2006/relationships/notesSlide" Target="../notesSlides/notesSlide18.xml"/><Relationship Id="rId16" Type="http://schemas.openxmlformats.org/officeDocument/2006/relationships/image" Target="../media/image85.png"/><Relationship Id="rId20" Type="http://schemas.openxmlformats.org/officeDocument/2006/relationships/image" Target="../media/image89.png"/><Relationship Id="rId29" Type="http://schemas.openxmlformats.org/officeDocument/2006/relationships/image" Target="../media/image102.png"/><Relationship Id="rId41" Type="http://schemas.openxmlformats.org/officeDocument/2006/relationships/image" Target="../media/image114.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80.png"/><Relationship Id="rId32" Type="http://schemas.openxmlformats.org/officeDocument/2006/relationships/image" Target="../media/image115.png"/><Relationship Id="rId37" Type="http://schemas.openxmlformats.org/officeDocument/2006/relationships/image" Target="../media/image110.png"/><Relationship Id="rId40" Type="http://schemas.openxmlformats.org/officeDocument/2006/relationships/image" Target="../media/image113.png"/><Relationship Id="rId5" Type="http://schemas.openxmlformats.org/officeDocument/2006/relationships/image" Target="../media/image24.png"/><Relationship Id="rId15" Type="http://schemas.openxmlformats.org/officeDocument/2006/relationships/image" Target="../media/image84.png"/><Relationship Id="rId28" Type="http://schemas.openxmlformats.org/officeDocument/2006/relationships/image" Target="../media/image101.png"/><Relationship Id="rId36" Type="http://schemas.openxmlformats.org/officeDocument/2006/relationships/image" Target="../media/image109.png"/><Relationship Id="rId10" Type="http://schemas.openxmlformats.org/officeDocument/2006/relationships/image" Target="../media/image79.png"/><Relationship Id="rId19" Type="http://schemas.openxmlformats.org/officeDocument/2006/relationships/image" Target="../media/image88.png"/><Relationship Id="rId44" Type="http://schemas.openxmlformats.org/officeDocument/2006/relationships/image" Target="../media/image62.png"/><Relationship Id="rId4" Type="http://schemas.openxmlformats.org/officeDocument/2006/relationships/image" Target="../media/image29.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 Id="rId27" Type="http://schemas.openxmlformats.org/officeDocument/2006/relationships/image" Target="../media/image100.png"/><Relationship Id="rId35" Type="http://schemas.openxmlformats.org/officeDocument/2006/relationships/image" Target="../media/image108.png"/><Relationship Id="rId43" Type="http://schemas.openxmlformats.org/officeDocument/2006/relationships/image" Target="../media/image118.png"/></Relationships>
</file>

<file path=ppt/slides/_rels/slide19.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26" Type="http://schemas.openxmlformats.org/officeDocument/2006/relationships/image" Target="../media/image95.png"/><Relationship Id="rId3" Type="http://schemas.openxmlformats.org/officeDocument/2006/relationships/image" Target="../media/image22.png"/><Relationship Id="rId21" Type="http://schemas.openxmlformats.org/officeDocument/2006/relationships/image" Target="../media/image90.png"/><Relationship Id="rId42" Type="http://schemas.openxmlformats.org/officeDocument/2006/relationships/image" Target="../media/image105.png"/><Relationship Id="rId7" Type="http://schemas.openxmlformats.org/officeDocument/2006/relationships/image" Target="../media/image680.png"/><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94.png"/><Relationship Id="rId46" Type="http://schemas.openxmlformats.org/officeDocument/2006/relationships/image" Target="../media/image62.png"/><Relationship Id="rId2" Type="http://schemas.openxmlformats.org/officeDocument/2006/relationships/notesSlide" Target="../notesSlides/notesSlide19.xml"/><Relationship Id="rId16" Type="http://schemas.openxmlformats.org/officeDocument/2006/relationships/image" Target="../media/image85.png"/><Relationship Id="rId20" Type="http://schemas.openxmlformats.org/officeDocument/2006/relationships/image" Target="../media/image89.png"/><Relationship Id="rId29" Type="http://schemas.openxmlformats.org/officeDocument/2006/relationships/image" Target="../media/image102.png"/><Relationship Id="rId41" Type="http://schemas.openxmlformats.org/officeDocument/2006/relationships/image" Target="../media/image114.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80.png"/><Relationship Id="rId32" Type="http://schemas.openxmlformats.org/officeDocument/2006/relationships/image" Target="../media/image115.png"/><Relationship Id="rId37" Type="http://schemas.openxmlformats.org/officeDocument/2006/relationships/image" Target="../media/image110.png"/><Relationship Id="rId40" Type="http://schemas.openxmlformats.org/officeDocument/2006/relationships/image" Target="../media/image113.png"/><Relationship Id="rId45" Type="http://schemas.openxmlformats.org/officeDocument/2006/relationships/image" Target="../media/image120.png"/><Relationship Id="rId5" Type="http://schemas.openxmlformats.org/officeDocument/2006/relationships/image" Target="../media/image24.png"/><Relationship Id="rId15" Type="http://schemas.openxmlformats.org/officeDocument/2006/relationships/image" Target="../media/image84.png"/><Relationship Id="rId28" Type="http://schemas.openxmlformats.org/officeDocument/2006/relationships/image" Target="../media/image101.png"/><Relationship Id="rId36" Type="http://schemas.openxmlformats.org/officeDocument/2006/relationships/image" Target="../media/image109.png"/><Relationship Id="rId10" Type="http://schemas.openxmlformats.org/officeDocument/2006/relationships/image" Target="../media/image79.png"/><Relationship Id="rId19" Type="http://schemas.openxmlformats.org/officeDocument/2006/relationships/image" Target="../media/image88.png"/><Relationship Id="rId44" Type="http://schemas.openxmlformats.org/officeDocument/2006/relationships/image" Target="../media/image68.png"/><Relationship Id="rId4" Type="http://schemas.openxmlformats.org/officeDocument/2006/relationships/image" Target="../media/image29.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 Id="rId27" Type="http://schemas.openxmlformats.org/officeDocument/2006/relationships/image" Target="../media/image100.png"/><Relationship Id="rId35" Type="http://schemas.openxmlformats.org/officeDocument/2006/relationships/image" Target="../media/image108.png"/><Relationship Id="rId43" Type="http://schemas.openxmlformats.org/officeDocument/2006/relationships/image" Target="../media/image6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7.png"/><Relationship Id="rId1" Type="http://schemas.openxmlformats.org/officeDocument/2006/relationships/slideLayout" Target="../slideLayouts/slideLayout3.xml"/><Relationship Id="rId6" Type="http://schemas.microsoft.com/office/2007/relationships/hdphoto" Target="../media/hdphoto3.wdp"/><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10.png"/><Relationship Id="rId9" Type="http://schemas.microsoft.com/office/2007/relationships/hdphoto" Target="../media/hdphoto4.wdp"/><Relationship Id="rId14" Type="http://schemas.microsoft.com/office/2007/relationships/hdphoto" Target="../media/hdphoto5.wdp"/></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26" Type="http://schemas.openxmlformats.org/officeDocument/2006/relationships/image" Target="../media/image95.png"/><Relationship Id="rId3" Type="http://schemas.openxmlformats.org/officeDocument/2006/relationships/image" Target="../media/image22.png"/><Relationship Id="rId21" Type="http://schemas.openxmlformats.org/officeDocument/2006/relationships/image" Target="../media/image90.png"/><Relationship Id="rId42" Type="http://schemas.openxmlformats.org/officeDocument/2006/relationships/image" Target="../media/image105.png"/><Relationship Id="rId47" Type="http://schemas.openxmlformats.org/officeDocument/2006/relationships/image" Target="../media/image107.png"/><Relationship Id="rId7" Type="http://schemas.openxmlformats.org/officeDocument/2006/relationships/image" Target="../media/image680.png"/><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94.png"/><Relationship Id="rId46" Type="http://schemas.openxmlformats.org/officeDocument/2006/relationships/image" Target="../media/image62.png"/><Relationship Id="rId2" Type="http://schemas.openxmlformats.org/officeDocument/2006/relationships/notesSlide" Target="../notesSlides/notesSlide20.xml"/><Relationship Id="rId16" Type="http://schemas.openxmlformats.org/officeDocument/2006/relationships/image" Target="../media/image85.png"/><Relationship Id="rId20" Type="http://schemas.openxmlformats.org/officeDocument/2006/relationships/image" Target="../media/image89.png"/><Relationship Id="rId29" Type="http://schemas.openxmlformats.org/officeDocument/2006/relationships/image" Target="../media/image102.png"/><Relationship Id="rId41" Type="http://schemas.openxmlformats.org/officeDocument/2006/relationships/image" Target="../media/image114.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80.png"/><Relationship Id="rId32" Type="http://schemas.openxmlformats.org/officeDocument/2006/relationships/image" Target="../media/image115.png"/><Relationship Id="rId37" Type="http://schemas.openxmlformats.org/officeDocument/2006/relationships/image" Target="../media/image110.png"/><Relationship Id="rId40" Type="http://schemas.openxmlformats.org/officeDocument/2006/relationships/image" Target="../media/image113.png"/><Relationship Id="rId45" Type="http://schemas.openxmlformats.org/officeDocument/2006/relationships/image" Target="../media/image120.png"/><Relationship Id="rId5" Type="http://schemas.openxmlformats.org/officeDocument/2006/relationships/image" Target="../media/image24.png"/><Relationship Id="rId15" Type="http://schemas.openxmlformats.org/officeDocument/2006/relationships/image" Target="../media/image84.png"/><Relationship Id="rId28" Type="http://schemas.openxmlformats.org/officeDocument/2006/relationships/image" Target="../media/image101.png"/><Relationship Id="rId36" Type="http://schemas.openxmlformats.org/officeDocument/2006/relationships/image" Target="../media/image109.png"/><Relationship Id="rId10" Type="http://schemas.openxmlformats.org/officeDocument/2006/relationships/image" Target="../media/image79.png"/><Relationship Id="rId19" Type="http://schemas.openxmlformats.org/officeDocument/2006/relationships/image" Target="../media/image88.png"/><Relationship Id="rId44" Type="http://schemas.openxmlformats.org/officeDocument/2006/relationships/image" Target="../media/image68.png"/><Relationship Id="rId4" Type="http://schemas.openxmlformats.org/officeDocument/2006/relationships/image" Target="../media/image29.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 Id="rId27" Type="http://schemas.openxmlformats.org/officeDocument/2006/relationships/image" Target="../media/image100.png"/><Relationship Id="rId35" Type="http://schemas.openxmlformats.org/officeDocument/2006/relationships/image" Target="../media/image108.png"/><Relationship Id="rId43" Type="http://schemas.openxmlformats.org/officeDocument/2006/relationships/image" Target="../media/image63.png"/></Relationships>
</file>

<file path=ppt/slides/_rels/slide21.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26" Type="http://schemas.openxmlformats.org/officeDocument/2006/relationships/image" Target="../media/image95.png"/><Relationship Id="rId3" Type="http://schemas.openxmlformats.org/officeDocument/2006/relationships/image" Target="../media/image22.png"/><Relationship Id="rId21" Type="http://schemas.openxmlformats.org/officeDocument/2006/relationships/image" Target="../media/image90.png"/><Relationship Id="rId42" Type="http://schemas.openxmlformats.org/officeDocument/2006/relationships/image" Target="../media/image105.png"/><Relationship Id="rId47" Type="http://schemas.openxmlformats.org/officeDocument/2006/relationships/image" Target="../media/image62.png"/><Relationship Id="rId7" Type="http://schemas.openxmlformats.org/officeDocument/2006/relationships/image" Target="../media/image680.png"/><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94.png"/><Relationship Id="rId46" Type="http://schemas.openxmlformats.org/officeDocument/2006/relationships/image" Target="../media/image121.png"/><Relationship Id="rId2" Type="http://schemas.openxmlformats.org/officeDocument/2006/relationships/notesSlide" Target="../notesSlides/notesSlide21.xml"/><Relationship Id="rId16" Type="http://schemas.openxmlformats.org/officeDocument/2006/relationships/image" Target="../media/image85.png"/><Relationship Id="rId20" Type="http://schemas.openxmlformats.org/officeDocument/2006/relationships/image" Target="../media/image89.png"/><Relationship Id="rId29" Type="http://schemas.openxmlformats.org/officeDocument/2006/relationships/image" Target="../media/image102.png"/><Relationship Id="rId41" Type="http://schemas.openxmlformats.org/officeDocument/2006/relationships/image" Target="../media/image114.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80.png"/><Relationship Id="rId32" Type="http://schemas.openxmlformats.org/officeDocument/2006/relationships/image" Target="../media/image115.png"/><Relationship Id="rId37" Type="http://schemas.openxmlformats.org/officeDocument/2006/relationships/image" Target="../media/image110.png"/><Relationship Id="rId40" Type="http://schemas.openxmlformats.org/officeDocument/2006/relationships/image" Target="../media/image113.png"/><Relationship Id="rId45" Type="http://schemas.openxmlformats.org/officeDocument/2006/relationships/image" Target="../media/image120.png"/><Relationship Id="rId5" Type="http://schemas.openxmlformats.org/officeDocument/2006/relationships/image" Target="../media/image24.png"/><Relationship Id="rId15" Type="http://schemas.openxmlformats.org/officeDocument/2006/relationships/image" Target="../media/image84.png"/><Relationship Id="rId28" Type="http://schemas.openxmlformats.org/officeDocument/2006/relationships/image" Target="../media/image101.png"/><Relationship Id="rId36" Type="http://schemas.openxmlformats.org/officeDocument/2006/relationships/image" Target="../media/image109.png"/><Relationship Id="rId10" Type="http://schemas.openxmlformats.org/officeDocument/2006/relationships/image" Target="../media/image79.png"/><Relationship Id="rId19" Type="http://schemas.openxmlformats.org/officeDocument/2006/relationships/image" Target="../media/image88.png"/><Relationship Id="rId44" Type="http://schemas.openxmlformats.org/officeDocument/2006/relationships/image" Target="../media/image68.png"/><Relationship Id="rId4" Type="http://schemas.openxmlformats.org/officeDocument/2006/relationships/image" Target="../media/image29.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 Id="rId27" Type="http://schemas.openxmlformats.org/officeDocument/2006/relationships/image" Target="../media/image100.png"/><Relationship Id="rId35" Type="http://schemas.openxmlformats.org/officeDocument/2006/relationships/image" Target="../media/image108.png"/><Relationship Id="rId43" Type="http://schemas.openxmlformats.org/officeDocument/2006/relationships/image" Target="../media/image63.png"/></Relationships>
</file>

<file path=ppt/slides/_rels/slide2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26" Type="http://schemas.openxmlformats.org/officeDocument/2006/relationships/image" Target="../media/image95.png"/><Relationship Id="rId3" Type="http://schemas.openxmlformats.org/officeDocument/2006/relationships/image" Target="../media/image22.png"/><Relationship Id="rId21" Type="http://schemas.openxmlformats.org/officeDocument/2006/relationships/image" Target="../media/image90.png"/><Relationship Id="rId42" Type="http://schemas.openxmlformats.org/officeDocument/2006/relationships/image" Target="../media/image105.png"/><Relationship Id="rId47" Type="http://schemas.openxmlformats.org/officeDocument/2006/relationships/image" Target="../media/image62.png"/><Relationship Id="rId7" Type="http://schemas.openxmlformats.org/officeDocument/2006/relationships/image" Target="../media/image680.png"/><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94.png"/><Relationship Id="rId46" Type="http://schemas.openxmlformats.org/officeDocument/2006/relationships/image" Target="../media/image121.png"/><Relationship Id="rId2" Type="http://schemas.openxmlformats.org/officeDocument/2006/relationships/notesSlide" Target="../notesSlides/notesSlide22.xml"/><Relationship Id="rId16" Type="http://schemas.openxmlformats.org/officeDocument/2006/relationships/image" Target="../media/image85.png"/><Relationship Id="rId20" Type="http://schemas.openxmlformats.org/officeDocument/2006/relationships/image" Target="../media/image89.png"/><Relationship Id="rId29" Type="http://schemas.openxmlformats.org/officeDocument/2006/relationships/image" Target="../media/image102.png"/><Relationship Id="rId41" Type="http://schemas.openxmlformats.org/officeDocument/2006/relationships/image" Target="../media/image114.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80.png"/><Relationship Id="rId32" Type="http://schemas.openxmlformats.org/officeDocument/2006/relationships/image" Target="../media/image115.png"/><Relationship Id="rId37" Type="http://schemas.openxmlformats.org/officeDocument/2006/relationships/image" Target="../media/image110.png"/><Relationship Id="rId40" Type="http://schemas.openxmlformats.org/officeDocument/2006/relationships/image" Target="../media/image113.png"/><Relationship Id="rId45" Type="http://schemas.openxmlformats.org/officeDocument/2006/relationships/image" Target="../media/image120.png"/><Relationship Id="rId5" Type="http://schemas.openxmlformats.org/officeDocument/2006/relationships/image" Target="../media/image24.png"/><Relationship Id="rId15" Type="http://schemas.openxmlformats.org/officeDocument/2006/relationships/image" Target="../media/image84.png"/><Relationship Id="rId28" Type="http://schemas.openxmlformats.org/officeDocument/2006/relationships/image" Target="../media/image101.png"/><Relationship Id="rId36" Type="http://schemas.openxmlformats.org/officeDocument/2006/relationships/image" Target="../media/image109.png"/><Relationship Id="rId10" Type="http://schemas.openxmlformats.org/officeDocument/2006/relationships/image" Target="../media/image79.png"/><Relationship Id="rId19" Type="http://schemas.openxmlformats.org/officeDocument/2006/relationships/image" Target="../media/image88.png"/><Relationship Id="rId44" Type="http://schemas.openxmlformats.org/officeDocument/2006/relationships/image" Target="../media/image68.png"/><Relationship Id="rId4" Type="http://schemas.openxmlformats.org/officeDocument/2006/relationships/image" Target="../media/image29.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 Id="rId27" Type="http://schemas.openxmlformats.org/officeDocument/2006/relationships/image" Target="../media/image100.png"/><Relationship Id="rId35" Type="http://schemas.openxmlformats.org/officeDocument/2006/relationships/image" Target="../media/image108.png"/><Relationship Id="rId43" Type="http://schemas.openxmlformats.org/officeDocument/2006/relationships/image" Target="../media/image6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1211.png"/><Relationship Id="rId13" Type="http://schemas.openxmlformats.org/officeDocument/2006/relationships/image" Target="../media/image126.png"/><Relationship Id="rId3" Type="http://schemas.openxmlformats.org/officeDocument/2006/relationships/image" Target="../media/image22.png"/><Relationship Id="rId34" Type="http://schemas.openxmlformats.org/officeDocument/2006/relationships/image" Target="../media/image139.png"/><Relationship Id="rId7" Type="http://schemas.openxmlformats.org/officeDocument/2006/relationships/image" Target="../media/image131.png"/><Relationship Id="rId12" Type="http://schemas.openxmlformats.org/officeDocument/2006/relationships/image" Target="../media/image125.png"/><Relationship Id="rId33" Type="http://schemas.openxmlformats.org/officeDocument/2006/relationships/image" Target="../media/image138.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24.png"/><Relationship Id="rId32" Type="http://schemas.openxmlformats.org/officeDocument/2006/relationships/image" Target="../media/image137.png"/><Relationship Id="rId5" Type="http://schemas.openxmlformats.org/officeDocument/2006/relationships/image" Target="../media/image24.png"/><Relationship Id="rId15" Type="http://schemas.openxmlformats.org/officeDocument/2006/relationships/image" Target="../media/image128.png"/><Relationship Id="rId10" Type="http://schemas.openxmlformats.org/officeDocument/2006/relationships/image" Target="../media/image123.png"/><Relationship Id="rId19" Type="http://schemas.openxmlformats.org/officeDocument/2006/relationships/image" Target="../media/image132.png"/><Relationship Id="rId4" Type="http://schemas.openxmlformats.org/officeDocument/2006/relationships/image" Target="../media/image29.png"/><Relationship Id="rId9" Type="http://schemas.openxmlformats.org/officeDocument/2006/relationships/image" Target="../media/image122.png"/><Relationship Id="rId14" Type="http://schemas.openxmlformats.org/officeDocument/2006/relationships/image" Target="../media/image127.png"/><Relationship Id="rId35" Type="http://schemas.openxmlformats.org/officeDocument/2006/relationships/image" Target="../media/image116.png"/></Relationships>
</file>

<file path=ppt/slides/_rels/slide26.xml.rels><?xml version="1.0" encoding="UTF-8" standalone="yes"?>
<Relationships xmlns="http://schemas.openxmlformats.org/package/2006/relationships"><Relationship Id="rId8" Type="http://schemas.openxmlformats.org/officeDocument/2006/relationships/image" Target="../media/image1211.png"/><Relationship Id="rId13" Type="http://schemas.openxmlformats.org/officeDocument/2006/relationships/image" Target="../media/image126.png"/><Relationship Id="rId26" Type="http://schemas.openxmlformats.org/officeDocument/2006/relationships/image" Target="../media/image581.png"/><Relationship Id="rId3" Type="http://schemas.openxmlformats.org/officeDocument/2006/relationships/image" Target="../media/image22.png"/><Relationship Id="rId21" Type="http://schemas.openxmlformats.org/officeDocument/2006/relationships/image" Target="../media/image1341.png"/><Relationship Id="rId7" Type="http://schemas.openxmlformats.org/officeDocument/2006/relationships/image" Target="../media/image1200.png"/><Relationship Id="rId12" Type="http://schemas.openxmlformats.org/officeDocument/2006/relationships/image" Target="../media/image125.png"/><Relationship Id="rId25" Type="http://schemas.openxmlformats.org/officeDocument/2006/relationships/image" Target="../media/image1381.png"/><Relationship Id="rId2" Type="http://schemas.openxmlformats.org/officeDocument/2006/relationships/notesSlide" Target="../notesSlides/notesSlide26.xml"/><Relationship Id="rId20" Type="http://schemas.openxmlformats.org/officeDocument/2006/relationships/image" Target="../media/image1331.png"/><Relationship Id="rId29" Type="http://schemas.openxmlformats.org/officeDocument/2006/relationships/image" Target="../media/image139.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24.png"/><Relationship Id="rId24" Type="http://schemas.openxmlformats.org/officeDocument/2006/relationships/image" Target="../media/image1371.png"/><Relationship Id="rId5" Type="http://schemas.openxmlformats.org/officeDocument/2006/relationships/image" Target="../media/image24.png"/><Relationship Id="rId15" Type="http://schemas.openxmlformats.org/officeDocument/2006/relationships/image" Target="../media/image128.png"/><Relationship Id="rId23" Type="http://schemas.openxmlformats.org/officeDocument/2006/relationships/image" Target="../media/image1361.png"/><Relationship Id="rId28" Type="http://schemas.openxmlformats.org/officeDocument/2006/relationships/image" Target="../media/image141.png"/><Relationship Id="rId10" Type="http://schemas.openxmlformats.org/officeDocument/2006/relationships/image" Target="../media/image123.png"/><Relationship Id="rId19" Type="http://schemas.openxmlformats.org/officeDocument/2006/relationships/image" Target="../media/image132.png"/><Relationship Id="rId4" Type="http://schemas.openxmlformats.org/officeDocument/2006/relationships/image" Target="../media/image29.png"/><Relationship Id="rId9" Type="http://schemas.openxmlformats.org/officeDocument/2006/relationships/image" Target="../media/image122.png"/><Relationship Id="rId14" Type="http://schemas.openxmlformats.org/officeDocument/2006/relationships/image" Target="../media/image127.png"/><Relationship Id="rId22" Type="http://schemas.openxmlformats.org/officeDocument/2006/relationships/image" Target="../media/image1351.png"/><Relationship Id="rId27" Type="http://schemas.openxmlformats.org/officeDocument/2006/relationships/image" Target="../media/image117.png"/><Relationship Id="rId30" Type="http://schemas.openxmlformats.org/officeDocument/2006/relationships/image" Target="../media/image116.png"/></Relationships>
</file>

<file path=ppt/slides/_rels/slide2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18" Type="http://schemas.openxmlformats.org/officeDocument/2006/relationships/image" Target="../media/image153.png"/><Relationship Id="rId3" Type="http://schemas.openxmlformats.org/officeDocument/2006/relationships/image" Target="../media/image22.png"/><Relationship Id="rId21" Type="http://schemas.openxmlformats.org/officeDocument/2006/relationships/image" Target="../media/image156.png"/><Relationship Id="rId34"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17" Type="http://schemas.openxmlformats.org/officeDocument/2006/relationships/image" Target="../media/image152.png"/><Relationship Id="rId25" Type="http://schemas.openxmlformats.org/officeDocument/2006/relationships/image" Target="../media/image160.png"/><Relationship Id="rId33" Type="http://schemas.openxmlformats.org/officeDocument/2006/relationships/image" Target="../media/image150.png"/><Relationship Id="rId38" Type="http://schemas.openxmlformats.org/officeDocument/2006/relationships/image" Target="../media/image116.png"/><Relationship Id="rId2" Type="http://schemas.openxmlformats.org/officeDocument/2006/relationships/notesSlide" Target="../notesSlides/notesSlide27.xml"/><Relationship Id="rId16" Type="http://schemas.openxmlformats.org/officeDocument/2006/relationships/image" Target="../media/image151.png"/><Relationship Id="rId20" Type="http://schemas.openxmlformats.org/officeDocument/2006/relationships/image" Target="../media/image155.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46.png"/><Relationship Id="rId24" Type="http://schemas.openxmlformats.org/officeDocument/2006/relationships/image" Target="../media/image159.png"/><Relationship Id="rId32" Type="http://schemas.openxmlformats.org/officeDocument/2006/relationships/image" Target="../media/image166.png"/><Relationship Id="rId37" Type="http://schemas.openxmlformats.org/officeDocument/2006/relationships/image" Target="../media/image117.png"/><Relationship Id="rId5" Type="http://schemas.openxmlformats.org/officeDocument/2006/relationships/image" Target="../media/image24.png"/><Relationship Id="rId23" Type="http://schemas.openxmlformats.org/officeDocument/2006/relationships/image" Target="../media/image158.png"/><Relationship Id="rId36" Type="http://schemas.openxmlformats.org/officeDocument/2006/relationships/image" Target="../media/image157.png"/><Relationship Id="rId10" Type="http://schemas.openxmlformats.org/officeDocument/2006/relationships/image" Target="../media/image145.png"/><Relationship Id="rId19" Type="http://schemas.openxmlformats.org/officeDocument/2006/relationships/image" Target="../media/image154.png"/><Relationship Id="rId31" Type="http://schemas.openxmlformats.org/officeDocument/2006/relationships/image" Target="../media/image1381.png"/><Relationship Id="rId4" Type="http://schemas.openxmlformats.org/officeDocument/2006/relationships/image" Target="../media/image29.png"/><Relationship Id="rId9" Type="http://schemas.openxmlformats.org/officeDocument/2006/relationships/image" Target="../media/image144.png"/><Relationship Id="rId14" Type="http://schemas.openxmlformats.org/officeDocument/2006/relationships/image" Target="../media/image149.png"/><Relationship Id="rId22" Type="http://schemas.openxmlformats.org/officeDocument/2006/relationships/image" Target="../media/image1170.png"/><Relationship Id="rId35" Type="http://schemas.openxmlformats.org/officeDocument/2006/relationships/image" Target="../media/image137.png"/></Relationships>
</file>

<file path=ppt/slides/_rels/slide28.xml.rels><?xml version="1.0" encoding="UTF-8" standalone="yes"?>
<Relationships xmlns="http://schemas.openxmlformats.org/package/2006/relationships"><Relationship Id="rId8" Type="http://schemas.openxmlformats.org/officeDocument/2006/relationships/image" Target="../media/image940.png"/><Relationship Id="rId13" Type="http://schemas.openxmlformats.org/officeDocument/2006/relationships/image" Target="../media/image1290.png"/><Relationship Id="rId18" Type="http://schemas.openxmlformats.org/officeDocument/2006/relationships/image" Target="../media/image1340.png"/><Relationship Id="rId26" Type="http://schemas.openxmlformats.org/officeDocument/2006/relationships/image" Target="../media/image1420.png"/><Relationship Id="rId3" Type="http://schemas.openxmlformats.org/officeDocument/2006/relationships/image" Target="../media/image162.png"/><Relationship Id="rId21" Type="http://schemas.openxmlformats.org/officeDocument/2006/relationships/image" Target="../media/image1370.png"/><Relationship Id="rId7" Type="http://schemas.openxmlformats.org/officeDocument/2006/relationships/image" Target="../media/image920.png"/><Relationship Id="rId12" Type="http://schemas.openxmlformats.org/officeDocument/2006/relationships/image" Target="../media/image1280.png"/><Relationship Id="rId17" Type="http://schemas.openxmlformats.org/officeDocument/2006/relationships/image" Target="../media/image1330.png"/><Relationship Id="rId25" Type="http://schemas.openxmlformats.org/officeDocument/2006/relationships/image" Target="../media/image1410.png"/><Relationship Id="rId2" Type="http://schemas.openxmlformats.org/officeDocument/2006/relationships/notesSlide" Target="../notesSlides/notesSlide28.xml"/><Relationship Id="rId16" Type="http://schemas.openxmlformats.org/officeDocument/2006/relationships/image" Target="../media/image1320.png"/><Relationship Id="rId20" Type="http://schemas.openxmlformats.org/officeDocument/2006/relationships/image" Target="../media/image1360.png"/><Relationship Id="rId29" Type="http://schemas.openxmlformats.org/officeDocument/2006/relationships/image" Target="../media/image1440.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1270.png"/><Relationship Id="rId24" Type="http://schemas.openxmlformats.org/officeDocument/2006/relationships/image" Target="../media/image1400.png"/><Relationship Id="rId32" Type="http://schemas.openxmlformats.org/officeDocument/2006/relationships/image" Target="../media/image171.png"/><Relationship Id="rId5" Type="http://schemas.openxmlformats.org/officeDocument/2006/relationships/image" Target="../media/image29.png"/><Relationship Id="rId15" Type="http://schemas.openxmlformats.org/officeDocument/2006/relationships/image" Target="../media/image1310.png"/><Relationship Id="rId23" Type="http://schemas.openxmlformats.org/officeDocument/2006/relationships/image" Target="../media/image1390.png"/><Relationship Id="rId28" Type="http://schemas.openxmlformats.org/officeDocument/2006/relationships/image" Target="../media/image35.png"/><Relationship Id="rId10" Type="http://schemas.openxmlformats.org/officeDocument/2006/relationships/image" Target="../media/image1260.png"/><Relationship Id="rId19" Type="http://schemas.openxmlformats.org/officeDocument/2006/relationships/image" Target="../media/image1350.png"/><Relationship Id="rId31" Type="http://schemas.openxmlformats.org/officeDocument/2006/relationships/image" Target="../media/image170.png"/><Relationship Id="rId4" Type="http://schemas.openxmlformats.org/officeDocument/2006/relationships/image" Target="../media/image22.png"/><Relationship Id="rId9" Type="http://schemas.openxmlformats.org/officeDocument/2006/relationships/image" Target="../media/image1210.png"/><Relationship Id="rId14" Type="http://schemas.openxmlformats.org/officeDocument/2006/relationships/image" Target="../media/image168.png"/><Relationship Id="rId22" Type="http://schemas.openxmlformats.org/officeDocument/2006/relationships/image" Target="../media/image1380.png"/><Relationship Id="rId27" Type="http://schemas.openxmlformats.org/officeDocument/2006/relationships/image" Target="../media/image25.png"/><Relationship Id="rId30" Type="http://schemas.openxmlformats.org/officeDocument/2006/relationships/image" Target="../media/image16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3.wdp"/><Relationship Id="rId26" Type="http://schemas.openxmlformats.org/officeDocument/2006/relationships/image" Target="../media/image66.png"/><Relationship Id="rId3" Type="http://schemas.openxmlformats.org/officeDocument/2006/relationships/image" Target="../media/image20.png"/><Relationship Id="rId7" Type="http://schemas.microsoft.com/office/2007/relationships/hdphoto" Target="../media/hdphoto4.wdp"/><Relationship Id="rId12" Type="http://schemas.openxmlformats.org/officeDocument/2006/relationships/image" Target="../media/image8.png"/><Relationship Id="rId25" Type="http://schemas.openxmlformats.org/officeDocument/2006/relationships/image" Target="../media/image65.png"/><Relationship Id="rId2" Type="http://schemas.openxmlformats.org/officeDocument/2006/relationships/notesSlide" Target="../notesSlides/notesSlide3.xml"/><Relationship Id="rId29"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461.png"/><Relationship Id="rId5" Type="http://schemas.microsoft.com/office/2007/relationships/hdphoto" Target="../media/hdphoto5.wdp"/><Relationship Id="rId28" Type="http://schemas.openxmlformats.org/officeDocument/2006/relationships/image" Target="../media/image19.png"/><Relationship Id="rId10" Type="http://schemas.openxmlformats.org/officeDocument/2006/relationships/image" Target="../media/image452.png"/><Relationship Id="rId4" Type="http://schemas.openxmlformats.org/officeDocument/2006/relationships/image" Target="../media/image15.png"/><Relationship Id="rId9" Type="http://schemas.openxmlformats.org/officeDocument/2006/relationships/image" Target="../media/image440.png"/><Relationship Id="rId27" Type="http://schemas.openxmlformats.org/officeDocument/2006/relationships/image" Target="../media/image67.png"/></Relationships>
</file>

<file path=ppt/slides/_rels/slide3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65.png"/><Relationship Id="rId4" Type="http://schemas.openxmlformats.org/officeDocument/2006/relationships/image" Target="../media/image17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hyperlink" Target="http://eprint.iacr.org/2017/769"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13.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microsoft.com/office/2007/relationships/hdphoto" Target="../media/hdphoto5.wdp"/><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comments" Target="../comments/comment1.xml"/><Relationship Id="rId3" Type="http://schemas.openxmlformats.org/officeDocument/2006/relationships/image" Target="../media/image33.png"/><Relationship Id="rId7" Type="http://schemas.openxmlformats.org/officeDocument/2006/relationships/image" Target="../media/image13.png"/><Relationship Id="rId12"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70.png"/><Relationship Id="rId11" Type="http://schemas.openxmlformats.org/officeDocument/2006/relationships/image" Target="../media/image41.png"/><Relationship Id="rId5" Type="http://schemas.openxmlformats.org/officeDocument/2006/relationships/image" Target="../media/image360.png"/><Relationship Id="rId10" Type="http://schemas.openxmlformats.org/officeDocument/2006/relationships/image" Target="../media/image400.png"/><Relationship Id="rId4" Type="http://schemas.openxmlformats.org/officeDocument/2006/relationships/image" Target="../media/image31.png"/><Relationship Id="rId9" Type="http://schemas.openxmlformats.org/officeDocument/2006/relationships/image" Target="../media/image390.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53.png"/><Relationship Id="rId3" Type="http://schemas.openxmlformats.org/officeDocument/2006/relationships/image" Target="../media/image31.png"/><Relationship Id="rId7" Type="http://schemas.openxmlformats.org/officeDocument/2006/relationships/image" Target="../media/image48.png"/><Relationship Id="rId12" Type="http://schemas.openxmlformats.org/officeDocument/2006/relationships/image" Target="../media/image52.png"/><Relationship Id="rId2" Type="http://schemas.openxmlformats.org/officeDocument/2006/relationships/notesSlide" Target="../notesSlides/notesSlide9.xml"/><Relationship Id="rId16" Type="http://schemas.openxmlformats.org/officeDocument/2006/relationships/image" Target="../media/image55.png"/><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46.png"/><Relationship Id="rId15" Type="http://schemas.openxmlformats.org/officeDocument/2006/relationships/image" Target="../media/image54.png"/><Relationship Id="rId10" Type="http://schemas.openxmlformats.org/officeDocument/2006/relationships/image" Target="../media/image50.png"/><Relationship Id="rId4" Type="http://schemas.openxmlformats.org/officeDocument/2006/relationships/image" Target="../media/image34.png"/><Relationship Id="rId9" Type="http://schemas.openxmlformats.org/officeDocument/2006/relationships/chart" Target="../charts/chart1.xml"/><Relationship Id="rId1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6252" y="1248237"/>
            <a:ext cx="11414315" cy="3035808"/>
          </a:xfrm>
        </p:spPr>
        <p:txBody>
          <a:bodyPr/>
          <a:lstStyle/>
          <a:p>
            <a:pPr algn="ctr"/>
            <a:r>
              <a:rPr lang="en-US" sz="4500" dirty="0"/>
              <a:t>Practical Multi-party Private Set Intersection </a:t>
            </a:r>
            <a:br>
              <a:rPr lang="en-US" sz="4500" dirty="0"/>
            </a:br>
            <a:r>
              <a:rPr lang="en-US" sz="4500" dirty="0"/>
              <a:t>from Symmetric-Key Techniques</a:t>
            </a:r>
          </a:p>
        </p:txBody>
      </p:sp>
      <p:sp>
        <p:nvSpPr>
          <p:cNvPr id="4" name="Subtitle 2">
            <a:extLst>
              <a:ext uri="{FF2B5EF4-FFF2-40B4-BE49-F238E27FC236}">
                <a16:creationId xmlns:a16="http://schemas.microsoft.com/office/drawing/2014/main" id="{BA0AEA9F-4D81-4262-BDB6-5F69E280F610}"/>
              </a:ext>
            </a:extLst>
          </p:cNvPr>
          <p:cNvSpPr txBox="1">
            <a:spLocks/>
          </p:cNvSpPr>
          <p:nvPr/>
        </p:nvSpPr>
        <p:spPr>
          <a:xfrm>
            <a:off x="858038" y="4540309"/>
            <a:ext cx="11002529" cy="22435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sv-SE" sz="2000" dirty="0"/>
              <a:t>Presenter: </a:t>
            </a:r>
            <a:r>
              <a:rPr lang="sv-SE" sz="2400" dirty="0"/>
              <a:t>Ni Trieu</a:t>
            </a:r>
          </a:p>
          <a:p>
            <a:r>
              <a:rPr lang="sv-SE" sz="2000" dirty="0"/>
              <a:t>Joint work with: </a:t>
            </a:r>
          </a:p>
          <a:p>
            <a:r>
              <a:rPr lang="sv-SE" sz="2400" dirty="0"/>
              <a:t>Vladimir Kolesnikov</a:t>
            </a:r>
            <a:r>
              <a:rPr lang="en-US" altLang="en-US" sz="2400" i="1" dirty="0">
                <a:solidFill>
                  <a:srgbClr val="000000"/>
                </a:solidFill>
                <a:cs typeface="Times New Roman" panose="02020603050405020304" pitchFamily="18" charset="0"/>
              </a:rPr>
              <a:t>, </a:t>
            </a:r>
            <a:r>
              <a:rPr lang="en-US" sz="2400" dirty="0" err="1">
                <a:cs typeface="Times New Roman" panose="02020603050405020304" pitchFamily="18" charset="0"/>
              </a:rPr>
              <a:t>Naor</a:t>
            </a:r>
            <a:r>
              <a:rPr lang="en-US" sz="2400" dirty="0">
                <a:cs typeface="Times New Roman" panose="02020603050405020304" pitchFamily="18" charset="0"/>
              </a:rPr>
              <a:t> </a:t>
            </a:r>
            <a:r>
              <a:rPr lang="en-US" sz="2400" dirty="0" err="1">
                <a:cs typeface="Times New Roman" panose="02020603050405020304" pitchFamily="18" charset="0"/>
              </a:rPr>
              <a:t>Matania</a:t>
            </a:r>
            <a:r>
              <a:rPr lang="en-US" sz="2400" dirty="0">
                <a:cs typeface="Times New Roman" panose="02020603050405020304" pitchFamily="18" charset="0"/>
              </a:rPr>
              <a:t>, Benny </a:t>
            </a:r>
            <a:r>
              <a:rPr lang="en-US" sz="2400" dirty="0" err="1">
                <a:cs typeface="Times New Roman" panose="02020603050405020304" pitchFamily="18" charset="0"/>
              </a:rPr>
              <a:t>Pinkas</a:t>
            </a:r>
            <a:r>
              <a:rPr lang="en-US" sz="2400" dirty="0">
                <a:cs typeface="Times New Roman" panose="02020603050405020304" pitchFamily="18" charset="0"/>
              </a:rPr>
              <a:t>,</a:t>
            </a:r>
            <a:r>
              <a:rPr lang="sv-SE" sz="2400" dirty="0">
                <a:cs typeface="Calibri" panose="020F0502020204030204" pitchFamily="34" charset="0"/>
              </a:rPr>
              <a:t> Mike Rosulek</a:t>
            </a:r>
            <a:endParaRPr lang="en-US" dirty="0">
              <a:cs typeface="Cambria Math"/>
            </a:endParaRPr>
          </a:p>
        </p:txBody>
      </p:sp>
      <p:pic>
        <p:nvPicPr>
          <p:cNvPr id="7" name="Picture 2" descr="Image result for bell labs nokia">
            <a:extLst>
              <a:ext uri="{FF2B5EF4-FFF2-40B4-BE49-F238E27FC236}">
                <a16:creationId xmlns:a16="http://schemas.microsoft.com/office/drawing/2014/main" id="{44FC1AF6-B9DB-432C-913A-2259D1C0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132" y="6131389"/>
            <a:ext cx="2971050" cy="7814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oregons state university">
            <a:extLst>
              <a:ext uri="{FF2B5EF4-FFF2-40B4-BE49-F238E27FC236}">
                <a16:creationId xmlns:a16="http://schemas.microsoft.com/office/drawing/2014/main" id="{97592778-4C57-4C85-BDE7-3079C121B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304" y="6032520"/>
            <a:ext cx="771430" cy="8132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80CD845-F56E-4C0E-BAB0-81B723C56A78}"/>
              </a:ext>
            </a:extLst>
          </p:cNvPr>
          <p:cNvPicPr>
            <a:picLocks noChangeAspect="1"/>
          </p:cNvPicPr>
          <p:nvPr/>
        </p:nvPicPr>
        <p:blipFill>
          <a:blip r:embed="rId5"/>
          <a:stretch>
            <a:fillRect/>
          </a:stretch>
        </p:blipFill>
        <p:spPr>
          <a:xfrm>
            <a:off x="5645182" y="6114381"/>
            <a:ext cx="2228670" cy="649498"/>
          </a:xfrm>
          <a:prstGeom prst="rect">
            <a:avLst/>
          </a:prstGeom>
        </p:spPr>
      </p:pic>
    </p:spTree>
    <p:extLst>
      <p:ext uri="{BB962C8B-B14F-4D97-AF65-F5344CB8AC3E}">
        <p14:creationId xmlns:p14="http://schemas.microsoft.com/office/powerpoint/2010/main" val="331055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C2A372E9-6769-469B-B761-56CD966B7CC0}"/>
              </a:ext>
            </a:extLst>
          </p:cNvPr>
          <p:cNvGraphicFramePr>
            <a:graphicFrameLocks/>
          </p:cNvGraphicFramePr>
          <p:nvPr>
            <p:extLst>
              <p:ext uri="{D42A27DB-BD31-4B8C-83A1-F6EECF244321}">
                <p14:modId xmlns:p14="http://schemas.microsoft.com/office/powerpoint/2010/main" val="3051413277"/>
              </p:ext>
            </p:extLst>
          </p:nvPr>
        </p:nvGraphicFramePr>
        <p:xfrm>
          <a:off x="7809434" y="3663822"/>
          <a:ext cx="4371975"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069848" y="0"/>
            <a:ext cx="10058400" cy="791973"/>
          </a:xfrm>
        </p:spPr>
        <p:txBody>
          <a:bodyPr>
            <a:normAutofit fontScale="90000"/>
          </a:bodyPr>
          <a:lstStyle/>
          <a:p>
            <a:pPr algn="ctr"/>
            <a:r>
              <a:rPr lang="en-US" dirty="0"/>
              <a:t>OUR Polynomial based-OPPRF</a:t>
            </a:r>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 name="Rectangle 47">
            <a:extLst>
              <a:ext uri="{FF2B5EF4-FFF2-40B4-BE49-F238E27FC236}">
                <a16:creationId xmlns:a16="http://schemas.microsoft.com/office/drawing/2014/main" id="{E7F3B920-BB58-4213-9482-CC4046C4F661}"/>
              </a:ext>
            </a:extLst>
          </p:cNvPr>
          <p:cNvSpPr/>
          <p:nvPr/>
        </p:nvSpPr>
        <p:spPr>
          <a:xfrm>
            <a:off x="138340" y="631776"/>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35D4BBB2-9CFA-4A53-B37D-C74256115C87}"/>
                  </a:ext>
                </a:extLst>
              </p:cNvPr>
              <p:cNvSpPr/>
              <p:nvPr/>
            </p:nvSpPr>
            <p:spPr>
              <a:xfrm>
                <a:off x="10803584" y="575814"/>
                <a:ext cx="1499118" cy="38741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US" sz="2400" dirty="0">
                    <a:solidFill>
                      <a:srgbClr val="0066FF"/>
                    </a:solidFill>
                    <a:effectLst/>
                  </a:rPr>
                  <a:t>,</a:t>
                </a:r>
                <a:r>
                  <a:rPr lang="en-US" sz="2400" dirty="0">
                    <a:solidFill>
                      <a:srgbClr val="0066FF"/>
                    </a:solidFill>
                    <a:effectLst/>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b="0" dirty="0">
                  <a:solidFill>
                    <a:srgbClr val="0066FF"/>
                  </a:solidFill>
                  <a:effectLst/>
                  <a:ea typeface="Calibri" panose="020F0502020204030204" pitchFamily="34" charset="0"/>
                  <a:cs typeface="Calibri" panose="020F0502020204030204" pitchFamily="34" charset="0"/>
                </a:endParaRPr>
              </a:p>
            </p:txBody>
          </p:sp>
        </mc:Choice>
        <mc:Fallback xmlns="">
          <p:sp>
            <p:nvSpPr>
              <p:cNvPr id="54" name="Rectangle 53">
                <a:extLst>
                  <a:ext uri="{FF2B5EF4-FFF2-40B4-BE49-F238E27FC236}">
                    <a16:creationId xmlns:a16="http://schemas.microsoft.com/office/drawing/2014/main" id="{35D4BBB2-9CFA-4A53-B37D-C74256115C87}"/>
                  </a:ext>
                </a:extLst>
              </p:cNvPr>
              <p:cNvSpPr>
                <a:spLocks noRot="1" noChangeAspect="1" noMove="1" noResize="1" noEditPoints="1" noAdjustHandles="1" noChangeArrowheads="1" noChangeShapeType="1" noTextEdit="1"/>
              </p:cNvSpPr>
              <p:nvPr/>
            </p:nvSpPr>
            <p:spPr>
              <a:xfrm>
                <a:off x="10803584" y="575814"/>
                <a:ext cx="1499118" cy="387410"/>
              </a:xfrm>
              <a:prstGeom prst="rect">
                <a:avLst/>
              </a:prstGeom>
              <a:blipFill>
                <a:blip r:embed="rId6"/>
                <a:stretch>
                  <a:fillRect t="-21875" b="-43750"/>
                </a:stretch>
              </a:blipFill>
              <a:ln>
                <a:noFill/>
                <a:prstDash val="sysDot"/>
              </a:ln>
            </p:spPr>
            <p:txBody>
              <a:bodyPr/>
              <a:lstStyle/>
              <a:p>
                <a:r>
                  <a:rPr lang="en-US">
                    <a:noFill/>
                  </a:rPr>
                  <a:t> </a:t>
                </a:r>
              </a:p>
            </p:txBody>
          </p:sp>
        </mc:Fallback>
      </mc:AlternateContent>
      <p:sp>
        <p:nvSpPr>
          <p:cNvPr id="62" name="Oval 61">
            <a:extLst>
              <a:ext uri="{FF2B5EF4-FFF2-40B4-BE49-F238E27FC236}">
                <a16:creationId xmlns:a16="http://schemas.microsoft.com/office/drawing/2014/main" id="{BC0F08D0-054B-45AF-AB39-46DEE38C2F6C}"/>
              </a:ext>
            </a:extLst>
          </p:cNvPr>
          <p:cNvSpPr/>
          <p:nvPr/>
        </p:nvSpPr>
        <p:spPr>
          <a:xfrm>
            <a:off x="9995421" y="49490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58664DA-C321-4D96-BE9C-187F514EAB96}"/>
              </a:ext>
            </a:extLst>
          </p:cNvPr>
          <p:cNvSpPr/>
          <p:nvPr/>
        </p:nvSpPr>
        <p:spPr>
          <a:xfrm>
            <a:off x="11244036" y="5348476"/>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38B4B110-CF4A-4D08-9DE7-AB903B4F3AFD}"/>
              </a:ext>
            </a:extLst>
          </p:cNvPr>
          <p:cNvSpPr/>
          <p:nvPr/>
        </p:nvSpPr>
        <p:spPr>
          <a:xfrm>
            <a:off x="10602982" y="4130023"/>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2F2CEB1-D1AE-478B-8560-B0F6C2A30F62}"/>
              </a:ext>
            </a:extLst>
          </p:cNvPr>
          <p:cNvSpPr/>
          <p:nvPr/>
        </p:nvSpPr>
        <p:spPr>
          <a:xfrm>
            <a:off x="9022308" y="44545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534E421-8BDA-4448-9DC5-2C7BFD7CA5C1}"/>
                  </a:ext>
                </a:extLst>
              </p:cNvPr>
              <p:cNvSpPr/>
              <p:nvPr/>
            </p:nvSpPr>
            <p:spPr>
              <a:xfrm>
                <a:off x="8612657" y="4113309"/>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13" name="Rectangle 12">
                <a:extLst>
                  <a:ext uri="{FF2B5EF4-FFF2-40B4-BE49-F238E27FC236}">
                    <a16:creationId xmlns:a16="http://schemas.microsoft.com/office/drawing/2014/main" id="{1534E421-8BDA-4448-9DC5-2C7BFD7CA5C1}"/>
                  </a:ext>
                </a:extLst>
              </p:cNvPr>
              <p:cNvSpPr>
                <a:spLocks noRot="1" noChangeAspect="1" noMove="1" noResize="1" noEditPoints="1" noAdjustHandles="1" noChangeArrowheads="1" noChangeShapeType="1" noTextEdit="1"/>
              </p:cNvSpPr>
              <p:nvPr/>
            </p:nvSpPr>
            <p:spPr>
              <a:xfrm>
                <a:off x="8612657" y="4113309"/>
                <a:ext cx="931665" cy="369332"/>
              </a:xfrm>
              <a:prstGeom prst="rect">
                <a:avLst/>
              </a:prstGeom>
              <a:blipFill>
                <a:blip r:embed="rId7"/>
                <a:stretch>
                  <a:fillRect l="-1961" t="-10000" r="-1307" b="-26667"/>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14889ED-37BA-421B-8A95-2216A2C7E000}"/>
              </a:ext>
            </a:extLst>
          </p:cNvPr>
          <p:cNvCxnSpPr/>
          <p:nvPr/>
        </p:nvCxnSpPr>
        <p:spPr>
          <a:xfrm>
            <a:off x="1110996" y="1960660"/>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Rounded Rectangle 10">
            <a:extLst>
              <a:ext uri="{FF2B5EF4-FFF2-40B4-BE49-F238E27FC236}">
                <a16:creationId xmlns:a16="http://schemas.microsoft.com/office/drawing/2014/main" id="{3FB1F9C6-8827-47FE-A4DC-0D251C5D1CE2}"/>
              </a:ext>
            </a:extLst>
          </p:cNvPr>
          <p:cNvSpPr/>
          <p:nvPr/>
        </p:nvSpPr>
        <p:spPr>
          <a:xfrm>
            <a:off x="4836273" y="1021015"/>
            <a:ext cx="2548735" cy="823272"/>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Oblivious </a:t>
            </a:r>
          </a:p>
          <a:p>
            <a:pPr algn="ctr"/>
            <a:r>
              <a:rPr lang="en-US" sz="2300" b="1" dirty="0">
                <a:solidFill>
                  <a:schemeClr val="bg1"/>
                </a:solidFill>
              </a:rPr>
              <a:t>PRF</a:t>
            </a:r>
          </a:p>
        </p:txBody>
      </p:sp>
      <p:sp>
        <p:nvSpPr>
          <p:cNvPr id="19" name="Rectangle 18">
            <a:extLst>
              <a:ext uri="{FF2B5EF4-FFF2-40B4-BE49-F238E27FC236}">
                <a16:creationId xmlns:a16="http://schemas.microsoft.com/office/drawing/2014/main" id="{085E7BB7-FD8A-4BEC-B43D-172DDDBDEB80}"/>
              </a:ext>
            </a:extLst>
          </p:cNvPr>
          <p:cNvSpPr/>
          <p:nvPr/>
        </p:nvSpPr>
        <p:spPr>
          <a:xfrm>
            <a:off x="3265791" y="971689"/>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8F739BF-EC99-4DDE-94A3-806F68FFC27E}"/>
                  </a:ext>
                </a:extLst>
              </p:cNvPr>
              <p:cNvSpPr/>
              <p:nvPr/>
            </p:nvSpPr>
            <p:spPr>
              <a:xfrm>
                <a:off x="3005784" y="1500273"/>
                <a:ext cx="877675" cy="43645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rgbClr val="0066FF"/>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chemeClr val="tx1"/>
                          </a:solidFill>
                          <a:latin typeface="Cambria Math" panose="02040503050406030204" pitchFamily="18" charset="0"/>
                        </a:rPr>
                        <m:t>)</m:t>
                      </m:r>
                    </m:oMath>
                  </m:oMathPara>
                </a14:m>
                <a:endParaRPr lang="en-US" sz="2400" dirty="0"/>
              </a:p>
            </p:txBody>
          </p:sp>
        </mc:Choice>
        <mc:Fallback xmlns="">
          <p:sp>
            <p:nvSpPr>
              <p:cNvPr id="20" name="Rectangle 19">
                <a:extLst>
                  <a:ext uri="{FF2B5EF4-FFF2-40B4-BE49-F238E27FC236}">
                    <a16:creationId xmlns:a16="http://schemas.microsoft.com/office/drawing/2014/main" id="{98F739BF-EC99-4DDE-94A3-806F68FFC27E}"/>
                  </a:ext>
                </a:extLst>
              </p:cNvPr>
              <p:cNvSpPr>
                <a:spLocks noRot="1" noChangeAspect="1" noMove="1" noResize="1" noEditPoints="1" noAdjustHandles="1" noChangeArrowheads="1" noChangeShapeType="1" noTextEdit="1"/>
              </p:cNvSpPr>
              <p:nvPr/>
            </p:nvSpPr>
            <p:spPr>
              <a:xfrm>
                <a:off x="3005784" y="1500273"/>
                <a:ext cx="877675" cy="436454"/>
              </a:xfrm>
              <a:prstGeom prst="rect">
                <a:avLst/>
              </a:prstGeom>
              <a:blipFill>
                <a:blip r:embed="rId8"/>
                <a:stretch>
                  <a:fillRect l="-8333" r="-3472" b="-22222"/>
                </a:stretch>
              </a:blipFill>
              <a:ln>
                <a:noFill/>
                <a:prstDash val="sysDot"/>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E00B597-82BF-4A54-8486-1A8FAFBAE514}"/>
              </a:ext>
            </a:extLst>
          </p:cNvPr>
          <p:cNvCxnSpPr>
            <a:cxnSpLocks/>
          </p:cNvCxnSpPr>
          <p:nvPr/>
        </p:nvCxnSpPr>
        <p:spPr>
          <a:xfrm>
            <a:off x="3910545" y="1195009"/>
            <a:ext cx="8903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D3B10B-1380-4724-BAFA-8B5C8E4EED85}"/>
              </a:ext>
            </a:extLst>
          </p:cNvPr>
          <p:cNvCxnSpPr>
            <a:cxnSpLocks/>
            <a:endCxn id="20" idx="3"/>
          </p:cNvCxnSpPr>
          <p:nvPr/>
        </p:nvCxnSpPr>
        <p:spPr>
          <a:xfrm flipH="1" flipV="1">
            <a:off x="3883459" y="1718500"/>
            <a:ext cx="952814" cy="14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F6919A6-DF17-4E7F-95A9-5D3F43521231}"/>
                  </a:ext>
                </a:extLst>
              </p:cNvPr>
              <p:cNvSpPr/>
              <p:nvPr/>
            </p:nvSpPr>
            <p:spPr>
              <a:xfrm>
                <a:off x="8337822" y="1469724"/>
                <a:ext cx="589983" cy="48751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0066FF"/>
                          </a:solidFill>
                          <a:latin typeface="Cambria Math" panose="02040503050406030204" pitchFamily="18" charset="0"/>
                        </a:rPr>
                        <m:t>𝑘</m:t>
                      </m:r>
                    </m:oMath>
                  </m:oMathPara>
                </a14:m>
                <a:endParaRPr lang="en-US" sz="2400" dirty="0">
                  <a:solidFill>
                    <a:srgbClr val="0066FF"/>
                  </a:solidFill>
                </a:endParaRPr>
              </a:p>
            </p:txBody>
          </p:sp>
        </mc:Choice>
        <mc:Fallback xmlns="">
          <p:sp>
            <p:nvSpPr>
              <p:cNvPr id="25" name="Rectangle 24">
                <a:extLst>
                  <a:ext uri="{FF2B5EF4-FFF2-40B4-BE49-F238E27FC236}">
                    <a16:creationId xmlns:a16="http://schemas.microsoft.com/office/drawing/2014/main" id="{FF6919A6-DF17-4E7F-95A9-5D3F43521231}"/>
                  </a:ext>
                </a:extLst>
              </p:cNvPr>
              <p:cNvSpPr>
                <a:spLocks noRot="1" noChangeAspect="1" noMove="1" noResize="1" noEditPoints="1" noAdjustHandles="1" noChangeArrowheads="1" noChangeShapeType="1" noTextEdit="1"/>
              </p:cNvSpPr>
              <p:nvPr/>
            </p:nvSpPr>
            <p:spPr>
              <a:xfrm>
                <a:off x="8337822" y="1469724"/>
                <a:ext cx="589983" cy="487513"/>
              </a:xfrm>
              <a:prstGeom prst="rect">
                <a:avLst/>
              </a:prstGeom>
              <a:blipFill>
                <a:blip r:embed="rId9"/>
                <a:stretch>
                  <a:fillRect/>
                </a:stretch>
              </a:blipFill>
              <a:ln>
                <a:noFill/>
                <a:prstDash val="sysDot"/>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E964F83D-1FC4-4BD9-8BCB-60394ACB4FAB}"/>
              </a:ext>
            </a:extLst>
          </p:cNvPr>
          <p:cNvCxnSpPr>
            <a:cxnSpLocks/>
          </p:cNvCxnSpPr>
          <p:nvPr/>
        </p:nvCxnSpPr>
        <p:spPr>
          <a:xfrm>
            <a:off x="7385009" y="1737848"/>
            <a:ext cx="9756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6">
                <a:extLst>
                  <a:ext uri="{FF2B5EF4-FFF2-40B4-BE49-F238E27FC236}">
                    <a16:creationId xmlns:a16="http://schemas.microsoft.com/office/drawing/2014/main" id="{4033699D-7DEA-49F2-9016-595CC88AD1D4}"/>
                  </a:ext>
                </a:extLst>
              </p:cNvPr>
              <p:cNvSpPr txBox="1">
                <a:spLocks/>
              </p:cNvSpPr>
              <p:nvPr/>
            </p:nvSpPr>
            <p:spPr>
              <a:xfrm>
                <a:off x="7637609" y="1977196"/>
                <a:ext cx="4232693" cy="142157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effectLst/>
                    <a:latin typeface="Cambria Math" panose="02040503050406030204" pitchFamily="18" charset="0"/>
                    <a:ea typeface="Cambria Math" panose="02040503050406030204" pitchFamily="18" charset="0"/>
                  </a:rPr>
                  <a:t>Compute: </a:t>
                </a:r>
                <a14:m>
                  <m:oMath xmlns:m="http://schemas.openxmlformats.org/officeDocument/2006/math">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smtClean="0">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1</m:t>
                            </m:r>
                          </m:sub>
                        </m:sSub>
                      </m:e>
                    </m:d>
                    <m:r>
                      <a:rPr lang="en-US" b="0" i="1" smtClean="0">
                        <a:effectLst/>
                        <a:latin typeface="Cambria Math" panose="02040503050406030204" pitchFamily="18" charset="0"/>
                        <a:ea typeface="Cambria Math" panose="02040503050406030204" pitchFamily="18" charset="0"/>
                      </a:rPr>
                      <m:t>, …,</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𝑛</m:t>
                            </m:r>
                          </m:sub>
                        </m:sSub>
                      </m:e>
                    </m:d>
                  </m:oMath>
                </a14:m>
                <a:endParaRPr lang="en-US" dirty="0">
                  <a:solidFill>
                    <a:srgbClr val="0066FF"/>
                  </a:solidFill>
                  <a:effectLst/>
                  <a:latin typeface="Cambria Math" panose="02040503050406030204" pitchFamily="18" charset="0"/>
                  <a:ea typeface="Cambria Math" panose="02040503050406030204" pitchFamily="18" charset="0"/>
                  <a:cs typeface="Calibri" panose="020F0502020204030204" pitchFamily="34" charset="0"/>
                </a:endParaRPr>
              </a:p>
              <a:p>
                <a:r>
                  <a:rPr lang="en-US" dirty="0">
                    <a:effectLst/>
                    <a:latin typeface="Cambria Math" panose="02040503050406030204" pitchFamily="18" charset="0"/>
                    <a:ea typeface="Cambria Math" panose="02040503050406030204" pitchFamily="18" charset="0"/>
                  </a:rPr>
                  <a:t>Build a </a:t>
                </a:r>
                <a:r>
                  <a:rPr lang="en-US" b="1" dirty="0">
                    <a:effectLst/>
                    <a:latin typeface="Cambria Math" panose="02040503050406030204" pitchFamily="18" charset="0"/>
                    <a:ea typeface="Cambria Math" panose="02040503050406030204" pitchFamily="18" charset="0"/>
                  </a:rPr>
                  <a:t>polynomial</a:t>
                </a:r>
                <a:r>
                  <a:rPr lang="en-US"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𝑃</m:t>
                    </m:r>
                    <m:d>
                      <m:dPr>
                        <m:ctrlPr>
                          <a:rPr lang="en-US" i="1">
                            <a:effectLst/>
                            <a:latin typeface="Cambria Math" panose="02040503050406030204" pitchFamily="18" charset="0"/>
                            <a:ea typeface="Cambria Math" panose="02040503050406030204" pitchFamily="18" charset="0"/>
                          </a:rPr>
                        </m:ctrlPr>
                      </m:dPr>
                      <m:e>
                        <m:r>
                          <a:rPr lang="en-US" i="1">
                            <a:effectLst/>
                            <a:latin typeface="Cambria Math" panose="02040503050406030204" pitchFamily="18" charset="0"/>
                            <a:ea typeface="Cambria Math" panose="02040503050406030204" pitchFamily="18" charset="0"/>
                          </a:rPr>
                          <m:t>𝑥</m:t>
                        </m:r>
                      </m:e>
                    </m:d>
                    <m:r>
                      <a:rPr lang="en-US" i="1">
                        <a:effectLst/>
                        <a:latin typeface="Cambria Math" panose="02040503050406030204" pitchFamily="18" charset="0"/>
                        <a:ea typeface="Cambria Math" panose="02040503050406030204" pitchFamily="18" charset="0"/>
                      </a:rPr>
                      <m:t> </m:t>
                    </m:r>
                  </m:oMath>
                </a14:m>
                <a:r>
                  <a:rPr lang="en-US" dirty="0">
                    <a:effectLst/>
                    <a:latin typeface="Cambria Math" panose="02040503050406030204" pitchFamily="18" charset="0"/>
                    <a:ea typeface="Cambria Math" panose="02040503050406030204" pitchFamily="18" charset="0"/>
                  </a:rPr>
                  <a:t>on points:</a:t>
                </a:r>
              </a:p>
              <a:p>
                <a:pPr lvl="1"/>
                <a:endParaRPr lang="en-US" sz="1700" dirty="0">
                  <a:effectLst/>
                  <a:latin typeface="Cambria Math" panose="02040503050406030204" pitchFamily="18" charset="0"/>
                  <a:ea typeface="Cambria Math" panose="02040503050406030204" pitchFamily="18" charset="0"/>
                </a:endParaRPr>
              </a:p>
              <a:p>
                <a:endParaRPr lang="en-US" sz="1700" dirty="0">
                  <a:effectLst/>
                  <a:latin typeface="Cambria Math" panose="02040503050406030204" pitchFamily="18" charset="0"/>
                  <a:ea typeface="Cambria Math" panose="02040503050406030204" pitchFamily="18" charset="0"/>
                </a:endParaRPr>
              </a:p>
            </p:txBody>
          </p:sp>
        </mc:Choice>
        <mc:Fallback xmlns="">
          <p:sp>
            <p:nvSpPr>
              <p:cNvPr id="30" name="Content Placeholder 6">
                <a:extLst>
                  <a:ext uri="{FF2B5EF4-FFF2-40B4-BE49-F238E27FC236}">
                    <a16:creationId xmlns:a16="http://schemas.microsoft.com/office/drawing/2014/main" id="{4033699D-7DEA-49F2-9016-595CC88AD1D4}"/>
                  </a:ext>
                </a:extLst>
              </p:cNvPr>
              <p:cNvSpPr txBox="1">
                <a:spLocks noRot="1" noChangeAspect="1" noMove="1" noResize="1" noEditPoints="1" noAdjustHandles="1" noChangeArrowheads="1" noChangeShapeType="1" noTextEdit="1"/>
              </p:cNvSpPr>
              <p:nvPr/>
            </p:nvSpPr>
            <p:spPr>
              <a:xfrm>
                <a:off x="7637609" y="1977196"/>
                <a:ext cx="4232693" cy="1421578"/>
              </a:xfrm>
              <a:prstGeom prst="rect">
                <a:avLst/>
              </a:prstGeom>
              <a:blipFill>
                <a:blip r:embed="rId10"/>
                <a:stretch>
                  <a:fillRect l="-720" t="-4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DB4B8B3-1F85-42D8-81A6-45A37D3C8814}"/>
                  </a:ext>
                </a:extLst>
              </p:cNvPr>
              <p:cNvSpPr/>
              <p:nvPr/>
            </p:nvSpPr>
            <p:spPr>
              <a:xfrm>
                <a:off x="8632813" y="2730939"/>
                <a:ext cx="229409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smtClean="0">
                          <a:solidFill>
                            <a:srgbClr val="0066FF"/>
                          </a:solidFill>
                          <a:latin typeface="Cambria Math" panose="02040503050406030204" pitchFamily="18" charset="0"/>
                        </a:rPr>
                        <m:t>{</m:t>
                      </m:r>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𝒙</m:t>
                          </m:r>
                        </m:e>
                        <m:sub>
                          <m:r>
                            <a:rPr lang="en-US" sz="2200" b="1" i="1" smtClean="0">
                              <a:solidFill>
                                <a:srgbClr val="0066FF"/>
                              </a:solidFill>
                              <a:latin typeface="Cambria Math" panose="02040503050406030204" pitchFamily="18" charset="0"/>
                            </a:rPr>
                            <m:t>𝒊</m:t>
                          </m:r>
                        </m:sub>
                      </m:sSub>
                      <m:r>
                        <a:rPr lang="en-US" sz="2200" b="1" i="1" smtClean="0">
                          <a:solidFill>
                            <a:srgbClr val="0066FF"/>
                          </a:solidFill>
                          <a:latin typeface="Cambria Math" panose="02040503050406030204" pitchFamily="18" charset="0"/>
                        </a:rPr>
                        <m:t>,</m:t>
                      </m:r>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𝒚</m:t>
                          </m:r>
                        </m:e>
                        <m:sub>
                          <m:r>
                            <a:rPr lang="en-US" sz="2200" b="1" i="1" smtClean="0">
                              <a:solidFill>
                                <a:srgbClr val="0066FF"/>
                              </a:solidFill>
                              <a:latin typeface="Cambria Math" panose="02040503050406030204" pitchFamily="18" charset="0"/>
                            </a:rPr>
                            <m:t>𝒊</m:t>
                          </m:r>
                        </m:sub>
                      </m:sSub>
                      <m:r>
                        <a:rPr lang="en-US" sz="2200" b="1" i="1" smtClean="0">
                          <a:solidFill>
                            <a:srgbClr val="0066FF"/>
                          </a:solidFill>
                          <a:latin typeface="Cambria Math" panose="02040503050406030204" pitchFamily="18" charset="0"/>
                        </a:rPr>
                        <m:t>⊕</m:t>
                      </m:r>
                      <m:sSub>
                        <m:sSubPr>
                          <m:ctrlPr>
                            <a:rPr lang="en-US" sz="2200" b="1" i="1">
                              <a:solidFill>
                                <a:srgbClr val="0066FF"/>
                              </a:solidFill>
                              <a:latin typeface="Cambria Math" panose="02040503050406030204" pitchFamily="18" charset="0"/>
                            </a:rPr>
                          </m:ctrlPr>
                        </m:sSubPr>
                        <m:e>
                          <m:r>
                            <a:rPr lang="en-US" sz="2200" b="1" i="1">
                              <a:solidFill>
                                <a:srgbClr val="0066FF"/>
                              </a:solidFill>
                              <a:latin typeface="Cambria Math" panose="02040503050406030204" pitchFamily="18" charset="0"/>
                            </a:rPr>
                            <m:t>𝑭</m:t>
                          </m:r>
                        </m:e>
                        <m:sub>
                          <m:r>
                            <a:rPr lang="en-US" sz="2200" b="1" i="1">
                              <a:solidFill>
                                <a:srgbClr val="0066FF"/>
                              </a:solidFill>
                              <a:latin typeface="Cambria Math" panose="02040503050406030204" pitchFamily="18" charset="0"/>
                            </a:rPr>
                            <m:t>𝒌</m:t>
                          </m:r>
                        </m:sub>
                      </m:sSub>
                      <m:d>
                        <m:dPr>
                          <m:ctrlPr>
                            <a:rPr lang="en-US" sz="2200" b="1" i="1">
                              <a:solidFill>
                                <a:srgbClr val="0066FF"/>
                              </a:solidFill>
                              <a:latin typeface="Cambria Math" panose="02040503050406030204" pitchFamily="18" charset="0"/>
                            </a:rPr>
                          </m:ctrlPr>
                        </m:dPr>
                        <m:e>
                          <m:sSub>
                            <m:sSubPr>
                              <m:ctrlP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𝒙</m:t>
                              </m:r>
                            </m:e>
                            <m:sub>
                              <m:r>
                                <a:rPr lang="en-US" sz="22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𝒊</m:t>
                              </m:r>
                            </m:sub>
                          </m:sSub>
                        </m:e>
                      </m:d>
                      <m:r>
                        <a:rPr lang="en-US" sz="22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oMath>
                  </m:oMathPara>
                </a14:m>
                <a:endParaRPr lang="en-US" sz="2200" b="1" dirty="0">
                  <a:solidFill>
                    <a:srgbClr val="0066FF"/>
                  </a:solidFill>
                </a:endParaRPr>
              </a:p>
            </p:txBody>
          </p:sp>
        </mc:Choice>
        <mc:Fallback xmlns="">
          <p:sp>
            <p:nvSpPr>
              <p:cNvPr id="31" name="Rectangle 30">
                <a:extLst>
                  <a:ext uri="{FF2B5EF4-FFF2-40B4-BE49-F238E27FC236}">
                    <a16:creationId xmlns:a16="http://schemas.microsoft.com/office/drawing/2014/main" id="{3DB4B8B3-1F85-42D8-81A6-45A37D3C8814}"/>
                  </a:ext>
                </a:extLst>
              </p:cNvPr>
              <p:cNvSpPr>
                <a:spLocks noRot="1" noChangeAspect="1" noMove="1" noResize="1" noEditPoints="1" noAdjustHandles="1" noChangeArrowheads="1" noChangeShapeType="1" noTextEdit="1"/>
              </p:cNvSpPr>
              <p:nvPr/>
            </p:nvSpPr>
            <p:spPr>
              <a:xfrm>
                <a:off x="8632813" y="2730939"/>
                <a:ext cx="2294090" cy="430887"/>
              </a:xfrm>
              <a:prstGeom prst="rect">
                <a:avLst/>
              </a:prstGeom>
              <a:blipFill>
                <a:blip r:embed="rId11"/>
                <a:stretch>
                  <a:fillRect r="-1596" b="-23944"/>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F020FCDB-A4BD-4B5F-B3AF-D66AAFDD75CC}"/>
              </a:ext>
            </a:extLst>
          </p:cNvPr>
          <p:cNvSpPr/>
          <p:nvPr/>
        </p:nvSpPr>
        <p:spPr>
          <a:xfrm>
            <a:off x="8999180" y="5529270"/>
            <a:ext cx="158620" cy="167952"/>
          </a:xfrm>
          <a:prstGeom prst="ellipse">
            <a:avLst/>
          </a:prstGeom>
          <a:solidFill>
            <a:srgbClr val="009242"/>
          </a:solidFill>
          <a:ln>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9242"/>
              </a:solidFill>
            </a:endParaRP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EE92F3FF-AAB4-402E-BE31-07910A3B5969}"/>
                  </a:ext>
                </a:extLst>
              </p:cNvPr>
              <p:cNvSpPr/>
              <p:nvPr/>
            </p:nvSpPr>
            <p:spPr>
              <a:xfrm>
                <a:off x="7517651" y="5195633"/>
                <a:ext cx="1911934" cy="369332"/>
              </a:xfrm>
              <a:prstGeom prst="rect">
                <a:avLst/>
              </a:prstGeom>
              <a:noFill/>
            </p:spPr>
            <p:txBody>
              <a:bodyPr wrap="none">
                <a:spAutoFit/>
              </a:bodyPr>
              <a:lstStyle/>
              <a:p>
                <a14:m>
                  <m:oMath xmlns:m="http://schemas.openxmlformats.org/officeDocument/2006/math">
                    <m:r>
                      <a:rPr lang="en-US"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9242"/>
                    </a:solidFill>
                  </a:rPr>
                  <a:t>,</a:t>
                </a:r>
                <a:r>
                  <a:rPr lang="en-US" dirty="0">
                    <a:solidFill>
                      <a:srgbClr val="009242"/>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𝐹</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𝑘</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solidFill>
                    <a:srgbClr val="009242"/>
                  </a:solidFill>
                </a:endParaRPr>
              </a:p>
            </p:txBody>
          </p:sp>
        </mc:Choice>
        <mc:Fallback xmlns="">
          <p:sp>
            <p:nvSpPr>
              <p:cNvPr id="33" name="Rectangle 32">
                <a:extLst>
                  <a:ext uri="{FF2B5EF4-FFF2-40B4-BE49-F238E27FC236}">
                    <a16:creationId xmlns:a16="http://schemas.microsoft.com/office/drawing/2014/main" id="{EE92F3FF-AAB4-402E-BE31-07910A3B5969}"/>
                  </a:ext>
                </a:extLst>
              </p:cNvPr>
              <p:cNvSpPr>
                <a:spLocks noRot="1" noChangeAspect="1" noMove="1" noResize="1" noEditPoints="1" noAdjustHandles="1" noChangeArrowheads="1" noChangeShapeType="1" noTextEdit="1"/>
              </p:cNvSpPr>
              <p:nvPr/>
            </p:nvSpPr>
            <p:spPr>
              <a:xfrm>
                <a:off x="7517651" y="5195633"/>
                <a:ext cx="1911934" cy="369332"/>
              </a:xfrm>
              <a:prstGeom prst="rect">
                <a:avLst/>
              </a:prstGeom>
              <a:blipFill>
                <a:blip r:embed="rId12"/>
                <a:stretch>
                  <a:fillRect l="-955" t="-8197" r="-318" b="-24590"/>
                </a:stretch>
              </a:blipFill>
            </p:spPr>
            <p:txBody>
              <a:bodyPr/>
              <a:lstStyle/>
              <a:p>
                <a:r>
                  <a:rPr lang="en-US">
                    <a:noFill/>
                  </a:rPr>
                  <a:t> </a:t>
                </a:r>
              </a:p>
            </p:txBody>
          </p:sp>
        </mc:Fallback>
      </mc:AlternateContent>
      <p:sp>
        <p:nvSpPr>
          <p:cNvPr id="27" name="Slide Number Placeholder 9">
            <a:extLst>
              <a:ext uri="{FF2B5EF4-FFF2-40B4-BE49-F238E27FC236}">
                <a16:creationId xmlns:a16="http://schemas.microsoft.com/office/drawing/2014/main" id="{E68F503B-2063-44F9-B868-6D086BCDBDA1}"/>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10</a:t>
            </a:fld>
            <a:endParaRPr lang="en-US" sz="1600" b="1" dirty="0">
              <a:solidFill>
                <a:schemeClr val="bg1"/>
              </a:solidFill>
            </a:endParaRPr>
          </a:p>
        </p:txBody>
      </p:sp>
      <p:graphicFrame>
        <p:nvGraphicFramePr>
          <p:cNvPr id="28" name="Chart 27">
            <a:extLst>
              <a:ext uri="{FF2B5EF4-FFF2-40B4-BE49-F238E27FC236}">
                <a16:creationId xmlns:a16="http://schemas.microsoft.com/office/drawing/2014/main" id="{8B875062-B5B7-491A-9ECB-F30E7F8ACD0F}"/>
              </a:ext>
            </a:extLst>
          </p:cNvPr>
          <p:cNvGraphicFramePr>
            <a:graphicFrameLocks/>
          </p:cNvGraphicFramePr>
          <p:nvPr>
            <p:extLst>
              <p:ext uri="{D42A27DB-BD31-4B8C-83A1-F6EECF244321}">
                <p14:modId xmlns:p14="http://schemas.microsoft.com/office/powerpoint/2010/main" val="392036996"/>
              </p:ext>
            </p:extLst>
          </p:nvPr>
        </p:nvGraphicFramePr>
        <p:xfrm>
          <a:off x="378687" y="3706941"/>
          <a:ext cx="4371975" cy="3352800"/>
        </p:xfrm>
        <a:graphic>
          <a:graphicData uri="http://schemas.openxmlformats.org/drawingml/2006/chart">
            <c:chart xmlns:c="http://schemas.openxmlformats.org/drawingml/2006/chart" xmlns:r="http://schemas.openxmlformats.org/officeDocument/2006/relationships" r:id="rId13"/>
          </a:graphicData>
        </a:graphic>
      </p:graphicFrame>
      <p:sp>
        <p:nvSpPr>
          <p:cNvPr id="34" name="Oval 33">
            <a:extLst>
              <a:ext uri="{FF2B5EF4-FFF2-40B4-BE49-F238E27FC236}">
                <a16:creationId xmlns:a16="http://schemas.microsoft.com/office/drawing/2014/main" id="{A9AFB55F-CCDE-4140-85D3-0093FE81CA3B}"/>
              </a:ext>
            </a:extLst>
          </p:cNvPr>
          <p:cNvSpPr/>
          <p:nvPr/>
        </p:nvSpPr>
        <p:spPr>
          <a:xfrm>
            <a:off x="1456855" y="4443657"/>
            <a:ext cx="158620" cy="1679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08A0DCE6-8FF6-4DC9-BE91-E6839D5CAA86}"/>
                  </a:ext>
                </a:extLst>
              </p:cNvPr>
              <p:cNvSpPr/>
              <p:nvPr/>
            </p:nvSpPr>
            <p:spPr>
              <a:xfrm>
                <a:off x="1205364" y="4100541"/>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35" name="Rectangle 34">
                <a:extLst>
                  <a:ext uri="{FF2B5EF4-FFF2-40B4-BE49-F238E27FC236}">
                    <a16:creationId xmlns:a16="http://schemas.microsoft.com/office/drawing/2014/main" id="{08A0DCE6-8FF6-4DC9-BE91-E6839D5CAA86}"/>
                  </a:ext>
                </a:extLst>
              </p:cNvPr>
              <p:cNvSpPr>
                <a:spLocks noRot="1" noChangeAspect="1" noMove="1" noResize="1" noEditPoints="1" noAdjustHandles="1" noChangeArrowheads="1" noChangeShapeType="1" noTextEdit="1"/>
              </p:cNvSpPr>
              <p:nvPr/>
            </p:nvSpPr>
            <p:spPr>
              <a:xfrm>
                <a:off x="1205364" y="4100541"/>
                <a:ext cx="931665" cy="369332"/>
              </a:xfrm>
              <a:prstGeom prst="rect">
                <a:avLst/>
              </a:prstGeom>
              <a:blipFill>
                <a:blip r:embed="rId14"/>
                <a:stretch>
                  <a:fillRect l="-1961" t="-10000" r="-1307" b="-26667"/>
                </a:stretch>
              </a:blipFill>
            </p:spPr>
            <p:txBody>
              <a:bodyPr/>
              <a:lstStyle/>
              <a:p>
                <a:r>
                  <a:rPr lang="en-US">
                    <a:noFill/>
                  </a:rPr>
                  <a:t> </a:t>
                </a:r>
              </a:p>
            </p:txBody>
          </p:sp>
        </mc:Fallback>
      </mc:AlternateContent>
      <p:sp>
        <p:nvSpPr>
          <p:cNvPr id="36" name="Oval 35">
            <a:extLst>
              <a:ext uri="{FF2B5EF4-FFF2-40B4-BE49-F238E27FC236}">
                <a16:creationId xmlns:a16="http://schemas.microsoft.com/office/drawing/2014/main" id="{34A4669D-0EC5-4BDC-8EE2-B60124383489}"/>
              </a:ext>
            </a:extLst>
          </p:cNvPr>
          <p:cNvSpPr/>
          <p:nvPr/>
        </p:nvSpPr>
        <p:spPr>
          <a:xfrm>
            <a:off x="4007307" y="5180903"/>
            <a:ext cx="158620" cy="1679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FB793DB-AF38-43E6-AD6D-AA857A592A23}"/>
                  </a:ext>
                </a:extLst>
              </p:cNvPr>
              <p:cNvSpPr/>
              <p:nvPr/>
            </p:nvSpPr>
            <p:spPr>
              <a:xfrm>
                <a:off x="3746485" y="4865780"/>
                <a:ext cx="783356"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𝑥</m:t>
                    </m:r>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37" name="Rectangle 36">
                <a:extLst>
                  <a:ext uri="{FF2B5EF4-FFF2-40B4-BE49-F238E27FC236}">
                    <a16:creationId xmlns:a16="http://schemas.microsoft.com/office/drawing/2014/main" id="{EFB793DB-AF38-43E6-AD6D-AA857A592A23}"/>
                  </a:ext>
                </a:extLst>
              </p:cNvPr>
              <p:cNvSpPr>
                <a:spLocks noRot="1" noChangeAspect="1" noMove="1" noResize="1" noEditPoints="1" noAdjustHandles="1" noChangeArrowheads="1" noChangeShapeType="1" noTextEdit="1"/>
              </p:cNvSpPr>
              <p:nvPr/>
            </p:nvSpPr>
            <p:spPr>
              <a:xfrm>
                <a:off x="3746485" y="4865780"/>
                <a:ext cx="783356" cy="369332"/>
              </a:xfrm>
              <a:prstGeom prst="rect">
                <a:avLst/>
              </a:prstGeom>
              <a:blipFill>
                <a:blip r:embed="rId15"/>
                <a:stretch>
                  <a:fillRect l="-2344" t="-8197" r="-1563" b="-24590"/>
                </a:stretch>
              </a:blipFill>
            </p:spPr>
            <p:txBody>
              <a:bodyPr/>
              <a:lstStyle/>
              <a:p>
                <a:r>
                  <a:rPr lang="en-US">
                    <a:noFill/>
                  </a:rPr>
                  <a:t> </a:t>
                </a:r>
              </a:p>
            </p:txBody>
          </p:sp>
        </mc:Fallback>
      </mc:AlternateContent>
    </p:spTree>
    <p:extLst>
      <p:ext uri="{BB962C8B-B14F-4D97-AF65-F5344CB8AC3E}">
        <p14:creationId xmlns:p14="http://schemas.microsoft.com/office/powerpoint/2010/main" val="31482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hart 48">
            <a:extLst>
              <a:ext uri="{FF2B5EF4-FFF2-40B4-BE49-F238E27FC236}">
                <a16:creationId xmlns:a16="http://schemas.microsoft.com/office/drawing/2014/main" id="{9C8ED9A5-78B7-4955-B3E2-2C33D0B70213}"/>
              </a:ext>
            </a:extLst>
          </p:cNvPr>
          <p:cNvGraphicFramePr>
            <a:graphicFrameLocks/>
          </p:cNvGraphicFramePr>
          <p:nvPr>
            <p:extLst>
              <p:ext uri="{D42A27DB-BD31-4B8C-83A1-F6EECF244321}">
                <p14:modId xmlns:p14="http://schemas.microsoft.com/office/powerpoint/2010/main" val="2822462491"/>
              </p:ext>
            </p:extLst>
          </p:nvPr>
        </p:nvGraphicFramePr>
        <p:xfrm>
          <a:off x="259472" y="3672076"/>
          <a:ext cx="4371975"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069848" y="0"/>
            <a:ext cx="10058400" cy="791973"/>
          </a:xfrm>
        </p:spPr>
        <p:txBody>
          <a:bodyPr>
            <a:normAutofit fontScale="90000"/>
          </a:bodyPr>
          <a:lstStyle/>
          <a:p>
            <a:pPr algn="ctr"/>
            <a:r>
              <a:rPr lang="en-US" dirty="0"/>
              <a:t>OUR Polynomial based-OPPRF</a:t>
            </a:r>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 name="Rectangle 47">
            <a:extLst>
              <a:ext uri="{FF2B5EF4-FFF2-40B4-BE49-F238E27FC236}">
                <a16:creationId xmlns:a16="http://schemas.microsoft.com/office/drawing/2014/main" id="{E7F3B920-BB58-4213-9482-CC4046C4F661}"/>
              </a:ext>
            </a:extLst>
          </p:cNvPr>
          <p:cNvSpPr/>
          <p:nvPr/>
        </p:nvSpPr>
        <p:spPr>
          <a:xfrm>
            <a:off x="138340" y="631776"/>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35D4BBB2-9CFA-4A53-B37D-C74256115C87}"/>
                  </a:ext>
                </a:extLst>
              </p:cNvPr>
              <p:cNvSpPr/>
              <p:nvPr/>
            </p:nvSpPr>
            <p:spPr>
              <a:xfrm>
                <a:off x="10803584" y="575814"/>
                <a:ext cx="1499118" cy="38741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US" sz="2400" dirty="0">
                    <a:solidFill>
                      <a:srgbClr val="0066FF"/>
                    </a:solidFill>
                    <a:effectLst/>
                  </a:rPr>
                  <a:t>,</a:t>
                </a:r>
                <a:r>
                  <a:rPr lang="en-US" sz="2400" dirty="0">
                    <a:solidFill>
                      <a:srgbClr val="0066FF"/>
                    </a:solidFill>
                    <a:effectLst/>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b="0" dirty="0">
                  <a:solidFill>
                    <a:srgbClr val="0066FF"/>
                  </a:solidFill>
                  <a:effectLst/>
                  <a:ea typeface="Calibri" panose="020F0502020204030204" pitchFamily="34" charset="0"/>
                  <a:cs typeface="Calibri" panose="020F0502020204030204" pitchFamily="34" charset="0"/>
                </a:endParaRPr>
              </a:p>
            </p:txBody>
          </p:sp>
        </mc:Choice>
        <mc:Fallback xmlns="">
          <p:sp>
            <p:nvSpPr>
              <p:cNvPr id="54" name="Rectangle 53">
                <a:extLst>
                  <a:ext uri="{FF2B5EF4-FFF2-40B4-BE49-F238E27FC236}">
                    <a16:creationId xmlns:a16="http://schemas.microsoft.com/office/drawing/2014/main" id="{35D4BBB2-9CFA-4A53-B37D-C74256115C87}"/>
                  </a:ext>
                </a:extLst>
              </p:cNvPr>
              <p:cNvSpPr>
                <a:spLocks noRot="1" noChangeAspect="1" noMove="1" noResize="1" noEditPoints="1" noAdjustHandles="1" noChangeArrowheads="1" noChangeShapeType="1" noTextEdit="1"/>
              </p:cNvSpPr>
              <p:nvPr/>
            </p:nvSpPr>
            <p:spPr>
              <a:xfrm>
                <a:off x="10803584" y="575814"/>
                <a:ext cx="1499118" cy="387410"/>
              </a:xfrm>
              <a:prstGeom prst="rect">
                <a:avLst/>
              </a:prstGeom>
              <a:blipFill>
                <a:blip r:embed="rId6"/>
                <a:stretch>
                  <a:fillRect t="-21875" b="-43750"/>
                </a:stretch>
              </a:blipFill>
              <a:ln>
                <a:noFill/>
                <a:prstDash val="sysDot"/>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14889ED-37BA-421B-8A95-2216A2C7E000}"/>
              </a:ext>
            </a:extLst>
          </p:cNvPr>
          <p:cNvCxnSpPr/>
          <p:nvPr/>
        </p:nvCxnSpPr>
        <p:spPr>
          <a:xfrm>
            <a:off x="1110996" y="1960660"/>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Rounded Rectangle 10">
            <a:extLst>
              <a:ext uri="{FF2B5EF4-FFF2-40B4-BE49-F238E27FC236}">
                <a16:creationId xmlns:a16="http://schemas.microsoft.com/office/drawing/2014/main" id="{3FB1F9C6-8827-47FE-A4DC-0D251C5D1CE2}"/>
              </a:ext>
            </a:extLst>
          </p:cNvPr>
          <p:cNvSpPr/>
          <p:nvPr/>
        </p:nvSpPr>
        <p:spPr>
          <a:xfrm>
            <a:off x="4836273" y="1021015"/>
            <a:ext cx="2548735" cy="823272"/>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Oblivious </a:t>
            </a:r>
          </a:p>
          <a:p>
            <a:pPr algn="ctr"/>
            <a:r>
              <a:rPr lang="en-US" sz="2300" b="1" dirty="0">
                <a:solidFill>
                  <a:schemeClr val="bg1"/>
                </a:solidFill>
              </a:rPr>
              <a:t>PRF</a:t>
            </a:r>
          </a:p>
        </p:txBody>
      </p:sp>
      <p:sp>
        <p:nvSpPr>
          <p:cNvPr id="19" name="Rectangle 18">
            <a:extLst>
              <a:ext uri="{FF2B5EF4-FFF2-40B4-BE49-F238E27FC236}">
                <a16:creationId xmlns:a16="http://schemas.microsoft.com/office/drawing/2014/main" id="{085E7BB7-FD8A-4BEC-B43D-172DDDBDEB80}"/>
              </a:ext>
            </a:extLst>
          </p:cNvPr>
          <p:cNvSpPr/>
          <p:nvPr/>
        </p:nvSpPr>
        <p:spPr>
          <a:xfrm>
            <a:off x="3265791" y="971689"/>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8F739BF-EC99-4DDE-94A3-806F68FFC27E}"/>
                  </a:ext>
                </a:extLst>
              </p:cNvPr>
              <p:cNvSpPr/>
              <p:nvPr/>
            </p:nvSpPr>
            <p:spPr>
              <a:xfrm>
                <a:off x="3005784" y="1500273"/>
                <a:ext cx="877675" cy="43645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rgbClr val="0066FF"/>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chemeClr val="tx1"/>
                          </a:solidFill>
                          <a:latin typeface="Cambria Math" panose="02040503050406030204" pitchFamily="18" charset="0"/>
                        </a:rPr>
                        <m:t>)</m:t>
                      </m:r>
                    </m:oMath>
                  </m:oMathPara>
                </a14:m>
                <a:endParaRPr lang="en-US" sz="2400" dirty="0"/>
              </a:p>
            </p:txBody>
          </p:sp>
        </mc:Choice>
        <mc:Fallback xmlns="">
          <p:sp>
            <p:nvSpPr>
              <p:cNvPr id="20" name="Rectangle 19">
                <a:extLst>
                  <a:ext uri="{FF2B5EF4-FFF2-40B4-BE49-F238E27FC236}">
                    <a16:creationId xmlns:a16="http://schemas.microsoft.com/office/drawing/2014/main" id="{98F739BF-EC99-4DDE-94A3-806F68FFC27E}"/>
                  </a:ext>
                </a:extLst>
              </p:cNvPr>
              <p:cNvSpPr>
                <a:spLocks noRot="1" noChangeAspect="1" noMove="1" noResize="1" noEditPoints="1" noAdjustHandles="1" noChangeArrowheads="1" noChangeShapeType="1" noTextEdit="1"/>
              </p:cNvSpPr>
              <p:nvPr/>
            </p:nvSpPr>
            <p:spPr>
              <a:xfrm>
                <a:off x="3005784" y="1500273"/>
                <a:ext cx="877675" cy="436454"/>
              </a:xfrm>
              <a:prstGeom prst="rect">
                <a:avLst/>
              </a:prstGeom>
              <a:blipFill>
                <a:blip r:embed="rId7"/>
                <a:stretch>
                  <a:fillRect l="-8333" r="-3472" b="-22222"/>
                </a:stretch>
              </a:blipFill>
              <a:ln>
                <a:noFill/>
                <a:prstDash val="sysDot"/>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E00B597-82BF-4A54-8486-1A8FAFBAE514}"/>
              </a:ext>
            </a:extLst>
          </p:cNvPr>
          <p:cNvCxnSpPr>
            <a:cxnSpLocks/>
          </p:cNvCxnSpPr>
          <p:nvPr/>
        </p:nvCxnSpPr>
        <p:spPr>
          <a:xfrm>
            <a:off x="3910545" y="1195009"/>
            <a:ext cx="8903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D3B10B-1380-4724-BAFA-8B5C8E4EED85}"/>
              </a:ext>
            </a:extLst>
          </p:cNvPr>
          <p:cNvCxnSpPr>
            <a:cxnSpLocks/>
            <a:endCxn id="20" idx="3"/>
          </p:cNvCxnSpPr>
          <p:nvPr/>
        </p:nvCxnSpPr>
        <p:spPr>
          <a:xfrm flipH="1" flipV="1">
            <a:off x="3883459" y="1718500"/>
            <a:ext cx="952814" cy="14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F6919A6-DF17-4E7F-95A9-5D3F43521231}"/>
                  </a:ext>
                </a:extLst>
              </p:cNvPr>
              <p:cNvSpPr/>
              <p:nvPr/>
            </p:nvSpPr>
            <p:spPr>
              <a:xfrm>
                <a:off x="8337822" y="1469724"/>
                <a:ext cx="589983" cy="48751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0066FF"/>
                          </a:solidFill>
                          <a:latin typeface="Cambria Math" panose="02040503050406030204" pitchFamily="18" charset="0"/>
                        </a:rPr>
                        <m:t>𝑘</m:t>
                      </m:r>
                    </m:oMath>
                  </m:oMathPara>
                </a14:m>
                <a:endParaRPr lang="en-US" sz="2400" dirty="0">
                  <a:solidFill>
                    <a:srgbClr val="0066FF"/>
                  </a:solidFill>
                </a:endParaRPr>
              </a:p>
            </p:txBody>
          </p:sp>
        </mc:Choice>
        <mc:Fallback xmlns="">
          <p:sp>
            <p:nvSpPr>
              <p:cNvPr id="25" name="Rectangle 24">
                <a:extLst>
                  <a:ext uri="{FF2B5EF4-FFF2-40B4-BE49-F238E27FC236}">
                    <a16:creationId xmlns:a16="http://schemas.microsoft.com/office/drawing/2014/main" id="{FF6919A6-DF17-4E7F-95A9-5D3F43521231}"/>
                  </a:ext>
                </a:extLst>
              </p:cNvPr>
              <p:cNvSpPr>
                <a:spLocks noRot="1" noChangeAspect="1" noMove="1" noResize="1" noEditPoints="1" noAdjustHandles="1" noChangeArrowheads="1" noChangeShapeType="1" noTextEdit="1"/>
              </p:cNvSpPr>
              <p:nvPr/>
            </p:nvSpPr>
            <p:spPr>
              <a:xfrm>
                <a:off x="8337822" y="1469724"/>
                <a:ext cx="589983" cy="487513"/>
              </a:xfrm>
              <a:prstGeom prst="rect">
                <a:avLst/>
              </a:prstGeom>
              <a:blipFill>
                <a:blip r:embed="rId8"/>
                <a:stretch>
                  <a:fillRect/>
                </a:stretch>
              </a:blipFill>
              <a:ln>
                <a:noFill/>
                <a:prstDash val="sysDot"/>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E964F83D-1FC4-4BD9-8BCB-60394ACB4FAB}"/>
              </a:ext>
            </a:extLst>
          </p:cNvPr>
          <p:cNvCxnSpPr>
            <a:cxnSpLocks/>
          </p:cNvCxnSpPr>
          <p:nvPr/>
        </p:nvCxnSpPr>
        <p:spPr>
          <a:xfrm>
            <a:off x="7385009" y="1737848"/>
            <a:ext cx="9756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6">
                <a:extLst>
                  <a:ext uri="{FF2B5EF4-FFF2-40B4-BE49-F238E27FC236}">
                    <a16:creationId xmlns:a16="http://schemas.microsoft.com/office/drawing/2014/main" id="{4033699D-7DEA-49F2-9016-595CC88AD1D4}"/>
                  </a:ext>
                </a:extLst>
              </p:cNvPr>
              <p:cNvSpPr txBox="1">
                <a:spLocks/>
              </p:cNvSpPr>
              <p:nvPr/>
            </p:nvSpPr>
            <p:spPr>
              <a:xfrm>
                <a:off x="7637609" y="1977196"/>
                <a:ext cx="4232693" cy="142157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effectLst/>
                    <a:latin typeface="Cambria Math" panose="02040503050406030204" pitchFamily="18" charset="0"/>
                    <a:ea typeface="Cambria Math" panose="02040503050406030204" pitchFamily="18" charset="0"/>
                  </a:rPr>
                  <a:t>Compute: </a:t>
                </a:r>
                <a14:m>
                  <m:oMath xmlns:m="http://schemas.openxmlformats.org/officeDocument/2006/math">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smtClean="0">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1</m:t>
                            </m:r>
                          </m:sub>
                        </m:sSub>
                      </m:e>
                    </m:d>
                    <m:r>
                      <a:rPr lang="en-US" b="0" i="1" smtClean="0">
                        <a:effectLst/>
                        <a:latin typeface="Cambria Math" panose="02040503050406030204" pitchFamily="18" charset="0"/>
                        <a:ea typeface="Cambria Math" panose="02040503050406030204" pitchFamily="18" charset="0"/>
                      </a:rPr>
                      <m:t>, …,</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𝑛</m:t>
                            </m:r>
                          </m:sub>
                        </m:sSub>
                      </m:e>
                    </m:d>
                  </m:oMath>
                </a14:m>
                <a:endParaRPr lang="en-US" dirty="0">
                  <a:solidFill>
                    <a:srgbClr val="0066FF"/>
                  </a:solidFill>
                  <a:effectLst/>
                  <a:latin typeface="Cambria Math" panose="02040503050406030204" pitchFamily="18" charset="0"/>
                  <a:ea typeface="Cambria Math" panose="02040503050406030204" pitchFamily="18" charset="0"/>
                  <a:cs typeface="Calibri" panose="020F0502020204030204" pitchFamily="34" charset="0"/>
                </a:endParaRPr>
              </a:p>
              <a:p>
                <a:r>
                  <a:rPr lang="en-US" dirty="0">
                    <a:effectLst/>
                    <a:latin typeface="Cambria Math" panose="02040503050406030204" pitchFamily="18" charset="0"/>
                    <a:ea typeface="Cambria Math" panose="02040503050406030204" pitchFamily="18" charset="0"/>
                  </a:rPr>
                  <a:t>Build a </a:t>
                </a:r>
                <a:r>
                  <a:rPr lang="en-US" b="1" dirty="0">
                    <a:effectLst/>
                    <a:latin typeface="Cambria Math" panose="02040503050406030204" pitchFamily="18" charset="0"/>
                    <a:ea typeface="Cambria Math" panose="02040503050406030204" pitchFamily="18" charset="0"/>
                  </a:rPr>
                  <a:t>polynomial</a:t>
                </a:r>
                <a:r>
                  <a:rPr lang="en-US"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𝑃</m:t>
                    </m:r>
                    <m:d>
                      <m:dPr>
                        <m:ctrlPr>
                          <a:rPr lang="en-US" i="1">
                            <a:effectLst/>
                            <a:latin typeface="Cambria Math" panose="02040503050406030204" pitchFamily="18" charset="0"/>
                            <a:ea typeface="Cambria Math" panose="02040503050406030204" pitchFamily="18" charset="0"/>
                          </a:rPr>
                        </m:ctrlPr>
                      </m:dPr>
                      <m:e>
                        <m:r>
                          <a:rPr lang="en-US" i="1">
                            <a:effectLst/>
                            <a:latin typeface="Cambria Math" panose="02040503050406030204" pitchFamily="18" charset="0"/>
                            <a:ea typeface="Cambria Math" panose="02040503050406030204" pitchFamily="18" charset="0"/>
                          </a:rPr>
                          <m:t>𝑥</m:t>
                        </m:r>
                      </m:e>
                    </m:d>
                    <m:r>
                      <a:rPr lang="en-US" i="1">
                        <a:effectLst/>
                        <a:latin typeface="Cambria Math" panose="02040503050406030204" pitchFamily="18" charset="0"/>
                        <a:ea typeface="Cambria Math" panose="02040503050406030204" pitchFamily="18" charset="0"/>
                      </a:rPr>
                      <m:t> </m:t>
                    </m:r>
                  </m:oMath>
                </a14:m>
                <a:r>
                  <a:rPr lang="en-US" dirty="0">
                    <a:effectLst/>
                    <a:latin typeface="Cambria Math" panose="02040503050406030204" pitchFamily="18" charset="0"/>
                    <a:ea typeface="Cambria Math" panose="02040503050406030204" pitchFamily="18" charset="0"/>
                  </a:rPr>
                  <a:t>on points:</a:t>
                </a:r>
              </a:p>
              <a:p>
                <a:pPr lvl="1"/>
                <a:endParaRPr lang="en-US" sz="2000" dirty="0">
                  <a:effectLst/>
                  <a:latin typeface="Cambria Math" panose="02040503050406030204" pitchFamily="18" charset="0"/>
                  <a:ea typeface="Cambria Math" panose="02040503050406030204" pitchFamily="18" charset="0"/>
                </a:endParaRPr>
              </a:p>
              <a:p>
                <a:r>
                  <a:rPr lang="en-US" dirty="0">
                    <a:effectLst/>
                    <a:latin typeface="Cambria Math" panose="02040503050406030204" pitchFamily="18" charset="0"/>
                    <a:ea typeface="Cambria Math" panose="02040503050406030204" pitchFamily="18" charset="0"/>
                  </a:rPr>
                  <a:t>Send coefficients of </a:t>
                </a:r>
                <a14:m>
                  <m:oMath xmlns:m="http://schemas.openxmlformats.org/officeDocument/2006/math">
                    <m:r>
                      <a:rPr lang="en-US" i="1">
                        <a:effectLst/>
                        <a:latin typeface="Cambria Math" panose="02040503050406030204" pitchFamily="18" charset="0"/>
                        <a:ea typeface="Cambria Math" panose="02040503050406030204" pitchFamily="18" charset="0"/>
                      </a:rPr>
                      <m:t>𝑃</m:t>
                    </m:r>
                    <m:d>
                      <m:dPr>
                        <m:ctrlPr>
                          <a:rPr lang="en-US" i="1">
                            <a:effectLst/>
                            <a:latin typeface="Cambria Math" panose="02040503050406030204" pitchFamily="18" charset="0"/>
                            <a:ea typeface="Cambria Math" panose="02040503050406030204" pitchFamily="18" charset="0"/>
                          </a:rPr>
                        </m:ctrlPr>
                      </m:dPr>
                      <m:e>
                        <m:r>
                          <a:rPr lang="en-US" i="1">
                            <a:effectLst/>
                            <a:latin typeface="Cambria Math" panose="02040503050406030204" pitchFamily="18" charset="0"/>
                            <a:ea typeface="Cambria Math" panose="02040503050406030204" pitchFamily="18" charset="0"/>
                          </a:rPr>
                          <m:t>𝑥</m:t>
                        </m:r>
                      </m:e>
                    </m:d>
                  </m:oMath>
                </a14:m>
                <a:endParaRPr lang="en-US" dirty="0">
                  <a:effectLst/>
                  <a:latin typeface="Cambria Math" panose="02040503050406030204" pitchFamily="18" charset="0"/>
                  <a:ea typeface="Cambria Math" panose="02040503050406030204" pitchFamily="18" charset="0"/>
                </a:endParaRPr>
              </a:p>
              <a:p>
                <a:endParaRPr lang="en-US" sz="1700" dirty="0">
                  <a:effectLst/>
                  <a:latin typeface="Cambria Math" panose="02040503050406030204" pitchFamily="18" charset="0"/>
                  <a:ea typeface="Cambria Math" panose="02040503050406030204" pitchFamily="18" charset="0"/>
                </a:endParaRPr>
              </a:p>
            </p:txBody>
          </p:sp>
        </mc:Choice>
        <mc:Fallback xmlns="">
          <p:sp>
            <p:nvSpPr>
              <p:cNvPr id="30" name="Content Placeholder 6">
                <a:extLst>
                  <a:ext uri="{FF2B5EF4-FFF2-40B4-BE49-F238E27FC236}">
                    <a16:creationId xmlns:a16="http://schemas.microsoft.com/office/drawing/2014/main" id="{4033699D-7DEA-49F2-9016-595CC88AD1D4}"/>
                  </a:ext>
                </a:extLst>
              </p:cNvPr>
              <p:cNvSpPr txBox="1">
                <a:spLocks noRot="1" noChangeAspect="1" noMove="1" noResize="1" noEditPoints="1" noAdjustHandles="1" noChangeArrowheads="1" noChangeShapeType="1" noTextEdit="1"/>
              </p:cNvSpPr>
              <p:nvPr/>
            </p:nvSpPr>
            <p:spPr>
              <a:xfrm>
                <a:off x="7637609" y="1977196"/>
                <a:ext cx="4232693" cy="1421578"/>
              </a:xfrm>
              <a:prstGeom prst="rect">
                <a:avLst/>
              </a:prstGeom>
              <a:blipFill>
                <a:blip r:embed="rId9"/>
                <a:stretch>
                  <a:fillRect l="-720" t="-4274" b="-17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DB4B8B3-1F85-42D8-81A6-45A37D3C8814}"/>
                  </a:ext>
                </a:extLst>
              </p:cNvPr>
              <p:cNvSpPr/>
              <p:nvPr/>
            </p:nvSpPr>
            <p:spPr>
              <a:xfrm>
                <a:off x="8657675" y="2760083"/>
                <a:ext cx="229409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smtClean="0">
                          <a:solidFill>
                            <a:srgbClr val="0066FF"/>
                          </a:solidFill>
                          <a:latin typeface="Cambria Math" panose="02040503050406030204" pitchFamily="18" charset="0"/>
                        </a:rPr>
                        <m:t>{</m:t>
                      </m:r>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𝒙</m:t>
                          </m:r>
                        </m:e>
                        <m:sub>
                          <m:r>
                            <a:rPr lang="en-US" sz="2200" b="1" i="1" smtClean="0">
                              <a:solidFill>
                                <a:srgbClr val="0066FF"/>
                              </a:solidFill>
                              <a:latin typeface="Cambria Math" panose="02040503050406030204" pitchFamily="18" charset="0"/>
                            </a:rPr>
                            <m:t>𝒊</m:t>
                          </m:r>
                        </m:sub>
                      </m:sSub>
                      <m:r>
                        <a:rPr lang="en-US" sz="2200" b="1" i="1" smtClean="0">
                          <a:solidFill>
                            <a:srgbClr val="0066FF"/>
                          </a:solidFill>
                          <a:latin typeface="Cambria Math" panose="02040503050406030204" pitchFamily="18" charset="0"/>
                        </a:rPr>
                        <m:t>,</m:t>
                      </m:r>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𝒚</m:t>
                          </m:r>
                        </m:e>
                        <m:sub>
                          <m:r>
                            <a:rPr lang="en-US" sz="2200" b="1" i="1" smtClean="0">
                              <a:solidFill>
                                <a:srgbClr val="0066FF"/>
                              </a:solidFill>
                              <a:latin typeface="Cambria Math" panose="02040503050406030204" pitchFamily="18" charset="0"/>
                            </a:rPr>
                            <m:t>𝒊</m:t>
                          </m:r>
                        </m:sub>
                      </m:sSub>
                      <m:r>
                        <a:rPr lang="en-US" sz="2200" b="1" i="1" smtClean="0">
                          <a:solidFill>
                            <a:srgbClr val="0066FF"/>
                          </a:solidFill>
                          <a:latin typeface="Cambria Math" panose="02040503050406030204" pitchFamily="18" charset="0"/>
                        </a:rPr>
                        <m:t>⊕</m:t>
                      </m:r>
                      <m:sSub>
                        <m:sSubPr>
                          <m:ctrlPr>
                            <a:rPr lang="en-US" sz="2200" b="1" i="1">
                              <a:solidFill>
                                <a:srgbClr val="0066FF"/>
                              </a:solidFill>
                              <a:latin typeface="Cambria Math" panose="02040503050406030204" pitchFamily="18" charset="0"/>
                            </a:rPr>
                          </m:ctrlPr>
                        </m:sSubPr>
                        <m:e>
                          <m:r>
                            <a:rPr lang="en-US" sz="2200" b="1" i="1">
                              <a:solidFill>
                                <a:srgbClr val="0066FF"/>
                              </a:solidFill>
                              <a:latin typeface="Cambria Math" panose="02040503050406030204" pitchFamily="18" charset="0"/>
                            </a:rPr>
                            <m:t>𝑭</m:t>
                          </m:r>
                        </m:e>
                        <m:sub>
                          <m:r>
                            <a:rPr lang="en-US" sz="2200" b="1" i="1">
                              <a:solidFill>
                                <a:srgbClr val="0066FF"/>
                              </a:solidFill>
                              <a:latin typeface="Cambria Math" panose="02040503050406030204" pitchFamily="18" charset="0"/>
                            </a:rPr>
                            <m:t>𝒌</m:t>
                          </m:r>
                        </m:sub>
                      </m:sSub>
                      <m:d>
                        <m:dPr>
                          <m:ctrlPr>
                            <a:rPr lang="en-US" sz="2200" b="1" i="1">
                              <a:solidFill>
                                <a:srgbClr val="0066FF"/>
                              </a:solidFill>
                              <a:latin typeface="Cambria Math" panose="02040503050406030204" pitchFamily="18" charset="0"/>
                            </a:rPr>
                          </m:ctrlPr>
                        </m:dPr>
                        <m:e>
                          <m:sSub>
                            <m:sSubPr>
                              <m:ctrlP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𝒙</m:t>
                              </m:r>
                            </m:e>
                            <m:sub>
                              <m:r>
                                <a:rPr lang="en-US" sz="22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𝒊</m:t>
                              </m:r>
                            </m:sub>
                          </m:sSub>
                        </m:e>
                      </m:d>
                      <m:r>
                        <a:rPr lang="en-US" sz="22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oMath>
                  </m:oMathPara>
                </a14:m>
                <a:endParaRPr lang="en-US" sz="2200" b="1" dirty="0">
                  <a:solidFill>
                    <a:srgbClr val="0066FF"/>
                  </a:solidFill>
                </a:endParaRPr>
              </a:p>
            </p:txBody>
          </p:sp>
        </mc:Choice>
        <mc:Fallback xmlns="">
          <p:sp>
            <p:nvSpPr>
              <p:cNvPr id="31" name="Rectangle 30">
                <a:extLst>
                  <a:ext uri="{FF2B5EF4-FFF2-40B4-BE49-F238E27FC236}">
                    <a16:creationId xmlns:a16="http://schemas.microsoft.com/office/drawing/2014/main" id="{3DB4B8B3-1F85-42D8-81A6-45A37D3C8814}"/>
                  </a:ext>
                </a:extLst>
              </p:cNvPr>
              <p:cNvSpPr>
                <a:spLocks noRot="1" noChangeAspect="1" noMove="1" noResize="1" noEditPoints="1" noAdjustHandles="1" noChangeArrowheads="1" noChangeShapeType="1" noTextEdit="1"/>
              </p:cNvSpPr>
              <p:nvPr/>
            </p:nvSpPr>
            <p:spPr>
              <a:xfrm>
                <a:off x="8657675" y="2760083"/>
                <a:ext cx="2294090" cy="430887"/>
              </a:xfrm>
              <a:prstGeom prst="rect">
                <a:avLst/>
              </a:prstGeom>
              <a:blipFill>
                <a:blip r:embed="rId10"/>
                <a:stretch>
                  <a:fillRect r="-1326" b="-2571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73649BC9-91B7-40A7-8CCF-739F9645E9BF}"/>
              </a:ext>
            </a:extLst>
          </p:cNvPr>
          <p:cNvCxnSpPr>
            <a:cxnSpLocks/>
          </p:cNvCxnSpPr>
          <p:nvPr/>
        </p:nvCxnSpPr>
        <p:spPr>
          <a:xfrm flipH="1">
            <a:off x="4836274" y="5450042"/>
            <a:ext cx="25487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ontent Placeholder 6">
                <a:extLst>
                  <a:ext uri="{FF2B5EF4-FFF2-40B4-BE49-F238E27FC236}">
                    <a16:creationId xmlns:a16="http://schemas.microsoft.com/office/drawing/2014/main" id="{C9BC8FD1-7487-4540-AAAB-B5833CA5AE0F}"/>
                  </a:ext>
                </a:extLst>
              </p:cNvPr>
              <p:cNvSpPr txBox="1">
                <a:spLocks/>
              </p:cNvSpPr>
              <p:nvPr/>
            </p:nvSpPr>
            <p:spPr>
              <a:xfrm>
                <a:off x="444455" y="1941831"/>
                <a:ext cx="5667587" cy="176352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latin typeface="Cambria Math" panose="02040503050406030204" pitchFamily="18" charset="0"/>
                    <a:ea typeface="Cambria Math" panose="02040503050406030204" pitchFamily="18" charset="0"/>
                  </a:rPr>
                  <a:t>Output: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𝑘</m:t>
                        </m:r>
                      </m:sub>
                    </m:sSub>
                    <m:d>
                      <m:dPr>
                        <m:ctrlPr>
                          <a:rPr lang="en-US" i="1">
                            <a:latin typeface="Cambria Math" panose="02040503050406030204" pitchFamily="18" charset="0"/>
                            <a:ea typeface="Cambria Math" panose="02040503050406030204" pitchFamily="18" charset="0"/>
                          </a:rPr>
                        </m:ctrlPr>
                      </m:dPr>
                      <m:e>
                        <m:r>
                          <a:rPr lang="en-US" i="1">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Correctness: </a:t>
                </a:r>
              </a:p>
              <a:p>
                <a:pPr lvl="1"/>
                <a:r>
                  <a:rPr lang="en-US" sz="2000" dirty="0">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sz="2000" i="1">
                        <a:solidFill>
                          <a:srgbClr val="FF6600"/>
                        </a:solidFill>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solidFill>
                              <a:srgbClr val="0066FF"/>
                            </a:solidFill>
                            <a:latin typeface="Cambria Math" panose="02040503050406030204" pitchFamily="18" charset="0"/>
                            <a:ea typeface="Cambria Math" panose="02040503050406030204" pitchFamily="18" charset="0"/>
                          </a:rPr>
                        </m:ctrlPr>
                      </m:sSubPr>
                      <m:e>
                        <m:r>
                          <a:rPr lang="en-US" sz="2000" i="1">
                            <a:solidFill>
                              <a:srgbClr val="0066FF"/>
                            </a:solidFill>
                            <a:latin typeface="Cambria Math" panose="02040503050406030204" pitchFamily="18" charset="0"/>
                            <a:ea typeface="Cambria Math" panose="02040503050406030204" pitchFamily="18" charset="0"/>
                          </a:rPr>
                          <m:t>𝑥</m:t>
                        </m:r>
                      </m:e>
                      <m:sub>
                        <m:r>
                          <a:rPr lang="en-US" sz="2000" b="0" i="1" smtClean="0">
                            <a:solidFill>
                              <a:srgbClr val="0066FF"/>
                            </a:solidFill>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oMath>
                </a14:m>
                <a:r>
                  <a:rPr lang="en-US" sz="2000" dirty="0">
                    <a:solidFill>
                      <a:srgbClr val="0066FF"/>
                    </a:solidFill>
                    <a:ea typeface="Cambria Math" panose="02040503050406030204" pitchFamily="18" charset="0"/>
                    <a:cs typeface="Calibri" panose="020F0502020204030204" pitchFamily="34" charset="0"/>
                  </a:rPr>
                  <a:t> </a:t>
                </a:r>
                <a:r>
                  <a:rPr lang="en-US" sz="2000" dirty="0">
                    <a:latin typeface="Cambria Math" panose="02040503050406030204" pitchFamily="18" charset="0"/>
                    <a:ea typeface="Cambria Math" panose="02040503050406030204" pitchFamily="18" charset="0"/>
                    <a:cs typeface="Calibri" panose="020F0502020204030204" pitchFamily="34" charset="0"/>
                  </a:rPr>
                  <a:t>outputs </a:t>
                </a:r>
                <a14:m>
                  <m:oMath xmlns:m="http://schemas.openxmlformats.org/officeDocument/2006/math">
                    <m:sSub>
                      <m:sSubPr>
                        <m:ctrlPr>
                          <a:rPr lang="en-US" sz="2000" b="0" i="1" smtClean="0">
                            <a:solidFill>
                              <a:srgbClr val="0066FF"/>
                            </a:solidFill>
                            <a:latin typeface="Cambria Math" panose="02040503050406030204" pitchFamily="18" charset="0"/>
                            <a:ea typeface="Cambria Math" panose="02040503050406030204" pitchFamily="18" charset="0"/>
                          </a:rPr>
                        </m:ctrlPr>
                      </m:sSubPr>
                      <m:e>
                        <m:r>
                          <a:rPr lang="en-US" sz="2000" b="0" i="1" smtClean="0">
                            <a:solidFill>
                              <a:srgbClr val="0066FF"/>
                            </a:solidFill>
                            <a:latin typeface="Cambria Math" panose="02040503050406030204" pitchFamily="18" charset="0"/>
                            <a:ea typeface="Cambria Math" panose="02040503050406030204" pitchFamily="18" charset="0"/>
                          </a:rPr>
                          <m:t>𝑦</m:t>
                        </m:r>
                      </m:e>
                      <m:sub>
                        <m:r>
                          <a:rPr lang="en-US" sz="2000" b="0" i="1" smtClean="0">
                            <a:solidFill>
                              <a:srgbClr val="0066FF"/>
                            </a:solidFill>
                            <a:latin typeface="Cambria Math" panose="02040503050406030204" pitchFamily="18" charset="0"/>
                            <a:ea typeface="Cambria Math" panose="02040503050406030204" pitchFamily="18" charset="0"/>
                          </a:rPr>
                          <m:t>1</m:t>
                        </m:r>
                      </m:sub>
                    </m:sSub>
                  </m:oMath>
                </a14:m>
                <a:endParaRPr lang="en-US" sz="2000" b="0" dirty="0">
                  <a:solidFill>
                    <a:srgbClr val="0066FF"/>
                  </a:solidFill>
                  <a:latin typeface="Cambria Math" panose="02040503050406030204" pitchFamily="18" charset="0"/>
                  <a:ea typeface="Cambria Math" panose="02040503050406030204" pitchFamily="18" charset="0"/>
                </a:endParaRPr>
              </a:p>
              <a:p>
                <a:pPr lvl="1"/>
                <a:r>
                  <a:rPr lang="en-US" sz="2000" dirty="0">
                    <a:latin typeface="Cambria Math" panose="02040503050406030204" pitchFamily="18" charset="0"/>
                    <a:ea typeface="Cambria Math" panose="02040503050406030204" pitchFamily="18" charset="0"/>
                    <a:cs typeface="Calibri" panose="020F0502020204030204" pitchFamily="34" charset="0"/>
                  </a:rPr>
                  <a:t>Else, outputs pseudo-random value</a:t>
                </a:r>
              </a:p>
            </p:txBody>
          </p:sp>
        </mc:Choice>
        <mc:Fallback xmlns="">
          <p:sp>
            <p:nvSpPr>
              <p:cNvPr id="35" name="Content Placeholder 6">
                <a:extLst>
                  <a:ext uri="{FF2B5EF4-FFF2-40B4-BE49-F238E27FC236}">
                    <a16:creationId xmlns:a16="http://schemas.microsoft.com/office/drawing/2014/main" id="{C9BC8FD1-7487-4540-AAAB-B5833CA5AE0F}"/>
                  </a:ext>
                </a:extLst>
              </p:cNvPr>
              <p:cNvSpPr txBox="1">
                <a:spLocks noRot="1" noChangeAspect="1" noMove="1" noResize="1" noEditPoints="1" noAdjustHandles="1" noChangeArrowheads="1" noChangeShapeType="1" noTextEdit="1"/>
              </p:cNvSpPr>
              <p:nvPr/>
            </p:nvSpPr>
            <p:spPr>
              <a:xfrm>
                <a:off x="444455" y="1941831"/>
                <a:ext cx="5667587" cy="1763526"/>
              </a:xfrm>
              <a:prstGeom prst="rect">
                <a:avLst/>
              </a:prstGeom>
              <a:blipFill>
                <a:blip r:embed="rId11"/>
                <a:stretch>
                  <a:fillRect l="-538" t="-3806"/>
                </a:stretch>
              </a:blipFill>
            </p:spPr>
            <p:txBody>
              <a:bodyPr/>
              <a:lstStyle/>
              <a:p>
                <a:r>
                  <a:rPr lang="en-US">
                    <a:noFill/>
                  </a:rPr>
                  <a:t> </a:t>
                </a:r>
              </a:p>
            </p:txBody>
          </p:sp>
        </mc:Fallback>
      </mc:AlternateContent>
      <p:sp>
        <p:nvSpPr>
          <p:cNvPr id="36" name="Oval 35">
            <a:extLst>
              <a:ext uri="{FF2B5EF4-FFF2-40B4-BE49-F238E27FC236}">
                <a16:creationId xmlns:a16="http://schemas.microsoft.com/office/drawing/2014/main" id="{0B184D45-A8E1-42D6-9AB7-4854858B2100}"/>
              </a:ext>
            </a:extLst>
          </p:cNvPr>
          <p:cNvSpPr/>
          <p:nvPr/>
        </p:nvSpPr>
        <p:spPr>
          <a:xfrm>
            <a:off x="1456855" y="4430433"/>
            <a:ext cx="158620" cy="1679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2D9AD720-8B45-4257-BF80-8F2C9C1055E5}"/>
                  </a:ext>
                </a:extLst>
              </p:cNvPr>
              <p:cNvSpPr/>
              <p:nvPr/>
            </p:nvSpPr>
            <p:spPr>
              <a:xfrm>
                <a:off x="1205364" y="4100541"/>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sSubPr>
                      <m:e>
                        <m:r>
                          <a:rPr lang="en-US"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37" name="Rectangle 36">
                <a:extLst>
                  <a:ext uri="{FF2B5EF4-FFF2-40B4-BE49-F238E27FC236}">
                    <a16:creationId xmlns:a16="http://schemas.microsoft.com/office/drawing/2014/main" id="{2D9AD720-8B45-4257-BF80-8F2C9C1055E5}"/>
                  </a:ext>
                </a:extLst>
              </p:cNvPr>
              <p:cNvSpPr>
                <a:spLocks noRot="1" noChangeAspect="1" noMove="1" noResize="1" noEditPoints="1" noAdjustHandles="1" noChangeArrowheads="1" noChangeShapeType="1" noTextEdit="1"/>
              </p:cNvSpPr>
              <p:nvPr/>
            </p:nvSpPr>
            <p:spPr>
              <a:xfrm>
                <a:off x="1205364" y="4100541"/>
                <a:ext cx="931665" cy="369332"/>
              </a:xfrm>
              <a:prstGeom prst="rect">
                <a:avLst/>
              </a:prstGeom>
              <a:blipFill>
                <a:blip r:embed="rId12"/>
                <a:stretch>
                  <a:fillRect l="-1961" t="-10000" r="-1307" b="-26667"/>
                </a:stretch>
              </a:blipFill>
            </p:spPr>
            <p:txBody>
              <a:bodyPr/>
              <a:lstStyle/>
              <a:p>
                <a:r>
                  <a:rPr lang="en-US">
                    <a:noFill/>
                  </a:rPr>
                  <a:t> </a:t>
                </a:r>
              </a:p>
            </p:txBody>
          </p:sp>
        </mc:Fallback>
      </mc:AlternateContent>
      <p:graphicFrame>
        <p:nvGraphicFramePr>
          <p:cNvPr id="40" name="Chart 39">
            <a:extLst>
              <a:ext uri="{FF2B5EF4-FFF2-40B4-BE49-F238E27FC236}">
                <a16:creationId xmlns:a16="http://schemas.microsoft.com/office/drawing/2014/main" id="{FC09B8A1-E58E-45E1-AAF2-DDE940A39A27}"/>
              </a:ext>
            </a:extLst>
          </p:cNvPr>
          <p:cNvGraphicFramePr>
            <a:graphicFrameLocks/>
          </p:cNvGraphicFramePr>
          <p:nvPr>
            <p:extLst>
              <p:ext uri="{D42A27DB-BD31-4B8C-83A1-F6EECF244321}">
                <p14:modId xmlns:p14="http://schemas.microsoft.com/office/powerpoint/2010/main" val="3767165958"/>
              </p:ext>
            </p:extLst>
          </p:nvPr>
        </p:nvGraphicFramePr>
        <p:xfrm>
          <a:off x="7809434" y="3663822"/>
          <a:ext cx="4371975" cy="3352800"/>
        </p:xfrm>
        <a:graphic>
          <a:graphicData uri="http://schemas.openxmlformats.org/drawingml/2006/chart">
            <c:chart xmlns:c="http://schemas.openxmlformats.org/drawingml/2006/chart" xmlns:r="http://schemas.openxmlformats.org/officeDocument/2006/relationships" r:id="rId13"/>
          </a:graphicData>
        </a:graphic>
      </p:graphicFrame>
      <p:sp>
        <p:nvSpPr>
          <p:cNvPr id="41" name="Oval 40">
            <a:extLst>
              <a:ext uri="{FF2B5EF4-FFF2-40B4-BE49-F238E27FC236}">
                <a16:creationId xmlns:a16="http://schemas.microsoft.com/office/drawing/2014/main" id="{3BCCFDD7-DE55-443C-8909-589CCCEAF6C4}"/>
              </a:ext>
            </a:extLst>
          </p:cNvPr>
          <p:cNvSpPr/>
          <p:nvPr/>
        </p:nvSpPr>
        <p:spPr>
          <a:xfrm>
            <a:off x="9995421" y="49490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CA3C0AC-96E6-4F56-9B52-9300055D1AD2}"/>
              </a:ext>
            </a:extLst>
          </p:cNvPr>
          <p:cNvSpPr/>
          <p:nvPr/>
        </p:nvSpPr>
        <p:spPr>
          <a:xfrm>
            <a:off x="11244036" y="5348476"/>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E92AE61-73B1-4674-869A-F972DB0785B4}"/>
              </a:ext>
            </a:extLst>
          </p:cNvPr>
          <p:cNvSpPr/>
          <p:nvPr/>
        </p:nvSpPr>
        <p:spPr>
          <a:xfrm>
            <a:off x="10602982" y="4130023"/>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353D8B1-00AD-4374-8D04-F122D7D6C445}"/>
              </a:ext>
            </a:extLst>
          </p:cNvPr>
          <p:cNvSpPr/>
          <p:nvPr/>
        </p:nvSpPr>
        <p:spPr>
          <a:xfrm>
            <a:off x="9022308" y="44545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1899F718-8CED-4633-843E-3EB6180878A7}"/>
                  </a:ext>
                </a:extLst>
              </p:cNvPr>
              <p:cNvSpPr/>
              <p:nvPr/>
            </p:nvSpPr>
            <p:spPr>
              <a:xfrm>
                <a:off x="8612657" y="4113309"/>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45" name="Rectangle 44">
                <a:extLst>
                  <a:ext uri="{FF2B5EF4-FFF2-40B4-BE49-F238E27FC236}">
                    <a16:creationId xmlns:a16="http://schemas.microsoft.com/office/drawing/2014/main" id="{1899F718-8CED-4633-843E-3EB6180878A7}"/>
                  </a:ext>
                </a:extLst>
              </p:cNvPr>
              <p:cNvSpPr>
                <a:spLocks noRot="1" noChangeAspect="1" noMove="1" noResize="1" noEditPoints="1" noAdjustHandles="1" noChangeArrowheads="1" noChangeShapeType="1" noTextEdit="1"/>
              </p:cNvSpPr>
              <p:nvPr/>
            </p:nvSpPr>
            <p:spPr>
              <a:xfrm>
                <a:off x="8612657" y="4113309"/>
                <a:ext cx="931665" cy="369332"/>
              </a:xfrm>
              <a:prstGeom prst="rect">
                <a:avLst/>
              </a:prstGeom>
              <a:blipFill>
                <a:blip r:embed="rId14"/>
                <a:stretch>
                  <a:fillRect l="-1961" t="-10000" r="-1307" b="-26667"/>
                </a:stretch>
              </a:blipFill>
            </p:spPr>
            <p:txBody>
              <a:bodyPr/>
              <a:lstStyle/>
              <a:p>
                <a:r>
                  <a:rPr lang="en-US">
                    <a:noFill/>
                  </a:rPr>
                  <a:t> </a:t>
                </a:r>
              </a:p>
            </p:txBody>
          </p:sp>
        </mc:Fallback>
      </mc:AlternateContent>
      <p:sp>
        <p:nvSpPr>
          <p:cNvPr id="46" name="Oval 45">
            <a:extLst>
              <a:ext uri="{FF2B5EF4-FFF2-40B4-BE49-F238E27FC236}">
                <a16:creationId xmlns:a16="http://schemas.microsoft.com/office/drawing/2014/main" id="{DF110447-809F-415D-8403-15218D39ECDB}"/>
              </a:ext>
            </a:extLst>
          </p:cNvPr>
          <p:cNvSpPr/>
          <p:nvPr/>
        </p:nvSpPr>
        <p:spPr>
          <a:xfrm>
            <a:off x="8999180" y="5529270"/>
            <a:ext cx="158620" cy="167952"/>
          </a:xfrm>
          <a:prstGeom prst="ellipse">
            <a:avLst/>
          </a:prstGeom>
          <a:solidFill>
            <a:srgbClr val="009242"/>
          </a:solidFill>
          <a:ln>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9242"/>
              </a:solidFill>
            </a:endParaRPr>
          </a:p>
        </p:txBody>
      </p:sp>
      <p:sp>
        <p:nvSpPr>
          <p:cNvPr id="50" name="Oval 49">
            <a:extLst>
              <a:ext uri="{FF2B5EF4-FFF2-40B4-BE49-F238E27FC236}">
                <a16:creationId xmlns:a16="http://schemas.microsoft.com/office/drawing/2014/main" id="{DDA3A57C-1912-4B2A-A4EA-0DF18968B802}"/>
              </a:ext>
            </a:extLst>
          </p:cNvPr>
          <p:cNvSpPr/>
          <p:nvPr/>
        </p:nvSpPr>
        <p:spPr>
          <a:xfrm>
            <a:off x="1449218" y="5537524"/>
            <a:ext cx="158620" cy="167952"/>
          </a:xfrm>
          <a:prstGeom prst="ellipse">
            <a:avLst/>
          </a:prstGeom>
          <a:solidFill>
            <a:srgbClr val="009242"/>
          </a:solidFill>
          <a:ln>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9242"/>
              </a:solidFill>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FFEA9728-5245-412B-8157-6E58D5406F39}"/>
                  </a:ext>
                </a:extLst>
              </p:cNvPr>
              <p:cNvSpPr/>
              <p:nvPr/>
            </p:nvSpPr>
            <p:spPr>
              <a:xfrm>
                <a:off x="7517651" y="5195633"/>
                <a:ext cx="1911934" cy="369332"/>
              </a:xfrm>
              <a:prstGeom prst="rect">
                <a:avLst/>
              </a:prstGeom>
              <a:noFill/>
            </p:spPr>
            <p:txBody>
              <a:bodyPr wrap="none">
                <a:spAutoFit/>
              </a:bodyPr>
              <a:lstStyle/>
              <a:p>
                <a14:m>
                  <m:oMath xmlns:m="http://schemas.openxmlformats.org/officeDocument/2006/math">
                    <m:r>
                      <a:rPr lang="en-US"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9242"/>
                    </a:solidFill>
                  </a:rPr>
                  <a:t>,</a:t>
                </a:r>
                <a:r>
                  <a:rPr lang="en-US" dirty="0">
                    <a:solidFill>
                      <a:srgbClr val="009242"/>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𝐹</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𝑘</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solidFill>
                    <a:srgbClr val="009242"/>
                  </a:solidFill>
                </a:endParaRPr>
              </a:p>
            </p:txBody>
          </p:sp>
        </mc:Choice>
        <mc:Fallback xmlns="">
          <p:sp>
            <p:nvSpPr>
              <p:cNvPr id="52" name="Rectangle 51">
                <a:extLst>
                  <a:ext uri="{FF2B5EF4-FFF2-40B4-BE49-F238E27FC236}">
                    <a16:creationId xmlns:a16="http://schemas.microsoft.com/office/drawing/2014/main" id="{FFEA9728-5245-412B-8157-6E58D5406F39}"/>
                  </a:ext>
                </a:extLst>
              </p:cNvPr>
              <p:cNvSpPr>
                <a:spLocks noRot="1" noChangeAspect="1" noMove="1" noResize="1" noEditPoints="1" noAdjustHandles="1" noChangeArrowheads="1" noChangeShapeType="1" noTextEdit="1"/>
              </p:cNvSpPr>
              <p:nvPr/>
            </p:nvSpPr>
            <p:spPr>
              <a:xfrm>
                <a:off x="7517651" y="5195633"/>
                <a:ext cx="1911934" cy="369332"/>
              </a:xfrm>
              <a:prstGeom prst="rect">
                <a:avLst/>
              </a:prstGeom>
              <a:blipFill>
                <a:blip r:embed="rId15"/>
                <a:stretch>
                  <a:fillRect l="-955" t="-8197" r="-31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22ACFBA7-4D50-411E-8D34-F0A98A7C9880}"/>
                  </a:ext>
                </a:extLst>
              </p:cNvPr>
              <p:cNvSpPr/>
              <p:nvPr/>
            </p:nvSpPr>
            <p:spPr>
              <a:xfrm>
                <a:off x="-12313" y="5180450"/>
                <a:ext cx="1911934" cy="369332"/>
              </a:xfrm>
              <a:prstGeom prst="rect">
                <a:avLst/>
              </a:prstGeom>
              <a:noFill/>
            </p:spPr>
            <p:txBody>
              <a:bodyPr wrap="none">
                <a:spAutoFit/>
              </a:bodyPr>
              <a:lstStyle/>
              <a:p>
                <a14:m>
                  <m:oMath xmlns:m="http://schemas.openxmlformats.org/officeDocument/2006/math">
                    <m:r>
                      <a:rPr lang="en-US"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9242"/>
                    </a:solidFill>
                  </a:rPr>
                  <a:t>,</a:t>
                </a:r>
                <a:r>
                  <a:rPr lang="en-US" dirty="0">
                    <a:solidFill>
                      <a:srgbClr val="009242"/>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𝐹</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𝑘</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solidFill>
                    <a:srgbClr val="009242"/>
                  </a:solidFill>
                </a:endParaRPr>
              </a:p>
            </p:txBody>
          </p:sp>
        </mc:Choice>
        <mc:Fallback xmlns="">
          <p:sp>
            <p:nvSpPr>
              <p:cNvPr id="53" name="Rectangle 52">
                <a:extLst>
                  <a:ext uri="{FF2B5EF4-FFF2-40B4-BE49-F238E27FC236}">
                    <a16:creationId xmlns:a16="http://schemas.microsoft.com/office/drawing/2014/main" id="{22ACFBA7-4D50-411E-8D34-F0A98A7C9880}"/>
                  </a:ext>
                </a:extLst>
              </p:cNvPr>
              <p:cNvSpPr>
                <a:spLocks noRot="1" noChangeAspect="1" noMove="1" noResize="1" noEditPoints="1" noAdjustHandles="1" noChangeArrowheads="1" noChangeShapeType="1" noTextEdit="1"/>
              </p:cNvSpPr>
              <p:nvPr/>
            </p:nvSpPr>
            <p:spPr>
              <a:xfrm>
                <a:off x="-12313" y="5180450"/>
                <a:ext cx="1911934" cy="369332"/>
              </a:xfrm>
              <a:prstGeom prst="rect">
                <a:avLst/>
              </a:prstGeom>
              <a:blipFill>
                <a:blip r:embed="rId16"/>
                <a:stretch>
                  <a:fillRect l="-955" t="-10000" r="-318" b="-26667"/>
                </a:stretch>
              </a:blipFill>
            </p:spPr>
            <p:txBody>
              <a:bodyPr/>
              <a:lstStyle/>
              <a:p>
                <a:r>
                  <a:rPr lang="en-US">
                    <a:noFill/>
                  </a:rPr>
                  <a:t> </a:t>
                </a:r>
              </a:p>
            </p:txBody>
          </p:sp>
        </mc:Fallback>
      </mc:AlternateContent>
      <p:sp>
        <p:nvSpPr>
          <p:cNvPr id="32" name="Slide Number Placeholder 9">
            <a:extLst>
              <a:ext uri="{FF2B5EF4-FFF2-40B4-BE49-F238E27FC236}">
                <a16:creationId xmlns:a16="http://schemas.microsoft.com/office/drawing/2014/main" id="{8F15971E-EA55-493F-8383-332665B7A692}"/>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11</a:t>
            </a:fld>
            <a:endParaRPr lang="en-US" sz="1600" b="1" dirty="0">
              <a:solidFill>
                <a:schemeClr val="bg1"/>
              </a:solidFill>
            </a:endParaRPr>
          </a:p>
        </p:txBody>
      </p:sp>
      <p:sp>
        <p:nvSpPr>
          <p:cNvPr id="3" name="Arrow: Up-Down 2">
            <a:extLst>
              <a:ext uri="{FF2B5EF4-FFF2-40B4-BE49-F238E27FC236}">
                <a16:creationId xmlns:a16="http://schemas.microsoft.com/office/drawing/2014/main" id="{1655425F-FF70-4F22-A968-95CB27DA0FC6}"/>
              </a:ext>
            </a:extLst>
          </p:cNvPr>
          <p:cNvSpPr/>
          <p:nvPr/>
        </p:nvSpPr>
        <p:spPr>
          <a:xfrm>
            <a:off x="1784845" y="4538551"/>
            <a:ext cx="83769" cy="1099341"/>
          </a:xfrm>
          <a:prstGeom prst="upDownArrow">
            <a:avLst/>
          </a:prstGeom>
          <a:solidFill>
            <a:srgbClr val="008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643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1300"/>
                                        <p:tgtEl>
                                          <p:spTgt spid="5"/>
                                        </p:tgtEl>
                                      </p:cBhvr>
                                    </p:animEffect>
                                  </p:childTnLst>
                                </p:cTn>
                              </p:par>
                            </p:childTnLst>
                          </p:cTn>
                        </p:par>
                        <p:par>
                          <p:cTn id="8" fill="hold">
                            <p:stCondLst>
                              <p:cond delay="1400"/>
                            </p:stCondLst>
                            <p:childTnLst>
                              <p:par>
                                <p:cTn id="9" presetID="1"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par>
                          <p:cTn id="11" fill="hold">
                            <p:stCondLst>
                              <p:cond delay="1400"/>
                            </p:stCondLst>
                            <p:childTnLst>
                              <p:par>
                                <p:cTn id="12" presetID="1" presetClass="entr" presetSubtype="0" fill="hold" grpId="0" nodeType="afterEffect">
                                  <p:stCondLst>
                                    <p:cond delay="0"/>
                                  </p:stCondLst>
                                  <p:childTnLst>
                                    <p:set>
                                      <p:cBhvr>
                                        <p:cTn id="13" dur="1" fill="hold">
                                          <p:stCondLst>
                                            <p:cond delay="0"/>
                                          </p:stCondLst>
                                        </p:cTn>
                                        <p:tgtEl>
                                          <p:spTgt spid="5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5">
                                            <p:txEl>
                                              <p:pRg st="3" end="3"/>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par>
                          <p:cTn id="39" fill="hold">
                            <p:stCondLst>
                              <p:cond delay="0"/>
                            </p:stCondLst>
                            <p:childTnLst>
                              <p:par>
                                <p:cTn id="40" presetID="1" presetClass="emph" presetSubtype="2" fill="hold" nodeType="afterEffect">
                                  <p:stCondLst>
                                    <p:cond delay="0"/>
                                  </p:stCondLst>
                                  <p:childTnLst>
                                    <p:animClr clrSpc="rgb" dir="cw">
                                      <p:cBhvr>
                                        <p:cTn id="41" dur="2000" fill="hold"/>
                                        <p:tgtEl>
                                          <p:spTgt spid="36"/>
                                        </p:tgtEl>
                                        <p:attrNameLst>
                                          <p:attrName>fillcolor</p:attrName>
                                        </p:attrNameLst>
                                      </p:cBhvr>
                                      <p:to>
                                        <a:srgbClr val="FBFB1D"/>
                                      </p:to>
                                    </p:animClr>
                                    <p:set>
                                      <p:cBhvr>
                                        <p:cTn id="42" dur="2000" fill="hold"/>
                                        <p:tgtEl>
                                          <p:spTgt spid="36"/>
                                        </p:tgtEl>
                                        <p:attrNameLst>
                                          <p:attrName>fill.type</p:attrName>
                                        </p:attrNameLst>
                                      </p:cBhvr>
                                      <p:to>
                                        <p:strVal val="solid"/>
                                      </p:to>
                                    </p:set>
                                    <p:set>
                                      <p:cBhvr>
                                        <p:cTn id="43" dur="2000" fill="hold"/>
                                        <p:tgtEl>
                                          <p:spTgt spid="3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P spid="36" grpId="0" animBg="1"/>
      <p:bldP spid="37" grpId="0"/>
      <p:bldP spid="50" grpId="0" animBg="1"/>
      <p:bldP spid="53"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hart 48">
            <a:extLst>
              <a:ext uri="{FF2B5EF4-FFF2-40B4-BE49-F238E27FC236}">
                <a16:creationId xmlns:a16="http://schemas.microsoft.com/office/drawing/2014/main" id="{9C8ED9A5-78B7-4955-B3E2-2C33D0B70213}"/>
              </a:ext>
            </a:extLst>
          </p:cNvPr>
          <p:cNvGraphicFramePr>
            <a:graphicFrameLocks/>
          </p:cNvGraphicFramePr>
          <p:nvPr/>
        </p:nvGraphicFramePr>
        <p:xfrm>
          <a:off x="259472" y="3672076"/>
          <a:ext cx="4371975"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069848" y="0"/>
            <a:ext cx="10058400" cy="791973"/>
          </a:xfrm>
        </p:spPr>
        <p:txBody>
          <a:bodyPr>
            <a:normAutofit fontScale="90000"/>
          </a:bodyPr>
          <a:lstStyle/>
          <a:p>
            <a:pPr algn="ctr"/>
            <a:r>
              <a:rPr lang="en-US" dirty="0"/>
              <a:t>OUR Polynomial based-OPPRF</a:t>
            </a:r>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 name="Rectangle 47">
            <a:extLst>
              <a:ext uri="{FF2B5EF4-FFF2-40B4-BE49-F238E27FC236}">
                <a16:creationId xmlns:a16="http://schemas.microsoft.com/office/drawing/2014/main" id="{E7F3B920-BB58-4213-9482-CC4046C4F661}"/>
              </a:ext>
            </a:extLst>
          </p:cNvPr>
          <p:cNvSpPr/>
          <p:nvPr/>
        </p:nvSpPr>
        <p:spPr>
          <a:xfrm>
            <a:off x="138340" y="631776"/>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35D4BBB2-9CFA-4A53-B37D-C74256115C87}"/>
                  </a:ext>
                </a:extLst>
              </p:cNvPr>
              <p:cNvSpPr/>
              <p:nvPr/>
            </p:nvSpPr>
            <p:spPr>
              <a:xfrm>
                <a:off x="10803584" y="575814"/>
                <a:ext cx="1499118" cy="38741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US" sz="2400" dirty="0">
                    <a:solidFill>
                      <a:srgbClr val="0066FF"/>
                    </a:solidFill>
                    <a:effectLst/>
                  </a:rPr>
                  <a:t>,</a:t>
                </a:r>
                <a:r>
                  <a:rPr lang="en-US" sz="2400" dirty="0">
                    <a:solidFill>
                      <a:srgbClr val="0066FF"/>
                    </a:solidFill>
                    <a:effectLst/>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b="0" dirty="0">
                  <a:solidFill>
                    <a:srgbClr val="0066FF"/>
                  </a:solidFill>
                  <a:effectLst/>
                  <a:ea typeface="Calibri" panose="020F0502020204030204" pitchFamily="34" charset="0"/>
                  <a:cs typeface="Calibri" panose="020F0502020204030204" pitchFamily="34" charset="0"/>
                </a:endParaRPr>
              </a:p>
            </p:txBody>
          </p:sp>
        </mc:Choice>
        <mc:Fallback xmlns="">
          <p:sp>
            <p:nvSpPr>
              <p:cNvPr id="54" name="Rectangle 53">
                <a:extLst>
                  <a:ext uri="{FF2B5EF4-FFF2-40B4-BE49-F238E27FC236}">
                    <a16:creationId xmlns:a16="http://schemas.microsoft.com/office/drawing/2014/main" id="{35D4BBB2-9CFA-4A53-B37D-C74256115C87}"/>
                  </a:ext>
                </a:extLst>
              </p:cNvPr>
              <p:cNvSpPr>
                <a:spLocks noRot="1" noChangeAspect="1" noMove="1" noResize="1" noEditPoints="1" noAdjustHandles="1" noChangeArrowheads="1" noChangeShapeType="1" noTextEdit="1"/>
              </p:cNvSpPr>
              <p:nvPr/>
            </p:nvSpPr>
            <p:spPr>
              <a:xfrm>
                <a:off x="10803584" y="575814"/>
                <a:ext cx="1499118" cy="387410"/>
              </a:xfrm>
              <a:prstGeom prst="rect">
                <a:avLst/>
              </a:prstGeom>
              <a:blipFill>
                <a:blip r:embed="rId6"/>
                <a:stretch>
                  <a:fillRect t="-21875" b="-43750"/>
                </a:stretch>
              </a:blipFill>
              <a:ln>
                <a:noFill/>
                <a:prstDash val="sysDot"/>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14889ED-37BA-421B-8A95-2216A2C7E000}"/>
              </a:ext>
            </a:extLst>
          </p:cNvPr>
          <p:cNvCxnSpPr/>
          <p:nvPr/>
        </p:nvCxnSpPr>
        <p:spPr>
          <a:xfrm>
            <a:off x="1110996" y="1960660"/>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Rounded Rectangle 10">
            <a:extLst>
              <a:ext uri="{FF2B5EF4-FFF2-40B4-BE49-F238E27FC236}">
                <a16:creationId xmlns:a16="http://schemas.microsoft.com/office/drawing/2014/main" id="{3FB1F9C6-8827-47FE-A4DC-0D251C5D1CE2}"/>
              </a:ext>
            </a:extLst>
          </p:cNvPr>
          <p:cNvSpPr/>
          <p:nvPr/>
        </p:nvSpPr>
        <p:spPr>
          <a:xfrm>
            <a:off x="4836273" y="1021015"/>
            <a:ext cx="2548735" cy="823272"/>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Oblivious </a:t>
            </a:r>
          </a:p>
          <a:p>
            <a:pPr algn="ctr"/>
            <a:r>
              <a:rPr lang="en-US" sz="2300" b="1" dirty="0">
                <a:solidFill>
                  <a:schemeClr val="bg1"/>
                </a:solidFill>
              </a:rPr>
              <a:t>PRF</a:t>
            </a:r>
          </a:p>
        </p:txBody>
      </p:sp>
      <p:sp>
        <p:nvSpPr>
          <p:cNvPr id="19" name="Rectangle 18">
            <a:extLst>
              <a:ext uri="{FF2B5EF4-FFF2-40B4-BE49-F238E27FC236}">
                <a16:creationId xmlns:a16="http://schemas.microsoft.com/office/drawing/2014/main" id="{085E7BB7-FD8A-4BEC-B43D-172DDDBDEB80}"/>
              </a:ext>
            </a:extLst>
          </p:cNvPr>
          <p:cNvSpPr/>
          <p:nvPr/>
        </p:nvSpPr>
        <p:spPr>
          <a:xfrm>
            <a:off x="3265791" y="971689"/>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8F739BF-EC99-4DDE-94A3-806F68FFC27E}"/>
                  </a:ext>
                </a:extLst>
              </p:cNvPr>
              <p:cNvSpPr/>
              <p:nvPr/>
            </p:nvSpPr>
            <p:spPr>
              <a:xfrm>
                <a:off x="3005784" y="1500273"/>
                <a:ext cx="877675" cy="43645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rgbClr val="0066FF"/>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chemeClr val="tx1"/>
                          </a:solidFill>
                          <a:latin typeface="Cambria Math" panose="02040503050406030204" pitchFamily="18" charset="0"/>
                        </a:rPr>
                        <m:t>)</m:t>
                      </m:r>
                    </m:oMath>
                  </m:oMathPara>
                </a14:m>
                <a:endParaRPr lang="en-US" sz="2400" dirty="0"/>
              </a:p>
            </p:txBody>
          </p:sp>
        </mc:Choice>
        <mc:Fallback xmlns="">
          <p:sp>
            <p:nvSpPr>
              <p:cNvPr id="20" name="Rectangle 19">
                <a:extLst>
                  <a:ext uri="{FF2B5EF4-FFF2-40B4-BE49-F238E27FC236}">
                    <a16:creationId xmlns:a16="http://schemas.microsoft.com/office/drawing/2014/main" id="{98F739BF-EC99-4DDE-94A3-806F68FFC27E}"/>
                  </a:ext>
                </a:extLst>
              </p:cNvPr>
              <p:cNvSpPr>
                <a:spLocks noRot="1" noChangeAspect="1" noMove="1" noResize="1" noEditPoints="1" noAdjustHandles="1" noChangeArrowheads="1" noChangeShapeType="1" noTextEdit="1"/>
              </p:cNvSpPr>
              <p:nvPr/>
            </p:nvSpPr>
            <p:spPr>
              <a:xfrm>
                <a:off x="3005784" y="1500273"/>
                <a:ext cx="877675" cy="436454"/>
              </a:xfrm>
              <a:prstGeom prst="rect">
                <a:avLst/>
              </a:prstGeom>
              <a:blipFill>
                <a:blip r:embed="rId7"/>
                <a:stretch>
                  <a:fillRect l="-8333" r="-3472" b="-22222"/>
                </a:stretch>
              </a:blipFill>
              <a:ln>
                <a:noFill/>
                <a:prstDash val="sysDot"/>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E00B597-82BF-4A54-8486-1A8FAFBAE514}"/>
              </a:ext>
            </a:extLst>
          </p:cNvPr>
          <p:cNvCxnSpPr>
            <a:cxnSpLocks/>
          </p:cNvCxnSpPr>
          <p:nvPr/>
        </p:nvCxnSpPr>
        <p:spPr>
          <a:xfrm>
            <a:off x="3910545" y="1195009"/>
            <a:ext cx="8903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D3B10B-1380-4724-BAFA-8B5C8E4EED85}"/>
              </a:ext>
            </a:extLst>
          </p:cNvPr>
          <p:cNvCxnSpPr>
            <a:cxnSpLocks/>
            <a:endCxn id="20" idx="3"/>
          </p:cNvCxnSpPr>
          <p:nvPr/>
        </p:nvCxnSpPr>
        <p:spPr>
          <a:xfrm flipH="1" flipV="1">
            <a:off x="3883459" y="1718500"/>
            <a:ext cx="952814" cy="14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F6919A6-DF17-4E7F-95A9-5D3F43521231}"/>
                  </a:ext>
                </a:extLst>
              </p:cNvPr>
              <p:cNvSpPr/>
              <p:nvPr/>
            </p:nvSpPr>
            <p:spPr>
              <a:xfrm>
                <a:off x="8337822" y="1469724"/>
                <a:ext cx="589983" cy="48751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0066FF"/>
                          </a:solidFill>
                          <a:latin typeface="Cambria Math" panose="02040503050406030204" pitchFamily="18" charset="0"/>
                        </a:rPr>
                        <m:t>𝑘</m:t>
                      </m:r>
                    </m:oMath>
                  </m:oMathPara>
                </a14:m>
                <a:endParaRPr lang="en-US" sz="2400" dirty="0">
                  <a:solidFill>
                    <a:srgbClr val="0066FF"/>
                  </a:solidFill>
                </a:endParaRPr>
              </a:p>
            </p:txBody>
          </p:sp>
        </mc:Choice>
        <mc:Fallback xmlns="">
          <p:sp>
            <p:nvSpPr>
              <p:cNvPr id="25" name="Rectangle 24">
                <a:extLst>
                  <a:ext uri="{FF2B5EF4-FFF2-40B4-BE49-F238E27FC236}">
                    <a16:creationId xmlns:a16="http://schemas.microsoft.com/office/drawing/2014/main" id="{FF6919A6-DF17-4E7F-95A9-5D3F43521231}"/>
                  </a:ext>
                </a:extLst>
              </p:cNvPr>
              <p:cNvSpPr>
                <a:spLocks noRot="1" noChangeAspect="1" noMove="1" noResize="1" noEditPoints="1" noAdjustHandles="1" noChangeArrowheads="1" noChangeShapeType="1" noTextEdit="1"/>
              </p:cNvSpPr>
              <p:nvPr/>
            </p:nvSpPr>
            <p:spPr>
              <a:xfrm>
                <a:off x="8337822" y="1469724"/>
                <a:ext cx="589983" cy="487513"/>
              </a:xfrm>
              <a:prstGeom prst="rect">
                <a:avLst/>
              </a:prstGeom>
              <a:blipFill>
                <a:blip r:embed="rId8"/>
                <a:stretch>
                  <a:fillRect/>
                </a:stretch>
              </a:blipFill>
              <a:ln>
                <a:noFill/>
                <a:prstDash val="sysDot"/>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E964F83D-1FC4-4BD9-8BCB-60394ACB4FAB}"/>
              </a:ext>
            </a:extLst>
          </p:cNvPr>
          <p:cNvCxnSpPr>
            <a:cxnSpLocks/>
          </p:cNvCxnSpPr>
          <p:nvPr/>
        </p:nvCxnSpPr>
        <p:spPr>
          <a:xfrm>
            <a:off x="7385009" y="1737848"/>
            <a:ext cx="9756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3649BC9-91B7-40A7-8CCF-739F9645E9BF}"/>
              </a:ext>
            </a:extLst>
          </p:cNvPr>
          <p:cNvCxnSpPr>
            <a:cxnSpLocks/>
          </p:cNvCxnSpPr>
          <p:nvPr/>
        </p:nvCxnSpPr>
        <p:spPr>
          <a:xfrm flipH="1">
            <a:off x="4836274" y="5450042"/>
            <a:ext cx="25487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B184D45-A8E1-42D6-9AB7-4854858B2100}"/>
              </a:ext>
            </a:extLst>
          </p:cNvPr>
          <p:cNvSpPr/>
          <p:nvPr/>
        </p:nvSpPr>
        <p:spPr>
          <a:xfrm>
            <a:off x="4006733" y="5165472"/>
            <a:ext cx="158620" cy="1679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2D9AD720-8B45-4257-BF80-8F2C9C1055E5}"/>
                  </a:ext>
                </a:extLst>
              </p:cNvPr>
              <p:cNvSpPr/>
              <p:nvPr/>
            </p:nvSpPr>
            <p:spPr>
              <a:xfrm>
                <a:off x="3762879" y="4764274"/>
                <a:ext cx="783356"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r>
                      <a:rPr lang="en-US"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𝑥</m:t>
                    </m:r>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37" name="Rectangle 36">
                <a:extLst>
                  <a:ext uri="{FF2B5EF4-FFF2-40B4-BE49-F238E27FC236}">
                    <a16:creationId xmlns:a16="http://schemas.microsoft.com/office/drawing/2014/main" id="{2D9AD720-8B45-4257-BF80-8F2C9C1055E5}"/>
                  </a:ext>
                </a:extLst>
              </p:cNvPr>
              <p:cNvSpPr>
                <a:spLocks noRot="1" noChangeAspect="1" noMove="1" noResize="1" noEditPoints="1" noAdjustHandles="1" noChangeArrowheads="1" noChangeShapeType="1" noTextEdit="1"/>
              </p:cNvSpPr>
              <p:nvPr/>
            </p:nvSpPr>
            <p:spPr>
              <a:xfrm>
                <a:off x="3762879" y="4764274"/>
                <a:ext cx="783356" cy="369332"/>
              </a:xfrm>
              <a:prstGeom prst="rect">
                <a:avLst/>
              </a:prstGeom>
              <a:blipFill>
                <a:blip r:embed="rId12"/>
                <a:stretch>
                  <a:fillRect l="-2326" t="-10000" r="-775" b="-26667"/>
                </a:stretch>
              </a:blipFill>
            </p:spPr>
            <p:txBody>
              <a:bodyPr/>
              <a:lstStyle/>
              <a:p>
                <a:r>
                  <a:rPr lang="en-US">
                    <a:noFill/>
                  </a:rPr>
                  <a:t> </a:t>
                </a:r>
              </a:p>
            </p:txBody>
          </p:sp>
        </mc:Fallback>
      </mc:AlternateContent>
      <p:graphicFrame>
        <p:nvGraphicFramePr>
          <p:cNvPr id="40" name="Chart 39">
            <a:extLst>
              <a:ext uri="{FF2B5EF4-FFF2-40B4-BE49-F238E27FC236}">
                <a16:creationId xmlns:a16="http://schemas.microsoft.com/office/drawing/2014/main" id="{FC09B8A1-E58E-45E1-AAF2-DDE940A39A27}"/>
              </a:ext>
            </a:extLst>
          </p:cNvPr>
          <p:cNvGraphicFramePr>
            <a:graphicFrameLocks/>
          </p:cNvGraphicFramePr>
          <p:nvPr/>
        </p:nvGraphicFramePr>
        <p:xfrm>
          <a:off x="7809434" y="3663822"/>
          <a:ext cx="4371975" cy="3352800"/>
        </p:xfrm>
        <a:graphic>
          <a:graphicData uri="http://schemas.openxmlformats.org/drawingml/2006/chart">
            <c:chart xmlns:c="http://schemas.openxmlformats.org/drawingml/2006/chart" xmlns:r="http://schemas.openxmlformats.org/officeDocument/2006/relationships" r:id="rId13"/>
          </a:graphicData>
        </a:graphic>
      </p:graphicFrame>
      <p:sp>
        <p:nvSpPr>
          <p:cNvPr id="41" name="Oval 40">
            <a:extLst>
              <a:ext uri="{FF2B5EF4-FFF2-40B4-BE49-F238E27FC236}">
                <a16:creationId xmlns:a16="http://schemas.microsoft.com/office/drawing/2014/main" id="{3BCCFDD7-DE55-443C-8909-589CCCEAF6C4}"/>
              </a:ext>
            </a:extLst>
          </p:cNvPr>
          <p:cNvSpPr/>
          <p:nvPr/>
        </p:nvSpPr>
        <p:spPr>
          <a:xfrm>
            <a:off x="9995421" y="49490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CA3C0AC-96E6-4F56-9B52-9300055D1AD2}"/>
              </a:ext>
            </a:extLst>
          </p:cNvPr>
          <p:cNvSpPr/>
          <p:nvPr/>
        </p:nvSpPr>
        <p:spPr>
          <a:xfrm>
            <a:off x="11244036" y="5348476"/>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E92AE61-73B1-4674-869A-F972DB0785B4}"/>
              </a:ext>
            </a:extLst>
          </p:cNvPr>
          <p:cNvSpPr/>
          <p:nvPr/>
        </p:nvSpPr>
        <p:spPr>
          <a:xfrm>
            <a:off x="10602982" y="4130023"/>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353D8B1-00AD-4374-8D04-F122D7D6C445}"/>
              </a:ext>
            </a:extLst>
          </p:cNvPr>
          <p:cNvSpPr/>
          <p:nvPr/>
        </p:nvSpPr>
        <p:spPr>
          <a:xfrm>
            <a:off x="9022308" y="44545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1899F718-8CED-4633-843E-3EB6180878A7}"/>
                  </a:ext>
                </a:extLst>
              </p:cNvPr>
              <p:cNvSpPr/>
              <p:nvPr/>
            </p:nvSpPr>
            <p:spPr>
              <a:xfrm>
                <a:off x="8612657" y="4113309"/>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45" name="Rectangle 44">
                <a:extLst>
                  <a:ext uri="{FF2B5EF4-FFF2-40B4-BE49-F238E27FC236}">
                    <a16:creationId xmlns:a16="http://schemas.microsoft.com/office/drawing/2014/main" id="{1899F718-8CED-4633-843E-3EB6180878A7}"/>
                  </a:ext>
                </a:extLst>
              </p:cNvPr>
              <p:cNvSpPr>
                <a:spLocks noRot="1" noChangeAspect="1" noMove="1" noResize="1" noEditPoints="1" noAdjustHandles="1" noChangeArrowheads="1" noChangeShapeType="1" noTextEdit="1"/>
              </p:cNvSpPr>
              <p:nvPr/>
            </p:nvSpPr>
            <p:spPr>
              <a:xfrm>
                <a:off x="8612657" y="4113309"/>
                <a:ext cx="931665" cy="369332"/>
              </a:xfrm>
              <a:prstGeom prst="rect">
                <a:avLst/>
              </a:prstGeom>
              <a:blipFill>
                <a:blip r:embed="rId14"/>
                <a:stretch>
                  <a:fillRect l="-1961" t="-10000" r="-1307" b="-26667"/>
                </a:stretch>
              </a:blipFill>
            </p:spPr>
            <p:txBody>
              <a:bodyPr/>
              <a:lstStyle/>
              <a:p>
                <a:r>
                  <a:rPr lang="en-US">
                    <a:noFill/>
                  </a:rPr>
                  <a:t> </a:t>
                </a:r>
              </a:p>
            </p:txBody>
          </p:sp>
        </mc:Fallback>
      </mc:AlternateContent>
      <p:sp>
        <p:nvSpPr>
          <p:cNvPr id="46" name="Oval 45">
            <a:extLst>
              <a:ext uri="{FF2B5EF4-FFF2-40B4-BE49-F238E27FC236}">
                <a16:creationId xmlns:a16="http://schemas.microsoft.com/office/drawing/2014/main" id="{DF110447-809F-415D-8403-15218D39ECDB}"/>
              </a:ext>
            </a:extLst>
          </p:cNvPr>
          <p:cNvSpPr/>
          <p:nvPr/>
        </p:nvSpPr>
        <p:spPr>
          <a:xfrm>
            <a:off x="8999180" y="5529270"/>
            <a:ext cx="158620" cy="167952"/>
          </a:xfrm>
          <a:prstGeom prst="ellipse">
            <a:avLst/>
          </a:prstGeom>
          <a:solidFill>
            <a:srgbClr val="009242"/>
          </a:solidFill>
          <a:ln>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9242"/>
              </a:solidFill>
            </a:endParaRPr>
          </a:p>
        </p:txBody>
      </p:sp>
      <p:sp>
        <p:nvSpPr>
          <p:cNvPr id="50" name="Oval 49">
            <a:extLst>
              <a:ext uri="{FF2B5EF4-FFF2-40B4-BE49-F238E27FC236}">
                <a16:creationId xmlns:a16="http://schemas.microsoft.com/office/drawing/2014/main" id="{DDA3A57C-1912-4B2A-A4EA-0DF18968B802}"/>
              </a:ext>
            </a:extLst>
          </p:cNvPr>
          <p:cNvSpPr/>
          <p:nvPr/>
        </p:nvSpPr>
        <p:spPr>
          <a:xfrm>
            <a:off x="1449218" y="5537524"/>
            <a:ext cx="158620" cy="167952"/>
          </a:xfrm>
          <a:prstGeom prst="ellipse">
            <a:avLst/>
          </a:prstGeom>
          <a:solidFill>
            <a:srgbClr val="009242"/>
          </a:solidFill>
          <a:ln>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9242"/>
              </a:solidFill>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FFEA9728-5245-412B-8157-6E58D5406F39}"/>
                  </a:ext>
                </a:extLst>
              </p:cNvPr>
              <p:cNvSpPr/>
              <p:nvPr/>
            </p:nvSpPr>
            <p:spPr>
              <a:xfrm>
                <a:off x="7517651" y="5195633"/>
                <a:ext cx="1911934" cy="369332"/>
              </a:xfrm>
              <a:prstGeom prst="rect">
                <a:avLst/>
              </a:prstGeom>
              <a:noFill/>
            </p:spPr>
            <p:txBody>
              <a:bodyPr wrap="none">
                <a:spAutoFit/>
              </a:bodyPr>
              <a:lstStyle/>
              <a:p>
                <a14:m>
                  <m:oMath xmlns:m="http://schemas.openxmlformats.org/officeDocument/2006/math">
                    <m:r>
                      <a:rPr lang="en-US"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9242"/>
                    </a:solidFill>
                  </a:rPr>
                  <a:t>,</a:t>
                </a:r>
                <a:r>
                  <a:rPr lang="en-US" dirty="0">
                    <a:solidFill>
                      <a:srgbClr val="009242"/>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𝐹</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𝑘</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solidFill>
                    <a:srgbClr val="009242"/>
                  </a:solidFill>
                </a:endParaRPr>
              </a:p>
            </p:txBody>
          </p:sp>
        </mc:Choice>
        <mc:Fallback xmlns="">
          <p:sp>
            <p:nvSpPr>
              <p:cNvPr id="52" name="Rectangle 51">
                <a:extLst>
                  <a:ext uri="{FF2B5EF4-FFF2-40B4-BE49-F238E27FC236}">
                    <a16:creationId xmlns:a16="http://schemas.microsoft.com/office/drawing/2014/main" id="{FFEA9728-5245-412B-8157-6E58D5406F39}"/>
                  </a:ext>
                </a:extLst>
              </p:cNvPr>
              <p:cNvSpPr>
                <a:spLocks noRot="1" noChangeAspect="1" noMove="1" noResize="1" noEditPoints="1" noAdjustHandles="1" noChangeArrowheads="1" noChangeShapeType="1" noTextEdit="1"/>
              </p:cNvSpPr>
              <p:nvPr/>
            </p:nvSpPr>
            <p:spPr>
              <a:xfrm>
                <a:off x="7517651" y="5195633"/>
                <a:ext cx="1911934" cy="369332"/>
              </a:xfrm>
              <a:prstGeom prst="rect">
                <a:avLst/>
              </a:prstGeom>
              <a:blipFill>
                <a:blip r:embed="rId15"/>
                <a:stretch>
                  <a:fillRect l="-955" t="-8197" r="-31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22ACFBA7-4D50-411E-8D34-F0A98A7C9880}"/>
                  </a:ext>
                </a:extLst>
              </p:cNvPr>
              <p:cNvSpPr/>
              <p:nvPr/>
            </p:nvSpPr>
            <p:spPr>
              <a:xfrm>
                <a:off x="-12313" y="5180450"/>
                <a:ext cx="1911934" cy="369332"/>
              </a:xfrm>
              <a:prstGeom prst="rect">
                <a:avLst/>
              </a:prstGeom>
              <a:noFill/>
            </p:spPr>
            <p:txBody>
              <a:bodyPr wrap="none">
                <a:spAutoFit/>
              </a:bodyPr>
              <a:lstStyle/>
              <a:p>
                <a14:m>
                  <m:oMath xmlns:m="http://schemas.openxmlformats.org/officeDocument/2006/math">
                    <m:r>
                      <a:rPr lang="en-US"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9242"/>
                    </a:solidFill>
                  </a:rPr>
                  <a:t>,</a:t>
                </a:r>
                <a:r>
                  <a:rPr lang="en-US" dirty="0">
                    <a:solidFill>
                      <a:srgbClr val="009242"/>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𝐹</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𝑘</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solidFill>
                    <a:srgbClr val="009242"/>
                  </a:solidFill>
                </a:endParaRPr>
              </a:p>
            </p:txBody>
          </p:sp>
        </mc:Choice>
        <mc:Fallback xmlns="">
          <p:sp>
            <p:nvSpPr>
              <p:cNvPr id="53" name="Rectangle 52">
                <a:extLst>
                  <a:ext uri="{FF2B5EF4-FFF2-40B4-BE49-F238E27FC236}">
                    <a16:creationId xmlns:a16="http://schemas.microsoft.com/office/drawing/2014/main" id="{22ACFBA7-4D50-411E-8D34-F0A98A7C9880}"/>
                  </a:ext>
                </a:extLst>
              </p:cNvPr>
              <p:cNvSpPr>
                <a:spLocks noRot="1" noChangeAspect="1" noMove="1" noResize="1" noEditPoints="1" noAdjustHandles="1" noChangeArrowheads="1" noChangeShapeType="1" noTextEdit="1"/>
              </p:cNvSpPr>
              <p:nvPr/>
            </p:nvSpPr>
            <p:spPr>
              <a:xfrm>
                <a:off x="-12313" y="5180450"/>
                <a:ext cx="1911934" cy="369332"/>
              </a:xfrm>
              <a:prstGeom prst="rect">
                <a:avLst/>
              </a:prstGeom>
              <a:blipFill>
                <a:blip r:embed="rId16"/>
                <a:stretch>
                  <a:fillRect l="-955" t="-10000" r="-318" b="-26667"/>
                </a:stretch>
              </a:blipFill>
            </p:spPr>
            <p:txBody>
              <a:bodyPr/>
              <a:lstStyle/>
              <a:p>
                <a:r>
                  <a:rPr lang="en-US">
                    <a:noFill/>
                  </a:rPr>
                  <a:t> </a:t>
                </a:r>
              </a:p>
            </p:txBody>
          </p:sp>
        </mc:Fallback>
      </mc:AlternateContent>
      <p:sp>
        <p:nvSpPr>
          <p:cNvPr id="32" name="Slide Number Placeholder 9">
            <a:extLst>
              <a:ext uri="{FF2B5EF4-FFF2-40B4-BE49-F238E27FC236}">
                <a16:creationId xmlns:a16="http://schemas.microsoft.com/office/drawing/2014/main" id="{AEA2D995-3849-41D5-A2E8-816F04C4D2E8}"/>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12</a:t>
            </a:fld>
            <a:endParaRPr lang="en-US" sz="1600" b="1" dirty="0">
              <a:solidFill>
                <a:schemeClr val="bg1"/>
              </a:solidFill>
            </a:endParaRPr>
          </a:p>
        </p:txBody>
      </p:sp>
      <p:sp>
        <p:nvSpPr>
          <p:cNvPr id="33" name="Arrow: Up-Down 32">
            <a:extLst>
              <a:ext uri="{FF2B5EF4-FFF2-40B4-BE49-F238E27FC236}">
                <a16:creationId xmlns:a16="http://schemas.microsoft.com/office/drawing/2014/main" id="{42923F00-D36B-496A-B8C7-8D768B9E23A6}"/>
              </a:ext>
            </a:extLst>
          </p:cNvPr>
          <p:cNvSpPr/>
          <p:nvPr/>
        </p:nvSpPr>
        <p:spPr>
          <a:xfrm>
            <a:off x="4370180" y="5215826"/>
            <a:ext cx="92138" cy="401892"/>
          </a:xfrm>
          <a:prstGeom prst="upDownArrow">
            <a:avLst/>
          </a:prstGeom>
          <a:solidFill>
            <a:srgbClr val="008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Content Placeholder 6">
                <a:extLst>
                  <a:ext uri="{FF2B5EF4-FFF2-40B4-BE49-F238E27FC236}">
                    <a16:creationId xmlns:a16="http://schemas.microsoft.com/office/drawing/2014/main" id="{AB385C85-FFD8-460D-984D-D627A98DA559}"/>
                  </a:ext>
                </a:extLst>
              </p:cNvPr>
              <p:cNvSpPr txBox="1">
                <a:spLocks/>
              </p:cNvSpPr>
              <p:nvPr/>
            </p:nvSpPr>
            <p:spPr>
              <a:xfrm>
                <a:off x="7637609" y="1977196"/>
                <a:ext cx="4232693" cy="142157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effectLst/>
                    <a:latin typeface="Cambria Math" panose="02040503050406030204" pitchFamily="18" charset="0"/>
                    <a:ea typeface="Cambria Math" panose="02040503050406030204" pitchFamily="18" charset="0"/>
                  </a:rPr>
                  <a:t>Compute: </a:t>
                </a:r>
                <a14:m>
                  <m:oMath xmlns:m="http://schemas.openxmlformats.org/officeDocument/2006/math">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smtClean="0">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1</m:t>
                            </m:r>
                          </m:sub>
                        </m:sSub>
                      </m:e>
                    </m:d>
                    <m:r>
                      <a:rPr lang="en-US" b="0" i="1" smtClean="0">
                        <a:effectLst/>
                        <a:latin typeface="Cambria Math" panose="02040503050406030204" pitchFamily="18" charset="0"/>
                        <a:ea typeface="Cambria Math" panose="02040503050406030204" pitchFamily="18" charset="0"/>
                      </a:rPr>
                      <m:t>, …,</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𝑛</m:t>
                            </m:r>
                          </m:sub>
                        </m:sSub>
                      </m:e>
                    </m:d>
                  </m:oMath>
                </a14:m>
                <a:endParaRPr lang="en-US" dirty="0">
                  <a:solidFill>
                    <a:srgbClr val="0066FF"/>
                  </a:solidFill>
                  <a:effectLst/>
                  <a:latin typeface="Cambria Math" panose="02040503050406030204" pitchFamily="18" charset="0"/>
                  <a:ea typeface="Cambria Math" panose="02040503050406030204" pitchFamily="18" charset="0"/>
                  <a:cs typeface="Calibri" panose="020F0502020204030204" pitchFamily="34" charset="0"/>
                </a:endParaRPr>
              </a:p>
              <a:p>
                <a:r>
                  <a:rPr lang="en-US" dirty="0">
                    <a:effectLst/>
                    <a:latin typeface="Cambria Math" panose="02040503050406030204" pitchFamily="18" charset="0"/>
                    <a:ea typeface="Cambria Math" panose="02040503050406030204" pitchFamily="18" charset="0"/>
                  </a:rPr>
                  <a:t>Build a </a:t>
                </a:r>
                <a:r>
                  <a:rPr lang="en-US" b="1" dirty="0">
                    <a:effectLst/>
                    <a:latin typeface="Cambria Math" panose="02040503050406030204" pitchFamily="18" charset="0"/>
                    <a:ea typeface="Cambria Math" panose="02040503050406030204" pitchFamily="18" charset="0"/>
                  </a:rPr>
                  <a:t>polynomial</a:t>
                </a:r>
                <a:r>
                  <a:rPr lang="en-US"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𝑃</m:t>
                    </m:r>
                    <m:d>
                      <m:dPr>
                        <m:ctrlPr>
                          <a:rPr lang="en-US" i="1">
                            <a:effectLst/>
                            <a:latin typeface="Cambria Math" panose="02040503050406030204" pitchFamily="18" charset="0"/>
                            <a:ea typeface="Cambria Math" panose="02040503050406030204" pitchFamily="18" charset="0"/>
                          </a:rPr>
                        </m:ctrlPr>
                      </m:dPr>
                      <m:e>
                        <m:r>
                          <a:rPr lang="en-US" i="1">
                            <a:effectLst/>
                            <a:latin typeface="Cambria Math" panose="02040503050406030204" pitchFamily="18" charset="0"/>
                            <a:ea typeface="Cambria Math" panose="02040503050406030204" pitchFamily="18" charset="0"/>
                          </a:rPr>
                          <m:t>𝑥</m:t>
                        </m:r>
                      </m:e>
                    </m:d>
                    <m:r>
                      <a:rPr lang="en-US" i="1">
                        <a:effectLst/>
                        <a:latin typeface="Cambria Math" panose="02040503050406030204" pitchFamily="18" charset="0"/>
                        <a:ea typeface="Cambria Math" panose="02040503050406030204" pitchFamily="18" charset="0"/>
                      </a:rPr>
                      <m:t> </m:t>
                    </m:r>
                  </m:oMath>
                </a14:m>
                <a:r>
                  <a:rPr lang="en-US" dirty="0">
                    <a:effectLst/>
                    <a:latin typeface="Cambria Math" panose="02040503050406030204" pitchFamily="18" charset="0"/>
                    <a:ea typeface="Cambria Math" panose="02040503050406030204" pitchFamily="18" charset="0"/>
                  </a:rPr>
                  <a:t>on points:</a:t>
                </a:r>
              </a:p>
              <a:p>
                <a:pPr lvl="1"/>
                <a:endParaRPr lang="en-US" sz="2000" dirty="0">
                  <a:effectLst/>
                  <a:latin typeface="Cambria Math" panose="02040503050406030204" pitchFamily="18" charset="0"/>
                  <a:ea typeface="Cambria Math" panose="02040503050406030204" pitchFamily="18" charset="0"/>
                </a:endParaRPr>
              </a:p>
              <a:p>
                <a:r>
                  <a:rPr lang="en-US" dirty="0">
                    <a:effectLst/>
                    <a:latin typeface="Cambria Math" panose="02040503050406030204" pitchFamily="18" charset="0"/>
                    <a:ea typeface="Cambria Math" panose="02040503050406030204" pitchFamily="18" charset="0"/>
                  </a:rPr>
                  <a:t>Send coefficients of </a:t>
                </a:r>
                <a14:m>
                  <m:oMath xmlns:m="http://schemas.openxmlformats.org/officeDocument/2006/math">
                    <m:r>
                      <a:rPr lang="en-US" i="1">
                        <a:effectLst/>
                        <a:latin typeface="Cambria Math" panose="02040503050406030204" pitchFamily="18" charset="0"/>
                        <a:ea typeface="Cambria Math" panose="02040503050406030204" pitchFamily="18" charset="0"/>
                      </a:rPr>
                      <m:t>𝑃</m:t>
                    </m:r>
                    <m:d>
                      <m:dPr>
                        <m:ctrlPr>
                          <a:rPr lang="en-US" i="1">
                            <a:effectLst/>
                            <a:latin typeface="Cambria Math" panose="02040503050406030204" pitchFamily="18" charset="0"/>
                            <a:ea typeface="Cambria Math" panose="02040503050406030204" pitchFamily="18" charset="0"/>
                          </a:rPr>
                        </m:ctrlPr>
                      </m:dPr>
                      <m:e>
                        <m:r>
                          <a:rPr lang="en-US" i="1">
                            <a:effectLst/>
                            <a:latin typeface="Cambria Math" panose="02040503050406030204" pitchFamily="18" charset="0"/>
                            <a:ea typeface="Cambria Math" panose="02040503050406030204" pitchFamily="18" charset="0"/>
                          </a:rPr>
                          <m:t>𝑥</m:t>
                        </m:r>
                      </m:e>
                    </m:d>
                  </m:oMath>
                </a14:m>
                <a:endParaRPr lang="en-US" dirty="0">
                  <a:effectLst/>
                  <a:latin typeface="Cambria Math" panose="02040503050406030204" pitchFamily="18" charset="0"/>
                  <a:ea typeface="Cambria Math" panose="02040503050406030204" pitchFamily="18" charset="0"/>
                </a:endParaRPr>
              </a:p>
              <a:p>
                <a:endParaRPr lang="en-US" sz="1700" dirty="0">
                  <a:effectLst/>
                  <a:latin typeface="Cambria Math" panose="02040503050406030204" pitchFamily="18" charset="0"/>
                  <a:ea typeface="Cambria Math" panose="02040503050406030204" pitchFamily="18" charset="0"/>
                </a:endParaRPr>
              </a:p>
            </p:txBody>
          </p:sp>
        </mc:Choice>
        <mc:Fallback xmlns="">
          <p:sp>
            <p:nvSpPr>
              <p:cNvPr id="34" name="Content Placeholder 6">
                <a:extLst>
                  <a:ext uri="{FF2B5EF4-FFF2-40B4-BE49-F238E27FC236}">
                    <a16:creationId xmlns:a16="http://schemas.microsoft.com/office/drawing/2014/main" id="{AB385C85-FFD8-460D-984D-D627A98DA559}"/>
                  </a:ext>
                </a:extLst>
              </p:cNvPr>
              <p:cNvSpPr txBox="1">
                <a:spLocks noRot="1" noChangeAspect="1" noMove="1" noResize="1" noEditPoints="1" noAdjustHandles="1" noChangeArrowheads="1" noChangeShapeType="1" noTextEdit="1"/>
              </p:cNvSpPr>
              <p:nvPr/>
            </p:nvSpPr>
            <p:spPr>
              <a:xfrm>
                <a:off x="7637609" y="1977196"/>
                <a:ext cx="4232693" cy="1421578"/>
              </a:xfrm>
              <a:prstGeom prst="rect">
                <a:avLst/>
              </a:prstGeom>
              <a:blipFill>
                <a:blip r:embed="rId17"/>
                <a:stretch>
                  <a:fillRect l="-720" t="-4274" b="-17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Content Placeholder 6">
                <a:extLst>
                  <a:ext uri="{FF2B5EF4-FFF2-40B4-BE49-F238E27FC236}">
                    <a16:creationId xmlns:a16="http://schemas.microsoft.com/office/drawing/2014/main" id="{F6B06502-4F0D-4599-9A9F-A367A060F4F4}"/>
                  </a:ext>
                </a:extLst>
              </p:cNvPr>
              <p:cNvSpPr txBox="1">
                <a:spLocks/>
              </p:cNvSpPr>
              <p:nvPr/>
            </p:nvSpPr>
            <p:spPr>
              <a:xfrm>
                <a:off x="444455" y="1941831"/>
                <a:ext cx="5667587" cy="176352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latin typeface="Cambria Math" panose="02040503050406030204" pitchFamily="18" charset="0"/>
                    <a:ea typeface="Cambria Math" panose="02040503050406030204" pitchFamily="18" charset="0"/>
                  </a:rPr>
                  <a:t>Output: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𝑘</m:t>
                        </m:r>
                      </m:sub>
                    </m:sSub>
                    <m:d>
                      <m:dPr>
                        <m:ctrlPr>
                          <a:rPr lang="en-US" i="1">
                            <a:latin typeface="Cambria Math" panose="02040503050406030204" pitchFamily="18" charset="0"/>
                            <a:ea typeface="Cambria Math" panose="02040503050406030204" pitchFamily="18" charset="0"/>
                          </a:rPr>
                        </m:ctrlPr>
                      </m:dPr>
                      <m:e>
                        <m:r>
                          <a:rPr lang="en-US" i="1">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Correctness: </a:t>
                </a:r>
              </a:p>
              <a:p>
                <a:pPr lvl="1"/>
                <a:r>
                  <a:rPr lang="en-US" sz="2000" dirty="0">
                    <a:latin typeface="Cambria Math" panose="02040503050406030204" pitchFamily="18" charset="0"/>
                    <a:ea typeface="Cambria Math" panose="02040503050406030204" pitchFamily="18" charset="0"/>
                    <a:cs typeface="Calibri" panose="020F0502020204030204" pitchFamily="34" charset="0"/>
                  </a:rPr>
                  <a:t>If </a:t>
                </a:r>
                <a14:m>
                  <m:oMath xmlns:m="http://schemas.openxmlformats.org/officeDocument/2006/math">
                    <m:r>
                      <a:rPr lang="en-US" sz="2000" i="1">
                        <a:solidFill>
                          <a:srgbClr val="FF6600"/>
                        </a:solidFill>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solidFill>
                              <a:srgbClr val="0066FF"/>
                            </a:solidFill>
                            <a:latin typeface="Cambria Math" panose="02040503050406030204" pitchFamily="18" charset="0"/>
                            <a:ea typeface="Cambria Math" panose="02040503050406030204" pitchFamily="18" charset="0"/>
                          </a:rPr>
                        </m:ctrlPr>
                      </m:sSubPr>
                      <m:e>
                        <m:r>
                          <a:rPr lang="en-US" sz="2000" i="1">
                            <a:solidFill>
                              <a:srgbClr val="0066FF"/>
                            </a:solidFill>
                            <a:latin typeface="Cambria Math" panose="02040503050406030204" pitchFamily="18" charset="0"/>
                            <a:ea typeface="Cambria Math" panose="02040503050406030204" pitchFamily="18" charset="0"/>
                          </a:rPr>
                          <m:t>𝑥</m:t>
                        </m:r>
                      </m:e>
                      <m:sub>
                        <m:r>
                          <a:rPr lang="en-US" sz="2000" b="0" i="1" smtClean="0">
                            <a:solidFill>
                              <a:srgbClr val="0066FF"/>
                            </a:solidFill>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oMath>
                </a14:m>
                <a:r>
                  <a:rPr lang="en-US" sz="2000" dirty="0">
                    <a:solidFill>
                      <a:srgbClr val="0066FF"/>
                    </a:solidFill>
                    <a:ea typeface="Cambria Math" panose="02040503050406030204" pitchFamily="18" charset="0"/>
                    <a:cs typeface="Calibri" panose="020F0502020204030204" pitchFamily="34" charset="0"/>
                  </a:rPr>
                  <a:t> </a:t>
                </a:r>
                <a:r>
                  <a:rPr lang="en-US" sz="2000" dirty="0">
                    <a:latin typeface="Cambria Math" panose="02040503050406030204" pitchFamily="18" charset="0"/>
                    <a:ea typeface="Cambria Math" panose="02040503050406030204" pitchFamily="18" charset="0"/>
                    <a:cs typeface="Calibri" panose="020F0502020204030204" pitchFamily="34" charset="0"/>
                  </a:rPr>
                  <a:t>outputs </a:t>
                </a:r>
                <a14:m>
                  <m:oMath xmlns:m="http://schemas.openxmlformats.org/officeDocument/2006/math">
                    <m:sSub>
                      <m:sSubPr>
                        <m:ctrlPr>
                          <a:rPr lang="en-US" sz="2000" b="0" i="1" smtClean="0">
                            <a:solidFill>
                              <a:srgbClr val="0066FF"/>
                            </a:solidFill>
                            <a:latin typeface="Cambria Math" panose="02040503050406030204" pitchFamily="18" charset="0"/>
                            <a:ea typeface="Cambria Math" panose="02040503050406030204" pitchFamily="18" charset="0"/>
                          </a:rPr>
                        </m:ctrlPr>
                      </m:sSubPr>
                      <m:e>
                        <m:r>
                          <a:rPr lang="en-US" sz="2000" b="0" i="1" smtClean="0">
                            <a:solidFill>
                              <a:srgbClr val="0066FF"/>
                            </a:solidFill>
                            <a:latin typeface="Cambria Math" panose="02040503050406030204" pitchFamily="18" charset="0"/>
                            <a:ea typeface="Cambria Math" panose="02040503050406030204" pitchFamily="18" charset="0"/>
                          </a:rPr>
                          <m:t>𝑦</m:t>
                        </m:r>
                      </m:e>
                      <m:sub>
                        <m:r>
                          <a:rPr lang="en-US" sz="2000" b="0" i="1" smtClean="0">
                            <a:solidFill>
                              <a:srgbClr val="0066FF"/>
                            </a:solidFill>
                            <a:latin typeface="Cambria Math" panose="02040503050406030204" pitchFamily="18" charset="0"/>
                            <a:ea typeface="Cambria Math" panose="02040503050406030204" pitchFamily="18" charset="0"/>
                          </a:rPr>
                          <m:t>1</m:t>
                        </m:r>
                      </m:sub>
                    </m:sSub>
                  </m:oMath>
                </a14:m>
                <a:endParaRPr lang="en-US" sz="2000" b="0" dirty="0">
                  <a:solidFill>
                    <a:srgbClr val="0066FF"/>
                  </a:solidFill>
                  <a:latin typeface="Cambria Math" panose="02040503050406030204" pitchFamily="18" charset="0"/>
                  <a:ea typeface="Cambria Math" panose="02040503050406030204" pitchFamily="18" charset="0"/>
                </a:endParaRPr>
              </a:p>
              <a:p>
                <a:pPr lvl="1"/>
                <a:r>
                  <a:rPr lang="en-US" sz="2000" dirty="0">
                    <a:latin typeface="Cambria Math" panose="02040503050406030204" pitchFamily="18" charset="0"/>
                    <a:ea typeface="Cambria Math" panose="02040503050406030204" pitchFamily="18" charset="0"/>
                    <a:cs typeface="Calibri" panose="020F0502020204030204" pitchFamily="34" charset="0"/>
                  </a:rPr>
                  <a:t>Else, outputs pseudo-random value</a:t>
                </a:r>
              </a:p>
            </p:txBody>
          </p:sp>
        </mc:Choice>
        <mc:Fallback xmlns="">
          <p:sp>
            <p:nvSpPr>
              <p:cNvPr id="38" name="Content Placeholder 6">
                <a:extLst>
                  <a:ext uri="{FF2B5EF4-FFF2-40B4-BE49-F238E27FC236}">
                    <a16:creationId xmlns:a16="http://schemas.microsoft.com/office/drawing/2014/main" id="{F6B06502-4F0D-4599-9A9F-A367A060F4F4}"/>
                  </a:ext>
                </a:extLst>
              </p:cNvPr>
              <p:cNvSpPr txBox="1">
                <a:spLocks noRot="1" noChangeAspect="1" noMove="1" noResize="1" noEditPoints="1" noAdjustHandles="1" noChangeArrowheads="1" noChangeShapeType="1" noTextEdit="1"/>
              </p:cNvSpPr>
              <p:nvPr/>
            </p:nvSpPr>
            <p:spPr>
              <a:xfrm>
                <a:off x="444455" y="1941831"/>
                <a:ext cx="5667587" cy="1763526"/>
              </a:xfrm>
              <a:prstGeom prst="rect">
                <a:avLst/>
              </a:prstGeom>
              <a:blipFill>
                <a:blip r:embed="rId18"/>
                <a:stretch>
                  <a:fillRect l="-538" t="-3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02443141-822A-493F-891D-6833740BB65A}"/>
                  </a:ext>
                </a:extLst>
              </p:cNvPr>
              <p:cNvSpPr/>
              <p:nvPr/>
            </p:nvSpPr>
            <p:spPr>
              <a:xfrm>
                <a:off x="8657675" y="2760083"/>
                <a:ext cx="229409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smtClean="0">
                          <a:solidFill>
                            <a:srgbClr val="0066FF"/>
                          </a:solidFill>
                          <a:latin typeface="Cambria Math" panose="02040503050406030204" pitchFamily="18" charset="0"/>
                        </a:rPr>
                        <m:t>{</m:t>
                      </m:r>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𝒙</m:t>
                          </m:r>
                        </m:e>
                        <m:sub>
                          <m:r>
                            <a:rPr lang="en-US" sz="2200" b="1" i="1" smtClean="0">
                              <a:solidFill>
                                <a:srgbClr val="0066FF"/>
                              </a:solidFill>
                              <a:latin typeface="Cambria Math" panose="02040503050406030204" pitchFamily="18" charset="0"/>
                            </a:rPr>
                            <m:t>𝒊</m:t>
                          </m:r>
                        </m:sub>
                      </m:sSub>
                      <m:r>
                        <a:rPr lang="en-US" sz="2200" b="1" i="1" smtClean="0">
                          <a:solidFill>
                            <a:srgbClr val="0066FF"/>
                          </a:solidFill>
                          <a:latin typeface="Cambria Math" panose="02040503050406030204" pitchFamily="18" charset="0"/>
                        </a:rPr>
                        <m:t>,</m:t>
                      </m:r>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𝒚</m:t>
                          </m:r>
                        </m:e>
                        <m:sub>
                          <m:r>
                            <a:rPr lang="en-US" sz="2200" b="1" i="1" smtClean="0">
                              <a:solidFill>
                                <a:srgbClr val="0066FF"/>
                              </a:solidFill>
                              <a:latin typeface="Cambria Math" panose="02040503050406030204" pitchFamily="18" charset="0"/>
                            </a:rPr>
                            <m:t>𝒊</m:t>
                          </m:r>
                        </m:sub>
                      </m:sSub>
                      <m:r>
                        <a:rPr lang="en-US" sz="2200" b="1" i="1" smtClean="0">
                          <a:solidFill>
                            <a:srgbClr val="0066FF"/>
                          </a:solidFill>
                          <a:latin typeface="Cambria Math" panose="02040503050406030204" pitchFamily="18" charset="0"/>
                        </a:rPr>
                        <m:t>⊕</m:t>
                      </m:r>
                      <m:sSub>
                        <m:sSubPr>
                          <m:ctrlPr>
                            <a:rPr lang="en-US" sz="2200" b="1" i="1">
                              <a:solidFill>
                                <a:srgbClr val="0066FF"/>
                              </a:solidFill>
                              <a:latin typeface="Cambria Math" panose="02040503050406030204" pitchFamily="18" charset="0"/>
                            </a:rPr>
                          </m:ctrlPr>
                        </m:sSubPr>
                        <m:e>
                          <m:r>
                            <a:rPr lang="en-US" sz="2200" b="1" i="1">
                              <a:solidFill>
                                <a:srgbClr val="0066FF"/>
                              </a:solidFill>
                              <a:latin typeface="Cambria Math" panose="02040503050406030204" pitchFamily="18" charset="0"/>
                            </a:rPr>
                            <m:t>𝑭</m:t>
                          </m:r>
                        </m:e>
                        <m:sub>
                          <m:r>
                            <a:rPr lang="en-US" sz="2200" b="1" i="1">
                              <a:solidFill>
                                <a:srgbClr val="0066FF"/>
                              </a:solidFill>
                              <a:latin typeface="Cambria Math" panose="02040503050406030204" pitchFamily="18" charset="0"/>
                            </a:rPr>
                            <m:t>𝒌</m:t>
                          </m:r>
                        </m:sub>
                      </m:sSub>
                      <m:d>
                        <m:dPr>
                          <m:ctrlPr>
                            <a:rPr lang="en-US" sz="2200" b="1" i="1">
                              <a:solidFill>
                                <a:srgbClr val="0066FF"/>
                              </a:solidFill>
                              <a:latin typeface="Cambria Math" panose="02040503050406030204" pitchFamily="18" charset="0"/>
                            </a:rPr>
                          </m:ctrlPr>
                        </m:dPr>
                        <m:e>
                          <m:sSub>
                            <m:sSubPr>
                              <m:ctrlP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𝒙</m:t>
                              </m:r>
                            </m:e>
                            <m:sub>
                              <m:r>
                                <a:rPr lang="en-US" sz="22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𝒊</m:t>
                              </m:r>
                            </m:sub>
                          </m:sSub>
                        </m:e>
                      </m:d>
                      <m:r>
                        <a:rPr lang="en-US" sz="22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oMath>
                  </m:oMathPara>
                </a14:m>
                <a:endParaRPr lang="en-US" sz="2200" b="1" dirty="0">
                  <a:solidFill>
                    <a:srgbClr val="0066FF"/>
                  </a:solidFill>
                </a:endParaRPr>
              </a:p>
            </p:txBody>
          </p:sp>
        </mc:Choice>
        <mc:Fallback xmlns="">
          <p:sp>
            <p:nvSpPr>
              <p:cNvPr id="39" name="Rectangle 38">
                <a:extLst>
                  <a:ext uri="{FF2B5EF4-FFF2-40B4-BE49-F238E27FC236}">
                    <a16:creationId xmlns:a16="http://schemas.microsoft.com/office/drawing/2014/main" id="{02443141-822A-493F-891D-6833740BB65A}"/>
                  </a:ext>
                </a:extLst>
              </p:cNvPr>
              <p:cNvSpPr>
                <a:spLocks noRot="1" noChangeAspect="1" noMove="1" noResize="1" noEditPoints="1" noAdjustHandles="1" noChangeArrowheads="1" noChangeShapeType="1" noTextEdit="1"/>
              </p:cNvSpPr>
              <p:nvPr/>
            </p:nvSpPr>
            <p:spPr>
              <a:xfrm>
                <a:off x="8657675" y="2760083"/>
                <a:ext cx="2294090" cy="430887"/>
              </a:xfrm>
              <a:prstGeom prst="rect">
                <a:avLst/>
              </a:prstGeom>
              <a:blipFill>
                <a:blip r:embed="rId19"/>
                <a:stretch>
                  <a:fillRect r="-1326" b="-25714"/>
                </a:stretch>
              </a:blipFill>
            </p:spPr>
            <p:txBody>
              <a:bodyPr/>
              <a:lstStyle/>
              <a:p>
                <a:r>
                  <a:rPr lang="en-US">
                    <a:noFill/>
                  </a:rPr>
                  <a:t> </a:t>
                </a:r>
              </a:p>
            </p:txBody>
          </p:sp>
        </mc:Fallback>
      </mc:AlternateContent>
    </p:spTree>
    <p:extLst>
      <p:ext uri="{BB962C8B-B14F-4D97-AF65-F5344CB8AC3E}">
        <p14:creationId xmlns:p14="http://schemas.microsoft.com/office/powerpoint/2010/main" val="229371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Chart 48">
            <a:extLst>
              <a:ext uri="{FF2B5EF4-FFF2-40B4-BE49-F238E27FC236}">
                <a16:creationId xmlns:a16="http://schemas.microsoft.com/office/drawing/2014/main" id="{9C8ED9A5-78B7-4955-B3E2-2C33D0B70213}"/>
              </a:ext>
            </a:extLst>
          </p:cNvPr>
          <p:cNvGraphicFramePr>
            <a:graphicFrameLocks/>
          </p:cNvGraphicFramePr>
          <p:nvPr/>
        </p:nvGraphicFramePr>
        <p:xfrm>
          <a:off x="259472" y="3672076"/>
          <a:ext cx="4371975" cy="33528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069848" y="0"/>
            <a:ext cx="10058400" cy="791973"/>
          </a:xfrm>
        </p:spPr>
        <p:txBody>
          <a:bodyPr>
            <a:normAutofit fontScale="90000"/>
          </a:bodyPr>
          <a:lstStyle/>
          <a:p>
            <a:pPr algn="ctr"/>
            <a:r>
              <a:rPr lang="en-US" dirty="0"/>
              <a:t>OUR Polynomial based-OPPRF</a:t>
            </a:r>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 name="Rectangle 47">
            <a:extLst>
              <a:ext uri="{FF2B5EF4-FFF2-40B4-BE49-F238E27FC236}">
                <a16:creationId xmlns:a16="http://schemas.microsoft.com/office/drawing/2014/main" id="{E7F3B920-BB58-4213-9482-CC4046C4F661}"/>
              </a:ext>
            </a:extLst>
          </p:cNvPr>
          <p:cNvSpPr/>
          <p:nvPr/>
        </p:nvSpPr>
        <p:spPr>
          <a:xfrm>
            <a:off x="138340" y="631776"/>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35D4BBB2-9CFA-4A53-B37D-C74256115C87}"/>
                  </a:ext>
                </a:extLst>
              </p:cNvPr>
              <p:cNvSpPr/>
              <p:nvPr/>
            </p:nvSpPr>
            <p:spPr>
              <a:xfrm>
                <a:off x="10803584" y="575814"/>
                <a:ext cx="1499118" cy="38741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US" sz="2400" dirty="0">
                    <a:solidFill>
                      <a:srgbClr val="0066FF"/>
                    </a:solidFill>
                    <a:effectLst/>
                  </a:rPr>
                  <a:t>,</a:t>
                </a:r>
                <a:r>
                  <a:rPr lang="en-US" sz="2400" dirty="0">
                    <a:solidFill>
                      <a:srgbClr val="0066FF"/>
                    </a:solidFill>
                    <a:effectLst/>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b="0" dirty="0">
                  <a:solidFill>
                    <a:srgbClr val="0066FF"/>
                  </a:solidFill>
                  <a:effectLst/>
                  <a:ea typeface="Calibri" panose="020F0502020204030204" pitchFamily="34" charset="0"/>
                  <a:cs typeface="Calibri" panose="020F0502020204030204" pitchFamily="34" charset="0"/>
                </a:endParaRPr>
              </a:p>
            </p:txBody>
          </p:sp>
        </mc:Choice>
        <mc:Fallback xmlns="">
          <p:sp>
            <p:nvSpPr>
              <p:cNvPr id="54" name="Rectangle 53">
                <a:extLst>
                  <a:ext uri="{FF2B5EF4-FFF2-40B4-BE49-F238E27FC236}">
                    <a16:creationId xmlns:a16="http://schemas.microsoft.com/office/drawing/2014/main" id="{35D4BBB2-9CFA-4A53-B37D-C74256115C87}"/>
                  </a:ext>
                </a:extLst>
              </p:cNvPr>
              <p:cNvSpPr>
                <a:spLocks noRot="1" noChangeAspect="1" noMove="1" noResize="1" noEditPoints="1" noAdjustHandles="1" noChangeArrowheads="1" noChangeShapeType="1" noTextEdit="1"/>
              </p:cNvSpPr>
              <p:nvPr/>
            </p:nvSpPr>
            <p:spPr>
              <a:xfrm>
                <a:off x="10803584" y="575814"/>
                <a:ext cx="1499118" cy="387410"/>
              </a:xfrm>
              <a:prstGeom prst="rect">
                <a:avLst/>
              </a:prstGeom>
              <a:blipFill>
                <a:blip r:embed="rId6"/>
                <a:stretch>
                  <a:fillRect t="-21875" b="-43750"/>
                </a:stretch>
              </a:blipFill>
              <a:ln>
                <a:noFill/>
                <a:prstDash val="sysDot"/>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14889ED-37BA-421B-8A95-2216A2C7E000}"/>
              </a:ext>
            </a:extLst>
          </p:cNvPr>
          <p:cNvCxnSpPr/>
          <p:nvPr/>
        </p:nvCxnSpPr>
        <p:spPr>
          <a:xfrm>
            <a:off x="1110996" y="1960660"/>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Rounded Rectangle 10">
            <a:extLst>
              <a:ext uri="{FF2B5EF4-FFF2-40B4-BE49-F238E27FC236}">
                <a16:creationId xmlns:a16="http://schemas.microsoft.com/office/drawing/2014/main" id="{3FB1F9C6-8827-47FE-A4DC-0D251C5D1CE2}"/>
              </a:ext>
            </a:extLst>
          </p:cNvPr>
          <p:cNvSpPr/>
          <p:nvPr/>
        </p:nvSpPr>
        <p:spPr>
          <a:xfrm>
            <a:off x="4836273" y="1021015"/>
            <a:ext cx="2548735" cy="823272"/>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Oblivious </a:t>
            </a:r>
          </a:p>
          <a:p>
            <a:pPr algn="ctr"/>
            <a:r>
              <a:rPr lang="en-US" sz="2300" b="1" dirty="0">
                <a:solidFill>
                  <a:schemeClr val="bg1"/>
                </a:solidFill>
              </a:rPr>
              <a:t>PRF</a:t>
            </a:r>
          </a:p>
        </p:txBody>
      </p:sp>
      <p:sp>
        <p:nvSpPr>
          <p:cNvPr id="19" name="Rectangle 18">
            <a:extLst>
              <a:ext uri="{FF2B5EF4-FFF2-40B4-BE49-F238E27FC236}">
                <a16:creationId xmlns:a16="http://schemas.microsoft.com/office/drawing/2014/main" id="{085E7BB7-FD8A-4BEC-B43D-172DDDBDEB80}"/>
              </a:ext>
            </a:extLst>
          </p:cNvPr>
          <p:cNvSpPr/>
          <p:nvPr/>
        </p:nvSpPr>
        <p:spPr>
          <a:xfrm>
            <a:off x="3265791" y="971689"/>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8F739BF-EC99-4DDE-94A3-806F68FFC27E}"/>
                  </a:ext>
                </a:extLst>
              </p:cNvPr>
              <p:cNvSpPr/>
              <p:nvPr/>
            </p:nvSpPr>
            <p:spPr>
              <a:xfrm>
                <a:off x="3005784" y="1500273"/>
                <a:ext cx="877675" cy="43645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rgbClr val="0066FF"/>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chemeClr val="tx1"/>
                          </a:solidFill>
                          <a:latin typeface="Cambria Math" panose="02040503050406030204" pitchFamily="18" charset="0"/>
                        </a:rPr>
                        <m:t>)</m:t>
                      </m:r>
                    </m:oMath>
                  </m:oMathPara>
                </a14:m>
                <a:endParaRPr lang="en-US" sz="2400" dirty="0"/>
              </a:p>
            </p:txBody>
          </p:sp>
        </mc:Choice>
        <mc:Fallback xmlns="">
          <p:sp>
            <p:nvSpPr>
              <p:cNvPr id="20" name="Rectangle 19">
                <a:extLst>
                  <a:ext uri="{FF2B5EF4-FFF2-40B4-BE49-F238E27FC236}">
                    <a16:creationId xmlns:a16="http://schemas.microsoft.com/office/drawing/2014/main" id="{98F739BF-EC99-4DDE-94A3-806F68FFC27E}"/>
                  </a:ext>
                </a:extLst>
              </p:cNvPr>
              <p:cNvSpPr>
                <a:spLocks noRot="1" noChangeAspect="1" noMove="1" noResize="1" noEditPoints="1" noAdjustHandles="1" noChangeArrowheads="1" noChangeShapeType="1" noTextEdit="1"/>
              </p:cNvSpPr>
              <p:nvPr/>
            </p:nvSpPr>
            <p:spPr>
              <a:xfrm>
                <a:off x="3005784" y="1500273"/>
                <a:ext cx="877675" cy="436454"/>
              </a:xfrm>
              <a:prstGeom prst="rect">
                <a:avLst/>
              </a:prstGeom>
              <a:blipFill>
                <a:blip r:embed="rId7"/>
                <a:stretch>
                  <a:fillRect l="-8333" r="-3472" b="-22222"/>
                </a:stretch>
              </a:blipFill>
              <a:ln>
                <a:noFill/>
                <a:prstDash val="sysDot"/>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E00B597-82BF-4A54-8486-1A8FAFBAE514}"/>
              </a:ext>
            </a:extLst>
          </p:cNvPr>
          <p:cNvCxnSpPr>
            <a:cxnSpLocks/>
          </p:cNvCxnSpPr>
          <p:nvPr/>
        </p:nvCxnSpPr>
        <p:spPr>
          <a:xfrm>
            <a:off x="3910545" y="1195009"/>
            <a:ext cx="8903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D3B10B-1380-4724-BAFA-8B5C8E4EED85}"/>
              </a:ext>
            </a:extLst>
          </p:cNvPr>
          <p:cNvCxnSpPr>
            <a:cxnSpLocks/>
            <a:endCxn id="20" idx="3"/>
          </p:cNvCxnSpPr>
          <p:nvPr/>
        </p:nvCxnSpPr>
        <p:spPr>
          <a:xfrm flipH="1" flipV="1">
            <a:off x="3883459" y="1718500"/>
            <a:ext cx="952814" cy="14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F6919A6-DF17-4E7F-95A9-5D3F43521231}"/>
                  </a:ext>
                </a:extLst>
              </p:cNvPr>
              <p:cNvSpPr/>
              <p:nvPr/>
            </p:nvSpPr>
            <p:spPr>
              <a:xfrm>
                <a:off x="8337822" y="1469724"/>
                <a:ext cx="589983" cy="48751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0066FF"/>
                          </a:solidFill>
                          <a:latin typeface="Cambria Math" panose="02040503050406030204" pitchFamily="18" charset="0"/>
                        </a:rPr>
                        <m:t>𝑘</m:t>
                      </m:r>
                    </m:oMath>
                  </m:oMathPara>
                </a14:m>
                <a:endParaRPr lang="en-US" sz="2400" dirty="0">
                  <a:solidFill>
                    <a:srgbClr val="0066FF"/>
                  </a:solidFill>
                </a:endParaRPr>
              </a:p>
            </p:txBody>
          </p:sp>
        </mc:Choice>
        <mc:Fallback xmlns="">
          <p:sp>
            <p:nvSpPr>
              <p:cNvPr id="25" name="Rectangle 24">
                <a:extLst>
                  <a:ext uri="{FF2B5EF4-FFF2-40B4-BE49-F238E27FC236}">
                    <a16:creationId xmlns:a16="http://schemas.microsoft.com/office/drawing/2014/main" id="{FF6919A6-DF17-4E7F-95A9-5D3F43521231}"/>
                  </a:ext>
                </a:extLst>
              </p:cNvPr>
              <p:cNvSpPr>
                <a:spLocks noRot="1" noChangeAspect="1" noMove="1" noResize="1" noEditPoints="1" noAdjustHandles="1" noChangeArrowheads="1" noChangeShapeType="1" noTextEdit="1"/>
              </p:cNvSpPr>
              <p:nvPr/>
            </p:nvSpPr>
            <p:spPr>
              <a:xfrm>
                <a:off x="8337822" y="1469724"/>
                <a:ext cx="589983" cy="487513"/>
              </a:xfrm>
              <a:prstGeom prst="rect">
                <a:avLst/>
              </a:prstGeom>
              <a:blipFill>
                <a:blip r:embed="rId8"/>
                <a:stretch>
                  <a:fillRect/>
                </a:stretch>
              </a:blipFill>
              <a:ln>
                <a:noFill/>
                <a:prstDash val="sysDot"/>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E964F83D-1FC4-4BD9-8BCB-60394ACB4FAB}"/>
              </a:ext>
            </a:extLst>
          </p:cNvPr>
          <p:cNvCxnSpPr>
            <a:cxnSpLocks/>
          </p:cNvCxnSpPr>
          <p:nvPr/>
        </p:nvCxnSpPr>
        <p:spPr>
          <a:xfrm>
            <a:off x="7385009" y="1737848"/>
            <a:ext cx="9756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3649BC9-91B7-40A7-8CCF-739F9645E9BF}"/>
              </a:ext>
            </a:extLst>
          </p:cNvPr>
          <p:cNvCxnSpPr>
            <a:cxnSpLocks/>
          </p:cNvCxnSpPr>
          <p:nvPr/>
        </p:nvCxnSpPr>
        <p:spPr>
          <a:xfrm flipH="1">
            <a:off x="4836274" y="5450042"/>
            <a:ext cx="254873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ontent Placeholder 6">
                <a:extLst>
                  <a:ext uri="{FF2B5EF4-FFF2-40B4-BE49-F238E27FC236}">
                    <a16:creationId xmlns:a16="http://schemas.microsoft.com/office/drawing/2014/main" id="{C9BC8FD1-7487-4540-AAAB-B5833CA5AE0F}"/>
                  </a:ext>
                </a:extLst>
              </p:cNvPr>
              <p:cNvSpPr txBox="1">
                <a:spLocks/>
              </p:cNvSpPr>
              <p:nvPr/>
            </p:nvSpPr>
            <p:spPr>
              <a:xfrm>
                <a:off x="444454" y="1941831"/>
                <a:ext cx="5268029" cy="176352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latin typeface="Cambria Math" panose="02040503050406030204" pitchFamily="18" charset="0"/>
                    <a:ea typeface="Cambria Math" panose="02040503050406030204" pitchFamily="18" charset="0"/>
                  </a:rPr>
                  <a:t>Output: </a:t>
                </a:r>
                <a14:m>
                  <m:oMath xmlns:m="http://schemas.openxmlformats.org/officeDocument/2006/math">
                    <m:r>
                      <m:rPr>
                        <m:sty m:val="p"/>
                      </m:rPr>
                      <a:rPr lang="en-US">
                        <a:solidFill>
                          <a:srgbClr val="0066FF"/>
                        </a:solidFill>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en-US" i="1">
                            <a:solidFill>
                              <a:srgbClr val="FF6600"/>
                            </a:solidFill>
                            <a:latin typeface="Cambria Math" panose="02040503050406030204" pitchFamily="18" charset="0"/>
                            <a:ea typeface="Cambria Math" panose="02040503050406030204" pitchFamily="18" charset="0"/>
                          </a:rPr>
                          <m:t>𝑥</m:t>
                        </m:r>
                      </m:e>
                    </m:d>
                    <m:r>
                      <a:rPr lang="en-US" i="1">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𝑘</m:t>
                        </m:r>
                      </m:sub>
                    </m:sSub>
                    <m:d>
                      <m:dPr>
                        <m:ctrlPr>
                          <a:rPr lang="en-US" i="1">
                            <a:latin typeface="Cambria Math" panose="02040503050406030204" pitchFamily="18" charset="0"/>
                            <a:ea typeface="Cambria Math" panose="02040503050406030204" pitchFamily="18" charset="0"/>
                          </a:rPr>
                        </m:ctrlPr>
                      </m:dPr>
                      <m:e>
                        <m:r>
                          <a:rPr lang="en-US" i="1">
                            <a:solidFill>
                              <a:srgbClr val="FF66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rPr>
                          <m:t>𝑥</m:t>
                        </m:r>
                      </m:e>
                    </m:d>
                  </m:oMath>
                </a14:m>
                <a:endParaRPr lang="en-US" dirty="0">
                  <a:solidFill>
                    <a:srgbClr val="0066FF"/>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Calibri" panose="020F0502020204030204" pitchFamily="34" charset="0"/>
                </a:endParaRPr>
              </a:p>
              <a:p>
                <a:r>
                  <a:rPr lang="en-US" dirty="0">
                    <a:latin typeface="Cambria Math" panose="02040503050406030204" pitchFamily="18" charset="0"/>
                    <a:ea typeface="Cambria Math" panose="02040503050406030204" pitchFamily="18" charset="0"/>
                    <a:cs typeface="Calibri" panose="020F0502020204030204" pitchFamily="34" charset="0"/>
                  </a:rPr>
                  <a:t>Security: </a:t>
                </a:r>
              </a:p>
              <a:p>
                <a:pPr lvl="1"/>
                <a:r>
                  <a:rPr lang="en-US" sz="2000" dirty="0"/>
                  <a:t>Pseudo-randomness hides everything about values of F for </a:t>
                </a:r>
                <a14:m>
                  <m:oMath xmlns:m="http://schemas.openxmlformats.org/officeDocument/2006/math">
                    <m:r>
                      <a:rPr lang="en-US" sz="2000" i="1">
                        <a:solidFill>
                          <a:srgbClr val="FF6600"/>
                        </a:solidFill>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solidFill>
                              <a:srgbClr val="0066FF"/>
                            </a:solidFill>
                            <a:latin typeface="Cambria Math" panose="02040503050406030204" pitchFamily="18" charset="0"/>
                            <a:ea typeface="Cambria Math" panose="02040503050406030204" pitchFamily="18" charset="0"/>
                          </a:rPr>
                        </m:ctrlPr>
                      </m:sSubPr>
                      <m:e>
                        <m:r>
                          <a:rPr lang="en-US" sz="2000" i="1">
                            <a:solidFill>
                              <a:srgbClr val="0066FF"/>
                            </a:solidFill>
                            <a:latin typeface="Cambria Math" panose="02040503050406030204" pitchFamily="18" charset="0"/>
                            <a:ea typeface="Cambria Math" panose="02040503050406030204" pitchFamily="18" charset="0"/>
                          </a:rPr>
                          <m:t>𝑥</m:t>
                        </m:r>
                      </m:e>
                      <m:sub>
                        <m:r>
                          <a:rPr lang="en-US" sz="2000" i="1">
                            <a:solidFill>
                              <a:srgbClr val="0066FF"/>
                            </a:solidFill>
                            <a:latin typeface="Cambria Math" panose="02040503050406030204" pitchFamily="18" charset="0"/>
                            <a:ea typeface="Cambria Math" panose="02040503050406030204" pitchFamily="18" charset="0"/>
                          </a:rPr>
                          <m:t>𝑖</m:t>
                        </m:r>
                      </m:sub>
                    </m:sSub>
                  </m:oMath>
                </a14:m>
                <a:endParaRPr lang="en-US" sz="2000" dirty="0">
                  <a:solidFill>
                    <a:srgbClr val="0066FF"/>
                  </a:solidFill>
                </a:endParaRPr>
              </a:p>
            </p:txBody>
          </p:sp>
        </mc:Choice>
        <mc:Fallback xmlns="">
          <p:sp>
            <p:nvSpPr>
              <p:cNvPr id="35" name="Content Placeholder 6">
                <a:extLst>
                  <a:ext uri="{FF2B5EF4-FFF2-40B4-BE49-F238E27FC236}">
                    <a16:creationId xmlns:a16="http://schemas.microsoft.com/office/drawing/2014/main" id="{C9BC8FD1-7487-4540-AAAB-B5833CA5AE0F}"/>
                  </a:ext>
                </a:extLst>
              </p:cNvPr>
              <p:cNvSpPr txBox="1">
                <a:spLocks noRot="1" noChangeAspect="1" noMove="1" noResize="1" noEditPoints="1" noAdjustHandles="1" noChangeArrowheads="1" noChangeShapeType="1" noTextEdit="1"/>
              </p:cNvSpPr>
              <p:nvPr/>
            </p:nvSpPr>
            <p:spPr>
              <a:xfrm>
                <a:off x="444454" y="1941831"/>
                <a:ext cx="5268029" cy="1763526"/>
              </a:xfrm>
              <a:prstGeom prst="rect">
                <a:avLst/>
              </a:prstGeom>
              <a:blipFill>
                <a:blip r:embed="rId9"/>
                <a:stretch>
                  <a:fillRect l="-579" t="-3806"/>
                </a:stretch>
              </a:blipFill>
            </p:spPr>
            <p:txBody>
              <a:bodyPr/>
              <a:lstStyle/>
              <a:p>
                <a:r>
                  <a:rPr lang="en-US">
                    <a:noFill/>
                  </a:rPr>
                  <a:t> </a:t>
                </a:r>
              </a:p>
            </p:txBody>
          </p:sp>
        </mc:Fallback>
      </mc:AlternateContent>
      <p:sp>
        <p:nvSpPr>
          <p:cNvPr id="36" name="Oval 35">
            <a:extLst>
              <a:ext uri="{FF2B5EF4-FFF2-40B4-BE49-F238E27FC236}">
                <a16:creationId xmlns:a16="http://schemas.microsoft.com/office/drawing/2014/main" id="{0B184D45-A8E1-42D6-9AB7-4854858B2100}"/>
              </a:ext>
            </a:extLst>
          </p:cNvPr>
          <p:cNvSpPr/>
          <p:nvPr/>
        </p:nvSpPr>
        <p:spPr>
          <a:xfrm>
            <a:off x="4006733" y="5165472"/>
            <a:ext cx="158620" cy="1679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2D9AD720-8B45-4257-BF80-8F2C9C1055E5}"/>
                  </a:ext>
                </a:extLst>
              </p:cNvPr>
              <p:cNvSpPr/>
              <p:nvPr/>
            </p:nvSpPr>
            <p:spPr>
              <a:xfrm>
                <a:off x="3762879" y="4764274"/>
                <a:ext cx="783356"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r>
                      <a:rPr lang="en-US"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𝑥</m:t>
                    </m:r>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37" name="Rectangle 36">
                <a:extLst>
                  <a:ext uri="{FF2B5EF4-FFF2-40B4-BE49-F238E27FC236}">
                    <a16:creationId xmlns:a16="http://schemas.microsoft.com/office/drawing/2014/main" id="{2D9AD720-8B45-4257-BF80-8F2C9C1055E5}"/>
                  </a:ext>
                </a:extLst>
              </p:cNvPr>
              <p:cNvSpPr>
                <a:spLocks noRot="1" noChangeAspect="1" noMove="1" noResize="1" noEditPoints="1" noAdjustHandles="1" noChangeArrowheads="1" noChangeShapeType="1" noTextEdit="1"/>
              </p:cNvSpPr>
              <p:nvPr/>
            </p:nvSpPr>
            <p:spPr>
              <a:xfrm>
                <a:off x="3762879" y="4764274"/>
                <a:ext cx="783356" cy="369332"/>
              </a:xfrm>
              <a:prstGeom prst="rect">
                <a:avLst/>
              </a:prstGeom>
              <a:blipFill>
                <a:blip r:embed="rId12"/>
                <a:stretch>
                  <a:fillRect l="-2326" t="-10000" r="-775" b="-26667"/>
                </a:stretch>
              </a:blipFill>
            </p:spPr>
            <p:txBody>
              <a:bodyPr/>
              <a:lstStyle/>
              <a:p>
                <a:r>
                  <a:rPr lang="en-US">
                    <a:noFill/>
                  </a:rPr>
                  <a:t> </a:t>
                </a:r>
              </a:p>
            </p:txBody>
          </p:sp>
        </mc:Fallback>
      </mc:AlternateContent>
      <p:graphicFrame>
        <p:nvGraphicFramePr>
          <p:cNvPr id="40" name="Chart 39">
            <a:extLst>
              <a:ext uri="{FF2B5EF4-FFF2-40B4-BE49-F238E27FC236}">
                <a16:creationId xmlns:a16="http://schemas.microsoft.com/office/drawing/2014/main" id="{FC09B8A1-E58E-45E1-AAF2-DDE940A39A27}"/>
              </a:ext>
            </a:extLst>
          </p:cNvPr>
          <p:cNvGraphicFramePr>
            <a:graphicFrameLocks/>
          </p:cNvGraphicFramePr>
          <p:nvPr/>
        </p:nvGraphicFramePr>
        <p:xfrm>
          <a:off x="7809434" y="3663822"/>
          <a:ext cx="4371975" cy="3352800"/>
        </p:xfrm>
        <a:graphic>
          <a:graphicData uri="http://schemas.openxmlformats.org/drawingml/2006/chart">
            <c:chart xmlns:c="http://schemas.openxmlformats.org/drawingml/2006/chart" xmlns:r="http://schemas.openxmlformats.org/officeDocument/2006/relationships" r:id="rId13"/>
          </a:graphicData>
        </a:graphic>
      </p:graphicFrame>
      <p:sp>
        <p:nvSpPr>
          <p:cNvPr id="41" name="Oval 40">
            <a:extLst>
              <a:ext uri="{FF2B5EF4-FFF2-40B4-BE49-F238E27FC236}">
                <a16:creationId xmlns:a16="http://schemas.microsoft.com/office/drawing/2014/main" id="{3BCCFDD7-DE55-443C-8909-589CCCEAF6C4}"/>
              </a:ext>
            </a:extLst>
          </p:cNvPr>
          <p:cNvSpPr/>
          <p:nvPr/>
        </p:nvSpPr>
        <p:spPr>
          <a:xfrm>
            <a:off x="9995421" y="49490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CA3C0AC-96E6-4F56-9B52-9300055D1AD2}"/>
              </a:ext>
            </a:extLst>
          </p:cNvPr>
          <p:cNvSpPr/>
          <p:nvPr/>
        </p:nvSpPr>
        <p:spPr>
          <a:xfrm>
            <a:off x="11244036" y="5348476"/>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E92AE61-73B1-4674-869A-F972DB0785B4}"/>
              </a:ext>
            </a:extLst>
          </p:cNvPr>
          <p:cNvSpPr/>
          <p:nvPr/>
        </p:nvSpPr>
        <p:spPr>
          <a:xfrm>
            <a:off x="10602982" y="4130023"/>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353D8B1-00AD-4374-8D04-F122D7D6C445}"/>
              </a:ext>
            </a:extLst>
          </p:cNvPr>
          <p:cNvSpPr/>
          <p:nvPr/>
        </p:nvSpPr>
        <p:spPr>
          <a:xfrm>
            <a:off x="9022308" y="44545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1899F718-8CED-4633-843E-3EB6180878A7}"/>
                  </a:ext>
                </a:extLst>
              </p:cNvPr>
              <p:cNvSpPr/>
              <p:nvPr/>
            </p:nvSpPr>
            <p:spPr>
              <a:xfrm>
                <a:off x="8612657" y="4113309"/>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45" name="Rectangle 44">
                <a:extLst>
                  <a:ext uri="{FF2B5EF4-FFF2-40B4-BE49-F238E27FC236}">
                    <a16:creationId xmlns:a16="http://schemas.microsoft.com/office/drawing/2014/main" id="{1899F718-8CED-4633-843E-3EB6180878A7}"/>
                  </a:ext>
                </a:extLst>
              </p:cNvPr>
              <p:cNvSpPr>
                <a:spLocks noRot="1" noChangeAspect="1" noMove="1" noResize="1" noEditPoints="1" noAdjustHandles="1" noChangeArrowheads="1" noChangeShapeType="1" noTextEdit="1"/>
              </p:cNvSpPr>
              <p:nvPr/>
            </p:nvSpPr>
            <p:spPr>
              <a:xfrm>
                <a:off x="8612657" y="4113309"/>
                <a:ext cx="931665" cy="369332"/>
              </a:xfrm>
              <a:prstGeom prst="rect">
                <a:avLst/>
              </a:prstGeom>
              <a:blipFill>
                <a:blip r:embed="rId14"/>
                <a:stretch>
                  <a:fillRect l="-1961" t="-10000" r="-1307" b="-26667"/>
                </a:stretch>
              </a:blipFill>
            </p:spPr>
            <p:txBody>
              <a:bodyPr/>
              <a:lstStyle/>
              <a:p>
                <a:r>
                  <a:rPr lang="en-US">
                    <a:noFill/>
                  </a:rPr>
                  <a:t> </a:t>
                </a:r>
              </a:p>
            </p:txBody>
          </p:sp>
        </mc:Fallback>
      </mc:AlternateContent>
      <p:sp>
        <p:nvSpPr>
          <p:cNvPr id="46" name="Oval 45">
            <a:extLst>
              <a:ext uri="{FF2B5EF4-FFF2-40B4-BE49-F238E27FC236}">
                <a16:creationId xmlns:a16="http://schemas.microsoft.com/office/drawing/2014/main" id="{DF110447-809F-415D-8403-15218D39ECDB}"/>
              </a:ext>
            </a:extLst>
          </p:cNvPr>
          <p:cNvSpPr/>
          <p:nvPr/>
        </p:nvSpPr>
        <p:spPr>
          <a:xfrm>
            <a:off x="8999180" y="5529270"/>
            <a:ext cx="158620" cy="167952"/>
          </a:xfrm>
          <a:prstGeom prst="ellipse">
            <a:avLst/>
          </a:prstGeom>
          <a:solidFill>
            <a:srgbClr val="009242"/>
          </a:solidFill>
          <a:ln>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9242"/>
              </a:solidFill>
            </a:endParaRPr>
          </a:p>
        </p:txBody>
      </p:sp>
      <p:sp>
        <p:nvSpPr>
          <p:cNvPr id="50" name="Oval 49">
            <a:extLst>
              <a:ext uri="{FF2B5EF4-FFF2-40B4-BE49-F238E27FC236}">
                <a16:creationId xmlns:a16="http://schemas.microsoft.com/office/drawing/2014/main" id="{DDA3A57C-1912-4B2A-A4EA-0DF18968B802}"/>
              </a:ext>
            </a:extLst>
          </p:cNvPr>
          <p:cNvSpPr/>
          <p:nvPr/>
        </p:nvSpPr>
        <p:spPr>
          <a:xfrm>
            <a:off x="1449218" y="5537524"/>
            <a:ext cx="158620" cy="167952"/>
          </a:xfrm>
          <a:prstGeom prst="ellipse">
            <a:avLst/>
          </a:prstGeom>
          <a:solidFill>
            <a:srgbClr val="009242"/>
          </a:solidFill>
          <a:ln>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9242"/>
              </a:solidFill>
            </a:endParaRPr>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FFEA9728-5245-412B-8157-6E58D5406F39}"/>
                  </a:ext>
                </a:extLst>
              </p:cNvPr>
              <p:cNvSpPr/>
              <p:nvPr/>
            </p:nvSpPr>
            <p:spPr>
              <a:xfrm>
                <a:off x="7517651" y="5195633"/>
                <a:ext cx="1911934" cy="369332"/>
              </a:xfrm>
              <a:prstGeom prst="rect">
                <a:avLst/>
              </a:prstGeom>
              <a:noFill/>
            </p:spPr>
            <p:txBody>
              <a:bodyPr wrap="none">
                <a:spAutoFit/>
              </a:bodyPr>
              <a:lstStyle/>
              <a:p>
                <a14:m>
                  <m:oMath xmlns:m="http://schemas.openxmlformats.org/officeDocument/2006/math">
                    <m:r>
                      <a:rPr lang="en-US"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9242"/>
                    </a:solidFill>
                  </a:rPr>
                  <a:t>,</a:t>
                </a:r>
                <a:r>
                  <a:rPr lang="en-US" dirty="0">
                    <a:solidFill>
                      <a:srgbClr val="009242"/>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𝐹</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𝑘</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solidFill>
                    <a:srgbClr val="009242"/>
                  </a:solidFill>
                </a:endParaRPr>
              </a:p>
            </p:txBody>
          </p:sp>
        </mc:Choice>
        <mc:Fallback xmlns="">
          <p:sp>
            <p:nvSpPr>
              <p:cNvPr id="52" name="Rectangle 51">
                <a:extLst>
                  <a:ext uri="{FF2B5EF4-FFF2-40B4-BE49-F238E27FC236}">
                    <a16:creationId xmlns:a16="http://schemas.microsoft.com/office/drawing/2014/main" id="{FFEA9728-5245-412B-8157-6E58D5406F39}"/>
                  </a:ext>
                </a:extLst>
              </p:cNvPr>
              <p:cNvSpPr>
                <a:spLocks noRot="1" noChangeAspect="1" noMove="1" noResize="1" noEditPoints="1" noAdjustHandles="1" noChangeArrowheads="1" noChangeShapeType="1" noTextEdit="1"/>
              </p:cNvSpPr>
              <p:nvPr/>
            </p:nvSpPr>
            <p:spPr>
              <a:xfrm>
                <a:off x="7517651" y="5195633"/>
                <a:ext cx="1911934" cy="369332"/>
              </a:xfrm>
              <a:prstGeom prst="rect">
                <a:avLst/>
              </a:prstGeom>
              <a:blipFill>
                <a:blip r:embed="rId15"/>
                <a:stretch>
                  <a:fillRect l="-955" t="-8197" r="-31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22ACFBA7-4D50-411E-8D34-F0A98A7C9880}"/>
                  </a:ext>
                </a:extLst>
              </p:cNvPr>
              <p:cNvSpPr/>
              <p:nvPr/>
            </p:nvSpPr>
            <p:spPr>
              <a:xfrm>
                <a:off x="-12313" y="5180450"/>
                <a:ext cx="1911934" cy="369332"/>
              </a:xfrm>
              <a:prstGeom prst="rect">
                <a:avLst/>
              </a:prstGeom>
              <a:noFill/>
            </p:spPr>
            <p:txBody>
              <a:bodyPr wrap="none">
                <a:spAutoFit/>
              </a:bodyPr>
              <a:lstStyle/>
              <a:p>
                <a14:m>
                  <m:oMath xmlns:m="http://schemas.openxmlformats.org/officeDocument/2006/math">
                    <m:r>
                      <a:rPr lang="en-US"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9242"/>
                    </a:solidFill>
                  </a:rPr>
                  <a:t>,</a:t>
                </a:r>
                <a:r>
                  <a:rPr lang="en-US" dirty="0">
                    <a:solidFill>
                      <a:srgbClr val="009242"/>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𝐹</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𝑘</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solidFill>
                    <a:srgbClr val="009242"/>
                  </a:solidFill>
                </a:endParaRPr>
              </a:p>
            </p:txBody>
          </p:sp>
        </mc:Choice>
        <mc:Fallback xmlns="">
          <p:sp>
            <p:nvSpPr>
              <p:cNvPr id="53" name="Rectangle 52">
                <a:extLst>
                  <a:ext uri="{FF2B5EF4-FFF2-40B4-BE49-F238E27FC236}">
                    <a16:creationId xmlns:a16="http://schemas.microsoft.com/office/drawing/2014/main" id="{22ACFBA7-4D50-411E-8D34-F0A98A7C9880}"/>
                  </a:ext>
                </a:extLst>
              </p:cNvPr>
              <p:cNvSpPr>
                <a:spLocks noRot="1" noChangeAspect="1" noMove="1" noResize="1" noEditPoints="1" noAdjustHandles="1" noChangeArrowheads="1" noChangeShapeType="1" noTextEdit="1"/>
              </p:cNvSpPr>
              <p:nvPr/>
            </p:nvSpPr>
            <p:spPr>
              <a:xfrm>
                <a:off x="-12313" y="5180450"/>
                <a:ext cx="1911934" cy="369332"/>
              </a:xfrm>
              <a:prstGeom prst="rect">
                <a:avLst/>
              </a:prstGeom>
              <a:blipFill>
                <a:blip r:embed="rId16"/>
                <a:stretch>
                  <a:fillRect l="-955" t="-10000" r="-318" b="-26667"/>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FAAE7B79-6099-44B1-B6C5-57B927D78A1E}"/>
              </a:ext>
            </a:extLst>
          </p:cNvPr>
          <p:cNvSpPr/>
          <p:nvPr/>
        </p:nvSpPr>
        <p:spPr>
          <a:xfrm>
            <a:off x="1466186" y="4477088"/>
            <a:ext cx="158620" cy="1679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22FAD92-DB52-4FEC-88A5-911D0F77FE57}"/>
                  </a:ext>
                </a:extLst>
              </p:cNvPr>
              <p:cNvSpPr/>
              <p:nvPr/>
            </p:nvSpPr>
            <p:spPr>
              <a:xfrm>
                <a:off x="1205364" y="4100541"/>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sSubPr>
                      <m:e>
                        <m:r>
                          <a:rPr lang="en-US"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33" name="Rectangle 32">
                <a:extLst>
                  <a:ext uri="{FF2B5EF4-FFF2-40B4-BE49-F238E27FC236}">
                    <a16:creationId xmlns:a16="http://schemas.microsoft.com/office/drawing/2014/main" id="{422FAD92-DB52-4FEC-88A5-911D0F77FE57}"/>
                  </a:ext>
                </a:extLst>
              </p:cNvPr>
              <p:cNvSpPr>
                <a:spLocks noRot="1" noChangeAspect="1" noMove="1" noResize="1" noEditPoints="1" noAdjustHandles="1" noChangeArrowheads="1" noChangeShapeType="1" noTextEdit="1"/>
              </p:cNvSpPr>
              <p:nvPr/>
            </p:nvSpPr>
            <p:spPr>
              <a:xfrm>
                <a:off x="1205364" y="4100541"/>
                <a:ext cx="931665" cy="369332"/>
              </a:xfrm>
              <a:prstGeom prst="rect">
                <a:avLst/>
              </a:prstGeom>
              <a:blipFill>
                <a:blip r:embed="rId17"/>
                <a:stretch>
                  <a:fillRect l="-1961" t="-10000" r="-1307" b="-26667"/>
                </a:stretch>
              </a:blipFill>
            </p:spPr>
            <p:txBody>
              <a:bodyPr/>
              <a:lstStyle/>
              <a:p>
                <a:r>
                  <a:rPr lang="en-US">
                    <a:noFill/>
                  </a:rPr>
                  <a:t> </a:t>
                </a:r>
              </a:p>
            </p:txBody>
          </p:sp>
        </mc:Fallback>
      </mc:AlternateContent>
      <p:sp>
        <p:nvSpPr>
          <p:cNvPr id="34" name="Slide Number Placeholder 9">
            <a:extLst>
              <a:ext uri="{FF2B5EF4-FFF2-40B4-BE49-F238E27FC236}">
                <a16:creationId xmlns:a16="http://schemas.microsoft.com/office/drawing/2014/main" id="{95A70B0B-4A35-4D2E-8161-F74A6EEFB433}"/>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13</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38" name="Content Placeholder 6">
                <a:extLst>
                  <a:ext uri="{FF2B5EF4-FFF2-40B4-BE49-F238E27FC236}">
                    <a16:creationId xmlns:a16="http://schemas.microsoft.com/office/drawing/2014/main" id="{60640EA6-03E8-47B0-8575-62501C0FA887}"/>
                  </a:ext>
                </a:extLst>
              </p:cNvPr>
              <p:cNvSpPr txBox="1">
                <a:spLocks/>
              </p:cNvSpPr>
              <p:nvPr/>
            </p:nvSpPr>
            <p:spPr>
              <a:xfrm>
                <a:off x="7637609" y="1977196"/>
                <a:ext cx="4232693" cy="142157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effectLst/>
                    <a:latin typeface="Cambria Math" panose="02040503050406030204" pitchFamily="18" charset="0"/>
                    <a:ea typeface="Cambria Math" panose="02040503050406030204" pitchFamily="18" charset="0"/>
                  </a:rPr>
                  <a:t>Compute: </a:t>
                </a:r>
                <a14:m>
                  <m:oMath xmlns:m="http://schemas.openxmlformats.org/officeDocument/2006/math">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smtClean="0">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1</m:t>
                            </m:r>
                          </m:sub>
                        </m:sSub>
                      </m:e>
                    </m:d>
                    <m:r>
                      <a:rPr lang="en-US" b="0" i="1" smtClean="0">
                        <a:effectLst/>
                        <a:latin typeface="Cambria Math" panose="02040503050406030204" pitchFamily="18" charset="0"/>
                        <a:ea typeface="Cambria Math" panose="02040503050406030204" pitchFamily="18" charset="0"/>
                      </a:rPr>
                      <m:t>, …,</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𝑛</m:t>
                            </m:r>
                          </m:sub>
                        </m:sSub>
                      </m:e>
                    </m:d>
                  </m:oMath>
                </a14:m>
                <a:endParaRPr lang="en-US" dirty="0">
                  <a:solidFill>
                    <a:srgbClr val="0066FF"/>
                  </a:solidFill>
                  <a:effectLst/>
                  <a:latin typeface="Cambria Math" panose="02040503050406030204" pitchFamily="18" charset="0"/>
                  <a:ea typeface="Cambria Math" panose="02040503050406030204" pitchFamily="18" charset="0"/>
                  <a:cs typeface="Calibri" panose="020F0502020204030204" pitchFamily="34" charset="0"/>
                </a:endParaRPr>
              </a:p>
              <a:p>
                <a:r>
                  <a:rPr lang="en-US" dirty="0">
                    <a:effectLst/>
                    <a:latin typeface="Cambria Math" panose="02040503050406030204" pitchFamily="18" charset="0"/>
                    <a:ea typeface="Cambria Math" panose="02040503050406030204" pitchFamily="18" charset="0"/>
                  </a:rPr>
                  <a:t>Build a </a:t>
                </a:r>
                <a:r>
                  <a:rPr lang="en-US" b="1" dirty="0">
                    <a:effectLst/>
                    <a:latin typeface="Cambria Math" panose="02040503050406030204" pitchFamily="18" charset="0"/>
                    <a:ea typeface="Cambria Math" panose="02040503050406030204" pitchFamily="18" charset="0"/>
                  </a:rPr>
                  <a:t>polynomial</a:t>
                </a:r>
                <a:r>
                  <a:rPr lang="en-US" dirty="0">
                    <a:effectLst/>
                    <a:latin typeface="Cambria Math" panose="02040503050406030204" pitchFamily="18" charset="0"/>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𝑃</m:t>
                    </m:r>
                    <m:d>
                      <m:dPr>
                        <m:ctrlPr>
                          <a:rPr lang="en-US" i="1">
                            <a:effectLst/>
                            <a:latin typeface="Cambria Math" panose="02040503050406030204" pitchFamily="18" charset="0"/>
                            <a:ea typeface="Cambria Math" panose="02040503050406030204" pitchFamily="18" charset="0"/>
                          </a:rPr>
                        </m:ctrlPr>
                      </m:dPr>
                      <m:e>
                        <m:r>
                          <a:rPr lang="en-US" i="1">
                            <a:effectLst/>
                            <a:latin typeface="Cambria Math" panose="02040503050406030204" pitchFamily="18" charset="0"/>
                            <a:ea typeface="Cambria Math" panose="02040503050406030204" pitchFamily="18" charset="0"/>
                          </a:rPr>
                          <m:t>𝑥</m:t>
                        </m:r>
                      </m:e>
                    </m:d>
                    <m:r>
                      <a:rPr lang="en-US" i="1">
                        <a:effectLst/>
                        <a:latin typeface="Cambria Math" panose="02040503050406030204" pitchFamily="18" charset="0"/>
                        <a:ea typeface="Cambria Math" panose="02040503050406030204" pitchFamily="18" charset="0"/>
                      </a:rPr>
                      <m:t> </m:t>
                    </m:r>
                  </m:oMath>
                </a14:m>
                <a:r>
                  <a:rPr lang="en-US" dirty="0">
                    <a:effectLst/>
                    <a:latin typeface="Cambria Math" panose="02040503050406030204" pitchFamily="18" charset="0"/>
                    <a:ea typeface="Cambria Math" panose="02040503050406030204" pitchFamily="18" charset="0"/>
                  </a:rPr>
                  <a:t>on points:</a:t>
                </a:r>
              </a:p>
              <a:p>
                <a:pPr lvl="1"/>
                <a:endParaRPr lang="en-US" sz="2000" dirty="0">
                  <a:effectLst/>
                  <a:latin typeface="Cambria Math" panose="02040503050406030204" pitchFamily="18" charset="0"/>
                  <a:ea typeface="Cambria Math" panose="02040503050406030204" pitchFamily="18" charset="0"/>
                </a:endParaRPr>
              </a:p>
              <a:p>
                <a:r>
                  <a:rPr lang="en-US" dirty="0">
                    <a:effectLst/>
                    <a:latin typeface="Cambria Math" panose="02040503050406030204" pitchFamily="18" charset="0"/>
                    <a:ea typeface="Cambria Math" panose="02040503050406030204" pitchFamily="18" charset="0"/>
                  </a:rPr>
                  <a:t>Send coefficients of </a:t>
                </a:r>
                <a14:m>
                  <m:oMath xmlns:m="http://schemas.openxmlformats.org/officeDocument/2006/math">
                    <m:r>
                      <a:rPr lang="en-US" i="1">
                        <a:effectLst/>
                        <a:latin typeface="Cambria Math" panose="02040503050406030204" pitchFamily="18" charset="0"/>
                        <a:ea typeface="Cambria Math" panose="02040503050406030204" pitchFamily="18" charset="0"/>
                      </a:rPr>
                      <m:t>𝑃</m:t>
                    </m:r>
                    <m:d>
                      <m:dPr>
                        <m:ctrlPr>
                          <a:rPr lang="en-US" i="1">
                            <a:effectLst/>
                            <a:latin typeface="Cambria Math" panose="02040503050406030204" pitchFamily="18" charset="0"/>
                            <a:ea typeface="Cambria Math" panose="02040503050406030204" pitchFamily="18" charset="0"/>
                          </a:rPr>
                        </m:ctrlPr>
                      </m:dPr>
                      <m:e>
                        <m:r>
                          <a:rPr lang="en-US" i="1">
                            <a:effectLst/>
                            <a:latin typeface="Cambria Math" panose="02040503050406030204" pitchFamily="18" charset="0"/>
                            <a:ea typeface="Cambria Math" panose="02040503050406030204" pitchFamily="18" charset="0"/>
                          </a:rPr>
                          <m:t>𝑥</m:t>
                        </m:r>
                      </m:e>
                    </m:d>
                  </m:oMath>
                </a14:m>
                <a:endParaRPr lang="en-US" dirty="0">
                  <a:effectLst/>
                  <a:latin typeface="Cambria Math" panose="02040503050406030204" pitchFamily="18" charset="0"/>
                  <a:ea typeface="Cambria Math" panose="02040503050406030204" pitchFamily="18" charset="0"/>
                </a:endParaRPr>
              </a:p>
              <a:p>
                <a:endParaRPr lang="en-US" sz="1700" dirty="0">
                  <a:effectLst/>
                  <a:latin typeface="Cambria Math" panose="02040503050406030204" pitchFamily="18" charset="0"/>
                  <a:ea typeface="Cambria Math" panose="02040503050406030204" pitchFamily="18" charset="0"/>
                </a:endParaRPr>
              </a:p>
            </p:txBody>
          </p:sp>
        </mc:Choice>
        <mc:Fallback xmlns="">
          <p:sp>
            <p:nvSpPr>
              <p:cNvPr id="38" name="Content Placeholder 6">
                <a:extLst>
                  <a:ext uri="{FF2B5EF4-FFF2-40B4-BE49-F238E27FC236}">
                    <a16:creationId xmlns:a16="http://schemas.microsoft.com/office/drawing/2014/main" id="{60640EA6-03E8-47B0-8575-62501C0FA887}"/>
                  </a:ext>
                </a:extLst>
              </p:cNvPr>
              <p:cNvSpPr txBox="1">
                <a:spLocks noRot="1" noChangeAspect="1" noMove="1" noResize="1" noEditPoints="1" noAdjustHandles="1" noChangeArrowheads="1" noChangeShapeType="1" noTextEdit="1"/>
              </p:cNvSpPr>
              <p:nvPr/>
            </p:nvSpPr>
            <p:spPr>
              <a:xfrm>
                <a:off x="7637609" y="1977196"/>
                <a:ext cx="4232693" cy="1421578"/>
              </a:xfrm>
              <a:prstGeom prst="rect">
                <a:avLst/>
              </a:prstGeom>
              <a:blipFill>
                <a:blip r:embed="rId18"/>
                <a:stretch>
                  <a:fillRect l="-720" t="-4274" b="-17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800D0059-9BB7-496F-8101-10EA73B9F667}"/>
                  </a:ext>
                </a:extLst>
              </p:cNvPr>
              <p:cNvSpPr/>
              <p:nvPr/>
            </p:nvSpPr>
            <p:spPr>
              <a:xfrm>
                <a:off x="8657675" y="2760083"/>
                <a:ext cx="229409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smtClean="0">
                          <a:solidFill>
                            <a:srgbClr val="0066FF"/>
                          </a:solidFill>
                          <a:latin typeface="Cambria Math" panose="02040503050406030204" pitchFamily="18" charset="0"/>
                        </a:rPr>
                        <m:t>{</m:t>
                      </m:r>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𝒙</m:t>
                          </m:r>
                        </m:e>
                        <m:sub>
                          <m:r>
                            <a:rPr lang="en-US" sz="2200" b="1" i="1" smtClean="0">
                              <a:solidFill>
                                <a:srgbClr val="0066FF"/>
                              </a:solidFill>
                              <a:latin typeface="Cambria Math" panose="02040503050406030204" pitchFamily="18" charset="0"/>
                            </a:rPr>
                            <m:t>𝒊</m:t>
                          </m:r>
                        </m:sub>
                      </m:sSub>
                      <m:r>
                        <a:rPr lang="en-US" sz="2200" b="1" i="1" smtClean="0">
                          <a:solidFill>
                            <a:srgbClr val="0066FF"/>
                          </a:solidFill>
                          <a:latin typeface="Cambria Math" panose="02040503050406030204" pitchFamily="18" charset="0"/>
                        </a:rPr>
                        <m:t>,</m:t>
                      </m:r>
                      <m:sSub>
                        <m:sSubPr>
                          <m:ctrlPr>
                            <a:rPr lang="en-US" sz="2200" b="1" i="1" smtClean="0">
                              <a:solidFill>
                                <a:srgbClr val="0066FF"/>
                              </a:solidFill>
                              <a:latin typeface="Cambria Math" panose="02040503050406030204" pitchFamily="18" charset="0"/>
                            </a:rPr>
                          </m:ctrlPr>
                        </m:sSubPr>
                        <m:e>
                          <m:r>
                            <a:rPr lang="en-US" sz="2200" b="1" i="1" smtClean="0">
                              <a:solidFill>
                                <a:srgbClr val="0066FF"/>
                              </a:solidFill>
                              <a:latin typeface="Cambria Math" panose="02040503050406030204" pitchFamily="18" charset="0"/>
                            </a:rPr>
                            <m:t>𝒚</m:t>
                          </m:r>
                        </m:e>
                        <m:sub>
                          <m:r>
                            <a:rPr lang="en-US" sz="2200" b="1" i="1" smtClean="0">
                              <a:solidFill>
                                <a:srgbClr val="0066FF"/>
                              </a:solidFill>
                              <a:latin typeface="Cambria Math" panose="02040503050406030204" pitchFamily="18" charset="0"/>
                            </a:rPr>
                            <m:t>𝒊</m:t>
                          </m:r>
                        </m:sub>
                      </m:sSub>
                      <m:r>
                        <a:rPr lang="en-US" sz="2200" b="1" i="1" smtClean="0">
                          <a:solidFill>
                            <a:srgbClr val="0066FF"/>
                          </a:solidFill>
                          <a:latin typeface="Cambria Math" panose="02040503050406030204" pitchFamily="18" charset="0"/>
                        </a:rPr>
                        <m:t>⊕</m:t>
                      </m:r>
                      <m:sSub>
                        <m:sSubPr>
                          <m:ctrlPr>
                            <a:rPr lang="en-US" sz="2200" b="1" i="1">
                              <a:solidFill>
                                <a:srgbClr val="0066FF"/>
                              </a:solidFill>
                              <a:latin typeface="Cambria Math" panose="02040503050406030204" pitchFamily="18" charset="0"/>
                            </a:rPr>
                          </m:ctrlPr>
                        </m:sSubPr>
                        <m:e>
                          <m:r>
                            <a:rPr lang="en-US" sz="2200" b="1" i="1">
                              <a:solidFill>
                                <a:srgbClr val="0066FF"/>
                              </a:solidFill>
                              <a:latin typeface="Cambria Math" panose="02040503050406030204" pitchFamily="18" charset="0"/>
                            </a:rPr>
                            <m:t>𝑭</m:t>
                          </m:r>
                        </m:e>
                        <m:sub>
                          <m:r>
                            <a:rPr lang="en-US" sz="2200" b="1" i="1">
                              <a:solidFill>
                                <a:srgbClr val="0066FF"/>
                              </a:solidFill>
                              <a:latin typeface="Cambria Math" panose="02040503050406030204" pitchFamily="18" charset="0"/>
                            </a:rPr>
                            <m:t>𝒌</m:t>
                          </m:r>
                        </m:sub>
                      </m:sSub>
                      <m:d>
                        <m:dPr>
                          <m:ctrlPr>
                            <a:rPr lang="en-US" sz="2200" b="1" i="1">
                              <a:solidFill>
                                <a:srgbClr val="0066FF"/>
                              </a:solidFill>
                              <a:latin typeface="Cambria Math" panose="02040503050406030204" pitchFamily="18" charset="0"/>
                            </a:rPr>
                          </m:ctrlPr>
                        </m:dPr>
                        <m:e>
                          <m:sSub>
                            <m:sSubPr>
                              <m:ctrlP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200" b="1"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𝒙</m:t>
                              </m:r>
                            </m:e>
                            <m:sub>
                              <m:r>
                                <a:rPr lang="en-US" sz="22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𝒊</m:t>
                              </m:r>
                            </m:sub>
                          </m:sSub>
                        </m:e>
                      </m:d>
                      <m:r>
                        <a:rPr lang="en-US" sz="2200" b="1"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m:t>
                      </m:r>
                    </m:oMath>
                  </m:oMathPara>
                </a14:m>
                <a:endParaRPr lang="en-US" sz="2200" b="1" dirty="0">
                  <a:solidFill>
                    <a:srgbClr val="0066FF"/>
                  </a:solidFill>
                </a:endParaRPr>
              </a:p>
            </p:txBody>
          </p:sp>
        </mc:Choice>
        <mc:Fallback xmlns="">
          <p:sp>
            <p:nvSpPr>
              <p:cNvPr id="39" name="Rectangle 38">
                <a:extLst>
                  <a:ext uri="{FF2B5EF4-FFF2-40B4-BE49-F238E27FC236}">
                    <a16:creationId xmlns:a16="http://schemas.microsoft.com/office/drawing/2014/main" id="{800D0059-9BB7-496F-8101-10EA73B9F667}"/>
                  </a:ext>
                </a:extLst>
              </p:cNvPr>
              <p:cNvSpPr>
                <a:spLocks noRot="1" noChangeAspect="1" noMove="1" noResize="1" noEditPoints="1" noAdjustHandles="1" noChangeArrowheads="1" noChangeShapeType="1" noTextEdit="1"/>
              </p:cNvSpPr>
              <p:nvPr/>
            </p:nvSpPr>
            <p:spPr>
              <a:xfrm>
                <a:off x="8657675" y="2760083"/>
                <a:ext cx="2294090" cy="430887"/>
              </a:xfrm>
              <a:prstGeom prst="rect">
                <a:avLst/>
              </a:prstGeom>
              <a:blipFill>
                <a:blip r:embed="rId19"/>
                <a:stretch>
                  <a:fillRect r="-1326" b="-25714"/>
                </a:stretch>
              </a:blipFill>
            </p:spPr>
            <p:txBody>
              <a:bodyPr/>
              <a:lstStyle/>
              <a:p>
                <a:r>
                  <a:rPr lang="en-US">
                    <a:noFill/>
                  </a:rPr>
                  <a:t> </a:t>
                </a:r>
              </a:p>
            </p:txBody>
          </p:sp>
        </mc:Fallback>
      </mc:AlternateContent>
    </p:spTree>
    <p:extLst>
      <p:ext uri="{BB962C8B-B14F-4D97-AF65-F5344CB8AC3E}">
        <p14:creationId xmlns:p14="http://schemas.microsoft.com/office/powerpoint/2010/main" val="162797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986847" y="2324258"/>
                <a:ext cx="6404061" cy="4806549"/>
              </a:xfrm>
            </p:spPr>
            <p:txBody>
              <a:bodyPr>
                <a:normAutofit/>
              </a:bodyPr>
              <a:lstStyle/>
              <a:p>
                <a:r>
                  <a:rPr lang="en-US" sz="2200" dirty="0"/>
                  <a:t>Polynomial based-OPPRF : </a:t>
                </a:r>
              </a:p>
              <a:p>
                <a:pPr lvl="1"/>
                <a:r>
                  <a:rPr lang="en-US" sz="2200" dirty="0"/>
                  <a:t>Computation: </a:t>
                </a:r>
                <a14:m>
                  <m:oMath xmlns:m="http://schemas.openxmlformats.org/officeDocument/2006/math">
                    <m:r>
                      <a:rPr lang="en-US" sz="2200" i="1">
                        <a:latin typeface="Cambria Math" panose="02040503050406030204" pitchFamily="18" charset="0"/>
                      </a:rPr>
                      <m:t>𝑂</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𝑛</m:t>
                            </m:r>
                          </m:e>
                          <m:sup>
                            <m:r>
                              <a:rPr lang="en-US" sz="2200" i="1">
                                <a:latin typeface="Cambria Math" panose="02040503050406030204" pitchFamily="18" charset="0"/>
                              </a:rPr>
                              <m:t>2</m:t>
                            </m:r>
                          </m:sup>
                        </m:sSup>
                      </m:e>
                    </m:d>
                  </m:oMath>
                </a14:m>
                <a:endParaRPr lang="en-US" sz="2200" dirty="0"/>
              </a:p>
              <a:p>
                <a:pPr lvl="1"/>
                <a:r>
                  <a:rPr lang="en-US" sz="2200" dirty="0"/>
                  <a:t>Communication: </a:t>
                </a:r>
                <a14:m>
                  <m:oMath xmlns:m="http://schemas.openxmlformats.org/officeDocument/2006/math">
                    <m:r>
                      <a:rPr lang="en-US" sz="2200" i="1">
                        <a:latin typeface="Cambria Math" panose="02040503050406030204" pitchFamily="18" charset="0"/>
                      </a:rPr>
                      <m:t>𝑂</m:t>
                    </m:r>
                    <m:d>
                      <m:dPr>
                        <m:ctrlPr>
                          <a:rPr lang="en-US" sz="2200" i="1" smtClean="0">
                            <a:latin typeface="Cambria Math" panose="02040503050406030204" pitchFamily="18" charset="0"/>
                          </a:rPr>
                        </m:ctrlPr>
                      </m:dPr>
                      <m:e>
                        <m:r>
                          <a:rPr lang="en-US" sz="2200" b="0" i="1" smtClean="0">
                            <a:latin typeface="Cambria Math" panose="02040503050406030204" pitchFamily="18" charset="0"/>
                          </a:rPr>
                          <m:t>𝑛</m:t>
                        </m:r>
                      </m:e>
                    </m:d>
                  </m:oMath>
                </a14:m>
                <a:endParaRPr lang="en-US" sz="2200" b="0" dirty="0"/>
              </a:p>
              <a:p>
                <a:r>
                  <a:rPr lang="en-US" sz="2200" dirty="0"/>
                  <a:t>We split number of points n into small value </a:t>
                </a:r>
                <a:r>
                  <a:rPr lang="en-US" sz="2200" dirty="0">
                    <a:solidFill>
                      <a:srgbClr val="FF0000"/>
                    </a:solidFill>
                  </a:rPr>
                  <a:t>(n~3)  </a:t>
                </a:r>
                <a:r>
                  <a:rPr lang="en-US" sz="2200" dirty="0"/>
                  <a:t>by hashing technique (bins and balls)</a:t>
                </a:r>
              </a:p>
              <a:p>
                <a:r>
                  <a:rPr lang="en-US" sz="2200" dirty="0"/>
                  <a:t>We have other OPPRF protocols:</a:t>
                </a:r>
              </a:p>
              <a:p>
                <a:pPr lvl="1"/>
                <a:r>
                  <a:rPr lang="en-US" sz="2200" dirty="0"/>
                  <a:t>Tradeoff between:</a:t>
                </a:r>
              </a:p>
              <a:p>
                <a:pPr lvl="2"/>
                <a:r>
                  <a:rPr lang="en-US" sz="2000" dirty="0"/>
                  <a:t>Communication</a:t>
                </a:r>
              </a:p>
              <a:p>
                <a:pPr lvl="2"/>
                <a:r>
                  <a:rPr lang="en-US" sz="2000" dirty="0"/>
                  <a:t>Computation</a:t>
                </a:r>
              </a:p>
              <a:p>
                <a:pPr lvl="2"/>
                <a:r>
                  <a:rPr lang="en-US" sz="2000" dirty="0"/>
                  <a:t>Number of points </a:t>
                </a:r>
              </a:p>
              <a:p>
                <a:pPr lvl="2"/>
                <a:r>
                  <a:rPr lang="en-US" sz="2000" dirty="0"/>
                  <a:t>Number of queries.</a:t>
                </a:r>
              </a:p>
              <a:p>
                <a:pPr lvl="1"/>
                <a:r>
                  <a:rPr lang="en-US" sz="2200" dirty="0"/>
                  <a:t>Linear in communication and computation</a:t>
                </a:r>
              </a:p>
              <a:p>
                <a:endParaRPr lang="en-US" sz="2200" dirty="0"/>
              </a:p>
              <a:p>
                <a:endParaRPr lang="en-US" sz="2200" dirty="0"/>
              </a:p>
              <a:p>
                <a:endParaRPr lang="en-US" sz="2200" dirty="0"/>
              </a:p>
              <a:p>
                <a:endParaRPr lang="en-US" sz="2200"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986847" y="2324258"/>
                <a:ext cx="6404061" cy="4806549"/>
              </a:xfrm>
              <a:blipFill>
                <a:blip r:embed="rId3"/>
                <a:stretch>
                  <a:fillRect l="-667" t="-1394"/>
                </a:stretch>
              </a:blipFill>
            </p:spPr>
            <p:txBody>
              <a:bodyPr/>
              <a:lstStyle/>
              <a:p>
                <a:r>
                  <a:rPr lang="en-US">
                    <a:noFill/>
                  </a:rPr>
                  <a:t> </a:t>
                </a:r>
              </a:p>
            </p:txBody>
          </p:sp>
        </mc:Fallback>
      </mc:AlternateContent>
      <p:sp>
        <p:nvSpPr>
          <p:cNvPr id="2" name="Title 1"/>
          <p:cNvSpPr>
            <a:spLocks noGrp="1"/>
          </p:cNvSpPr>
          <p:nvPr>
            <p:ph type="title"/>
          </p:nvPr>
        </p:nvSpPr>
        <p:spPr>
          <a:xfrm>
            <a:off x="1069848" y="0"/>
            <a:ext cx="10058400" cy="1609344"/>
          </a:xfrm>
        </p:spPr>
        <p:txBody>
          <a:bodyPr/>
          <a:lstStyle/>
          <a:p>
            <a:pPr algn="ctr"/>
            <a:r>
              <a:rPr lang="en-US" dirty="0"/>
              <a:t>OUR Polynomial based-OPPRF</a:t>
            </a:r>
            <a:br>
              <a:rPr lang="en-US" dirty="0"/>
            </a:br>
            <a:endParaRPr lang="en-US" dirty="0"/>
          </a:p>
        </p:txBody>
      </p:sp>
      <p:pic>
        <p:nvPicPr>
          <p:cNvPr id="1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 name="Rounded Rectangle 10"/>
          <p:cNvSpPr/>
          <p:nvPr/>
        </p:nvSpPr>
        <p:spPr>
          <a:xfrm>
            <a:off x="5053755" y="1232854"/>
            <a:ext cx="2424656" cy="552600"/>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2400" b="1" dirty="0">
                <a:solidFill>
                  <a:schemeClr val="bg1"/>
                </a:solidFill>
              </a:rPr>
              <a:t>O</a:t>
            </a:r>
            <a:r>
              <a:rPr lang="en-US" sz="2400" b="1" dirty="0">
                <a:solidFill>
                  <a:srgbClr val="FF0000"/>
                </a:solidFill>
              </a:rPr>
              <a:t>P</a:t>
            </a:r>
            <a:r>
              <a:rPr lang="en-US" sz="2400" b="1" dirty="0">
                <a:solidFill>
                  <a:schemeClr val="bg1"/>
                </a:solidFill>
              </a:rPr>
              <a:t>PRF</a:t>
            </a:r>
          </a:p>
          <a:p>
            <a:endParaRPr lang="en-US" sz="1500" dirty="0">
              <a:solidFill>
                <a:schemeClr val="bg1"/>
              </a:solidFill>
            </a:endParaRPr>
          </a:p>
        </p:txBody>
      </p:sp>
      <mc:AlternateContent xmlns:mc="http://schemas.openxmlformats.org/markup-compatibility/2006" xmlns:a14="http://schemas.microsoft.com/office/drawing/2010/main">
        <mc:Choice Requires="a14">
          <p:sp>
            <p:nvSpPr>
              <p:cNvPr id="34" name="Rectangle 33"/>
              <p:cNvSpPr/>
              <p:nvPr/>
            </p:nvSpPr>
            <p:spPr>
              <a:xfrm>
                <a:off x="3680926" y="1131353"/>
                <a:ext cx="608239" cy="360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6600"/>
                          </a:solidFill>
                          <a:latin typeface="Cambria Math" panose="02040503050406030204" pitchFamily="18" charset="0"/>
                        </a:rPr>
                        <m:t>𝑥</m:t>
                      </m:r>
                    </m:oMath>
                  </m:oMathPara>
                </a14:m>
                <a:endParaRPr lang="en-US" dirty="0">
                  <a:solidFill>
                    <a:srgbClr val="FF0000"/>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3680926" y="1131353"/>
                <a:ext cx="608239" cy="36058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8496212" y="1095088"/>
                <a:ext cx="795814" cy="390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8496212" y="1095088"/>
                <a:ext cx="795814" cy="390843"/>
              </a:xfrm>
              <a:prstGeom prst="rect">
                <a:avLst/>
              </a:prstGeom>
              <a:blipFill>
                <a:blip r:embed="rId10"/>
                <a:stretch>
                  <a:fillRect l="-8333" r="-1515" b="-12121"/>
                </a:stretch>
              </a:blipFill>
            </p:spPr>
            <p:txBody>
              <a:bodyPr/>
              <a:lstStyle/>
              <a:p>
                <a:r>
                  <a:rPr lang="en-US">
                    <a:noFill/>
                  </a:rPr>
                  <a:t> </a:t>
                </a:r>
              </a:p>
            </p:txBody>
          </p:sp>
        </mc:Fallback>
      </mc:AlternateContent>
      <p:cxnSp>
        <p:nvCxnSpPr>
          <p:cNvPr id="37" name="Straight Arrow Connector 36"/>
          <p:cNvCxnSpPr>
            <a:cxnSpLocks/>
            <a:stCxn id="34" idx="3"/>
          </p:cNvCxnSpPr>
          <p:nvPr/>
        </p:nvCxnSpPr>
        <p:spPr>
          <a:xfrm flipV="1">
            <a:off x="4289165" y="1296803"/>
            <a:ext cx="764589" cy="14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H="1">
            <a:off x="7488560" y="1295732"/>
            <a:ext cx="10076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1887793" y="1527718"/>
                <a:ext cx="2424657" cy="561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𝑦</m:t>
                                  </m:r>
                                </m:e>
                                <m:sub>
                                  <m:r>
                                    <a:rPr lang="en-US" b="0" i="1" smtClean="0">
                                      <a:solidFill>
                                        <a:srgbClr val="0066FF"/>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r>
                                <a:rPr lang="en-US" b="0" i="1" smtClean="0">
                                  <a:solidFill>
                                    <a:srgbClr val="FF6600"/>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𝑥</m:t>
                                  </m:r>
                                </m:e>
                                <m:sub>
                                  <m:r>
                                    <a:rPr lang="en-US" b="0" i="1" smtClean="0">
                                      <a:solidFill>
                                        <a:srgbClr val="0066FF"/>
                                      </a:solidFill>
                                      <a:latin typeface="Cambria Math" panose="02040503050406030204" pitchFamily="18" charset="0"/>
                                    </a:rPr>
                                    <m:t>𝑖</m:t>
                                  </m:r>
                                </m:sub>
                              </m:sSub>
                            </m:e>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𝑜𝑡h𝑒𝑟𝑤𝑖𝑠𝑒</m:t>
                              </m:r>
                            </m:e>
                          </m:eqArr>
                        </m:e>
                      </m:d>
                    </m:oMath>
                  </m:oMathPara>
                </a14:m>
                <a:endParaRPr lang="en-US" dirty="0">
                  <a:solidFill>
                    <a:schemeClr val="tx1"/>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1887793" y="1527718"/>
                <a:ext cx="2424657" cy="561857"/>
              </a:xfrm>
              <a:prstGeom prst="rect">
                <a:avLst/>
              </a:prstGeom>
              <a:blipFill>
                <a:blip r:embed="rId11"/>
                <a:stretch>
                  <a:fillRect b="-4255"/>
                </a:stretch>
              </a:blipFill>
            </p:spPr>
            <p:txBody>
              <a:bodyPr/>
              <a:lstStyle/>
              <a:p>
                <a:r>
                  <a:rPr lang="en-US">
                    <a:noFill/>
                  </a:rPr>
                  <a:t> </a:t>
                </a:r>
              </a:p>
            </p:txBody>
          </p:sp>
        </mc:Fallback>
      </mc:AlternateContent>
      <p:cxnSp>
        <p:nvCxnSpPr>
          <p:cNvPr id="42" name="Straight Arrow Connector 41"/>
          <p:cNvCxnSpPr>
            <a:cxnSpLocks/>
          </p:cNvCxnSpPr>
          <p:nvPr/>
        </p:nvCxnSpPr>
        <p:spPr>
          <a:xfrm flipH="1">
            <a:off x="4312450" y="1726093"/>
            <a:ext cx="7283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flipV="1">
            <a:off x="7491369" y="1763354"/>
            <a:ext cx="103420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ectangle 44"/>
              <p:cNvSpPr/>
              <p:nvPr/>
            </p:nvSpPr>
            <p:spPr>
              <a:xfrm>
                <a:off x="8496213" y="1651129"/>
                <a:ext cx="795813" cy="277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𝑟</m:t>
                      </m:r>
                    </m:oMath>
                  </m:oMathPara>
                </a14:m>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8496213" y="1651129"/>
                <a:ext cx="795813" cy="277424"/>
              </a:xfrm>
              <a:prstGeom prst="rect">
                <a:avLst/>
              </a:prstGeom>
              <a:blipFill>
                <a:blip r:embed="rId12"/>
                <a:stretch>
                  <a:fillRect b="-8511"/>
                </a:stretch>
              </a:blipFill>
            </p:spPr>
            <p:txBody>
              <a:bodyPr/>
              <a:lstStyle/>
              <a:p>
                <a:r>
                  <a:rPr lang="en-US">
                    <a:noFill/>
                  </a:rPr>
                  <a:t> </a:t>
                </a:r>
              </a:p>
            </p:txBody>
          </p:sp>
        </mc:Fallback>
      </mc:AlternateContent>
      <p:cxnSp>
        <p:nvCxnSpPr>
          <p:cNvPr id="47" name="Straight Connector 46"/>
          <p:cNvCxnSpPr/>
          <p:nvPr/>
        </p:nvCxnSpPr>
        <p:spPr>
          <a:xfrm>
            <a:off x="1196388" y="2252101"/>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Scroll: Horizontal 28">
            <a:extLst>
              <a:ext uri="{FF2B5EF4-FFF2-40B4-BE49-F238E27FC236}">
                <a16:creationId xmlns:a16="http://schemas.microsoft.com/office/drawing/2014/main" id="{177F085E-6B74-4FA5-B2A1-061466EA15B0}"/>
              </a:ext>
            </a:extLst>
          </p:cNvPr>
          <p:cNvSpPr/>
          <p:nvPr/>
        </p:nvSpPr>
        <p:spPr>
          <a:xfrm>
            <a:off x="47217" y="4328180"/>
            <a:ext cx="1022631" cy="70214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paper</a:t>
            </a:r>
          </a:p>
        </p:txBody>
      </p:sp>
      <p:sp>
        <p:nvSpPr>
          <p:cNvPr id="43" name="Slide Number Placeholder 9">
            <a:extLst>
              <a:ext uri="{FF2B5EF4-FFF2-40B4-BE49-F238E27FC236}">
                <a16:creationId xmlns:a16="http://schemas.microsoft.com/office/drawing/2014/main" id="{75266ACF-069C-4969-BF41-3429F9985736}"/>
              </a:ext>
            </a:extLst>
          </p:cNvPr>
          <p:cNvSpPr>
            <a:spLocks noGrp="1"/>
          </p:cNvSpPr>
          <p:nvPr>
            <p:ph type="sldNum" sz="quarter" idx="12"/>
          </p:nvPr>
        </p:nvSpPr>
        <p:spPr>
          <a:xfrm>
            <a:off x="11122804" y="5403921"/>
            <a:ext cx="640080" cy="374925"/>
          </a:xfrm>
        </p:spPr>
        <p:txBody>
          <a:bodyPr/>
          <a:lstStyle/>
          <a:p>
            <a:pPr>
              <a:defRPr/>
            </a:pPr>
            <a:fld id="{6BE38EA5-762B-447A-B488-376B6956231A}" type="slidenum">
              <a:rPr lang="en-US" sz="1600" b="1" smtClean="0">
                <a:solidFill>
                  <a:schemeClr val="bg1"/>
                </a:solidFill>
              </a:rPr>
              <a:pPr>
                <a:defRPr/>
              </a:pPr>
              <a:t>14</a:t>
            </a:fld>
            <a:endParaRPr lang="en-US" sz="1600" b="1" dirty="0">
              <a:solidFill>
                <a:schemeClr val="bg1"/>
              </a:solidFill>
            </a:endParaRPr>
          </a:p>
        </p:txBody>
      </p:sp>
      <p:graphicFrame>
        <p:nvGraphicFramePr>
          <p:cNvPr id="54" name="Chart 53">
            <a:extLst>
              <a:ext uri="{FF2B5EF4-FFF2-40B4-BE49-F238E27FC236}">
                <a16:creationId xmlns:a16="http://schemas.microsoft.com/office/drawing/2014/main" id="{A9C5671C-A503-4E36-B98B-8C68835EE60E}"/>
              </a:ext>
            </a:extLst>
          </p:cNvPr>
          <p:cNvGraphicFramePr>
            <a:graphicFrameLocks/>
          </p:cNvGraphicFramePr>
          <p:nvPr>
            <p:extLst>
              <p:ext uri="{D42A27DB-BD31-4B8C-83A1-F6EECF244321}">
                <p14:modId xmlns:p14="http://schemas.microsoft.com/office/powerpoint/2010/main" val="2361684447"/>
              </p:ext>
            </p:extLst>
          </p:nvPr>
        </p:nvGraphicFramePr>
        <p:xfrm>
          <a:off x="7488560" y="2778109"/>
          <a:ext cx="4371975" cy="3352800"/>
        </p:xfrm>
        <a:graphic>
          <a:graphicData uri="http://schemas.openxmlformats.org/drawingml/2006/chart">
            <c:chart xmlns:c="http://schemas.openxmlformats.org/drawingml/2006/chart" xmlns:r="http://schemas.openxmlformats.org/officeDocument/2006/relationships" r:id="rId13"/>
          </a:graphicData>
        </a:graphic>
      </p:graphicFrame>
      <p:sp>
        <p:nvSpPr>
          <p:cNvPr id="55" name="Oval 54">
            <a:extLst>
              <a:ext uri="{FF2B5EF4-FFF2-40B4-BE49-F238E27FC236}">
                <a16:creationId xmlns:a16="http://schemas.microsoft.com/office/drawing/2014/main" id="{4A83D24D-334E-4DF8-9E0C-E8769460F0CE}"/>
              </a:ext>
            </a:extLst>
          </p:cNvPr>
          <p:cNvSpPr/>
          <p:nvPr/>
        </p:nvSpPr>
        <p:spPr>
          <a:xfrm>
            <a:off x="9674547" y="4063362"/>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FE35ED7-2E06-4DCF-ADF6-B8A226FBAA41}"/>
              </a:ext>
            </a:extLst>
          </p:cNvPr>
          <p:cNvSpPr/>
          <p:nvPr/>
        </p:nvSpPr>
        <p:spPr>
          <a:xfrm>
            <a:off x="10923162" y="4462763"/>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10422305-0FE8-40F3-8878-71453E6D6486}"/>
              </a:ext>
            </a:extLst>
          </p:cNvPr>
          <p:cNvSpPr/>
          <p:nvPr/>
        </p:nvSpPr>
        <p:spPr>
          <a:xfrm>
            <a:off x="10282108" y="3244310"/>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DC23A33-AC21-4298-B894-44900861BD8F}"/>
              </a:ext>
            </a:extLst>
          </p:cNvPr>
          <p:cNvSpPr/>
          <p:nvPr/>
        </p:nvSpPr>
        <p:spPr>
          <a:xfrm>
            <a:off x="8701434" y="3568862"/>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2D4919B1-DD83-41DA-9242-E5EBB792C4FE}"/>
                  </a:ext>
                </a:extLst>
              </p:cNvPr>
              <p:cNvSpPr/>
              <p:nvPr/>
            </p:nvSpPr>
            <p:spPr>
              <a:xfrm>
                <a:off x="8291783" y="3227596"/>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59" name="Rectangle 58">
                <a:extLst>
                  <a:ext uri="{FF2B5EF4-FFF2-40B4-BE49-F238E27FC236}">
                    <a16:creationId xmlns:a16="http://schemas.microsoft.com/office/drawing/2014/main" id="{2D4919B1-DD83-41DA-9242-E5EBB792C4FE}"/>
                  </a:ext>
                </a:extLst>
              </p:cNvPr>
              <p:cNvSpPr>
                <a:spLocks noRot="1" noChangeAspect="1" noMove="1" noResize="1" noEditPoints="1" noAdjustHandles="1" noChangeArrowheads="1" noChangeShapeType="1" noTextEdit="1"/>
              </p:cNvSpPr>
              <p:nvPr/>
            </p:nvSpPr>
            <p:spPr>
              <a:xfrm>
                <a:off x="8291783" y="3227596"/>
                <a:ext cx="931665" cy="369332"/>
              </a:xfrm>
              <a:prstGeom prst="rect">
                <a:avLst/>
              </a:prstGeom>
              <a:blipFill>
                <a:blip r:embed="rId14"/>
                <a:stretch>
                  <a:fillRect l="-1961" t="-8197" r="-1307" b="-24590"/>
                </a:stretch>
              </a:blipFill>
            </p:spPr>
            <p:txBody>
              <a:bodyPr/>
              <a:lstStyle/>
              <a:p>
                <a:r>
                  <a:rPr lang="en-US">
                    <a:noFill/>
                  </a:rPr>
                  <a:t> </a:t>
                </a:r>
              </a:p>
            </p:txBody>
          </p:sp>
        </mc:Fallback>
      </mc:AlternateContent>
      <p:sp>
        <p:nvSpPr>
          <p:cNvPr id="60" name="Oval 59">
            <a:extLst>
              <a:ext uri="{FF2B5EF4-FFF2-40B4-BE49-F238E27FC236}">
                <a16:creationId xmlns:a16="http://schemas.microsoft.com/office/drawing/2014/main" id="{30425C34-EADE-4707-BDCE-AC916BD7F30F}"/>
              </a:ext>
            </a:extLst>
          </p:cNvPr>
          <p:cNvSpPr/>
          <p:nvPr/>
        </p:nvSpPr>
        <p:spPr>
          <a:xfrm>
            <a:off x="8678306" y="4643557"/>
            <a:ext cx="158620" cy="167952"/>
          </a:xfrm>
          <a:prstGeom prst="ellipse">
            <a:avLst/>
          </a:prstGeom>
          <a:solidFill>
            <a:srgbClr val="009242"/>
          </a:solidFill>
          <a:ln>
            <a:solidFill>
              <a:srgbClr val="00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9242"/>
              </a:solidFill>
            </a:endParaRPr>
          </a:p>
        </p:txBody>
      </p: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06F176CB-8ABA-44C2-9112-A7F26C025625}"/>
                  </a:ext>
                </a:extLst>
              </p:cNvPr>
              <p:cNvSpPr/>
              <p:nvPr/>
            </p:nvSpPr>
            <p:spPr>
              <a:xfrm>
                <a:off x="7196777" y="4309920"/>
                <a:ext cx="1911934" cy="369332"/>
              </a:xfrm>
              <a:prstGeom prst="rect">
                <a:avLst/>
              </a:prstGeom>
              <a:noFill/>
            </p:spPr>
            <p:txBody>
              <a:bodyPr wrap="none">
                <a:spAutoFit/>
              </a:bodyPr>
              <a:lstStyle/>
              <a:p>
                <a14:m>
                  <m:oMath xmlns:m="http://schemas.openxmlformats.org/officeDocument/2006/math">
                    <m:r>
                      <a:rPr lang="en-US"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9242"/>
                    </a:solidFill>
                  </a:rPr>
                  <a:t>,</a:t>
                </a:r>
                <a:r>
                  <a:rPr lang="en-US" dirty="0">
                    <a:solidFill>
                      <a:srgbClr val="009242"/>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𝐹</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𝑘</m:t>
                        </m:r>
                      </m:sub>
                    </m:s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9242"/>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009242"/>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solidFill>
                    <a:srgbClr val="009242"/>
                  </a:solidFill>
                </a:endParaRPr>
              </a:p>
            </p:txBody>
          </p:sp>
        </mc:Choice>
        <mc:Fallback xmlns="">
          <p:sp>
            <p:nvSpPr>
              <p:cNvPr id="61" name="Rectangle 60">
                <a:extLst>
                  <a:ext uri="{FF2B5EF4-FFF2-40B4-BE49-F238E27FC236}">
                    <a16:creationId xmlns:a16="http://schemas.microsoft.com/office/drawing/2014/main" id="{06F176CB-8ABA-44C2-9112-A7F26C025625}"/>
                  </a:ext>
                </a:extLst>
              </p:cNvPr>
              <p:cNvSpPr>
                <a:spLocks noRot="1" noChangeAspect="1" noMove="1" noResize="1" noEditPoints="1" noAdjustHandles="1" noChangeArrowheads="1" noChangeShapeType="1" noTextEdit="1"/>
              </p:cNvSpPr>
              <p:nvPr/>
            </p:nvSpPr>
            <p:spPr>
              <a:xfrm>
                <a:off x="7196777" y="4309920"/>
                <a:ext cx="1911934" cy="369332"/>
              </a:xfrm>
              <a:prstGeom prst="rect">
                <a:avLst/>
              </a:prstGeom>
              <a:blipFill>
                <a:blip r:embed="rId15"/>
                <a:stretch>
                  <a:fillRect l="-958" t="-8197" r="-639" b="-24590"/>
                </a:stretch>
              </a:blipFill>
            </p:spPr>
            <p:txBody>
              <a:bodyPr/>
              <a:lstStyle/>
              <a:p>
                <a:r>
                  <a:rPr lang="en-US">
                    <a:noFill/>
                  </a:rPr>
                  <a:t> </a:t>
                </a:r>
              </a:p>
            </p:txBody>
          </p:sp>
        </mc:Fallback>
      </mc:AlternateContent>
      <p:sp>
        <p:nvSpPr>
          <p:cNvPr id="26" name="Slide Number Placeholder 9">
            <a:extLst>
              <a:ext uri="{FF2B5EF4-FFF2-40B4-BE49-F238E27FC236}">
                <a16:creationId xmlns:a16="http://schemas.microsoft.com/office/drawing/2014/main" id="{7C0126D2-E337-4C0F-94C6-B96DD1EE95D2}"/>
              </a:ext>
            </a:extLst>
          </p:cNvPr>
          <p:cNvSpPr txBox="1">
            <a:spLocks/>
          </p:cNvSpPr>
          <p:nvPr/>
        </p:nvSpPr>
        <p:spPr>
          <a:xfrm>
            <a:off x="11443678" y="6289634"/>
            <a:ext cx="640080" cy="374925"/>
          </a:xfrm>
          <a:prstGeom prst="rect">
            <a:avLst/>
          </a:prstGeom>
        </p:spPr>
        <p:txBody>
          <a:bodyPr/>
          <a:lstStyle>
            <a:defPPr>
              <a:defRPr lang="en-US"/>
            </a:defPPr>
            <a:lvl1pPr marL="0" algn="l" defTabSz="457200" rtl="0" eaLnBrk="1" latinLnBrk="0" hangingPunct="1">
              <a:defRPr sz="11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BE38EA5-762B-447A-B488-376B6956231A}" type="slidenum">
              <a:rPr lang="en-US" sz="1600" b="1" smtClean="0">
                <a:solidFill>
                  <a:schemeClr val="bg1"/>
                </a:solidFill>
              </a:rPr>
              <a:pPr>
                <a:defRPr/>
              </a:pPr>
              <a:t>14</a:t>
            </a:fld>
            <a:endParaRPr lang="en-US" sz="1600" b="1" dirty="0">
              <a:solidFill>
                <a:schemeClr val="bg1"/>
              </a:solidFill>
            </a:endParaRPr>
          </a:p>
        </p:txBody>
      </p:sp>
    </p:spTree>
    <p:extLst>
      <p:ext uri="{BB962C8B-B14F-4D97-AF65-F5344CB8AC3E}">
        <p14:creationId xmlns:p14="http://schemas.microsoft.com/office/powerpoint/2010/main" val="262240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024" y="0"/>
            <a:ext cx="10058400" cy="1609344"/>
          </a:xfrm>
        </p:spPr>
        <p:txBody>
          <a:bodyPr/>
          <a:lstStyle/>
          <a:p>
            <a:pPr algn="ctr"/>
            <a:r>
              <a:rPr lang="en-US" dirty="0"/>
              <a:t>Our outline</a:t>
            </a:r>
          </a:p>
        </p:txBody>
      </p:sp>
      <p:sp>
        <p:nvSpPr>
          <p:cNvPr id="3" name="Content Placeholder 2"/>
          <p:cNvSpPr>
            <a:spLocks noGrp="1"/>
          </p:cNvSpPr>
          <p:nvPr>
            <p:ph idx="1"/>
          </p:nvPr>
        </p:nvSpPr>
        <p:spPr>
          <a:xfrm>
            <a:off x="1179576" y="1352481"/>
            <a:ext cx="10058400" cy="5380828"/>
          </a:xfrm>
        </p:spPr>
        <p:txBody>
          <a:bodyPr>
            <a:normAutofit fontScale="92500" lnSpcReduction="10000"/>
          </a:bodyPr>
          <a:lstStyle/>
          <a:p>
            <a:pPr marL="571500" indent="-571500">
              <a:buAutoNum type="romanUcPeriod"/>
            </a:pPr>
            <a:r>
              <a:rPr lang="en-US" sz="2600" strike="sngStrike" dirty="0"/>
              <a:t>PSI and Its application</a:t>
            </a:r>
          </a:p>
          <a:p>
            <a:pPr marL="571500" indent="-571500">
              <a:buAutoNum type="romanUcPeriod"/>
            </a:pPr>
            <a:r>
              <a:rPr lang="en-US" sz="2600" strike="sngStrike" dirty="0"/>
              <a:t>Previous Work</a:t>
            </a:r>
          </a:p>
          <a:p>
            <a:pPr marL="571500" indent="-571500">
              <a:buAutoNum type="romanUcPeriod"/>
            </a:pPr>
            <a:r>
              <a:rPr lang="en-US" sz="2600" dirty="0"/>
              <a:t>Our PSI Approach</a:t>
            </a:r>
          </a:p>
          <a:p>
            <a:pPr marL="845820" lvl="1" indent="-571500">
              <a:buAutoNum type="romanUcPeriod"/>
            </a:pPr>
            <a:r>
              <a:rPr lang="en-US" sz="2400" strike="sngStrike" dirty="0"/>
              <a:t>Oblivious Programmable PRF (new tool)</a:t>
            </a:r>
          </a:p>
          <a:p>
            <a:pPr marL="845820" lvl="1" indent="-571500">
              <a:buAutoNum type="romanUcPeriod"/>
            </a:pPr>
            <a:r>
              <a:rPr lang="en-US" sz="2400" dirty="0"/>
              <a:t>Zero Sharing</a:t>
            </a:r>
          </a:p>
          <a:p>
            <a:pPr marL="845820" lvl="1" indent="-571500">
              <a:buAutoNum type="romanUcPeriod"/>
            </a:pPr>
            <a:r>
              <a:rPr lang="en-US" sz="2400" dirty="0"/>
              <a:t>Putting it together =&gt; our PSI construction </a:t>
            </a:r>
          </a:p>
          <a:p>
            <a:pPr marL="571500" indent="-571500">
              <a:buAutoNum type="romanUcPeriod"/>
            </a:pPr>
            <a:r>
              <a:rPr lang="en-US" sz="2600" dirty="0"/>
              <a:t>Results</a:t>
            </a: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 This talk is on </a:t>
            </a:r>
            <a:r>
              <a:rPr lang="en-US" sz="2400" dirty="0"/>
              <a:t>Semi-honest setting</a:t>
            </a:r>
            <a:endParaRPr lang="en-US" sz="2100" dirty="0"/>
          </a:p>
        </p:txBody>
      </p:sp>
      <p:sp>
        <p:nvSpPr>
          <p:cNvPr id="6" name="Slide Number Placeholder 9">
            <a:extLst>
              <a:ext uri="{FF2B5EF4-FFF2-40B4-BE49-F238E27FC236}">
                <a16:creationId xmlns:a16="http://schemas.microsoft.com/office/drawing/2014/main" id="{19787B6B-D118-4C5F-B3DE-8ECAC6EA8352}"/>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15</a:t>
            </a:fld>
            <a:endParaRPr lang="en-US" sz="1600" b="1" dirty="0">
              <a:solidFill>
                <a:schemeClr val="bg1"/>
              </a:solidFill>
            </a:endParaRPr>
          </a:p>
        </p:txBody>
      </p:sp>
    </p:spTree>
    <p:extLst>
      <p:ext uri="{BB962C8B-B14F-4D97-AF65-F5344CB8AC3E}">
        <p14:creationId xmlns:p14="http://schemas.microsoft.com/office/powerpoint/2010/main" val="195939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4286"/>
            <a:ext cx="10058400" cy="950495"/>
          </a:xfrm>
        </p:spPr>
        <p:txBody>
          <a:bodyPr/>
          <a:lstStyle/>
          <a:p>
            <a:pPr algn="ctr"/>
            <a:r>
              <a:rPr lang="en-US" dirty="0"/>
              <a:t>Zero sharing</a:t>
            </a:r>
          </a:p>
        </p:txBody>
      </p:sp>
      <p:grpSp>
        <p:nvGrpSpPr>
          <p:cNvPr id="4" name="Group 3">
            <a:extLst>
              <a:ext uri="{FF2B5EF4-FFF2-40B4-BE49-F238E27FC236}">
                <a16:creationId xmlns:a16="http://schemas.microsoft.com/office/drawing/2014/main" id="{CA86995D-9E05-4D5F-92D6-9BE9D106BF23}"/>
              </a:ext>
            </a:extLst>
          </p:cNvPr>
          <p:cNvGrpSpPr/>
          <p:nvPr/>
        </p:nvGrpSpPr>
        <p:grpSpPr>
          <a:xfrm>
            <a:off x="2590844" y="2319959"/>
            <a:ext cx="824648" cy="739901"/>
            <a:chOff x="2590844" y="2319959"/>
            <a:chExt cx="824648" cy="739901"/>
          </a:xfrm>
        </p:grpSpPr>
        <p:pic>
          <p:nvPicPr>
            <p:cNvPr id="35" name="Picture 18" descr="http://www.freeiconspng.com/uploads/name-people-person-user-icon--icon-search-engin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424" y="2319959"/>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Rectangle 15"/>
                <p:cNvSpPr/>
                <p:nvPr/>
              </p:nvSpPr>
              <p:spPr>
                <a:xfrm>
                  <a:off x="2590844" y="2721306"/>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2590844" y="2721306"/>
                  <a:ext cx="824648" cy="338554"/>
                </a:xfrm>
                <a:prstGeom prst="rect">
                  <a:avLst/>
                </a:prstGeom>
                <a:blipFill>
                  <a:blip r:embed="rId4"/>
                  <a:stretch>
                    <a:fillRect b="-10714"/>
                  </a:stretch>
                </a:blipFill>
              </p:spPr>
              <p:txBody>
                <a:bodyPr/>
                <a:lstStyle/>
                <a:p>
                  <a:r>
                    <a:rPr lang="en-US">
                      <a:noFill/>
                    </a:rPr>
                    <a:t> </a:t>
                  </a:r>
                </a:p>
              </p:txBody>
            </p:sp>
          </mc:Fallback>
        </mc:AlternateContent>
      </p:grpSp>
      <p:grpSp>
        <p:nvGrpSpPr>
          <p:cNvPr id="5" name="Group 4">
            <a:extLst>
              <a:ext uri="{FF2B5EF4-FFF2-40B4-BE49-F238E27FC236}">
                <a16:creationId xmlns:a16="http://schemas.microsoft.com/office/drawing/2014/main" id="{7EA7D1BD-9563-4E98-B5C9-1DBE76FB017E}"/>
              </a:ext>
            </a:extLst>
          </p:cNvPr>
          <p:cNvGrpSpPr/>
          <p:nvPr/>
        </p:nvGrpSpPr>
        <p:grpSpPr>
          <a:xfrm>
            <a:off x="4718921" y="3953319"/>
            <a:ext cx="825033" cy="732309"/>
            <a:chOff x="4718921" y="3953319"/>
            <a:chExt cx="825033" cy="732309"/>
          </a:xfrm>
        </p:grpSpPr>
        <p:pic>
          <p:nvPicPr>
            <p:cNvPr id="30" name="Picture 6" descr="http://www.freeiconspng.com/uploads/name-people-person-user-icon--icon-search-engin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73" y="3953319"/>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7" name="Rectangle 16"/>
                <p:cNvSpPr/>
                <p:nvPr/>
              </p:nvSpPr>
              <p:spPr>
                <a:xfrm>
                  <a:off x="4718921" y="4347074"/>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4718921" y="4347074"/>
                  <a:ext cx="825033" cy="338554"/>
                </a:xfrm>
                <a:prstGeom prst="rect">
                  <a:avLst/>
                </a:prstGeom>
                <a:blipFill>
                  <a:blip r:embed="rId6"/>
                  <a:stretch>
                    <a:fillRect/>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68B4DB07-A18B-43CA-8B70-942F92F07443}"/>
              </a:ext>
            </a:extLst>
          </p:cNvPr>
          <p:cNvGrpSpPr/>
          <p:nvPr/>
        </p:nvGrpSpPr>
        <p:grpSpPr>
          <a:xfrm>
            <a:off x="339646" y="3953319"/>
            <a:ext cx="815543" cy="707222"/>
            <a:chOff x="339646" y="3953319"/>
            <a:chExt cx="815543" cy="707222"/>
          </a:xfrm>
        </p:grpSpPr>
        <p:pic>
          <p:nvPicPr>
            <p:cNvPr id="23" name="Picture 20" descr="https://cdn3.iconfinder.com/data/icons/black-easy/512/538303-user_512x5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075" y="3953319"/>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8" name="Rectangle 17"/>
                <p:cNvSpPr/>
                <p:nvPr/>
              </p:nvSpPr>
              <p:spPr>
                <a:xfrm>
                  <a:off x="339646" y="4321987"/>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339646" y="4321987"/>
                  <a:ext cx="815543" cy="338554"/>
                </a:xfrm>
                <a:prstGeom prst="rect">
                  <a:avLst/>
                </a:prstGeom>
                <a:blipFill>
                  <a:blip r:embed="rId8"/>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2274422A-CE9D-41BD-A996-CEF1EAA86617}"/>
              </a:ext>
            </a:extLst>
          </p:cNvPr>
          <p:cNvGrpSpPr/>
          <p:nvPr/>
        </p:nvGrpSpPr>
        <p:grpSpPr>
          <a:xfrm>
            <a:off x="2493041" y="5963171"/>
            <a:ext cx="824648" cy="750410"/>
            <a:chOff x="2493041" y="5963171"/>
            <a:chExt cx="824648" cy="750410"/>
          </a:xfrm>
        </p:grpSpPr>
        <p:pic>
          <p:nvPicPr>
            <p:cNvPr id="59" name="Picture 18" descr="http://www.freeiconspng.com/uploads/name-people-person-user-icon--icon-search-engine-1.png"/>
            <p:cNvPicPr>
              <a:picLocks noChangeAspect="1" noChangeArrowheads="1"/>
            </p:cNvPicPr>
            <p:nvPr/>
          </p:nvPicPr>
          <p:blipFill>
            <a:blip r:embed="rId9" cstate="print">
              <a:duotone>
                <a:schemeClr val="accent1">
                  <a:shade val="45000"/>
                  <a:satMod val="135000"/>
                </a:schemeClr>
                <a:prstClr val="white"/>
              </a:duotone>
              <a:extLst/>
            </a:blip>
            <a:srcRect/>
            <a:stretch>
              <a:fillRect/>
            </a:stretch>
          </p:blipFill>
          <p:spPr bwMode="auto">
            <a:xfrm>
              <a:off x="2531862" y="5963171"/>
              <a:ext cx="709489" cy="709489"/>
            </a:xfrm>
            <a:prstGeom prst="rect">
              <a:avLst/>
            </a:prstGeom>
            <a:noFill/>
            <a:ln>
              <a:noFill/>
            </a:ln>
          </p:spPr>
        </p:pic>
        <mc:AlternateContent xmlns:mc="http://schemas.openxmlformats.org/markup-compatibility/2006" xmlns:a14="http://schemas.microsoft.com/office/drawing/2010/main">
          <mc:Choice Requires="a14">
            <p:sp>
              <p:nvSpPr>
                <p:cNvPr id="20" name="Rectangle 19"/>
                <p:cNvSpPr/>
                <p:nvPr/>
              </p:nvSpPr>
              <p:spPr>
                <a:xfrm>
                  <a:off x="2493041" y="6375027"/>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20" name="Rectangle 19"/>
                <p:cNvSpPr>
                  <a:spLocks noRot="1" noChangeAspect="1" noMove="1" noResize="1" noEditPoints="1" noAdjustHandles="1" noChangeArrowheads="1" noChangeShapeType="1" noTextEdit="1"/>
                </p:cNvSpPr>
                <p:nvPr/>
              </p:nvSpPr>
              <p:spPr>
                <a:xfrm>
                  <a:off x="2493041" y="6375027"/>
                  <a:ext cx="824648" cy="338554"/>
                </a:xfrm>
                <a:prstGeom prst="rect">
                  <a:avLst/>
                </a:prstGeom>
                <a:blipFill>
                  <a:blip r:embed="rId10"/>
                  <a:stretch>
                    <a:fillRect b="-1272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6" name="Rectangle: Rounded Corners 135"/>
              <p:cNvSpPr/>
              <p:nvPr/>
            </p:nvSpPr>
            <p:spPr>
              <a:xfrm>
                <a:off x="1889733" y="4225385"/>
                <a:ext cx="2078193" cy="33855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r>
                            <a:rPr lang="en-US" sz="2000" b="0" i="1" smtClean="0">
                              <a:solidFill>
                                <a:schemeClr val="tx1"/>
                              </a:solidFill>
                              <a:effectLst/>
                              <a:latin typeface="Cambria Math" panose="02040503050406030204" pitchFamily="18" charset="0"/>
                            </a:rPr>
                            <m:t> </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)=0</m:t>
                      </m:r>
                    </m:oMath>
                  </m:oMathPara>
                </a14:m>
                <a:endParaRPr lang="en-US" sz="2000" dirty="0">
                  <a:solidFill>
                    <a:srgbClr val="FF0000"/>
                  </a:solidFill>
                </a:endParaRPr>
              </a:p>
            </p:txBody>
          </p:sp>
        </mc:Choice>
        <mc:Fallback xmlns="">
          <p:sp>
            <p:nvSpPr>
              <p:cNvPr id="136" name="Rectangle: Rounded Corners 135"/>
              <p:cNvSpPr>
                <a:spLocks noRot="1" noChangeAspect="1" noMove="1" noResize="1" noEditPoints="1" noAdjustHandles="1" noChangeArrowheads="1" noChangeShapeType="1" noTextEdit="1"/>
              </p:cNvSpPr>
              <p:nvPr/>
            </p:nvSpPr>
            <p:spPr>
              <a:xfrm>
                <a:off x="1889733" y="4225385"/>
                <a:ext cx="2078193" cy="338554"/>
              </a:xfrm>
              <a:prstGeom prst="roundRect">
                <a:avLst/>
              </a:prstGeom>
              <a:blipFill>
                <a:blip r:embed="rId11"/>
                <a:stretch>
                  <a:fillRect b="-25862"/>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Rectangle: Rounded Corners 144"/>
              <p:cNvSpPr/>
              <p:nvPr/>
            </p:nvSpPr>
            <p:spPr>
              <a:xfrm>
                <a:off x="2531862" y="243535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5" name="Rectangle: Rounded Corners 144"/>
              <p:cNvSpPr>
                <a:spLocks noRot="1" noChangeAspect="1" noMove="1" noResize="1" noEditPoints="1" noAdjustHandles="1" noChangeArrowheads="1" noChangeShapeType="1" noTextEdit="1"/>
              </p:cNvSpPr>
              <p:nvPr/>
            </p:nvSpPr>
            <p:spPr>
              <a:xfrm>
                <a:off x="2531862" y="2435357"/>
                <a:ext cx="194187" cy="317493"/>
              </a:xfrm>
              <a:prstGeom prst="roundRect">
                <a:avLst/>
              </a:prstGeom>
              <a:blipFill>
                <a:blip r:embed="rId12"/>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5401315" y="40478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5401315" y="4047875"/>
                <a:ext cx="194187" cy="317493"/>
              </a:xfrm>
              <a:prstGeom prst="roundRect">
                <a:avLst/>
              </a:prstGeom>
              <a:blipFill>
                <a:blip r:embed="rId13"/>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3234808" y="6110072"/>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3234808" y="6110072"/>
                <a:ext cx="194187" cy="317493"/>
              </a:xfrm>
              <a:prstGeom prst="roundRect">
                <a:avLst/>
              </a:prstGeom>
              <a:blipFill>
                <a:blip r:embed="rId14"/>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Rounded Corners 147"/>
              <p:cNvSpPr/>
              <p:nvPr/>
            </p:nvSpPr>
            <p:spPr>
              <a:xfrm>
                <a:off x="320888" y="4046276"/>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8" name="Rectangle: Rounded Corners 147"/>
              <p:cNvSpPr>
                <a:spLocks noRot="1" noChangeAspect="1" noMove="1" noResize="1" noEditPoints="1" noAdjustHandles="1" noChangeArrowheads="1" noChangeShapeType="1" noTextEdit="1"/>
              </p:cNvSpPr>
              <p:nvPr/>
            </p:nvSpPr>
            <p:spPr>
              <a:xfrm>
                <a:off x="320888" y="4046276"/>
                <a:ext cx="194187" cy="317493"/>
              </a:xfrm>
              <a:prstGeom prst="roundRect">
                <a:avLst/>
              </a:prstGeom>
              <a:blipFill>
                <a:blip r:embed="rId15"/>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 Placeholder 2">
                <a:extLst>
                  <a:ext uri="{FF2B5EF4-FFF2-40B4-BE49-F238E27FC236}">
                    <a16:creationId xmlns:a16="http://schemas.microsoft.com/office/drawing/2014/main" id="{178E04B2-6B46-4514-B5A4-E5DA3C733904}"/>
                  </a:ext>
                </a:extLst>
              </p:cNvPr>
              <p:cNvSpPr txBox="1">
                <a:spLocks/>
              </p:cNvSpPr>
              <p:nvPr/>
            </p:nvSpPr>
            <p:spPr>
              <a:xfrm>
                <a:off x="-32294" y="871315"/>
                <a:ext cx="6070923" cy="103802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All parties hold same item </a:t>
                </a:r>
                <a14:m>
                  <m:oMath xmlns:m="http://schemas.openxmlformats.org/officeDocument/2006/math">
                    <m:r>
                      <a:rPr lang="en-US" i="1" dirty="0" smtClean="0">
                        <a:solidFill>
                          <a:srgbClr val="FF0000"/>
                        </a:solidFill>
                        <a:latin typeface="Cambria Math" panose="02040503050406030204" pitchFamily="18" charset="0"/>
                      </a:rPr>
                      <m:t>𝑥</m:t>
                    </m:r>
                  </m:oMath>
                </a14:m>
                <a:endParaRPr lang="en-US" dirty="0">
                  <a:solidFill>
                    <a:srgbClr val="FF0000"/>
                  </a:solidFill>
                </a:endParaRPr>
              </a:p>
              <a:p>
                <a:pPr marL="0" indent="0">
                  <a:buNone/>
                </a:pPr>
                <a:r>
                  <a:rPr lang="en-US" dirty="0"/>
                  <a:t>=&gt; Each party holds </a:t>
                </a:r>
                <a:r>
                  <a:rPr lang="en-US" dirty="0">
                    <a:solidFill>
                      <a:srgbClr val="FF0000"/>
                    </a:solidFill>
                  </a:rPr>
                  <a:t>correct</a:t>
                </a:r>
                <a:r>
                  <a:rPr lang="en-US" dirty="0"/>
                  <a:t> zero sharing </a:t>
                </a:r>
                <a14:m>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oMath>
                </a14:m>
                <a:r>
                  <a:rPr lang="en-US" dirty="0"/>
                  <a:t>) =&gt;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)=0</m:t>
                    </m:r>
                  </m:oMath>
                </a14:m>
                <a:endParaRPr lang="en-US" dirty="0"/>
              </a:p>
            </p:txBody>
          </p:sp>
        </mc:Choice>
        <mc:Fallback xmlns="">
          <p:sp>
            <p:nvSpPr>
              <p:cNvPr id="57" name="Text Placeholder 2">
                <a:extLst>
                  <a:ext uri="{FF2B5EF4-FFF2-40B4-BE49-F238E27FC236}">
                    <a16:creationId xmlns:a16="http://schemas.microsoft.com/office/drawing/2014/main" id="{178E04B2-6B46-4514-B5A4-E5DA3C733904}"/>
                  </a:ext>
                </a:extLst>
              </p:cNvPr>
              <p:cNvSpPr txBox="1">
                <a:spLocks noRot="1" noChangeAspect="1" noMove="1" noResize="1" noEditPoints="1" noAdjustHandles="1" noChangeArrowheads="1" noChangeShapeType="1" noTextEdit="1"/>
              </p:cNvSpPr>
              <p:nvPr/>
            </p:nvSpPr>
            <p:spPr>
              <a:xfrm>
                <a:off x="-32294" y="871315"/>
                <a:ext cx="6070923" cy="1038027"/>
              </a:xfrm>
              <a:prstGeom prst="rect">
                <a:avLst/>
              </a:prstGeom>
              <a:blipFill>
                <a:blip r:embed="rId16"/>
                <a:stretch>
                  <a:fillRect l="-1104" t="-9412" b="-4706"/>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0C29CD6-2564-4902-8232-D90CDBACA6F8}"/>
              </a:ext>
            </a:extLst>
          </p:cNvPr>
          <p:cNvSpPr/>
          <p:nvPr/>
        </p:nvSpPr>
        <p:spPr>
          <a:xfrm>
            <a:off x="6014571" y="1452282"/>
            <a:ext cx="51514" cy="5405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A8D17F5-FB83-4180-AA31-49D781E15BF5}"/>
              </a:ext>
            </a:extLst>
          </p:cNvPr>
          <p:cNvGrpSpPr/>
          <p:nvPr/>
        </p:nvGrpSpPr>
        <p:grpSpPr>
          <a:xfrm>
            <a:off x="8847548" y="2319959"/>
            <a:ext cx="824648" cy="739901"/>
            <a:chOff x="8847548" y="2319959"/>
            <a:chExt cx="824648" cy="739901"/>
          </a:xfrm>
        </p:grpSpPr>
        <p:pic>
          <p:nvPicPr>
            <p:cNvPr id="80" name="Picture 18" descr="http://www.freeiconspng.com/uploads/name-people-person-user-icon--icon-search-engine-1.png">
              <a:extLst>
                <a:ext uri="{FF2B5EF4-FFF2-40B4-BE49-F238E27FC236}">
                  <a16:creationId xmlns:a16="http://schemas.microsoft.com/office/drawing/2014/main" id="{69871C81-5B0C-4D3B-B919-8886AF45B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7128" y="2319959"/>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7A8C4BE9-65F1-4867-A22D-16921C7AEEC9}"/>
                    </a:ext>
                  </a:extLst>
                </p:cNvPr>
                <p:cNvSpPr/>
                <p:nvPr/>
              </p:nvSpPr>
              <p:spPr>
                <a:xfrm>
                  <a:off x="8847548" y="2721306"/>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81" name="Rectangle 80">
                  <a:extLst>
                    <a:ext uri="{FF2B5EF4-FFF2-40B4-BE49-F238E27FC236}">
                      <a16:creationId xmlns:a16="http://schemas.microsoft.com/office/drawing/2014/main" id="{7A8C4BE9-65F1-4867-A22D-16921C7AEEC9}"/>
                    </a:ext>
                  </a:extLst>
                </p:cNvPr>
                <p:cNvSpPr>
                  <a:spLocks noRot="1" noChangeAspect="1" noMove="1" noResize="1" noEditPoints="1" noAdjustHandles="1" noChangeArrowheads="1" noChangeShapeType="1" noTextEdit="1"/>
                </p:cNvSpPr>
                <p:nvPr/>
              </p:nvSpPr>
              <p:spPr>
                <a:xfrm>
                  <a:off x="8847548" y="2721306"/>
                  <a:ext cx="824648" cy="338554"/>
                </a:xfrm>
                <a:prstGeom prst="rect">
                  <a:avLst/>
                </a:prstGeom>
                <a:blipFill>
                  <a:blip r:embed="rId17"/>
                  <a:stretch>
                    <a:fillRect b="-10714"/>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98CB8838-3B91-445B-A00B-AEA357BDDD96}"/>
              </a:ext>
            </a:extLst>
          </p:cNvPr>
          <p:cNvGrpSpPr/>
          <p:nvPr/>
        </p:nvGrpSpPr>
        <p:grpSpPr>
          <a:xfrm>
            <a:off x="10975625" y="3953319"/>
            <a:ext cx="825033" cy="732309"/>
            <a:chOff x="10975625" y="3953319"/>
            <a:chExt cx="825033" cy="732309"/>
          </a:xfrm>
        </p:grpSpPr>
        <p:pic>
          <p:nvPicPr>
            <p:cNvPr id="78" name="Picture 6" descr="http://www.freeiconspng.com/uploads/name-people-person-user-icon--icon-search-engine-1.png">
              <a:extLst>
                <a:ext uri="{FF2B5EF4-FFF2-40B4-BE49-F238E27FC236}">
                  <a16:creationId xmlns:a16="http://schemas.microsoft.com/office/drawing/2014/main" id="{CF40A99C-F9AE-4579-AA6A-0C7BC98356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9277" y="3953319"/>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188B42FF-6696-4B10-B123-DC12D150995A}"/>
                    </a:ext>
                  </a:extLst>
                </p:cNvPr>
                <p:cNvSpPr/>
                <p:nvPr/>
              </p:nvSpPr>
              <p:spPr>
                <a:xfrm>
                  <a:off x="10975625" y="4347074"/>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85" name="Rectangle 84">
                  <a:extLst>
                    <a:ext uri="{FF2B5EF4-FFF2-40B4-BE49-F238E27FC236}">
                      <a16:creationId xmlns:a16="http://schemas.microsoft.com/office/drawing/2014/main" id="{188B42FF-6696-4B10-B123-DC12D150995A}"/>
                    </a:ext>
                  </a:extLst>
                </p:cNvPr>
                <p:cNvSpPr>
                  <a:spLocks noRot="1" noChangeAspect="1" noMove="1" noResize="1" noEditPoints="1" noAdjustHandles="1" noChangeArrowheads="1" noChangeShapeType="1" noTextEdit="1"/>
                </p:cNvSpPr>
                <p:nvPr/>
              </p:nvSpPr>
              <p:spPr>
                <a:xfrm>
                  <a:off x="10975625" y="4347074"/>
                  <a:ext cx="825033" cy="338554"/>
                </a:xfrm>
                <a:prstGeom prst="rect">
                  <a:avLst/>
                </a:prstGeom>
                <a:blipFill>
                  <a:blip r:embed="rId18"/>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EC3F3BCB-40F2-4C84-BB5C-F3906510CCBC}"/>
              </a:ext>
            </a:extLst>
          </p:cNvPr>
          <p:cNvGrpSpPr/>
          <p:nvPr/>
        </p:nvGrpSpPr>
        <p:grpSpPr>
          <a:xfrm>
            <a:off x="6596350" y="3953319"/>
            <a:ext cx="815543" cy="707222"/>
            <a:chOff x="6596350" y="3953319"/>
            <a:chExt cx="815543" cy="707222"/>
          </a:xfrm>
        </p:grpSpPr>
        <p:pic>
          <p:nvPicPr>
            <p:cNvPr id="76" name="Picture 20" descr="https://cdn3.iconfinder.com/data/icons/black-easy/512/538303-user_512x512.png">
              <a:extLst>
                <a:ext uri="{FF2B5EF4-FFF2-40B4-BE49-F238E27FC236}">
                  <a16:creationId xmlns:a16="http://schemas.microsoft.com/office/drawing/2014/main" id="{3333CE0A-BE3F-4B0D-A07C-BC81F05CE3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6779" y="3953319"/>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CF0EF134-7986-4ABE-977D-6139D5B0AE76}"/>
                    </a:ext>
                  </a:extLst>
                </p:cNvPr>
                <p:cNvSpPr/>
                <p:nvPr/>
              </p:nvSpPr>
              <p:spPr>
                <a:xfrm>
                  <a:off x="6596350" y="4321987"/>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86" name="Rectangle 85">
                  <a:extLst>
                    <a:ext uri="{FF2B5EF4-FFF2-40B4-BE49-F238E27FC236}">
                      <a16:creationId xmlns:a16="http://schemas.microsoft.com/office/drawing/2014/main" id="{CF0EF134-7986-4ABE-977D-6139D5B0AE76}"/>
                    </a:ext>
                  </a:extLst>
                </p:cNvPr>
                <p:cNvSpPr>
                  <a:spLocks noRot="1" noChangeAspect="1" noMove="1" noResize="1" noEditPoints="1" noAdjustHandles="1" noChangeArrowheads="1" noChangeShapeType="1" noTextEdit="1"/>
                </p:cNvSpPr>
                <p:nvPr/>
              </p:nvSpPr>
              <p:spPr>
                <a:xfrm>
                  <a:off x="6596350" y="4321987"/>
                  <a:ext cx="815543" cy="338554"/>
                </a:xfrm>
                <a:prstGeom prst="rect">
                  <a:avLst/>
                </a:prstGeom>
                <a:blipFill>
                  <a:blip r:embed="rId19"/>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601C87A1-213A-455F-A2BC-3C1545E62FE0}"/>
              </a:ext>
            </a:extLst>
          </p:cNvPr>
          <p:cNvGrpSpPr/>
          <p:nvPr/>
        </p:nvGrpSpPr>
        <p:grpSpPr>
          <a:xfrm>
            <a:off x="8749745" y="5963171"/>
            <a:ext cx="824648" cy="750410"/>
            <a:chOff x="8749745" y="5963171"/>
            <a:chExt cx="824648" cy="750410"/>
          </a:xfrm>
        </p:grpSpPr>
        <p:pic>
          <p:nvPicPr>
            <p:cNvPr id="79" name="Picture 18" descr="http://www.freeiconspng.com/uploads/name-people-person-user-icon--icon-search-engine-1.png">
              <a:extLst>
                <a:ext uri="{FF2B5EF4-FFF2-40B4-BE49-F238E27FC236}">
                  <a16:creationId xmlns:a16="http://schemas.microsoft.com/office/drawing/2014/main" id="{8183CB2F-6FDE-4342-86B9-620D175CB9CE}"/>
                </a:ext>
              </a:extLst>
            </p:cNvPr>
            <p:cNvPicPr>
              <a:picLocks noChangeAspect="1" noChangeArrowheads="1"/>
            </p:cNvPicPr>
            <p:nvPr/>
          </p:nvPicPr>
          <p:blipFill>
            <a:blip r:embed="rId9" cstate="print">
              <a:duotone>
                <a:schemeClr val="accent1">
                  <a:shade val="45000"/>
                  <a:satMod val="135000"/>
                </a:schemeClr>
                <a:prstClr val="white"/>
              </a:duotone>
              <a:extLst/>
            </a:blip>
            <a:srcRect/>
            <a:stretch>
              <a:fillRect/>
            </a:stretch>
          </p:blipFill>
          <p:spPr bwMode="auto">
            <a:xfrm>
              <a:off x="8788566" y="5963171"/>
              <a:ext cx="709489" cy="709489"/>
            </a:xfrm>
            <a:prstGeom prst="rect">
              <a:avLst/>
            </a:prstGeom>
            <a:noFill/>
            <a:ln>
              <a:noFill/>
            </a:ln>
          </p:spPr>
        </p:pic>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E2C51185-8E4D-4286-9107-521B1EDCB6C2}"/>
                    </a:ext>
                  </a:extLst>
                </p:cNvPr>
                <p:cNvSpPr/>
                <p:nvPr/>
              </p:nvSpPr>
              <p:spPr>
                <a:xfrm>
                  <a:off x="8749745" y="6375027"/>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88" name="Rectangle 87">
                  <a:extLst>
                    <a:ext uri="{FF2B5EF4-FFF2-40B4-BE49-F238E27FC236}">
                      <a16:creationId xmlns:a16="http://schemas.microsoft.com/office/drawing/2014/main" id="{E2C51185-8E4D-4286-9107-521B1EDCB6C2}"/>
                    </a:ext>
                  </a:extLst>
                </p:cNvPr>
                <p:cNvSpPr>
                  <a:spLocks noRot="1" noChangeAspect="1" noMove="1" noResize="1" noEditPoints="1" noAdjustHandles="1" noChangeArrowheads="1" noChangeShapeType="1" noTextEdit="1"/>
                </p:cNvSpPr>
                <p:nvPr/>
              </p:nvSpPr>
              <p:spPr>
                <a:xfrm>
                  <a:off x="8749745" y="6375027"/>
                  <a:ext cx="824648" cy="338554"/>
                </a:xfrm>
                <a:prstGeom prst="rect">
                  <a:avLst/>
                </a:prstGeom>
                <a:blipFill>
                  <a:blip r:embed="rId20"/>
                  <a:stretch>
                    <a:fillRect b="-1272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2" name="Rectangle: Rounded Corners 91">
                <a:extLst>
                  <a:ext uri="{FF2B5EF4-FFF2-40B4-BE49-F238E27FC236}">
                    <a16:creationId xmlns:a16="http://schemas.microsoft.com/office/drawing/2014/main" id="{9C98CD25-A322-4E51-A627-293613719982}"/>
                  </a:ext>
                </a:extLst>
              </p:cNvPr>
              <p:cNvSpPr/>
              <p:nvPr/>
            </p:nvSpPr>
            <p:spPr>
              <a:xfrm>
                <a:off x="7740657" y="4096786"/>
                <a:ext cx="2878611" cy="387203"/>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i="1">
                              <a:solidFill>
                                <a:schemeClr val="tx1"/>
                              </a:solidFill>
                              <a:latin typeface="Cambria Math" panose="02040503050406030204" pitchFamily="18" charset="0"/>
                            </a:rPr>
                            <m:t>𝑠</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1</m:t>
                              </m:r>
                              <m:r>
                                <a:rPr lang="en-US" sz="2000" i="1">
                                  <a:solidFill>
                                    <a:schemeClr val="tx1"/>
                                  </a:solidFill>
                                  <a:latin typeface="Cambria Math" panose="02040503050406030204" pitchFamily="18" charset="0"/>
                                </a:rPr>
                                <m:t> </m:t>
                              </m:r>
                            </m:sub>
                          </m:sSub>
                          <m:r>
                            <a:rPr lang="en-US" sz="2000" b="0" i="1" smtClean="0">
                              <a:solidFill>
                                <a:schemeClr val="tx1"/>
                              </a:solidFill>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𝑥</m:t>
                              </m:r>
                            </m:e>
                            <m:sup>
                              <m:r>
                                <a:rPr lang="en-US" sz="2000" b="0" i="1" smtClean="0">
                                  <a:solidFill>
                                    <a:srgbClr val="FF0000"/>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r>
                            <a:rPr lang="en-US" sz="2000" b="0" i="1" smtClean="0">
                              <a:solidFill>
                                <a:schemeClr val="tx1"/>
                              </a:solidFill>
                              <a:effectLst/>
                              <a:latin typeface="Cambria Math" panose="02040503050406030204" pitchFamily="18" charset="0"/>
                            </a:rPr>
                            <m:t> </m:t>
                          </m:r>
                        </m:sub>
                      </m:sSub>
                      <m:d>
                        <m:dPr>
                          <m:ctrlPr>
                            <a:rPr lang="en-US" sz="2000" b="0" i="1" smtClean="0">
                              <a:solidFill>
                                <a:schemeClr val="tx1"/>
                              </a:solidFill>
                              <a:effectLst/>
                              <a:latin typeface="Cambria Math" panose="02040503050406030204" pitchFamily="18" charset="0"/>
                            </a:rPr>
                          </m:ctrlPr>
                        </m:dPr>
                        <m:e>
                          <m:r>
                            <a:rPr lang="en-US" sz="2000" b="0" i="1" smtClean="0">
                              <a:solidFill>
                                <a:schemeClr val="tx1"/>
                              </a:solidFill>
                              <a:effectLst/>
                              <a:latin typeface="Cambria Math" panose="02040503050406030204" pitchFamily="18" charset="0"/>
                            </a:rPr>
                            <m:t>𝑥</m:t>
                          </m:r>
                        </m:e>
                      </m:d>
                      <m:r>
                        <a:rPr lang="en-US" sz="2000" b="0" i="1" smtClean="0">
                          <a:solidFill>
                            <a:srgbClr val="FF0000"/>
                          </a:solidFill>
                          <a:effectLst/>
                          <a:latin typeface="Cambria Math" panose="02040503050406030204" pitchFamily="18" charset="0"/>
                        </a:rPr>
                        <m:t>≠</m:t>
                      </m:r>
                      <m:r>
                        <a:rPr lang="en-US" sz="2000" i="1" smtClean="0">
                          <a:solidFill>
                            <a:schemeClr val="tx1"/>
                          </a:solidFill>
                          <a:latin typeface="Cambria Math" panose="02040503050406030204" pitchFamily="18" charset="0"/>
                        </a:rPr>
                        <m:t>0</m:t>
                      </m:r>
                    </m:oMath>
                  </m:oMathPara>
                </a14:m>
                <a:endParaRPr lang="en-US" sz="2000" dirty="0">
                  <a:solidFill>
                    <a:srgbClr val="FF0000"/>
                  </a:solidFill>
                </a:endParaRPr>
              </a:p>
            </p:txBody>
          </p:sp>
        </mc:Choice>
        <mc:Fallback xmlns="">
          <p:sp>
            <p:nvSpPr>
              <p:cNvPr id="92" name="Rectangle: Rounded Corners 91">
                <a:extLst>
                  <a:ext uri="{FF2B5EF4-FFF2-40B4-BE49-F238E27FC236}">
                    <a16:creationId xmlns:a16="http://schemas.microsoft.com/office/drawing/2014/main" id="{9C98CD25-A322-4E51-A627-293613719982}"/>
                  </a:ext>
                </a:extLst>
              </p:cNvPr>
              <p:cNvSpPr>
                <a:spLocks noRot="1" noChangeAspect="1" noMove="1" noResize="1" noEditPoints="1" noAdjustHandles="1" noChangeArrowheads="1" noChangeShapeType="1" noTextEdit="1"/>
              </p:cNvSpPr>
              <p:nvPr/>
            </p:nvSpPr>
            <p:spPr>
              <a:xfrm>
                <a:off x="7740657" y="4096786"/>
                <a:ext cx="2878611" cy="387203"/>
              </a:xfrm>
              <a:prstGeom prst="roundRect">
                <a:avLst/>
              </a:prstGeom>
              <a:blipFill>
                <a:blip r:embed="rId21"/>
                <a:stretch>
                  <a:fillRect b="-16667"/>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Rounded Corners 96">
                <a:extLst>
                  <a:ext uri="{FF2B5EF4-FFF2-40B4-BE49-F238E27FC236}">
                    <a16:creationId xmlns:a16="http://schemas.microsoft.com/office/drawing/2014/main" id="{626639C9-E664-4CB0-901B-3A47656897EE}"/>
                  </a:ext>
                </a:extLst>
              </p:cNvPr>
              <p:cNvSpPr/>
              <p:nvPr/>
            </p:nvSpPr>
            <p:spPr>
              <a:xfrm>
                <a:off x="8788566" y="243535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97" name="Rectangle: Rounded Corners 96">
                <a:extLst>
                  <a:ext uri="{FF2B5EF4-FFF2-40B4-BE49-F238E27FC236}">
                    <a16:creationId xmlns:a16="http://schemas.microsoft.com/office/drawing/2014/main" id="{626639C9-E664-4CB0-901B-3A47656897EE}"/>
                  </a:ext>
                </a:extLst>
              </p:cNvPr>
              <p:cNvSpPr>
                <a:spLocks noRot="1" noChangeAspect="1" noMove="1" noResize="1" noEditPoints="1" noAdjustHandles="1" noChangeArrowheads="1" noChangeShapeType="1" noTextEdit="1"/>
              </p:cNvSpPr>
              <p:nvPr/>
            </p:nvSpPr>
            <p:spPr>
              <a:xfrm>
                <a:off x="8788566" y="2435357"/>
                <a:ext cx="194187" cy="317493"/>
              </a:xfrm>
              <a:prstGeom prst="roundRect">
                <a:avLst/>
              </a:prstGeom>
              <a:blipFill>
                <a:blip r:embed="rId22"/>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Rounded Corners 99">
                <a:extLst>
                  <a:ext uri="{FF2B5EF4-FFF2-40B4-BE49-F238E27FC236}">
                    <a16:creationId xmlns:a16="http://schemas.microsoft.com/office/drawing/2014/main" id="{6A62631D-6AD9-4DCC-B37F-22B2843182F6}"/>
                  </a:ext>
                </a:extLst>
              </p:cNvPr>
              <p:cNvSpPr/>
              <p:nvPr/>
            </p:nvSpPr>
            <p:spPr>
              <a:xfrm>
                <a:off x="11658019" y="40478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00" name="Rectangle: Rounded Corners 99">
                <a:extLst>
                  <a:ext uri="{FF2B5EF4-FFF2-40B4-BE49-F238E27FC236}">
                    <a16:creationId xmlns:a16="http://schemas.microsoft.com/office/drawing/2014/main" id="{6A62631D-6AD9-4DCC-B37F-22B2843182F6}"/>
                  </a:ext>
                </a:extLst>
              </p:cNvPr>
              <p:cNvSpPr>
                <a:spLocks noRot="1" noChangeAspect="1" noMove="1" noResize="1" noEditPoints="1" noAdjustHandles="1" noChangeArrowheads="1" noChangeShapeType="1" noTextEdit="1"/>
              </p:cNvSpPr>
              <p:nvPr/>
            </p:nvSpPr>
            <p:spPr>
              <a:xfrm>
                <a:off x="11658019" y="4047875"/>
                <a:ext cx="194187" cy="317493"/>
              </a:xfrm>
              <a:prstGeom prst="roundRect">
                <a:avLst/>
              </a:prstGeom>
              <a:blipFill>
                <a:blip r:embed="rId23"/>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Rounded Corners 100">
                <a:extLst>
                  <a:ext uri="{FF2B5EF4-FFF2-40B4-BE49-F238E27FC236}">
                    <a16:creationId xmlns:a16="http://schemas.microsoft.com/office/drawing/2014/main" id="{6578C706-402D-4BA5-ADF8-B0CDD9F2D816}"/>
                  </a:ext>
                </a:extLst>
              </p:cNvPr>
              <p:cNvSpPr/>
              <p:nvPr/>
            </p:nvSpPr>
            <p:spPr>
              <a:xfrm>
                <a:off x="9491512" y="6110072"/>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01" name="Rectangle: Rounded Corners 100">
                <a:extLst>
                  <a:ext uri="{FF2B5EF4-FFF2-40B4-BE49-F238E27FC236}">
                    <a16:creationId xmlns:a16="http://schemas.microsoft.com/office/drawing/2014/main" id="{6578C706-402D-4BA5-ADF8-B0CDD9F2D816}"/>
                  </a:ext>
                </a:extLst>
              </p:cNvPr>
              <p:cNvSpPr>
                <a:spLocks noRot="1" noChangeAspect="1" noMove="1" noResize="1" noEditPoints="1" noAdjustHandles="1" noChangeArrowheads="1" noChangeShapeType="1" noTextEdit="1"/>
              </p:cNvSpPr>
              <p:nvPr/>
            </p:nvSpPr>
            <p:spPr>
              <a:xfrm>
                <a:off x="9491512" y="6110072"/>
                <a:ext cx="194187" cy="317493"/>
              </a:xfrm>
              <a:prstGeom prst="roundRect">
                <a:avLst/>
              </a:prstGeom>
              <a:blipFill>
                <a:blip r:embed="rId24"/>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Rounded Corners 101">
                <a:extLst>
                  <a:ext uri="{FF2B5EF4-FFF2-40B4-BE49-F238E27FC236}">
                    <a16:creationId xmlns:a16="http://schemas.microsoft.com/office/drawing/2014/main" id="{97B231F8-0505-4C58-81BE-2756AD850112}"/>
                  </a:ext>
                </a:extLst>
              </p:cNvPr>
              <p:cNvSpPr/>
              <p:nvPr/>
            </p:nvSpPr>
            <p:spPr>
              <a:xfrm>
                <a:off x="6338015" y="4046277"/>
                <a:ext cx="433765" cy="300798"/>
              </a:xfrm>
              <a:prstGeom prst="round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rgbClr val="FF0000"/>
                          </a:solidFill>
                          <a:effectLst/>
                          <a:latin typeface="Cambria Math" panose="02040503050406030204" pitchFamily="18" charset="0"/>
                          <a:cs typeface="Calibri" panose="020F0502020204030204" pitchFamily="34" charset="0"/>
                        </a:rPr>
                        <m:t> </m:t>
                      </m:r>
                      <m:r>
                        <a:rPr lang="en-US" sz="2000" b="1" i="1" smtClean="0">
                          <a:solidFill>
                            <a:srgbClr val="FF0000"/>
                          </a:solidFill>
                          <a:effectLst/>
                          <a:latin typeface="Cambria Math" panose="02040503050406030204" pitchFamily="18" charset="0"/>
                          <a:cs typeface="Calibri" panose="020F0502020204030204" pitchFamily="34" charset="0"/>
                        </a:rPr>
                        <m:t>𝒙</m:t>
                      </m:r>
                      <m:r>
                        <a:rPr lang="en-US" sz="2000" b="1" i="1" smtClean="0">
                          <a:solidFill>
                            <a:srgbClr val="FF0000"/>
                          </a:solidFill>
                          <a:effectLst/>
                          <a:latin typeface="Cambria Math" panose="02040503050406030204" pitchFamily="18" charset="0"/>
                          <a:cs typeface="Calibri" panose="020F0502020204030204" pitchFamily="34" charset="0"/>
                        </a:rPr>
                        <m:t>′</m:t>
                      </m:r>
                    </m:oMath>
                  </m:oMathPara>
                </a14:m>
                <a:endParaRPr lang="en-US" sz="2000" b="1" dirty="0">
                  <a:solidFill>
                    <a:srgbClr val="FF0000"/>
                  </a:solidFill>
                  <a:effectLst/>
                </a:endParaRPr>
              </a:p>
            </p:txBody>
          </p:sp>
        </mc:Choice>
        <mc:Fallback xmlns="">
          <p:sp>
            <p:nvSpPr>
              <p:cNvPr id="102" name="Rectangle: Rounded Corners 101">
                <a:extLst>
                  <a:ext uri="{FF2B5EF4-FFF2-40B4-BE49-F238E27FC236}">
                    <a16:creationId xmlns:a16="http://schemas.microsoft.com/office/drawing/2014/main" id="{97B231F8-0505-4C58-81BE-2756AD850112}"/>
                  </a:ext>
                </a:extLst>
              </p:cNvPr>
              <p:cNvSpPr>
                <a:spLocks noRot="1" noChangeAspect="1" noMove="1" noResize="1" noEditPoints="1" noAdjustHandles="1" noChangeArrowheads="1" noChangeShapeType="1" noTextEdit="1"/>
              </p:cNvSpPr>
              <p:nvPr/>
            </p:nvSpPr>
            <p:spPr>
              <a:xfrm>
                <a:off x="6338015" y="4046277"/>
                <a:ext cx="433765" cy="300798"/>
              </a:xfrm>
              <a:prstGeom prst="roundRect">
                <a:avLst/>
              </a:prstGeom>
              <a:blipFill>
                <a:blip r:embed="rId25"/>
                <a:stretch>
                  <a:fillRect t="-2000" b="-120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 Placeholder 2">
                <a:extLst>
                  <a:ext uri="{FF2B5EF4-FFF2-40B4-BE49-F238E27FC236}">
                    <a16:creationId xmlns:a16="http://schemas.microsoft.com/office/drawing/2014/main" id="{89CD4659-CD8D-455D-AEC5-F1AA76A6B507}"/>
                  </a:ext>
                </a:extLst>
              </p:cNvPr>
              <p:cNvSpPr txBox="1">
                <a:spLocks/>
              </p:cNvSpPr>
              <p:nvPr/>
            </p:nvSpPr>
            <p:spPr>
              <a:xfrm>
                <a:off x="6185862" y="834797"/>
                <a:ext cx="6081585" cy="102034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Some party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a:t> holds a different item </a:t>
                </a:r>
                <a14:m>
                  <m:oMath xmlns:m="http://schemas.openxmlformats.org/officeDocument/2006/math">
                    <m:r>
                      <a:rPr lang="en-US" i="1" dirty="0" smtClean="0">
                        <a:solidFill>
                          <a:srgbClr val="FF0000"/>
                        </a:solidFill>
                        <a:highlight>
                          <a:srgbClr val="FFFF00"/>
                        </a:highlight>
                        <a:latin typeface="Cambria Math" panose="02040503050406030204" pitchFamily="18" charset="0"/>
                      </a:rPr>
                      <m:t>𝑥</m:t>
                    </m:r>
                    <m:r>
                      <a:rPr lang="en-US" b="0" i="1" dirty="0" smtClean="0">
                        <a:solidFill>
                          <a:srgbClr val="FF0000"/>
                        </a:solidFill>
                        <a:highlight>
                          <a:srgbClr val="FFFF00"/>
                        </a:highlight>
                        <a:latin typeface="Cambria Math" panose="02040503050406030204" pitchFamily="18" charset="0"/>
                      </a:rPr>
                      <m:t>′</m:t>
                    </m:r>
                  </m:oMath>
                </a14:m>
                <a:endParaRPr lang="en-US" dirty="0">
                  <a:solidFill>
                    <a:srgbClr val="FF0000"/>
                  </a:solidFill>
                  <a:highlight>
                    <a:srgbClr val="FFFF00"/>
                  </a:highlight>
                </a:endParaRPr>
              </a:p>
              <a:p>
                <a:pPr marL="0" indent="0">
                  <a:buNone/>
                </a:pPr>
                <a:r>
                  <a:rPr lang="en-US" dirty="0"/>
                  <a:t>=&gt;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oMath>
                </a14:m>
                <a:r>
                  <a:rPr lang="en-US" dirty="0"/>
                  <a:t> holds </a:t>
                </a:r>
                <a:r>
                  <a:rPr lang="en-US" dirty="0">
                    <a:solidFill>
                      <a:srgbClr val="FF0000"/>
                    </a:solidFill>
                  </a:rPr>
                  <a:t>incorrect</a:t>
                </a:r>
                <a:r>
                  <a:rPr lang="en-US" dirty="0"/>
                  <a:t> zero sharing </a:t>
                </a:r>
                <a14:m>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oMath>
                </a14:m>
                <a:r>
                  <a:rPr lang="en-US" dirty="0"/>
                  <a:t>). =&gt;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1 </m:t>
                            </m:r>
                          </m:sub>
                        </m:sSub>
                        <m:r>
                          <a:rPr lang="en-US" i="1">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𝑥</m:t>
                            </m:r>
                          </m:e>
                          <m:sup>
                            <m:r>
                              <a:rPr lang="en-US" i="1">
                                <a:solidFill>
                                  <a:srgbClr val="FF0000"/>
                                </a:solidFill>
                                <a:latin typeface="Cambria Math" panose="02040503050406030204" pitchFamily="18" charset="0"/>
                              </a:rPr>
                              <m:t>′</m:t>
                            </m:r>
                          </m:sup>
                        </m:sSup>
                        <m:r>
                          <a:rPr lang="en-US" i="1">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 </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solidFill>
                          <a:srgbClr val="FF0000"/>
                        </a:solidFill>
                        <a:latin typeface="Cambria Math" panose="02040503050406030204" pitchFamily="18" charset="0"/>
                      </a:rPr>
                      <m:t>≠</m:t>
                    </m:r>
                    <m:r>
                      <a:rPr lang="en-US" i="1">
                        <a:latin typeface="Cambria Math" panose="02040503050406030204" pitchFamily="18" charset="0"/>
                      </a:rPr>
                      <m:t>0</m:t>
                    </m:r>
                  </m:oMath>
                </a14:m>
                <a:endParaRPr lang="en-US" dirty="0"/>
              </a:p>
            </p:txBody>
          </p:sp>
        </mc:Choice>
        <mc:Fallback xmlns="">
          <p:sp>
            <p:nvSpPr>
              <p:cNvPr id="105" name="Text Placeholder 2">
                <a:extLst>
                  <a:ext uri="{FF2B5EF4-FFF2-40B4-BE49-F238E27FC236}">
                    <a16:creationId xmlns:a16="http://schemas.microsoft.com/office/drawing/2014/main" id="{89CD4659-CD8D-455D-AEC5-F1AA76A6B507}"/>
                  </a:ext>
                </a:extLst>
              </p:cNvPr>
              <p:cNvSpPr txBox="1">
                <a:spLocks noRot="1" noChangeAspect="1" noMove="1" noResize="1" noEditPoints="1" noAdjustHandles="1" noChangeArrowheads="1" noChangeShapeType="1" noTextEdit="1"/>
              </p:cNvSpPr>
              <p:nvPr/>
            </p:nvSpPr>
            <p:spPr>
              <a:xfrm>
                <a:off x="6185862" y="834797"/>
                <a:ext cx="6081585" cy="1020343"/>
              </a:xfrm>
              <a:prstGeom prst="rect">
                <a:avLst/>
              </a:prstGeom>
              <a:blipFill>
                <a:blip r:embed="rId26"/>
                <a:stretch>
                  <a:fillRect l="-1103" t="-6587" b="-155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B04A745-3878-4731-AEA2-BE37F55D25AC}"/>
                  </a:ext>
                </a:extLst>
              </p:cNvPr>
              <p:cNvSpPr/>
              <p:nvPr/>
            </p:nvSpPr>
            <p:spPr>
              <a:xfrm>
                <a:off x="2590844" y="5545990"/>
                <a:ext cx="10010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m:oMathPara>
                </a14:m>
                <a:endParaRPr lang="en-US" dirty="0"/>
              </a:p>
            </p:txBody>
          </p:sp>
        </mc:Choice>
        <mc:Fallback xmlns="">
          <p:sp>
            <p:nvSpPr>
              <p:cNvPr id="3" name="Rectangle 2">
                <a:extLst>
                  <a:ext uri="{FF2B5EF4-FFF2-40B4-BE49-F238E27FC236}">
                    <a16:creationId xmlns:a16="http://schemas.microsoft.com/office/drawing/2014/main" id="{DB04A745-3878-4731-AEA2-BE37F55D25AC}"/>
                  </a:ext>
                </a:extLst>
              </p:cNvPr>
              <p:cNvSpPr>
                <a:spLocks noRot="1" noChangeAspect="1" noMove="1" noResize="1" noEditPoints="1" noAdjustHandles="1" noChangeArrowheads="1" noChangeShapeType="1" noTextEdit="1"/>
              </p:cNvSpPr>
              <p:nvPr/>
            </p:nvSpPr>
            <p:spPr>
              <a:xfrm>
                <a:off x="2590844" y="5545990"/>
                <a:ext cx="1001043" cy="369332"/>
              </a:xfrm>
              <a:prstGeom prst="rect">
                <a:avLst/>
              </a:prstGeom>
              <a:blipFill>
                <a:blip r:embed="rId2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6451482-B180-41F9-A055-5C70F0956091}"/>
                  </a:ext>
                </a:extLst>
              </p:cNvPr>
              <p:cNvSpPr/>
              <p:nvPr/>
            </p:nvSpPr>
            <p:spPr>
              <a:xfrm>
                <a:off x="226296" y="3591450"/>
                <a:ext cx="9957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1</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m:oMathPara>
                </a14:m>
                <a:endParaRPr lang="en-US" dirty="0"/>
              </a:p>
            </p:txBody>
          </p:sp>
        </mc:Choice>
        <mc:Fallback xmlns="">
          <p:sp>
            <p:nvSpPr>
              <p:cNvPr id="34" name="Rectangle 33">
                <a:extLst>
                  <a:ext uri="{FF2B5EF4-FFF2-40B4-BE49-F238E27FC236}">
                    <a16:creationId xmlns:a16="http://schemas.microsoft.com/office/drawing/2014/main" id="{06451482-B180-41F9-A055-5C70F0956091}"/>
                  </a:ext>
                </a:extLst>
              </p:cNvPr>
              <p:cNvSpPr>
                <a:spLocks noRot="1" noChangeAspect="1" noMove="1" noResize="1" noEditPoints="1" noAdjustHandles="1" noChangeArrowheads="1" noChangeShapeType="1" noTextEdit="1"/>
              </p:cNvSpPr>
              <p:nvPr/>
            </p:nvSpPr>
            <p:spPr>
              <a:xfrm>
                <a:off x="226296" y="3591450"/>
                <a:ext cx="995722"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BF6A6739-CFD9-4A70-810E-DD44E490F916}"/>
                  </a:ext>
                </a:extLst>
              </p:cNvPr>
              <p:cNvSpPr/>
              <p:nvPr/>
            </p:nvSpPr>
            <p:spPr>
              <a:xfrm>
                <a:off x="4837597" y="3591450"/>
                <a:ext cx="10010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3</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m:oMathPara>
                </a14:m>
                <a:endParaRPr lang="en-US" dirty="0"/>
              </a:p>
            </p:txBody>
          </p:sp>
        </mc:Choice>
        <mc:Fallback xmlns="">
          <p:sp>
            <p:nvSpPr>
              <p:cNvPr id="36" name="Rectangle 35">
                <a:extLst>
                  <a:ext uri="{FF2B5EF4-FFF2-40B4-BE49-F238E27FC236}">
                    <a16:creationId xmlns:a16="http://schemas.microsoft.com/office/drawing/2014/main" id="{BF6A6739-CFD9-4A70-810E-DD44E490F916}"/>
                  </a:ext>
                </a:extLst>
              </p:cNvPr>
              <p:cNvSpPr>
                <a:spLocks noRot="1" noChangeAspect="1" noMove="1" noResize="1" noEditPoints="1" noAdjustHandles="1" noChangeArrowheads="1" noChangeShapeType="1" noTextEdit="1"/>
              </p:cNvSpPr>
              <p:nvPr/>
            </p:nvSpPr>
            <p:spPr>
              <a:xfrm>
                <a:off x="4837597" y="3591450"/>
                <a:ext cx="1001043" cy="369332"/>
              </a:xfrm>
              <a:prstGeom prst="rect">
                <a:avLst/>
              </a:prstGeom>
              <a:blipFill>
                <a:blip r:embed="rId2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7217CAC3-FB4A-4E16-BAC1-D9547458FC88}"/>
                  </a:ext>
                </a:extLst>
              </p:cNvPr>
              <p:cNvSpPr/>
              <p:nvPr/>
            </p:nvSpPr>
            <p:spPr>
              <a:xfrm>
                <a:off x="2617251" y="1969427"/>
                <a:ext cx="10010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m:oMathPara>
                </a14:m>
                <a:endParaRPr lang="en-US" dirty="0"/>
              </a:p>
            </p:txBody>
          </p:sp>
        </mc:Choice>
        <mc:Fallback xmlns="">
          <p:sp>
            <p:nvSpPr>
              <p:cNvPr id="37" name="Rectangle 36">
                <a:extLst>
                  <a:ext uri="{FF2B5EF4-FFF2-40B4-BE49-F238E27FC236}">
                    <a16:creationId xmlns:a16="http://schemas.microsoft.com/office/drawing/2014/main" id="{7217CAC3-FB4A-4E16-BAC1-D9547458FC88}"/>
                  </a:ext>
                </a:extLst>
              </p:cNvPr>
              <p:cNvSpPr>
                <a:spLocks noRot="1" noChangeAspect="1" noMove="1" noResize="1" noEditPoints="1" noAdjustHandles="1" noChangeArrowheads="1" noChangeShapeType="1" noTextEdit="1"/>
              </p:cNvSpPr>
              <p:nvPr/>
            </p:nvSpPr>
            <p:spPr>
              <a:xfrm>
                <a:off x="2617251" y="1969427"/>
                <a:ext cx="1001043" cy="369332"/>
              </a:xfrm>
              <a:prstGeom prst="rect">
                <a:avLst/>
              </a:prstGeom>
              <a:blipFill>
                <a:blip r:embed="rId30"/>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0541A65E-A9A4-4009-9CC8-9976EF65B9AB}"/>
                  </a:ext>
                </a:extLst>
              </p:cNvPr>
              <p:cNvSpPr/>
              <p:nvPr/>
            </p:nvSpPr>
            <p:spPr>
              <a:xfrm>
                <a:off x="8796778" y="5552918"/>
                <a:ext cx="10010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m:oMathPara>
                </a14:m>
                <a:endParaRPr lang="en-US" dirty="0"/>
              </a:p>
            </p:txBody>
          </p:sp>
        </mc:Choice>
        <mc:Fallback xmlns="">
          <p:sp>
            <p:nvSpPr>
              <p:cNvPr id="45" name="Rectangle 44">
                <a:extLst>
                  <a:ext uri="{FF2B5EF4-FFF2-40B4-BE49-F238E27FC236}">
                    <a16:creationId xmlns:a16="http://schemas.microsoft.com/office/drawing/2014/main" id="{0541A65E-A9A4-4009-9CC8-9976EF65B9AB}"/>
                  </a:ext>
                </a:extLst>
              </p:cNvPr>
              <p:cNvSpPr>
                <a:spLocks noRot="1" noChangeAspect="1" noMove="1" noResize="1" noEditPoints="1" noAdjustHandles="1" noChangeArrowheads="1" noChangeShapeType="1" noTextEdit="1"/>
              </p:cNvSpPr>
              <p:nvPr/>
            </p:nvSpPr>
            <p:spPr>
              <a:xfrm>
                <a:off x="8796778" y="5552918"/>
                <a:ext cx="1001043" cy="369332"/>
              </a:xfrm>
              <a:prstGeom prst="rect">
                <a:avLst/>
              </a:prstGeom>
              <a:blipFill>
                <a:blip r:embed="rId31"/>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7238AC4-457A-4D8B-8B91-8140517F5BC8}"/>
                  </a:ext>
                </a:extLst>
              </p:cNvPr>
              <p:cNvSpPr/>
              <p:nvPr/>
            </p:nvSpPr>
            <p:spPr>
              <a:xfrm>
                <a:off x="6432230" y="3598378"/>
                <a:ext cx="10480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1</m:t>
                          </m:r>
                          <m:r>
                            <a:rPr lang="en-US" i="1">
                              <a:latin typeface="Cambria Math" panose="02040503050406030204" pitchFamily="18" charset="0"/>
                            </a:rPr>
                            <m:t> </m:t>
                          </m:r>
                        </m:sub>
                      </m:sSub>
                      <m:r>
                        <a:rPr lang="en-US" i="1">
                          <a:latin typeface="Cambria Math" panose="02040503050406030204" pitchFamily="18" charset="0"/>
                        </a:rPr>
                        <m:t>(</m:t>
                      </m:r>
                      <m:r>
                        <a:rPr lang="en-US"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r>
                        <a:rPr lang="en-US" i="1">
                          <a:latin typeface="Cambria Math" panose="02040503050406030204" pitchFamily="18" charset="0"/>
                        </a:rPr>
                        <m:t>) </m:t>
                      </m:r>
                    </m:oMath>
                  </m:oMathPara>
                </a14:m>
                <a:endParaRPr lang="en-US" dirty="0"/>
              </a:p>
            </p:txBody>
          </p:sp>
        </mc:Choice>
        <mc:Fallback xmlns="">
          <p:sp>
            <p:nvSpPr>
              <p:cNvPr id="46" name="Rectangle 45">
                <a:extLst>
                  <a:ext uri="{FF2B5EF4-FFF2-40B4-BE49-F238E27FC236}">
                    <a16:creationId xmlns:a16="http://schemas.microsoft.com/office/drawing/2014/main" id="{E7238AC4-457A-4D8B-8B91-8140517F5BC8}"/>
                  </a:ext>
                </a:extLst>
              </p:cNvPr>
              <p:cNvSpPr>
                <a:spLocks noRot="1" noChangeAspect="1" noMove="1" noResize="1" noEditPoints="1" noAdjustHandles="1" noChangeArrowheads="1" noChangeShapeType="1" noTextEdit="1"/>
              </p:cNvSpPr>
              <p:nvPr/>
            </p:nvSpPr>
            <p:spPr>
              <a:xfrm>
                <a:off x="6432230" y="3598378"/>
                <a:ext cx="1048043" cy="369332"/>
              </a:xfrm>
              <a:prstGeom prst="rect">
                <a:avLst/>
              </a:prstGeom>
              <a:blipFill>
                <a:blip r:embed="rId32"/>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DFFEAFB9-BC20-433A-A4C7-8489D57E6F99}"/>
                  </a:ext>
                </a:extLst>
              </p:cNvPr>
              <p:cNvSpPr/>
              <p:nvPr/>
            </p:nvSpPr>
            <p:spPr>
              <a:xfrm>
                <a:off x="11043531" y="3598378"/>
                <a:ext cx="10010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3</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m:oMathPara>
                </a14:m>
                <a:endParaRPr lang="en-US" dirty="0"/>
              </a:p>
            </p:txBody>
          </p:sp>
        </mc:Choice>
        <mc:Fallback xmlns="">
          <p:sp>
            <p:nvSpPr>
              <p:cNvPr id="47" name="Rectangle 46">
                <a:extLst>
                  <a:ext uri="{FF2B5EF4-FFF2-40B4-BE49-F238E27FC236}">
                    <a16:creationId xmlns:a16="http://schemas.microsoft.com/office/drawing/2014/main" id="{DFFEAFB9-BC20-433A-A4C7-8489D57E6F99}"/>
                  </a:ext>
                </a:extLst>
              </p:cNvPr>
              <p:cNvSpPr>
                <a:spLocks noRot="1" noChangeAspect="1" noMove="1" noResize="1" noEditPoints="1" noAdjustHandles="1" noChangeArrowheads="1" noChangeShapeType="1" noTextEdit="1"/>
              </p:cNvSpPr>
              <p:nvPr/>
            </p:nvSpPr>
            <p:spPr>
              <a:xfrm>
                <a:off x="11043531" y="3598378"/>
                <a:ext cx="1001043" cy="369332"/>
              </a:xfrm>
              <a:prstGeom prst="rect">
                <a:avLst/>
              </a:prstGeom>
              <a:blipFill>
                <a:blip r:embed="rId3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54C63C0-3403-4DB3-8671-572C2417854B}"/>
                  </a:ext>
                </a:extLst>
              </p:cNvPr>
              <p:cNvSpPr/>
              <p:nvPr/>
            </p:nvSpPr>
            <p:spPr>
              <a:xfrm>
                <a:off x="8823185" y="1976355"/>
                <a:ext cx="10010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oMath>
                  </m:oMathPara>
                </a14:m>
                <a:endParaRPr lang="en-US" dirty="0"/>
              </a:p>
            </p:txBody>
          </p:sp>
        </mc:Choice>
        <mc:Fallback xmlns="">
          <p:sp>
            <p:nvSpPr>
              <p:cNvPr id="48" name="Rectangle 47">
                <a:extLst>
                  <a:ext uri="{FF2B5EF4-FFF2-40B4-BE49-F238E27FC236}">
                    <a16:creationId xmlns:a16="http://schemas.microsoft.com/office/drawing/2014/main" id="{A54C63C0-3403-4DB3-8671-572C2417854B}"/>
                  </a:ext>
                </a:extLst>
              </p:cNvPr>
              <p:cNvSpPr>
                <a:spLocks noRot="1" noChangeAspect="1" noMove="1" noResize="1" noEditPoints="1" noAdjustHandles="1" noChangeArrowheads="1" noChangeShapeType="1" noTextEdit="1"/>
              </p:cNvSpPr>
              <p:nvPr/>
            </p:nvSpPr>
            <p:spPr>
              <a:xfrm>
                <a:off x="8823185" y="1976355"/>
                <a:ext cx="1001043" cy="369332"/>
              </a:xfrm>
              <a:prstGeom prst="rect">
                <a:avLst/>
              </a:prstGeom>
              <a:blipFill>
                <a:blip r:embed="rId34"/>
                <a:stretch>
                  <a:fillRect b="-14754"/>
                </a:stretch>
              </a:blipFill>
            </p:spPr>
            <p:txBody>
              <a:bodyPr/>
              <a:lstStyle/>
              <a:p>
                <a:r>
                  <a:rPr lang="en-US">
                    <a:noFill/>
                  </a:rPr>
                  <a:t> </a:t>
                </a:r>
              </a:p>
            </p:txBody>
          </p:sp>
        </mc:Fallback>
      </mc:AlternateContent>
      <p:sp>
        <p:nvSpPr>
          <p:cNvPr id="49" name="Slide Number Placeholder 9">
            <a:extLst>
              <a:ext uri="{FF2B5EF4-FFF2-40B4-BE49-F238E27FC236}">
                <a16:creationId xmlns:a16="http://schemas.microsoft.com/office/drawing/2014/main" id="{EE9FB253-0245-4833-A137-948BFA399F07}"/>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16</a:t>
            </a:fld>
            <a:endParaRPr lang="en-US" sz="1600" b="1" dirty="0">
              <a:solidFill>
                <a:schemeClr val="bg1"/>
              </a:solidFill>
            </a:endParaRPr>
          </a:p>
        </p:txBody>
      </p:sp>
    </p:spTree>
    <p:extLst>
      <p:ext uri="{BB962C8B-B14F-4D97-AF65-F5344CB8AC3E}">
        <p14:creationId xmlns:p14="http://schemas.microsoft.com/office/powerpoint/2010/main" val="265354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xEl>
                                              <p:pRg st="1" end="1"/>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5">
                                            <p:txEl>
                                              <p:pRg st="0" end="0"/>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0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9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0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0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45" grpId="0" animBg="1"/>
      <p:bldP spid="146" grpId="0" animBg="1"/>
      <p:bldP spid="147" grpId="0" animBg="1"/>
      <p:bldP spid="148" grpId="0" animBg="1"/>
      <p:bldP spid="92" grpId="0" animBg="1"/>
      <p:bldP spid="97" grpId="0" animBg="1"/>
      <p:bldP spid="100" grpId="0" animBg="1"/>
      <p:bldP spid="101" grpId="0" animBg="1"/>
      <p:bldP spid="102" grpId="0" animBg="1"/>
      <p:bldP spid="3" grpId="0"/>
      <p:bldP spid="34" grpId="0"/>
      <p:bldP spid="36" grpId="0"/>
      <p:bldP spid="37" grpId="0"/>
      <p:bldP spid="45" grpId="0"/>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val 71">
            <a:extLst>
              <a:ext uri="{FF2B5EF4-FFF2-40B4-BE49-F238E27FC236}">
                <a16:creationId xmlns:a16="http://schemas.microsoft.com/office/drawing/2014/main" id="{E8B10652-7EEA-49C2-A9FF-667372798CDA}"/>
              </a:ext>
            </a:extLst>
          </p:cNvPr>
          <p:cNvSpPr/>
          <p:nvPr/>
        </p:nvSpPr>
        <p:spPr>
          <a:xfrm>
            <a:off x="9299870" y="5765142"/>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BA256E0-B7CB-4099-9CE2-77421C41090D}"/>
              </a:ext>
            </a:extLst>
          </p:cNvPr>
          <p:cNvSpPr/>
          <p:nvPr/>
        </p:nvSpPr>
        <p:spPr>
          <a:xfrm>
            <a:off x="11214381" y="2773415"/>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328319E-4FE7-44A2-8678-B83CA6C98516}"/>
              </a:ext>
            </a:extLst>
          </p:cNvPr>
          <p:cNvSpPr/>
          <p:nvPr/>
        </p:nvSpPr>
        <p:spPr>
          <a:xfrm>
            <a:off x="2922694" y="2536353"/>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0088762-A045-4B1F-A485-5864C0713E8A}"/>
              </a:ext>
            </a:extLst>
          </p:cNvPr>
          <p:cNvSpPr/>
          <p:nvPr/>
        </p:nvSpPr>
        <p:spPr>
          <a:xfrm>
            <a:off x="10262639" y="2773515"/>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69D442E-4936-4B3F-8FB1-AD3253550549}"/>
              </a:ext>
            </a:extLst>
          </p:cNvPr>
          <p:cNvSpPr/>
          <p:nvPr/>
        </p:nvSpPr>
        <p:spPr>
          <a:xfrm>
            <a:off x="1959876" y="2545742"/>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14F32B9-736E-40B7-AEA8-9F6296E573C8}"/>
              </a:ext>
            </a:extLst>
          </p:cNvPr>
          <p:cNvSpPr/>
          <p:nvPr/>
        </p:nvSpPr>
        <p:spPr>
          <a:xfrm>
            <a:off x="8324919" y="5765142"/>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970809F-F718-47F7-98D4-3AA9F3E17249}"/>
              </a:ext>
            </a:extLst>
          </p:cNvPr>
          <p:cNvSpPr/>
          <p:nvPr/>
        </p:nvSpPr>
        <p:spPr>
          <a:xfrm>
            <a:off x="9337676" y="2787180"/>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29A16DE-ACBE-45A8-B883-CD5ACA98AD81}"/>
              </a:ext>
            </a:extLst>
          </p:cNvPr>
          <p:cNvSpPr/>
          <p:nvPr/>
        </p:nvSpPr>
        <p:spPr>
          <a:xfrm>
            <a:off x="10722976" y="1784032"/>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DEB265A-E19B-49F3-8C58-377854DEA934}"/>
              </a:ext>
            </a:extLst>
          </p:cNvPr>
          <p:cNvSpPr/>
          <p:nvPr/>
        </p:nvSpPr>
        <p:spPr>
          <a:xfrm>
            <a:off x="7412378" y="5755753"/>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593587F-292C-49F2-B341-8BCF61E4D2A5}"/>
              </a:ext>
            </a:extLst>
          </p:cNvPr>
          <p:cNvSpPr/>
          <p:nvPr/>
        </p:nvSpPr>
        <p:spPr>
          <a:xfrm>
            <a:off x="9742708" y="1770255"/>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CC35A94-02AD-4D68-B64A-54785A59F874}"/>
              </a:ext>
            </a:extLst>
          </p:cNvPr>
          <p:cNvSpPr/>
          <p:nvPr/>
        </p:nvSpPr>
        <p:spPr>
          <a:xfrm>
            <a:off x="1012134" y="2562225"/>
            <a:ext cx="767612" cy="334567"/>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D1A376C-8321-493A-BC0E-976566F03E7E}"/>
              </a:ext>
            </a:extLst>
          </p:cNvPr>
          <p:cNvSpPr/>
          <p:nvPr/>
        </p:nvSpPr>
        <p:spPr>
          <a:xfrm>
            <a:off x="8819731" y="1770255"/>
            <a:ext cx="767612" cy="381135"/>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6643" y="-44286"/>
            <a:ext cx="10058400" cy="950495"/>
          </a:xfrm>
        </p:spPr>
        <p:txBody>
          <a:bodyPr/>
          <a:lstStyle/>
          <a:p>
            <a:pPr algn="ctr"/>
            <a:r>
              <a:rPr lang="en-US" dirty="0"/>
              <a:t>Non-interactive Zero sharing</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45" y="3010418"/>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1595" y="3064819"/>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6091749" y="6048239"/>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6477" y="864319"/>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4" name="Rectangle: Rounded Corners 63"/>
              <p:cNvSpPr/>
              <p:nvPr/>
            </p:nvSpPr>
            <p:spPr>
              <a:xfrm>
                <a:off x="6156635" y="1604219"/>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64" name="Rectangle: Rounded Corners 63"/>
              <p:cNvSpPr>
                <a:spLocks noRot="1" noChangeAspect="1" noMove="1" noResize="1" noEditPoints="1" noAdjustHandles="1" noChangeArrowheads="1" noChangeShapeType="1" noTextEdit="1"/>
              </p:cNvSpPr>
              <p:nvPr/>
            </p:nvSpPr>
            <p:spPr>
              <a:xfrm>
                <a:off x="6156635" y="1604219"/>
                <a:ext cx="308617" cy="255869"/>
              </a:xfrm>
              <a:prstGeom prst="roundRect">
                <a:avLst/>
              </a:prstGeom>
              <a:blipFill>
                <a:blip r:embed="rId7"/>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26897" y="1265666"/>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6126897" y="1265666"/>
                <a:ext cx="824648" cy="338554"/>
              </a:xfrm>
              <a:prstGeom prst="rect">
                <a:avLst/>
              </a:prstGeom>
              <a:blipFill>
                <a:blip r:embed="rId8"/>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897943" y="3458574"/>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9897943" y="3458574"/>
                <a:ext cx="82503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444516" y="3379086"/>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444516" y="3379086"/>
                <a:ext cx="815543"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052928" y="6460095"/>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20" name="Rectangle 19"/>
              <p:cNvSpPr>
                <a:spLocks noRot="1" noChangeAspect="1" noMove="1" noResize="1" noEditPoints="1" noAdjustHandles="1" noChangeArrowheads="1" noChangeShapeType="1" noTextEdit="1"/>
              </p:cNvSpPr>
              <p:nvPr/>
            </p:nvSpPr>
            <p:spPr>
              <a:xfrm>
                <a:off x="6052928" y="6460095"/>
                <a:ext cx="824648" cy="338554"/>
              </a:xfrm>
              <a:prstGeom prst="rect">
                <a:avLst/>
              </a:prstGeom>
              <a:blipFill>
                <a:blip r:embed="rId11"/>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Rounded Corners 72"/>
              <p:cNvSpPr/>
              <p:nvPr/>
            </p:nvSpPr>
            <p:spPr>
              <a:xfrm>
                <a:off x="2317860" y="3013865"/>
                <a:ext cx="303416"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73" name="Rectangle: Rounded Corners 72"/>
              <p:cNvSpPr>
                <a:spLocks noRot="1" noChangeAspect="1" noMove="1" noResize="1" noEditPoints="1" noAdjustHandles="1" noChangeArrowheads="1" noChangeShapeType="1" noTextEdit="1"/>
              </p:cNvSpPr>
              <p:nvPr/>
            </p:nvSpPr>
            <p:spPr>
              <a:xfrm>
                <a:off x="2317860" y="3013865"/>
                <a:ext cx="303416" cy="255869"/>
              </a:xfrm>
              <a:prstGeom prst="roundRect">
                <a:avLst/>
              </a:prstGeom>
              <a:blipFill>
                <a:blip r:embed="rId12"/>
                <a:stretch>
                  <a:fillRect l="-17308"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Rounded Corners 73"/>
              <p:cNvSpPr/>
              <p:nvPr/>
            </p:nvSpPr>
            <p:spPr>
              <a:xfrm>
                <a:off x="6175393" y="5264632"/>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4" name="Rectangle: Rounded Corners 73"/>
              <p:cNvSpPr>
                <a:spLocks noRot="1" noChangeAspect="1" noMove="1" noResize="1" noEditPoints="1" noAdjustHandles="1" noChangeArrowheads="1" noChangeShapeType="1" noTextEdit="1"/>
              </p:cNvSpPr>
              <p:nvPr/>
            </p:nvSpPr>
            <p:spPr>
              <a:xfrm>
                <a:off x="6175393" y="5264632"/>
                <a:ext cx="289859" cy="255869"/>
              </a:xfrm>
              <a:prstGeom prst="roundRect">
                <a:avLst/>
              </a:prstGeom>
              <a:blipFill>
                <a:blip r:embed="rId13"/>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p:cNvSpPr/>
              <p:nvPr/>
            </p:nvSpPr>
            <p:spPr>
              <a:xfrm>
                <a:off x="6156635" y="1860088"/>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7" name="Rectangle: Rounded Corners 76"/>
              <p:cNvSpPr>
                <a:spLocks noRot="1" noChangeAspect="1" noMove="1" noResize="1" noEditPoints="1" noAdjustHandles="1" noChangeArrowheads="1" noChangeShapeType="1" noTextEdit="1"/>
              </p:cNvSpPr>
              <p:nvPr/>
            </p:nvSpPr>
            <p:spPr>
              <a:xfrm>
                <a:off x="6156635" y="1860088"/>
                <a:ext cx="308617" cy="255869"/>
              </a:xfrm>
              <a:prstGeom prst="roundRect">
                <a:avLst/>
              </a:prstGeom>
              <a:blipFill>
                <a:blip r:embed="rId14"/>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p:cNvSpPr/>
              <p:nvPr/>
            </p:nvSpPr>
            <p:spPr>
              <a:xfrm>
                <a:off x="6175393" y="2140427"/>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2" name="Rectangle: Rounded Corners 81"/>
              <p:cNvSpPr>
                <a:spLocks noRot="1" noChangeAspect="1" noMove="1" noResize="1" noEditPoints="1" noAdjustHandles="1" noChangeArrowheads="1" noChangeShapeType="1" noTextEdit="1"/>
              </p:cNvSpPr>
              <p:nvPr/>
            </p:nvSpPr>
            <p:spPr>
              <a:xfrm>
                <a:off x="6175393" y="2140427"/>
                <a:ext cx="289859" cy="255869"/>
              </a:xfrm>
              <a:prstGeom prst="roundRect">
                <a:avLst/>
              </a:prstGeom>
              <a:blipFill>
                <a:blip r:embed="rId15"/>
                <a:stretch>
                  <a:fillRect l="-20000"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Rounded Corners 82"/>
              <p:cNvSpPr/>
              <p:nvPr/>
            </p:nvSpPr>
            <p:spPr>
              <a:xfrm>
                <a:off x="2319498" y="3269597"/>
                <a:ext cx="301778"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3" name="Rectangle: Rounded Corners 82"/>
              <p:cNvSpPr>
                <a:spLocks noRot="1" noChangeAspect="1" noMove="1" noResize="1" noEditPoints="1" noAdjustHandles="1" noChangeArrowheads="1" noChangeShapeType="1" noTextEdit="1"/>
              </p:cNvSpPr>
              <p:nvPr/>
            </p:nvSpPr>
            <p:spPr>
              <a:xfrm>
                <a:off x="2319498" y="3269597"/>
                <a:ext cx="301778" cy="259105"/>
              </a:xfrm>
              <a:prstGeom prst="roundRect">
                <a:avLst/>
              </a:prstGeom>
              <a:blipFill>
                <a:blip r:embed="rId16"/>
                <a:stretch>
                  <a:fillRect l="-15385"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Rounded Corners 83"/>
              <p:cNvSpPr/>
              <p:nvPr/>
            </p:nvSpPr>
            <p:spPr>
              <a:xfrm>
                <a:off x="2304010" y="3545289"/>
                <a:ext cx="309667"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84" name="Rectangle: Rounded Corners 83"/>
              <p:cNvSpPr>
                <a:spLocks noRot="1" noChangeAspect="1" noMove="1" noResize="1" noEditPoints="1" noAdjustHandles="1" noChangeArrowheads="1" noChangeShapeType="1" noTextEdit="1"/>
              </p:cNvSpPr>
              <p:nvPr/>
            </p:nvSpPr>
            <p:spPr>
              <a:xfrm>
                <a:off x="2304010" y="3545289"/>
                <a:ext cx="309667" cy="259105"/>
              </a:xfrm>
              <a:prstGeom prst="roundRect">
                <a:avLst/>
              </a:prstGeom>
              <a:blipFill>
                <a:blip r:embed="rId17"/>
                <a:stretch>
                  <a:fillRect l="-15094"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p:cNvSpPr/>
              <p:nvPr/>
            </p:nvSpPr>
            <p:spPr>
              <a:xfrm>
                <a:off x="6165009" y="5545194"/>
                <a:ext cx="300243"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7" name="Rectangle: Rounded Corners 86"/>
              <p:cNvSpPr>
                <a:spLocks noRot="1" noChangeAspect="1" noMove="1" noResize="1" noEditPoints="1" noAdjustHandles="1" noChangeArrowheads="1" noChangeShapeType="1" noTextEdit="1"/>
              </p:cNvSpPr>
              <p:nvPr/>
            </p:nvSpPr>
            <p:spPr>
              <a:xfrm>
                <a:off x="6165009" y="5545194"/>
                <a:ext cx="300243" cy="259105"/>
              </a:xfrm>
              <a:prstGeom prst="roundRect">
                <a:avLst/>
              </a:prstGeom>
              <a:blipFill>
                <a:blip r:embed="rId18"/>
                <a:stretch>
                  <a:fillRect l="-17308"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Rounded Corners 88"/>
              <p:cNvSpPr/>
              <p:nvPr/>
            </p:nvSpPr>
            <p:spPr>
              <a:xfrm>
                <a:off x="9611211" y="3107300"/>
                <a:ext cx="262994"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9" name="Rectangle: Rounded Corners 88"/>
              <p:cNvSpPr>
                <a:spLocks noRot="1" noChangeAspect="1" noMove="1" noResize="1" noEditPoints="1" noAdjustHandles="1" noChangeArrowheads="1" noChangeShapeType="1" noTextEdit="1"/>
              </p:cNvSpPr>
              <p:nvPr/>
            </p:nvSpPr>
            <p:spPr>
              <a:xfrm>
                <a:off x="9611211" y="3107300"/>
                <a:ext cx="262994" cy="255869"/>
              </a:xfrm>
              <a:prstGeom prst="roundRect">
                <a:avLst/>
              </a:prstGeom>
              <a:blipFill>
                <a:blip r:embed="rId19"/>
                <a:stretch>
                  <a:fillRect l="-28889"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Rounded Corners 89"/>
              <p:cNvSpPr/>
              <p:nvPr/>
            </p:nvSpPr>
            <p:spPr>
              <a:xfrm>
                <a:off x="9611211" y="3374012"/>
                <a:ext cx="27005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90" name="Rectangle: Rounded Corners 89"/>
              <p:cNvSpPr>
                <a:spLocks noRot="1" noChangeAspect="1" noMove="1" noResize="1" noEditPoints="1" noAdjustHandles="1" noChangeArrowheads="1" noChangeShapeType="1" noTextEdit="1"/>
              </p:cNvSpPr>
              <p:nvPr/>
            </p:nvSpPr>
            <p:spPr>
              <a:xfrm>
                <a:off x="9611211" y="3374012"/>
                <a:ext cx="270052" cy="259105"/>
              </a:xfrm>
              <a:prstGeom prst="roundRect">
                <a:avLst/>
              </a:prstGeom>
              <a:blipFill>
                <a:blip r:embed="rId20"/>
                <a:stretch>
                  <a:fillRect l="-2608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p:cNvSpPr/>
              <p:nvPr/>
            </p:nvSpPr>
            <p:spPr>
              <a:xfrm>
                <a:off x="6165009" y="5806470"/>
                <a:ext cx="300243" cy="2417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1" name="Rectangle: Rounded Corners 90"/>
              <p:cNvSpPr>
                <a:spLocks noRot="1" noChangeAspect="1" noMove="1" noResize="1" noEditPoints="1" noAdjustHandles="1" noChangeArrowheads="1" noChangeShapeType="1" noTextEdit="1"/>
              </p:cNvSpPr>
              <p:nvPr/>
            </p:nvSpPr>
            <p:spPr>
              <a:xfrm>
                <a:off x="6165009" y="5806470"/>
                <a:ext cx="300243" cy="241769"/>
              </a:xfrm>
              <a:prstGeom prst="roundRect">
                <a:avLst/>
              </a:prstGeom>
              <a:blipFill>
                <a:blip r:embed="rId21"/>
                <a:stretch>
                  <a:fillRect l="-17308" b="-7317"/>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p:cNvSpPr/>
              <p:nvPr/>
            </p:nvSpPr>
            <p:spPr>
              <a:xfrm>
                <a:off x="9611211" y="3643960"/>
                <a:ext cx="278391" cy="271007"/>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3" name="Rectangle: Rounded Corners 92"/>
              <p:cNvSpPr>
                <a:spLocks noRot="1" noChangeAspect="1" noMove="1" noResize="1" noEditPoints="1" noAdjustHandles="1" noChangeArrowheads="1" noChangeShapeType="1" noTextEdit="1"/>
              </p:cNvSpPr>
              <p:nvPr/>
            </p:nvSpPr>
            <p:spPr>
              <a:xfrm>
                <a:off x="9611211" y="3643960"/>
                <a:ext cx="278391" cy="271007"/>
              </a:xfrm>
              <a:prstGeom prst="roundRect">
                <a:avLst/>
              </a:prstGeom>
              <a:blipFill>
                <a:blip r:embed="rId22"/>
                <a:stretch>
                  <a:fillRect l="-25532"/>
                </a:stretch>
              </a:blipFill>
              <a:ln w="12700">
                <a:solidFill>
                  <a:srgbClr val="C00000"/>
                </a:solidFill>
                <a:prstDash val="sysDot"/>
              </a:ln>
            </p:spPr>
            <p:txBody>
              <a:bodyPr/>
              <a:lstStyle/>
              <a:p>
                <a:r>
                  <a:rPr lang="en-US">
                    <a:noFill/>
                  </a:rPr>
                  <a:t> </a:t>
                </a:r>
              </a:p>
            </p:txBody>
          </p:sp>
        </mc:Fallback>
      </mc:AlternateContent>
      <p:cxnSp>
        <p:nvCxnSpPr>
          <p:cNvPr id="26" name="Straight Arrow Connector 25"/>
          <p:cNvCxnSpPr>
            <a:cxnSpLocks/>
            <a:stCxn id="64" idx="1"/>
            <a:endCxn id="73" idx="3"/>
          </p:cNvCxnSpPr>
          <p:nvPr/>
        </p:nvCxnSpPr>
        <p:spPr>
          <a:xfrm flipH="1">
            <a:off x="2621276" y="1732154"/>
            <a:ext cx="3535359" cy="1409646"/>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endCxn id="74" idx="0"/>
          </p:cNvCxnSpPr>
          <p:nvPr/>
        </p:nvCxnSpPr>
        <p:spPr>
          <a:xfrm>
            <a:off x="6318132" y="2154682"/>
            <a:ext cx="2191" cy="310995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cxnSpLocks/>
            <a:stCxn id="82" idx="3"/>
            <a:endCxn id="89" idx="1"/>
          </p:cNvCxnSpPr>
          <p:nvPr/>
        </p:nvCxnSpPr>
        <p:spPr>
          <a:xfrm>
            <a:off x="6465252" y="2268362"/>
            <a:ext cx="3145959" cy="966873"/>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a:stCxn id="83" idx="3"/>
            <a:endCxn id="87" idx="1"/>
          </p:cNvCxnSpPr>
          <p:nvPr/>
        </p:nvCxnSpPr>
        <p:spPr>
          <a:xfrm>
            <a:off x="2621276" y="3399150"/>
            <a:ext cx="3543733" cy="227559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cxnSpLocks/>
            <a:stCxn id="84" idx="3"/>
            <a:endCxn id="90" idx="1"/>
          </p:cNvCxnSpPr>
          <p:nvPr/>
        </p:nvCxnSpPr>
        <p:spPr>
          <a:xfrm flipV="1">
            <a:off x="2613677" y="3503565"/>
            <a:ext cx="6997534" cy="171277"/>
          </a:xfrm>
          <a:prstGeom prst="straightConnector1">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cxnSpLocks/>
            <a:stCxn id="91" idx="3"/>
            <a:endCxn id="93" idx="1"/>
          </p:cNvCxnSpPr>
          <p:nvPr/>
        </p:nvCxnSpPr>
        <p:spPr>
          <a:xfrm flipV="1">
            <a:off x="6465252" y="3779464"/>
            <a:ext cx="3145959" cy="21478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cxnSpLocks/>
            <a:stCxn id="64" idx="3"/>
          </p:cNvCxnSpPr>
          <p:nvPr/>
        </p:nvCxnSpPr>
        <p:spPr>
          <a:xfrm>
            <a:off x="6465252" y="1732154"/>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Rectangle: Rounded Corners 102"/>
              <p:cNvSpPr/>
              <p:nvPr/>
            </p:nvSpPr>
            <p:spPr>
              <a:xfrm>
                <a:off x="7954969" y="1837321"/>
                <a:ext cx="3643218"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0</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smtClean="0">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03" name="Rectangle: Rounded Corners 102"/>
              <p:cNvSpPr>
                <a:spLocks noRot="1" noChangeAspect="1" noMove="1" noResize="1" noEditPoints="1" noAdjustHandles="1" noChangeArrowheads="1" noChangeShapeType="1" noTextEdit="1"/>
              </p:cNvSpPr>
              <p:nvPr/>
            </p:nvSpPr>
            <p:spPr>
              <a:xfrm>
                <a:off x="7954969" y="1837321"/>
                <a:ext cx="3643218" cy="255869"/>
              </a:xfrm>
              <a:prstGeom prst="roundRect">
                <a:avLst/>
              </a:prstGeom>
              <a:blipFill>
                <a:blip r:embed="rId23"/>
                <a:stretch>
                  <a:fillRect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Rectangle 117"/>
              <p:cNvSpPr/>
              <p:nvPr/>
            </p:nvSpPr>
            <p:spPr>
              <a:xfrm>
                <a:off x="1496628" y="1034833"/>
                <a:ext cx="26767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panose="02040503050406030204" pitchFamily="18" charset="0"/>
                        </a:rPr>
                        <m:t>𝒙</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𝒊𝒏𝒕𝒆𝒓𝒔𝒆𝒄𝒕𝒊𝒐𝒏</m:t>
                      </m:r>
                    </m:oMath>
                  </m:oMathPara>
                </a14:m>
                <a:endParaRPr lang="en-US" sz="2400" b="1" dirty="0">
                  <a:solidFill>
                    <a:srgbClr val="FF0000"/>
                  </a:solidFill>
                  <a:effectLst/>
                </a:endParaRPr>
              </a:p>
            </p:txBody>
          </p:sp>
        </mc:Choice>
        <mc:Fallback xmlns="">
          <p:sp>
            <p:nvSpPr>
              <p:cNvPr id="118" name="Rectangle 117"/>
              <p:cNvSpPr>
                <a:spLocks noRot="1" noChangeAspect="1" noMove="1" noResize="1" noEditPoints="1" noAdjustHandles="1" noChangeArrowheads="1" noChangeShapeType="1" noTextEdit="1"/>
              </p:cNvSpPr>
              <p:nvPr/>
            </p:nvSpPr>
            <p:spPr>
              <a:xfrm>
                <a:off x="1496628" y="1034833"/>
                <a:ext cx="2676758" cy="461665"/>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Rounded Corners 118"/>
              <p:cNvSpPr/>
              <p:nvPr/>
            </p:nvSpPr>
            <p:spPr>
              <a:xfrm>
                <a:off x="6773869" y="1857421"/>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19" name="Rectangle: Rounded Corners 118"/>
              <p:cNvSpPr>
                <a:spLocks noRot="1" noChangeAspect="1" noMove="1" noResize="1" noEditPoints="1" noAdjustHandles="1" noChangeArrowheads="1" noChangeShapeType="1" noTextEdit="1"/>
              </p:cNvSpPr>
              <p:nvPr/>
            </p:nvSpPr>
            <p:spPr>
              <a:xfrm>
                <a:off x="6773869" y="1857421"/>
                <a:ext cx="720885" cy="255869"/>
              </a:xfrm>
              <a:prstGeom prst="roundRect">
                <a:avLst/>
              </a:prstGeom>
              <a:blipFill>
                <a:blip r:embed="rId25"/>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Rounded Corners 119"/>
              <p:cNvSpPr/>
              <p:nvPr/>
            </p:nvSpPr>
            <p:spPr>
              <a:xfrm>
                <a:off x="6773868" y="2135800"/>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0" name="Rectangle: Rounded Corners 119"/>
              <p:cNvSpPr>
                <a:spLocks noRot="1" noChangeAspect="1" noMove="1" noResize="1" noEditPoints="1" noAdjustHandles="1" noChangeArrowheads="1" noChangeShapeType="1" noTextEdit="1"/>
              </p:cNvSpPr>
              <p:nvPr/>
            </p:nvSpPr>
            <p:spPr>
              <a:xfrm>
                <a:off x="6773868" y="2135800"/>
                <a:ext cx="720885" cy="255869"/>
              </a:xfrm>
              <a:prstGeom prst="roundRect">
                <a:avLst/>
              </a:prstGeom>
              <a:blipFill>
                <a:blip r:embed="rId26"/>
                <a:stretch>
                  <a:fillRect l="-7500" r="-5000" b="-18182"/>
                </a:stretch>
              </a:blipFill>
              <a:ln w="12700">
                <a:solidFill>
                  <a:srgbClr val="00B0F0"/>
                </a:solidFill>
                <a:prstDash val="sysDot"/>
              </a:ln>
            </p:spPr>
            <p:txBody>
              <a:bodyPr/>
              <a:lstStyle/>
              <a:p>
                <a:r>
                  <a:rPr lang="en-US">
                    <a:noFill/>
                  </a:rPr>
                  <a:t> </a:t>
                </a:r>
              </a:p>
            </p:txBody>
          </p:sp>
        </mc:Fallback>
      </mc:AlternateContent>
      <p:cxnSp>
        <p:nvCxnSpPr>
          <p:cNvPr id="122" name="Straight Arrow Connector 121"/>
          <p:cNvCxnSpPr>
            <a:cxnSpLocks/>
          </p:cNvCxnSpPr>
          <p:nvPr/>
        </p:nvCxnSpPr>
        <p:spPr>
          <a:xfrm flipV="1">
            <a:off x="7519847" y="1944423"/>
            <a:ext cx="410029" cy="1462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Rectangle: Rounded Corners 125"/>
              <p:cNvSpPr/>
              <p:nvPr/>
            </p:nvSpPr>
            <p:spPr>
              <a:xfrm>
                <a:off x="6773868" y="1588219"/>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6" name="Rectangle: Rounded Corners 125"/>
              <p:cNvSpPr>
                <a:spLocks noRot="1" noChangeAspect="1" noMove="1" noResize="1" noEditPoints="1" noAdjustHandles="1" noChangeArrowheads="1" noChangeShapeType="1" noTextEdit="1"/>
              </p:cNvSpPr>
              <p:nvPr/>
            </p:nvSpPr>
            <p:spPr>
              <a:xfrm>
                <a:off x="6773868" y="1588219"/>
                <a:ext cx="720885" cy="255869"/>
              </a:xfrm>
              <a:prstGeom prst="roundRect">
                <a:avLst/>
              </a:prstGeom>
              <a:blipFill>
                <a:blip r:embed="rId27"/>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Rounded Corners 129"/>
              <p:cNvSpPr/>
              <p:nvPr/>
            </p:nvSpPr>
            <p:spPr>
              <a:xfrm>
                <a:off x="8497855" y="2838105"/>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0" name="Rectangle: Rounded Corners 129"/>
              <p:cNvSpPr>
                <a:spLocks noRot="1" noChangeAspect="1" noMove="1" noResize="1" noEditPoints="1" noAdjustHandles="1" noChangeArrowheads="1" noChangeShapeType="1" noTextEdit="1"/>
              </p:cNvSpPr>
              <p:nvPr/>
            </p:nvSpPr>
            <p:spPr>
              <a:xfrm>
                <a:off x="8497855" y="2838105"/>
                <a:ext cx="3625207" cy="255869"/>
              </a:xfrm>
              <a:prstGeom prst="roundRect">
                <a:avLst/>
              </a:prstGeom>
              <a:blipFill>
                <a:blip r:embed="rId28"/>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Rounded Corners 131"/>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2" name="Rectangle: Rounded Corners 131"/>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29"/>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Rectangle: Rounded Corners 133"/>
              <p:cNvSpPr/>
              <p:nvPr/>
            </p:nvSpPr>
            <p:spPr>
              <a:xfrm>
                <a:off x="215806" y="2602823"/>
                <a:ext cx="3561562"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4" name="Rectangle: Rounded Corners 133"/>
              <p:cNvSpPr>
                <a:spLocks noRot="1" noChangeAspect="1" noMove="1" noResize="1" noEditPoints="1" noAdjustHandles="1" noChangeArrowheads="1" noChangeShapeType="1" noTextEdit="1"/>
              </p:cNvSpPr>
              <p:nvPr/>
            </p:nvSpPr>
            <p:spPr>
              <a:xfrm>
                <a:off x="215806" y="2602823"/>
                <a:ext cx="3561562" cy="255869"/>
              </a:xfrm>
              <a:prstGeom prst="roundRect">
                <a:avLst/>
              </a:prstGeom>
              <a:blipFill>
                <a:blip r:embed="rId30"/>
                <a:stretch>
                  <a:fillRect b="-18182"/>
                </a:stretch>
              </a:blipFill>
              <a:ln w="12700">
                <a:solidFill>
                  <a:srgbClr val="FF99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Rounded Corners 135"/>
              <p:cNvSpPr/>
              <p:nvPr/>
            </p:nvSpPr>
            <p:spPr>
              <a:xfrm>
                <a:off x="5335591" y="3368210"/>
                <a:ext cx="2078193" cy="580740"/>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r>
                            <a:rPr lang="en-US" sz="2000" b="0" i="1" smtClean="0">
                              <a:solidFill>
                                <a:schemeClr val="tx1"/>
                              </a:solidFill>
                              <a:effectLst/>
                              <a:latin typeface="Cambria Math" panose="02040503050406030204" pitchFamily="18" charset="0"/>
                            </a:rPr>
                            <m:t> </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       </m:t>
                      </m:r>
                    </m:oMath>
                  </m:oMathPara>
                </a14:m>
                <a:endParaRPr lang="en-US" sz="2000" dirty="0">
                  <a:solidFill>
                    <a:schemeClr val="tx1"/>
                  </a:solidFill>
                  <a:effectLst/>
                </a:endParaRPr>
              </a:p>
            </p:txBody>
          </p:sp>
        </mc:Choice>
        <mc:Fallback xmlns="">
          <p:sp>
            <p:nvSpPr>
              <p:cNvPr id="136" name="Rectangle: Rounded Corners 135"/>
              <p:cNvSpPr>
                <a:spLocks noRot="1" noChangeAspect="1" noMove="1" noResize="1" noEditPoints="1" noAdjustHandles="1" noChangeArrowheads="1" noChangeShapeType="1" noTextEdit="1"/>
              </p:cNvSpPr>
              <p:nvPr/>
            </p:nvSpPr>
            <p:spPr>
              <a:xfrm>
                <a:off x="5335591" y="3368210"/>
                <a:ext cx="2078193" cy="580740"/>
              </a:xfrm>
              <a:prstGeom prst="roundRect">
                <a:avLst/>
              </a:prstGeom>
              <a:blipFill>
                <a:blip r:embed="rId31"/>
                <a:stretch>
                  <a:fillRect/>
                </a:stretch>
              </a:blipFill>
              <a:ln w="12700">
                <a:solidFill>
                  <a:schemeClr val="tx1"/>
                </a:solidFill>
                <a:prstDash val="sysDot"/>
              </a:ln>
            </p:spPr>
            <p:txBody>
              <a:bodyPr/>
              <a:lstStyle/>
              <a:p>
                <a:r>
                  <a:rPr lang="en-US">
                    <a:noFill/>
                  </a:rPr>
                  <a:t> </a:t>
                </a:r>
              </a:p>
            </p:txBody>
          </p:sp>
        </mc:Fallback>
      </mc:AlternateContent>
      <p:cxnSp>
        <p:nvCxnSpPr>
          <p:cNvPr id="139" name="Straight Arrow Connector 138"/>
          <p:cNvCxnSpPr>
            <a:cxnSpLocks/>
          </p:cNvCxnSpPr>
          <p:nvPr/>
        </p:nvCxnSpPr>
        <p:spPr>
          <a:xfrm>
            <a:off x="6453012" y="195905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cxnSpLocks/>
          </p:cNvCxnSpPr>
          <p:nvPr/>
        </p:nvCxnSpPr>
        <p:spPr>
          <a:xfrm>
            <a:off x="6465252" y="226836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3" name="Content Placeholder 2"/>
              <p:cNvSpPr>
                <a:spLocks noGrp="1"/>
              </p:cNvSpPr>
              <p:nvPr>
                <p:ph idx="1"/>
              </p:nvPr>
            </p:nvSpPr>
            <p:spPr>
              <a:xfrm>
                <a:off x="5726" y="4173118"/>
                <a:ext cx="5119019" cy="2584610"/>
              </a:xfrm>
            </p:spPr>
            <p:txBody>
              <a:bodyPr>
                <a:noAutofit/>
              </a:bodyPr>
              <a:lstStyle/>
              <a:p>
                <a:r>
                  <a:rPr lang="en-US" dirty="0"/>
                  <a:t>Purpose: parties agree on </a:t>
                </a:r>
              </a:p>
              <a:p>
                <a:pPr marL="0" indent="0">
                  <a:buNone/>
                </a:pPr>
                <a:r>
                  <a:rPr lang="en-US" dirty="0"/>
                  <a:t>   a share of zero if they have common x</a:t>
                </a:r>
                <a:endParaRPr lang="en-US" dirty="0">
                  <a:effectLst/>
                </a:endParaRPr>
              </a:p>
              <a:p>
                <a:r>
                  <a:rPr lang="en-US" dirty="0">
                    <a:effectLst/>
                  </a:rPr>
                  <a:t>Party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m:t>
                        </m:r>
                      </m:sub>
                    </m:sSub>
                    <m:r>
                      <a:rPr lang="en-US" i="1">
                        <a:latin typeface="Cambria Math" panose="02040503050406030204" pitchFamily="18" charset="0"/>
                      </a:rPr>
                      <m:t> </m:t>
                    </m:r>
                  </m:oMath>
                </a14:m>
                <a:r>
                  <a:rPr lang="en-US" dirty="0">
                    <a:effectLst/>
                  </a:rPr>
                  <a:t>chooses random seeds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𝑖𝑗</m:t>
                        </m:r>
                      </m:sub>
                    </m:sSub>
                    <m:r>
                      <a:rPr lang="en-US" i="1">
                        <a:latin typeface="Cambria Math" panose="02040503050406030204" pitchFamily="18" charset="0"/>
                      </a:rPr>
                      <m:t> </m:t>
                    </m:r>
                  </m:oMath>
                </a14:m>
                <a:r>
                  <a:rPr lang="en-US" dirty="0">
                    <a:effectLst/>
                  </a:rPr>
                  <a:t>and sends it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effectLst/>
                  </a:rPr>
                  <a:t> </a:t>
                </a:r>
              </a:p>
              <a:p>
                <a:r>
                  <a:rPr lang="en-US" dirty="0"/>
                  <a:t>For each </a:t>
                </a:r>
                <a14:m>
                  <m:oMath xmlns:m="http://schemas.openxmlformats.org/officeDocument/2006/math">
                    <m:r>
                      <a:rPr lang="en-US" i="1">
                        <a:latin typeface="Cambria Math" panose="02040503050406030204" pitchFamily="18" charset="0"/>
                      </a:rPr>
                      <m:t>𝑥</m:t>
                    </m:r>
                  </m:oMath>
                </a14:m>
                <a:r>
                  <a:rPr lang="en-US" dirty="0">
                    <a:effectLs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effectLst/>
                  </a:rPr>
                  <a:t>computes share </a:t>
                </a:r>
                <a14:m>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oMath>
                </a14:m>
                <a:r>
                  <a:rPr lang="en-US" dirty="0">
                    <a:effectLst/>
                  </a:rPr>
                  <a:t> using PRF </a:t>
                </a:r>
                <a14:m>
                  <m:oMath xmlns:m="http://schemas.openxmlformats.org/officeDocument/2006/math">
                    <m:r>
                      <a:rPr lang="en-US" i="1" smtClean="0">
                        <a:solidFill>
                          <a:schemeClr val="tx1"/>
                        </a:solidFill>
                        <a:latin typeface="Cambria Math" panose="02040503050406030204" pitchFamily="18" charset="0"/>
                      </a:rPr>
                      <m:t>𝐹</m:t>
                    </m:r>
                  </m:oMath>
                </a14:m>
                <a:endParaRPr lang="en-US" dirty="0">
                  <a:effectLst/>
                </a:endParaRPr>
              </a:p>
            </p:txBody>
          </p:sp>
        </mc:Choice>
        <mc:Fallback xmlns="">
          <p:sp>
            <p:nvSpPr>
              <p:cNvPr id="143" name="Content Placeholder 2"/>
              <p:cNvSpPr>
                <a:spLocks noGrp="1" noRot="1" noChangeAspect="1" noMove="1" noResize="1" noEditPoints="1" noAdjustHandles="1" noChangeArrowheads="1" noChangeShapeType="1" noTextEdit="1"/>
              </p:cNvSpPr>
              <p:nvPr>
                <p:ph idx="1"/>
              </p:nvPr>
            </p:nvSpPr>
            <p:spPr>
              <a:xfrm>
                <a:off x="5726" y="4173118"/>
                <a:ext cx="5119019" cy="2584610"/>
              </a:xfrm>
              <a:blipFill>
                <a:blip r:embed="rId32"/>
                <a:stretch>
                  <a:fillRect l="-595" t="-2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Rectangle: Rounded Corners 144"/>
              <p:cNvSpPr/>
              <p:nvPr/>
            </p:nvSpPr>
            <p:spPr>
              <a:xfrm>
                <a:off x="6067915" y="97971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5" name="Rectangle: Rounded Corners 144"/>
              <p:cNvSpPr>
                <a:spLocks noRot="1" noChangeAspect="1" noMove="1" noResize="1" noEditPoints="1" noAdjustHandles="1" noChangeArrowheads="1" noChangeShapeType="1" noTextEdit="1"/>
              </p:cNvSpPr>
              <p:nvPr/>
            </p:nvSpPr>
            <p:spPr>
              <a:xfrm>
                <a:off x="6067915" y="979717"/>
                <a:ext cx="194187" cy="317493"/>
              </a:xfrm>
              <a:prstGeom prst="roundRect">
                <a:avLst/>
              </a:prstGeom>
              <a:blipFill>
                <a:blip r:embed="rId35"/>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10580337" y="31593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10580337" y="3159375"/>
                <a:ext cx="194187" cy="317493"/>
              </a:xfrm>
              <a:prstGeom prst="roundRect">
                <a:avLst/>
              </a:prstGeom>
              <a:blipFill>
                <a:blip r:embed="rId36"/>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6794695" y="6195140"/>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6794695" y="6195140"/>
                <a:ext cx="194187" cy="317493"/>
              </a:xfrm>
              <a:prstGeom prst="roundRect">
                <a:avLst/>
              </a:prstGeom>
              <a:blipFill>
                <a:blip r:embed="rId37"/>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Rounded Corners 147"/>
              <p:cNvSpPr/>
              <p:nvPr/>
            </p:nvSpPr>
            <p:spPr>
              <a:xfrm>
                <a:off x="1425758" y="31033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8" name="Rectangle: Rounded Corners 147"/>
              <p:cNvSpPr>
                <a:spLocks noRot="1" noChangeAspect="1" noMove="1" noResize="1" noEditPoints="1" noAdjustHandles="1" noChangeArrowheads="1" noChangeShapeType="1" noTextEdit="1"/>
              </p:cNvSpPr>
              <p:nvPr/>
            </p:nvSpPr>
            <p:spPr>
              <a:xfrm>
                <a:off x="1425758" y="3103375"/>
                <a:ext cx="194187" cy="317493"/>
              </a:xfrm>
              <a:prstGeom prst="roundRect">
                <a:avLst/>
              </a:prstGeom>
              <a:blipFill>
                <a:blip r:embed="rId38"/>
                <a:stretch>
                  <a:fillRect l="-21212" r="-9091"/>
                </a:stretch>
              </a:blipFill>
              <a:ln w="6350">
                <a:solidFill>
                  <a:schemeClr val="tx1"/>
                </a:solidFill>
              </a:ln>
            </p:spPr>
            <p:txBody>
              <a:bodyPr/>
              <a:lstStyle/>
              <a:p>
                <a:r>
                  <a:rPr lang="en-US">
                    <a:noFill/>
                  </a:rPr>
                  <a:t> </a:t>
                </a:r>
              </a:p>
            </p:txBody>
          </p:sp>
        </mc:Fallback>
      </mc:AlternateContent>
      <p:sp>
        <p:nvSpPr>
          <p:cNvPr id="51" name="Slide Number Placeholder 9"/>
          <p:cNvSpPr>
            <a:spLocks noGrp="1"/>
          </p:cNvSpPr>
          <p:nvPr>
            <p:ph type="sldNum" sz="quarter" idx="12"/>
          </p:nvPr>
        </p:nvSpPr>
        <p:spPr>
          <a:xfrm>
            <a:off x="12738580" y="6466123"/>
            <a:ext cx="640080" cy="365125"/>
          </a:xfrm>
        </p:spPr>
        <p:txBody>
          <a:bodyPr/>
          <a:lstStyle/>
          <a:p>
            <a:pPr>
              <a:defRPr/>
            </a:pPr>
            <a:fld id="{6BE38EA5-762B-447A-B488-376B6956231A}" type="slidenum">
              <a:rPr lang="en-US" b="1" smtClean="0">
                <a:solidFill>
                  <a:schemeClr val="bg1"/>
                </a:solidFill>
              </a:rPr>
              <a:pPr>
                <a:defRPr/>
              </a:pPr>
              <a:t>17</a:t>
            </a:fld>
            <a:r>
              <a:rPr lang="en-US" b="1" dirty="0">
                <a:solidFill>
                  <a:schemeClr val="bg1"/>
                </a:solidFill>
              </a:rPr>
              <a:t>/24</a:t>
            </a:r>
          </a:p>
        </p:txBody>
      </p:sp>
      <mc:AlternateContent xmlns:mc="http://schemas.openxmlformats.org/markup-compatibility/2006" xmlns:a14="http://schemas.microsoft.com/office/drawing/2010/main">
        <mc:Choice Requires="a14">
          <p:sp>
            <p:nvSpPr>
              <p:cNvPr id="54" name="Rectangle: Rounded Corners 53"/>
              <p:cNvSpPr/>
              <p:nvPr/>
            </p:nvSpPr>
            <p:spPr>
              <a:xfrm>
                <a:off x="6727030" y="3452731"/>
                <a:ext cx="610682" cy="388512"/>
              </a:xfrm>
              <a:prstGeom prst="roundRect">
                <a:avLst/>
              </a:prstGeom>
              <a:solidFill>
                <a:schemeClr val="tx2">
                  <a:lumMod val="20000"/>
                  <a:lumOff val="80000"/>
                </a:schemeClr>
              </a:solid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rgbClr val="FF0000"/>
                          </a:solidFill>
                          <a:effectLst/>
                          <a:latin typeface="Cambria Math" panose="02040503050406030204" pitchFamily="18" charset="0"/>
                        </a:rPr>
                        <m:t>=0</m:t>
                      </m:r>
                    </m:oMath>
                  </m:oMathPara>
                </a14:m>
                <a:endParaRPr lang="en-US" sz="2000" dirty="0">
                  <a:solidFill>
                    <a:srgbClr val="FF0000"/>
                  </a:solidFill>
                  <a:effectLst/>
                </a:endParaRPr>
              </a:p>
            </p:txBody>
          </p:sp>
        </mc:Choice>
        <mc:Fallback xmlns="">
          <p:sp>
            <p:nvSpPr>
              <p:cNvPr id="54" name="Rectangle: Rounded Corners 53"/>
              <p:cNvSpPr>
                <a:spLocks noRot="1" noChangeAspect="1" noMove="1" noResize="1" noEditPoints="1" noAdjustHandles="1" noChangeArrowheads="1" noChangeShapeType="1" noTextEdit="1"/>
              </p:cNvSpPr>
              <p:nvPr/>
            </p:nvSpPr>
            <p:spPr>
              <a:xfrm>
                <a:off x="6727030" y="3452731"/>
                <a:ext cx="610682" cy="388512"/>
              </a:xfrm>
              <a:prstGeom prst="roundRect">
                <a:avLst/>
              </a:prstGeom>
              <a:blipFill>
                <a:blip r:embed="rId39"/>
                <a:stretch>
                  <a:fillRect/>
                </a:stretch>
              </a:blipFill>
              <a:ln w="12700">
                <a:noFill/>
                <a:prstDash val="sysDot"/>
              </a:ln>
            </p:spPr>
            <p:txBody>
              <a:bodyPr/>
              <a:lstStyle/>
              <a:p>
                <a:r>
                  <a:rPr lang="en-US">
                    <a:noFill/>
                  </a:rPr>
                  <a:t> </a:t>
                </a:r>
              </a:p>
            </p:txBody>
          </p:sp>
        </mc:Fallback>
      </mc:AlternateContent>
      <p:sp>
        <p:nvSpPr>
          <p:cNvPr id="62" name="Slide Number Placeholder 9">
            <a:extLst>
              <a:ext uri="{FF2B5EF4-FFF2-40B4-BE49-F238E27FC236}">
                <a16:creationId xmlns:a16="http://schemas.microsoft.com/office/drawing/2014/main" id="{176E93BE-6A7F-4137-9DA2-160FC8CD0BEE}"/>
              </a:ext>
            </a:extLst>
          </p:cNvPr>
          <p:cNvSpPr txBox="1">
            <a:spLocks/>
          </p:cNvSpPr>
          <p:nvPr/>
        </p:nvSpPr>
        <p:spPr>
          <a:xfrm>
            <a:off x="11443678" y="6289634"/>
            <a:ext cx="640080" cy="374925"/>
          </a:xfrm>
          <a:prstGeom prst="rect">
            <a:avLst/>
          </a:prstGeom>
        </p:spPr>
        <p:txBody>
          <a:bodyPr/>
          <a:lstStyle>
            <a:defPPr>
              <a:defRPr lang="en-US"/>
            </a:defPPr>
            <a:lvl1pPr marL="0" algn="l" defTabSz="457200" rtl="0" eaLnBrk="1" latinLnBrk="0" hangingPunct="1">
              <a:defRPr sz="11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BE38EA5-762B-447A-B488-376B6956231A}" type="slidenum">
              <a:rPr lang="en-US" sz="1600" b="1" smtClean="0">
                <a:solidFill>
                  <a:schemeClr val="bg1"/>
                </a:solidFill>
              </a:rPr>
              <a:pPr>
                <a:defRPr/>
              </a:pPr>
              <a:t>17</a:t>
            </a:fld>
            <a:endParaRPr lang="en-US" sz="1600" b="1" dirty="0">
              <a:solidFill>
                <a:schemeClr val="bg1"/>
              </a:solidFill>
            </a:endParaRPr>
          </a:p>
        </p:txBody>
      </p:sp>
    </p:spTree>
    <p:extLst>
      <p:ext uri="{BB962C8B-B14F-4D97-AF65-F5344CB8AC3E}">
        <p14:creationId xmlns:p14="http://schemas.microsoft.com/office/powerpoint/2010/main" val="428666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up)">
                                      <p:cBhvr>
                                        <p:cTn id="25" dur="600"/>
                                        <p:tgtEl>
                                          <p:spTgt spid="26"/>
                                        </p:tgtEl>
                                      </p:cBhvr>
                                    </p:animEffect>
                                  </p:childTnLst>
                                </p:cTn>
                              </p:par>
                            </p:childTnLst>
                          </p:cTn>
                        </p:par>
                        <p:par>
                          <p:cTn id="26" fill="hold">
                            <p:stCondLst>
                              <p:cond delay="600"/>
                            </p:stCondLst>
                            <p:childTnLst>
                              <p:par>
                                <p:cTn id="27" presetID="22" presetClass="entr" presetSubtype="1" fill="hold" grpId="0" nodeType="after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up)">
                                      <p:cBhvr>
                                        <p:cTn id="29" dur="500"/>
                                        <p:tgtEl>
                                          <p:spTgt spid="73"/>
                                        </p:tgtEl>
                                      </p:cBhvr>
                                    </p:animEffect>
                                  </p:childTnLst>
                                </p:cTn>
                              </p:par>
                            </p:childTnLst>
                          </p:cTn>
                        </p:par>
                        <p:par>
                          <p:cTn id="30" fill="hold">
                            <p:stCondLst>
                              <p:cond delay="1100"/>
                            </p:stCondLst>
                            <p:childTnLst>
                              <p:par>
                                <p:cTn id="31" presetID="1" presetClass="exit" presetSubtype="0" fill="hold" nodeType="afterEffect">
                                  <p:stCondLst>
                                    <p:cond delay="0"/>
                                  </p:stCondLst>
                                  <p:childTnLst>
                                    <p:set>
                                      <p:cBhvr>
                                        <p:cTn id="32" dur="1" fill="hold">
                                          <p:stCondLst>
                                            <p:cond delay="0"/>
                                          </p:stCondLst>
                                        </p:cTn>
                                        <p:tgtEl>
                                          <p:spTgt spid="26"/>
                                        </p:tgtEl>
                                        <p:attrNameLst>
                                          <p:attrName>style.visibility</p:attrName>
                                        </p:attrNameLst>
                                      </p:cBhvr>
                                      <p:to>
                                        <p:strVal val="hidden"/>
                                      </p:to>
                                    </p:set>
                                  </p:childTnLst>
                                </p:cTn>
                              </p:par>
                            </p:childTnLst>
                          </p:cTn>
                        </p:par>
                        <p:par>
                          <p:cTn id="33" fill="hold">
                            <p:stCondLst>
                              <p:cond delay="1100"/>
                            </p:stCondLst>
                            <p:childTnLst>
                              <p:par>
                                <p:cTn id="34" presetID="22" presetClass="entr" presetSubtype="1"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up)">
                                      <p:cBhvr>
                                        <p:cTn id="36" dur="500"/>
                                        <p:tgtEl>
                                          <p:spTgt spid="94"/>
                                        </p:tgtEl>
                                      </p:cBhvr>
                                    </p:animEffect>
                                  </p:childTnLst>
                                </p:cTn>
                              </p:par>
                              <p:par>
                                <p:cTn id="37" presetID="22" presetClass="entr" presetSubtype="1"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wipe(up)">
                                      <p:cBhvr>
                                        <p:cTn id="39" dur="500"/>
                                        <p:tgtEl>
                                          <p:spTgt spid="95"/>
                                        </p:tgtEl>
                                      </p:cBhvr>
                                    </p:animEffect>
                                  </p:childTnLst>
                                </p:cTn>
                              </p:par>
                            </p:childTnLst>
                          </p:cTn>
                        </p:par>
                        <p:par>
                          <p:cTn id="40" fill="hold">
                            <p:stCondLst>
                              <p:cond delay="1600"/>
                            </p:stCondLst>
                            <p:childTnLst>
                              <p:par>
                                <p:cTn id="41" presetID="22" presetClass="entr" presetSubtype="1"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up)">
                                      <p:cBhvr>
                                        <p:cTn id="43" dur="500"/>
                                        <p:tgtEl>
                                          <p:spTgt spid="7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left)">
                                      <p:cBhvr>
                                        <p:cTn id="46" dur="500"/>
                                        <p:tgtEl>
                                          <p:spTgt spid="89"/>
                                        </p:tgtEl>
                                      </p:cBhvr>
                                    </p:animEffect>
                                  </p:childTnLst>
                                </p:cTn>
                              </p:par>
                            </p:childTnLst>
                          </p:cTn>
                        </p:par>
                        <p:par>
                          <p:cTn id="47" fill="hold">
                            <p:stCondLst>
                              <p:cond delay="2100"/>
                            </p:stCondLst>
                            <p:childTnLst>
                              <p:par>
                                <p:cTn id="48" presetID="1" presetClass="exit" presetSubtype="0" fill="hold" nodeType="afterEffect">
                                  <p:stCondLst>
                                    <p:cond delay="0"/>
                                  </p:stCondLst>
                                  <p:childTnLst>
                                    <p:set>
                                      <p:cBhvr>
                                        <p:cTn id="49" dur="1" fill="hold">
                                          <p:stCondLst>
                                            <p:cond delay="0"/>
                                          </p:stCondLst>
                                        </p:cTn>
                                        <p:tgtEl>
                                          <p:spTgt spid="94"/>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9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wipe(up)">
                                      <p:cBhvr>
                                        <p:cTn id="62" dur="500"/>
                                        <p:tgtEl>
                                          <p:spTgt spid="96"/>
                                        </p:tgtEl>
                                      </p:cBhvr>
                                    </p:animEffect>
                                  </p:childTnLst>
                                </p:cTn>
                              </p:par>
                              <p:par>
                                <p:cTn id="63" presetID="22" presetClass="entr" presetSubtype="8"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wipe(left)">
                                      <p:cBhvr>
                                        <p:cTn id="65" dur="500"/>
                                        <p:tgtEl>
                                          <p:spTgt spid="98"/>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wipe(left)">
                                      <p:cBhvr>
                                        <p:cTn id="69" dur="500"/>
                                        <p:tgtEl>
                                          <p:spTgt spid="8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wipe(left)">
                                      <p:cBhvr>
                                        <p:cTn id="72" dur="500"/>
                                        <p:tgtEl>
                                          <p:spTgt spid="90"/>
                                        </p:tgtEl>
                                      </p:cBhvr>
                                    </p:animEffect>
                                  </p:childTnLst>
                                </p:cTn>
                              </p:par>
                            </p:childTnLst>
                          </p:cTn>
                        </p:par>
                        <p:par>
                          <p:cTn id="73" fill="hold">
                            <p:stCondLst>
                              <p:cond delay="1000"/>
                            </p:stCondLst>
                            <p:childTnLst>
                              <p:par>
                                <p:cTn id="74" presetID="1" presetClass="exit" presetSubtype="0" fill="hold" nodeType="afterEffect">
                                  <p:stCondLst>
                                    <p:cond delay="0"/>
                                  </p:stCondLst>
                                  <p:childTnLst>
                                    <p:set>
                                      <p:cBhvr>
                                        <p:cTn id="75" dur="1" fill="hold">
                                          <p:stCondLst>
                                            <p:cond delay="0"/>
                                          </p:stCondLst>
                                        </p:cTn>
                                        <p:tgtEl>
                                          <p:spTgt spid="96"/>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8"/>
                                        </p:tgtEl>
                                        <p:attrNameLst>
                                          <p:attrName>style.visibility</p:attrName>
                                        </p:attrNameLst>
                                      </p:cBhvr>
                                      <p:to>
                                        <p:strVal val="hidden"/>
                                      </p:to>
                                    </p:se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childTnLst>
                          </p:cTn>
                        </p:par>
                        <p:par>
                          <p:cTn id="81" fill="hold">
                            <p:stCondLst>
                              <p:cond delay="1000"/>
                            </p:stCondLst>
                            <p:childTnLst>
                              <p:par>
                                <p:cTn id="82" presetID="22" presetClass="entr" presetSubtype="4" fill="hold" nodeType="after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wipe(down)">
                                      <p:cBhvr>
                                        <p:cTn id="84" dur="600"/>
                                        <p:tgtEl>
                                          <p:spTgt spid="99"/>
                                        </p:tgtEl>
                                      </p:cBhvr>
                                    </p:animEffect>
                                  </p:childTnLst>
                                </p:cTn>
                              </p:par>
                            </p:childTnLst>
                          </p:cTn>
                        </p:par>
                        <p:par>
                          <p:cTn id="85" fill="hold">
                            <p:stCondLst>
                              <p:cond delay="1600"/>
                            </p:stCondLst>
                            <p:childTnLst>
                              <p:par>
                                <p:cTn id="86" presetID="22" presetClass="entr" presetSubtype="8"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wipe(left)">
                                      <p:cBhvr>
                                        <p:cTn id="88" dur="500"/>
                                        <p:tgtEl>
                                          <p:spTgt spid="93"/>
                                        </p:tgtEl>
                                      </p:cBhvr>
                                    </p:animEffect>
                                  </p:childTnLst>
                                </p:cTn>
                              </p:par>
                            </p:childTnLst>
                          </p:cTn>
                        </p:par>
                        <p:par>
                          <p:cTn id="89" fill="hold">
                            <p:stCondLst>
                              <p:cond delay="2100"/>
                            </p:stCondLst>
                            <p:childTnLst>
                              <p:par>
                                <p:cTn id="90" presetID="1" presetClass="exit" presetSubtype="0" fill="hold" nodeType="afterEffect">
                                  <p:stCondLst>
                                    <p:cond delay="0"/>
                                  </p:stCondLst>
                                  <p:childTnLst>
                                    <p:set>
                                      <p:cBhvr>
                                        <p:cTn id="91" dur="1" fill="hold">
                                          <p:stCondLst>
                                            <p:cond delay="0"/>
                                          </p:stCondLst>
                                        </p:cTn>
                                        <p:tgtEl>
                                          <p:spTgt spid="99"/>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1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4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4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7"/>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4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left)">
                                      <p:cBhvr>
                                        <p:cTn id="108" dur="500"/>
                                        <p:tgtEl>
                                          <p:spTgt spid="49"/>
                                        </p:tgtEl>
                                      </p:cBhvr>
                                    </p:animEffect>
                                  </p:childTnLst>
                                </p:cTn>
                              </p:par>
                              <p:par>
                                <p:cTn id="109" presetID="1" presetClass="entr" presetSubtype="0" fill="hold" nodeType="withEffect">
                                  <p:stCondLst>
                                    <p:cond delay="0"/>
                                  </p:stCondLst>
                                  <p:childTnLst>
                                    <p:set>
                                      <p:cBhvr>
                                        <p:cTn id="110" dur="1" fill="hold">
                                          <p:stCondLst>
                                            <p:cond delay="0"/>
                                          </p:stCondLst>
                                        </p:cTn>
                                        <p:tgtEl>
                                          <p:spTgt spid="143">
                                            <p:txEl>
                                              <p:pRg st="3" end="3"/>
                                            </p:txEl>
                                          </p:spTgt>
                                        </p:tgtEl>
                                        <p:attrNameLst>
                                          <p:attrName>style.visibility</p:attrName>
                                        </p:attrNameLst>
                                      </p:cBhvr>
                                      <p:to>
                                        <p:strVal val="visible"/>
                                      </p:to>
                                    </p:se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126"/>
                                        </p:tgtEl>
                                        <p:attrNameLst>
                                          <p:attrName>style.visibility</p:attrName>
                                        </p:attrNameLst>
                                      </p:cBhvr>
                                      <p:to>
                                        <p:strVal val="visible"/>
                                      </p:to>
                                    </p:set>
                                    <p:animEffect transition="in" filter="wipe(left)">
                                      <p:cBhvr>
                                        <p:cTn id="114" dur="500"/>
                                        <p:tgtEl>
                                          <p:spTgt spid="126"/>
                                        </p:tgtEl>
                                      </p:cBhvr>
                                    </p:animEffect>
                                  </p:childTnLst>
                                </p:cTn>
                              </p:par>
                              <p:par>
                                <p:cTn id="115" presetID="22" presetClass="entr" presetSubtype="8" fill="hold" nodeType="withEffect">
                                  <p:stCondLst>
                                    <p:cond delay="0"/>
                                  </p:stCondLst>
                                  <p:childTnLst>
                                    <p:set>
                                      <p:cBhvr>
                                        <p:cTn id="116" dur="1" fill="hold">
                                          <p:stCondLst>
                                            <p:cond delay="0"/>
                                          </p:stCondLst>
                                        </p:cTn>
                                        <p:tgtEl>
                                          <p:spTgt spid="139"/>
                                        </p:tgtEl>
                                        <p:attrNameLst>
                                          <p:attrName>style.visibility</p:attrName>
                                        </p:attrNameLst>
                                      </p:cBhvr>
                                      <p:to>
                                        <p:strVal val="visible"/>
                                      </p:to>
                                    </p:set>
                                    <p:animEffect transition="in" filter="wipe(left)">
                                      <p:cBhvr>
                                        <p:cTn id="117" dur="500"/>
                                        <p:tgtEl>
                                          <p:spTgt spid="139"/>
                                        </p:tgtEl>
                                      </p:cBhvr>
                                    </p:animEffect>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119"/>
                                        </p:tgtEl>
                                        <p:attrNameLst>
                                          <p:attrName>style.visibility</p:attrName>
                                        </p:attrNameLst>
                                      </p:cBhvr>
                                      <p:to>
                                        <p:strVal val="visible"/>
                                      </p:to>
                                    </p:set>
                                    <p:animEffect transition="in" filter="wipe(left)">
                                      <p:cBhvr>
                                        <p:cTn id="121" dur="500"/>
                                        <p:tgtEl>
                                          <p:spTgt spid="119"/>
                                        </p:tgtEl>
                                      </p:cBhvr>
                                    </p:animEffect>
                                  </p:childTnLst>
                                </p:cTn>
                              </p:par>
                            </p:childTnLst>
                          </p:cTn>
                        </p:par>
                        <p:par>
                          <p:cTn id="122" fill="hold">
                            <p:stCondLst>
                              <p:cond delay="1500"/>
                            </p:stCondLst>
                            <p:childTnLst>
                              <p:par>
                                <p:cTn id="123" presetID="22" presetClass="entr" presetSubtype="8" fill="hold" nodeType="afterEffect">
                                  <p:stCondLst>
                                    <p:cond delay="0"/>
                                  </p:stCondLst>
                                  <p:childTnLst>
                                    <p:set>
                                      <p:cBhvr>
                                        <p:cTn id="124" dur="1" fill="hold">
                                          <p:stCondLst>
                                            <p:cond delay="0"/>
                                          </p:stCondLst>
                                        </p:cTn>
                                        <p:tgtEl>
                                          <p:spTgt spid="140"/>
                                        </p:tgtEl>
                                        <p:attrNameLst>
                                          <p:attrName>style.visibility</p:attrName>
                                        </p:attrNameLst>
                                      </p:cBhvr>
                                      <p:to>
                                        <p:strVal val="visible"/>
                                      </p:to>
                                    </p:set>
                                    <p:animEffect transition="in" filter="wipe(left)">
                                      <p:cBhvr>
                                        <p:cTn id="125" dur="500"/>
                                        <p:tgtEl>
                                          <p:spTgt spid="140"/>
                                        </p:tgtEl>
                                      </p:cBhvr>
                                    </p:animEffect>
                                  </p:childTnLst>
                                </p:cTn>
                              </p:par>
                            </p:childTnLst>
                          </p:cTn>
                        </p:par>
                        <p:par>
                          <p:cTn id="126" fill="hold">
                            <p:stCondLst>
                              <p:cond delay="2000"/>
                            </p:stCondLst>
                            <p:childTnLst>
                              <p:par>
                                <p:cTn id="127" presetID="22" presetClass="entr" presetSubtype="8" fill="hold" grpId="0" nodeType="afterEffect">
                                  <p:stCondLst>
                                    <p:cond delay="0"/>
                                  </p:stCondLst>
                                  <p:childTnLst>
                                    <p:set>
                                      <p:cBhvr>
                                        <p:cTn id="128" dur="1" fill="hold">
                                          <p:stCondLst>
                                            <p:cond delay="0"/>
                                          </p:stCondLst>
                                        </p:cTn>
                                        <p:tgtEl>
                                          <p:spTgt spid="120"/>
                                        </p:tgtEl>
                                        <p:attrNameLst>
                                          <p:attrName>style.visibility</p:attrName>
                                        </p:attrNameLst>
                                      </p:cBhvr>
                                      <p:to>
                                        <p:strVal val="visible"/>
                                      </p:to>
                                    </p:set>
                                    <p:animEffect transition="in" filter="wipe(left)">
                                      <p:cBhvr>
                                        <p:cTn id="129" dur="500"/>
                                        <p:tgtEl>
                                          <p:spTgt spid="12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122"/>
                                        </p:tgtEl>
                                        <p:attrNameLst>
                                          <p:attrName>style.visibility</p:attrName>
                                        </p:attrNameLst>
                                      </p:cBhvr>
                                      <p:to>
                                        <p:strVal val="visible"/>
                                      </p:to>
                                    </p:set>
                                    <p:animEffect transition="in" filter="wipe(left)">
                                      <p:cBhvr>
                                        <p:cTn id="134" dur="500"/>
                                        <p:tgtEl>
                                          <p:spTgt spid="122"/>
                                        </p:tgtEl>
                                      </p:cBhvr>
                                    </p:animEffect>
                                  </p:childTnLst>
                                </p:cTn>
                              </p:par>
                            </p:childTnLst>
                          </p:cTn>
                        </p:par>
                        <p:par>
                          <p:cTn id="135" fill="hold">
                            <p:stCondLst>
                              <p:cond delay="500"/>
                            </p:stCondLst>
                            <p:childTnLst>
                              <p:par>
                                <p:cTn id="136" presetID="22" presetClass="entr" presetSubtype="8" fill="hold" grpId="0" nodeType="afterEffect">
                                  <p:stCondLst>
                                    <p:cond delay="0"/>
                                  </p:stCondLst>
                                  <p:childTnLst>
                                    <p:set>
                                      <p:cBhvr>
                                        <p:cTn id="137" dur="1" fill="hold">
                                          <p:stCondLst>
                                            <p:cond delay="0"/>
                                          </p:stCondLst>
                                        </p:cTn>
                                        <p:tgtEl>
                                          <p:spTgt spid="103"/>
                                        </p:tgtEl>
                                        <p:attrNameLst>
                                          <p:attrName>style.visibility</p:attrName>
                                        </p:attrNameLst>
                                      </p:cBhvr>
                                      <p:to>
                                        <p:strVal val="visible"/>
                                      </p:to>
                                    </p:set>
                                    <p:animEffect transition="in" filter="wipe(left)">
                                      <p:cBhvr>
                                        <p:cTn id="138" dur="500"/>
                                        <p:tgtEl>
                                          <p:spTgt spid="103"/>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134"/>
                                        </p:tgtEl>
                                        <p:attrNameLst>
                                          <p:attrName>style.visibility</p:attrName>
                                        </p:attrNameLst>
                                      </p:cBhvr>
                                      <p:to>
                                        <p:strVal val="visible"/>
                                      </p:to>
                                    </p:set>
                                    <p:animEffect transition="in" filter="wipe(left)">
                                      <p:cBhvr>
                                        <p:cTn id="143" dur="500"/>
                                        <p:tgtEl>
                                          <p:spTgt spid="134"/>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132"/>
                                        </p:tgtEl>
                                        <p:attrNameLst>
                                          <p:attrName>style.visibility</p:attrName>
                                        </p:attrNameLst>
                                      </p:cBhvr>
                                      <p:to>
                                        <p:strVal val="visible"/>
                                      </p:to>
                                    </p:set>
                                    <p:animEffect transition="in" filter="wipe(left)">
                                      <p:cBhvr>
                                        <p:cTn id="148" dur="500"/>
                                        <p:tgtEl>
                                          <p:spTgt spid="132"/>
                                        </p:tgtEl>
                                      </p:cBhvr>
                                    </p:animEffect>
                                  </p:childTnLst>
                                </p:cTn>
                              </p:par>
                            </p:childTnLst>
                          </p:cTn>
                        </p:par>
                        <p:par>
                          <p:cTn id="149" fill="hold">
                            <p:stCondLst>
                              <p:cond delay="500"/>
                            </p:stCondLst>
                            <p:childTnLst>
                              <p:par>
                                <p:cTn id="150" presetID="22" presetClass="entr" presetSubtype="8" fill="hold" grpId="0" nodeType="afterEffect">
                                  <p:stCondLst>
                                    <p:cond delay="0"/>
                                  </p:stCondLst>
                                  <p:childTnLst>
                                    <p:set>
                                      <p:cBhvr>
                                        <p:cTn id="151" dur="1" fill="hold">
                                          <p:stCondLst>
                                            <p:cond delay="0"/>
                                          </p:stCondLst>
                                        </p:cTn>
                                        <p:tgtEl>
                                          <p:spTgt spid="130"/>
                                        </p:tgtEl>
                                        <p:attrNameLst>
                                          <p:attrName>style.visibility</p:attrName>
                                        </p:attrNameLst>
                                      </p:cBhvr>
                                      <p:to>
                                        <p:strVal val="visible"/>
                                      </p:to>
                                    </p:set>
                                    <p:animEffect transition="in" filter="wipe(left)">
                                      <p:cBhvr>
                                        <p:cTn id="152" dur="500"/>
                                        <p:tgtEl>
                                          <p:spTgt spid="130"/>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36"/>
                                        </p:tgtEl>
                                        <p:attrNameLst>
                                          <p:attrName>style.visibility</p:attrName>
                                        </p:attrNameLst>
                                      </p:cBhvr>
                                      <p:to>
                                        <p:strVal val="visible"/>
                                      </p:to>
                                    </p:set>
                                    <p:animEffect transition="in" filter="wipe(left)">
                                      <p:cBhvr>
                                        <p:cTn id="157" dur="500"/>
                                        <p:tgtEl>
                                          <p:spTgt spid="136"/>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3"/>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57"/>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mph" presetSubtype="2" fill="hold" nodeType="clickEffect">
                                  <p:stCondLst>
                                    <p:cond delay="0"/>
                                  </p:stCondLst>
                                  <p:childTnLst>
                                    <p:animClr clrSpc="rgb" dir="cw">
                                      <p:cBhvr>
                                        <p:cTn id="167" dur="2000" fill="hold"/>
                                        <p:tgtEl>
                                          <p:spTgt spid="3"/>
                                        </p:tgtEl>
                                        <p:attrNameLst>
                                          <p:attrName>fillcolor</p:attrName>
                                        </p:attrNameLst>
                                      </p:cBhvr>
                                      <p:to>
                                        <a:schemeClr val="tx1"/>
                                      </p:to>
                                    </p:animClr>
                                    <p:set>
                                      <p:cBhvr>
                                        <p:cTn id="168" dur="2000" fill="hold"/>
                                        <p:tgtEl>
                                          <p:spTgt spid="3"/>
                                        </p:tgtEl>
                                        <p:attrNameLst>
                                          <p:attrName>fill.type</p:attrName>
                                        </p:attrNameLst>
                                      </p:cBhvr>
                                      <p:to>
                                        <p:strVal val="solid"/>
                                      </p:to>
                                    </p:set>
                                    <p:set>
                                      <p:cBhvr>
                                        <p:cTn id="169" dur="2000" fill="hold"/>
                                        <p:tgtEl>
                                          <p:spTgt spid="3"/>
                                        </p:tgtEl>
                                        <p:attrNameLst>
                                          <p:attrName>fill.on</p:attrName>
                                        </p:attrNameLst>
                                      </p:cBhvr>
                                      <p:to>
                                        <p:strVal val="true"/>
                                      </p:to>
                                    </p:set>
                                  </p:childTnLst>
                                </p:cTn>
                              </p:par>
                              <p:par>
                                <p:cTn id="170" presetID="1" presetClass="emph" presetSubtype="2" fill="hold" nodeType="withEffect">
                                  <p:stCondLst>
                                    <p:cond delay="0"/>
                                  </p:stCondLst>
                                  <p:childTnLst>
                                    <p:animClr clrSpc="rgb" dir="cw">
                                      <p:cBhvr>
                                        <p:cTn id="171" dur="2000" fill="hold"/>
                                        <p:tgtEl>
                                          <p:spTgt spid="57"/>
                                        </p:tgtEl>
                                        <p:attrNameLst>
                                          <p:attrName>fillcolor</p:attrName>
                                        </p:attrNameLst>
                                      </p:cBhvr>
                                      <p:to>
                                        <a:schemeClr val="tx1"/>
                                      </p:to>
                                    </p:animClr>
                                    <p:set>
                                      <p:cBhvr>
                                        <p:cTn id="172" dur="2000" fill="hold"/>
                                        <p:tgtEl>
                                          <p:spTgt spid="57"/>
                                        </p:tgtEl>
                                        <p:attrNameLst>
                                          <p:attrName>fill.type</p:attrName>
                                        </p:attrNameLst>
                                      </p:cBhvr>
                                      <p:to>
                                        <p:strVal val="solid"/>
                                      </p:to>
                                    </p:set>
                                    <p:set>
                                      <p:cBhvr>
                                        <p:cTn id="173" dur="2000" fill="hold"/>
                                        <p:tgtEl>
                                          <p:spTgt spid="57"/>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63"/>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65"/>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mph" presetSubtype="2" fill="hold" nodeType="clickEffect">
                                  <p:stCondLst>
                                    <p:cond delay="0"/>
                                  </p:stCondLst>
                                  <p:childTnLst>
                                    <p:animClr clrSpc="rgb" dir="cw">
                                      <p:cBhvr>
                                        <p:cTn id="183" dur="500" fill="hold"/>
                                        <p:tgtEl>
                                          <p:spTgt spid="63"/>
                                        </p:tgtEl>
                                        <p:attrNameLst>
                                          <p:attrName>fillcolor</p:attrName>
                                        </p:attrNameLst>
                                      </p:cBhvr>
                                      <p:to>
                                        <a:schemeClr val="tx1"/>
                                      </p:to>
                                    </p:animClr>
                                    <p:set>
                                      <p:cBhvr>
                                        <p:cTn id="184" dur="500" fill="hold"/>
                                        <p:tgtEl>
                                          <p:spTgt spid="63"/>
                                        </p:tgtEl>
                                        <p:attrNameLst>
                                          <p:attrName>fill.type</p:attrName>
                                        </p:attrNameLst>
                                      </p:cBhvr>
                                      <p:to>
                                        <p:strVal val="solid"/>
                                      </p:to>
                                    </p:set>
                                    <p:set>
                                      <p:cBhvr>
                                        <p:cTn id="185" dur="500" fill="hold"/>
                                        <p:tgtEl>
                                          <p:spTgt spid="63"/>
                                        </p:tgtEl>
                                        <p:attrNameLst>
                                          <p:attrName>fill.on</p:attrName>
                                        </p:attrNameLst>
                                      </p:cBhvr>
                                      <p:to>
                                        <p:strVal val="true"/>
                                      </p:to>
                                    </p:set>
                                  </p:childTnLst>
                                </p:cTn>
                              </p:par>
                              <p:par>
                                <p:cTn id="186" presetID="1" presetClass="emph" presetSubtype="2" fill="hold" nodeType="withEffect">
                                  <p:stCondLst>
                                    <p:cond delay="0"/>
                                  </p:stCondLst>
                                  <p:childTnLst>
                                    <p:animClr clrSpc="rgb" dir="cw">
                                      <p:cBhvr>
                                        <p:cTn id="187" dur="500" fill="hold"/>
                                        <p:tgtEl>
                                          <p:spTgt spid="65"/>
                                        </p:tgtEl>
                                        <p:attrNameLst>
                                          <p:attrName>fillcolor</p:attrName>
                                        </p:attrNameLst>
                                      </p:cBhvr>
                                      <p:to>
                                        <a:schemeClr val="tx1"/>
                                      </p:to>
                                    </p:animClr>
                                    <p:set>
                                      <p:cBhvr>
                                        <p:cTn id="188" dur="500" fill="hold"/>
                                        <p:tgtEl>
                                          <p:spTgt spid="65"/>
                                        </p:tgtEl>
                                        <p:attrNameLst>
                                          <p:attrName>fill.type</p:attrName>
                                        </p:attrNameLst>
                                      </p:cBhvr>
                                      <p:to>
                                        <p:strVal val="solid"/>
                                      </p:to>
                                    </p:set>
                                    <p:set>
                                      <p:cBhvr>
                                        <p:cTn id="189" dur="500" fill="hold"/>
                                        <p:tgtEl>
                                          <p:spTgt spid="65"/>
                                        </p:tgtEl>
                                        <p:attrNameLst>
                                          <p:attrName>fill.on</p:attrName>
                                        </p:attrNameLst>
                                      </p:cBhvr>
                                      <p:to>
                                        <p:strVal val="tru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7"/>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66"/>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2" fill="hold" nodeType="clickEffect">
                                  <p:stCondLst>
                                    <p:cond delay="0"/>
                                  </p:stCondLst>
                                  <p:childTnLst>
                                    <p:animClr clrSpc="rgb" dir="cw">
                                      <p:cBhvr>
                                        <p:cTn id="199" dur="500" fill="hold"/>
                                        <p:tgtEl>
                                          <p:spTgt spid="67"/>
                                        </p:tgtEl>
                                        <p:attrNameLst>
                                          <p:attrName>fillcolor</p:attrName>
                                        </p:attrNameLst>
                                      </p:cBhvr>
                                      <p:to>
                                        <a:schemeClr val="tx1"/>
                                      </p:to>
                                    </p:animClr>
                                    <p:set>
                                      <p:cBhvr>
                                        <p:cTn id="200" dur="500" fill="hold"/>
                                        <p:tgtEl>
                                          <p:spTgt spid="67"/>
                                        </p:tgtEl>
                                        <p:attrNameLst>
                                          <p:attrName>fill.type</p:attrName>
                                        </p:attrNameLst>
                                      </p:cBhvr>
                                      <p:to>
                                        <p:strVal val="solid"/>
                                      </p:to>
                                    </p:set>
                                    <p:set>
                                      <p:cBhvr>
                                        <p:cTn id="201" dur="500" fill="hold"/>
                                        <p:tgtEl>
                                          <p:spTgt spid="67"/>
                                        </p:tgtEl>
                                        <p:attrNameLst>
                                          <p:attrName>fill.on</p:attrName>
                                        </p:attrNameLst>
                                      </p:cBhvr>
                                      <p:to>
                                        <p:strVal val="true"/>
                                      </p:to>
                                    </p:set>
                                  </p:childTnLst>
                                </p:cTn>
                              </p:par>
                              <p:par>
                                <p:cTn id="202" presetID="1" presetClass="emph" presetSubtype="2" fill="hold" nodeType="withEffect">
                                  <p:stCondLst>
                                    <p:cond delay="0"/>
                                  </p:stCondLst>
                                  <p:childTnLst>
                                    <p:animClr clrSpc="rgb" dir="cw">
                                      <p:cBhvr>
                                        <p:cTn id="203" dur="500" fill="hold"/>
                                        <p:tgtEl>
                                          <p:spTgt spid="66"/>
                                        </p:tgtEl>
                                        <p:attrNameLst>
                                          <p:attrName>fillcolor</p:attrName>
                                        </p:attrNameLst>
                                      </p:cBhvr>
                                      <p:to>
                                        <a:schemeClr val="tx1"/>
                                      </p:to>
                                    </p:animClr>
                                    <p:set>
                                      <p:cBhvr>
                                        <p:cTn id="204" dur="500" fill="hold"/>
                                        <p:tgtEl>
                                          <p:spTgt spid="66"/>
                                        </p:tgtEl>
                                        <p:attrNameLst>
                                          <p:attrName>fill.type</p:attrName>
                                        </p:attrNameLst>
                                      </p:cBhvr>
                                      <p:to>
                                        <p:strVal val="solid"/>
                                      </p:to>
                                    </p:set>
                                    <p:set>
                                      <p:cBhvr>
                                        <p:cTn id="205" dur="500" fill="hold"/>
                                        <p:tgtEl>
                                          <p:spTgt spid="66"/>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69"/>
                                        </p:tgtEl>
                                        <p:attrNameLst>
                                          <p:attrName>style.visibility</p:attrName>
                                        </p:attrNameLst>
                                      </p:cBhvr>
                                      <p:to>
                                        <p:strVal val="visible"/>
                                      </p:to>
                                    </p:set>
                                  </p:childTnLst>
                                </p:cTn>
                              </p:par>
                            </p:childTnLst>
                          </p:cTn>
                        </p:par>
                        <p:par>
                          <p:cTn id="210" fill="hold">
                            <p:stCondLst>
                              <p:cond delay="0"/>
                            </p:stCondLst>
                            <p:childTnLst>
                              <p:par>
                                <p:cTn id="211" presetID="1" presetClass="entr" presetSubtype="0" fill="hold" grpId="0" nodeType="afterEffect">
                                  <p:stCondLst>
                                    <p:cond delay="0"/>
                                  </p:stCondLst>
                                  <p:childTnLst>
                                    <p:set>
                                      <p:cBhvr>
                                        <p:cTn id="212" dur="1" fill="hold">
                                          <p:stCondLst>
                                            <p:cond delay="0"/>
                                          </p:stCondLst>
                                        </p:cTn>
                                        <p:tgtEl>
                                          <p:spTgt spid="68"/>
                                        </p:tgtEl>
                                        <p:attrNameLst>
                                          <p:attrName>style.visibility</p:attrName>
                                        </p:attrNameLst>
                                      </p:cBhvr>
                                      <p:to>
                                        <p:strVal val="visible"/>
                                      </p:to>
                                    </p:set>
                                  </p:childTnLst>
                                </p:cTn>
                              </p:par>
                            </p:childTnLst>
                          </p:cTn>
                        </p:par>
                        <p:par>
                          <p:cTn id="213" fill="hold">
                            <p:stCondLst>
                              <p:cond delay="0"/>
                            </p:stCondLst>
                            <p:childTnLst>
                              <p:par>
                                <p:cTn id="214" presetID="1" presetClass="emph" presetSubtype="2" fill="hold" nodeType="afterEffect">
                                  <p:stCondLst>
                                    <p:cond delay="0"/>
                                  </p:stCondLst>
                                  <p:childTnLst>
                                    <p:animClr clrSpc="rgb" dir="cw">
                                      <p:cBhvr>
                                        <p:cTn id="215" dur="500" fill="hold"/>
                                        <p:tgtEl>
                                          <p:spTgt spid="69"/>
                                        </p:tgtEl>
                                        <p:attrNameLst>
                                          <p:attrName>fillcolor</p:attrName>
                                        </p:attrNameLst>
                                      </p:cBhvr>
                                      <p:to>
                                        <a:schemeClr val="tx1"/>
                                      </p:to>
                                    </p:animClr>
                                    <p:set>
                                      <p:cBhvr>
                                        <p:cTn id="216" dur="500" fill="hold"/>
                                        <p:tgtEl>
                                          <p:spTgt spid="69"/>
                                        </p:tgtEl>
                                        <p:attrNameLst>
                                          <p:attrName>fill.type</p:attrName>
                                        </p:attrNameLst>
                                      </p:cBhvr>
                                      <p:to>
                                        <p:strVal val="solid"/>
                                      </p:to>
                                    </p:set>
                                    <p:set>
                                      <p:cBhvr>
                                        <p:cTn id="217" dur="500" fill="hold"/>
                                        <p:tgtEl>
                                          <p:spTgt spid="69"/>
                                        </p:tgtEl>
                                        <p:attrNameLst>
                                          <p:attrName>fill.on</p:attrName>
                                        </p:attrNameLst>
                                      </p:cBhvr>
                                      <p:to>
                                        <p:strVal val="true"/>
                                      </p:to>
                                    </p:set>
                                  </p:childTnLst>
                                </p:cTn>
                              </p:par>
                              <p:par>
                                <p:cTn id="218" presetID="1" presetClass="emph" presetSubtype="2" fill="hold" nodeType="withEffect">
                                  <p:stCondLst>
                                    <p:cond delay="0"/>
                                  </p:stCondLst>
                                  <p:childTnLst>
                                    <p:animClr clrSpc="rgb" dir="cw">
                                      <p:cBhvr>
                                        <p:cTn id="219" dur="500" fill="hold"/>
                                        <p:tgtEl>
                                          <p:spTgt spid="68"/>
                                        </p:tgtEl>
                                        <p:attrNameLst>
                                          <p:attrName>fillcolor</p:attrName>
                                        </p:attrNameLst>
                                      </p:cBhvr>
                                      <p:to>
                                        <a:schemeClr val="tx1"/>
                                      </p:to>
                                    </p:animClr>
                                    <p:set>
                                      <p:cBhvr>
                                        <p:cTn id="220" dur="500" fill="hold"/>
                                        <p:tgtEl>
                                          <p:spTgt spid="68"/>
                                        </p:tgtEl>
                                        <p:attrNameLst>
                                          <p:attrName>fill.type</p:attrName>
                                        </p:attrNameLst>
                                      </p:cBhvr>
                                      <p:to>
                                        <p:strVal val="solid"/>
                                      </p:to>
                                    </p:set>
                                    <p:set>
                                      <p:cBhvr>
                                        <p:cTn id="221" dur="500" fill="hold"/>
                                        <p:tgtEl>
                                          <p:spTgt spid="68"/>
                                        </p:tgtEl>
                                        <p:attrNameLst>
                                          <p:attrName>fill.on</p:attrName>
                                        </p:attrNameLst>
                                      </p:cBhvr>
                                      <p:to>
                                        <p:strVal val="true"/>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71"/>
                                        </p:tgtEl>
                                        <p:attrNameLst>
                                          <p:attrName>style.visibility</p:attrName>
                                        </p:attrNameLst>
                                      </p:cBhvr>
                                      <p:to>
                                        <p:strVal val="visible"/>
                                      </p:to>
                                    </p:set>
                                  </p:childTnLst>
                                </p:cTn>
                              </p:par>
                            </p:childTnLst>
                          </p:cTn>
                        </p:par>
                        <p:par>
                          <p:cTn id="226" fill="hold">
                            <p:stCondLst>
                              <p:cond delay="0"/>
                            </p:stCondLst>
                            <p:childTnLst>
                              <p:par>
                                <p:cTn id="227" presetID="1" presetClass="entr" presetSubtype="0" fill="hold" grpId="0" nodeType="afterEffect">
                                  <p:stCondLst>
                                    <p:cond delay="0"/>
                                  </p:stCondLst>
                                  <p:childTnLst>
                                    <p:set>
                                      <p:cBhvr>
                                        <p:cTn id="228" dur="1" fill="hold">
                                          <p:stCondLst>
                                            <p:cond delay="0"/>
                                          </p:stCondLst>
                                        </p:cTn>
                                        <p:tgtEl>
                                          <p:spTgt spid="70"/>
                                        </p:tgtEl>
                                        <p:attrNameLst>
                                          <p:attrName>style.visibility</p:attrName>
                                        </p:attrNameLst>
                                      </p:cBhvr>
                                      <p:to>
                                        <p:strVal val="visible"/>
                                      </p:to>
                                    </p:set>
                                  </p:childTnLst>
                                </p:cTn>
                              </p:par>
                            </p:childTnLst>
                          </p:cTn>
                        </p:par>
                        <p:par>
                          <p:cTn id="229" fill="hold">
                            <p:stCondLst>
                              <p:cond delay="0"/>
                            </p:stCondLst>
                            <p:childTnLst>
                              <p:par>
                                <p:cTn id="230" presetID="1" presetClass="emph" presetSubtype="2" fill="hold" nodeType="afterEffect">
                                  <p:stCondLst>
                                    <p:cond delay="0"/>
                                  </p:stCondLst>
                                  <p:childTnLst>
                                    <p:animClr clrSpc="rgb" dir="cw">
                                      <p:cBhvr>
                                        <p:cTn id="231" dur="500" fill="hold"/>
                                        <p:tgtEl>
                                          <p:spTgt spid="71"/>
                                        </p:tgtEl>
                                        <p:attrNameLst>
                                          <p:attrName>fillcolor</p:attrName>
                                        </p:attrNameLst>
                                      </p:cBhvr>
                                      <p:to>
                                        <a:schemeClr val="tx1"/>
                                      </p:to>
                                    </p:animClr>
                                    <p:set>
                                      <p:cBhvr>
                                        <p:cTn id="232" dur="500" fill="hold"/>
                                        <p:tgtEl>
                                          <p:spTgt spid="71"/>
                                        </p:tgtEl>
                                        <p:attrNameLst>
                                          <p:attrName>fill.type</p:attrName>
                                        </p:attrNameLst>
                                      </p:cBhvr>
                                      <p:to>
                                        <p:strVal val="solid"/>
                                      </p:to>
                                    </p:set>
                                    <p:set>
                                      <p:cBhvr>
                                        <p:cTn id="233" dur="500" fill="hold"/>
                                        <p:tgtEl>
                                          <p:spTgt spid="71"/>
                                        </p:tgtEl>
                                        <p:attrNameLst>
                                          <p:attrName>fill.on</p:attrName>
                                        </p:attrNameLst>
                                      </p:cBhvr>
                                      <p:to>
                                        <p:strVal val="true"/>
                                      </p:to>
                                    </p:set>
                                  </p:childTnLst>
                                </p:cTn>
                              </p:par>
                              <p:par>
                                <p:cTn id="234" presetID="1" presetClass="emph" presetSubtype="2" fill="hold" nodeType="withEffect">
                                  <p:stCondLst>
                                    <p:cond delay="0"/>
                                  </p:stCondLst>
                                  <p:childTnLst>
                                    <p:animClr clrSpc="rgb" dir="cw">
                                      <p:cBhvr>
                                        <p:cTn id="235" dur="500" fill="hold"/>
                                        <p:tgtEl>
                                          <p:spTgt spid="70"/>
                                        </p:tgtEl>
                                        <p:attrNameLst>
                                          <p:attrName>fillcolor</p:attrName>
                                        </p:attrNameLst>
                                      </p:cBhvr>
                                      <p:to>
                                        <a:schemeClr val="tx1"/>
                                      </p:to>
                                    </p:animClr>
                                    <p:set>
                                      <p:cBhvr>
                                        <p:cTn id="236" dur="500" fill="hold"/>
                                        <p:tgtEl>
                                          <p:spTgt spid="70"/>
                                        </p:tgtEl>
                                        <p:attrNameLst>
                                          <p:attrName>fill.type</p:attrName>
                                        </p:attrNameLst>
                                      </p:cBhvr>
                                      <p:to>
                                        <p:strVal val="solid"/>
                                      </p:to>
                                    </p:set>
                                    <p:set>
                                      <p:cBhvr>
                                        <p:cTn id="237" dur="500" fill="hold"/>
                                        <p:tgtEl>
                                          <p:spTgt spid="70"/>
                                        </p:tgtEl>
                                        <p:attrNameLst>
                                          <p:attrName>fill.on</p:attrName>
                                        </p:attrNameLst>
                                      </p:cBhvr>
                                      <p:to>
                                        <p:strVal val="true"/>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75"/>
                                        </p:tgtEl>
                                        <p:attrNameLst>
                                          <p:attrName>style.visibility</p:attrName>
                                        </p:attrNameLst>
                                      </p:cBhvr>
                                      <p:to>
                                        <p:strVal val="visible"/>
                                      </p:to>
                                    </p:set>
                                  </p:childTnLst>
                                </p:cTn>
                              </p:par>
                            </p:childTnLst>
                          </p:cTn>
                        </p:par>
                        <p:par>
                          <p:cTn id="242" fill="hold">
                            <p:stCondLst>
                              <p:cond delay="0"/>
                            </p:stCondLst>
                            <p:childTnLst>
                              <p:par>
                                <p:cTn id="243" presetID="1" presetClass="entr" presetSubtype="0" fill="hold" grpId="0" nodeType="afterEffect">
                                  <p:stCondLst>
                                    <p:cond delay="0"/>
                                  </p:stCondLst>
                                  <p:childTnLst>
                                    <p:set>
                                      <p:cBhvr>
                                        <p:cTn id="244" dur="1" fill="hold">
                                          <p:stCondLst>
                                            <p:cond delay="0"/>
                                          </p:stCondLst>
                                        </p:cTn>
                                        <p:tgtEl>
                                          <p:spTgt spid="72"/>
                                        </p:tgtEl>
                                        <p:attrNameLst>
                                          <p:attrName>style.visibility</p:attrName>
                                        </p:attrNameLst>
                                      </p:cBhvr>
                                      <p:to>
                                        <p:strVal val="visible"/>
                                      </p:to>
                                    </p:set>
                                  </p:childTnLst>
                                </p:cTn>
                              </p:par>
                            </p:childTnLst>
                          </p:cTn>
                        </p:par>
                        <p:par>
                          <p:cTn id="245" fill="hold">
                            <p:stCondLst>
                              <p:cond delay="0"/>
                            </p:stCondLst>
                            <p:childTnLst>
                              <p:par>
                                <p:cTn id="246" presetID="1" presetClass="emph" presetSubtype="2" fill="hold" nodeType="afterEffect">
                                  <p:stCondLst>
                                    <p:cond delay="0"/>
                                  </p:stCondLst>
                                  <p:childTnLst>
                                    <p:animClr clrSpc="rgb" dir="cw">
                                      <p:cBhvr>
                                        <p:cTn id="247" dur="500" fill="hold"/>
                                        <p:tgtEl>
                                          <p:spTgt spid="75"/>
                                        </p:tgtEl>
                                        <p:attrNameLst>
                                          <p:attrName>fillcolor</p:attrName>
                                        </p:attrNameLst>
                                      </p:cBhvr>
                                      <p:to>
                                        <a:schemeClr val="tx1"/>
                                      </p:to>
                                    </p:animClr>
                                    <p:set>
                                      <p:cBhvr>
                                        <p:cTn id="248" dur="500" fill="hold"/>
                                        <p:tgtEl>
                                          <p:spTgt spid="75"/>
                                        </p:tgtEl>
                                        <p:attrNameLst>
                                          <p:attrName>fill.type</p:attrName>
                                        </p:attrNameLst>
                                      </p:cBhvr>
                                      <p:to>
                                        <p:strVal val="solid"/>
                                      </p:to>
                                    </p:set>
                                    <p:set>
                                      <p:cBhvr>
                                        <p:cTn id="249" dur="500" fill="hold"/>
                                        <p:tgtEl>
                                          <p:spTgt spid="75"/>
                                        </p:tgtEl>
                                        <p:attrNameLst>
                                          <p:attrName>fill.on</p:attrName>
                                        </p:attrNameLst>
                                      </p:cBhvr>
                                      <p:to>
                                        <p:strVal val="true"/>
                                      </p:to>
                                    </p:set>
                                  </p:childTnLst>
                                </p:cTn>
                              </p:par>
                              <p:par>
                                <p:cTn id="250" presetID="1" presetClass="emph" presetSubtype="2" fill="hold" nodeType="withEffect">
                                  <p:stCondLst>
                                    <p:cond delay="0"/>
                                  </p:stCondLst>
                                  <p:childTnLst>
                                    <p:animClr clrSpc="rgb" dir="cw">
                                      <p:cBhvr>
                                        <p:cTn id="251" dur="500" fill="hold"/>
                                        <p:tgtEl>
                                          <p:spTgt spid="72"/>
                                        </p:tgtEl>
                                        <p:attrNameLst>
                                          <p:attrName>fillcolor</p:attrName>
                                        </p:attrNameLst>
                                      </p:cBhvr>
                                      <p:to>
                                        <a:schemeClr val="tx1"/>
                                      </p:to>
                                    </p:animClr>
                                    <p:set>
                                      <p:cBhvr>
                                        <p:cTn id="252" dur="500" fill="hold"/>
                                        <p:tgtEl>
                                          <p:spTgt spid="72"/>
                                        </p:tgtEl>
                                        <p:attrNameLst>
                                          <p:attrName>fill.type</p:attrName>
                                        </p:attrNameLst>
                                      </p:cBhvr>
                                      <p:to>
                                        <p:strVal val="solid"/>
                                      </p:to>
                                    </p:set>
                                    <p:set>
                                      <p:cBhvr>
                                        <p:cTn id="253" dur="500" fill="hold"/>
                                        <p:tgtEl>
                                          <p:spTgt spid="72"/>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54"/>
                                        </p:tgtEl>
                                        <p:attrNameLst>
                                          <p:attrName>style.visibility</p:attrName>
                                        </p:attrNameLst>
                                      </p:cBhvr>
                                      <p:to>
                                        <p:strVal val="visible"/>
                                      </p:to>
                                    </p:set>
                                    <p:animEffect transition="in" filter="wipe(left)">
                                      <p:cBhvr>
                                        <p:cTn id="2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P spid="70" grpId="0" animBg="1"/>
      <p:bldP spid="71" grpId="0" animBg="1"/>
      <p:bldP spid="68" grpId="0" animBg="1"/>
      <p:bldP spid="69" grpId="0" animBg="1"/>
      <p:bldP spid="66" grpId="0" animBg="1"/>
      <p:bldP spid="67" grpId="0" animBg="1"/>
      <p:bldP spid="65" grpId="0" animBg="1"/>
      <p:bldP spid="63" grpId="0" animBg="1"/>
      <p:bldP spid="57" grpId="0" animBg="1"/>
      <p:bldP spid="3" grpId="0" animBg="1"/>
      <p:bldP spid="64" grpId="0" animBg="1"/>
      <p:bldP spid="73" grpId="0" animBg="1"/>
      <p:bldP spid="74" grpId="0" animBg="1"/>
      <p:bldP spid="77" grpId="0" animBg="1"/>
      <p:bldP spid="82" grpId="0" animBg="1"/>
      <p:bldP spid="83" grpId="0" animBg="1"/>
      <p:bldP spid="84" grpId="0" animBg="1"/>
      <p:bldP spid="87" grpId="0" animBg="1"/>
      <p:bldP spid="89" grpId="0" animBg="1"/>
      <p:bldP spid="90" grpId="0" animBg="1"/>
      <p:bldP spid="91" grpId="0" animBg="1"/>
      <p:bldP spid="93" grpId="0" animBg="1"/>
      <p:bldP spid="103" grpId="0" animBg="1"/>
      <p:bldP spid="118" grpId="0"/>
      <p:bldP spid="119" grpId="0" animBg="1"/>
      <p:bldP spid="120" grpId="0" animBg="1"/>
      <p:bldP spid="126" grpId="0" animBg="1"/>
      <p:bldP spid="130" grpId="0" animBg="1"/>
      <p:bldP spid="132" grpId="0" animBg="1"/>
      <p:bldP spid="134" grpId="0" animBg="1"/>
      <p:bldP spid="136" grpId="0" animBg="1"/>
      <p:bldP spid="145" grpId="0" animBg="1"/>
      <p:bldP spid="146" grpId="0" animBg="1"/>
      <p:bldP spid="147" grpId="0" animBg="1"/>
      <p:bldP spid="148" grpId="0"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4286"/>
            <a:ext cx="10058400" cy="950495"/>
          </a:xfrm>
        </p:spPr>
        <p:txBody>
          <a:bodyPr/>
          <a:lstStyle/>
          <a:p>
            <a:pPr algn="ctr"/>
            <a:r>
              <a:rPr lang="en-US" dirty="0"/>
              <a:t>Non-interactive Zero sharing</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45" y="3010418"/>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1595" y="3064819"/>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6091749" y="6048239"/>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6477" y="864319"/>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4" name="Rectangle: Rounded Corners 63"/>
              <p:cNvSpPr/>
              <p:nvPr/>
            </p:nvSpPr>
            <p:spPr>
              <a:xfrm>
                <a:off x="6156635" y="1604219"/>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64" name="Rectangle: Rounded Corners 63"/>
              <p:cNvSpPr>
                <a:spLocks noRot="1" noChangeAspect="1" noMove="1" noResize="1" noEditPoints="1" noAdjustHandles="1" noChangeArrowheads="1" noChangeShapeType="1" noTextEdit="1"/>
              </p:cNvSpPr>
              <p:nvPr/>
            </p:nvSpPr>
            <p:spPr>
              <a:xfrm>
                <a:off x="6156635" y="1604219"/>
                <a:ext cx="308617" cy="255869"/>
              </a:xfrm>
              <a:prstGeom prst="roundRect">
                <a:avLst/>
              </a:prstGeom>
              <a:blipFill>
                <a:blip r:embed="rId7"/>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26897" y="1265666"/>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6126897" y="1265666"/>
                <a:ext cx="824648" cy="338554"/>
              </a:xfrm>
              <a:prstGeom prst="rect">
                <a:avLst/>
              </a:prstGeom>
              <a:blipFill>
                <a:blip r:embed="rId8"/>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897943" y="3458574"/>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9897943" y="3458574"/>
                <a:ext cx="82503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444516" y="3379086"/>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444516" y="3379086"/>
                <a:ext cx="815543"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052928" y="6460095"/>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20" name="Rectangle 19"/>
              <p:cNvSpPr>
                <a:spLocks noRot="1" noChangeAspect="1" noMove="1" noResize="1" noEditPoints="1" noAdjustHandles="1" noChangeArrowheads="1" noChangeShapeType="1" noTextEdit="1"/>
              </p:cNvSpPr>
              <p:nvPr/>
            </p:nvSpPr>
            <p:spPr>
              <a:xfrm>
                <a:off x="6052928" y="6460095"/>
                <a:ext cx="824648" cy="338554"/>
              </a:xfrm>
              <a:prstGeom prst="rect">
                <a:avLst/>
              </a:prstGeom>
              <a:blipFill>
                <a:blip r:embed="rId11"/>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Rounded Corners 72"/>
              <p:cNvSpPr/>
              <p:nvPr/>
            </p:nvSpPr>
            <p:spPr>
              <a:xfrm>
                <a:off x="2317860" y="3013865"/>
                <a:ext cx="303416"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73" name="Rectangle: Rounded Corners 72"/>
              <p:cNvSpPr>
                <a:spLocks noRot="1" noChangeAspect="1" noMove="1" noResize="1" noEditPoints="1" noAdjustHandles="1" noChangeArrowheads="1" noChangeShapeType="1" noTextEdit="1"/>
              </p:cNvSpPr>
              <p:nvPr/>
            </p:nvSpPr>
            <p:spPr>
              <a:xfrm>
                <a:off x="2317860" y="3013865"/>
                <a:ext cx="303416" cy="255869"/>
              </a:xfrm>
              <a:prstGeom prst="roundRect">
                <a:avLst/>
              </a:prstGeom>
              <a:blipFill>
                <a:blip r:embed="rId12"/>
                <a:stretch>
                  <a:fillRect l="-17308"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Rounded Corners 73"/>
              <p:cNvSpPr/>
              <p:nvPr/>
            </p:nvSpPr>
            <p:spPr>
              <a:xfrm>
                <a:off x="6175393" y="5264632"/>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4" name="Rectangle: Rounded Corners 73"/>
              <p:cNvSpPr>
                <a:spLocks noRot="1" noChangeAspect="1" noMove="1" noResize="1" noEditPoints="1" noAdjustHandles="1" noChangeArrowheads="1" noChangeShapeType="1" noTextEdit="1"/>
              </p:cNvSpPr>
              <p:nvPr/>
            </p:nvSpPr>
            <p:spPr>
              <a:xfrm>
                <a:off x="6175393" y="5264632"/>
                <a:ext cx="289859" cy="255869"/>
              </a:xfrm>
              <a:prstGeom prst="roundRect">
                <a:avLst/>
              </a:prstGeom>
              <a:blipFill>
                <a:blip r:embed="rId13"/>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p:cNvSpPr/>
              <p:nvPr/>
            </p:nvSpPr>
            <p:spPr>
              <a:xfrm>
                <a:off x="6156635" y="1860088"/>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7" name="Rectangle: Rounded Corners 76"/>
              <p:cNvSpPr>
                <a:spLocks noRot="1" noChangeAspect="1" noMove="1" noResize="1" noEditPoints="1" noAdjustHandles="1" noChangeArrowheads="1" noChangeShapeType="1" noTextEdit="1"/>
              </p:cNvSpPr>
              <p:nvPr/>
            </p:nvSpPr>
            <p:spPr>
              <a:xfrm>
                <a:off x="6156635" y="1860088"/>
                <a:ext cx="308617" cy="255869"/>
              </a:xfrm>
              <a:prstGeom prst="roundRect">
                <a:avLst/>
              </a:prstGeom>
              <a:blipFill>
                <a:blip r:embed="rId14"/>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p:cNvSpPr/>
              <p:nvPr/>
            </p:nvSpPr>
            <p:spPr>
              <a:xfrm>
                <a:off x="6175393" y="2140427"/>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2" name="Rectangle: Rounded Corners 81"/>
              <p:cNvSpPr>
                <a:spLocks noRot="1" noChangeAspect="1" noMove="1" noResize="1" noEditPoints="1" noAdjustHandles="1" noChangeArrowheads="1" noChangeShapeType="1" noTextEdit="1"/>
              </p:cNvSpPr>
              <p:nvPr/>
            </p:nvSpPr>
            <p:spPr>
              <a:xfrm>
                <a:off x="6175393" y="2140427"/>
                <a:ext cx="289859" cy="255869"/>
              </a:xfrm>
              <a:prstGeom prst="roundRect">
                <a:avLst/>
              </a:prstGeom>
              <a:blipFill>
                <a:blip r:embed="rId15"/>
                <a:stretch>
                  <a:fillRect l="-20000"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Rounded Corners 82"/>
              <p:cNvSpPr/>
              <p:nvPr/>
            </p:nvSpPr>
            <p:spPr>
              <a:xfrm>
                <a:off x="2319498" y="3269597"/>
                <a:ext cx="301778"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3" name="Rectangle: Rounded Corners 82"/>
              <p:cNvSpPr>
                <a:spLocks noRot="1" noChangeAspect="1" noMove="1" noResize="1" noEditPoints="1" noAdjustHandles="1" noChangeArrowheads="1" noChangeShapeType="1" noTextEdit="1"/>
              </p:cNvSpPr>
              <p:nvPr/>
            </p:nvSpPr>
            <p:spPr>
              <a:xfrm>
                <a:off x="2319498" y="3269597"/>
                <a:ext cx="301778" cy="259105"/>
              </a:xfrm>
              <a:prstGeom prst="roundRect">
                <a:avLst/>
              </a:prstGeom>
              <a:blipFill>
                <a:blip r:embed="rId16"/>
                <a:stretch>
                  <a:fillRect l="-15385"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Rounded Corners 83"/>
              <p:cNvSpPr/>
              <p:nvPr/>
            </p:nvSpPr>
            <p:spPr>
              <a:xfrm>
                <a:off x="2304010" y="3545289"/>
                <a:ext cx="309667"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84" name="Rectangle: Rounded Corners 83"/>
              <p:cNvSpPr>
                <a:spLocks noRot="1" noChangeAspect="1" noMove="1" noResize="1" noEditPoints="1" noAdjustHandles="1" noChangeArrowheads="1" noChangeShapeType="1" noTextEdit="1"/>
              </p:cNvSpPr>
              <p:nvPr/>
            </p:nvSpPr>
            <p:spPr>
              <a:xfrm>
                <a:off x="2304010" y="3545289"/>
                <a:ext cx="309667" cy="259105"/>
              </a:xfrm>
              <a:prstGeom prst="roundRect">
                <a:avLst/>
              </a:prstGeom>
              <a:blipFill>
                <a:blip r:embed="rId17"/>
                <a:stretch>
                  <a:fillRect l="-15094"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p:cNvSpPr/>
              <p:nvPr/>
            </p:nvSpPr>
            <p:spPr>
              <a:xfrm>
                <a:off x="6165009" y="5545194"/>
                <a:ext cx="300243"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7" name="Rectangle: Rounded Corners 86"/>
              <p:cNvSpPr>
                <a:spLocks noRot="1" noChangeAspect="1" noMove="1" noResize="1" noEditPoints="1" noAdjustHandles="1" noChangeArrowheads="1" noChangeShapeType="1" noTextEdit="1"/>
              </p:cNvSpPr>
              <p:nvPr/>
            </p:nvSpPr>
            <p:spPr>
              <a:xfrm>
                <a:off x="6165009" y="5545194"/>
                <a:ext cx="300243" cy="259105"/>
              </a:xfrm>
              <a:prstGeom prst="roundRect">
                <a:avLst/>
              </a:prstGeom>
              <a:blipFill>
                <a:blip r:embed="rId18"/>
                <a:stretch>
                  <a:fillRect l="-17308"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Rounded Corners 88"/>
              <p:cNvSpPr/>
              <p:nvPr/>
            </p:nvSpPr>
            <p:spPr>
              <a:xfrm>
                <a:off x="9611211" y="3107300"/>
                <a:ext cx="262994"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9" name="Rectangle: Rounded Corners 88"/>
              <p:cNvSpPr>
                <a:spLocks noRot="1" noChangeAspect="1" noMove="1" noResize="1" noEditPoints="1" noAdjustHandles="1" noChangeArrowheads="1" noChangeShapeType="1" noTextEdit="1"/>
              </p:cNvSpPr>
              <p:nvPr/>
            </p:nvSpPr>
            <p:spPr>
              <a:xfrm>
                <a:off x="9611211" y="3107300"/>
                <a:ext cx="262994" cy="255869"/>
              </a:xfrm>
              <a:prstGeom prst="roundRect">
                <a:avLst/>
              </a:prstGeom>
              <a:blipFill>
                <a:blip r:embed="rId19"/>
                <a:stretch>
                  <a:fillRect l="-28889"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Rounded Corners 89"/>
              <p:cNvSpPr/>
              <p:nvPr/>
            </p:nvSpPr>
            <p:spPr>
              <a:xfrm>
                <a:off x="9611211" y="3374012"/>
                <a:ext cx="27005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90" name="Rectangle: Rounded Corners 89"/>
              <p:cNvSpPr>
                <a:spLocks noRot="1" noChangeAspect="1" noMove="1" noResize="1" noEditPoints="1" noAdjustHandles="1" noChangeArrowheads="1" noChangeShapeType="1" noTextEdit="1"/>
              </p:cNvSpPr>
              <p:nvPr/>
            </p:nvSpPr>
            <p:spPr>
              <a:xfrm>
                <a:off x="9611211" y="3374012"/>
                <a:ext cx="270052" cy="259105"/>
              </a:xfrm>
              <a:prstGeom prst="roundRect">
                <a:avLst/>
              </a:prstGeom>
              <a:blipFill>
                <a:blip r:embed="rId20"/>
                <a:stretch>
                  <a:fillRect l="-2608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p:cNvSpPr/>
              <p:nvPr/>
            </p:nvSpPr>
            <p:spPr>
              <a:xfrm>
                <a:off x="6165009" y="5806470"/>
                <a:ext cx="300243" cy="2417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1" name="Rectangle: Rounded Corners 90"/>
              <p:cNvSpPr>
                <a:spLocks noRot="1" noChangeAspect="1" noMove="1" noResize="1" noEditPoints="1" noAdjustHandles="1" noChangeArrowheads="1" noChangeShapeType="1" noTextEdit="1"/>
              </p:cNvSpPr>
              <p:nvPr/>
            </p:nvSpPr>
            <p:spPr>
              <a:xfrm>
                <a:off x="6165009" y="5806470"/>
                <a:ext cx="300243" cy="241769"/>
              </a:xfrm>
              <a:prstGeom prst="roundRect">
                <a:avLst/>
              </a:prstGeom>
              <a:blipFill>
                <a:blip r:embed="rId21"/>
                <a:stretch>
                  <a:fillRect l="-17308" b="-7317"/>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p:cNvSpPr/>
              <p:nvPr/>
            </p:nvSpPr>
            <p:spPr>
              <a:xfrm>
                <a:off x="9611211" y="3643960"/>
                <a:ext cx="278391" cy="271007"/>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3" name="Rectangle: Rounded Corners 92"/>
              <p:cNvSpPr>
                <a:spLocks noRot="1" noChangeAspect="1" noMove="1" noResize="1" noEditPoints="1" noAdjustHandles="1" noChangeArrowheads="1" noChangeShapeType="1" noTextEdit="1"/>
              </p:cNvSpPr>
              <p:nvPr/>
            </p:nvSpPr>
            <p:spPr>
              <a:xfrm>
                <a:off x="9611211" y="3643960"/>
                <a:ext cx="278391" cy="271007"/>
              </a:xfrm>
              <a:prstGeom prst="roundRect">
                <a:avLst/>
              </a:prstGeom>
              <a:blipFill>
                <a:blip r:embed="rId22"/>
                <a:stretch>
                  <a:fillRect l="-25532"/>
                </a:stretch>
              </a:blipFill>
              <a:ln w="12700">
                <a:solidFill>
                  <a:srgbClr val="C00000"/>
                </a:solidFill>
                <a:prstDash val="sysDot"/>
              </a:ln>
            </p:spPr>
            <p:txBody>
              <a:bodyPr/>
              <a:lstStyle/>
              <a:p>
                <a:r>
                  <a:rPr lang="en-US">
                    <a:noFill/>
                  </a:rPr>
                  <a:t> </a:t>
                </a:r>
              </a:p>
            </p:txBody>
          </p:sp>
        </mc:Fallback>
      </mc:AlternateContent>
      <p:cxnSp>
        <p:nvCxnSpPr>
          <p:cNvPr id="49" name="Straight Arrow Connector 48"/>
          <p:cNvCxnSpPr>
            <a:cxnSpLocks/>
            <a:stCxn id="64" idx="3"/>
          </p:cNvCxnSpPr>
          <p:nvPr/>
        </p:nvCxnSpPr>
        <p:spPr>
          <a:xfrm>
            <a:off x="6465252" y="1732154"/>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Rectangle: Rounded Corners 118"/>
              <p:cNvSpPr/>
              <p:nvPr/>
            </p:nvSpPr>
            <p:spPr>
              <a:xfrm>
                <a:off x="6773869" y="1857421"/>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19" name="Rectangle: Rounded Corners 118"/>
              <p:cNvSpPr>
                <a:spLocks noRot="1" noChangeAspect="1" noMove="1" noResize="1" noEditPoints="1" noAdjustHandles="1" noChangeArrowheads="1" noChangeShapeType="1" noTextEdit="1"/>
              </p:cNvSpPr>
              <p:nvPr/>
            </p:nvSpPr>
            <p:spPr>
              <a:xfrm>
                <a:off x="6773869" y="1857421"/>
                <a:ext cx="720885" cy="255869"/>
              </a:xfrm>
              <a:prstGeom prst="roundRect">
                <a:avLst/>
              </a:prstGeom>
              <a:blipFill>
                <a:blip r:embed="rId25"/>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Rounded Corners 119"/>
              <p:cNvSpPr/>
              <p:nvPr/>
            </p:nvSpPr>
            <p:spPr>
              <a:xfrm>
                <a:off x="6773868" y="2135800"/>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0" name="Rectangle: Rounded Corners 119"/>
              <p:cNvSpPr>
                <a:spLocks noRot="1" noChangeAspect="1" noMove="1" noResize="1" noEditPoints="1" noAdjustHandles="1" noChangeArrowheads="1" noChangeShapeType="1" noTextEdit="1"/>
              </p:cNvSpPr>
              <p:nvPr/>
            </p:nvSpPr>
            <p:spPr>
              <a:xfrm>
                <a:off x="6773868" y="2135800"/>
                <a:ext cx="720885" cy="255869"/>
              </a:xfrm>
              <a:prstGeom prst="roundRect">
                <a:avLst/>
              </a:prstGeom>
              <a:blipFill>
                <a:blip r:embed="rId26"/>
                <a:stretch>
                  <a:fillRect l="-7500" r="-5000" b="-18182"/>
                </a:stretch>
              </a:blipFill>
              <a:ln w="12700">
                <a:solidFill>
                  <a:srgbClr val="00B0F0"/>
                </a:solidFill>
                <a:prstDash val="sysDot"/>
              </a:ln>
            </p:spPr>
            <p:txBody>
              <a:bodyPr/>
              <a:lstStyle/>
              <a:p>
                <a:r>
                  <a:rPr lang="en-US">
                    <a:noFill/>
                  </a:rPr>
                  <a:t> </a:t>
                </a:r>
              </a:p>
            </p:txBody>
          </p:sp>
        </mc:Fallback>
      </mc:AlternateContent>
      <p:cxnSp>
        <p:nvCxnSpPr>
          <p:cNvPr id="122" name="Straight Arrow Connector 121"/>
          <p:cNvCxnSpPr>
            <a:cxnSpLocks/>
          </p:cNvCxnSpPr>
          <p:nvPr/>
        </p:nvCxnSpPr>
        <p:spPr>
          <a:xfrm flipV="1">
            <a:off x="7519847" y="1944423"/>
            <a:ext cx="410029" cy="1462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Rectangle: Rounded Corners 125"/>
              <p:cNvSpPr/>
              <p:nvPr/>
            </p:nvSpPr>
            <p:spPr>
              <a:xfrm>
                <a:off x="6773868" y="1588219"/>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6" name="Rectangle: Rounded Corners 125"/>
              <p:cNvSpPr>
                <a:spLocks noRot="1" noChangeAspect="1" noMove="1" noResize="1" noEditPoints="1" noAdjustHandles="1" noChangeArrowheads="1" noChangeShapeType="1" noTextEdit="1"/>
              </p:cNvSpPr>
              <p:nvPr/>
            </p:nvSpPr>
            <p:spPr>
              <a:xfrm>
                <a:off x="6773868" y="1588219"/>
                <a:ext cx="720885" cy="255869"/>
              </a:xfrm>
              <a:prstGeom prst="roundRect">
                <a:avLst/>
              </a:prstGeom>
              <a:blipFill>
                <a:blip r:embed="rId27"/>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Rounded Corners 129"/>
              <p:cNvSpPr/>
              <p:nvPr/>
            </p:nvSpPr>
            <p:spPr>
              <a:xfrm>
                <a:off x="8497855" y="2838105"/>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0" name="Rectangle: Rounded Corners 129"/>
              <p:cNvSpPr>
                <a:spLocks noRot="1" noChangeAspect="1" noMove="1" noResize="1" noEditPoints="1" noAdjustHandles="1" noChangeArrowheads="1" noChangeShapeType="1" noTextEdit="1"/>
              </p:cNvSpPr>
              <p:nvPr/>
            </p:nvSpPr>
            <p:spPr>
              <a:xfrm>
                <a:off x="8497855" y="2838105"/>
                <a:ext cx="3625207" cy="255869"/>
              </a:xfrm>
              <a:prstGeom prst="roundRect">
                <a:avLst/>
              </a:prstGeom>
              <a:blipFill>
                <a:blip r:embed="rId28"/>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Rounded Corners 131"/>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2" name="Rectangle: Rounded Corners 131"/>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29"/>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Rounded Corners 136"/>
              <p:cNvSpPr/>
              <p:nvPr/>
            </p:nvSpPr>
            <p:spPr>
              <a:xfrm>
                <a:off x="7954970" y="1826478"/>
                <a:ext cx="3643218"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0</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7" name="Rectangle: Rounded Corners 136"/>
              <p:cNvSpPr>
                <a:spLocks noRot="1" noChangeAspect="1" noMove="1" noResize="1" noEditPoints="1" noAdjustHandles="1" noChangeArrowheads="1" noChangeShapeType="1" noTextEdit="1"/>
              </p:cNvSpPr>
              <p:nvPr/>
            </p:nvSpPr>
            <p:spPr>
              <a:xfrm>
                <a:off x="7954970" y="1826478"/>
                <a:ext cx="3643218" cy="255869"/>
              </a:xfrm>
              <a:prstGeom prst="roundRect">
                <a:avLst/>
              </a:prstGeom>
              <a:blipFill>
                <a:blip r:embed="rId32"/>
                <a:stretch>
                  <a:fillRect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Rounded Corners 137"/>
              <p:cNvSpPr/>
              <p:nvPr/>
            </p:nvSpPr>
            <p:spPr>
              <a:xfrm>
                <a:off x="188510" y="2608777"/>
                <a:ext cx="3588858"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8" name="Rectangle: Rounded Corners 137"/>
              <p:cNvSpPr>
                <a:spLocks noRot="1" noChangeAspect="1" noMove="1" noResize="1" noEditPoints="1" noAdjustHandles="1" noChangeArrowheads="1" noChangeShapeType="1" noTextEdit="1"/>
              </p:cNvSpPr>
              <p:nvPr/>
            </p:nvSpPr>
            <p:spPr>
              <a:xfrm>
                <a:off x="188510" y="2608777"/>
                <a:ext cx="3588858" cy="255869"/>
              </a:xfrm>
              <a:prstGeom prst="roundRect">
                <a:avLst/>
              </a:prstGeom>
              <a:blipFill>
                <a:blip r:embed="rId33"/>
                <a:stretch>
                  <a:fillRect b="-18182"/>
                </a:stretch>
              </a:blipFill>
              <a:ln w="12700">
                <a:solidFill>
                  <a:srgbClr val="FF9900"/>
                </a:solidFill>
                <a:prstDash val="sysDot"/>
              </a:ln>
            </p:spPr>
            <p:txBody>
              <a:bodyPr/>
              <a:lstStyle/>
              <a:p>
                <a:r>
                  <a:rPr lang="en-US">
                    <a:noFill/>
                  </a:rPr>
                  <a:t> </a:t>
                </a:r>
              </a:p>
            </p:txBody>
          </p:sp>
        </mc:Fallback>
      </mc:AlternateContent>
      <p:cxnSp>
        <p:nvCxnSpPr>
          <p:cNvPr id="139" name="Straight Arrow Connector 138"/>
          <p:cNvCxnSpPr>
            <a:cxnSpLocks/>
          </p:cNvCxnSpPr>
          <p:nvPr/>
        </p:nvCxnSpPr>
        <p:spPr>
          <a:xfrm>
            <a:off x="6453012" y="195905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cxnSpLocks/>
          </p:cNvCxnSpPr>
          <p:nvPr/>
        </p:nvCxnSpPr>
        <p:spPr>
          <a:xfrm>
            <a:off x="6465252" y="226836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Rectangle: Rounded Corners 144"/>
              <p:cNvSpPr/>
              <p:nvPr/>
            </p:nvSpPr>
            <p:spPr>
              <a:xfrm>
                <a:off x="6067915" y="97971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5" name="Rectangle: Rounded Corners 144"/>
              <p:cNvSpPr>
                <a:spLocks noRot="1" noChangeAspect="1" noMove="1" noResize="1" noEditPoints="1" noAdjustHandles="1" noChangeArrowheads="1" noChangeShapeType="1" noTextEdit="1"/>
              </p:cNvSpPr>
              <p:nvPr/>
            </p:nvSpPr>
            <p:spPr>
              <a:xfrm>
                <a:off x="6067915" y="979717"/>
                <a:ext cx="194187" cy="317493"/>
              </a:xfrm>
              <a:prstGeom prst="roundRect">
                <a:avLst/>
              </a:prstGeom>
              <a:blipFill>
                <a:blip r:embed="rId35"/>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10580337" y="31593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10580337" y="3159375"/>
                <a:ext cx="194187" cy="317493"/>
              </a:xfrm>
              <a:prstGeom prst="roundRect">
                <a:avLst/>
              </a:prstGeom>
              <a:blipFill>
                <a:blip r:embed="rId36"/>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6794695" y="6195140"/>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6794695" y="6195140"/>
                <a:ext cx="194187" cy="317493"/>
              </a:xfrm>
              <a:prstGeom prst="roundRect">
                <a:avLst/>
              </a:prstGeom>
              <a:blipFill>
                <a:blip r:embed="rId37"/>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Rounded Corners 147"/>
              <p:cNvSpPr/>
              <p:nvPr/>
            </p:nvSpPr>
            <p:spPr>
              <a:xfrm>
                <a:off x="1425758" y="31033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8" name="Rectangle: Rounded Corners 147"/>
              <p:cNvSpPr>
                <a:spLocks noRot="1" noChangeAspect="1" noMove="1" noResize="1" noEditPoints="1" noAdjustHandles="1" noChangeArrowheads="1" noChangeShapeType="1" noTextEdit="1"/>
              </p:cNvSpPr>
              <p:nvPr/>
            </p:nvSpPr>
            <p:spPr>
              <a:xfrm>
                <a:off x="1425758" y="3103375"/>
                <a:ext cx="194187" cy="317493"/>
              </a:xfrm>
              <a:prstGeom prst="roundRect">
                <a:avLst/>
              </a:prstGeom>
              <a:blipFill>
                <a:blip r:embed="rId38"/>
                <a:stretch>
                  <a:fillRect l="-21212" r="-9091"/>
                </a:stretch>
              </a:blipFill>
              <a:ln w="6350">
                <a:solidFill>
                  <a:schemeClr val="tx1"/>
                </a:solidFill>
              </a:ln>
            </p:spPr>
            <p:txBody>
              <a:bodyPr/>
              <a:lstStyle/>
              <a:p>
                <a:r>
                  <a:rPr lang="en-US">
                    <a:noFill/>
                  </a:rPr>
                  <a:t> </a:t>
                </a:r>
              </a:p>
            </p:txBody>
          </p:sp>
        </mc:Fallback>
      </mc:AlternateContent>
      <p:sp>
        <p:nvSpPr>
          <p:cNvPr id="51" name="Slide Number Placeholder 9"/>
          <p:cNvSpPr>
            <a:spLocks noGrp="1"/>
          </p:cNvSpPr>
          <p:nvPr>
            <p:ph type="sldNum" sz="quarter" idx="12"/>
          </p:nvPr>
        </p:nvSpPr>
        <p:spPr>
          <a:xfrm>
            <a:off x="12738580" y="6466123"/>
            <a:ext cx="640080" cy="365125"/>
          </a:xfrm>
        </p:spPr>
        <p:txBody>
          <a:bodyPr/>
          <a:lstStyle/>
          <a:p>
            <a:pPr>
              <a:defRPr/>
            </a:pPr>
            <a:fld id="{6BE38EA5-762B-447A-B488-376B6956231A}" type="slidenum">
              <a:rPr lang="en-US" b="1" smtClean="0">
                <a:solidFill>
                  <a:schemeClr val="bg1"/>
                </a:solidFill>
              </a:rPr>
              <a:pPr>
                <a:defRPr/>
              </a:pPr>
              <a:t>18</a:t>
            </a:fld>
            <a:r>
              <a:rPr lang="en-US" b="1" dirty="0">
                <a:solidFill>
                  <a:schemeClr val="bg1"/>
                </a:solidFill>
              </a:rPr>
              <a:t>/24</a:t>
            </a:r>
          </a:p>
        </p:txBody>
      </p:sp>
      <mc:AlternateContent xmlns:mc="http://schemas.openxmlformats.org/markup-compatibility/2006" xmlns:a14="http://schemas.microsoft.com/office/drawing/2010/main">
        <mc:Choice Requires="a14">
          <p:sp>
            <p:nvSpPr>
              <p:cNvPr id="55" name="Rectangle: Rounded Corners 54"/>
              <p:cNvSpPr/>
              <p:nvPr/>
            </p:nvSpPr>
            <p:spPr>
              <a:xfrm>
                <a:off x="8497855" y="2840101"/>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5" name="Rectangle: Rounded Corners 54"/>
              <p:cNvSpPr>
                <a:spLocks noRot="1" noChangeAspect="1" noMove="1" noResize="1" noEditPoints="1" noAdjustHandles="1" noChangeArrowheads="1" noChangeShapeType="1" noTextEdit="1"/>
              </p:cNvSpPr>
              <p:nvPr/>
            </p:nvSpPr>
            <p:spPr>
              <a:xfrm>
                <a:off x="8497855" y="2840101"/>
                <a:ext cx="3625207" cy="255869"/>
              </a:xfrm>
              <a:prstGeom prst="roundRect">
                <a:avLst/>
              </a:prstGeom>
              <a:blipFill>
                <a:blip r:embed="rId40"/>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Rounded Corners 55"/>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6" name="Rectangle: Rounded Corners 55"/>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41"/>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04C722E3-0DA5-49D5-9EE8-7514F8DB11C7}"/>
                  </a:ext>
                </a:extLst>
              </p:cNvPr>
              <p:cNvSpPr/>
              <p:nvPr/>
            </p:nvSpPr>
            <p:spPr>
              <a:xfrm>
                <a:off x="433270" y="1105718"/>
                <a:ext cx="27831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srgbClr val="FF0000"/>
                          </a:solidFill>
                          <a:latin typeface="Cambria Math" panose="02040503050406030204" pitchFamily="18" charset="0"/>
                        </a:rPr>
                        <m:t>𝒙</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𝒊𝒏𝒕𝒆𝒓𝒔𝒆𝒄𝒕𝒊𝒐𝒏</m:t>
                      </m:r>
                    </m:oMath>
                  </m:oMathPara>
                </a14:m>
                <a:endParaRPr lang="en-US" sz="2400" b="1" dirty="0">
                  <a:solidFill>
                    <a:srgbClr val="FF0000"/>
                  </a:solidFill>
                </a:endParaRPr>
              </a:p>
            </p:txBody>
          </p:sp>
        </mc:Choice>
        <mc:Fallback xmlns="">
          <p:sp>
            <p:nvSpPr>
              <p:cNvPr id="61" name="Rectangle 60">
                <a:extLst>
                  <a:ext uri="{FF2B5EF4-FFF2-40B4-BE49-F238E27FC236}">
                    <a16:creationId xmlns:a16="http://schemas.microsoft.com/office/drawing/2014/main" id="{04C722E3-0DA5-49D5-9EE8-7514F8DB11C7}"/>
                  </a:ext>
                </a:extLst>
              </p:cNvPr>
              <p:cNvSpPr>
                <a:spLocks noRot="1" noChangeAspect="1" noMove="1" noResize="1" noEditPoints="1" noAdjustHandles="1" noChangeArrowheads="1" noChangeShapeType="1" noTextEdit="1"/>
              </p:cNvSpPr>
              <p:nvPr/>
            </p:nvSpPr>
            <p:spPr>
              <a:xfrm>
                <a:off x="433270" y="1105718"/>
                <a:ext cx="2783134" cy="461665"/>
              </a:xfrm>
              <a:prstGeom prst="rect">
                <a:avLst/>
              </a:prstGeom>
              <a:blipFill>
                <a:blip r:embed="rId42"/>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Rounded Corners 61">
                <a:extLst>
                  <a:ext uri="{FF2B5EF4-FFF2-40B4-BE49-F238E27FC236}">
                    <a16:creationId xmlns:a16="http://schemas.microsoft.com/office/drawing/2014/main" id="{D2BBCB45-241D-472F-9F5A-5499CE21780B}"/>
                  </a:ext>
                </a:extLst>
              </p:cNvPr>
              <p:cNvSpPr/>
              <p:nvPr/>
            </p:nvSpPr>
            <p:spPr>
              <a:xfrm>
                <a:off x="1187984" y="3072910"/>
                <a:ext cx="431961" cy="403958"/>
              </a:xfrm>
              <a:prstGeom prst="round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r>
                        <a:rPr lang="en-US" sz="2000" b="0" i="1" smtClean="0">
                          <a:solidFill>
                            <a:schemeClr val="tx1"/>
                          </a:solidFill>
                          <a:effectLst/>
                          <a:latin typeface="Cambria Math" panose="02040503050406030204" pitchFamily="18" charset="0"/>
                          <a:cs typeface="Calibri" panose="020F0502020204030204" pitchFamily="34" charset="0"/>
                        </a:rPr>
                        <m:t>′</m:t>
                      </m:r>
                    </m:oMath>
                  </m:oMathPara>
                </a14:m>
                <a:endParaRPr lang="en-US" sz="2000" dirty="0">
                  <a:solidFill>
                    <a:schemeClr val="tx1"/>
                  </a:solidFill>
                  <a:effectLst/>
                </a:endParaRPr>
              </a:p>
            </p:txBody>
          </p:sp>
        </mc:Choice>
        <mc:Fallback xmlns="">
          <p:sp>
            <p:nvSpPr>
              <p:cNvPr id="62" name="Rectangle: Rounded Corners 61">
                <a:extLst>
                  <a:ext uri="{FF2B5EF4-FFF2-40B4-BE49-F238E27FC236}">
                    <a16:creationId xmlns:a16="http://schemas.microsoft.com/office/drawing/2014/main" id="{D2BBCB45-241D-472F-9F5A-5499CE21780B}"/>
                  </a:ext>
                </a:extLst>
              </p:cNvPr>
              <p:cNvSpPr>
                <a:spLocks noRot="1" noChangeAspect="1" noMove="1" noResize="1" noEditPoints="1" noAdjustHandles="1" noChangeArrowheads="1" noChangeShapeType="1" noTextEdit="1"/>
              </p:cNvSpPr>
              <p:nvPr/>
            </p:nvSpPr>
            <p:spPr>
              <a:xfrm>
                <a:off x="1187984" y="3072910"/>
                <a:ext cx="431961" cy="403958"/>
              </a:xfrm>
              <a:prstGeom prst="roundRect">
                <a:avLst/>
              </a:prstGeom>
              <a:blipFill>
                <a:blip r:embed="rId43"/>
                <a:stretch>
                  <a:fillRect/>
                </a:stretch>
              </a:blipFill>
              <a:ln w="6350">
                <a:solidFill>
                  <a:schemeClr val="tx1"/>
                </a:solidFill>
              </a:ln>
            </p:spPr>
            <p:txBody>
              <a:bodyPr/>
              <a:lstStyle/>
              <a:p>
                <a:r>
                  <a:rPr lang="en-US">
                    <a:noFill/>
                  </a:rPr>
                  <a:t> </a:t>
                </a:r>
              </a:p>
            </p:txBody>
          </p:sp>
        </mc:Fallback>
      </mc:AlternateContent>
      <p:sp>
        <p:nvSpPr>
          <p:cNvPr id="54" name="Slide Number Placeholder 9">
            <a:extLst>
              <a:ext uri="{FF2B5EF4-FFF2-40B4-BE49-F238E27FC236}">
                <a16:creationId xmlns:a16="http://schemas.microsoft.com/office/drawing/2014/main" id="{191E869A-D16B-4DEC-B79C-3E73541A6EAB}"/>
              </a:ext>
            </a:extLst>
          </p:cNvPr>
          <p:cNvSpPr txBox="1">
            <a:spLocks/>
          </p:cNvSpPr>
          <p:nvPr/>
        </p:nvSpPr>
        <p:spPr>
          <a:xfrm>
            <a:off x="11443678" y="6289634"/>
            <a:ext cx="640080" cy="374925"/>
          </a:xfrm>
          <a:prstGeom prst="rect">
            <a:avLst/>
          </a:prstGeom>
        </p:spPr>
        <p:txBody>
          <a:bodyPr/>
          <a:lstStyle>
            <a:defPPr>
              <a:defRPr lang="en-US"/>
            </a:defPPr>
            <a:lvl1pPr marL="0" algn="l" defTabSz="457200" rtl="0" eaLnBrk="1" latinLnBrk="0" hangingPunct="1">
              <a:defRPr sz="11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BE38EA5-762B-447A-B488-376B6956231A}" type="slidenum">
              <a:rPr lang="en-US" sz="1600" b="1" smtClean="0">
                <a:solidFill>
                  <a:schemeClr val="bg1"/>
                </a:solidFill>
              </a:rPr>
              <a:pPr>
                <a:defRPr/>
              </a:pPr>
              <a:t>18</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F7BA9451-8893-419D-84E1-5597AD8729A1}"/>
                  </a:ext>
                </a:extLst>
              </p:cNvPr>
              <p:cNvSpPr>
                <a:spLocks noGrp="1"/>
              </p:cNvSpPr>
              <p:nvPr>
                <p:ph idx="1"/>
              </p:nvPr>
            </p:nvSpPr>
            <p:spPr>
              <a:xfrm>
                <a:off x="5726" y="4173118"/>
                <a:ext cx="5119019" cy="2584610"/>
              </a:xfrm>
            </p:spPr>
            <p:txBody>
              <a:bodyPr>
                <a:noAutofit/>
              </a:bodyPr>
              <a:lstStyle/>
              <a:p>
                <a:r>
                  <a:rPr lang="en-US" dirty="0"/>
                  <a:t>Purpose: parties agree on </a:t>
                </a:r>
              </a:p>
              <a:p>
                <a:pPr marL="0" indent="0">
                  <a:buNone/>
                </a:pPr>
                <a:r>
                  <a:rPr lang="en-US" dirty="0"/>
                  <a:t>   a share of zero if they have common x</a:t>
                </a:r>
                <a:endParaRPr lang="en-US" dirty="0">
                  <a:effectLst/>
                </a:endParaRPr>
              </a:p>
              <a:p>
                <a:r>
                  <a:rPr lang="en-US" dirty="0">
                    <a:effectLst/>
                  </a:rPr>
                  <a:t>Party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m:t>
                        </m:r>
                      </m:sub>
                    </m:sSub>
                    <m:r>
                      <a:rPr lang="en-US" i="1">
                        <a:latin typeface="Cambria Math" panose="02040503050406030204" pitchFamily="18" charset="0"/>
                      </a:rPr>
                      <m:t> </m:t>
                    </m:r>
                  </m:oMath>
                </a14:m>
                <a:r>
                  <a:rPr lang="en-US" dirty="0">
                    <a:effectLst/>
                  </a:rPr>
                  <a:t>chooses random seeds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𝑖𝑗</m:t>
                        </m:r>
                      </m:sub>
                    </m:sSub>
                    <m:r>
                      <a:rPr lang="en-US" i="1">
                        <a:latin typeface="Cambria Math" panose="02040503050406030204" pitchFamily="18" charset="0"/>
                      </a:rPr>
                      <m:t> </m:t>
                    </m:r>
                  </m:oMath>
                </a14:m>
                <a:r>
                  <a:rPr lang="en-US" dirty="0">
                    <a:effectLst/>
                  </a:rPr>
                  <a:t>and sends it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effectLst/>
                  </a:rPr>
                  <a:t> </a:t>
                </a:r>
              </a:p>
              <a:p>
                <a:r>
                  <a:rPr lang="en-US" dirty="0"/>
                  <a:t>For each </a:t>
                </a:r>
                <a14:m>
                  <m:oMath xmlns:m="http://schemas.openxmlformats.org/officeDocument/2006/math">
                    <m:r>
                      <a:rPr lang="en-US" i="1">
                        <a:latin typeface="Cambria Math" panose="02040503050406030204" pitchFamily="18" charset="0"/>
                      </a:rPr>
                      <m:t>𝑥</m:t>
                    </m:r>
                  </m:oMath>
                </a14:m>
                <a:r>
                  <a:rPr lang="en-US" dirty="0">
                    <a:effectLs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effectLst/>
                  </a:rPr>
                  <a:t>computes share </a:t>
                </a:r>
                <a14:m>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oMath>
                </a14:m>
                <a:r>
                  <a:rPr lang="en-US" dirty="0">
                    <a:effectLst/>
                  </a:rPr>
                  <a:t> using PRF </a:t>
                </a:r>
                <a14:m>
                  <m:oMath xmlns:m="http://schemas.openxmlformats.org/officeDocument/2006/math">
                    <m:r>
                      <a:rPr lang="en-US" i="1" smtClean="0">
                        <a:solidFill>
                          <a:schemeClr val="tx1"/>
                        </a:solidFill>
                        <a:latin typeface="Cambria Math" panose="02040503050406030204" pitchFamily="18" charset="0"/>
                      </a:rPr>
                      <m:t>𝐹</m:t>
                    </m:r>
                  </m:oMath>
                </a14:m>
                <a:endParaRPr lang="en-US" dirty="0">
                  <a:effectLst/>
                </a:endParaRPr>
              </a:p>
            </p:txBody>
          </p:sp>
        </mc:Choice>
        <mc:Fallback xmlns="">
          <p:sp>
            <p:nvSpPr>
              <p:cNvPr id="53" name="Content Placeholder 2">
                <a:extLst>
                  <a:ext uri="{FF2B5EF4-FFF2-40B4-BE49-F238E27FC236}">
                    <a16:creationId xmlns:a16="http://schemas.microsoft.com/office/drawing/2014/main" id="{F7BA9451-8893-419D-84E1-5597AD8729A1}"/>
                  </a:ext>
                </a:extLst>
              </p:cNvPr>
              <p:cNvSpPr>
                <a:spLocks noGrp="1" noRot="1" noChangeAspect="1" noMove="1" noResize="1" noEditPoints="1" noAdjustHandles="1" noChangeArrowheads="1" noChangeShapeType="1" noTextEdit="1"/>
              </p:cNvSpPr>
              <p:nvPr>
                <p:ph idx="1"/>
              </p:nvPr>
            </p:nvSpPr>
            <p:spPr>
              <a:xfrm>
                <a:off x="5726" y="4173118"/>
                <a:ext cx="5119019" cy="2584610"/>
              </a:xfrm>
              <a:blipFill>
                <a:blip r:embed="rId44"/>
                <a:stretch>
                  <a:fillRect l="-595" t="-2594"/>
                </a:stretch>
              </a:blipFill>
            </p:spPr>
            <p:txBody>
              <a:bodyPr/>
              <a:lstStyle/>
              <a:p>
                <a:r>
                  <a:rPr lang="en-US">
                    <a:noFill/>
                  </a:rPr>
                  <a:t> </a:t>
                </a:r>
              </a:p>
            </p:txBody>
          </p:sp>
        </mc:Fallback>
      </mc:AlternateContent>
    </p:spTree>
    <p:extLst>
      <p:ext uri="{BB962C8B-B14F-4D97-AF65-F5344CB8AC3E}">
        <p14:creationId xmlns:p14="http://schemas.microsoft.com/office/powerpoint/2010/main" val="84639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283F7328-E151-417C-9F8C-0B8E1478FC7C}"/>
              </a:ext>
            </a:extLst>
          </p:cNvPr>
          <p:cNvSpPr/>
          <p:nvPr/>
        </p:nvSpPr>
        <p:spPr>
          <a:xfrm>
            <a:off x="1041952" y="2565478"/>
            <a:ext cx="767612" cy="351177"/>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E37C057-9343-43B6-9283-576DDE90790A}"/>
              </a:ext>
            </a:extLst>
          </p:cNvPr>
          <p:cNvSpPr/>
          <p:nvPr/>
        </p:nvSpPr>
        <p:spPr>
          <a:xfrm>
            <a:off x="8772106" y="1757914"/>
            <a:ext cx="767612" cy="403646"/>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6643" y="-44286"/>
            <a:ext cx="10058400" cy="950495"/>
          </a:xfrm>
        </p:spPr>
        <p:txBody>
          <a:bodyPr/>
          <a:lstStyle/>
          <a:p>
            <a:pPr algn="ctr"/>
            <a:r>
              <a:rPr lang="en-US" dirty="0"/>
              <a:t>Non-interactive Zero sharing</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45" y="3010418"/>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1595" y="3064819"/>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6091749" y="6048239"/>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6477" y="864319"/>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4" name="Rectangle: Rounded Corners 63"/>
              <p:cNvSpPr/>
              <p:nvPr/>
            </p:nvSpPr>
            <p:spPr>
              <a:xfrm>
                <a:off x="6156635" y="1604219"/>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64" name="Rectangle: Rounded Corners 63"/>
              <p:cNvSpPr>
                <a:spLocks noRot="1" noChangeAspect="1" noMove="1" noResize="1" noEditPoints="1" noAdjustHandles="1" noChangeArrowheads="1" noChangeShapeType="1" noTextEdit="1"/>
              </p:cNvSpPr>
              <p:nvPr/>
            </p:nvSpPr>
            <p:spPr>
              <a:xfrm>
                <a:off x="6156635" y="1604219"/>
                <a:ext cx="308617" cy="255869"/>
              </a:xfrm>
              <a:prstGeom prst="roundRect">
                <a:avLst/>
              </a:prstGeom>
              <a:blipFill>
                <a:blip r:embed="rId7"/>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26897" y="1265666"/>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6126897" y="1265666"/>
                <a:ext cx="824648" cy="338554"/>
              </a:xfrm>
              <a:prstGeom prst="rect">
                <a:avLst/>
              </a:prstGeom>
              <a:blipFill>
                <a:blip r:embed="rId8"/>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897943" y="3458574"/>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9897943" y="3458574"/>
                <a:ext cx="82503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444516" y="3379086"/>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444516" y="3379086"/>
                <a:ext cx="815543"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052928" y="6460095"/>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20" name="Rectangle 19"/>
              <p:cNvSpPr>
                <a:spLocks noRot="1" noChangeAspect="1" noMove="1" noResize="1" noEditPoints="1" noAdjustHandles="1" noChangeArrowheads="1" noChangeShapeType="1" noTextEdit="1"/>
              </p:cNvSpPr>
              <p:nvPr/>
            </p:nvSpPr>
            <p:spPr>
              <a:xfrm>
                <a:off x="6052928" y="6460095"/>
                <a:ext cx="824648" cy="338554"/>
              </a:xfrm>
              <a:prstGeom prst="rect">
                <a:avLst/>
              </a:prstGeom>
              <a:blipFill>
                <a:blip r:embed="rId11"/>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Rounded Corners 72"/>
              <p:cNvSpPr/>
              <p:nvPr/>
            </p:nvSpPr>
            <p:spPr>
              <a:xfrm>
                <a:off x="2317860" y="3013865"/>
                <a:ext cx="303416"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73" name="Rectangle: Rounded Corners 72"/>
              <p:cNvSpPr>
                <a:spLocks noRot="1" noChangeAspect="1" noMove="1" noResize="1" noEditPoints="1" noAdjustHandles="1" noChangeArrowheads="1" noChangeShapeType="1" noTextEdit="1"/>
              </p:cNvSpPr>
              <p:nvPr/>
            </p:nvSpPr>
            <p:spPr>
              <a:xfrm>
                <a:off x="2317860" y="3013865"/>
                <a:ext cx="303416" cy="255869"/>
              </a:xfrm>
              <a:prstGeom prst="roundRect">
                <a:avLst/>
              </a:prstGeom>
              <a:blipFill>
                <a:blip r:embed="rId12"/>
                <a:stretch>
                  <a:fillRect l="-17308"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Rounded Corners 73"/>
              <p:cNvSpPr/>
              <p:nvPr/>
            </p:nvSpPr>
            <p:spPr>
              <a:xfrm>
                <a:off x="6175393" y="5264632"/>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4" name="Rectangle: Rounded Corners 73"/>
              <p:cNvSpPr>
                <a:spLocks noRot="1" noChangeAspect="1" noMove="1" noResize="1" noEditPoints="1" noAdjustHandles="1" noChangeArrowheads="1" noChangeShapeType="1" noTextEdit="1"/>
              </p:cNvSpPr>
              <p:nvPr/>
            </p:nvSpPr>
            <p:spPr>
              <a:xfrm>
                <a:off x="6175393" y="5264632"/>
                <a:ext cx="289859" cy="255869"/>
              </a:xfrm>
              <a:prstGeom prst="roundRect">
                <a:avLst/>
              </a:prstGeom>
              <a:blipFill>
                <a:blip r:embed="rId13"/>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p:cNvSpPr/>
              <p:nvPr/>
            </p:nvSpPr>
            <p:spPr>
              <a:xfrm>
                <a:off x="6156635" y="1860088"/>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7" name="Rectangle: Rounded Corners 76"/>
              <p:cNvSpPr>
                <a:spLocks noRot="1" noChangeAspect="1" noMove="1" noResize="1" noEditPoints="1" noAdjustHandles="1" noChangeArrowheads="1" noChangeShapeType="1" noTextEdit="1"/>
              </p:cNvSpPr>
              <p:nvPr/>
            </p:nvSpPr>
            <p:spPr>
              <a:xfrm>
                <a:off x="6156635" y="1860088"/>
                <a:ext cx="308617" cy="255869"/>
              </a:xfrm>
              <a:prstGeom prst="roundRect">
                <a:avLst/>
              </a:prstGeom>
              <a:blipFill>
                <a:blip r:embed="rId14"/>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p:cNvSpPr/>
              <p:nvPr/>
            </p:nvSpPr>
            <p:spPr>
              <a:xfrm>
                <a:off x="6175393" y="2140427"/>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2" name="Rectangle: Rounded Corners 81"/>
              <p:cNvSpPr>
                <a:spLocks noRot="1" noChangeAspect="1" noMove="1" noResize="1" noEditPoints="1" noAdjustHandles="1" noChangeArrowheads="1" noChangeShapeType="1" noTextEdit="1"/>
              </p:cNvSpPr>
              <p:nvPr/>
            </p:nvSpPr>
            <p:spPr>
              <a:xfrm>
                <a:off x="6175393" y="2140427"/>
                <a:ext cx="289859" cy="255869"/>
              </a:xfrm>
              <a:prstGeom prst="roundRect">
                <a:avLst/>
              </a:prstGeom>
              <a:blipFill>
                <a:blip r:embed="rId15"/>
                <a:stretch>
                  <a:fillRect l="-20000"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Rounded Corners 82"/>
              <p:cNvSpPr/>
              <p:nvPr/>
            </p:nvSpPr>
            <p:spPr>
              <a:xfrm>
                <a:off x="2319498" y="3269597"/>
                <a:ext cx="301778"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3" name="Rectangle: Rounded Corners 82"/>
              <p:cNvSpPr>
                <a:spLocks noRot="1" noChangeAspect="1" noMove="1" noResize="1" noEditPoints="1" noAdjustHandles="1" noChangeArrowheads="1" noChangeShapeType="1" noTextEdit="1"/>
              </p:cNvSpPr>
              <p:nvPr/>
            </p:nvSpPr>
            <p:spPr>
              <a:xfrm>
                <a:off x="2319498" y="3269597"/>
                <a:ext cx="301778" cy="259105"/>
              </a:xfrm>
              <a:prstGeom prst="roundRect">
                <a:avLst/>
              </a:prstGeom>
              <a:blipFill>
                <a:blip r:embed="rId16"/>
                <a:stretch>
                  <a:fillRect l="-15385"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Rounded Corners 83"/>
              <p:cNvSpPr/>
              <p:nvPr/>
            </p:nvSpPr>
            <p:spPr>
              <a:xfrm>
                <a:off x="2304010" y="3545289"/>
                <a:ext cx="309667"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84" name="Rectangle: Rounded Corners 83"/>
              <p:cNvSpPr>
                <a:spLocks noRot="1" noChangeAspect="1" noMove="1" noResize="1" noEditPoints="1" noAdjustHandles="1" noChangeArrowheads="1" noChangeShapeType="1" noTextEdit="1"/>
              </p:cNvSpPr>
              <p:nvPr/>
            </p:nvSpPr>
            <p:spPr>
              <a:xfrm>
                <a:off x="2304010" y="3545289"/>
                <a:ext cx="309667" cy="259105"/>
              </a:xfrm>
              <a:prstGeom prst="roundRect">
                <a:avLst/>
              </a:prstGeom>
              <a:blipFill>
                <a:blip r:embed="rId17"/>
                <a:stretch>
                  <a:fillRect l="-15094"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p:cNvSpPr/>
              <p:nvPr/>
            </p:nvSpPr>
            <p:spPr>
              <a:xfrm>
                <a:off x="6165009" y="5545194"/>
                <a:ext cx="300243"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7" name="Rectangle: Rounded Corners 86"/>
              <p:cNvSpPr>
                <a:spLocks noRot="1" noChangeAspect="1" noMove="1" noResize="1" noEditPoints="1" noAdjustHandles="1" noChangeArrowheads="1" noChangeShapeType="1" noTextEdit="1"/>
              </p:cNvSpPr>
              <p:nvPr/>
            </p:nvSpPr>
            <p:spPr>
              <a:xfrm>
                <a:off x="6165009" y="5545194"/>
                <a:ext cx="300243" cy="259105"/>
              </a:xfrm>
              <a:prstGeom prst="roundRect">
                <a:avLst/>
              </a:prstGeom>
              <a:blipFill>
                <a:blip r:embed="rId18"/>
                <a:stretch>
                  <a:fillRect l="-17308"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Rounded Corners 88"/>
              <p:cNvSpPr/>
              <p:nvPr/>
            </p:nvSpPr>
            <p:spPr>
              <a:xfrm>
                <a:off x="9611211" y="3107300"/>
                <a:ext cx="262994"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9" name="Rectangle: Rounded Corners 88"/>
              <p:cNvSpPr>
                <a:spLocks noRot="1" noChangeAspect="1" noMove="1" noResize="1" noEditPoints="1" noAdjustHandles="1" noChangeArrowheads="1" noChangeShapeType="1" noTextEdit="1"/>
              </p:cNvSpPr>
              <p:nvPr/>
            </p:nvSpPr>
            <p:spPr>
              <a:xfrm>
                <a:off x="9611211" y="3107300"/>
                <a:ext cx="262994" cy="255869"/>
              </a:xfrm>
              <a:prstGeom prst="roundRect">
                <a:avLst/>
              </a:prstGeom>
              <a:blipFill>
                <a:blip r:embed="rId19"/>
                <a:stretch>
                  <a:fillRect l="-28889"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Rounded Corners 89"/>
              <p:cNvSpPr/>
              <p:nvPr/>
            </p:nvSpPr>
            <p:spPr>
              <a:xfrm>
                <a:off x="9611211" y="3374012"/>
                <a:ext cx="27005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90" name="Rectangle: Rounded Corners 89"/>
              <p:cNvSpPr>
                <a:spLocks noRot="1" noChangeAspect="1" noMove="1" noResize="1" noEditPoints="1" noAdjustHandles="1" noChangeArrowheads="1" noChangeShapeType="1" noTextEdit="1"/>
              </p:cNvSpPr>
              <p:nvPr/>
            </p:nvSpPr>
            <p:spPr>
              <a:xfrm>
                <a:off x="9611211" y="3374012"/>
                <a:ext cx="270052" cy="259105"/>
              </a:xfrm>
              <a:prstGeom prst="roundRect">
                <a:avLst/>
              </a:prstGeom>
              <a:blipFill>
                <a:blip r:embed="rId20"/>
                <a:stretch>
                  <a:fillRect l="-2608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p:cNvSpPr/>
              <p:nvPr/>
            </p:nvSpPr>
            <p:spPr>
              <a:xfrm>
                <a:off x="6165009" y="5806470"/>
                <a:ext cx="300243" cy="2417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1" name="Rectangle: Rounded Corners 90"/>
              <p:cNvSpPr>
                <a:spLocks noRot="1" noChangeAspect="1" noMove="1" noResize="1" noEditPoints="1" noAdjustHandles="1" noChangeArrowheads="1" noChangeShapeType="1" noTextEdit="1"/>
              </p:cNvSpPr>
              <p:nvPr/>
            </p:nvSpPr>
            <p:spPr>
              <a:xfrm>
                <a:off x="6165009" y="5806470"/>
                <a:ext cx="300243" cy="241769"/>
              </a:xfrm>
              <a:prstGeom prst="roundRect">
                <a:avLst/>
              </a:prstGeom>
              <a:blipFill>
                <a:blip r:embed="rId21"/>
                <a:stretch>
                  <a:fillRect l="-17308" b="-7317"/>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p:cNvSpPr/>
              <p:nvPr/>
            </p:nvSpPr>
            <p:spPr>
              <a:xfrm>
                <a:off x="9611211" y="3643960"/>
                <a:ext cx="278391" cy="271007"/>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3" name="Rectangle: Rounded Corners 92"/>
              <p:cNvSpPr>
                <a:spLocks noRot="1" noChangeAspect="1" noMove="1" noResize="1" noEditPoints="1" noAdjustHandles="1" noChangeArrowheads="1" noChangeShapeType="1" noTextEdit="1"/>
              </p:cNvSpPr>
              <p:nvPr/>
            </p:nvSpPr>
            <p:spPr>
              <a:xfrm>
                <a:off x="9611211" y="3643960"/>
                <a:ext cx="278391" cy="271007"/>
              </a:xfrm>
              <a:prstGeom prst="roundRect">
                <a:avLst/>
              </a:prstGeom>
              <a:blipFill>
                <a:blip r:embed="rId22"/>
                <a:stretch>
                  <a:fillRect l="-25532"/>
                </a:stretch>
              </a:blipFill>
              <a:ln w="12700">
                <a:solidFill>
                  <a:srgbClr val="C00000"/>
                </a:solidFill>
                <a:prstDash val="sysDot"/>
              </a:ln>
            </p:spPr>
            <p:txBody>
              <a:bodyPr/>
              <a:lstStyle/>
              <a:p>
                <a:r>
                  <a:rPr lang="en-US">
                    <a:noFill/>
                  </a:rPr>
                  <a:t> </a:t>
                </a:r>
              </a:p>
            </p:txBody>
          </p:sp>
        </mc:Fallback>
      </mc:AlternateContent>
      <p:cxnSp>
        <p:nvCxnSpPr>
          <p:cNvPr id="49" name="Straight Arrow Connector 48"/>
          <p:cNvCxnSpPr>
            <a:cxnSpLocks/>
            <a:stCxn id="64" idx="3"/>
          </p:cNvCxnSpPr>
          <p:nvPr/>
        </p:nvCxnSpPr>
        <p:spPr>
          <a:xfrm>
            <a:off x="6465252" y="1732154"/>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Rectangle: Rounded Corners 118"/>
              <p:cNvSpPr/>
              <p:nvPr/>
            </p:nvSpPr>
            <p:spPr>
              <a:xfrm>
                <a:off x="6773869" y="1857421"/>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19" name="Rectangle: Rounded Corners 118"/>
              <p:cNvSpPr>
                <a:spLocks noRot="1" noChangeAspect="1" noMove="1" noResize="1" noEditPoints="1" noAdjustHandles="1" noChangeArrowheads="1" noChangeShapeType="1" noTextEdit="1"/>
              </p:cNvSpPr>
              <p:nvPr/>
            </p:nvSpPr>
            <p:spPr>
              <a:xfrm>
                <a:off x="6773869" y="1857421"/>
                <a:ext cx="720885" cy="255869"/>
              </a:xfrm>
              <a:prstGeom prst="roundRect">
                <a:avLst/>
              </a:prstGeom>
              <a:blipFill>
                <a:blip r:embed="rId25"/>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Rounded Corners 119"/>
              <p:cNvSpPr/>
              <p:nvPr/>
            </p:nvSpPr>
            <p:spPr>
              <a:xfrm>
                <a:off x="6773868" y="2135800"/>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0" name="Rectangle: Rounded Corners 119"/>
              <p:cNvSpPr>
                <a:spLocks noRot="1" noChangeAspect="1" noMove="1" noResize="1" noEditPoints="1" noAdjustHandles="1" noChangeArrowheads="1" noChangeShapeType="1" noTextEdit="1"/>
              </p:cNvSpPr>
              <p:nvPr/>
            </p:nvSpPr>
            <p:spPr>
              <a:xfrm>
                <a:off x="6773868" y="2135800"/>
                <a:ext cx="720885" cy="255869"/>
              </a:xfrm>
              <a:prstGeom prst="roundRect">
                <a:avLst/>
              </a:prstGeom>
              <a:blipFill>
                <a:blip r:embed="rId26"/>
                <a:stretch>
                  <a:fillRect l="-7500" r="-5000" b="-18182"/>
                </a:stretch>
              </a:blipFill>
              <a:ln w="12700">
                <a:solidFill>
                  <a:srgbClr val="00B0F0"/>
                </a:solidFill>
                <a:prstDash val="sysDot"/>
              </a:ln>
            </p:spPr>
            <p:txBody>
              <a:bodyPr/>
              <a:lstStyle/>
              <a:p>
                <a:r>
                  <a:rPr lang="en-US">
                    <a:noFill/>
                  </a:rPr>
                  <a:t> </a:t>
                </a:r>
              </a:p>
            </p:txBody>
          </p:sp>
        </mc:Fallback>
      </mc:AlternateContent>
      <p:cxnSp>
        <p:nvCxnSpPr>
          <p:cNvPr id="122" name="Straight Arrow Connector 121"/>
          <p:cNvCxnSpPr>
            <a:cxnSpLocks/>
          </p:cNvCxnSpPr>
          <p:nvPr/>
        </p:nvCxnSpPr>
        <p:spPr>
          <a:xfrm flipV="1">
            <a:off x="7519847" y="1944423"/>
            <a:ext cx="410029" cy="1462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Rectangle: Rounded Corners 125"/>
              <p:cNvSpPr/>
              <p:nvPr/>
            </p:nvSpPr>
            <p:spPr>
              <a:xfrm>
                <a:off x="6773868" y="1588219"/>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6" name="Rectangle: Rounded Corners 125"/>
              <p:cNvSpPr>
                <a:spLocks noRot="1" noChangeAspect="1" noMove="1" noResize="1" noEditPoints="1" noAdjustHandles="1" noChangeArrowheads="1" noChangeShapeType="1" noTextEdit="1"/>
              </p:cNvSpPr>
              <p:nvPr/>
            </p:nvSpPr>
            <p:spPr>
              <a:xfrm>
                <a:off x="6773868" y="1588219"/>
                <a:ext cx="720885" cy="255869"/>
              </a:xfrm>
              <a:prstGeom prst="roundRect">
                <a:avLst/>
              </a:prstGeom>
              <a:blipFill>
                <a:blip r:embed="rId27"/>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Rounded Corners 129"/>
              <p:cNvSpPr/>
              <p:nvPr/>
            </p:nvSpPr>
            <p:spPr>
              <a:xfrm>
                <a:off x="8497855" y="2838105"/>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0" name="Rectangle: Rounded Corners 129"/>
              <p:cNvSpPr>
                <a:spLocks noRot="1" noChangeAspect="1" noMove="1" noResize="1" noEditPoints="1" noAdjustHandles="1" noChangeArrowheads="1" noChangeShapeType="1" noTextEdit="1"/>
              </p:cNvSpPr>
              <p:nvPr/>
            </p:nvSpPr>
            <p:spPr>
              <a:xfrm>
                <a:off x="8497855" y="2838105"/>
                <a:ext cx="3625207" cy="255869"/>
              </a:xfrm>
              <a:prstGeom prst="roundRect">
                <a:avLst/>
              </a:prstGeom>
              <a:blipFill>
                <a:blip r:embed="rId28"/>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Rounded Corners 131"/>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2" name="Rectangle: Rounded Corners 131"/>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29"/>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Rounded Corners 136"/>
              <p:cNvSpPr/>
              <p:nvPr/>
            </p:nvSpPr>
            <p:spPr>
              <a:xfrm>
                <a:off x="7954970" y="1826478"/>
                <a:ext cx="3643218"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0</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7" name="Rectangle: Rounded Corners 136"/>
              <p:cNvSpPr>
                <a:spLocks noRot="1" noChangeAspect="1" noMove="1" noResize="1" noEditPoints="1" noAdjustHandles="1" noChangeArrowheads="1" noChangeShapeType="1" noTextEdit="1"/>
              </p:cNvSpPr>
              <p:nvPr/>
            </p:nvSpPr>
            <p:spPr>
              <a:xfrm>
                <a:off x="7954970" y="1826478"/>
                <a:ext cx="3643218" cy="255869"/>
              </a:xfrm>
              <a:prstGeom prst="roundRect">
                <a:avLst/>
              </a:prstGeom>
              <a:blipFill>
                <a:blip r:embed="rId32"/>
                <a:stretch>
                  <a:fillRect b="-18182"/>
                </a:stretch>
              </a:blipFill>
              <a:ln w="12700">
                <a:solidFill>
                  <a:srgbClr val="00B0F0"/>
                </a:solidFill>
                <a:prstDash val="sysDot"/>
              </a:ln>
            </p:spPr>
            <p:txBody>
              <a:bodyPr/>
              <a:lstStyle/>
              <a:p>
                <a:r>
                  <a:rPr lang="en-US">
                    <a:noFill/>
                  </a:rPr>
                  <a:t> </a:t>
                </a:r>
              </a:p>
            </p:txBody>
          </p:sp>
        </mc:Fallback>
      </mc:AlternateContent>
      <p:cxnSp>
        <p:nvCxnSpPr>
          <p:cNvPr id="139" name="Straight Arrow Connector 138"/>
          <p:cNvCxnSpPr>
            <a:cxnSpLocks/>
          </p:cNvCxnSpPr>
          <p:nvPr/>
        </p:nvCxnSpPr>
        <p:spPr>
          <a:xfrm>
            <a:off x="6453012" y="195905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cxnSpLocks/>
          </p:cNvCxnSpPr>
          <p:nvPr/>
        </p:nvCxnSpPr>
        <p:spPr>
          <a:xfrm>
            <a:off x="6465252" y="226836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Rectangle: Rounded Corners 144"/>
              <p:cNvSpPr/>
              <p:nvPr/>
            </p:nvSpPr>
            <p:spPr>
              <a:xfrm>
                <a:off x="6067915" y="97971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5" name="Rectangle: Rounded Corners 144"/>
              <p:cNvSpPr>
                <a:spLocks noRot="1" noChangeAspect="1" noMove="1" noResize="1" noEditPoints="1" noAdjustHandles="1" noChangeArrowheads="1" noChangeShapeType="1" noTextEdit="1"/>
              </p:cNvSpPr>
              <p:nvPr/>
            </p:nvSpPr>
            <p:spPr>
              <a:xfrm>
                <a:off x="6067915" y="979717"/>
                <a:ext cx="194187" cy="317493"/>
              </a:xfrm>
              <a:prstGeom prst="roundRect">
                <a:avLst/>
              </a:prstGeom>
              <a:blipFill>
                <a:blip r:embed="rId35"/>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10580337" y="31593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10580337" y="3159375"/>
                <a:ext cx="194187" cy="317493"/>
              </a:xfrm>
              <a:prstGeom prst="roundRect">
                <a:avLst/>
              </a:prstGeom>
              <a:blipFill>
                <a:blip r:embed="rId36"/>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6794695" y="6195140"/>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6794695" y="6195140"/>
                <a:ext cx="194187" cy="317493"/>
              </a:xfrm>
              <a:prstGeom prst="roundRect">
                <a:avLst/>
              </a:prstGeom>
              <a:blipFill>
                <a:blip r:embed="rId37"/>
                <a:stretch>
                  <a:fillRect l="-21875" r="-12500"/>
                </a:stretch>
              </a:blipFill>
              <a:ln w="6350">
                <a:solidFill>
                  <a:schemeClr val="tx1"/>
                </a:solidFill>
              </a:ln>
            </p:spPr>
            <p:txBody>
              <a:bodyPr/>
              <a:lstStyle/>
              <a:p>
                <a:r>
                  <a:rPr lang="en-US">
                    <a:noFill/>
                  </a:rPr>
                  <a:t> </a:t>
                </a:r>
              </a:p>
            </p:txBody>
          </p:sp>
        </mc:Fallback>
      </mc:AlternateContent>
      <p:sp>
        <p:nvSpPr>
          <p:cNvPr id="51" name="Slide Number Placeholder 9"/>
          <p:cNvSpPr>
            <a:spLocks noGrp="1"/>
          </p:cNvSpPr>
          <p:nvPr>
            <p:ph type="sldNum" sz="quarter" idx="12"/>
          </p:nvPr>
        </p:nvSpPr>
        <p:spPr>
          <a:xfrm>
            <a:off x="12738580" y="6466123"/>
            <a:ext cx="640080" cy="365125"/>
          </a:xfrm>
        </p:spPr>
        <p:txBody>
          <a:bodyPr/>
          <a:lstStyle/>
          <a:p>
            <a:pPr>
              <a:defRPr/>
            </a:pPr>
            <a:fld id="{6BE38EA5-762B-447A-B488-376B6956231A}" type="slidenum">
              <a:rPr lang="en-US" b="1" smtClean="0">
                <a:solidFill>
                  <a:schemeClr val="bg1"/>
                </a:solidFill>
              </a:rPr>
              <a:pPr>
                <a:defRPr/>
              </a:pPr>
              <a:t>19</a:t>
            </a:fld>
            <a:r>
              <a:rPr lang="en-US" b="1" dirty="0">
                <a:solidFill>
                  <a:schemeClr val="bg1"/>
                </a:solidFill>
              </a:rPr>
              <a:t>/24</a:t>
            </a:r>
          </a:p>
        </p:txBody>
      </p:sp>
      <mc:AlternateContent xmlns:mc="http://schemas.openxmlformats.org/markup-compatibility/2006" xmlns:a14="http://schemas.microsoft.com/office/drawing/2010/main">
        <mc:Choice Requires="a14">
          <p:sp>
            <p:nvSpPr>
              <p:cNvPr id="55" name="Rectangle: Rounded Corners 54"/>
              <p:cNvSpPr/>
              <p:nvPr/>
            </p:nvSpPr>
            <p:spPr>
              <a:xfrm>
                <a:off x="8497855" y="2840101"/>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5" name="Rectangle: Rounded Corners 54"/>
              <p:cNvSpPr>
                <a:spLocks noRot="1" noChangeAspect="1" noMove="1" noResize="1" noEditPoints="1" noAdjustHandles="1" noChangeArrowheads="1" noChangeShapeType="1" noTextEdit="1"/>
              </p:cNvSpPr>
              <p:nvPr/>
            </p:nvSpPr>
            <p:spPr>
              <a:xfrm>
                <a:off x="8497855" y="2840101"/>
                <a:ext cx="3625207" cy="255869"/>
              </a:xfrm>
              <a:prstGeom prst="roundRect">
                <a:avLst/>
              </a:prstGeom>
              <a:blipFill>
                <a:blip r:embed="rId40"/>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Rounded Corners 55"/>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6" name="Rectangle: Rounded Corners 55"/>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41"/>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04C722E3-0DA5-49D5-9EE8-7514F8DB11C7}"/>
                  </a:ext>
                </a:extLst>
              </p:cNvPr>
              <p:cNvSpPr/>
              <p:nvPr/>
            </p:nvSpPr>
            <p:spPr>
              <a:xfrm>
                <a:off x="433270" y="1105718"/>
                <a:ext cx="27831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srgbClr val="FF0000"/>
                          </a:solidFill>
                          <a:latin typeface="Cambria Math" panose="02040503050406030204" pitchFamily="18" charset="0"/>
                        </a:rPr>
                        <m:t>𝒙</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𝒊𝒏𝒕𝒆𝒓𝒔𝒆𝒄𝒕𝒊𝒐𝒏</m:t>
                      </m:r>
                    </m:oMath>
                  </m:oMathPara>
                </a14:m>
                <a:endParaRPr lang="en-US" sz="2400" b="1" dirty="0">
                  <a:solidFill>
                    <a:srgbClr val="FF0000"/>
                  </a:solidFill>
                </a:endParaRPr>
              </a:p>
            </p:txBody>
          </p:sp>
        </mc:Choice>
        <mc:Fallback xmlns="">
          <p:sp>
            <p:nvSpPr>
              <p:cNvPr id="61" name="Rectangle 60">
                <a:extLst>
                  <a:ext uri="{FF2B5EF4-FFF2-40B4-BE49-F238E27FC236}">
                    <a16:creationId xmlns:a16="http://schemas.microsoft.com/office/drawing/2014/main" id="{04C722E3-0DA5-49D5-9EE8-7514F8DB11C7}"/>
                  </a:ext>
                </a:extLst>
              </p:cNvPr>
              <p:cNvSpPr>
                <a:spLocks noRot="1" noChangeAspect="1" noMove="1" noResize="1" noEditPoints="1" noAdjustHandles="1" noChangeArrowheads="1" noChangeShapeType="1" noTextEdit="1"/>
              </p:cNvSpPr>
              <p:nvPr/>
            </p:nvSpPr>
            <p:spPr>
              <a:xfrm>
                <a:off x="433270" y="1105718"/>
                <a:ext cx="2783134" cy="461665"/>
              </a:xfrm>
              <a:prstGeom prst="rect">
                <a:avLst/>
              </a:prstGeom>
              <a:blipFill>
                <a:blip r:embed="rId42"/>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Rounded Corners 61">
                <a:extLst>
                  <a:ext uri="{FF2B5EF4-FFF2-40B4-BE49-F238E27FC236}">
                    <a16:creationId xmlns:a16="http://schemas.microsoft.com/office/drawing/2014/main" id="{D2BBCB45-241D-472F-9F5A-5499CE21780B}"/>
                  </a:ext>
                </a:extLst>
              </p:cNvPr>
              <p:cNvSpPr/>
              <p:nvPr/>
            </p:nvSpPr>
            <p:spPr>
              <a:xfrm>
                <a:off x="1152004" y="3063835"/>
                <a:ext cx="431961" cy="403958"/>
              </a:xfrm>
              <a:prstGeom prst="round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r>
                        <a:rPr lang="en-US" sz="2000" b="0" i="1" smtClean="0">
                          <a:solidFill>
                            <a:schemeClr val="tx1"/>
                          </a:solidFill>
                          <a:effectLst/>
                          <a:latin typeface="Cambria Math" panose="02040503050406030204" pitchFamily="18" charset="0"/>
                          <a:cs typeface="Calibri" panose="020F0502020204030204" pitchFamily="34" charset="0"/>
                        </a:rPr>
                        <m:t>′</m:t>
                      </m:r>
                    </m:oMath>
                  </m:oMathPara>
                </a14:m>
                <a:endParaRPr lang="en-US" sz="2000" dirty="0">
                  <a:solidFill>
                    <a:schemeClr val="tx1"/>
                  </a:solidFill>
                  <a:effectLst/>
                </a:endParaRPr>
              </a:p>
            </p:txBody>
          </p:sp>
        </mc:Choice>
        <mc:Fallback xmlns="">
          <p:sp>
            <p:nvSpPr>
              <p:cNvPr id="62" name="Rectangle: Rounded Corners 61">
                <a:extLst>
                  <a:ext uri="{FF2B5EF4-FFF2-40B4-BE49-F238E27FC236}">
                    <a16:creationId xmlns:a16="http://schemas.microsoft.com/office/drawing/2014/main" id="{D2BBCB45-241D-472F-9F5A-5499CE21780B}"/>
                  </a:ext>
                </a:extLst>
              </p:cNvPr>
              <p:cNvSpPr>
                <a:spLocks noRot="1" noChangeAspect="1" noMove="1" noResize="1" noEditPoints="1" noAdjustHandles="1" noChangeArrowheads="1" noChangeShapeType="1" noTextEdit="1"/>
              </p:cNvSpPr>
              <p:nvPr/>
            </p:nvSpPr>
            <p:spPr>
              <a:xfrm>
                <a:off x="1152004" y="3063835"/>
                <a:ext cx="431961" cy="403958"/>
              </a:xfrm>
              <a:prstGeom prst="roundRect">
                <a:avLst/>
              </a:prstGeom>
              <a:blipFill>
                <a:blip r:embed="rId43"/>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Rounded Corners 62">
                <a:extLst>
                  <a:ext uri="{FF2B5EF4-FFF2-40B4-BE49-F238E27FC236}">
                    <a16:creationId xmlns:a16="http://schemas.microsoft.com/office/drawing/2014/main" id="{B6D53354-D0FB-432A-98FE-D6D25259805D}"/>
                  </a:ext>
                </a:extLst>
              </p:cNvPr>
              <p:cNvSpPr/>
              <p:nvPr/>
            </p:nvSpPr>
            <p:spPr>
              <a:xfrm>
                <a:off x="155584" y="2622259"/>
                <a:ext cx="3733800"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i="1">
                        <a:solidFill>
                          <a:srgbClr val="FF0000"/>
                        </a:solidFill>
                        <a:latin typeface="Cambria Math" panose="02040503050406030204" pitchFamily="18" charset="0"/>
                      </a:rPr>
                      <m:t>𝑥</m:t>
                    </m:r>
                    <m:r>
                      <a:rPr lang="en-US" sz="1400" i="1">
                        <a:solidFill>
                          <a:srgbClr val="FF0000"/>
                        </a:solidFill>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r>
                          <a:rPr lang="en-US" sz="1400" b="0" i="1" smtClean="0">
                            <a:solidFill>
                              <a:srgbClr val="FF0000"/>
                            </a:solidFill>
                            <a:effectLst/>
                            <a:latin typeface="Cambria Math" panose="02040503050406030204" pitchFamily="18" charset="0"/>
                          </a:rPr>
                          <m:t>′</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oMath>
                </a14:m>
                <a:endParaRPr lang="en-US" sz="1400" dirty="0">
                  <a:solidFill>
                    <a:schemeClr val="tx1"/>
                  </a:solidFill>
                  <a:effectLst/>
                </a:endParaRPr>
              </a:p>
            </p:txBody>
          </p:sp>
        </mc:Choice>
        <mc:Fallback xmlns="">
          <p:sp>
            <p:nvSpPr>
              <p:cNvPr id="63" name="Rectangle: Rounded Corners 62">
                <a:extLst>
                  <a:ext uri="{FF2B5EF4-FFF2-40B4-BE49-F238E27FC236}">
                    <a16:creationId xmlns:a16="http://schemas.microsoft.com/office/drawing/2014/main" id="{B6D53354-D0FB-432A-98FE-D6D25259805D}"/>
                  </a:ext>
                </a:extLst>
              </p:cNvPr>
              <p:cNvSpPr>
                <a:spLocks noRot="1" noChangeAspect="1" noMove="1" noResize="1" noEditPoints="1" noAdjustHandles="1" noChangeArrowheads="1" noChangeShapeType="1" noTextEdit="1"/>
              </p:cNvSpPr>
              <p:nvPr/>
            </p:nvSpPr>
            <p:spPr>
              <a:xfrm>
                <a:off x="155584" y="2622259"/>
                <a:ext cx="3733800" cy="255869"/>
              </a:xfrm>
              <a:prstGeom prst="roundRect">
                <a:avLst/>
              </a:prstGeom>
              <a:blipFill>
                <a:blip r:embed="rId44"/>
                <a:stretch>
                  <a:fillRect b="-18182"/>
                </a:stretch>
              </a:blipFill>
              <a:ln w="12700">
                <a:solidFill>
                  <a:srgbClr val="FF99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2D0E062D-2BA5-44BF-A868-DBCE64BB9131}"/>
                  </a:ext>
                </a:extLst>
              </p:cNvPr>
              <p:cNvSpPr/>
              <p:nvPr/>
            </p:nvSpPr>
            <p:spPr>
              <a:xfrm>
                <a:off x="4873352" y="3177423"/>
                <a:ext cx="3056524" cy="580740"/>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i="1">
                              <a:solidFill>
                                <a:schemeClr val="tx1"/>
                              </a:solidFill>
                              <a:latin typeface="Cambria Math" panose="02040503050406030204" pitchFamily="18" charset="0"/>
                            </a:rPr>
                            <m:t>𝑠</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1</m:t>
                              </m:r>
                              <m:r>
                                <a:rPr lang="en-US" sz="2000" i="1">
                                  <a:solidFill>
                                    <a:schemeClr val="tx1"/>
                                  </a:solidFill>
                                  <a:latin typeface="Cambria Math" panose="02040503050406030204" pitchFamily="18" charset="0"/>
                                </a:rPr>
                                <m:t> </m:t>
                              </m:r>
                            </m:sub>
                          </m:sSub>
                          <m:r>
                            <a:rPr lang="en-US" sz="2000" i="1">
                              <a:solidFill>
                                <a:schemeClr val="tx1"/>
                              </a:solidFill>
                              <a:latin typeface="Cambria Math" panose="02040503050406030204" pitchFamily="18" charset="0"/>
                            </a:rPr>
                            <m:t>(</m:t>
                          </m:r>
                          <m:r>
                            <a:rPr lang="en-US" sz="2000" b="0" i="1" smtClean="0">
                              <a:solidFill>
                                <a:srgbClr val="FF0000"/>
                              </a:solidFill>
                              <a:latin typeface="Cambria Math" panose="02040503050406030204" pitchFamily="18" charset="0"/>
                            </a:rPr>
                            <m:t>𝑥</m:t>
                          </m:r>
                          <m:r>
                            <a:rPr lang="en-US" sz="2000" b="0" i="1" smtClean="0">
                              <a:solidFill>
                                <a:srgbClr val="FF0000"/>
                              </a:solidFill>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r>
                            <a:rPr lang="en-US" sz="2000" b="0" i="1" smtClean="0">
                              <a:solidFill>
                                <a:schemeClr val="tx1"/>
                              </a:solidFill>
                              <a:effectLst/>
                              <a:latin typeface="Cambria Math" panose="02040503050406030204" pitchFamily="18" charset="0"/>
                            </a:rPr>
                            <m:t> </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       </m:t>
                      </m:r>
                    </m:oMath>
                  </m:oMathPara>
                </a14:m>
                <a:endParaRPr lang="en-US" sz="2000" dirty="0">
                  <a:solidFill>
                    <a:schemeClr val="tx1"/>
                  </a:solidFill>
                  <a:effectLst/>
                </a:endParaRPr>
              </a:p>
            </p:txBody>
          </p:sp>
        </mc:Choice>
        <mc:Fallback xmlns="">
          <p:sp>
            <p:nvSpPr>
              <p:cNvPr id="50" name="Rectangle: Rounded Corners 49">
                <a:extLst>
                  <a:ext uri="{FF2B5EF4-FFF2-40B4-BE49-F238E27FC236}">
                    <a16:creationId xmlns:a16="http://schemas.microsoft.com/office/drawing/2014/main" id="{2D0E062D-2BA5-44BF-A868-DBCE64BB9131}"/>
                  </a:ext>
                </a:extLst>
              </p:cNvPr>
              <p:cNvSpPr>
                <a:spLocks noRot="1" noChangeAspect="1" noMove="1" noResize="1" noEditPoints="1" noAdjustHandles="1" noChangeArrowheads="1" noChangeShapeType="1" noTextEdit="1"/>
              </p:cNvSpPr>
              <p:nvPr/>
            </p:nvSpPr>
            <p:spPr>
              <a:xfrm>
                <a:off x="4873352" y="3177423"/>
                <a:ext cx="3056524" cy="580740"/>
              </a:xfrm>
              <a:prstGeom prst="roundRect">
                <a:avLst/>
              </a:prstGeom>
              <a:blipFill>
                <a:blip r:embed="rId45"/>
                <a:stretch>
                  <a:fillRect/>
                </a:stretch>
              </a:blipFill>
              <a:ln w="12700">
                <a:solidFill>
                  <a:schemeClr val="tx1"/>
                </a:solidFill>
                <a:prstDash val="sysDot"/>
              </a:ln>
            </p:spPr>
            <p:txBody>
              <a:bodyPr/>
              <a:lstStyle/>
              <a:p>
                <a:r>
                  <a:rPr lang="en-US">
                    <a:noFill/>
                  </a:rPr>
                  <a:t> </a:t>
                </a:r>
              </a:p>
            </p:txBody>
          </p:sp>
        </mc:Fallback>
      </mc:AlternateContent>
      <p:sp>
        <p:nvSpPr>
          <p:cNvPr id="54" name="Slide Number Placeholder 9">
            <a:extLst>
              <a:ext uri="{FF2B5EF4-FFF2-40B4-BE49-F238E27FC236}">
                <a16:creationId xmlns:a16="http://schemas.microsoft.com/office/drawing/2014/main" id="{191E869A-D16B-4DEC-B79C-3E73541A6EAB}"/>
              </a:ext>
            </a:extLst>
          </p:cNvPr>
          <p:cNvSpPr txBox="1">
            <a:spLocks/>
          </p:cNvSpPr>
          <p:nvPr/>
        </p:nvSpPr>
        <p:spPr>
          <a:xfrm>
            <a:off x="11443678" y="6289634"/>
            <a:ext cx="640080" cy="374925"/>
          </a:xfrm>
          <a:prstGeom prst="rect">
            <a:avLst/>
          </a:prstGeom>
        </p:spPr>
        <p:txBody>
          <a:bodyPr/>
          <a:lstStyle>
            <a:defPPr>
              <a:defRPr lang="en-US"/>
            </a:defPPr>
            <a:lvl1pPr marL="0" algn="l" defTabSz="457200" rtl="0" eaLnBrk="1" latinLnBrk="0" hangingPunct="1">
              <a:defRPr sz="11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BE38EA5-762B-447A-B488-376B6956231A}" type="slidenum">
              <a:rPr lang="en-US" sz="1600" b="1" smtClean="0">
                <a:solidFill>
                  <a:schemeClr val="bg1"/>
                </a:solidFill>
              </a:rPr>
              <a:pPr>
                <a:defRPr/>
              </a:pPr>
              <a:t>19</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F7BA9451-8893-419D-84E1-5597AD8729A1}"/>
                  </a:ext>
                </a:extLst>
              </p:cNvPr>
              <p:cNvSpPr>
                <a:spLocks noGrp="1"/>
              </p:cNvSpPr>
              <p:nvPr>
                <p:ph idx="1"/>
              </p:nvPr>
            </p:nvSpPr>
            <p:spPr>
              <a:xfrm>
                <a:off x="5726" y="4173118"/>
                <a:ext cx="5119019" cy="2584610"/>
              </a:xfrm>
            </p:spPr>
            <p:txBody>
              <a:bodyPr>
                <a:noAutofit/>
              </a:bodyPr>
              <a:lstStyle/>
              <a:p>
                <a:r>
                  <a:rPr lang="en-US" dirty="0"/>
                  <a:t>Purpose: parties agree on </a:t>
                </a:r>
              </a:p>
              <a:p>
                <a:pPr marL="0" indent="0">
                  <a:buNone/>
                </a:pPr>
                <a:r>
                  <a:rPr lang="en-US" dirty="0"/>
                  <a:t>   a share of zero if they have common x</a:t>
                </a:r>
                <a:endParaRPr lang="en-US" dirty="0">
                  <a:effectLst/>
                </a:endParaRPr>
              </a:p>
              <a:p>
                <a:r>
                  <a:rPr lang="en-US" dirty="0">
                    <a:effectLst/>
                  </a:rPr>
                  <a:t>Party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m:t>
                        </m:r>
                      </m:sub>
                    </m:sSub>
                    <m:r>
                      <a:rPr lang="en-US" i="1">
                        <a:latin typeface="Cambria Math" panose="02040503050406030204" pitchFamily="18" charset="0"/>
                      </a:rPr>
                      <m:t> </m:t>
                    </m:r>
                  </m:oMath>
                </a14:m>
                <a:r>
                  <a:rPr lang="en-US" dirty="0">
                    <a:effectLst/>
                  </a:rPr>
                  <a:t>chooses random seeds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𝑖𝑗</m:t>
                        </m:r>
                      </m:sub>
                    </m:sSub>
                    <m:r>
                      <a:rPr lang="en-US" i="1">
                        <a:latin typeface="Cambria Math" panose="02040503050406030204" pitchFamily="18" charset="0"/>
                      </a:rPr>
                      <m:t> </m:t>
                    </m:r>
                  </m:oMath>
                </a14:m>
                <a:r>
                  <a:rPr lang="en-US" dirty="0">
                    <a:effectLst/>
                  </a:rPr>
                  <a:t>and sends it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effectLst/>
                  </a:rPr>
                  <a:t> </a:t>
                </a:r>
              </a:p>
              <a:p>
                <a:r>
                  <a:rPr lang="en-US" dirty="0"/>
                  <a:t>For each </a:t>
                </a:r>
                <a14:m>
                  <m:oMath xmlns:m="http://schemas.openxmlformats.org/officeDocument/2006/math">
                    <m:r>
                      <a:rPr lang="en-US" i="1">
                        <a:latin typeface="Cambria Math" panose="02040503050406030204" pitchFamily="18" charset="0"/>
                      </a:rPr>
                      <m:t>𝑥</m:t>
                    </m:r>
                  </m:oMath>
                </a14:m>
                <a:r>
                  <a:rPr lang="en-US" dirty="0">
                    <a:effectLs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effectLst/>
                  </a:rPr>
                  <a:t>computes share </a:t>
                </a:r>
                <a14:m>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oMath>
                </a14:m>
                <a:r>
                  <a:rPr lang="en-US" dirty="0">
                    <a:effectLst/>
                  </a:rPr>
                  <a:t> using PRF </a:t>
                </a:r>
                <a14:m>
                  <m:oMath xmlns:m="http://schemas.openxmlformats.org/officeDocument/2006/math">
                    <m:r>
                      <a:rPr lang="en-US" i="1" smtClean="0">
                        <a:solidFill>
                          <a:schemeClr val="tx1"/>
                        </a:solidFill>
                        <a:latin typeface="Cambria Math" panose="02040503050406030204" pitchFamily="18" charset="0"/>
                      </a:rPr>
                      <m:t>𝐹</m:t>
                    </m:r>
                  </m:oMath>
                </a14:m>
                <a:endParaRPr lang="en-US" dirty="0">
                  <a:effectLst/>
                </a:endParaRPr>
              </a:p>
            </p:txBody>
          </p:sp>
        </mc:Choice>
        <mc:Fallback xmlns="">
          <p:sp>
            <p:nvSpPr>
              <p:cNvPr id="53" name="Content Placeholder 2">
                <a:extLst>
                  <a:ext uri="{FF2B5EF4-FFF2-40B4-BE49-F238E27FC236}">
                    <a16:creationId xmlns:a16="http://schemas.microsoft.com/office/drawing/2014/main" id="{F7BA9451-8893-419D-84E1-5597AD8729A1}"/>
                  </a:ext>
                </a:extLst>
              </p:cNvPr>
              <p:cNvSpPr>
                <a:spLocks noGrp="1" noRot="1" noChangeAspect="1" noMove="1" noResize="1" noEditPoints="1" noAdjustHandles="1" noChangeArrowheads="1" noChangeShapeType="1" noTextEdit="1"/>
              </p:cNvSpPr>
              <p:nvPr>
                <p:ph idx="1"/>
              </p:nvPr>
            </p:nvSpPr>
            <p:spPr>
              <a:xfrm>
                <a:off x="5726" y="4173118"/>
                <a:ext cx="5119019" cy="2584610"/>
              </a:xfrm>
              <a:blipFill>
                <a:blip r:embed="rId46"/>
                <a:stretch>
                  <a:fillRect l="-595" t="-2594"/>
                </a:stretch>
              </a:blipFill>
            </p:spPr>
            <p:txBody>
              <a:bodyPr/>
              <a:lstStyle/>
              <a:p>
                <a:r>
                  <a:rPr lang="en-US">
                    <a:noFill/>
                  </a:rPr>
                  <a:t> </a:t>
                </a:r>
              </a:p>
            </p:txBody>
          </p:sp>
        </mc:Fallback>
      </mc:AlternateContent>
    </p:spTree>
    <p:extLst>
      <p:ext uri="{BB962C8B-B14F-4D97-AF65-F5344CB8AC3E}">
        <p14:creationId xmlns:p14="http://schemas.microsoft.com/office/powerpoint/2010/main" val="33435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332" y="165036"/>
            <a:ext cx="10058400" cy="1609344"/>
          </a:xfrm>
        </p:spPr>
        <p:txBody>
          <a:bodyPr/>
          <a:lstStyle/>
          <a:p>
            <a:pPr algn="ctr"/>
            <a:r>
              <a:rPr lang="en-US" dirty="0"/>
              <a:t>Multi-party Private Set Intersection</a:t>
            </a:r>
          </a:p>
        </p:txBody>
      </p:sp>
      <p:sp>
        <p:nvSpPr>
          <p:cNvPr id="7" name="Slide Number Placeholder 9"/>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2</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6" name="Oval 10">
                <a:extLst>
                  <a:ext uri="{FF2B5EF4-FFF2-40B4-BE49-F238E27FC236}">
                    <a16:creationId xmlns:a16="http://schemas.microsoft.com/office/drawing/2014/main" id="{111AEE89-ADA7-4108-BEE5-2BAC7BEF6C8D}"/>
                  </a:ext>
                </a:extLst>
              </p:cNvPr>
              <p:cNvSpPr>
                <a:spLocks noChangeArrowheads="1"/>
              </p:cNvSpPr>
              <p:nvPr/>
            </p:nvSpPr>
            <p:spPr bwMode="auto">
              <a:xfrm>
                <a:off x="2767974" y="1589282"/>
                <a:ext cx="4323913" cy="2664223"/>
              </a:xfrm>
              <a:prstGeom prst="ellipse">
                <a:avLst/>
              </a:prstGeom>
              <a:solidFill>
                <a:srgbClr val="FFCCCC">
                  <a:alpha val="9804"/>
                </a:srgbClr>
              </a:solidFill>
              <a:ln w="76200">
                <a:solidFill>
                  <a:schemeClr val="accent1">
                    <a:lumMod val="60000"/>
                    <a:lumOff val="40000"/>
                  </a:schemeClr>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14:m>
                  <m:oMathPara xmlns:m="http://schemas.openxmlformats.org/officeDocument/2006/math">
                    <m:oMathParaPr>
                      <m:jc m:val="centerGroup"/>
                    </m:oMathParaPr>
                    <m:oMath xmlns:m="http://schemas.openxmlformats.org/officeDocument/2006/math">
                      <m:r>
                        <a:rPr lang="en-US" altLang="en-US" sz="5000" b="1" i="1" smtClean="0">
                          <a:latin typeface="Cambria Math" panose="02040503050406030204" pitchFamily="18" charset="0"/>
                        </a:rPr>
                        <m:t>𝑿</m:t>
                      </m:r>
                      <m:r>
                        <a:rPr lang="en-US" altLang="en-US" sz="5000" b="1" i="1" smtClean="0">
                          <a:latin typeface="Cambria Math" panose="02040503050406030204" pitchFamily="18" charset="0"/>
                        </a:rPr>
                        <m:t>               </m:t>
                      </m:r>
                    </m:oMath>
                  </m:oMathPara>
                </a14:m>
                <a:endParaRPr lang="en-US" altLang="en-US" sz="5000" b="1" dirty="0">
                  <a:latin typeface="Arial" panose="020B0604020202020204" pitchFamily="34" charset="0"/>
                </a:endParaRPr>
              </a:p>
            </p:txBody>
          </p:sp>
        </mc:Choice>
        <mc:Fallback xmlns="">
          <p:sp>
            <p:nvSpPr>
              <p:cNvPr id="6" name="Oval 10">
                <a:extLst>
                  <a:ext uri="{FF2B5EF4-FFF2-40B4-BE49-F238E27FC236}">
                    <a16:creationId xmlns:a16="http://schemas.microsoft.com/office/drawing/2014/main" id="{111AEE89-ADA7-4108-BEE5-2BAC7BEF6C8D}"/>
                  </a:ext>
                </a:extLst>
              </p:cNvPr>
              <p:cNvSpPr>
                <a:spLocks noRot="1" noChangeAspect="1" noMove="1" noResize="1" noEditPoints="1" noAdjustHandles="1" noChangeArrowheads="1" noChangeShapeType="1" noTextEdit="1"/>
              </p:cNvSpPr>
              <p:nvPr/>
            </p:nvSpPr>
            <p:spPr bwMode="auto">
              <a:xfrm>
                <a:off x="2767974" y="1589282"/>
                <a:ext cx="4323913" cy="2664223"/>
              </a:xfrm>
              <a:prstGeom prst="ellipse">
                <a:avLst/>
              </a:prstGeom>
              <a:blipFill>
                <a:blip r:embed="rId3"/>
                <a:stretch>
                  <a:fillRect/>
                </a:stretch>
              </a:blipFill>
              <a:ln w="76200">
                <a:solidFill>
                  <a:schemeClr val="accent1">
                    <a:lumMod val="60000"/>
                    <a:lumOff val="40000"/>
                  </a:schemeClr>
                </a:solidFill>
                <a:round/>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11">
                <a:extLst>
                  <a:ext uri="{FF2B5EF4-FFF2-40B4-BE49-F238E27FC236}">
                    <a16:creationId xmlns:a16="http://schemas.microsoft.com/office/drawing/2014/main" id="{2E330301-1F8A-4E31-9633-9DCC5AB9F90E}"/>
                  </a:ext>
                </a:extLst>
              </p:cNvPr>
              <p:cNvSpPr>
                <a:spLocks noChangeArrowheads="1"/>
              </p:cNvSpPr>
              <p:nvPr/>
            </p:nvSpPr>
            <p:spPr bwMode="auto">
              <a:xfrm>
                <a:off x="5263950" y="1661606"/>
                <a:ext cx="4057110" cy="2591899"/>
              </a:xfrm>
              <a:prstGeom prst="ellipse">
                <a:avLst/>
              </a:prstGeom>
              <a:solidFill>
                <a:srgbClr val="CCFFFF">
                  <a:alpha val="9804"/>
                </a:srgbClr>
              </a:solidFill>
              <a:ln w="76200">
                <a:solidFill>
                  <a:srgbClr val="0066FF"/>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14:m>
                  <m:oMathPara xmlns:m="http://schemas.openxmlformats.org/officeDocument/2006/math">
                    <m:oMathParaPr>
                      <m:jc m:val="centerGroup"/>
                    </m:oMathParaPr>
                    <m:oMath xmlns:m="http://schemas.openxmlformats.org/officeDocument/2006/math">
                      <m:r>
                        <a:rPr lang="en-US" altLang="en-US" sz="5000" b="1" i="1" smtClean="0">
                          <a:latin typeface="Cambria Math" panose="02040503050406030204" pitchFamily="18" charset="0"/>
                        </a:rPr>
                        <m:t>      </m:t>
                      </m:r>
                      <m:r>
                        <a:rPr lang="en-US" altLang="en-US" sz="5000" b="1" i="1" smtClean="0">
                          <a:latin typeface="Cambria Math" panose="02040503050406030204" pitchFamily="18" charset="0"/>
                        </a:rPr>
                        <m:t>𝒀</m:t>
                      </m:r>
                    </m:oMath>
                  </m:oMathPara>
                </a14:m>
                <a:endParaRPr lang="en-US" altLang="en-US" sz="5000" b="1" dirty="0">
                  <a:latin typeface="Arial" panose="020B0604020202020204" pitchFamily="34" charset="0"/>
                </a:endParaRPr>
              </a:p>
            </p:txBody>
          </p:sp>
        </mc:Choice>
        <mc:Fallback xmlns="">
          <p:sp>
            <p:nvSpPr>
              <p:cNvPr id="8" name="Oval 11">
                <a:extLst>
                  <a:ext uri="{FF2B5EF4-FFF2-40B4-BE49-F238E27FC236}">
                    <a16:creationId xmlns:a16="http://schemas.microsoft.com/office/drawing/2014/main" id="{2E330301-1F8A-4E31-9633-9DCC5AB9F90E}"/>
                  </a:ext>
                </a:extLst>
              </p:cNvPr>
              <p:cNvSpPr>
                <a:spLocks noRot="1" noChangeAspect="1" noMove="1" noResize="1" noEditPoints="1" noAdjustHandles="1" noChangeArrowheads="1" noChangeShapeType="1" noTextEdit="1"/>
              </p:cNvSpPr>
              <p:nvPr/>
            </p:nvSpPr>
            <p:spPr bwMode="auto">
              <a:xfrm>
                <a:off x="5263950" y="1661606"/>
                <a:ext cx="4057110" cy="2591899"/>
              </a:xfrm>
              <a:prstGeom prst="ellipse">
                <a:avLst/>
              </a:prstGeom>
              <a:blipFill>
                <a:blip r:embed="rId4"/>
                <a:stretch>
                  <a:fillRect/>
                </a:stretch>
              </a:blipFill>
              <a:ln w="76200">
                <a:solidFill>
                  <a:srgbClr val="0066FF"/>
                </a:solidFill>
                <a:round/>
                <a:headEnd/>
                <a:tailEnd/>
              </a:ln>
              <a:effectLst/>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2C44A53-E4AB-4249-8157-3F28CA76FF4F}"/>
              </a:ext>
            </a:extLst>
          </p:cNvPr>
          <p:cNvGrpSpPr/>
          <p:nvPr/>
        </p:nvGrpSpPr>
        <p:grpSpPr>
          <a:xfrm>
            <a:off x="5344444" y="2918889"/>
            <a:ext cx="1534913" cy="1014479"/>
            <a:chOff x="3097003" y="2929906"/>
            <a:chExt cx="1534913" cy="1014479"/>
          </a:xfrm>
        </p:grpSpPr>
        <p:cxnSp>
          <p:nvCxnSpPr>
            <p:cNvPr id="11" name="Straight Connector 10">
              <a:extLst>
                <a:ext uri="{FF2B5EF4-FFF2-40B4-BE49-F238E27FC236}">
                  <a16:creationId xmlns:a16="http://schemas.microsoft.com/office/drawing/2014/main" id="{1B7BDA30-621B-44F1-A892-37F113F42795}"/>
                </a:ext>
              </a:extLst>
            </p:cNvPr>
            <p:cNvCxnSpPr>
              <a:cxnSpLocks/>
            </p:cNvCxnSpPr>
            <p:nvPr/>
          </p:nvCxnSpPr>
          <p:spPr>
            <a:xfrm>
              <a:off x="3097003" y="3143295"/>
              <a:ext cx="848239" cy="801090"/>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850FFFD9-4658-4B18-AC7F-75FFFD22C48F}"/>
                </a:ext>
              </a:extLst>
            </p:cNvPr>
            <p:cNvCxnSpPr>
              <a:cxnSpLocks/>
            </p:cNvCxnSpPr>
            <p:nvPr/>
          </p:nvCxnSpPr>
          <p:spPr>
            <a:xfrm>
              <a:off x="3256104" y="3041499"/>
              <a:ext cx="850897" cy="860280"/>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0222BFF6-B8DF-41EE-B162-8899DAD252DD}"/>
                </a:ext>
              </a:extLst>
            </p:cNvPr>
            <p:cNvCxnSpPr>
              <a:cxnSpLocks/>
            </p:cNvCxnSpPr>
            <p:nvPr/>
          </p:nvCxnSpPr>
          <p:spPr>
            <a:xfrm>
              <a:off x="3420170" y="3012041"/>
              <a:ext cx="857568" cy="787408"/>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F4E9EF7C-CE0B-4F1A-AF6B-5F8CFA08968B}"/>
                </a:ext>
              </a:extLst>
            </p:cNvPr>
            <p:cNvCxnSpPr>
              <a:cxnSpLocks/>
            </p:cNvCxnSpPr>
            <p:nvPr/>
          </p:nvCxnSpPr>
          <p:spPr>
            <a:xfrm>
              <a:off x="3554773" y="2968572"/>
              <a:ext cx="821516" cy="725891"/>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F69D812-E36A-4F40-AE42-2DC740CC0C1F}"/>
                </a:ext>
              </a:extLst>
            </p:cNvPr>
            <p:cNvCxnSpPr>
              <a:cxnSpLocks/>
            </p:cNvCxnSpPr>
            <p:nvPr/>
          </p:nvCxnSpPr>
          <p:spPr>
            <a:xfrm>
              <a:off x="3761417" y="2929906"/>
              <a:ext cx="684751" cy="686408"/>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2D0106C6-05DB-4901-9B65-671651624442}"/>
                </a:ext>
              </a:extLst>
            </p:cNvPr>
            <p:cNvCxnSpPr>
              <a:cxnSpLocks/>
            </p:cNvCxnSpPr>
            <p:nvPr/>
          </p:nvCxnSpPr>
          <p:spPr>
            <a:xfrm>
              <a:off x="3977184" y="2954127"/>
              <a:ext cx="633050" cy="559487"/>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12E2416-AF92-4CAA-9D0F-D70B6E647CA0}"/>
                </a:ext>
              </a:extLst>
            </p:cNvPr>
            <p:cNvCxnSpPr>
              <a:cxnSpLocks/>
            </p:cNvCxnSpPr>
            <p:nvPr/>
          </p:nvCxnSpPr>
          <p:spPr>
            <a:xfrm>
              <a:off x="4231644" y="3000825"/>
              <a:ext cx="400272" cy="381487"/>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18" name="Picture 2" descr="Image result for check sign">
            <a:extLst>
              <a:ext uri="{FF2B5EF4-FFF2-40B4-BE49-F238E27FC236}">
                <a16:creationId xmlns:a16="http://schemas.microsoft.com/office/drawing/2014/main" id="{9A6B1ED6-75A0-404B-A26F-A54C4E4416A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711734" y="2981652"/>
            <a:ext cx="789107" cy="9008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Oval 11">
                <a:extLst>
                  <a:ext uri="{FF2B5EF4-FFF2-40B4-BE49-F238E27FC236}">
                    <a16:creationId xmlns:a16="http://schemas.microsoft.com/office/drawing/2014/main" id="{22D7CDBC-7334-4344-AD9C-5D6D48356E30}"/>
                  </a:ext>
                </a:extLst>
              </p:cNvPr>
              <p:cNvSpPr>
                <a:spLocks noChangeArrowheads="1"/>
              </p:cNvSpPr>
              <p:nvPr/>
            </p:nvSpPr>
            <p:spPr bwMode="auto">
              <a:xfrm>
                <a:off x="4599091" y="2795827"/>
                <a:ext cx="2819533" cy="3661994"/>
              </a:xfrm>
              <a:prstGeom prst="ellipse">
                <a:avLst/>
              </a:prstGeom>
              <a:solidFill>
                <a:srgbClr val="66CCFF">
                  <a:alpha val="9804"/>
                </a:srgbClr>
              </a:solidFill>
              <a:ln w="76200">
                <a:solidFill>
                  <a:schemeClr val="accent6">
                    <a:lumMod val="75000"/>
                  </a:schemeClr>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14:m>
                  <m:oMathPara xmlns:m="http://schemas.openxmlformats.org/officeDocument/2006/math">
                    <m:oMathParaPr>
                      <m:jc m:val="centerGroup"/>
                    </m:oMathParaPr>
                    <m:oMath xmlns:m="http://schemas.openxmlformats.org/officeDocument/2006/math">
                      <m:r>
                        <a:rPr lang="en-US" altLang="en-US" sz="5000" b="1" i="1" smtClean="0">
                          <a:latin typeface="Cambria Math" panose="02040503050406030204" pitchFamily="18" charset="0"/>
                        </a:rPr>
                        <m:t>𝒁</m:t>
                      </m:r>
                    </m:oMath>
                  </m:oMathPara>
                </a14:m>
                <a:endParaRPr lang="en-US" altLang="en-US" sz="5000" b="1" dirty="0">
                  <a:latin typeface="Arial" panose="020B0604020202020204" pitchFamily="34" charset="0"/>
                </a:endParaRPr>
              </a:p>
            </p:txBody>
          </p:sp>
        </mc:Choice>
        <mc:Fallback xmlns="">
          <p:sp>
            <p:nvSpPr>
              <p:cNvPr id="19" name="Oval 11">
                <a:extLst>
                  <a:ext uri="{FF2B5EF4-FFF2-40B4-BE49-F238E27FC236}">
                    <a16:creationId xmlns:a16="http://schemas.microsoft.com/office/drawing/2014/main" id="{22D7CDBC-7334-4344-AD9C-5D6D48356E30}"/>
                  </a:ext>
                </a:extLst>
              </p:cNvPr>
              <p:cNvSpPr>
                <a:spLocks noRot="1" noChangeAspect="1" noMove="1" noResize="1" noEditPoints="1" noAdjustHandles="1" noChangeArrowheads="1" noChangeShapeType="1" noTextEdit="1"/>
              </p:cNvSpPr>
              <p:nvPr/>
            </p:nvSpPr>
            <p:spPr bwMode="auto">
              <a:xfrm>
                <a:off x="4599091" y="2795827"/>
                <a:ext cx="2819533" cy="3661994"/>
              </a:xfrm>
              <a:prstGeom prst="ellipse">
                <a:avLst/>
              </a:prstGeom>
              <a:blipFill>
                <a:blip r:embed="rId7"/>
                <a:stretch>
                  <a:fillRect/>
                </a:stretch>
              </a:blipFill>
              <a:ln w="76200">
                <a:solidFill>
                  <a:schemeClr val="accent6">
                    <a:lumMod val="75000"/>
                  </a:schemeClr>
                </a:solidFill>
                <a:round/>
                <a:headEnd/>
                <a:tailEnd/>
              </a:ln>
              <a:effectLst/>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2674A8-569B-4828-8E36-FFA93C59004F}"/>
              </a:ext>
            </a:extLst>
          </p:cNvPr>
          <p:cNvGrpSpPr/>
          <p:nvPr/>
        </p:nvGrpSpPr>
        <p:grpSpPr>
          <a:xfrm>
            <a:off x="1936550" y="1215963"/>
            <a:ext cx="1010653" cy="1002066"/>
            <a:chOff x="1936550" y="1215963"/>
            <a:chExt cx="1010653" cy="1002066"/>
          </a:xfrm>
        </p:grpSpPr>
        <p:pic>
          <p:nvPicPr>
            <p:cNvPr id="21" name="Picture 20">
              <a:extLst>
                <a:ext uri="{FF2B5EF4-FFF2-40B4-BE49-F238E27FC236}">
                  <a16:creationId xmlns:a16="http://schemas.microsoft.com/office/drawing/2014/main" id="{7F600D63-45A1-467C-8B1B-B0C6B6AEE42C}"/>
                </a:ext>
              </a:extLst>
            </p:cNvPr>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936550" y="1215963"/>
              <a:ext cx="1010653" cy="10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E9BF7F6-ECD7-45FF-8616-403703FB8D63}"/>
                    </a:ext>
                  </a:extLst>
                </p:cNvPr>
                <p:cNvSpPr/>
                <p:nvPr/>
              </p:nvSpPr>
              <p:spPr>
                <a:xfrm>
                  <a:off x="2071474" y="1848697"/>
                  <a:ext cx="7587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𝐴𝑙𝑖𝑐𝑒</m:t>
                        </m:r>
                      </m:oMath>
                    </m:oMathPara>
                  </a14:m>
                  <a:endParaRPr lang="en-US" dirty="0"/>
                </a:p>
              </p:txBody>
            </p:sp>
          </mc:Choice>
          <mc:Fallback xmlns="">
            <p:sp>
              <p:nvSpPr>
                <p:cNvPr id="23" name="Rectangle 22">
                  <a:extLst>
                    <a:ext uri="{FF2B5EF4-FFF2-40B4-BE49-F238E27FC236}">
                      <a16:creationId xmlns:a16="http://schemas.microsoft.com/office/drawing/2014/main" id="{0E9BF7F6-ECD7-45FF-8616-403703FB8D63}"/>
                    </a:ext>
                  </a:extLst>
                </p:cNvPr>
                <p:cNvSpPr>
                  <a:spLocks noRot="1" noChangeAspect="1" noMove="1" noResize="1" noEditPoints="1" noAdjustHandles="1" noChangeArrowheads="1" noChangeShapeType="1" noTextEdit="1"/>
                </p:cNvSpPr>
                <p:nvPr/>
              </p:nvSpPr>
              <p:spPr>
                <a:xfrm>
                  <a:off x="2071474" y="1848697"/>
                  <a:ext cx="758797" cy="369332"/>
                </a:xfrm>
                <a:prstGeom prst="rect">
                  <a:avLst/>
                </a:prstGeom>
                <a:blipFill>
                  <a:blip r:embed="rId10"/>
                  <a:stretch>
                    <a:fillRect/>
                  </a:stretch>
                </a:blipFill>
              </p:spPr>
              <p:txBody>
                <a:bodyPr/>
                <a:lstStyle/>
                <a:p>
                  <a:r>
                    <a:rPr lang="en-US">
                      <a:noFill/>
                    </a:rPr>
                    <a:t> </a:t>
                  </a:r>
                </a:p>
              </p:txBody>
            </p:sp>
          </mc:Fallback>
        </mc:AlternateContent>
      </p:grpSp>
      <p:grpSp>
        <p:nvGrpSpPr>
          <p:cNvPr id="26" name="Group 25">
            <a:extLst>
              <a:ext uri="{FF2B5EF4-FFF2-40B4-BE49-F238E27FC236}">
                <a16:creationId xmlns:a16="http://schemas.microsoft.com/office/drawing/2014/main" id="{D398A5C3-97B8-4041-ACBE-6C78E5CDF95E}"/>
              </a:ext>
            </a:extLst>
          </p:cNvPr>
          <p:cNvGrpSpPr/>
          <p:nvPr/>
        </p:nvGrpSpPr>
        <p:grpSpPr>
          <a:xfrm>
            <a:off x="9194096" y="1215963"/>
            <a:ext cx="1159574" cy="1164816"/>
            <a:chOff x="9194096" y="1215963"/>
            <a:chExt cx="1159574" cy="1164816"/>
          </a:xfrm>
        </p:grpSpPr>
        <p:pic>
          <p:nvPicPr>
            <p:cNvPr id="22" name="Picture 21">
              <a:extLst>
                <a:ext uri="{FF2B5EF4-FFF2-40B4-BE49-F238E27FC236}">
                  <a16:creationId xmlns:a16="http://schemas.microsoft.com/office/drawing/2014/main" id="{CBEE1E17-EB54-424D-BFC8-60E703B73ED9}"/>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194096" y="1215963"/>
              <a:ext cx="1159574" cy="116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3C6C7FD0-4F20-48CA-82A0-A11CB6974E8A}"/>
                    </a:ext>
                  </a:extLst>
                </p:cNvPr>
                <p:cNvSpPr/>
                <p:nvPr/>
              </p:nvSpPr>
              <p:spPr>
                <a:xfrm>
                  <a:off x="9530398" y="1892913"/>
                  <a:ext cx="6481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𝐵𝑜𝑏</m:t>
                        </m:r>
                      </m:oMath>
                    </m:oMathPara>
                  </a14:m>
                  <a:endParaRPr lang="en-US" dirty="0"/>
                </a:p>
              </p:txBody>
            </p:sp>
          </mc:Choice>
          <mc:Fallback xmlns="">
            <p:sp>
              <p:nvSpPr>
                <p:cNvPr id="24" name="Rectangle 23">
                  <a:extLst>
                    <a:ext uri="{FF2B5EF4-FFF2-40B4-BE49-F238E27FC236}">
                      <a16:creationId xmlns:a16="http://schemas.microsoft.com/office/drawing/2014/main" id="{3C6C7FD0-4F20-48CA-82A0-A11CB6974E8A}"/>
                    </a:ext>
                  </a:extLst>
                </p:cNvPr>
                <p:cNvSpPr>
                  <a:spLocks noRot="1" noChangeAspect="1" noMove="1" noResize="1" noEditPoints="1" noAdjustHandles="1" noChangeArrowheads="1" noChangeShapeType="1" noTextEdit="1"/>
                </p:cNvSpPr>
                <p:nvPr/>
              </p:nvSpPr>
              <p:spPr>
                <a:xfrm>
                  <a:off x="9530398" y="1892913"/>
                  <a:ext cx="648190" cy="369332"/>
                </a:xfrm>
                <a:prstGeom prst="rect">
                  <a:avLst/>
                </a:prstGeom>
                <a:blipFill>
                  <a:blip r:embed="rId12"/>
                  <a:stretch>
                    <a:fillRect/>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EB813731-8E27-4F8D-ACEF-3F31D01555F3}"/>
              </a:ext>
            </a:extLst>
          </p:cNvPr>
          <p:cNvGrpSpPr/>
          <p:nvPr/>
        </p:nvGrpSpPr>
        <p:grpSpPr>
          <a:xfrm>
            <a:off x="7298875" y="5721268"/>
            <a:ext cx="1131616" cy="1136732"/>
            <a:chOff x="7298875" y="5721268"/>
            <a:chExt cx="1131616" cy="1136732"/>
          </a:xfrm>
        </p:grpSpPr>
        <p:pic>
          <p:nvPicPr>
            <p:cNvPr id="20" name="Picture 19">
              <a:extLst>
                <a:ext uri="{FF2B5EF4-FFF2-40B4-BE49-F238E27FC236}">
                  <a16:creationId xmlns:a16="http://schemas.microsoft.com/office/drawing/2014/main" id="{722DE325-3C84-4270-AD24-583AAA055CB1}"/>
                </a:ext>
              </a:extLst>
            </p:cNvPr>
            <p:cNvPicPr>
              <a:picLocks noChangeAspect="1"/>
            </p:cNvPicPr>
            <p:nvPr/>
          </p:nvPicPr>
          <p:blipFill>
            <a:blip r:embed="rId13">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298875" y="5721268"/>
              <a:ext cx="1131616" cy="113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9363638F-2D65-4BD6-97EF-A50BF61EAEDA}"/>
                    </a:ext>
                  </a:extLst>
                </p:cNvPr>
                <p:cNvSpPr/>
                <p:nvPr/>
              </p:nvSpPr>
              <p:spPr>
                <a:xfrm>
                  <a:off x="7298875" y="6488668"/>
                  <a:ext cx="1010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𝐶h𝑎𝑟𝑙𝑖𝑒</m:t>
                        </m:r>
                      </m:oMath>
                    </m:oMathPara>
                  </a14:m>
                  <a:endParaRPr lang="en-US" dirty="0"/>
                </a:p>
              </p:txBody>
            </p:sp>
          </mc:Choice>
          <mc:Fallback xmlns="">
            <p:sp>
              <p:nvSpPr>
                <p:cNvPr id="25" name="Rectangle 24">
                  <a:extLst>
                    <a:ext uri="{FF2B5EF4-FFF2-40B4-BE49-F238E27FC236}">
                      <a16:creationId xmlns:a16="http://schemas.microsoft.com/office/drawing/2014/main" id="{9363638F-2D65-4BD6-97EF-A50BF61EAEDA}"/>
                    </a:ext>
                  </a:extLst>
                </p:cNvPr>
                <p:cNvSpPr>
                  <a:spLocks noRot="1" noChangeAspect="1" noMove="1" noResize="1" noEditPoints="1" noAdjustHandles="1" noChangeArrowheads="1" noChangeShapeType="1" noTextEdit="1"/>
                </p:cNvSpPr>
                <p:nvPr/>
              </p:nvSpPr>
              <p:spPr>
                <a:xfrm>
                  <a:off x="7298875" y="6488668"/>
                  <a:ext cx="1010469" cy="369332"/>
                </a:xfrm>
                <a:prstGeom prst="rect">
                  <a:avLst/>
                </a:prstGeom>
                <a:blipFill>
                  <a:blip r:embed="rId15"/>
                  <a:stretch>
                    <a:fillRect/>
                  </a:stretch>
                </a:blipFill>
              </p:spPr>
              <p:txBody>
                <a:bodyPr/>
                <a:lstStyle/>
                <a:p>
                  <a:r>
                    <a:rPr lang="en-US">
                      <a:noFill/>
                    </a:rPr>
                    <a:t> </a:t>
                  </a:r>
                </a:p>
              </p:txBody>
            </p:sp>
          </mc:Fallback>
        </mc:AlternateContent>
      </p:grpSp>
      <p:pic>
        <p:nvPicPr>
          <p:cNvPr id="27" name="Picture 4" descr="Image result for question sign">
            <a:extLst>
              <a:ext uri="{FF2B5EF4-FFF2-40B4-BE49-F238E27FC236}">
                <a16:creationId xmlns:a16="http://schemas.microsoft.com/office/drawing/2014/main" id="{9F9A597F-8ED6-4027-A5C9-9746FE4E9308}"/>
              </a:ext>
            </a:extLst>
          </p:cNvPr>
          <p:cNvPicPr>
            <a:picLocks noChangeAspect="1" noChangeArrowheads="1"/>
          </p:cNvPicPr>
          <p:nvPr/>
        </p:nvPicPr>
        <p:blipFill>
          <a:blip r:embed="rId1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02788" y="2218029"/>
            <a:ext cx="508476" cy="50847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Image result for question sign">
            <a:extLst>
              <a:ext uri="{FF2B5EF4-FFF2-40B4-BE49-F238E27FC236}">
                <a16:creationId xmlns:a16="http://schemas.microsoft.com/office/drawing/2014/main" id="{9D54AF49-6583-4F6A-B78E-9CD76241218A}"/>
              </a:ext>
            </a:extLst>
          </p:cNvPr>
          <p:cNvPicPr>
            <a:picLocks noChangeAspect="1" noChangeArrowheads="1"/>
          </p:cNvPicPr>
          <p:nvPr/>
        </p:nvPicPr>
        <p:blipFill>
          <a:blip r:embed="rId1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32341" y="3645982"/>
            <a:ext cx="508476" cy="50847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Image result for question sign">
            <a:extLst>
              <a:ext uri="{FF2B5EF4-FFF2-40B4-BE49-F238E27FC236}">
                <a16:creationId xmlns:a16="http://schemas.microsoft.com/office/drawing/2014/main" id="{741A9E25-608B-4471-87CD-4434C94AF08E}"/>
              </a:ext>
            </a:extLst>
          </p:cNvPr>
          <p:cNvPicPr>
            <a:picLocks noChangeAspect="1" noChangeArrowheads="1"/>
          </p:cNvPicPr>
          <p:nvPr/>
        </p:nvPicPr>
        <p:blipFill>
          <a:blip r:embed="rId1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0957" y="3555780"/>
            <a:ext cx="508476" cy="50847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Image result for question sign">
            <a:extLst>
              <a:ext uri="{FF2B5EF4-FFF2-40B4-BE49-F238E27FC236}">
                <a16:creationId xmlns:a16="http://schemas.microsoft.com/office/drawing/2014/main" id="{9B2E97CA-8418-4E28-825E-22A4E309BA8D}"/>
              </a:ext>
            </a:extLst>
          </p:cNvPr>
          <p:cNvPicPr>
            <a:picLocks noChangeAspect="1" noChangeArrowheads="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9166" y="4905696"/>
            <a:ext cx="1219474" cy="121947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Image result for question sign">
            <a:extLst>
              <a:ext uri="{FF2B5EF4-FFF2-40B4-BE49-F238E27FC236}">
                <a16:creationId xmlns:a16="http://schemas.microsoft.com/office/drawing/2014/main" id="{8F528E76-28A8-4647-97FC-283F5D0E8BCD}"/>
              </a:ext>
            </a:extLst>
          </p:cNvPr>
          <p:cNvPicPr>
            <a:picLocks noChangeAspect="1" noChangeArrowheads="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39384" y="2262245"/>
            <a:ext cx="1219474" cy="121947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question sign">
            <a:extLst>
              <a:ext uri="{FF2B5EF4-FFF2-40B4-BE49-F238E27FC236}">
                <a16:creationId xmlns:a16="http://schemas.microsoft.com/office/drawing/2014/main" id="{46BED044-6040-41A2-A66F-19F4E99EDC0B}"/>
              </a:ext>
            </a:extLst>
          </p:cNvPr>
          <p:cNvPicPr>
            <a:picLocks noChangeAspect="1" noChangeArrowheads="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92111" y="2042619"/>
            <a:ext cx="1219474" cy="1219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7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283F7328-E151-417C-9F8C-0B8E1478FC7C}"/>
              </a:ext>
            </a:extLst>
          </p:cNvPr>
          <p:cNvSpPr/>
          <p:nvPr/>
        </p:nvSpPr>
        <p:spPr>
          <a:xfrm>
            <a:off x="1041952" y="2565478"/>
            <a:ext cx="767612" cy="351177"/>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E37C057-9343-43B6-9283-576DDE90790A}"/>
              </a:ext>
            </a:extLst>
          </p:cNvPr>
          <p:cNvSpPr/>
          <p:nvPr/>
        </p:nvSpPr>
        <p:spPr>
          <a:xfrm>
            <a:off x="8772106" y="1757914"/>
            <a:ext cx="767612" cy="403646"/>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6643" y="-44286"/>
            <a:ext cx="10058400" cy="950495"/>
          </a:xfrm>
        </p:spPr>
        <p:txBody>
          <a:bodyPr/>
          <a:lstStyle/>
          <a:p>
            <a:pPr algn="ctr"/>
            <a:r>
              <a:rPr lang="en-US" dirty="0"/>
              <a:t>Non-interactive Zero sharing</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45" y="3010418"/>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1595" y="3064819"/>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6091749" y="6048239"/>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6477" y="864319"/>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4" name="Rectangle: Rounded Corners 63"/>
              <p:cNvSpPr/>
              <p:nvPr/>
            </p:nvSpPr>
            <p:spPr>
              <a:xfrm>
                <a:off x="6156635" y="1604219"/>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64" name="Rectangle: Rounded Corners 63"/>
              <p:cNvSpPr>
                <a:spLocks noRot="1" noChangeAspect="1" noMove="1" noResize="1" noEditPoints="1" noAdjustHandles="1" noChangeArrowheads="1" noChangeShapeType="1" noTextEdit="1"/>
              </p:cNvSpPr>
              <p:nvPr/>
            </p:nvSpPr>
            <p:spPr>
              <a:xfrm>
                <a:off x="6156635" y="1604219"/>
                <a:ext cx="308617" cy="255869"/>
              </a:xfrm>
              <a:prstGeom prst="roundRect">
                <a:avLst/>
              </a:prstGeom>
              <a:blipFill>
                <a:blip r:embed="rId7"/>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26897" y="1265666"/>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6126897" y="1265666"/>
                <a:ext cx="824648" cy="338554"/>
              </a:xfrm>
              <a:prstGeom prst="rect">
                <a:avLst/>
              </a:prstGeom>
              <a:blipFill>
                <a:blip r:embed="rId8"/>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897943" y="3458574"/>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9897943" y="3458574"/>
                <a:ext cx="82503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444516" y="3379086"/>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444516" y="3379086"/>
                <a:ext cx="815543"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052928" y="6460095"/>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20" name="Rectangle 19"/>
              <p:cNvSpPr>
                <a:spLocks noRot="1" noChangeAspect="1" noMove="1" noResize="1" noEditPoints="1" noAdjustHandles="1" noChangeArrowheads="1" noChangeShapeType="1" noTextEdit="1"/>
              </p:cNvSpPr>
              <p:nvPr/>
            </p:nvSpPr>
            <p:spPr>
              <a:xfrm>
                <a:off x="6052928" y="6460095"/>
                <a:ext cx="824648" cy="338554"/>
              </a:xfrm>
              <a:prstGeom prst="rect">
                <a:avLst/>
              </a:prstGeom>
              <a:blipFill>
                <a:blip r:embed="rId11"/>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Rounded Corners 72"/>
              <p:cNvSpPr/>
              <p:nvPr/>
            </p:nvSpPr>
            <p:spPr>
              <a:xfrm>
                <a:off x="2317860" y="3013865"/>
                <a:ext cx="303416"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73" name="Rectangle: Rounded Corners 72"/>
              <p:cNvSpPr>
                <a:spLocks noRot="1" noChangeAspect="1" noMove="1" noResize="1" noEditPoints="1" noAdjustHandles="1" noChangeArrowheads="1" noChangeShapeType="1" noTextEdit="1"/>
              </p:cNvSpPr>
              <p:nvPr/>
            </p:nvSpPr>
            <p:spPr>
              <a:xfrm>
                <a:off x="2317860" y="3013865"/>
                <a:ext cx="303416" cy="255869"/>
              </a:xfrm>
              <a:prstGeom prst="roundRect">
                <a:avLst/>
              </a:prstGeom>
              <a:blipFill>
                <a:blip r:embed="rId12"/>
                <a:stretch>
                  <a:fillRect l="-17308"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Rounded Corners 73"/>
              <p:cNvSpPr/>
              <p:nvPr/>
            </p:nvSpPr>
            <p:spPr>
              <a:xfrm>
                <a:off x="6175393" y="5264632"/>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4" name="Rectangle: Rounded Corners 73"/>
              <p:cNvSpPr>
                <a:spLocks noRot="1" noChangeAspect="1" noMove="1" noResize="1" noEditPoints="1" noAdjustHandles="1" noChangeArrowheads="1" noChangeShapeType="1" noTextEdit="1"/>
              </p:cNvSpPr>
              <p:nvPr/>
            </p:nvSpPr>
            <p:spPr>
              <a:xfrm>
                <a:off x="6175393" y="5264632"/>
                <a:ext cx="289859" cy="255869"/>
              </a:xfrm>
              <a:prstGeom prst="roundRect">
                <a:avLst/>
              </a:prstGeom>
              <a:blipFill>
                <a:blip r:embed="rId13"/>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p:cNvSpPr/>
              <p:nvPr/>
            </p:nvSpPr>
            <p:spPr>
              <a:xfrm>
                <a:off x="6156635" y="1860088"/>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7" name="Rectangle: Rounded Corners 76"/>
              <p:cNvSpPr>
                <a:spLocks noRot="1" noChangeAspect="1" noMove="1" noResize="1" noEditPoints="1" noAdjustHandles="1" noChangeArrowheads="1" noChangeShapeType="1" noTextEdit="1"/>
              </p:cNvSpPr>
              <p:nvPr/>
            </p:nvSpPr>
            <p:spPr>
              <a:xfrm>
                <a:off x="6156635" y="1860088"/>
                <a:ext cx="308617" cy="255869"/>
              </a:xfrm>
              <a:prstGeom prst="roundRect">
                <a:avLst/>
              </a:prstGeom>
              <a:blipFill>
                <a:blip r:embed="rId14"/>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p:cNvSpPr/>
              <p:nvPr/>
            </p:nvSpPr>
            <p:spPr>
              <a:xfrm>
                <a:off x="6175393" y="2140427"/>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2" name="Rectangle: Rounded Corners 81"/>
              <p:cNvSpPr>
                <a:spLocks noRot="1" noChangeAspect="1" noMove="1" noResize="1" noEditPoints="1" noAdjustHandles="1" noChangeArrowheads="1" noChangeShapeType="1" noTextEdit="1"/>
              </p:cNvSpPr>
              <p:nvPr/>
            </p:nvSpPr>
            <p:spPr>
              <a:xfrm>
                <a:off x="6175393" y="2140427"/>
                <a:ext cx="289859" cy="255869"/>
              </a:xfrm>
              <a:prstGeom prst="roundRect">
                <a:avLst/>
              </a:prstGeom>
              <a:blipFill>
                <a:blip r:embed="rId15"/>
                <a:stretch>
                  <a:fillRect l="-20000"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Rounded Corners 82"/>
              <p:cNvSpPr/>
              <p:nvPr/>
            </p:nvSpPr>
            <p:spPr>
              <a:xfrm>
                <a:off x="2319498" y="3269597"/>
                <a:ext cx="301778"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3" name="Rectangle: Rounded Corners 82"/>
              <p:cNvSpPr>
                <a:spLocks noRot="1" noChangeAspect="1" noMove="1" noResize="1" noEditPoints="1" noAdjustHandles="1" noChangeArrowheads="1" noChangeShapeType="1" noTextEdit="1"/>
              </p:cNvSpPr>
              <p:nvPr/>
            </p:nvSpPr>
            <p:spPr>
              <a:xfrm>
                <a:off x="2319498" y="3269597"/>
                <a:ext cx="301778" cy="259105"/>
              </a:xfrm>
              <a:prstGeom prst="roundRect">
                <a:avLst/>
              </a:prstGeom>
              <a:blipFill>
                <a:blip r:embed="rId16"/>
                <a:stretch>
                  <a:fillRect l="-15385"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Rounded Corners 83"/>
              <p:cNvSpPr/>
              <p:nvPr/>
            </p:nvSpPr>
            <p:spPr>
              <a:xfrm>
                <a:off x="2304010" y="3545289"/>
                <a:ext cx="309667"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84" name="Rectangle: Rounded Corners 83"/>
              <p:cNvSpPr>
                <a:spLocks noRot="1" noChangeAspect="1" noMove="1" noResize="1" noEditPoints="1" noAdjustHandles="1" noChangeArrowheads="1" noChangeShapeType="1" noTextEdit="1"/>
              </p:cNvSpPr>
              <p:nvPr/>
            </p:nvSpPr>
            <p:spPr>
              <a:xfrm>
                <a:off x="2304010" y="3545289"/>
                <a:ext cx="309667" cy="259105"/>
              </a:xfrm>
              <a:prstGeom prst="roundRect">
                <a:avLst/>
              </a:prstGeom>
              <a:blipFill>
                <a:blip r:embed="rId17"/>
                <a:stretch>
                  <a:fillRect l="-15094"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p:cNvSpPr/>
              <p:nvPr/>
            </p:nvSpPr>
            <p:spPr>
              <a:xfrm>
                <a:off x="6165009" y="5545194"/>
                <a:ext cx="300243"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7" name="Rectangle: Rounded Corners 86"/>
              <p:cNvSpPr>
                <a:spLocks noRot="1" noChangeAspect="1" noMove="1" noResize="1" noEditPoints="1" noAdjustHandles="1" noChangeArrowheads="1" noChangeShapeType="1" noTextEdit="1"/>
              </p:cNvSpPr>
              <p:nvPr/>
            </p:nvSpPr>
            <p:spPr>
              <a:xfrm>
                <a:off x="6165009" y="5545194"/>
                <a:ext cx="300243" cy="259105"/>
              </a:xfrm>
              <a:prstGeom prst="roundRect">
                <a:avLst/>
              </a:prstGeom>
              <a:blipFill>
                <a:blip r:embed="rId18"/>
                <a:stretch>
                  <a:fillRect l="-17308"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Rounded Corners 88"/>
              <p:cNvSpPr/>
              <p:nvPr/>
            </p:nvSpPr>
            <p:spPr>
              <a:xfrm>
                <a:off x="9611211" y="3107300"/>
                <a:ext cx="262994"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9" name="Rectangle: Rounded Corners 88"/>
              <p:cNvSpPr>
                <a:spLocks noRot="1" noChangeAspect="1" noMove="1" noResize="1" noEditPoints="1" noAdjustHandles="1" noChangeArrowheads="1" noChangeShapeType="1" noTextEdit="1"/>
              </p:cNvSpPr>
              <p:nvPr/>
            </p:nvSpPr>
            <p:spPr>
              <a:xfrm>
                <a:off x="9611211" y="3107300"/>
                <a:ext cx="262994" cy="255869"/>
              </a:xfrm>
              <a:prstGeom prst="roundRect">
                <a:avLst/>
              </a:prstGeom>
              <a:blipFill>
                <a:blip r:embed="rId19"/>
                <a:stretch>
                  <a:fillRect l="-28889"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Rounded Corners 89"/>
              <p:cNvSpPr/>
              <p:nvPr/>
            </p:nvSpPr>
            <p:spPr>
              <a:xfrm>
                <a:off x="9611211" y="3374012"/>
                <a:ext cx="27005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90" name="Rectangle: Rounded Corners 89"/>
              <p:cNvSpPr>
                <a:spLocks noRot="1" noChangeAspect="1" noMove="1" noResize="1" noEditPoints="1" noAdjustHandles="1" noChangeArrowheads="1" noChangeShapeType="1" noTextEdit="1"/>
              </p:cNvSpPr>
              <p:nvPr/>
            </p:nvSpPr>
            <p:spPr>
              <a:xfrm>
                <a:off x="9611211" y="3374012"/>
                <a:ext cx="270052" cy="259105"/>
              </a:xfrm>
              <a:prstGeom prst="roundRect">
                <a:avLst/>
              </a:prstGeom>
              <a:blipFill>
                <a:blip r:embed="rId20"/>
                <a:stretch>
                  <a:fillRect l="-2608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p:cNvSpPr/>
              <p:nvPr/>
            </p:nvSpPr>
            <p:spPr>
              <a:xfrm>
                <a:off x="6165009" y="5806470"/>
                <a:ext cx="300243" cy="2417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1" name="Rectangle: Rounded Corners 90"/>
              <p:cNvSpPr>
                <a:spLocks noRot="1" noChangeAspect="1" noMove="1" noResize="1" noEditPoints="1" noAdjustHandles="1" noChangeArrowheads="1" noChangeShapeType="1" noTextEdit="1"/>
              </p:cNvSpPr>
              <p:nvPr/>
            </p:nvSpPr>
            <p:spPr>
              <a:xfrm>
                <a:off x="6165009" y="5806470"/>
                <a:ext cx="300243" cy="241769"/>
              </a:xfrm>
              <a:prstGeom prst="roundRect">
                <a:avLst/>
              </a:prstGeom>
              <a:blipFill>
                <a:blip r:embed="rId21"/>
                <a:stretch>
                  <a:fillRect l="-17308" b="-7317"/>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p:cNvSpPr/>
              <p:nvPr/>
            </p:nvSpPr>
            <p:spPr>
              <a:xfrm>
                <a:off x="9611211" y="3643960"/>
                <a:ext cx="278391" cy="271007"/>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3" name="Rectangle: Rounded Corners 92"/>
              <p:cNvSpPr>
                <a:spLocks noRot="1" noChangeAspect="1" noMove="1" noResize="1" noEditPoints="1" noAdjustHandles="1" noChangeArrowheads="1" noChangeShapeType="1" noTextEdit="1"/>
              </p:cNvSpPr>
              <p:nvPr/>
            </p:nvSpPr>
            <p:spPr>
              <a:xfrm>
                <a:off x="9611211" y="3643960"/>
                <a:ext cx="278391" cy="271007"/>
              </a:xfrm>
              <a:prstGeom prst="roundRect">
                <a:avLst/>
              </a:prstGeom>
              <a:blipFill>
                <a:blip r:embed="rId22"/>
                <a:stretch>
                  <a:fillRect l="-25532"/>
                </a:stretch>
              </a:blipFill>
              <a:ln w="12700">
                <a:solidFill>
                  <a:srgbClr val="C00000"/>
                </a:solidFill>
                <a:prstDash val="sysDot"/>
              </a:ln>
            </p:spPr>
            <p:txBody>
              <a:bodyPr/>
              <a:lstStyle/>
              <a:p>
                <a:r>
                  <a:rPr lang="en-US">
                    <a:noFill/>
                  </a:rPr>
                  <a:t> </a:t>
                </a:r>
              </a:p>
            </p:txBody>
          </p:sp>
        </mc:Fallback>
      </mc:AlternateContent>
      <p:cxnSp>
        <p:nvCxnSpPr>
          <p:cNvPr id="49" name="Straight Arrow Connector 48"/>
          <p:cNvCxnSpPr>
            <a:cxnSpLocks/>
            <a:stCxn id="64" idx="3"/>
          </p:cNvCxnSpPr>
          <p:nvPr/>
        </p:nvCxnSpPr>
        <p:spPr>
          <a:xfrm>
            <a:off x="6465252" y="1732154"/>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Rectangle: Rounded Corners 118"/>
              <p:cNvSpPr/>
              <p:nvPr/>
            </p:nvSpPr>
            <p:spPr>
              <a:xfrm>
                <a:off x="6773869" y="1857421"/>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19" name="Rectangle: Rounded Corners 118"/>
              <p:cNvSpPr>
                <a:spLocks noRot="1" noChangeAspect="1" noMove="1" noResize="1" noEditPoints="1" noAdjustHandles="1" noChangeArrowheads="1" noChangeShapeType="1" noTextEdit="1"/>
              </p:cNvSpPr>
              <p:nvPr/>
            </p:nvSpPr>
            <p:spPr>
              <a:xfrm>
                <a:off x="6773869" y="1857421"/>
                <a:ext cx="720885" cy="255869"/>
              </a:xfrm>
              <a:prstGeom prst="roundRect">
                <a:avLst/>
              </a:prstGeom>
              <a:blipFill>
                <a:blip r:embed="rId25"/>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Rounded Corners 119"/>
              <p:cNvSpPr/>
              <p:nvPr/>
            </p:nvSpPr>
            <p:spPr>
              <a:xfrm>
                <a:off x="6773868" y="2135800"/>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0" name="Rectangle: Rounded Corners 119"/>
              <p:cNvSpPr>
                <a:spLocks noRot="1" noChangeAspect="1" noMove="1" noResize="1" noEditPoints="1" noAdjustHandles="1" noChangeArrowheads="1" noChangeShapeType="1" noTextEdit="1"/>
              </p:cNvSpPr>
              <p:nvPr/>
            </p:nvSpPr>
            <p:spPr>
              <a:xfrm>
                <a:off x="6773868" y="2135800"/>
                <a:ext cx="720885" cy="255869"/>
              </a:xfrm>
              <a:prstGeom prst="roundRect">
                <a:avLst/>
              </a:prstGeom>
              <a:blipFill>
                <a:blip r:embed="rId26"/>
                <a:stretch>
                  <a:fillRect l="-7500" r="-5000" b="-18182"/>
                </a:stretch>
              </a:blipFill>
              <a:ln w="12700">
                <a:solidFill>
                  <a:srgbClr val="00B0F0"/>
                </a:solidFill>
                <a:prstDash val="sysDot"/>
              </a:ln>
            </p:spPr>
            <p:txBody>
              <a:bodyPr/>
              <a:lstStyle/>
              <a:p>
                <a:r>
                  <a:rPr lang="en-US">
                    <a:noFill/>
                  </a:rPr>
                  <a:t> </a:t>
                </a:r>
              </a:p>
            </p:txBody>
          </p:sp>
        </mc:Fallback>
      </mc:AlternateContent>
      <p:cxnSp>
        <p:nvCxnSpPr>
          <p:cNvPr id="122" name="Straight Arrow Connector 121"/>
          <p:cNvCxnSpPr>
            <a:cxnSpLocks/>
          </p:cNvCxnSpPr>
          <p:nvPr/>
        </p:nvCxnSpPr>
        <p:spPr>
          <a:xfrm flipV="1">
            <a:off x="7519847" y="1944423"/>
            <a:ext cx="410029" cy="1462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Rectangle: Rounded Corners 125"/>
              <p:cNvSpPr/>
              <p:nvPr/>
            </p:nvSpPr>
            <p:spPr>
              <a:xfrm>
                <a:off x="6773868" y="1588219"/>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6" name="Rectangle: Rounded Corners 125"/>
              <p:cNvSpPr>
                <a:spLocks noRot="1" noChangeAspect="1" noMove="1" noResize="1" noEditPoints="1" noAdjustHandles="1" noChangeArrowheads="1" noChangeShapeType="1" noTextEdit="1"/>
              </p:cNvSpPr>
              <p:nvPr/>
            </p:nvSpPr>
            <p:spPr>
              <a:xfrm>
                <a:off x="6773868" y="1588219"/>
                <a:ext cx="720885" cy="255869"/>
              </a:xfrm>
              <a:prstGeom prst="roundRect">
                <a:avLst/>
              </a:prstGeom>
              <a:blipFill>
                <a:blip r:embed="rId27"/>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Rounded Corners 129"/>
              <p:cNvSpPr/>
              <p:nvPr/>
            </p:nvSpPr>
            <p:spPr>
              <a:xfrm>
                <a:off x="8497855" y="2838105"/>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0" name="Rectangle: Rounded Corners 129"/>
              <p:cNvSpPr>
                <a:spLocks noRot="1" noChangeAspect="1" noMove="1" noResize="1" noEditPoints="1" noAdjustHandles="1" noChangeArrowheads="1" noChangeShapeType="1" noTextEdit="1"/>
              </p:cNvSpPr>
              <p:nvPr/>
            </p:nvSpPr>
            <p:spPr>
              <a:xfrm>
                <a:off x="8497855" y="2838105"/>
                <a:ext cx="3625207" cy="255869"/>
              </a:xfrm>
              <a:prstGeom prst="roundRect">
                <a:avLst/>
              </a:prstGeom>
              <a:blipFill>
                <a:blip r:embed="rId28"/>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Rounded Corners 131"/>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2" name="Rectangle: Rounded Corners 131"/>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29"/>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Rounded Corners 136"/>
              <p:cNvSpPr/>
              <p:nvPr/>
            </p:nvSpPr>
            <p:spPr>
              <a:xfrm>
                <a:off x="7954970" y="1826478"/>
                <a:ext cx="3643218"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0</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7" name="Rectangle: Rounded Corners 136"/>
              <p:cNvSpPr>
                <a:spLocks noRot="1" noChangeAspect="1" noMove="1" noResize="1" noEditPoints="1" noAdjustHandles="1" noChangeArrowheads="1" noChangeShapeType="1" noTextEdit="1"/>
              </p:cNvSpPr>
              <p:nvPr/>
            </p:nvSpPr>
            <p:spPr>
              <a:xfrm>
                <a:off x="7954970" y="1826478"/>
                <a:ext cx="3643218" cy="255869"/>
              </a:xfrm>
              <a:prstGeom prst="roundRect">
                <a:avLst/>
              </a:prstGeom>
              <a:blipFill>
                <a:blip r:embed="rId32"/>
                <a:stretch>
                  <a:fillRect b="-18182"/>
                </a:stretch>
              </a:blipFill>
              <a:ln w="12700">
                <a:solidFill>
                  <a:srgbClr val="00B0F0"/>
                </a:solidFill>
                <a:prstDash val="sysDot"/>
              </a:ln>
            </p:spPr>
            <p:txBody>
              <a:bodyPr/>
              <a:lstStyle/>
              <a:p>
                <a:r>
                  <a:rPr lang="en-US">
                    <a:noFill/>
                  </a:rPr>
                  <a:t> </a:t>
                </a:r>
              </a:p>
            </p:txBody>
          </p:sp>
        </mc:Fallback>
      </mc:AlternateContent>
      <p:cxnSp>
        <p:nvCxnSpPr>
          <p:cNvPr id="139" name="Straight Arrow Connector 138"/>
          <p:cNvCxnSpPr>
            <a:cxnSpLocks/>
          </p:cNvCxnSpPr>
          <p:nvPr/>
        </p:nvCxnSpPr>
        <p:spPr>
          <a:xfrm>
            <a:off x="6453012" y="195905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cxnSpLocks/>
          </p:cNvCxnSpPr>
          <p:nvPr/>
        </p:nvCxnSpPr>
        <p:spPr>
          <a:xfrm>
            <a:off x="6465252" y="226836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Rectangle: Rounded Corners 144"/>
              <p:cNvSpPr/>
              <p:nvPr/>
            </p:nvSpPr>
            <p:spPr>
              <a:xfrm>
                <a:off x="6067915" y="97971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5" name="Rectangle: Rounded Corners 144"/>
              <p:cNvSpPr>
                <a:spLocks noRot="1" noChangeAspect="1" noMove="1" noResize="1" noEditPoints="1" noAdjustHandles="1" noChangeArrowheads="1" noChangeShapeType="1" noTextEdit="1"/>
              </p:cNvSpPr>
              <p:nvPr/>
            </p:nvSpPr>
            <p:spPr>
              <a:xfrm>
                <a:off x="6067915" y="979717"/>
                <a:ext cx="194187" cy="317493"/>
              </a:xfrm>
              <a:prstGeom prst="roundRect">
                <a:avLst/>
              </a:prstGeom>
              <a:blipFill>
                <a:blip r:embed="rId35"/>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10580337" y="31593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10580337" y="3159375"/>
                <a:ext cx="194187" cy="317493"/>
              </a:xfrm>
              <a:prstGeom prst="roundRect">
                <a:avLst/>
              </a:prstGeom>
              <a:blipFill>
                <a:blip r:embed="rId36"/>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6794695" y="6195140"/>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6794695" y="6195140"/>
                <a:ext cx="194187" cy="317493"/>
              </a:xfrm>
              <a:prstGeom prst="roundRect">
                <a:avLst/>
              </a:prstGeom>
              <a:blipFill>
                <a:blip r:embed="rId37"/>
                <a:stretch>
                  <a:fillRect l="-21875" r="-12500"/>
                </a:stretch>
              </a:blipFill>
              <a:ln w="6350">
                <a:solidFill>
                  <a:schemeClr val="tx1"/>
                </a:solidFill>
              </a:ln>
            </p:spPr>
            <p:txBody>
              <a:bodyPr/>
              <a:lstStyle/>
              <a:p>
                <a:r>
                  <a:rPr lang="en-US">
                    <a:noFill/>
                  </a:rPr>
                  <a:t> </a:t>
                </a:r>
              </a:p>
            </p:txBody>
          </p:sp>
        </mc:Fallback>
      </mc:AlternateContent>
      <p:sp>
        <p:nvSpPr>
          <p:cNvPr id="51" name="Slide Number Placeholder 9"/>
          <p:cNvSpPr>
            <a:spLocks noGrp="1"/>
          </p:cNvSpPr>
          <p:nvPr>
            <p:ph type="sldNum" sz="quarter" idx="12"/>
          </p:nvPr>
        </p:nvSpPr>
        <p:spPr>
          <a:xfrm>
            <a:off x="12738580" y="6466123"/>
            <a:ext cx="640080" cy="365125"/>
          </a:xfrm>
        </p:spPr>
        <p:txBody>
          <a:bodyPr/>
          <a:lstStyle/>
          <a:p>
            <a:pPr>
              <a:defRPr/>
            </a:pPr>
            <a:fld id="{6BE38EA5-762B-447A-B488-376B6956231A}" type="slidenum">
              <a:rPr lang="en-US" b="1" smtClean="0">
                <a:solidFill>
                  <a:schemeClr val="bg1"/>
                </a:solidFill>
              </a:rPr>
              <a:pPr>
                <a:defRPr/>
              </a:pPr>
              <a:t>20</a:t>
            </a:fld>
            <a:r>
              <a:rPr lang="en-US" b="1" dirty="0">
                <a:solidFill>
                  <a:schemeClr val="bg1"/>
                </a:solidFill>
              </a:rPr>
              <a:t>/24</a:t>
            </a:r>
          </a:p>
        </p:txBody>
      </p:sp>
      <mc:AlternateContent xmlns:mc="http://schemas.openxmlformats.org/markup-compatibility/2006" xmlns:a14="http://schemas.microsoft.com/office/drawing/2010/main">
        <mc:Choice Requires="a14">
          <p:sp>
            <p:nvSpPr>
              <p:cNvPr id="55" name="Rectangle: Rounded Corners 54"/>
              <p:cNvSpPr/>
              <p:nvPr/>
            </p:nvSpPr>
            <p:spPr>
              <a:xfrm>
                <a:off x="8497855" y="2840101"/>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5" name="Rectangle: Rounded Corners 54"/>
              <p:cNvSpPr>
                <a:spLocks noRot="1" noChangeAspect="1" noMove="1" noResize="1" noEditPoints="1" noAdjustHandles="1" noChangeArrowheads="1" noChangeShapeType="1" noTextEdit="1"/>
              </p:cNvSpPr>
              <p:nvPr/>
            </p:nvSpPr>
            <p:spPr>
              <a:xfrm>
                <a:off x="8497855" y="2840101"/>
                <a:ext cx="3625207" cy="255869"/>
              </a:xfrm>
              <a:prstGeom prst="roundRect">
                <a:avLst/>
              </a:prstGeom>
              <a:blipFill>
                <a:blip r:embed="rId40"/>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Rounded Corners 55"/>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6" name="Rectangle: Rounded Corners 55"/>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41"/>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04C722E3-0DA5-49D5-9EE8-7514F8DB11C7}"/>
                  </a:ext>
                </a:extLst>
              </p:cNvPr>
              <p:cNvSpPr/>
              <p:nvPr/>
            </p:nvSpPr>
            <p:spPr>
              <a:xfrm>
                <a:off x="433270" y="1105718"/>
                <a:ext cx="27831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srgbClr val="FF0000"/>
                          </a:solidFill>
                          <a:latin typeface="Cambria Math" panose="02040503050406030204" pitchFamily="18" charset="0"/>
                        </a:rPr>
                        <m:t>𝒙</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𝒊𝒏𝒕𝒆𝒓𝒔𝒆𝒄𝒕𝒊𝒐𝒏</m:t>
                      </m:r>
                    </m:oMath>
                  </m:oMathPara>
                </a14:m>
                <a:endParaRPr lang="en-US" sz="2400" b="1" dirty="0">
                  <a:solidFill>
                    <a:srgbClr val="FF0000"/>
                  </a:solidFill>
                </a:endParaRPr>
              </a:p>
            </p:txBody>
          </p:sp>
        </mc:Choice>
        <mc:Fallback xmlns="">
          <p:sp>
            <p:nvSpPr>
              <p:cNvPr id="61" name="Rectangle 60">
                <a:extLst>
                  <a:ext uri="{FF2B5EF4-FFF2-40B4-BE49-F238E27FC236}">
                    <a16:creationId xmlns:a16="http://schemas.microsoft.com/office/drawing/2014/main" id="{04C722E3-0DA5-49D5-9EE8-7514F8DB11C7}"/>
                  </a:ext>
                </a:extLst>
              </p:cNvPr>
              <p:cNvSpPr>
                <a:spLocks noRot="1" noChangeAspect="1" noMove="1" noResize="1" noEditPoints="1" noAdjustHandles="1" noChangeArrowheads="1" noChangeShapeType="1" noTextEdit="1"/>
              </p:cNvSpPr>
              <p:nvPr/>
            </p:nvSpPr>
            <p:spPr>
              <a:xfrm>
                <a:off x="433270" y="1105718"/>
                <a:ext cx="2783134" cy="461665"/>
              </a:xfrm>
              <a:prstGeom prst="rect">
                <a:avLst/>
              </a:prstGeom>
              <a:blipFill>
                <a:blip r:embed="rId42"/>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Rounded Corners 61">
                <a:extLst>
                  <a:ext uri="{FF2B5EF4-FFF2-40B4-BE49-F238E27FC236}">
                    <a16:creationId xmlns:a16="http://schemas.microsoft.com/office/drawing/2014/main" id="{D2BBCB45-241D-472F-9F5A-5499CE21780B}"/>
                  </a:ext>
                </a:extLst>
              </p:cNvPr>
              <p:cNvSpPr/>
              <p:nvPr/>
            </p:nvSpPr>
            <p:spPr>
              <a:xfrm>
                <a:off x="1152004" y="3063835"/>
                <a:ext cx="431961" cy="403958"/>
              </a:xfrm>
              <a:prstGeom prst="round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r>
                        <a:rPr lang="en-US" sz="2000" b="0" i="1" smtClean="0">
                          <a:solidFill>
                            <a:schemeClr val="tx1"/>
                          </a:solidFill>
                          <a:effectLst/>
                          <a:latin typeface="Cambria Math" panose="02040503050406030204" pitchFamily="18" charset="0"/>
                          <a:cs typeface="Calibri" panose="020F0502020204030204" pitchFamily="34" charset="0"/>
                        </a:rPr>
                        <m:t>′</m:t>
                      </m:r>
                    </m:oMath>
                  </m:oMathPara>
                </a14:m>
                <a:endParaRPr lang="en-US" sz="2000" dirty="0">
                  <a:solidFill>
                    <a:schemeClr val="tx1"/>
                  </a:solidFill>
                  <a:effectLst/>
                </a:endParaRPr>
              </a:p>
            </p:txBody>
          </p:sp>
        </mc:Choice>
        <mc:Fallback xmlns="">
          <p:sp>
            <p:nvSpPr>
              <p:cNvPr id="62" name="Rectangle: Rounded Corners 61">
                <a:extLst>
                  <a:ext uri="{FF2B5EF4-FFF2-40B4-BE49-F238E27FC236}">
                    <a16:creationId xmlns:a16="http://schemas.microsoft.com/office/drawing/2014/main" id="{D2BBCB45-241D-472F-9F5A-5499CE21780B}"/>
                  </a:ext>
                </a:extLst>
              </p:cNvPr>
              <p:cNvSpPr>
                <a:spLocks noRot="1" noChangeAspect="1" noMove="1" noResize="1" noEditPoints="1" noAdjustHandles="1" noChangeArrowheads="1" noChangeShapeType="1" noTextEdit="1"/>
              </p:cNvSpPr>
              <p:nvPr/>
            </p:nvSpPr>
            <p:spPr>
              <a:xfrm>
                <a:off x="1152004" y="3063835"/>
                <a:ext cx="431961" cy="403958"/>
              </a:xfrm>
              <a:prstGeom prst="roundRect">
                <a:avLst/>
              </a:prstGeom>
              <a:blipFill>
                <a:blip r:embed="rId43"/>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Rounded Corners 62">
                <a:extLst>
                  <a:ext uri="{FF2B5EF4-FFF2-40B4-BE49-F238E27FC236}">
                    <a16:creationId xmlns:a16="http://schemas.microsoft.com/office/drawing/2014/main" id="{B6D53354-D0FB-432A-98FE-D6D25259805D}"/>
                  </a:ext>
                </a:extLst>
              </p:cNvPr>
              <p:cNvSpPr/>
              <p:nvPr/>
            </p:nvSpPr>
            <p:spPr>
              <a:xfrm>
                <a:off x="155584" y="2622259"/>
                <a:ext cx="3733800"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i="1">
                        <a:solidFill>
                          <a:srgbClr val="FF0000"/>
                        </a:solidFill>
                        <a:latin typeface="Cambria Math" panose="02040503050406030204" pitchFamily="18" charset="0"/>
                      </a:rPr>
                      <m:t>𝑥</m:t>
                    </m:r>
                    <m:r>
                      <a:rPr lang="en-US" sz="1400" i="1">
                        <a:solidFill>
                          <a:srgbClr val="FF0000"/>
                        </a:solidFill>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r>
                          <a:rPr lang="en-US" sz="1400" b="0" i="1" smtClean="0">
                            <a:solidFill>
                              <a:srgbClr val="FF0000"/>
                            </a:solidFill>
                            <a:effectLst/>
                            <a:latin typeface="Cambria Math" panose="02040503050406030204" pitchFamily="18" charset="0"/>
                          </a:rPr>
                          <m:t>′</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oMath>
                </a14:m>
                <a:endParaRPr lang="en-US" sz="1400" dirty="0">
                  <a:solidFill>
                    <a:schemeClr val="tx1"/>
                  </a:solidFill>
                  <a:effectLst/>
                </a:endParaRPr>
              </a:p>
            </p:txBody>
          </p:sp>
        </mc:Choice>
        <mc:Fallback xmlns="">
          <p:sp>
            <p:nvSpPr>
              <p:cNvPr id="63" name="Rectangle: Rounded Corners 62">
                <a:extLst>
                  <a:ext uri="{FF2B5EF4-FFF2-40B4-BE49-F238E27FC236}">
                    <a16:creationId xmlns:a16="http://schemas.microsoft.com/office/drawing/2014/main" id="{B6D53354-D0FB-432A-98FE-D6D25259805D}"/>
                  </a:ext>
                </a:extLst>
              </p:cNvPr>
              <p:cNvSpPr>
                <a:spLocks noRot="1" noChangeAspect="1" noMove="1" noResize="1" noEditPoints="1" noAdjustHandles="1" noChangeArrowheads="1" noChangeShapeType="1" noTextEdit="1"/>
              </p:cNvSpPr>
              <p:nvPr/>
            </p:nvSpPr>
            <p:spPr>
              <a:xfrm>
                <a:off x="155584" y="2622259"/>
                <a:ext cx="3733800" cy="255869"/>
              </a:xfrm>
              <a:prstGeom prst="roundRect">
                <a:avLst/>
              </a:prstGeom>
              <a:blipFill>
                <a:blip r:embed="rId44"/>
                <a:stretch>
                  <a:fillRect b="-18182"/>
                </a:stretch>
              </a:blipFill>
              <a:ln w="12700">
                <a:solidFill>
                  <a:srgbClr val="FF99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2D0E062D-2BA5-44BF-A868-DBCE64BB9131}"/>
                  </a:ext>
                </a:extLst>
              </p:cNvPr>
              <p:cNvSpPr/>
              <p:nvPr/>
            </p:nvSpPr>
            <p:spPr>
              <a:xfrm>
                <a:off x="4873352" y="3177423"/>
                <a:ext cx="3056524" cy="580740"/>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i="1">
                              <a:solidFill>
                                <a:schemeClr val="tx1"/>
                              </a:solidFill>
                              <a:latin typeface="Cambria Math" panose="02040503050406030204" pitchFamily="18" charset="0"/>
                            </a:rPr>
                            <m:t>𝑠</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1</m:t>
                              </m:r>
                              <m:r>
                                <a:rPr lang="en-US" sz="2000" i="1">
                                  <a:solidFill>
                                    <a:schemeClr val="tx1"/>
                                  </a:solidFill>
                                  <a:latin typeface="Cambria Math" panose="02040503050406030204" pitchFamily="18" charset="0"/>
                                </a:rPr>
                                <m:t> </m:t>
                              </m:r>
                            </m:sub>
                          </m:sSub>
                          <m:r>
                            <a:rPr lang="en-US" sz="2000" i="1">
                              <a:solidFill>
                                <a:schemeClr val="tx1"/>
                              </a:solidFill>
                              <a:latin typeface="Cambria Math" panose="02040503050406030204" pitchFamily="18" charset="0"/>
                            </a:rPr>
                            <m:t>(</m:t>
                          </m:r>
                          <m:r>
                            <a:rPr lang="en-US" sz="2000" b="0" i="1" smtClean="0">
                              <a:solidFill>
                                <a:srgbClr val="FF0000"/>
                              </a:solidFill>
                              <a:latin typeface="Cambria Math" panose="02040503050406030204" pitchFamily="18" charset="0"/>
                            </a:rPr>
                            <m:t>𝑥</m:t>
                          </m:r>
                          <m:r>
                            <a:rPr lang="en-US" sz="2000" b="0" i="1" smtClean="0">
                              <a:solidFill>
                                <a:srgbClr val="FF0000"/>
                              </a:solidFill>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r>
                            <a:rPr lang="en-US" sz="2000" b="0" i="1" smtClean="0">
                              <a:solidFill>
                                <a:schemeClr val="tx1"/>
                              </a:solidFill>
                              <a:effectLst/>
                              <a:latin typeface="Cambria Math" panose="02040503050406030204" pitchFamily="18" charset="0"/>
                            </a:rPr>
                            <m:t> </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       </m:t>
                      </m:r>
                    </m:oMath>
                  </m:oMathPara>
                </a14:m>
                <a:endParaRPr lang="en-US" sz="2000" dirty="0">
                  <a:solidFill>
                    <a:schemeClr val="tx1"/>
                  </a:solidFill>
                  <a:effectLst/>
                </a:endParaRPr>
              </a:p>
            </p:txBody>
          </p:sp>
        </mc:Choice>
        <mc:Fallback xmlns="">
          <p:sp>
            <p:nvSpPr>
              <p:cNvPr id="50" name="Rectangle: Rounded Corners 49">
                <a:extLst>
                  <a:ext uri="{FF2B5EF4-FFF2-40B4-BE49-F238E27FC236}">
                    <a16:creationId xmlns:a16="http://schemas.microsoft.com/office/drawing/2014/main" id="{2D0E062D-2BA5-44BF-A868-DBCE64BB9131}"/>
                  </a:ext>
                </a:extLst>
              </p:cNvPr>
              <p:cNvSpPr>
                <a:spLocks noRot="1" noChangeAspect="1" noMove="1" noResize="1" noEditPoints="1" noAdjustHandles="1" noChangeArrowheads="1" noChangeShapeType="1" noTextEdit="1"/>
              </p:cNvSpPr>
              <p:nvPr/>
            </p:nvSpPr>
            <p:spPr>
              <a:xfrm>
                <a:off x="4873352" y="3177423"/>
                <a:ext cx="3056524" cy="580740"/>
              </a:xfrm>
              <a:prstGeom prst="roundRect">
                <a:avLst/>
              </a:prstGeom>
              <a:blipFill>
                <a:blip r:embed="rId45"/>
                <a:stretch>
                  <a:fillRect/>
                </a:stretch>
              </a:blipFill>
              <a:ln w="12700">
                <a:solidFill>
                  <a:schemeClr val="tx1"/>
                </a:solidFill>
                <a:prstDash val="sysDot"/>
              </a:ln>
            </p:spPr>
            <p:txBody>
              <a:bodyPr/>
              <a:lstStyle/>
              <a:p>
                <a:r>
                  <a:rPr lang="en-US">
                    <a:noFill/>
                  </a:rPr>
                  <a:t> </a:t>
                </a:r>
              </a:p>
            </p:txBody>
          </p:sp>
        </mc:Fallback>
      </mc:AlternateContent>
      <p:sp>
        <p:nvSpPr>
          <p:cNvPr id="54" name="Slide Number Placeholder 9">
            <a:extLst>
              <a:ext uri="{FF2B5EF4-FFF2-40B4-BE49-F238E27FC236}">
                <a16:creationId xmlns:a16="http://schemas.microsoft.com/office/drawing/2014/main" id="{191E869A-D16B-4DEC-B79C-3E73541A6EAB}"/>
              </a:ext>
            </a:extLst>
          </p:cNvPr>
          <p:cNvSpPr txBox="1">
            <a:spLocks/>
          </p:cNvSpPr>
          <p:nvPr/>
        </p:nvSpPr>
        <p:spPr>
          <a:xfrm>
            <a:off x="11443678" y="6289634"/>
            <a:ext cx="640080" cy="374925"/>
          </a:xfrm>
          <a:prstGeom prst="rect">
            <a:avLst/>
          </a:prstGeom>
        </p:spPr>
        <p:txBody>
          <a:bodyPr/>
          <a:lstStyle>
            <a:defPPr>
              <a:defRPr lang="en-US"/>
            </a:defPPr>
            <a:lvl1pPr marL="0" algn="l" defTabSz="457200" rtl="0" eaLnBrk="1" latinLnBrk="0" hangingPunct="1">
              <a:defRPr sz="11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BE38EA5-762B-447A-B488-376B6956231A}" type="slidenum">
              <a:rPr lang="en-US" sz="1600" b="1" smtClean="0">
                <a:solidFill>
                  <a:schemeClr val="bg1"/>
                </a:solidFill>
              </a:rPr>
              <a:pPr>
                <a:defRPr/>
              </a:pPr>
              <a:t>20</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F7BA9451-8893-419D-84E1-5597AD8729A1}"/>
                  </a:ext>
                </a:extLst>
              </p:cNvPr>
              <p:cNvSpPr>
                <a:spLocks noGrp="1"/>
              </p:cNvSpPr>
              <p:nvPr>
                <p:ph idx="1"/>
              </p:nvPr>
            </p:nvSpPr>
            <p:spPr>
              <a:xfrm>
                <a:off x="5726" y="4173118"/>
                <a:ext cx="5119019" cy="2584610"/>
              </a:xfrm>
            </p:spPr>
            <p:txBody>
              <a:bodyPr>
                <a:noAutofit/>
              </a:bodyPr>
              <a:lstStyle/>
              <a:p>
                <a:r>
                  <a:rPr lang="en-US" dirty="0"/>
                  <a:t>Purpose: parties agree on </a:t>
                </a:r>
              </a:p>
              <a:p>
                <a:pPr marL="0" indent="0">
                  <a:buNone/>
                </a:pPr>
                <a:r>
                  <a:rPr lang="en-US" dirty="0"/>
                  <a:t>   a share of zero if they have common x</a:t>
                </a:r>
                <a:endParaRPr lang="en-US" dirty="0">
                  <a:effectLst/>
                </a:endParaRPr>
              </a:p>
              <a:p>
                <a:r>
                  <a:rPr lang="en-US" dirty="0">
                    <a:effectLst/>
                  </a:rPr>
                  <a:t>Party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m:t>
                        </m:r>
                      </m:sub>
                    </m:sSub>
                    <m:r>
                      <a:rPr lang="en-US" i="1">
                        <a:latin typeface="Cambria Math" panose="02040503050406030204" pitchFamily="18" charset="0"/>
                      </a:rPr>
                      <m:t> </m:t>
                    </m:r>
                  </m:oMath>
                </a14:m>
                <a:r>
                  <a:rPr lang="en-US" dirty="0">
                    <a:effectLst/>
                  </a:rPr>
                  <a:t>chooses random seeds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𝑖𝑗</m:t>
                        </m:r>
                      </m:sub>
                    </m:sSub>
                    <m:r>
                      <a:rPr lang="en-US" i="1">
                        <a:latin typeface="Cambria Math" panose="02040503050406030204" pitchFamily="18" charset="0"/>
                      </a:rPr>
                      <m:t> </m:t>
                    </m:r>
                  </m:oMath>
                </a14:m>
                <a:r>
                  <a:rPr lang="en-US" dirty="0">
                    <a:effectLst/>
                  </a:rPr>
                  <a:t>and sends it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effectLst/>
                  </a:rPr>
                  <a:t> </a:t>
                </a:r>
              </a:p>
              <a:p>
                <a:r>
                  <a:rPr lang="en-US" dirty="0"/>
                  <a:t>For each </a:t>
                </a:r>
                <a14:m>
                  <m:oMath xmlns:m="http://schemas.openxmlformats.org/officeDocument/2006/math">
                    <m:r>
                      <a:rPr lang="en-US" i="1">
                        <a:latin typeface="Cambria Math" panose="02040503050406030204" pitchFamily="18" charset="0"/>
                      </a:rPr>
                      <m:t>𝑥</m:t>
                    </m:r>
                  </m:oMath>
                </a14:m>
                <a:r>
                  <a:rPr lang="en-US" dirty="0">
                    <a:effectLs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effectLst/>
                  </a:rPr>
                  <a:t>computes share </a:t>
                </a:r>
                <a14:m>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oMath>
                </a14:m>
                <a:r>
                  <a:rPr lang="en-US" dirty="0">
                    <a:effectLst/>
                  </a:rPr>
                  <a:t> using PRF </a:t>
                </a:r>
                <a14:m>
                  <m:oMath xmlns:m="http://schemas.openxmlformats.org/officeDocument/2006/math">
                    <m:r>
                      <a:rPr lang="en-US" i="1" smtClean="0">
                        <a:solidFill>
                          <a:schemeClr val="tx1"/>
                        </a:solidFill>
                        <a:latin typeface="Cambria Math" panose="02040503050406030204" pitchFamily="18" charset="0"/>
                      </a:rPr>
                      <m:t>𝐹</m:t>
                    </m:r>
                  </m:oMath>
                </a14:m>
                <a:endParaRPr lang="en-US" dirty="0">
                  <a:effectLst/>
                </a:endParaRPr>
              </a:p>
            </p:txBody>
          </p:sp>
        </mc:Choice>
        <mc:Fallback xmlns="">
          <p:sp>
            <p:nvSpPr>
              <p:cNvPr id="53" name="Content Placeholder 2">
                <a:extLst>
                  <a:ext uri="{FF2B5EF4-FFF2-40B4-BE49-F238E27FC236}">
                    <a16:creationId xmlns:a16="http://schemas.microsoft.com/office/drawing/2014/main" id="{F7BA9451-8893-419D-84E1-5597AD8729A1}"/>
                  </a:ext>
                </a:extLst>
              </p:cNvPr>
              <p:cNvSpPr>
                <a:spLocks noGrp="1" noRot="1" noChangeAspect="1" noMove="1" noResize="1" noEditPoints="1" noAdjustHandles="1" noChangeArrowheads="1" noChangeShapeType="1" noTextEdit="1"/>
              </p:cNvSpPr>
              <p:nvPr>
                <p:ph idx="1"/>
              </p:nvPr>
            </p:nvSpPr>
            <p:spPr>
              <a:xfrm>
                <a:off x="5726" y="4173118"/>
                <a:ext cx="5119019" cy="2584610"/>
              </a:xfrm>
              <a:blipFill>
                <a:blip r:embed="rId46"/>
                <a:stretch>
                  <a:fillRect l="-595" t="-2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85F7126-2BEC-4FE1-A991-2DDC54B7B614}"/>
                  </a:ext>
                </a:extLst>
              </p:cNvPr>
              <p:cNvSpPr/>
              <p:nvPr/>
            </p:nvSpPr>
            <p:spPr>
              <a:xfrm>
                <a:off x="2454043" y="1702815"/>
                <a:ext cx="4823915" cy="11479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500" i="1" smtClean="0">
                          <a:solidFill>
                            <a:srgbClr val="FF0000"/>
                          </a:solidFill>
                          <a:latin typeface="Cambria Math" panose="02040503050406030204" pitchFamily="18" charset="0"/>
                        </a:rPr>
                        <m:t>𝐹</m:t>
                      </m:r>
                      <m:d>
                        <m:dPr>
                          <m:ctrlPr>
                            <a:rPr lang="en-US" sz="3500" i="1">
                              <a:solidFill>
                                <a:srgbClr val="FF0000"/>
                              </a:solidFill>
                              <a:latin typeface="Cambria Math" panose="02040503050406030204" pitchFamily="18" charset="0"/>
                            </a:rPr>
                          </m:ctrlPr>
                        </m:dPr>
                        <m:e>
                          <m:sSub>
                            <m:sSubPr>
                              <m:ctrlPr>
                                <a:rPr lang="en-US" sz="3500" i="1">
                                  <a:solidFill>
                                    <a:srgbClr val="FF0000"/>
                                  </a:solidFill>
                                  <a:latin typeface="Cambria Math" panose="02040503050406030204" pitchFamily="18" charset="0"/>
                                </a:rPr>
                              </m:ctrlPr>
                            </m:sSubPr>
                            <m:e>
                              <m:r>
                                <a:rPr lang="en-US" sz="3500" i="1">
                                  <a:solidFill>
                                    <a:srgbClr val="FF0000"/>
                                  </a:solidFill>
                                  <a:latin typeface="Cambria Math" panose="02040503050406030204" pitchFamily="18" charset="0"/>
                                </a:rPr>
                                <m:t>𝑘</m:t>
                              </m:r>
                            </m:e>
                            <m:sub>
                              <m:r>
                                <a:rPr lang="en-US" sz="3500" i="1">
                                  <a:solidFill>
                                    <a:srgbClr val="FF0000"/>
                                  </a:solidFill>
                                  <a:latin typeface="Cambria Math" panose="02040503050406030204" pitchFamily="18" charset="0"/>
                                </a:rPr>
                                <m:t>01</m:t>
                              </m:r>
                            </m:sub>
                          </m:sSub>
                          <m:r>
                            <a:rPr lang="en-US" sz="3500" i="1">
                              <a:solidFill>
                                <a:srgbClr val="FF0000"/>
                              </a:solidFill>
                              <a:latin typeface="Cambria Math" panose="02040503050406030204" pitchFamily="18" charset="0"/>
                            </a:rPr>
                            <m:t>,</m:t>
                          </m:r>
                          <m:r>
                            <a:rPr lang="en-US" sz="3500" i="1">
                              <a:solidFill>
                                <a:srgbClr val="FF0000"/>
                              </a:solidFill>
                              <a:latin typeface="Cambria Math" panose="02040503050406030204" pitchFamily="18" charset="0"/>
                            </a:rPr>
                            <m:t>𝑥</m:t>
                          </m:r>
                          <m:r>
                            <a:rPr lang="en-US" sz="3500" b="0" i="1" smtClean="0">
                              <a:solidFill>
                                <a:srgbClr val="FF0000"/>
                              </a:solidFill>
                              <a:latin typeface="Cambria Math" panose="02040503050406030204" pitchFamily="18" charset="0"/>
                            </a:rPr>
                            <m:t>′</m:t>
                          </m:r>
                        </m:e>
                      </m:d>
                      <m:r>
                        <a:rPr lang="en-US" sz="3500" b="0" i="1" smtClean="0">
                          <a:solidFill>
                            <a:srgbClr val="FF0000"/>
                          </a:solidFill>
                          <a:latin typeface="Cambria Math" panose="02040503050406030204" pitchFamily="18" charset="0"/>
                        </a:rPr>
                        <m:t>≠</m:t>
                      </m:r>
                      <m:r>
                        <a:rPr lang="en-US" sz="3500" i="1">
                          <a:solidFill>
                            <a:srgbClr val="FF0000"/>
                          </a:solidFill>
                          <a:latin typeface="Cambria Math" panose="02040503050406030204" pitchFamily="18" charset="0"/>
                        </a:rPr>
                        <m:t>𝐹</m:t>
                      </m:r>
                      <m:d>
                        <m:dPr>
                          <m:ctrlPr>
                            <a:rPr lang="en-US" sz="3500" i="1">
                              <a:solidFill>
                                <a:srgbClr val="FF0000"/>
                              </a:solidFill>
                              <a:latin typeface="Cambria Math" panose="02040503050406030204" pitchFamily="18" charset="0"/>
                            </a:rPr>
                          </m:ctrlPr>
                        </m:dPr>
                        <m:e>
                          <m:sSub>
                            <m:sSubPr>
                              <m:ctrlPr>
                                <a:rPr lang="en-US" sz="3500" i="1">
                                  <a:solidFill>
                                    <a:srgbClr val="FF0000"/>
                                  </a:solidFill>
                                  <a:latin typeface="Cambria Math" panose="02040503050406030204" pitchFamily="18" charset="0"/>
                                </a:rPr>
                              </m:ctrlPr>
                            </m:sSubPr>
                            <m:e>
                              <m:r>
                                <a:rPr lang="en-US" sz="3500" i="1">
                                  <a:solidFill>
                                    <a:srgbClr val="FF0000"/>
                                  </a:solidFill>
                                  <a:latin typeface="Cambria Math" panose="02040503050406030204" pitchFamily="18" charset="0"/>
                                </a:rPr>
                                <m:t>𝑘</m:t>
                              </m:r>
                            </m:e>
                            <m:sub>
                              <m:r>
                                <a:rPr lang="en-US" sz="3500" b="0" i="1" smtClean="0">
                                  <a:solidFill>
                                    <a:srgbClr val="FF0000"/>
                                  </a:solidFill>
                                  <a:latin typeface="Cambria Math" panose="02040503050406030204" pitchFamily="18" charset="0"/>
                                </a:rPr>
                                <m:t>𝑖𝑗</m:t>
                              </m:r>
                            </m:sub>
                          </m:sSub>
                          <m:r>
                            <a:rPr lang="en-US" sz="3500" i="1">
                              <a:solidFill>
                                <a:srgbClr val="FF0000"/>
                              </a:solidFill>
                              <a:latin typeface="Cambria Math" panose="02040503050406030204" pitchFamily="18" charset="0"/>
                            </a:rPr>
                            <m:t>,</m:t>
                          </m:r>
                          <m:r>
                            <a:rPr lang="en-US" sz="3500" i="1">
                              <a:solidFill>
                                <a:srgbClr val="FF0000"/>
                              </a:solidFill>
                              <a:latin typeface="Cambria Math" panose="02040503050406030204" pitchFamily="18" charset="0"/>
                            </a:rPr>
                            <m:t>𝑥</m:t>
                          </m:r>
                        </m:e>
                      </m:d>
                    </m:oMath>
                  </m:oMathPara>
                </a14:m>
                <a:endParaRPr lang="en-US" sz="3500" dirty="0">
                  <a:solidFill>
                    <a:srgbClr val="FF0000"/>
                  </a:solidFill>
                </a:endParaRPr>
              </a:p>
            </p:txBody>
          </p:sp>
        </mc:Choice>
        <mc:Fallback xmlns="">
          <p:sp>
            <p:nvSpPr>
              <p:cNvPr id="3" name="Rectangle 2">
                <a:extLst>
                  <a:ext uri="{FF2B5EF4-FFF2-40B4-BE49-F238E27FC236}">
                    <a16:creationId xmlns:a16="http://schemas.microsoft.com/office/drawing/2014/main" id="{185F7126-2BEC-4FE1-A991-2DDC54B7B614}"/>
                  </a:ext>
                </a:extLst>
              </p:cNvPr>
              <p:cNvSpPr>
                <a:spLocks noRot="1" noChangeAspect="1" noMove="1" noResize="1" noEditPoints="1" noAdjustHandles="1" noChangeArrowheads="1" noChangeShapeType="1" noTextEdit="1"/>
              </p:cNvSpPr>
              <p:nvPr/>
            </p:nvSpPr>
            <p:spPr>
              <a:xfrm>
                <a:off x="2454043" y="1702815"/>
                <a:ext cx="4823915" cy="1147958"/>
              </a:xfrm>
              <a:prstGeom prst="rect">
                <a:avLst/>
              </a:prstGeom>
              <a:blipFill>
                <a:blip r:embed="rId4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965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283F7328-E151-417C-9F8C-0B8E1478FC7C}"/>
              </a:ext>
            </a:extLst>
          </p:cNvPr>
          <p:cNvSpPr/>
          <p:nvPr/>
        </p:nvSpPr>
        <p:spPr>
          <a:xfrm>
            <a:off x="1041952" y="2565478"/>
            <a:ext cx="767612" cy="351177"/>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E37C057-9343-43B6-9283-576DDE90790A}"/>
              </a:ext>
            </a:extLst>
          </p:cNvPr>
          <p:cNvSpPr/>
          <p:nvPr/>
        </p:nvSpPr>
        <p:spPr>
          <a:xfrm>
            <a:off x="8772106" y="1757914"/>
            <a:ext cx="767612" cy="403646"/>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6643" y="-44286"/>
            <a:ext cx="10058400" cy="950495"/>
          </a:xfrm>
        </p:spPr>
        <p:txBody>
          <a:bodyPr/>
          <a:lstStyle/>
          <a:p>
            <a:pPr algn="ctr"/>
            <a:r>
              <a:rPr lang="en-US" dirty="0"/>
              <a:t>Non-interactive Zero sharing</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45" y="3010418"/>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1595" y="3064819"/>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6091749" y="6048239"/>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6477" y="864319"/>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4" name="Rectangle: Rounded Corners 63"/>
              <p:cNvSpPr/>
              <p:nvPr/>
            </p:nvSpPr>
            <p:spPr>
              <a:xfrm>
                <a:off x="6156635" y="1604219"/>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64" name="Rectangle: Rounded Corners 63"/>
              <p:cNvSpPr>
                <a:spLocks noRot="1" noChangeAspect="1" noMove="1" noResize="1" noEditPoints="1" noAdjustHandles="1" noChangeArrowheads="1" noChangeShapeType="1" noTextEdit="1"/>
              </p:cNvSpPr>
              <p:nvPr/>
            </p:nvSpPr>
            <p:spPr>
              <a:xfrm>
                <a:off x="6156635" y="1604219"/>
                <a:ext cx="308617" cy="255869"/>
              </a:xfrm>
              <a:prstGeom prst="roundRect">
                <a:avLst/>
              </a:prstGeom>
              <a:blipFill>
                <a:blip r:embed="rId7"/>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26897" y="1265666"/>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6126897" y="1265666"/>
                <a:ext cx="824648" cy="338554"/>
              </a:xfrm>
              <a:prstGeom prst="rect">
                <a:avLst/>
              </a:prstGeom>
              <a:blipFill>
                <a:blip r:embed="rId8"/>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897943" y="3458574"/>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9897943" y="3458574"/>
                <a:ext cx="82503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444516" y="3379086"/>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444516" y="3379086"/>
                <a:ext cx="815543"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052928" y="6460095"/>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20" name="Rectangle 19"/>
              <p:cNvSpPr>
                <a:spLocks noRot="1" noChangeAspect="1" noMove="1" noResize="1" noEditPoints="1" noAdjustHandles="1" noChangeArrowheads="1" noChangeShapeType="1" noTextEdit="1"/>
              </p:cNvSpPr>
              <p:nvPr/>
            </p:nvSpPr>
            <p:spPr>
              <a:xfrm>
                <a:off x="6052928" y="6460095"/>
                <a:ext cx="824648" cy="338554"/>
              </a:xfrm>
              <a:prstGeom prst="rect">
                <a:avLst/>
              </a:prstGeom>
              <a:blipFill>
                <a:blip r:embed="rId11"/>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Rounded Corners 72"/>
              <p:cNvSpPr/>
              <p:nvPr/>
            </p:nvSpPr>
            <p:spPr>
              <a:xfrm>
                <a:off x="2317860" y="3013865"/>
                <a:ext cx="303416"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73" name="Rectangle: Rounded Corners 72"/>
              <p:cNvSpPr>
                <a:spLocks noRot="1" noChangeAspect="1" noMove="1" noResize="1" noEditPoints="1" noAdjustHandles="1" noChangeArrowheads="1" noChangeShapeType="1" noTextEdit="1"/>
              </p:cNvSpPr>
              <p:nvPr/>
            </p:nvSpPr>
            <p:spPr>
              <a:xfrm>
                <a:off x="2317860" y="3013865"/>
                <a:ext cx="303416" cy="255869"/>
              </a:xfrm>
              <a:prstGeom prst="roundRect">
                <a:avLst/>
              </a:prstGeom>
              <a:blipFill>
                <a:blip r:embed="rId12"/>
                <a:stretch>
                  <a:fillRect l="-17308"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Rounded Corners 73"/>
              <p:cNvSpPr/>
              <p:nvPr/>
            </p:nvSpPr>
            <p:spPr>
              <a:xfrm>
                <a:off x="6175393" y="5264632"/>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4" name="Rectangle: Rounded Corners 73"/>
              <p:cNvSpPr>
                <a:spLocks noRot="1" noChangeAspect="1" noMove="1" noResize="1" noEditPoints="1" noAdjustHandles="1" noChangeArrowheads="1" noChangeShapeType="1" noTextEdit="1"/>
              </p:cNvSpPr>
              <p:nvPr/>
            </p:nvSpPr>
            <p:spPr>
              <a:xfrm>
                <a:off x="6175393" y="5264632"/>
                <a:ext cx="289859" cy="255869"/>
              </a:xfrm>
              <a:prstGeom prst="roundRect">
                <a:avLst/>
              </a:prstGeom>
              <a:blipFill>
                <a:blip r:embed="rId13"/>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p:cNvSpPr/>
              <p:nvPr/>
            </p:nvSpPr>
            <p:spPr>
              <a:xfrm>
                <a:off x="6156635" y="1860088"/>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7" name="Rectangle: Rounded Corners 76"/>
              <p:cNvSpPr>
                <a:spLocks noRot="1" noChangeAspect="1" noMove="1" noResize="1" noEditPoints="1" noAdjustHandles="1" noChangeArrowheads="1" noChangeShapeType="1" noTextEdit="1"/>
              </p:cNvSpPr>
              <p:nvPr/>
            </p:nvSpPr>
            <p:spPr>
              <a:xfrm>
                <a:off x="6156635" y="1860088"/>
                <a:ext cx="308617" cy="255869"/>
              </a:xfrm>
              <a:prstGeom prst="roundRect">
                <a:avLst/>
              </a:prstGeom>
              <a:blipFill>
                <a:blip r:embed="rId14"/>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p:cNvSpPr/>
              <p:nvPr/>
            </p:nvSpPr>
            <p:spPr>
              <a:xfrm>
                <a:off x="6175393" y="2140427"/>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2" name="Rectangle: Rounded Corners 81"/>
              <p:cNvSpPr>
                <a:spLocks noRot="1" noChangeAspect="1" noMove="1" noResize="1" noEditPoints="1" noAdjustHandles="1" noChangeArrowheads="1" noChangeShapeType="1" noTextEdit="1"/>
              </p:cNvSpPr>
              <p:nvPr/>
            </p:nvSpPr>
            <p:spPr>
              <a:xfrm>
                <a:off x="6175393" y="2140427"/>
                <a:ext cx="289859" cy="255869"/>
              </a:xfrm>
              <a:prstGeom prst="roundRect">
                <a:avLst/>
              </a:prstGeom>
              <a:blipFill>
                <a:blip r:embed="rId15"/>
                <a:stretch>
                  <a:fillRect l="-20000"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Rounded Corners 82"/>
              <p:cNvSpPr/>
              <p:nvPr/>
            </p:nvSpPr>
            <p:spPr>
              <a:xfrm>
                <a:off x="2319498" y="3269597"/>
                <a:ext cx="301778"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3" name="Rectangle: Rounded Corners 82"/>
              <p:cNvSpPr>
                <a:spLocks noRot="1" noChangeAspect="1" noMove="1" noResize="1" noEditPoints="1" noAdjustHandles="1" noChangeArrowheads="1" noChangeShapeType="1" noTextEdit="1"/>
              </p:cNvSpPr>
              <p:nvPr/>
            </p:nvSpPr>
            <p:spPr>
              <a:xfrm>
                <a:off x="2319498" y="3269597"/>
                <a:ext cx="301778" cy="259105"/>
              </a:xfrm>
              <a:prstGeom prst="roundRect">
                <a:avLst/>
              </a:prstGeom>
              <a:blipFill>
                <a:blip r:embed="rId16"/>
                <a:stretch>
                  <a:fillRect l="-15385"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Rounded Corners 83"/>
              <p:cNvSpPr/>
              <p:nvPr/>
            </p:nvSpPr>
            <p:spPr>
              <a:xfrm>
                <a:off x="2304010" y="3545289"/>
                <a:ext cx="309667"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84" name="Rectangle: Rounded Corners 83"/>
              <p:cNvSpPr>
                <a:spLocks noRot="1" noChangeAspect="1" noMove="1" noResize="1" noEditPoints="1" noAdjustHandles="1" noChangeArrowheads="1" noChangeShapeType="1" noTextEdit="1"/>
              </p:cNvSpPr>
              <p:nvPr/>
            </p:nvSpPr>
            <p:spPr>
              <a:xfrm>
                <a:off x="2304010" y="3545289"/>
                <a:ext cx="309667" cy="259105"/>
              </a:xfrm>
              <a:prstGeom prst="roundRect">
                <a:avLst/>
              </a:prstGeom>
              <a:blipFill>
                <a:blip r:embed="rId17"/>
                <a:stretch>
                  <a:fillRect l="-15094"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p:cNvSpPr/>
              <p:nvPr/>
            </p:nvSpPr>
            <p:spPr>
              <a:xfrm>
                <a:off x="6165009" y="5545194"/>
                <a:ext cx="300243"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7" name="Rectangle: Rounded Corners 86"/>
              <p:cNvSpPr>
                <a:spLocks noRot="1" noChangeAspect="1" noMove="1" noResize="1" noEditPoints="1" noAdjustHandles="1" noChangeArrowheads="1" noChangeShapeType="1" noTextEdit="1"/>
              </p:cNvSpPr>
              <p:nvPr/>
            </p:nvSpPr>
            <p:spPr>
              <a:xfrm>
                <a:off x="6165009" y="5545194"/>
                <a:ext cx="300243" cy="259105"/>
              </a:xfrm>
              <a:prstGeom prst="roundRect">
                <a:avLst/>
              </a:prstGeom>
              <a:blipFill>
                <a:blip r:embed="rId18"/>
                <a:stretch>
                  <a:fillRect l="-17308"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Rounded Corners 88"/>
              <p:cNvSpPr/>
              <p:nvPr/>
            </p:nvSpPr>
            <p:spPr>
              <a:xfrm>
                <a:off x="9611211" y="3107300"/>
                <a:ext cx="262994"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9" name="Rectangle: Rounded Corners 88"/>
              <p:cNvSpPr>
                <a:spLocks noRot="1" noChangeAspect="1" noMove="1" noResize="1" noEditPoints="1" noAdjustHandles="1" noChangeArrowheads="1" noChangeShapeType="1" noTextEdit="1"/>
              </p:cNvSpPr>
              <p:nvPr/>
            </p:nvSpPr>
            <p:spPr>
              <a:xfrm>
                <a:off x="9611211" y="3107300"/>
                <a:ext cx="262994" cy="255869"/>
              </a:xfrm>
              <a:prstGeom prst="roundRect">
                <a:avLst/>
              </a:prstGeom>
              <a:blipFill>
                <a:blip r:embed="rId19"/>
                <a:stretch>
                  <a:fillRect l="-28889"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Rounded Corners 89"/>
              <p:cNvSpPr/>
              <p:nvPr/>
            </p:nvSpPr>
            <p:spPr>
              <a:xfrm>
                <a:off x="9611211" y="3374012"/>
                <a:ext cx="27005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90" name="Rectangle: Rounded Corners 89"/>
              <p:cNvSpPr>
                <a:spLocks noRot="1" noChangeAspect="1" noMove="1" noResize="1" noEditPoints="1" noAdjustHandles="1" noChangeArrowheads="1" noChangeShapeType="1" noTextEdit="1"/>
              </p:cNvSpPr>
              <p:nvPr/>
            </p:nvSpPr>
            <p:spPr>
              <a:xfrm>
                <a:off x="9611211" y="3374012"/>
                <a:ext cx="270052" cy="259105"/>
              </a:xfrm>
              <a:prstGeom prst="roundRect">
                <a:avLst/>
              </a:prstGeom>
              <a:blipFill>
                <a:blip r:embed="rId20"/>
                <a:stretch>
                  <a:fillRect l="-2608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p:cNvSpPr/>
              <p:nvPr/>
            </p:nvSpPr>
            <p:spPr>
              <a:xfrm>
                <a:off x="6165009" y="5806470"/>
                <a:ext cx="300243" cy="2417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1" name="Rectangle: Rounded Corners 90"/>
              <p:cNvSpPr>
                <a:spLocks noRot="1" noChangeAspect="1" noMove="1" noResize="1" noEditPoints="1" noAdjustHandles="1" noChangeArrowheads="1" noChangeShapeType="1" noTextEdit="1"/>
              </p:cNvSpPr>
              <p:nvPr/>
            </p:nvSpPr>
            <p:spPr>
              <a:xfrm>
                <a:off x="6165009" y="5806470"/>
                <a:ext cx="300243" cy="241769"/>
              </a:xfrm>
              <a:prstGeom prst="roundRect">
                <a:avLst/>
              </a:prstGeom>
              <a:blipFill>
                <a:blip r:embed="rId21"/>
                <a:stretch>
                  <a:fillRect l="-17308" b="-7317"/>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p:cNvSpPr/>
              <p:nvPr/>
            </p:nvSpPr>
            <p:spPr>
              <a:xfrm>
                <a:off x="9611211" y="3643960"/>
                <a:ext cx="278391" cy="271007"/>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3" name="Rectangle: Rounded Corners 92"/>
              <p:cNvSpPr>
                <a:spLocks noRot="1" noChangeAspect="1" noMove="1" noResize="1" noEditPoints="1" noAdjustHandles="1" noChangeArrowheads="1" noChangeShapeType="1" noTextEdit="1"/>
              </p:cNvSpPr>
              <p:nvPr/>
            </p:nvSpPr>
            <p:spPr>
              <a:xfrm>
                <a:off x="9611211" y="3643960"/>
                <a:ext cx="278391" cy="271007"/>
              </a:xfrm>
              <a:prstGeom prst="roundRect">
                <a:avLst/>
              </a:prstGeom>
              <a:blipFill>
                <a:blip r:embed="rId22"/>
                <a:stretch>
                  <a:fillRect l="-25532"/>
                </a:stretch>
              </a:blipFill>
              <a:ln w="12700">
                <a:solidFill>
                  <a:srgbClr val="C00000"/>
                </a:solidFill>
                <a:prstDash val="sysDot"/>
              </a:ln>
            </p:spPr>
            <p:txBody>
              <a:bodyPr/>
              <a:lstStyle/>
              <a:p>
                <a:r>
                  <a:rPr lang="en-US">
                    <a:noFill/>
                  </a:rPr>
                  <a:t> </a:t>
                </a:r>
              </a:p>
            </p:txBody>
          </p:sp>
        </mc:Fallback>
      </mc:AlternateContent>
      <p:cxnSp>
        <p:nvCxnSpPr>
          <p:cNvPr id="49" name="Straight Arrow Connector 48"/>
          <p:cNvCxnSpPr>
            <a:cxnSpLocks/>
            <a:stCxn id="64" idx="3"/>
          </p:cNvCxnSpPr>
          <p:nvPr/>
        </p:nvCxnSpPr>
        <p:spPr>
          <a:xfrm>
            <a:off x="6465252" y="1732154"/>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Rectangle: Rounded Corners 118"/>
              <p:cNvSpPr/>
              <p:nvPr/>
            </p:nvSpPr>
            <p:spPr>
              <a:xfrm>
                <a:off x="6773869" y="1857421"/>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19" name="Rectangle: Rounded Corners 118"/>
              <p:cNvSpPr>
                <a:spLocks noRot="1" noChangeAspect="1" noMove="1" noResize="1" noEditPoints="1" noAdjustHandles="1" noChangeArrowheads="1" noChangeShapeType="1" noTextEdit="1"/>
              </p:cNvSpPr>
              <p:nvPr/>
            </p:nvSpPr>
            <p:spPr>
              <a:xfrm>
                <a:off x="6773869" y="1857421"/>
                <a:ext cx="720885" cy="255869"/>
              </a:xfrm>
              <a:prstGeom prst="roundRect">
                <a:avLst/>
              </a:prstGeom>
              <a:blipFill>
                <a:blip r:embed="rId25"/>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Rounded Corners 119"/>
              <p:cNvSpPr/>
              <p:nvPr/>
            </p:nvSpPr>
            <p:spPr>
              <a:xfrm>
                <a:off x="6773868" y="2135800"/>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0" name="Rectangle: Rounded Corners 119"/>
              <p:cNvSpPr>
                <a:spLocks noRot="1" noChangeAspect="1" noMove="1" noResize="1" noEditPoints="1" noAdjustHandles="1" noChangeArrowheads="1" noChangeShapeType="1" noTextEdit="1"/>
              </p:cNvSpPr>
              <p:nvPr/>
            </p:nvSpPr>
            <p:spPr>
              <a:xfrm>
                <a:off x="6773868" y="2135800"/>
                <a:ext cx="720885" cy="255869"/>
              </a:xfrm>
              <a:prstGeom prst="roundRect">
                <a:avLst/>
              </a:prstGeom>
              <a:blipFill>
                <a:blip r:embed="rId26"/>
                <a:stretch>
                  <a:fillRect l="-7500" r="-5000" b="-18182"/>
                </a:stretch>
              </a:blipFill>
              <a:ln w="12700">
                <a:solidFill>
                  <a:srgbClr val="00B0F0"/>
                </a:solidFill>
                <a:prstDash val="sysDot"/>
              </a:ln>
            </p:spPr>
            <p:txBody>
              <a:bodyPr/>
              <a:lstStyle/>
              <a:p>
                <a:r>
                  <a:rPr lang="en-US">
                    <a:noFill/>
                  </a:rPr>
                  <a:t> </a:t>
                </a:r>
              </a:p>
            </p:txBody>
          </p:sp>
        </mc:Fallback>
      </mc:AlternateContent>
      <p:cxnSp>
        <p:nvCxnSpPr>
          <p:cNvPr id="122" name="Straight Arrow Connector 121"/>
          <p:cNvCxnSpPr>
            <a:cxnSpLocks/>
          </p:cNvCxnSpPr>
          <p:nvPr/>
        </p:nvCxnSpPr>
        <p:spPr>
          <a:xfrm flipV="1">
            <a:off x="7519847" y="1944423"/>
            <a:ext cx="410029" cy="1462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Rectangle: Rounded Corners 125"/>
              <p:cNvSpPr/>
              <p:nvPr/>
            </p:nvSpPr>
            <p:spPr>
              <a:xfrm>
                <a:off x="6773868" y="1588219"/>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6" name="Rectangle: Rounded Corners 125"/>
              <p:cNvSpPr>
                <a:spLocks noRot="1" noChangeAspect="1" noMove="1" noResize="1" noEditPoints="1" noAdjustHandles="1" noChangeArrowheads="1" noChangeShapeType="1" noTextEdit="1"/>
              </p:cNvSpPr>
              <p:nvPr/>
            </p:nvSpPr>
            <p:spPr>
              <a:xfrm>
                <a:off x="6773868" y="1588219"/>
                <a:ext cx="720885" cy="255869"/>
              </a:xfrm>
              <a:prstGeom prst="roundRect">
                <a:avLst/>
              </a:prstGeom>
              <a:blipFill>
                <a:blip r:embed="rId27"/>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Rounded Corners 129"/>
              <p:cNvSpPr/>
              <p:nvPr/>
            </p:nvSpPr>
            <p:spPr>
              <a:xfrm>
                <a:off x="8497855" y="2838105"/>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0" name="Rectangle: Rounded Corners 129"/>
              <p:cNvSpPr>
                <a:spLocks noRot="1" noChangeAspect="1" noMove="1" noResize="1" noEditPoints="1" noAdjustHandles="1" noChangeArrowheads="1" noChangeShapeType="1" noTextEdit="1"/>
              </p:cNvSpPr>
              <p:nvPr/>
            </p:nvSpPr>
            <p:spPr>
              <a:xfrm>
                <a:off x="8497855" y="2838105"/>
                <a:ext cx="3625207" cy="255869"/>
              </a:xfrm>
              <a:prstGeom prst="roundRect">
                <a:avLst/>
              </a:prstGeom>
              <a:blipFill>
                <a:blip r:embed="rId28"/>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Rounded Corners 131"/>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2" name="Rectangle: Rounded Corners 131"/>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29"/>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Rounded Corners 136"/>
              <p:cNvSpPr/>
              <p:nvPr/>
            </p:nvSpPr>
            <p:spPr>
              <a:xfrm>
                <a:off x="7954970" y="1826478"/>
                <a:ext cx="3643218"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0</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7" name="Rectangle: Rounded Corners 136"/>
              <p:cNvSpPr>
                <a:spLocks noRot="1" noChangeAspect="1" noMove="1" noResize="1" noEditPoints="1" noAdjustHandles="1" noChangeArrowheads="1" noChangeShapeType="1" noTextEdit="1"/>
              </p:cNvSpPr>
              <p:nvPr/>
            </p:nvSpPr>
            <p:spPr>
              <a:xfrm>
                <a:off x="7954970" y="1826478"/>
                <a:ext cx="3643218" cy="255869"/>
              </a:xfrm>
              <a:prstGeom prst="roundRect">
                <a:avLst/>
              </a:prstGeom>
              <a:blipFill>
                <a:blip r:embed="rId32"/>
                <a:stretch>
                  <a:fillRect b="-18182"/>
                </a:stretch>
              </a:blipFill>
              <a:ln w="12700">
                <a:solidFill>
                  <a:srgbClr val="00B0F0"/>
                </a:solidFill>
                <a:prstDash val="sysDot"/>
              </a:ln>
            </p:spPr>
            <p:txBody>
              <a:bodyPr/>
              <a:lstStyle/>
              <a:p>
                <a:r>
                  <a:rPr lang="en-US">
                    <a:noFill/>
                  </a:rPr>
                  <a:t> </a:t>
                </a:r>
              </a:p>
            </p:txBody>
          </p:sp>
        </mc:Fallback>
      </mc:AlternateContent>
      <p:cxnSp>
        <p:nvCxnSpPr>
          <p:cNvPr id="139" name="Straight Arrow Connector 138"/>
          <p:cNvCxnSpPr>
            <a:cxnSpLocks/>
          </p:cNvCxnSpPr>
          <p:nvPr/>
        </p:nvCxnSpPr>
        <p:spPr>
          <a:xfrm>
            <a:off x="6453012" y="195905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cxnSpLocks/>
          </p:cNvCxnSpPr>
          <p:nvPr/>
        </p:nvCxnSpPr>
        <p:spPr>
          <a:xfrm>
            <a:off x="6465252" y="226836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Rectangle: Rounded Corners 144"/>
              <p:cNvSpPr/>
              <p:nvPr/>
            </p:nvSpPr>
            <p:spPr>
              <a:xfrm>
                <a:off x="6067915" y="97971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5" name="Rectangle: Rounded Corners 144"/>
              <p:cNvSpPr>
                <a:spLocks noRot="1" noChangeAspect="1" noMove="1" noResize="1" noEditPoints="1" noAdjustHandles="1" noChangeArrowheads="1" noChangeShapeType="1" noTextEdit="1"/>
              </p:cNvSpPr>
              <p:nvPr/>
            </p:nvSpPr>
            <p:spPr>
              <a:xfrm>
                <a:off x="6067915" y="979717"/>
                <a:ext cx="194187" cy="317493"/>
              </a:xfrm>
              <a:prstGeom prst="roundRect">
                <a:avLst/>
              </a:prstGeom>
              <a:blipFill>
                <a:blip r:embed="rId35"/>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10580337" y="31593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10580337" y="3159375"/>
                <a:ext cx="194187" cy="317493"/>
              </a:xfrm>
              <a:prstGeom prst="roundRect">
                <a:avLst/>
              </a:prstGeom>
              <a:blipFill>
                <a:blip r:embed="rId36"/>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6794695" y="6195140"/>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6794695" y="6195140"/>
                <a:ext cx="194187" cy="317493"/>
              </a:xfrm>
              <a:prstGeom prst="roundRect">
                <a:avLst/>
              </a:prstGeom>
              <a:blipFill>
                <a:blip r:embed="rId37"/>
                <a:stretch>
                  <a:fillRect l="-21875" r="-12500"/>
                </a:stretch>
              </a:blipFill>
              <a:ln w="6350">
                <a:solidFill>
                  <a:schemeClr val="tx1"/>
                </a:solidFill>
              </a:ln>
            </p:spPr>
            <p:txBody>
              <a:bodyPr/>
              <a:lstStyle/>
              <a:p>
                <a:r>
                  <a:rPr lang="en-US">
                    <a:noFill/>
                  </a:rPr>
                  <a:t> </a:t>
                </a:r>
              </a:p>
            </p:txBody>
          </p:sp>
        </mc:Fallback>
      </mc:AlternateContent>
      <p:sp>
        <p:nvSpPr>
          <p:cNvPr id="51" name="Slide Number Placeholder 9"/>
          <p:cNvSpPr>
            <a:spLocks noGrp="1"/>
          </p:cNvSpPr>
          <p:nvPr>
            <p:ph type="sldNum" sz="quarter" idx="12"/>
          </p:nvPr>
        </p:nvSpPr>
        <p:spPr>
          <a:xfrm>
            <a:off x="12738580" y="6466123"/>
            <a:ext cx="640080" cy="365125"/>
          </a:xfrm>
        </p:spPr>
        <p:txBody>
          <a:bodyPr/>
          <a:lstStyle/>
          <a:p>
            <a:pPr>
              <a:defRPr/>
            </a:pPr>
            <a:fld id="{6BE38EA5-762B-447A-B488-376B6956231A}" type="slidenum">
              <a:rPr lang="en-US" b="1" smtClean="0">
                <a:solidFill>
                  <a:schemeClr val="bg1"/>
                </a:solidFill>
              </a:rPr>
              <a:pPr>
                <a:defRPr/>
              </a:pPr>
              <a:t>21</a:t>
            </a:fld>
            <a:r>
              <a:rPr lang="en-US" b="1" dirty="0">
                <a:solidFill>
                  <a:schemeClr val="bg1"/>
                </a:solidFill>
              </a:rPr>
              <a:t>/24</a:t>
            </a:r>
          </a:p>
        </p:txBody>
      </p:sp>
      <mc:AlternateContent xmlns:mc="http://schemas.openxmlformats.org/markup-compatibility/2006" xmlns:a14="http://schemas.microsoft.com/office/drawing/2010/main">
        <mc:Choice Requires="a14">
          <p:sp>
            <p:nvSpPr>
              <p:cNvPr id="55" name="Rectangle: Rounded Corners 54"/>
              <p:cNvSpPr/>
              <p:nvPr/>
            </p:nvSpPr>
            <p:spPr>
              <a:xfrm>
                <a:off x="8497855" y="2840101"/>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5" name="Rectangle: Rounded Corners 54"/>
              <p:cNvSpPr>
                <a:spLocks noRot="1" noChangeAspect="1" noMove="1" noResize="1" noEditPoints="1" noAdjustHandles="1" noChangeArrowheads="1" noChangeShapeType="1" noTextEdit="1"/>
              </p:cNvSpPr>
              <p:nvPr/>
            </p:nvSpPr>
            <p:spPr>
              <a:xfrm>
                <a:off x="8497855" y="2840101"/>
                <a:ext cx="3625207" cy="255869"/>
              </a:xfrm>
              <a:prstGeom prst="roundRect">
                <a:avLst/>
              </a:prstGeom>
              <a:blipFill>
                <a:blip r:embed="rId40"/>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Rounded Corners 55"/>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6" name="Rectangle: Rounded Corners 55"/>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41"/>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04C722E3-0DA5-49D5-9EE8-7514F8DB11C7}"/>
                  </a:ext>
                </a:extLst>
              </p:cNvPr>
              <p:cNvSpPr/>
              <p:nvPr/>
            </p:nvSpPr>
            <p:spPr>
              <a:xfrm>
                <a:off x="433270" y="1105718"/>
                <a:ext cx="27831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srgbClr val="FF0000"/>
                          </a:solidFill>
                          <a:latin typeface="Cambria Math" panose="02040503050406030204" pitchFamily="18" charset="0"/>
                        </a:rPr>
                        <m:t>𝒙</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𝒊𝒏𝒕𝒆𝒓𝒔𝒆𝒄𝒕𝒊𝒐𝒏</m:t>
                      </m:r>
                    </m:oMath>
                  </m:oMathPara>
                </a14:m>
                <a:endParaRPr lang="en-US" sz="2400" b="1" dirty="0">
                  <a:solidFill>
                    <a:srgbClr val="FF0000"/>
                  </a:solidFill>
                </a:endParaRPr>
              </a:p>
            </p:txBody>
          </p:sp>
        </mc:Choice>
        <mc:Fallback xmlns="">
          <p:sp>
            <p:nvSpPr>
              <p:cNvPr id="61" name="Rectangle 60">
                <a:extLst>
                  <a:ext uri="{FF2B5EF4-FFF2-40B4-BE49-F238E27FC236}">
                    <a16:creationId xmlns:a16="http://schemas.microsoft.com/office/drawing/2014/main" id="{04C722E3-0DA5-49D5-9EE8-7514F8DB11C7}"/>
                  </a:ext>
                </a:extLst>
              </p:cNvPr>
              <p:cNvSpPr>
                <a:spLocks noRot="1" noChangeAspect="1" noMove="1" noResize="1" noEditPoints="1" noAdjustHandles="1" noChangeArrowheads="1" noChangeShapeType="1" noTextEdit="1"/>
              </p:cNvSpPr>
              <p:nvPr/>
            </p:nvSpPr>
            <p:spPr>
              <a:xfrm>
                <a:off x="433270" y="1105718"/>
                <a:ext cx="2783134" cy="461665"/>
              </a:xfrm>
              <a:prstGeom prst="rect">
                <a:avLst/>
              </a:prstGeom>
              <a:blipFill>
                <a:blip r:embed="rId42"/>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Rounded Corners 61">
                <a:extLst>
                  <a:ext uri="{FF2B5EF4-FFF2-40B4-BE49-F238E27FC236}">
                    <a16:creationId xmlns:a16="http://schemas.microsoft.com/office/drawing/2014/main" id="{D2BBCB45-241D-472F-9F5A-5499CE21780B}"/>
                  </a:ext>
                </a:extLst>
              </p:cNvPr>
              <p:cNvSpPr/>
              <p:nvPr/>
            </p:nvSpPr>
            <p:spPr>
              <a:xfrm>
                <a:off x="1152004" y="3063835"/>
                <a:ext cx="431961" cy="403958"/>
              </a:xfrm>
              <a:prstGeom prst="round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r>
                        <a:rPr lang="en-US" sz="2000" b="0" i="1" smtClean="0">
                          <a:solidFill>
                            <a:schemeClr val="tx1"/>
                          </a:solidFill>
                          <a:effectLst/>
                          <a:latin typeface="Cambria Math" panose="02040503050406030204" pitchFamily="18" charset="0"/>
                          <a:cs typeface="Calibri" panose="020F0502020204030204" pitchFamily="34" charset="0"/>
                        </a:rPr>
                        <m:t>′</m:t>
                      </m:r>
                    </m:oMath>
                  </m:oMathPara>
                </a14:m>
                <a:endParaRPr lang="en-US" sz="2000" dirty="0">
                  <a:solidFill>
                    <a:schemeClr val="tx1"/>
                  </a:solidFill>
                  <a:effectLst/>
                </a:endParaRPr>
              </a:p>
            </p:txBody>
          </p:sp>
        </mc:Choice>
        <mc:Fallback xmlns="">
          <p:sp>
            <p:nvSpPr>
              <p:cNvPr id="62" name="Rectangle: Rounded Corners 61">
                <a:extLst>
                  <a:ext uri="{FF2B5EF4-FFF2-40B4-BE49-F238E27FC236}">
                    <a16:creationId xmlns:a16="http://schemas.microsoft.com/office/drawing/2014/main" id="{D2BBCB45-241D-472F-9F5A-5499CE21780B}"/>
                  </a:ext>
                </a:extLst>
              </p:cNvPr>
              <p:cNvSpPr>
                <a:spLocks noRot="1" noChangeAspect="1" noMove="1" noResize="1" noEditPoints="1" noAdjustHandles="1" noChangeArrowheads="1" noChangeShapeType="1" noTextEdit="1"/>
              </p:cNvSpPr>
              <p:nvPr/>
            </p:nvSpPr>
            <p:spPr>
              <a:xfrm>
                <a:off x="1152004" y="3063835"/>
                <a:ext cx="431961" cy="403958"/>
              </a:xfrm>
              <a:prstGeom prst="roundRect">
                <a:avLst/>
              </a:prstGeom>
              <a:blipFill>
                <a:blip r:embed="rId43"/>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Rounded Corners 62">
                <a:extLst>
                  <a:ext uri="{FF2B5EF4-FFF2-40B4-BE49-F238E27FC236}">
                    <a16:creationId xmlns:a16="http://schemas.microsoft.com/office/drawing/2014/main" id="{B6D53354-D0FB-432A-98FE-D6D25259805D}"/>
                  </a:ext>
                </a:extLst>
              </p:cNvPr>
              <p:cNvSpPr/>
              <p:nvPr/>
            </p:nvSpPr>
            <p:spPr>
              <a:xfrm>
                <a:off x="155584" y="2622259"/>
                <a:ext cx="3733800"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i="1">
                        <a:solidFill>
                          <a:srgbClr val="FF0000"/>
                        </a:solidFill>
                        <a:latin typeface="Cambria Math" panose="02040503050406030204" pitchFamily="18" charset="0"/>
                      </a:rPr>
                      <m:t>𝑥</m:t>
                    </m:r>
                    <m:r>
                      <a:rPr lang="en-US" sz="1400" i="1">
                        <a:solidFill>
                          <a:srgbClr val="FF0000"/>
                        </a:solidFill>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r>
                          <a:rPr lang="en-US" sz="1400" b="0" i="1" smtClean="0">
                            <a:solidFill>
                              <a:srgbClr val="FF0000"/>
                            </a:solidFill>
                            <a:effectLst/>
                            <a:latin typeface="Cambria Math" panose="02040503050406030204" pitchFamily="18" charset="0"/>
                          </a:rPr>
                          <m:t>′</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oMath>
                </a14:m>
                <a:endParaRPr lang="en-US" sz="1400" dirty="0">
                  <a:solidFill>
                    <a:schemeClr val="tx1"/>
                  </a:solidFill>
                  <a:effectLst/>
                </a:endParaRPr>
              </a:p>
            </p:txBody>
          </p:sp>
        </mc:Choice>
        <mc:Fallback xmlns="">
          <p:sp>
            <p:nvSpPr>
              <p:cNvPr id="63" name="Rectangle: Rounded Corners 62">
                <a:extLst>
                  <a:ext uri="{FF2B5EF4-FFF2-40B4-BE49-F238E27FC236}">
                    <a16:creationId xmlns:a16="http://schemas.microsoft.com/office/drawing/2014/main" id="{B6D53354-D0FB-432A-98FE-D6D25259805D}"/>
                  </a:ext>
                </a:extLst>
              </p:cNvPr>
              <p:cNvSpPr>
                <a:spLocks noRot="1" noChangeAspect="1" noMove="1" noResize="1" noEditPoints="1" noAdjustHandles="1" noChangeArrowheads="1" noChangeShapeType="1" noTextEdit="1"/>
              </p:cNvSpPr>
              <p:nvPr/>
            </p:nvSpPr>
            <p:spPr>
              <a:xfrm>
                <a:off x="155584" y="2622259"/>
                <a:ext cx="3733800" cy="255869"/>
              </a:xfrm>
              <a:prstGeom prst="roundRect">
                <a:avLst/>
              </a:prstGeom>
              <a:blipFill>
                <a:blip r:embed="rId44"/>
                <a:stretch>
                  <a:fillRect b="-18182"/>
                </a:stretch>
              </a:blipFill>
              <a:ln w="12700">
                <a:solidFill>
                  <a:srgbClr val="FF99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2D0E062D-2BA5-44BF-A868-DBCE64BB9131}"/>
                  </a:ext>
                </a:extLst>
              </p:cNvPr>
              <p:cNvSpPr/>
              <p:nvPr/>
            </p:nvSpPr>
            <p:spPr>
              <a:xfrm>
                <a:off x="4873352" y="3177423"/>
                <a:ext cx="3056524" cy="580740"/>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i="1">
                              <a:solidFill>
                                <a:schemeClr val="tx1"/>
                              </a:solidFill>
                              <a:latin typeface="Cambria Math" panose="02040503050406030204" pitchFamily="18" charset="0"/>
                            </a:rPr>
                            <m:t>𝑠</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1</m:t>
                              </m:r>
                              <m:r>
                                <a:rPr lang="en-US" sz="2000" i="1">
                                  <a:solidFill>
                                    <a:schemeClr val="tx1"/>
                                  </a:solidFill>
                                  <a:latin typeface="Cambria Math" panose="02040503050406030204" pitchFamily="18" charset="0"/>
                                </a:rPr>
                                <m:t> </m:t>
                              </m:r>
                            </m:sub>
                          </m:sSub>
                          <m:r>
                            <a:rPr lang="en-US" sz="2000" i="1">
                              <a:solidFill>
                                <a:schemeClr val="tx1"/>
                              </a:solidFill>
                              <a:latin typeface="Cambria Math" panose="02040503050406030204" pitchFamily="18" charset="0"/>
                            </a:rPr>
                            <m:t>(</m:t>
                          </m:r>
                          <m:r>
                            <a:rPr lang="en-US" sz="2000" b="0" i="1" smtClean="0">
                              <a:solidFill>
                                <a:srgbClr val="FF0000"/>
                              </a:solidFill>
                              <a:latin typeface="Cambria Math" panose="02040503050406030204" pitchFamily="18" charset="0"/>
                            </a:rPr>
                            <m:t>𝑥</m:t>
                          </m:r>
                          <m:r>
                            <a:rPr lang="en-US" sz="2000" b="0" i="1" smtClean="0">
                              <a:solidFill>
                                <a:srgbClr val="FF0000"/>
                              </a:solidFill>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r>
                            <a:rPr lang="en-US" sz="2000" b="0" i="1" smtClean="0">
                              <a:solidFill>
                                <a:schemeClr val="tx1"/>
                              </a:solidFill>
                              <a:effectLst/>
                              <a:latin typeface="Cambria Math" panose="02040503050406030204" pitchFamily="18" charset="0"/>
                            </a:rPr>
                            <m:t> </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       </m:t>
                      </m:r>
                    </m:oMath>
                  </m:oMathPara>
                </a14:m>
                <a:endParaRPr lang="en-US" sz="2000" dirty="0">
                  <a:solidFill>
                    <a:schemeClr val="tx1"/>
                  </a:solidFill>
                  <a:effectLst/>
                </a:endParaRPr>
              </a:p>
            </p:txBody>
          </p:sp>
        </mc:Choice>
        <mc:Fallback xmlns="">
          <p:sp>
            <p:nvSpPr>
              <p:cNvPr id="50" name="Rectangle: Rounded Corners 49">
                <a:extLst>
                  <a:ext uri="{FF2B5EF4-FFF2-40B4-BE49-F238E27FC236}">
                    <a16:creationId xmlns:a16="http://schemas.microsoft.com/office/drawing/2014/main" id="{2D0E062D-2BA5-44BF-A868-DBCE64BB9131}"/>
                  </a:ext>
                </a:extLst>
              </p:cNvPr>
              <p:cNvSpPr>
                <a:spLocks noRot="1" noChangeAspect="1" noMove="1" noResize="1" noEditPoints="1" noAdjustHandles="1" noChangeArrowheads="1" noChangeShapeType="1" noTextEdit="1"/>
              </p:cNvSpPr>
              <p:nvPr/>
            </p:nvSpPr>
            <p:spPr>
              <a:xfrm>
                <a:off x="4873352" y="3177423"/>
                <a:ext cx="3056524" cy="580740"/>
              </a:xfrm>
              <a:prstGeom prst="roundRect">
                <a:avLst/>
              </a:prstGeom>
              <a:blipFill>
                <a:blip r:embed="rId45"/>
                <a:stretch>
                  <a:fillRect/>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CCB74319-7C9F-4E10-B60B-051C39336B8C}"/>
                  </a:ext>
                </a:extLst>
              </p:cNvPr>
              <p:cNvSpPr/>
              <p:nvPr/>
            </p:nvSpPr>
            <p:spPr>
              <a:xfrm>
                <a:off x="7214506" y="3286329"/>
                <a:ext cx="610682" cy="388512"/>
              </a:xfrm>
              <a:prstGeom prst="roundRect">
                <a:avLst/>
              </a:prstGeom>
              <a:solidFill>
                <a:srgbClr val="FFFF00"/>
              </a:solid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m:t>
                      </m:r>
                      <m:r>
                        <a:rPr lang="en-US" sz="2000" b="0" i="1" smtClean="0">
                          <a:solidFill>
                            <a:srgbClr val="FF0000"/>
                          </a:solidFill>
                          <a:effectLst/>
                          <a:latin typeface="Cambria Math" panose="02040503050406030204" pitchFamily="18" charset="0"/>
                        </a:rPr>
                        <m:t>0</m:t>
                      </m:r>
                    </m:oMath>
                  </m:oMathPara>
                </a14:m>
                <a:endParaRPr lang="en-US" sz="2000" dirty="0">
                  <a:solidFill>
                    <a:srgbClr val="FF0000"/>
                  </a:solidFill>
                  <a:effectLst/>
                </a:endParaRPr>
              </a:p>
            </p:txBody>
          </p:sp>
        </mc:Choice>
        <mc:Fallback xmlns="">
          <p:sp>
            <p:nvSpPr>
              <p:cNvPr id="52" name="Rectangle: Rounded Corners 51">
                <a:extLst>
                  <a:ext uri="{FF2B5EF4-FFF2-40B4-BE49-F238E27FC236}">
                    <a16:creationId xmlns:a16="http://schemas.microsoft.com/office/drawing/2014/main" id="{CCB74319-7C9F-4E10-B60B-051C39336B8C}"/>
                  </a:ext>
                </a:extLst>
              </p:cNvPr>
              <p:cNvSpPr>
                <a:spLocks noRot="1" noChangeAspect="1" noMove="1" noResize="1" noEditPoints="1" noAdjustHandles="1" noChangeArrowheads="1" noChangeShapeType="1" noTextEdit="1"/>
              </p:cNvSpPr>
              <p:nvPr/>
            </p:nvSpPr>
            <p:spPr>
              <a:xfrm>
                <a:off x="7214506" y="3286329"/>
                <a:ext cx="610682" cy="388512"/>
              </a:xfrm>
              <a:prstGeom prst="roundRect">
                <a:avLst/>
              </a:prstGeom>
              <a:blipFill>
                <a:blip r:embed="rId46"/>
                <a:stretch>
                  <a:fillRect l="-990"/>
                </a:stretch>
              </a:blipFill>
              <a:ln w="12700">
                <a:noFill/>
                <a:prstDash val="sysDot"/>
              </a:ln>
            </p:spPr>
            <p:txBody>
              <a:bodyPr/>
              <a:lstStyle/>
              <a:p>
                <a:r>
                  <a:rPr lang="en-US">
                    <a:noFill/>
                  </a:rPr>
                  <a:t> </a:t>
                </a:r>
              </a:p>
            </p:txBody>
          </p:sp>
        </mc:Fallback>
      </mc:AlternateContent>
      <p:sp>
        <p:nvSpPr>
          <p:cNvPr id="54" name="Slide Number Placeholder 9">
            <a:extLst>
              <a:ext uri="{FF2B5EF4-FFF2-40B4-BE49-F238E27FC236}">
                <a16:creationId xmlns:a16="http://schemas.microsoft.com/office/drawing/2014/main" id="{191E869A-D16B-4DEC-B79C-3E73541A6EAB}"/>
              </a:ext>
            </a:extLst>
          </p:cNvPr>
          <p:cNvSpPr txBox="1">
            <a:spLocks/>
          </p:cNvSpPr>
          <p:nvPr/>
        </p:nvSpPr>
        <p:spPr>
          <a:xfrm>
            <a:off x="11443678" y="6289634"/>
            <a:ext cx="640080" cy="374925"/>
          </a:xfrm>
          <a:prstGeom prst="rect">
            <a:avLst/>
          </a:prstGeom>
        </p:spPr>
        <p:txBody>
          <a:bodyPr/>
          <a:lstStyle>
            <a:defPPr>
              <a:defRPr lang="en-US"/>
            </a:defPPr>
            <a:lvl1pPr marL="0" algn="l" defTabSz="457200" rtl="0" eaLnBrk="1" latinLnBrk="0" hangingPunct="1">
              <a:defRPr sz="11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BE38EA5-762B-447A-B488-376B6956231A}" type="slidenum">
              <a:rPr lang="en-US" sz="1600" b="1" smtClean="0">
                <a:solidFill>
                  <a:schemeClr val="bg1"/>
                </a:solidFill>
              </a:rPr>
              <a:pPr>
                <a:defRPr/>
              </a:pPr>
              <a:t>21</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F7BA9451-8893-419D-84E1-5597AD8729A1}"/>
                  </a:ext>
                </a:extLst>
              </p:cNvPr>
              <p:cNvSpPr>
                <a:spLocks noGrp="1"/>
              </p:cNvSpPr>
              <p:nvPr>
                <p:ph idx="1"/>
              </p:nvPr>
            </p:nvSpPr>
            <p:spPr>
              <a:xfrm>
                <a:off x="5726" y="4173118"/>
                <a:ext cx="5119019" cy="2584610"/>
              </a:xfrm>
            </p:spPr>
            <p:txBody>
              <a:bodyPr>
                <a:noAutofit/>
              </a:bodyPr>
              <a:lstStyle/>
              <a:p>
                <a:r>
                  <a:rPr lang="en-US" dirty="0"/>
                  <a:t>Purpose: parties agree on </a:t>
                </a:r>
              </a:p>
              <a:p>
                <a:pPr marL="0" indent="0">
                  <a:buNone/>
                </a:pPr>
                <a:r>
                  <a:rPr lang="en-US" dirty="0"/>
                  <a:t>   a share of zero if they have common x</a:t>
                </a:r>
                <a:endParaRPr lang="en-US" dirty="0">
                  <a:effectLst/>
                </a:endParaRPr>
              </a:p>
              <a:p>
                <a:r>
                  <a:rPr lang="en-US" dirty="0">
                    <a:effectLst/>
                  </a:rPr>
                  <a:t>Party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m:t>
                        </m:r>
                      </m:sub>
                    </m:sSub>
                    <m:r>
                      <a:rPr lang="en-US" i="1">
                        <a:latin typeface="Cambria Math" panose="02040503050406030204" pitchFamily="18" charset="0"/>
                      </a:rPr>
                      <m:t> </m:t>
                    </m:r>
                  </m:oMath>
                </a14:m>
                <a:r>
                  <a:rPr lang="en-US" dirty="0">
                    <a:effectLst/>
                  </a:rPr>
                  <a:t>chooses random seeds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𝑖𝑗</m:t>
                        </m:r>
                      </m:sub>
                    </m:sSub>
                    <m:r>
                      <a:rPr lang="en-US" i="1">
                        <a:latin typeface="Cambria Math" panose="02040503050406030204" pitchFamily="18" charset="0"/>
                      </a:rPr>
                      <m:t> </m:t>
                    </m:r>
                  </m:oMath>
                </a14:m>
                <a:r>
                  <a:rPr lang="en-US" dirty="0">
                    <a:effectLst/>
                  </a:rPr>
                  <a:t>and sends it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effectLst/>
                  </a:rPr>
                  <a:t> </a:t>
                </a:r>
              </a:p>
              <a:p>
                <a:r>
                  <a:rPr lang="en-US" dirty="0"/>
                  <a:t>For each </a:t>
                </a:r>
                <a14:m>
                  <m:oMath xmlns:m="http://schemas.openxmlformats.org/officeDocument/2006/math">
                    <m:r>
                      <a:rPr lang="en-US" i="1">
                        <a:latin typeface="Cambria Math" panose="02040503050406030204" pitchFamily="18" charset="0"/>
                      </a:rPr>
                      <m:t>𝑥</m:t>
                    </m:r>
                  </m:oMath>
                </a14:m>
                <a:r>
                  <a:rPr lang="en-US" dirty="0">
                    <a:effectLs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effectLst/>
                  </a:rPr>
                  <a:t>computes share </a:t>
                </a:r>
                <a14:m>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oMath>
                </a14:m>
                <a:r>
                  <a:rPr lang="en-US" dirty="0">
                    <a:effectLst/>
                  </a:rPr>
                  <a:t> using PRF </a:t>
                </a:r>
                <a14:m>
                  <m:oMath xmlns:m="http://schemas.openxmlformats.org/officeDocument/2006/math">
                    <m:r>
                      <a:rPr lang="en-US" i="1" smtClean="0">
                        <a:solidFill>
                          <a:schemeClr val="tx1"/>
                        </a:solidFill>
                        <a:latin typeface="Cambria Math" panose="02040503050406030204" pitchFamily="18" charset="0"/>
                      </a:rPr>
                      <m:t>𝐹</m:t>
                    </m:r>
                  </m:oMath>
                </a14:m>
                <a:endParaRPr lang="en-US" dirty="0">
                  <a:effectLst/>
                </a:endParaRPr>
              </a:p>
            </p:txBody>
          </p:sp>
        </mc:Choice>
        <mc:Fallback xmlns="">
          <p:sp>
            <p:nvSpPr>
              <p:cNvPr id="53" name="Content Placeholder 2">
                <a:extLst>
                  <a:ext uri="{FF2B5EF4-FFF2-40B4-BE49-F238E27FC236}">
                    <a16:creationId xmlns:a16="http://schemas.microsoft.com/office/drawing/2014/main" id="{F7BA9451-8893-419D-84E1-5597AD8729A1}"/>
                  </a:ext>
                </a:extLst>
              </p:cNvPr>
              <p:cNvSpPr>
                <a:spLocks noGrp="1" noRot="1" noChangeAspect="1" noMove="1" noResize="1" noEditPoints="1" noAdjustHandles="1" noChangeArrowheads="1" noChangeShapeType="1" noTextEdit="1"/>
              </p:cNvSpPr>
              <p:nvPr>
                <p:ph idx="1"/>
              </p:nvPr>
            </p:nvSpPr>
            <p:spPr>
              <a:xfrm>
                <a:off x="5726" y="4173118"/>
                <a:ext cx="5119019" cy="2584610"/>
              </a:xfrm>
              <a:blipFill>
                <a:blip r:embed="rId47"/>
                <a:stretch>
                  <a:fillRect l="-595" t="-2594"/>
                </a:stretch>
              </a:blipFill>
            </p:spPr>
            <p:txBody>
              <a:bodyPr/>
              <a:lstStyle/>
              <a:p>
                <a:r>
                  <a:rPr lang="en-US">
                    <a:noFill/>
                  </a:rPr>
                  <a:t> </a:t>
                </a:r>
              </a:p>
            </p:txBody>
          </p:sp>
        </mc:Fallback>
      </mc:AlternateContent>
    </p:spTree>
    <p:extLst>
      <p:ext uri="{BB962C8B-B14F-4D97-AF65-F5344CB8AC3E}">
        <p14:creationId xmlns:p14="http://schemas.microsoft.com/office/powerpoint/2010/main" val="149447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283F7328-E151-417C-9F8C-0B8E1478FC7C}"/>
              </a:ext>
            </a:extLst>
          </p:cNvPr>
          <p:cNvSpPr/>
          <p:nvPr/>
        </p:nvSpPr>
        <p:spPr>
          <a:xfrm>
            <a:off x="1041952" y="2565478"/>
            <a:ext cx="767612" cy="351177"/>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E37C057-9343-43B6-9283-576DDE90790A}"/>
              </a:ext>
            </a:extLst>
          </p:cNvPr>
          <p:cNvSpPr/>
          <p:nvPr/>
        </p:nvSpPr>
        <p:spPr>
          <a:xfrm>
            <a:off x="8772106" y="1757914"/>
            <a:ext cx="767612" cy="403646"/>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6643" y="-44286"/>
            <a:ext cx="10058400" cy="950495"/>
          </a:xfrm>
        </p:spPr>
        <p:txBody>
          <a:bodyPr/>
          <a:lstStyle/>
          <a:p>
            <a:pPr algn="ctr"/>
            <a:r>
              <a:rPr lang="en-US" dirty="0"/>
              <a:t>Non-interactive Zero sharing</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45" y="3010418"/>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1595" y="3064819"/>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6091749" y="6048239"/>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6477" y="864319"/>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4" name="Rectangle: Rounded Corners 63"/>
              <p:cNvSpPr/>
              <p:nvPr/>
            </p:nvSpPr>
            <p:spPr>
              <a:xfrm>
                <a:off x="6156635" y="1604219"/>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64" name="Rectangle: Rounded Corners 63"/>
              <p:cNvSpPr>
                <a:spLocks noRot="1" noChangeAspect="1" noMove="1" noResize="1" noEditPoints="1" noAdjustHandles="1" noChangeArrowheads="1" noChangeShapeType="1" noTextEdit="1"/>
              </p:cNvSpPr>
              <p:nvPr/>
            </p:nvSpPr>
            <p:spPr>
              <a:xfrm>
                <a:off x="6156635" y="1604219"/>
                <a:ext cx="308617" cy="255869"/>
              </a:xfrm>
              <a:prstGeom prst="roundRect">
                <a:avLst/>
              </a:prstGeom>
              <a:blipFill>
                <a:blip r:embed="rId7"/>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126897" y="1265666"/>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6126897" y="1265666"/>
                <a:ext cx="824648" cy="338554"/>
              </a:xfrm>
              <a:prstGeom prst="rect">
                <a:avLst/>
              </a:prstGeom>
              <a:blipFill>
                <a:blip r:embed="rId8"/>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897943" y="3458574"/>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9897943" y="3458574"/>
                <a:ext cx="82503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444516" y="3379086"/>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444516" y="3379086"/>
                <a:ext cx="815543"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052928" y="6460095"/>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20" name="Rectangle 19"/>
              <p:cNvSpPr>
                <a:spLocks noRot="1" noChangeAspect="1" noMove="1" noResize="1" noEditPoints="1" noAdjustHandles="1" noChangeArrowheads="1" noChangeShapeType="1" noTextEdit="1"/>
              </p:cNvSpPr>
              <p:nvPr/>
            </p:nvSpPr>
            <p:spPr>
              <a:xfrm>
                <a:off x="6052928" y="6460095"/>
                <a:ext cx="824648" cy="338554"/>
              </a:xfrm>
              <a:prstGeom prst="rect">
                <a:avLst/>
              </a:prstGeom>
              <a:blipFill>
                <a:blip r:embed="rId11"/>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Rounded Corners 72"/>
              <p:cNvSpPr/>
              <p:nvPr/>
            </p:nvSpPr>
            <p:spPr>
              <a:xfrm>
                <a:off x="2317860" y="3013865"/>
                <a:ext cx="303416"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73" name="Rectangle: Rounded Corners 72"/>
              <p:cNvSpPr>
                <a:spLocks noRot="1" noChangeAspect="1" noMove="1" noResize="1" noEditPoints="1" noAdjustHandles="1" noChangeArrowheads="1" noChangeShapeType="1" noTextEdit="1"/>
              </p:cNvSpPr>
              <p:nvPr/>
            </p:nvSpPr>
            <p:spPr>
              <a:xfrm>
                <a:off x="2317860" y="3013865"/>
                <a:ext cx="303416" cy="255869"/>
              </a:xfrm>
              <a:prstGeom prst="roundRect">
                <a:avLst/>
              </a:prstGeom>
              <a:blipFill>
                <a:blip r:embed="rId12"/>
                <a:stretch>
                  <a:fillRect l="-17308"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Rounded Corners 73"/>
              <p:cNvSpPr/>
              <p:nvPr/>
            </p:nvSpPr>
            <p:spPr>
              <a:xfrm>
                <a:off x="6175393" y="5264632"/>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4" name="Rectangle: Rounded Corners 73"/>
              <p:cNvSpPr>
                <a:spLocks noRot="1" noChangeAspect="1" noMove="1" noResize="1" noEditPoints="1" noAdjustHandles="1" noChangeArrowheads="1" noChangeShapeType="1" noTextEdit="1"/>
              </p:cNvSpPr>
              <p:nvPr/>
            </p:nvSpPr>
            <p:spPr>
              <a:xfrm>
                <a:off x="6175393" y="5264632"/>
                <a:ext cx="289859" cy="255869"/>
              </a:xfrm>
              <a:prstGeom prst="roundRect">
                <a:avLst/>
              </a:prstGeom>
              <a:blipFill>
                <a:blip r:embed="rId13"/>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p:cNvSpPr/>
              <p:nvPr/>
            </p:nvSpPr>
            <p:spPr>
              <a:xfrm>
                <a:off x="6156635" y="1860088"/>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77" name="Rectangle: Rounded Corners 76"/>
              <p:cNvSpPr>
                <a:spLocks noRot="1" noChangeAspect="1" noMove="1" noResize="1" noEditPoints="1" noAdjustHandles="1" noChangeArrowheads="1" noChangeShapeType="1" noTextEdit="1"/>
              </p:cNvSpPr>
              <p:nvPr/>
            </p:nvSpPr>
            <p:spPr>
              <a:xfrm>
                <a:off x="6156635" y="1860088"/>
                <a:ext cx="308617" cy="255869"/>
              </a:xfrm>
              <a:prstGeom prst="roundRect">
                <a:avLst/>
              </a:prstGeom>
              <a:blipFill>
                <a:blip r:embed="rId14"/>
                <a:stretch>
                  <a:fillRect l="-16981"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p:cNvSpPr/>
              <p:nvPr/>
            </p:nvSpPr>
            <p:spPr>
              <a:xfrm>
                <a:off x="6175393" y="2140427"/>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2" name="Rectangle: Rounded Corners 81"/>
              <p:cNvSpPr>
                <a:spLocks noRot="1" noChangeAspect="1" noMove="1" noResize="1" noEditPoints="1" noAdjustHandles="1" noChangeArrowheads="1" noChangeShapeType="1" noTextEdit="1"/>
              </p:cNvSpPr>
              <p:nvPr/>
            </p:nvSpPr>
            <p:spPr>
              <a:xfrm>
                <a:off x="6175393" y="2140427"/>
                <a:ext cx="289859" cy="255869"/>
              </a:xfrm>
              <a:prstGeom prst="roundRect">
                <a:avLst/>
              </a:prstGeom>
              <a:blipFill>
                <a:blip r:embed="rId15"/>
                <a:stretch>
                  <a:fillRect l="-20000" b="-4545"/>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Rounded Corners 82"/>
              <p:cNvSpPr/>
              <p:nvPr/>
            </p:nvSpPr>
            <p:spPr>
              <a:xfrm>
                <a:off x="2319498" y="3269597"/>
                <a:ext cx="301778"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3" name="Rectangle: Rounded Corners 82"/>
              <p:cNvSpPr>
                <a:spLocks noRot="1" noChangeAspect="1" noMove="1" noResize="1" noEditPoints="1" noAdjustHandles="1" noChangeArrowheads="1" noChangeShapeType="1" noTextEdit="1"/>
              </p:cNvSpPr>
              <p:nvPr/>
            </p:nvSpPr>
            <p:spPr>
              <a:xfrm>
                <a:off x="2319498" y="3269597"/>
                <a:ext cx="301778" cy="259105"/>
              </a:xfrm>
              <a:prstGeom prst="roundRect">
                <a:avLst/>
              </a:prstGeom>
              <a:blipFill>
                <a:blip r:embed="rId16"/>
                <a:stretch>
                  <a:fillRect l="-15385"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Rounded Corners 83"/>
              <p:cNvSpPr/>
              <p:nvPr/>
            </p:nvSpPr>
            <p:spPr>
              <a:xfrm>
                <a:off x="2304010" y="3545289"/>
                <a:ext cx="309667"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84" name="Rectangle: Rounded Corners 83"/>
              <p:cNvSpPr>
                <a:spLocks noRot="1" noChangeAspect="1" noMove="1" noResize="1" noEditPoints="1" noAdjustHandles="1" noChangeArrowheads="1" noChangeShapeType="1" noTextEdit="1"/>
              </p:cNvSpPr>
              <p:nvPr/>
            </p:nvSpPr>
            <p:spPr>
              <a:xfrm>
                <a:off x="2304010" y="3545289"/>
                <a:ext cx="309667" cy="259105"/>
              </a:xfrm>
              <a:prstGeom prst="roundRect">
                <a:avLst/>
              </a:prstGeom>
              <a:blipFill>
                <a:blip r:embed="rId17"/>
                <a:stretch>
                  <a:fillRect l="-15094"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Rounded Corners 86"/>
              <p:cNvSpPr/>
              <p:nvPr/>
            </p:nvSpPr>
            <p:spPr>
              <a:xfrm>
                <a:off x="6165009" y="5545194"/>
                <a:ext cx="300243"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87" name="Rectangle: Rounded Corners 86"/>
              <p:cNvSpPr>
                <a:spLocks noRot="1" noChangeAspect="1" noMove="1" noResize="1" noEditPoints="1" noAdjustHandles="1" noChangeArrowheads="1" noChangeShapeType="1" noTextEdit="1"/>
              </p:cNvSpPr>
              <p:nvPr/>
            </p:nvSpPr>
            <p:spPr>
              <a:xfrm>
                <a:off x="6165009" y="5545194"/>
                <a:ext cx="300243" cy="259105"/>
              </a:xfrm>
              <a:prstGeom prst="roundRect">
                <a:avLst/>
              </a:prstGeom>
              <a:blipFill>
                <a:blip r:embed="rId18"/>
                <a:stretch>
                  <a:fillRect l="-17308" b="-2273"/>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Rounded Corners 88"/>
              <p:cNvSpPr/>
              <p:nvPr/>
            </p:nvSpPr>
            <p:spPr>
              <a:xfrm>
                <a:off x="9611211" y="3107300"/>
                <a:ext cx="262994"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89" name="Rectangle: Rounded Corners 88"/>
              <p:cNvSpPr>
                <a:spLocks noRot="1" noChangeAspect="1" noMove="1" noResize="1" noEditPoints="1" noAdjustHandles="1" noChangeArrowheads="1" noChangeShapeType="1" noTextEdit="1"/>
              </p:cNvSpPr>
              <p:nvPr/>
            </p:nvSpPr>
            <p:spPr>
              <a:xfrm>
                <a:off x="9611211" y="3107300"/>
                <a:ext cx="262994" cy="255869"/>
              </a:xfrm>
              <a:prstGeom prst="roundRect">
                <a:avLst/>
              </a:prstGeom>
              <a:blipFill>
                <a:blip r:embed="rId19"/>
                <a:stretch>
                  <a:fillRect l="-28889"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Rounded Corners 89"/>
              <p:cNvSpPr/>
              <p:nvPr/>
            </p:nvSpPr>
            <p:spPr>
              <a:xfrm>
                <a:off x="9611211" y="3374012"/>
                <a:ext cx="27005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90" name="Rectangle: Rounded Corners 89"/>
              <p:cNvSpPr>
                <a:spLocks noRot="1" noChangeAspect="1" noMove="1" noResize="1" noEditPoints="1" noAdjustHandles="1" noChangeArrowheads="1" noChangeShapeType="1" noTextEdit="1"/>
              </p:cNvSpPr>
              <p:nvPr/>
            </p:nvSpPr>
            <p:spPr>
              <a:xfrm>
                <a:off x="9611211" y="3374012"/>
                <a:ext cx="270052" cy="259105"/>
              </a:xfrm>
              <a:prstGeom prst="roundRect">
                <a:avLst/>
              </a:prstGeom>
              <a:blipFill>
                <a:blip r:embed="rId20"/>
                <a:stretch>
                  <a:fillRect l="-26087"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p:cNvSpPr/>
              <p:nvPr/>
            </p:nvSpPr>
            <p:spPr>
              <a:xfrm>
                <a:off x="6165009" y="5806470"/>
                <a:ext cx="300243" cy="2417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1" name="Rectangle: Rounded Corners 90"/>
              <p:cNvSpPr>
                <a:spLocks noRot="1" noChangeAspect="1" noMove="1" noResize="1" noEditPoints="1" noAdjustHandles="1" noChangeArrowheads="1" noChangeShapeType="1" noTextEdit="1"/>
              </p:cNvSpPr>
              <p:nvPr/>
            </p:nvSpPr>
            <p:spPr>
              <a:xfrm>
                <a:off x="6165009" y="5806470"/>
                <a:ext cx="300243" cy="241769"/>
              </a:xfrm>
              <a:prstGeom prst="roundRect">
                <a:avLst/>
              </a:prstGeom>
              <a:blipFill>
                <a:blip r:embed="rId21"/>
                <a:stretch>
                  <a:fillRect l="-17308" b="-7317"/>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Rounded Corners 92"/>
              <p:cNvSpPr/>
              <p:nvPr/>
            </p:nvSpPr>
            <p:spPr>
              <a:xfrm>
                <a:off x="9611211" y="3643960"/>
                <a:ext cx="278391" cy="271007"/>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93" name="Rectangle: Rounded Corners 92"/>
              <p:cNvSpPr>
                <a:spLocks noRot="1" noChangeAspect="1" noMove="1" noResize="1" noEditPoints="1" noAdjustHandles="1" noChangeArrowheads="1" noChangeShapeType="1" noTextEdit="1"/>
              </p:cNvSpPr>
              <p:nvPr/>
            </p:nvSpPr>
            <p:spPr>
              <a:xfrm>
                <a:off x="9611211" y="3643960"/>
                <a:ext cx="278391" cy="271007"/>
              </a:xfrm>
              <a:prstGeom prst="roundRect">
                <a:avLst/>
              </a:prstGeom>
              <a:blipFill>
                <a:blip r:embed="rId22"/>
                <a:stretch>
                  <a:fillRect l="-25532"/>
                </a:stretch>
              </a:blipFill>
              <a:ln w="12700">
                <a:solidFill>
                  <a:srgbClr val="C00000"/>
                </a:solidFill>
                <a:prstDash val="sysDot"/>
              </a:ln>
            </p:spPr>
            <p:txBody>
              <a:bodyPr/>
              <a:lstStyle/>
              <a:p>
                <a:r>
                  <a:rPr lang="en-US">
                    <a:noFill/>
                  </a:rPr>
                  <a:t> </a:t>
                </a:r>
              </a:p>
            </p:txBody>
          </p:sp>
        </mc:Fallback>
      </mc:AlternateContent>
      <p:cxnSp>
        <p:nvCxnSpPr>
          <p:cNvPr id="49" name="Straight Arrow Connector 48"/>
          <p:cNvCxnSpPr>
            <a:cxnSpLocks/>
            <a:stCxn id="64" idx="3"/>
          </p:cNvCxnSpPr>
          <p:nvPr/>
        </p:nvCxnSpPr>
        <p:spPr>
          <a:xfrm>
            <a:off x="6465252" y="1732154"/>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Rectangle: Rounded Corners 118"/>
              <p:cNvSpPr/>
              <p:nvPr/>
            </p:nvSpPr>
            <p:spPr>
              <a:xfrm>
                <a:off x="6773869" y="1857421"/>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19" name="Rectangle: Rounded Corners 118"/>
              <p:cNvSpPr>
                <a:spLocks noRot="1" noChangeAspect="1" noMove="1" noResize="1" noEditPoints="1" noAdjustHandles="1" noChangeArrowheads="1" noChangeShapeType="1" noTextEdit="1"/>
              </p:cNvSpPr>
              <p:nvPr/>
            </p:nvSpPr>
            <p:spPr>
              <a:xfrm>
                <a:off x="6773869" y="1857421"/>
                <a:ext cx="720885" cy="255869"/>
              </a:xfrm>
              <a:prstGeom prst="roundRect">
                <a:avLst/>
              </a:prstGeom>
              <a:blipFill>
                <a:blip r:embed="rId25"/>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Rounded Corners 119"/>
              <p:cNvSpPr/>
              <p:nvPr/>
            </p:nvSpPr>
            <p:spPr>
              <a:xfrm>
                <a:off x="6773868" y="2135800"/>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0" name="Rectangle: Rounded Corners 119"/>
              <p:cNvSpPr>
                <a:spLocks noRot="1" noChangeAspect="1" noMove="1" noResize="1" noEditPoints="1" noAdjustHandles="1" noChangeArrowheads="1" noChangeShapeType="1" noTextEdit="1"/>
              </p:cNvSpPr>
              <p:nvPr/>
            </p:nvSpPr>
            <p:spPr>
              <a:xfrm>
                <a:off x="6773868" y="2135800"/>
                <a:ext cx="720885" cy="255869"/>
              </a:xfrm>
              <a:prstGeom prst="roundRect">
                <a:avLst/>
              </a:prstGeom>
              <a:blipFill>
                <a:blip r:embed="rId26"/>
                <a:stretch>
                  <a:fillRect l="-7500" r="-5000" b="-18182"/>
                </a:stretch>
              </a:blipFill>
              <a:ln w="12700">
                <a:solidFill>
                  <a:srgbClr val="00B0F0"/>
                </a:solidFill>
                <a:prstDash val="sysDot"/>
              </a:ln>
            </p:spPr>
            <p:txBody>
              <a:bodyPr/>
              <a:lstStyle/>
              <a:p>
                <a:r>
                  <a:rPr lang="en-US">
                    <a:noFill/>
                  </a:rPr>
                  <a:t> </a:t>
                </a:r>
              </a:p>
            </p:txBody>
          </p:sp>
        </mc:Fallback>
      </mc:AlternateContent>
      <p:cxnSp>
        <p:nvCxnSpPr>
          <p:cNvPr id="122" name="Straight Arrow Connector 121"/>
          <p:cNvCxnSpPr>
            <a:cxnSpLocks/>
          </p:cNvCxnSpPr>
          <p:nvPr/>
        </p:nvCxnSpPr>
        <p:spPr>
          <a:xfrm flipV="1">
            <a:off x="7519847" y="1944423"/>
            <a:ext cx="410029" cy="1462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Rectangle: Rounded Corners 125"/>
              <p:cNvSpPr/>
              <p:nvPr/>
            </p:nvSpPr>
            <p:spPr>
              <a:xfrm>
                <a:off x="6773868" y="1588219"/>
                <a:ext cx="720885"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rPr>
                        <m:t>𝐹</m:t>
                      </m:r>
                      <m:r>
                        <a:rPr lang="en-US" sz="1400" b="0" i="1" smtClean="0">
                          <a:solidFill>
                            <a:schemeClr val="tx1"/>
                          </a:solidFill>
                          <a:effectLst/>
                          <a:latin typeface="Cambria Math" panose="02040503050406030204" pitchFamily="18" charset="0"/>
                        </a:rPr>
                        <m:t>(</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oMath>
                  </m:oMathPara>
                </a14:m>
                <a:endParaRPr lang="en-US" sz="1400" dirty="0">
                  <a:solidFill>
                    <a:schemeClr val="tx1"/>
                  </a:solidFill>
                  <a:effectLst/>
                </a:endParaRPr>
              </a:p>
            </p:txBody>
          </p:sp>
        </mc:Choice>
        <mc:Fallback xmlns="">
          <p:sp>
            <p:nvSpPr>
              <p:cNvPr id="126" name="Rectangle: Rounded Corners 125"/>
              <p:cNvSpPr>
                <a:spLocks noRot="1" noChangeAspect="1" noMove="1" noResize="1" noEditPoints="1" noAdjustHandles="1" noChangeArrowheads="1" noChangeShapeType="1" noTextEdit="1"/>
              </p:cNvSpPr>
              <p:nvPr/>
            </p:nvSpPr>
            <p:spPr>
              <a:xfrm>
                <a:off x="6773868" y="1588219"/>
                <a:ext cx="720885" cy="255869"/>
              </a:xfrm>
              <a:prstGeom prst="roundRect">
                <a:avLst/>
              </a:prstGeom>
              <a:blipFill>
                <a:blip r:embed="rId27"/>
                <a:stretch>
                  <a:fillRect l="-7500" r="-5000" b="-18182"/>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Rounded Corners 129"/>
              <p:cNvSpPr/>
              <p:nvPr/>
            </p:nvSpPr>
            <p:spPr>
              <a:xfrm>
                <a:off x="8497855" y="2838105"/>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0" name="Rectangle: Rounded Corners 129"/>
              <p:cNvSpPr>
                <a:spLocks noRot="1" noChangeAspect="1" noMove="1" noResize="1" noEditPoints="1" noAdjustHandles="1" noChangeArrowheads="1" noChangeShapeType="1" noTextEdit="1"/>
              </p:cNvSpPr>
              <p:nvPr/>
            </p:nvSpPr>
            <p:spPr>
              <a:xfrm>
                <a:off x="8497855" y="2838105"/>
                <a:ext cx="3625207" cy="255869"/>
              </a:xfrm>
              <a:prstGeom prst="roundRect">
                <a:avLst/>
              </a:prstGeom>
              <a:blipFill>
                <a:blip r:embed="rId28"/>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Rounded Corners 131"/>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23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2" name="Rectangle: Rounded Corners 131"/>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29"/>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Rounded Corners 136"/>
              <p:cNvSpPr/>
              <p:nvPr/>
            </p:nvSpPr>
            <p:spPr>
              <a:xfrm>
                <a:off x="7954970" y="1826478"/>
                <a:ext cx="3643218"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0</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i="1">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137" name="Rectangle: Rounded Corners 136"/>
              <p:cNvSpPr>
                <a:spLocks noRot="1" noChangeAspect="1" noMove="1" noResize="1" noEditPoints="1" noAdjustHandles="1" noChangeArrowheads="1" noChangeShapeType="1" noTextEdit="1"/>
              </p:cNvSpPr>
              <p:nvPr/>
            </p:nvSpPr>
            <p:spPr>
              <a:xfrm>
                <a:off x="7954970" y="1826478"/>
                <a:ext cx="3643218" cy="255869"/>
              </a:xfrm>
              <a:prstGeom prst="roundRect">
                <a:avLst/>
              </a:prstGeom>
              <a:blipFill>
                <a:blip r:embed="rId32"/>
                <a:stretch>
                  <a:fillRect b="-18182"/>
                </a:stretch>
              </a:blipFill>
              <a:ln w="12700">
                <a:solidFill>
                  <a:srgbClr val="00B0F0"/>
                </a:solidFill>
                <a:prstDash val="sysDot"/>
              </a:ln>
            </p:spPr>
            <p:txBody>
              <a:bodyPr/>
              <a:lstStyle/>
              <a:p>
                <a:r>
                  <a:rPr lang="en-US">
                    <a:noFill/>
                  </a:rPr>
                  <a:t> </a:t>
                </a:r>
              </a:p>
            </p:txBody>
          </p:sp>
        </mc:Fallback>
      </mc:AlternateContent>
      <p:cxnSp>
        <p:nvCxnSpPr>
          <p:cNvPr id="139" name="Straight Arrow Connector 138"/>
          <p:cNvCxnSpPr>
            <a:cxnSpLocks/>
          </p:cNvCxnSpPr>
          <p:nvPr/>
        </p:nvCxnSpPr>
        <p:spPr>
          <a:xfrm>
            <a:off x="6453012" y="195905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cxnSpLocks/>
          </p:cNvCxnSpPr>
          <p:nvPr/>
        </p:nvCxnSpPr>
        <p:spPr>
          <a:xfrm>
            <a:off x="6465252" y="2268362"/>
            <a:ext cx="283524" cy="0"/>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Rectangle: Rounded Corners 144"/>
              <p:cNvSpPr/>
              <p:nvPr/>
            </p:nvSpPr>
            <p:spPr>
              <a:xfrm>
                <a:off x="6067915" y="97971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5" name="Rectangle: Rounded Corners 144"/>
              <p:cNvSpPr>
                <a:spLocks noRot="1" noChangeAspect="1" noMove="1" noResize="1" noEditPoints="1" noAdjustHandles="1" noChangeArrowheads="1" noChangeShapeType="1" noTextEdit="1"/>
              </p:cNvSpPr>
              <p:nvPr/>
            </p:nvSpPr>
            <p:spPr>
              <a:xfrm>
                <a:off x="6067915" y="979717"/>
                <a:ext cx="194187" cy="317493"/>
              </a:xfrm>
              <a:prstGeom prst="roundRect">
                <a:avLst/>
              </a:prstGeom>
              <a:blipFill>
                <a:blip r:embed="rId35"/>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10580337" y="315937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10580337" y="3159375"/>
                <a:ext cx="194187" cy="317493"/>
              </a:xfrm>
              <a:prstGeom prst="roundRect">
                <a:avLst/>
              </a:prstGeom>
              <a:blipFill>
                <a:blip r:embed="rId36"/>
                <a:stretch>
                  <a:fillRect l="-21875" r="-12500"/>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6794695" y="6195140"/>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6794695" y="6195140"/>
                <a:ext cx="194187" cy="317493"/>
              </a:xfrm>
              <a:prstGeom prst="roundRect">
                <a:avLst/>
              </a:prstGeom>
              <a:blipFill>
                <a:blip r:embed="rId37"/>
                <a:stretch>
                  <a:fillRect l="-21875" r="-12500"/>
                </a:stretch>
              </a:blipFill>
              <a:ln w="6350">
                <a:solidFill>
                  <a:schemeClr val="tx1"/>
                </a:solidFill>
              </a:ln>
            </p:spPr>
            <p:txBody>
              <a:bodyPr/>
              <a:lstStyle/>
              <a:p>
                <a:r>
                  <a:rPr lang="en-US">
                    <a:noFill/>
                  </a:rPr>
                  <a:t> </a:t>
                </a:r>
              </a:p>
            </p:txBody>
          </p:sp>
        </mc:Fallback>
      </mc:AlternateContent>
      <p:sp>
        <p:nvSpPr>
          <p:cNvPr id="51" name="Slide Number Placeholder 9"/>
          <p:cNvSpPr>
            <a:spLocks noGrp="1"/>
          </p:cNvSpPr>
          <p:nvPr>
            <p:ph type="sldNum" sz="quarter" idx="12"/>
          </p:nvPr>
        </p:nvSpPr>
        <p:spPr>
          <a:xfrm>
            <a:off x="12738580" y="6466123"/>
            <a:ext cx="640080" cy="365125"/>
          </a:xfrm>
        </p:spPr>
        <p:txBody>
          <a:bodyPr/>
          <a:lstStyle/>
          <a:p>
            <a:pPr>
              <a:defRPr/>
            </a:pPr>
            <a:fld id="{6BE38EA5-762B-447A-B488-376B6956231A}" type="slidenum">
              <a:rPr lang="en-US" b="1" smtClean="0">
                <a:solidFill>
                  <a:schemeClr val="bg1"/>
                </a:solidFill>
              </a:rPr>
              <a:pPr>
                <a:defRPr/>
              </a:pPr>
              <a:t>22</a:t>
            </a:fld>
            <a:r>
              <a:rPr lang="en-US" b="1" dirty="0">
                <a:solidFill>
                  <a:schemeClr val="bg1"/>
                </a:solidFill>
              </a:rPr>
              <a:t>/24</a:t>
            </a:r>
          </a:p>
        </p:txBody>
      </p:sp>
      <mc:AlternateContent xmlns:mc="http://schemas.openxmlformats.org/markup-compatibility/2006" xmlns:a14="http://schemas.microsoft.com/office/drawing/2010/main">
        <mc:Choice Requires="a14">
          <p:sp>
            <p:nvSpPr>
              <p:cNvPr id="55" name="Rectangle: Rounded Corners 54"/>
              <p:cNvSpPr/>
              <p:nvPr/>
            </p:nvSpPr>
            <p:spPr>
              <a:xfrm>
                <a:off x="8497855" y="2840101"/>
                <a:ext cx="3625207" cy="255869"/>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5" name="Rectangle: Rounded Corners 54"/>
              <p:cNvSpPr>
                <a:spLocks noRot="1" noChangeAspect="1" noMove="1" noResize="1" noEditPoints="1" noAdjustHandles="1" noChangeArrowheads="1" noChangeShapeType="1" noTextEdit="1"/>
              </p:cNvSpPr>
              <p:nvPr/>
            </p:nvSpPr>
            <p:spPr>
              <a:xfrm>
                <a:off x="8497855" y="2840101"/>
                <a:ext cx="3625207" cy="255869"/>
              </a:xfrm>
              <a:prstGeom prst="roundRect">
                <a:avLst/>
              </a:prstGeom>
              <a:blipFill>
                <a:blip r:embed="rId40"/>
                <a:stretch>
                  <a:fillRect b="-1818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Rounded Corners 55"/>
              <p:cNvSpPr/>
              <p:nvPr/>
            </p:nvSpPr>
            <p:spPr>
              <a:xfrm>
                <a:off x="6577333" y="5818387"/>
                <a:ext cx="3571868" cy="2558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𝐹</m:t>
                    </m:r>
                    <m:d>
                      <m:dPr>
                        <m:ctrlPr>
                          <a:rPr lang="en-US" sz="1400" b="0" i="1" smtClean="0">
                            <a:solidFill>
                              <a:schemeClr val="tx1"/>
                            </a:solidFill>
                            <a:effectLst/>
                            <a:latin typeface="Cambria Math" panose="02040503050406030204" pitchFamily="18" charset="0"/>
                          </a:rPr>
                        </m:ctrlPr>
                      </m:dPr>
                      <m:e>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r>
                          <a:rPr lang="en-US" sz="1400" b="0" i="1" smtClean="0">
                            <a:solidFill>
                              <a:schemeClr val="tx1"/>
                            </a:solidFill>
                            <a:effectLst/>
                            <a:latin typeface="Cambria Math" panose="02040503050406030204" pitchFamily="18" charset="0"/>
                          </a:rPr>
                          <m:t>,</m:t>
                        </m:r>
                        <m:r>
                          <a:rPr lang="en-US" sz="1400" b="0" i="1" smtClean="0">
                            <a:solidFill>
                              <a:schemeClr val="tx1"/>
                            </a:solidFill>
                            <a:effectLst/>
                            <a:latin typeface="Cambria Math" panose="02040503050406030204" pitchFamily="18" charset="0"/>
                          </a:rPr>
                          <m:t>𝑥</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smtClean="0">
                        <a:solidFill>
                          <a:srgbClr val="FF0000"/>
                        </a:solidFill>
                        <a:latin typeface="Cambria Math" panose="02040503050406030204" pitchFamily="18" charset="0"/>
                      </a:rPr>
                      <m:t>𝐹</m:t>
                    </m:r>
                    <m:d>
                      <m:dPr>
                        <m:ctrlPr>
                          <a:rPr lang="en-US" sz="1400" i="1">
                            <a:solidFill>
                              <a:srgbClr val="FF0000"/>
                            </a:solidFill>
                            <a:latin typeface="Cambria Math" panose="02040503050406030204" pitchFamily="18" charset="0"/>
                          </a:rPr>
                        </m:ctrlPr>
                      </m:dPr>
                      <m:e>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𝑘</m:t>
                            </m:r>
                          </m:e>
                          <m:sub>
                            <m:r>
                              <a:rPr lang="en-US" sz="1400" b="0" i="1" smtClean="0">
                                <a:solidFill>
                                  <a:srgbClr val="FF0000"/>
                                </a:solidFill>
                                <a:latin typeface="Cambria Math" panose="02040503050406030204" pitchFamily="18" charset="0"/>
                              </a:rPr>
                              <m:t>23</m:t>
                            </m:r>
                          </m:sub>
                        </m:sSub>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𝑥</m:t>
                        </m:r>
                      </m:e>
                    </m:d>
                  </m:oMath>
                </a14:m>
                <a:endParaRPr lang="en-US" sz="1400" dirty="0">
                  <a:solidFill>
                    <a:schemeClr val="tx1"/>
                  </a:solidFill>
                  <a:effectLst/>
                </a:endParaRPr>
              </a:p>
            </p:txBody>
          </p:sp>
        </mc:Choice>
        <mc:Fallback xmlns="">
          <p:sp>
            <p:nvSpPr>
              <p:cNvPr id="56" name="Rectangle: Rounded Corners 55"/>
              <p:cNvSpPr>
                <a:spLocks noRot="1" noChangeAspect="1" noMove="1" noResize="1" noEditPoints="1" noAdjustHandles="1" noChangeArrowheads="1" noChangeShapeType="1" noTextEdit="1"/>
              </p:cNvSpPr>
              <p:nvPr/>
            </p:nvSpPr>
            <p:spPr>
              <a:xfrm>
                <a:off x="6577333" y="5818387"/>
                <a:ext cx="3571868" cy="255869"/>
              </a:xfrm>
              <a:prstGeom prst="roundRect">
                <a:avLst/>
              </a:prstGeom>
              <a:blipFill>
                <a:blip r:embed="rId41"/>
                <a:stretch>
                  <a:fillRect b="-18182"/>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04C722E3-0DA5-49D5-9EE8-7514F8DB11C7}"/>
                  </a:ext>
                </a:extLst>
              </p:cNvPr>
              <p:cNvSpPr/>
              <p:nvPr/>
            </p:nvSpPr>
            <p:spPr>
              <a:xfrm>
                <a:off x="433270" y="1105718"/>
                <a:ext cx="27831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srgbClr val="FF0000"/>
                          </a:solidFill>
                          <a:latin typeface="Cambria Math" panose="02040503050406030204" pitchFamily="18" charset="0"/>
                        </a:rPr>
                        <m:t>𝒙</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𝒊𝒏𝒕𝒆𝒓𝒔𝒆𝒄𝒕𝒊𝒐𝒏</m:t>
                      </m:r>
                    </m:oMath>
                  </m:oMathPara>
                </a14:m>
                <a:endParaRPr lang="en-US" sz="2400" b="1" dirty="0">
                  <a:solidFill>
                    <a:srgbClr val="FF0000"/>
                  </a:solidFill>
                </a:endParaRPr>
              </a:p>
            </p:txBody>
          </p:sp>
        </mc:Choice>
        <mc:Fallback xmlns="">
          <p:sp>
            <p:nvSpPr>
              <p:cNvPr id="61" name="Rectangle 60">
                <a:extLst>
                  <a:ext uri="{FF2B5EF4-FFF2-40B4-BE49-F238E27FC236}">
                    <a16:creationId xmlns:a16="http://schemas.microsoft.com/office/drawing/2014/main" id="{04C722E3-0DA5-49D5-9EE8-7514F8DB11C7}"/>
                  </a:ext>
                </a:extLst>
              </p:cNvPr>
              <p:cNvSpPr>
                <a:spLocks noRot="1" noChangeAspect="1" noMove="1" noResize="1" noEditPoints="1" noAdjustHandles="1" noChangeArrowheads="1" noChangeShapeType="1" noTextEdit="1"/>
              </p:cNvSpPr>
              <p:nvPr/>
            </p:nvSpPr>
            <p:spPr>
              <a:xfrm>
                <a:off x="433270" y="1105718"/>
                <a:ext cx="2783134" cy="461665"/>
              </a:xfrm>
              <a:prstGeom prst="rect">
                <a:avLst/>
              </a:prstGeom>
              <a:blipFill>
                <a:blip r:embed="rId42"/>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Rounded Corners 61">
                <a:extLst>
                  <a:ext uri="{FF2B5EF4-FFF2-40B4-BE49-F238E27FC236}">
                    <a16:creationId xmlns:a16="http://schemas.microsoft.com/office/drawing/2014/main" id="{D2BBCB45-241D-472F-9F5A-5499CE21780B}"/>
                  </a:ext>
                </a:extLst>
              </p:cNvPr>
              <p:cNvSpPr/>
              <p:nvPr/>
            </p:nvSpPr>
            <p:spPr>
              <a:xfrm>
                <a:off x="1152004" y="3063835"/>
                <a:ext cx="431961" cy="403958"/>
              </a:xfrm>
              <a:prstGeom prst="round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r>
                        <a:rPr lang="en-US" sz="2000" b="0" i="1" smtClean="0">
                          <a:solidFill>
                            <a:schemeClr val="tx1"/>
                          </a:solidFill>
                          <a:effectLst/>
                          <a:latin typeface="Cambria Math" panose="02040503050406030204" pitchFamily="18" charset="0"/>
                          <a:cs typeface="Calibri" panose="020F0502020204030204" pitchFamily="34" charset="0"/>
                        </a:rPr>
                        <m:t>′</m:t>
                      </m:r>
                    </m:oMath>
                  </m:oMathPara>
                </a14:m>
                <a:endParaRPr lang="en-US" sz="2000" dirty="0">
                  <a:solidFill>
                    <a:schemeClr val="tx1"/>
                  </a:solidFill>
                  <a:effectLst/>
                </a:endParaRPr>
              </a:p>
            </p:txBody>
          </p:sp>
        </mc:Choice>
        <mc:Fallback xmlns="">
          <p:sp>
            <p:nvSpPr>
              <p:cNvPr id="62" name="Rectangle: Rounded Corners 61">
                <a:extLst>
                  <a:ext uri="{FF2B5EF4-FFF2-40B4-BE49-F238E27FC236}">
                    <a16:creationId xmlns:a16="http://schemas.microsoft.com/office/drawing/2014/main" id="{D2BBCB45-241D-472F-9F5A-5499CE21780B}"/>
                  </a:ext>
                </a:extLst>
              </p:cNvPr>
              <p:cNvSpPr>
                <a:spLocks noRot="1" noChangeAspect="1" noMove="1" noResize="1" noEditPoints="1" noAdjustHandles="1" noChangeArrowheads="1" noChangeShapeType="1" noTextEdit="1"/>
              </p:cNvSpPr>
              <p:nvPr/>
            </p:nvSpPr>
            <p:spPr>
              <a:xfrm>
                <a:off x="1152004" y="3063835"/>
                <a:ext cx="431961" cy="403958"/>
              </a:xfrm>
              <a:prstGeom prst="roundRect">
                <a:avLst/>
              </a:prstGeom>
              <a:blipFill>
                <a:blip r:embed="rId43"/>
                <a:stretch>
                  <a:fillRect/>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Rounded Corners 62">
                <a:extLst>
                  <a:ext uri="{FF2B5EF4-FFF2-40B4-BE49-F238E27FC236}">
                    <a16:creationId xmlns:a16="http://schemas.microsoft.com/office/drawing/2014/main" id="{B6D53354-D0FB-432A-98FE-D6D25259805D}"/>
                  </a:ext>
                </a:extLst>
              </p:cNvPr>
              <p:cNvSpPr/>
              <p:nvPr/>
            </p:nvSpPr>
            <p:spPr>
              <a:xfrm>
                <a:off x="155584" y="2622259"/>
                <a:ext cx="3733800" cy="255869"/>
              </a:xfrm>
              <a:prstGeom prst="roundRect">
                <a:avLst/>
              </a:prstGeom>
              <a:noFill/>
              <a:ln w="1270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400" b="0" i="1" smtClean="0">
                        <a:solidFill>
                          <a:schemeClr val="tx1"/>
                        </a:solidFill>
                        <a:effectLst/>
                        <a:latin typeface="Cambria Math" panose="02040503050406030204" pitchFamily="18" charset="0"/>
                      </a:rPr>
                      <m:t>𝑠</m:t>
                    </m:r>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h</m:t>
                        </m:r>
                      </m:e>
                      <m:sub>
                        <m:r>
                          <a:rPr lang="en-US" sz="1400" b="0" i="1" smtClean="0">
                            <a:solidFill>
                              <a:schemeClr val="tx1"/>
                            </a:solidFill>
                            <a:effectLst/>
                            <a:latin typeface="Cambria Math" panose="02040503050406030204" pitchFamily="18" charset="0"/>
                          </a:rPr>
                          <m:t>1</m:t>
                        </m:r>
                      </m:sub>
                    </m:sSub>
                    <m:r>
                      <a:rPr lang="en-US" sz="1400" b="0" i="1" smtClean="0">
                        <a:solidFill>
                          <a:schemeClr val="tx1"/>
                        </a:solidFill>
                        <a:effectLst/>
                        <a:latin typeface="Cambria Math" panose="02040503050406030204" pitchFamily="18" charset="0"/>
                      </a:rPr>
                      <m:t>(</m:t>
                    </m:r>
                    <m:r>
                      <a:rPr lang="en-US" sz="1400" i="1">
                        <a:solidFill>
                          <a:srgbClr val="FF0000"/>
                        </a:solidFill>
                        <a:latin typeface="Cambria Math" panose="02040503050406030204" pitchFamily="18" charset="0"/>
                      </a:rPr>
                      <m:t>𝑥</m:t>
                    </m:r>
                    <m:r>
                      <a:rPr lang="en-US" sz="1400" i="1">
                        <a:solidFill>
                          <a:srgbClr val="FF0000"/>
                        </a:solidFill>
                        <a:latin typeface="Cambria Math" panose="02040503050406030204" pitchFamily="18" charset="0"/>
                      </a:rPr>
                      <m:t>′)=</m:t>
                    </m:r>
                    <m:r>
                      <a:rPr lang="en-US" sz="1400" b="0" i="1" smtClean="0">
                        <a:solidFill>
                          <a:srgbClr val="FF0000"/>
                        </a:solidFill>
                        <a:effectLst/>
                        <a:latin typeface="Cambria Math" panose="02040503050406030204" pitchFamily="18" charset="0"/>
                      </a:rPr>
                      <m:t>𝐹</m:t>
                    </m:r>
                    <m:d>
                      <m:dPr>
                        <m:ctrlPr>
                          <a:rPr lang="en-US" sz="1400" b="0" i="1" smtClean="0">
                            <a:solidFill>
                              <a:srgbClr val="FF0000"/>
                            </a:solidFill>
                            <a:effectLst/>
                            <a:latin typeface="Cambria Math" panose="02040503050406030204" pitchFamily="18" charset="0"/>
                          </a:rPr>
                        </m:ctrlPr>
                      </m:dPr>
                      <m:e>
                        <m:sSub>
                          <m:sSubPr>
                            <m:ctrlPr>
                              <a:rPr lang="en-US" sz="1400" b="0" i="1" smtClean="0">
                                <a:solidFill>
                                  <a:srgbClr val="FF0000"/>
                                </a:solidFill>
                                <a:effectLst/>
                                <a:latin typeface="Cambria Math" panose="02040503050406030204" pitchFamily="18" charset="0"/>
                              </a:rPr>
                            </m:ctrlPr>
                          </m:sSubPr>
                          <m:e>
                            <m:r>
                              <a:rPr lang="en-US" sz="1400" b="0" i="1" smtClean="0">
                                <a:solidFill>
                                  <a:srgbClr val="FF0000"/>
                                </a:solidFill>
                                <a:effectLst/>
                                <a:latin typeface="Cambria Math" panose="02040503050406030204" pitchFamily="18" charset="0"/>
                              </a:rPr>
                              <m:t>𝑘</m:t>
                            </m:r>
                          </m:e>
                          <m:sub>
                            <m:r>
                              <a:rPr lang="en-US" sz="1400" b="0" i="1" smtClean="0">
                                <a:solidFill>
                                  <a:srgbClr val="FF0000"/>
                                </a:solidFill>
                                <a:effectLst/>
                                <a:latin typeface="Cambria Math" panose="02040503050406030204" pitchFamily="18" charset="0"/>
                              </a:rPr>
                              <m:t>01</m:t>
                            </m:r>
                          </m:sub>
                        </m:sSub>
                        <m:r>
                          <a:rPr lang="en-US" sz="1400" b="0" i="1" smtClean="0">
                            <a:solidFill>
                              <a:srgbClr val="FF0000"/>
                            </a:solidFill>
                            <a:effectLst/>
                            <a:latin typeface="Cambria Math" panose="02040503050406030204" pitchFamily="18" charset="0"/>
                          </a:rPr>
                          <m:t>,</m:t>
                        </m:r>
                        <m:r>
                          <a:rPr lang="en-US" sz="1400" b="0" i="1" smtClean="0">
                            <a:solidFill>
                              <a:srgbClr val="FF0000"/>
                            </a:solidFill>
                            <a:effectLst/>
                            <a:latin typeface="Cambria Math" panose="02040503050406030204" pitchFamily="18" charset="0"/>
                          </a:rPr>
                          <m:t>𝑥</m:t>
                        </m:r>
                        <m:r>
                          <a:rPr lang="en-US" sz="1400" b="0" i="1" smtClean="0">
                            <a:solidFill>
                              <a:srgbClr val="FF0000"/>
                            </a:solidFill>
                            <a:effectLst/>
                            <a:latin typeface="Cambria Math" panose="02040503050406030204" pitchFamily="18" charset="0"/>
                          </a:rPr>
                          <m:t>′</m:t>
                        </m:r>
                      </m:e>
                    </m:d>
                    <m:r>
                      <a:rPr lang="en-US" sz="1400" b="0" i="1" smtClean="0">
                        <a:solidFill>
                          <a:schemeClr val="tx1"/>
                        </a:solidFill>
                        <a:effectLst/>
                        <a:latin typeface="Cambria Math" panose="02040503050406030204" pitchFamily="18" charset="0"/>
                      </a:rPr>
                      <m:t>⊕</m:t>
                    </m:r>
                  </m:oMath>
                </a14:m>
                <a:r>
                  <a:rPr lang="en-US" sz="1400" dirty="0">
                    <a:solidFill>
                      <a:schemeClr val="tx1"/>
                    </a:solidFill>
                  </a:rPr>
                  <a:t> </a:t>
                </a:r>
                <a14:m>
                  <m:oMath xmlns:m="http://schemas.openxmlformats.org/officeDocument/2006/math">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12</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r>
                      <a:rPr lang="en-US" sz="1400" i="1">
                        <a:solidFill>
                          <a:schemeClr val="tx1"/>
                        </a:solidFill>
                        <a:latin typeface="Cambria Math" panose="02040503050406030204" pitchFamily="18" charset="0"/>
                      </a:rPr>
                      <m:t>⊕</m:t>
                    </m:r>
                    <m:r>
                      <m:rPr>
                        <m:nor/>
                      </m:rPr>
                      <a:rPr lang="en-US" sz="1400" dirty="0">
                        <a:solidFill>
                          <a:schemeClr val="tx1"/>
                        </a:solidFill>
                      </a:rPr>
                      <m:t> </m:t>
                    </m:r>
                    <m:r>
                      <a:rPr lang="en-US" sz="1400" i="1">
                        <a:solidFill>
                          <a:schemeClr val="tx1"/>
                        </a:solidFill>
                        <a:latin typeface="Cambria Math" panose="02040503050406030204" pitchFamily="18" charset="0"/>
                      </a:rPr>
                      <m:t>𝐹</m:t>
                    </m:r>
                    <m:d>
                      <m:dPr>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𝑘</m:t>
                            </m:r>
                          </m:e>
                          <m:sub>
                            <m:r>
                              <a:rPr lang="en-US" sz="1400" b="0" i="1" smtClean="0">
                                <a:solidFill>
                                  <a:schemeClr val="tx1"/>
                                </a:solidFill>
                                <a:latin typeface="Cambria Math" panose="02040503050406030204" pitchFamily="18" charset="0"/>
                              </a:rPr>
                              <m:t>13</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e>
                    </m:d>
                  </m:oMath>
                </a14:m>
                <a:endParaRPr lang="en-US" sz="1400" dirty="0">
                  <a:solidFill>
                    <a:schemeClr val="tx1"/>
                  </a:solidFill>
                  <a:effectLst/>
                </a:endParaRPr>
              </a:p>
            </p:txBody>
          </p:sp>
        </mc:Choice>
        <mc:Fallback xmlns="">
          <p:sp>
            <p:nvSpPr>
              <p:cNvPr id="63" name="Rectangle: Rounded Corners 62">
                <a:extLst>
                  <a:ext uri="{FF2B5EF4-FFF2-40B4-BE49-F238E27FC236}">
                    <a16:creationId xmlns:a16="http://schemas.microsoft.com/office/drawing/2014/main" id="{B6D53354-D0FB-432A-98FE-D6D25259805D}"/>
                  </a:ext>
                </a:extLst>
              </p:cNvPr>
              <p:cNvSpPr>
                <a:spLocks noRot="1" noChangeAspect="1" noMove="1" noResize="1" noEditPoints="1" noAdjustHandles="1" noChangeArrowheads="1" noChangeShapeType="1" noTextEdit="1"/>
              </p:cNvSpPr>
              <p:nvPr/>
            </p:nvSpPr>
            <p:spPr>
              <a:xfrm>
                <a:off x="155584" y="2622259"/>
                <a:ext cx="3733800" cy="255869"/>
              </a:xfrm>
              <a:prstGeom prst="roundRect">
                <a:avLst/>
              </a:prstGeom>
              <a:blipFill>
                <a:blip r:embed="rId44"/>
                <a:stretch>
                  <a:fillRect b="-18182"/>
                </a:stretch>
              </a:blipFill>
              <a:ln w="12700">
                <a:solidFill>
                  <a:srgbClr val="FF99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2D0E062D-2BA5-44BF-A868-DBCE64BB9131}"/>
                  </a:ext>
                </a:extLst>
              </p:cNvPr>
              <p:cNvSpPr/>
              <p:nvPr/>
            </p:nvSpPr>
            <p:spPr>
              <a:xfrm>
                <a:off x="4873352" y="3177423"/>
                <a:ext cx="3056524" cy="580740"/>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i="1">
                              <a:solidFill>
                                <a:schemeClr val="tx1"/>
                              </a:solidFill>
                              <a:latin typeface="Cambria Math" panose="02040503050406030204" pitchFamily="18" charset="0"/>
                            </a:rPr>
                            <m:t>𝑠</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1</m:t>
                              </m:r>
                              <m:r>
                                <a:rPr lang="en-US" sz="2000" i="1">
                                  <a:solidFill>
                                    <a:schemeClr val="tx1"/>
                                  </a:solidFill>
                                  <a:latin typeface="Cambria Math" panose="02040503050406030204" pitchFamily="18" charset="0"/>
                                </a:rPr>
                                <m:t> </m:t>
                              </m:r>
                            </m:sub>
                          </m:sSub>
                          <m:r>
                            <a:rPr lang="en-US" sz="2000" i="1">
                              <a:solidFill>
                                <a:schemeClr val="tx1"/>
                              </a:solidFill>
                              <a:latin typeface="Cambria Math" panose="02040503050406030204" pitchFamily="18" charset="0"/>
                            </a:rPr>
                            <m:t>(</m:t>
                          </m:r>
                          <m:r>
                            <a:rPr lang="en-US" sz="2000" b="0" i="1" smtClean="0">
                              <a:solidFill>
                                <a:srgbClr val="FF0000"/>
                              </a:solidFill>
                              <a:latin typeface="Cambria Math" panose="02040503050406030204" pitchFamily="18" charset="0"/>
                            </a:rPr>
                            <m:t>𝑥</m:t>
                          </m:r>
                          <m:r>
                            <a:rPr lang="en-US" sz="2000" b="0" i="1" smtClean="0">
                              <a:solidFill>
                                <a:srgbClr val="FF0000"/>
                              </a:solidFill>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r>
                            <a:rPr lang="en-US" sz="2000" b="0" i="1" smtClean="0">
                              <a:solidFill>
                                <a:schemeClr val="tx1"/>
                              </a:solidFill>
                              <a:effectLst/>
                              <a:latin typeface="Cambria Math" panose="02040503050406030204" pitchFamily="18" charset="0"/>
                            </a:rPr>
                            <m:t> </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       </m:t>
                      </m:r>
                    </m:oMath>
                  </m:oMathPara>
                </a14:m>
                <a:endParaRPr lang="en-US" sz="2000" dirty="0">
                  <a:solidFill>
                    <a:schemeClr val="tx1"/>
                  </a:solidFill>
                  <a:effectLst/>
                </a:endParaRPr>
              </a:p>
            </p:txBody>
          </p:sp>
        </mc:Choice>
        <mc:Fallback xmlns="">
          <p:sp>
            <p:nvSpPr>
              <p:cNvPr id="50" name="Rectangle: Rounded Corners 49">
                <a:extLst>
                  <a:ext uri="{FF2B5EF4-FFF2-40B4-BE49-F238E27FC236}">
                    <a16:creationId xmlns:a16="http://schemas.microsoft.com/office/drawing/2014/main" id="{2D0E062D-2BA5-44BF-A868-DBCE64BB9131}"/>
                  </a:ext>
                </a:extLst>
              </p:cNvPr>
              <p:cNvSpPr>
                <a:spLocks noRot="1" noChangeAspect="1" noMove="1" noResize="1" noEditPoints="1" noAdjustHandles="1" noChangeArrowheads="1" noChangeShapeType="1" noTextEdit="1"/>
              </p:cNvSpPr>
              <p:nvPr/>
            </p:nvSpPr>
            <p:spPr>
              <a:xfrm>
                <a:off x="4873352" y="3177423"/>
                <a:ext cx="3056524" cy="580740"/>
              </a:xfrm>
              <a:prstGeom prst="roundRect">
                <a:avLst/>
              </a:prstGeom>
              <a:blipFill>
                <a:blip r:embed="rId45"/>
                <a:stretch>
                  <a:fillRect/>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CCB74319-7C9F-4E10-B60B-051C39336B8C}"/>
                  </a:ext>
                </a:extLst>
              </p:cNvPr>
              <p:cNvSpPr/>
              <p:nvPr/>
            </p:nvSpPr>
            <p:spPr>
              <a:xfrm>
                <a:off x="7214506" y="3286329"/>
                <a:ext cx="610682" cy="388512"/>
              </a:xfrm>
              <a:prstGeom prst="roundRect">
                <a:avLst/>
              </a:prstGeom>
              <a:solidFill>
                <a:srgbClr val="FFFF00"/>
              </a:solid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m:t>
                      </m:r>
                      <m:r>
                        <a:rPr lang="en-US" sz="2000" b="0" i="1" smtClean="0">
                          <a:solidFill>
                            <a:srgbClr val="FF0000"/>
                          </a:solidFill>
                          <a:effectLst/>
                          <a:latin typeface="Cambria Math" panose="02040503050406030204" pitchFamily="18" charset="0"/>
                        </a:rPr>
                        <m:t>0</m:t>
                      </m:r>
                    </m:oMath>
                  </m:oMathPara>
                </a14:m>
                <a:endParaRPr lang="en-US" sz="2000" dirty="0">
                  <a:solidFill>
                    <a:srgbClr val="FF0000"/>
                  </a:solidFill>
                  <a:effectLst/>
                </a:endParaRPr>
              </a:p>
            </p:txBody>
          </p:sp>
        </mc:Choice>
        <mc:Fallback xmlns="">
          <p:sp>
            <p:nvSpPr>
              <p:cNvPr id="52" name="Rectangle: Rounded Corners 51">
                <a:extLst>
                  <a:ext uri="{FF2B5EF4-FFF2-40B4-BE49-F238E27FC236}">
                    <a16:creationId xmlns:a16="http://schemas.microsoft.com/office/drawing/2014/main" id="{CCB74319-7C9F-4E10-B60B-051C39336B8C}"/>
                  </a:ext>
                </a:extLst>
              </p:cNvPr>
              <p:cNvSpPr>
                <a:spLocks noRot="1" noChangeAspect="1" noMove="1" noResize="1" noEditPoints="1" noAdjustHandles="1" noChangeArrowheads="1" noChangeShapeType="1" noTextEdit="1"/>
              </p:cNvSpPr>
              <p:nvPr/>
            </p:nvSpPr>
            <p:spPr>
              <a:xfrm>
                <a:off x="7214506" y="3286329"/>
                <a:ext cx="610682" cy="388512"/>
              </a:xfrm>
              <a:prstGeom prst="roundRect">
                <a:avLst/>
              </a:prstGeom>
              <a:blipFill>
                <a:blip r:embed="rId46"/>
                <a:stretch>
                  <a:fillRect l="-990"/>
                </a:stretch>
              </a:blipFill>
              <a:ln w="12700">
                <a:noFill/>
                <a:prstDash val="sysDot"/>
              </a:ln>
            </p:spPr>
            <p:txBody>
              <a:bodyPr/>
              <a:lstStyle/>
              <a:p>
                <a:r>
                  <a:rPr lang="en-US">
                    <a:noFill/>
                  </a:rPr>
                  <a:t> </a:t>
                </a:r>
              </a:p>
            </p:txBody>
          </p:sp>
        </mc:Fallback>
      </mc:AlternateContent>
      <p:sp>
        <p:nvSpPr>
          <p:cNvPr id="54" name="Slide Number Placeholder 9">
            <a:extLst>
              <a:ext uri="{FF2B5EF4-FFF2-40B4-BE49-F238E27FC236}">
                <a16:creationId xmlns:a16="http://schemas.microsoft.com/office/drawing/2014/main" id="{191E869A-D16B-4DEC-B79C-3E73541A6EAB}"/>
              </a:ext>
            </a:extLst>
          </p:cNvPr>
          <p:cNvSpPr txBox="1">
            <a:spLocks/>
          </p:cNvSpPr>
          <p:nvPr/>
        </p:nvSpPr>
        <p:spPr>
          <a:xfrm>
            <a:off x="11443678" y="6289634"/>
            <a:ext cx="640080" cy="374925"/>
          </a:xfrm>
          <a:prstGeom prst="rect">
            <a:avLst/>
          </a:prstGeom>
        </p:spPr>
        <p:txBody>
          <a:bodyPr/>
          <a:lstStyle>
            <a:defPPr>
              <a:defRPr lang="en-US"/>
            </a:defPPr>
            <a:lvl1pPr marL="0" algn="l" defTabSz="457200" rtl="0" eaLnBrk="1" latinLnBrk="0" hangingPunct="1">
              <a:defRPr sz="11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BE38EA5-762B-447A-B488-376B6956231A}" type="slidenum">
              <a:rPr lang="en-US" sz="1600" b="1" smtClean="0">
                <a:solidFill>
                  <a:schemeClr val="bg1"/>
                </a:solidFill>
              </a:rPr>
              <a:pPr>
                <a:defRPr/>
              </a:pPr>
              <a:t>22</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53" name="Content Placeholder 2">
                <a:extLst>
                  <a:ext uri="{FF2B5EF4-FFF2-40B4-BE49-F238E27FC236}">
                    <a16:creationId xmlns:a16="http://schemas.microsoft.com/office/drawing/2014/main" id="{F7BA9451-8893-419D-84E1-5597AD8729A1}"/>
                  </a:ext>
                </a:extLst>
              </p:cNvPr>
              <p:cNvSpPr>
                <a:spLocks noGrp="1"/>
              </p:cNvSpPr>
              <p:nvPr>
                <p:ph idx="1"/>
              </p:nvPr>
            </p:nvSpPr>
            <p:spPr>
              <a:xfrm>
                <a:off x="5726" y="4173118"/>
                <a:ext cx="5119019" cy="2584610"/>
              </a:xfrm>
            </p:spPr>
            <p:txBody>
              <a:bodyPr>
                <a:noAutofit/>
              </a:bodyPr>
              <a:lstStyle/>
              <a:p>
                <a:r>
                  <a:rPr lang="en-US" dirty="0"/>
                  <a:t>Purpose: parties agree on </a:t>
                </a:r>
              </a:p>
              <a:p>
                <a:pPr marL="0" indent="0">
                  <a:buNone/>
                </a:pPr>
                <a:r>
                  <a:rPr lang="en-US" dirty="0"/>
                  <a:t>   a share of zero if they have common x</a:t>
                </a:r>
                <a:endParaRPr lang="en-US" dirty="0">
                  <a:effectLst/>
                </a:endParaRPr>
              </a:p>
              <a:p>
                <a:r>
                  <a:rPr lang="en-US" dirty="0">
                    <a:effectLst/>
                  </a:rPr>
                  <a:t>Party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m:t>
                        </m:r>
                      </m:sub>
                    </m:sSub>
                    <m:r>
                      <a:rPr lang="en-US" i="1">
                        <a:latin typeface="Cambria Math" panose="02040503050406030204" pitchFamily="18" charset="0"/>
                      </a:rPr>
                      <m:t> </m:t>
                    </m:r>
                  </m:oMath>
                </a14:m>
                <a:r>
                  <a:rPr lang="en-US" dirty="0">
                    <a:effectLst/>
                  </a:rPr>
                  <a:t>chooses random seeds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𝑖𝑗</m:t>
                        </m:r>
                      </m:sub>
                    </m:sSub>
                    <m:r>
                      <a:rPr lang="en-US" i="1">
                        <a:latin typeface="Cambria Math" panose="02040503050406030204" pitchFamily="18" charset="0"/>
                      </a:rPr>
                      <m:t> </m:t>
                    </m:r>
                  </m:oMath>
                </a14:m>
                <a:r>
                  <a:rPr lang="en-US" dirty="0">
                    <a:effectLst/>
                  </a:rPr>
                  <a:t>and sends it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&gt;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effectLst/>
                  </a:rPr>
                  <a:t> </a:t>
                </a:r>
              </a:p>
              <a:p>
                <a:r>
                  <a:rPr lang="en-US" dirty="0"/>
                  <a:t>For each </a:t>
                </a:r>
                <a14:m>
                  <m:oMath xmlns:m="http://schemas.openxmlformats.org/officeDocument/2006/math">
                    <m:r>
                      <a:rPr lang="en-US" i="1">
                        <a:latin typeface="Cambria Math" panose="02040503050406030204" pitchFamily="18" charset="0"/>
                      </a:rPr>
                      <m:t>𝑥</m:t>
                    </m:r>
                  </m:oMath>
                </a14:m>
                <a:r>
                  <a:rPr lang="en-US" dirty="0">
                    <a:effectLs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effectLst/>
                  </a:rPr>
                  <a:t>computes share </a:t>
                </a:r>
                <a14:m>
                  <m:oMath xmlns:m="http://schemas.openxmlformats.org/officeDocument/2006/math">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oMath>
                </a14:m>
                <a:r>
                  <a:rPr lang="en-US" dirty="0">
                    <a:effectLst/>
                  </a:rPr>
                  <a:t> using PRF </a:t>
                </a:r>
                <a14:m>
                  <m:oMath xmlns:m="http://schemas.openxmlformats.org/officeDocument/2006/math">
                    <m:r>
                      <a:rPr lang="en-US" i="1" smtClean="0">
                        <a:solidFill>
                          <a:schemeClr val="tx1"/>
                        </a:solidFill>
                        <a:latin typeface="Cambria Math" panose="02040503050406030204" pitchFamily="18" charset="0"/>
                      </a:rPr>
                      <m:t>𝐹</m:t>
                    </m:r>
                  </m:oMath>
                </a14:m>
                <a:endParaRPr lang="en-US" dirty="0">
                  <a:effectLst/>
                </a:endParaRPr>
              </a:p>
            </p:txBody>
          </p:sp>
        </mc:Choice>
        <mc:Fallback xmlns="">
          <p:sp>
            <p:nvSpPr>
              <p:cNvPr id="53" name="Content Placeholder 2">
                <a:extLst>
                  <a:ext uri="{FF2B5EF4-FFF2-40B4-BE49-F238E27FC236}">
                    <a16:creationId xmlns:a16="http://schemas.microsoft.com/office/drawing/2014/main" id="{F7BA9451-8893-419D-84E1-5597AD8729A1}"/>
                  </a:ext>
                </a:extLst>
              </p:cNvPr>
              <p:cNvSpPr>
                <a:spLocks noGrp="1" noRot="1" noChangeAspect="1" noMove="1" noResize="1" noEditPoints="1" noAdjustHandles="1" noChangeArrowheads="1" noChangeShapeType="1" noTextEdit="1"/>
              </p:cNvSpPr>
              <p:nvPr>
                <p:ph idx="1"/>
              </p:nvPr>
            </p:nvSpPr>
            <p:spPr>
              <a:xfrm>
                <a:off x="5726" y="4173118"/>
                <a:ext cx="5119019" cy="2584610"/>
              </a:xfrm>
              <a:blipFill>
                <a:blip r:embed="rId47"/>
                <a:stretch>
                  <a:fillRect l="-595" t="-2594"/>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B470156A-160C-4962-BA85-31804F78344A}"/>
              </a:ext>
            </a:extLst>
          </p:cNvPr>
          <p:cNvSpPr/>
          <p:nvPr/>
        </p:nvSpPr>
        <p:spPr>
          <a:xfrm>
            <a:off x="2984800" y="1798431"/>
            <a:ext cx="6417640" cy="1255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500" dirty="0"/>
              <a:t>Sending keys is one-time event </a:t>
            </a:r>
          </a:p>
          <a:p>
            <a:pPr marL="342900" indent="-342900">
              <a:buFont typeface="Arial" panose="020B0604020202020204" pitchFamily="34" charset="0"/>
              <a:buChar char="•"/>
            </a:pPr>
            <a:r>
              <a:rPr lang="en-US" sz="2500" dirty="0"/>
              <a:t>An unlimited number of zero-</a:t>
            </a:r>
            <a:r>
              <a:rPr lang="en-US" sz="2500" dirty="0" err="1"/>
              <a:t>sharings</a:t>
            </a:r>
            <a:endParaRPr lang="en-US" sz="2500" dirty="0"/>
          </a:p>
        </p:txBody>
      </p:sp>
    </p:spTree>
    <p:extLst>
      <p:ext uri="{BB962C8B-B14F-4D97-AF65-F5344CB8AC3E}">
        <p14:creationId xmlns:p14="http://schemas.microsoft.com/office/powerpoint/2010/main" val="115304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024" y="0"/>
            <a:ext cx="10058400" cy="1609344"/>
          </a:xfrm>
        </p:spPr>
        <p:txBody>
          <a:bodyPr/>
          <a:lstStyle/>
          <a:p>
            <a:pPr algn="ctr"/>
            <a:r>
              <a:rPr lang="en-US" dirty="0"/>
              <a:t>Our outline</a:t>
            </a:r>
          </a:p>
        </p:txBody>
      </p:sp>
      <p:sp>
        <p:nvSpPr>
          <p:cNvPr id="3" name="Content Placeholder 2"/>
          <p:cNvSpPr>
            <a:spLocks noGrp="1"/>
          </p:cNvSpPr>
          <p:nvPr>
            <p:ph idx="1"/>
          </p:nvPr>
        </p:nvSpPr>
        <p:spPr>
          <a:xfrm>
            <a:off x="1179576" y="1352481"/>
            <a:ext cx="10058400" cy="5380828"/>
          </a:xfrm>
        </p:spPr>
        <p:txBody>
          <a:bodyPr>
            <a:normAutofit fontScale="92500" lnSpcReduction="10000"/>
          </a:bodyPr>
          <a:lstStyle/>
          <a:p>
            <a:pPr marL="571500" indent="-571500">
              <a:buAutoNum type="romanUcPeriod"/>
            </a:pPr>
            <a:r>
              <a:rPr lang="en-US" sz="2600" strike="sngStrike" dirty="0"/>
              <a:t>PSI and Its application</a:t>
            </a:r>
          </a:p>
          <a:p>
            <a:pPr marL="571500" indent="-571500">
              <a:buAutoNum type="romanUcPeriod"/>
            </a:pPr>
            <a:r>
              <a:rPr lang="en-US" sz="2600" strike="sngStrike" dirty="0"/>
              <a:t>Previous Work</a:t>
            </a:r>
          </a:p>
          <a:p>
            <a:pPr marL="571500" indent="-571500">
              <a:buAutoNum type="romanUcPeriod"/>
            </a:pPr>
            <a:r>
              <a:rPr lang="en-US" sz="2600" dirty="0"/>
              <a:t>Our PSI Approach</a:t>
            </a:r>
          </a:p>
          <a:p>
            <a:pPr marL="845820" lvl="1" indent="-571500">
              <a:buAutoNum type="romanUcPeriod"/>
            </a:pPr>
            <a:r>
              <a:rPr lang="en-US" sz="2400" strike="sngStrike" dirty="0"/>
              <a:t>Oblivious Programmable PRF (new tool)</a:t>
            </a:r>
          </a:p>
          <a:p>
            <a:pPr marL="845820" lvl="1" indent="-571500">
              <a:buAutoNum type="romanUcPeriod"/>
            </a:pPr>
            <a:r>
              <a:rPr lang="en-US" sz="2400" strike="sngStrike" dirty="0"/>
              <a:t>Zero Sharing</a:t>
            </a:r>
          </a:p>
          <a:p>
            <a:pPr marL="845820" lvl="1" indent="-571500">
              <a:buAutoNum type="romanUcPeriod"/>
            </a:pPr>
            <a:r>
              <a:rPr lang="en-US" sz="2400" dirty="0"/>
              <a:t>Putting it together =&gt; our PSI construction </a:t>
            </a:r>
          </a:p>
          <a:p>
            <a:pPr marL="571500" indent="-571500">
              <a:buAutoNum type="romanUcPeriod"/>
            </a:pPr>
            <a:r>
              <a:rPr lang="en-US" sz="2600" dirty="0"/>
              <a:t>Results</a:t>
            </a: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 This talk is on </a:t>
            </a:r>
            <a:r>
              <a:rPr lang="en-US" sz="2400" dirty="0"/>
              <a:t>Semi-honest setting</a:t>
            </a:r>
            <a:endParaRPr lang="en-US" sz="2100" dirty="0"/>
          </a:p>
        </p:txBody>
      </p:sp>
      <p:sp>
        <p:nvSpPr>
          <p:cNvPr id="6" name="Slide Number Placeholder 9">
            <a:extLst>
              <a:ext uri="{FF2B5EF4-FFF2-40B4-BE49-F238E27FC236}">
                <a16:creationId xmlns:a16="http://schemas.microsoft.com/office/drawing/2014/main" id="{B21F5E15-3597-41B5-B0E2-B1D827A8FF46}"/>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23</a:t>
            </a:fld>
            <a:endParaRPr lang="en-US" sz="1600" b="1" dirty="0">
              <a:solidFill>
                <a:schemeClr val="bg1"/>
              </a:solidFill>
            </a:endParaRPr>
          </a:p>
        </p:txBody>
      </p:sp>
    </p:spTree>
    <p:extLst>
      <p:ext uri="{BB962C8B-B14F-4D97-AF65-F5344CB8AC3E}">
        <p14:creationId xmlns:p14="http://schemas.microsoft.com/office/powerpoint/2010/main" val="2766598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3034-3BF5-4C3A-B96B-0A3196A9CDC2}"/>
              </a:ext>
            </a:extLst>
          </p:cNvPr>
          <p:cNvSpPr>
            <a:spLocks noGrp="1"/>
          </p:cNvSpPr>
          <p:nvPr>
            <p:ph type="title"/>
          </p:nvPr>
        </p:nvSpPr>
        <p:spPr>
          <a:xfrm>
            <a:off x="1308848" y="129184"/>
            <a:ext cx="10058400" cy="894907"/>
          </a:xfrm>
        </p:spPr>
        <p:txBody>
          <a:bodyPr/>
          <a:lstStyle/>
          <a:p>
            <a:pPr algn="ctr"/>
            <a:r>
              <a:rPr lang="en-US" dirty="0"/>
              <a:t>Our PSI construction</a:t>
            </a:r>
          </a:p>
        </p:txBody>
      </p:sp>
      <p:sp>
        <p:nvSpPr>
          <p:cNvPr id="3" name="Content Placeholder 2">
            <a:extLst>
              <a:ext uri="{FF2B5EF4-FFF2-40B4-BE49-F238E27FC236}">
                <a16:creationId xmlns:a16="http://schemas.microsoft.com/office/drawing/2014/main" id="{2688221D-AF9E-4CEE-BA98-B8BB64409C9D}"/>
              </a:ext>
            </a:extLst>
          </p:cNvPr>
          <p:cNvSpPr>
            <a:spLocks noGrp="1"/>
          </p:cNvSpPr>
          <p:nvPr>
            <p:ph idx="1"/>
          </p:nvPr>
        </p:nvSpPr>
        <p:spPr>
          <a:xfrm>
            <a:off x="1308848" y="886439"/>
            <a:ext cx="10981475" cy="6610085"/>
          </a:xfrm>
        </p:spPr>
        <p:txBody>
          <a:bodyPr>
            <a:normAutofit/>
          </a:bodyPr>
          <a:lstStyle/>
          <a:p>
            <a:r>
              <a:rPr lang="en-US" sz="2500" dirty="0"/>
              <a:t>Simple case: PSI of 1 item each</a:t>
            </a:r>
          </a:p>
          <a:p>
            <a:r>
              <a:rPr lang="en-US" sz="2500" dirty="0"/>
              <a:t>Idea:</a:t>
            </a:r>
          </a:p>
          <a:p>
            <a:pPr lvl="1"/>
            <a:r>
              <a:rPr lang="en-US" sz="2400" dirty="0"/>
              <a:t>If all parties have </a:t>
            </a:r>
            <a:r>
              <a:rPr lang="en-US" sz="2400" dirty="0">
                <a:solidFill>
                  <a:srgbClr val="FF0000"/>
                </a:solidFill>
              </a:rPr>
              <a:t>same</a:t>
            </a:r>
            <a:r>
              <a:rPr lang="en-US" sz="2400" dirty="0"/>
              <a:t> item x =&gt; XOR of parties’ shares equals </a:t>
            </a:r>
            <a:r>
              <a:rPr lang="en-US" sz="2400" dirty="0">
                <a:solidFill>
                  <a:srgbClr val="FF0000"/>
                </a:solidFill>
              </a:rPr>
              <a:t>0</a:t>
            </a:r>
          </a:p>
          <a:p>
            <a:pPr lvl="1"/>
            <a:r>
              <a:rPr lang="en-US" sz="2400" dirty="0"/>
              <a:t>Otherwise: XOR of shares is </a:t>
            </a:r>
            <a:r>
              <a:rPr lang="en-US" sz="2400" dirty="0">
                <a:solidFill>
                  <a:srgbClr val="FF0000"/>
                </a:solidFill>
              </a:rPr>
              <a:t>random</a:t>
            </a:r>
          </a:p>
          <a:p>
            <a:r>
              <a:rPr lang="en-US" sz="2500" dirty="0"/>
              <a:t>Question: who can check the XOR of shares?</a:t>
            </a:r>
          </a:p>
          <a:p>
            <a:pPr lvl="1"/>
            <a:r>
              <a:rPr lang="en-US" sz="2400" dirty="0"/>
              <a:t>Choose one party be a Leader</a:t>
            </a:r>
          </a:p>
          <a:p>
            <a:pPr lvl="1"/>
            <a:r>
              <a:rPr lang="en-US" sz="2400" dirty="0"/>
              <a:t>How to send the share? </a:t>
            </a:r>
          </a:p>
          <a:p>
            <a:pPr lvl="2"/>
            <a:r>
              <a:rPr lang="en-US" sz="2400" dirty="0"/>
              <a:t>Send directly? =&gt; </a:t>
            </a:r>
            <a:r>
              <a:rPr lang="en-US" sz="2400" dirty="0">
                <a:solidFill>
                  <a:srgbClr val="FF0000"/>
                </a:solidFill>
              </a:rPr>
              <a:t>insecure</a:t>
            </a:r>
            <a:r>
              <a:rPr lang="en-US" sz="2400" dirty="0"/>
              <a:t> </a:t>
            </a:r>
          </a:p>
          <a:p>
            <a:pPr lvl="3"/>
            <a:r>
              <a:rPr lang="en-US" sz="2400" dirty="0"/>
              <a:t>Subset of corrupt parties compute correct share of honest party </a:t>
            </a:r>
          </a:p>
          <a:p>
            <a:pPr lvl="3"/>
            <a:r>
              <a:rPr lang="en-US" sz="2400" dirty="0"/>
              <a:t>Share can </a:t>
            </a:r>
            <a:r>
              <a:rPr lang="en-US" sz="2400" dirty="0">
                <a:solidFill>
                  <a:srgbClr val="FF0000"/>
                </a:solidFill>
              </a:rPr>
              <a:t>leak</a:t>
            </a:r>
            <a:r>
              <a:rPr lang="en-US" sz="2400" dirty="0"/>
              <a:t> the honest party’s item to Adversary </a:t>
            </a:r>
          </a:p>
          <a:p>
            <a:pPr lvl="2"/>
            <a:r>
              <a:rPr lang="en-US" sz="2400" dirty="0"/>
              <a:t>Use our new tool  </a:t>
            </a:r>
            <a:r>
              <a:rPr lang="en-US" sz="2400" dirty="0">
                <a:highlight>
                  <a:srgbClr val="FFFF00"/>
                </a:highlight>
              </a:rPr>
              <a:t>OPPRF</a:t>
            </a:r>
          </a:p>
          <a:p>
            <a:pPr lvl="2"/>
            <a:r>
              <a:rPr lang="en-US" sz="2400" dirty="0"/>
              <a:t>Leader receives a </a:t>
            </a:r>
            <a:r>
              <a:rPr lang="en-US" sz="2400" dirty="0">
                <a:solidFill>
                  <a:srgbClr val="FF0000"/>
                </a:solidFill>
              </a:rPr>
              <a:t>correct</a:t>
            </a:r>
            <a:r>
              <a:rPr lang="en-US" sz="2400" dirty="0"/>
              <a:t> share if he has </a:t>
            </a:r>
            <a:r>
              <a:rPr lang="en-US" sz="2400" dirty="0">
                <a:solidFill>
                  <a:srgbClr val="FF0000"/>
                </a:solidFill>
              </a:rPr>
              <a:t>common</a:t>
            </a:r>
            <a:r>
              <a:rPr lang="en-US" sz="2400" dirty="0"/>
              <a:t> item with sender, </a:t>
            </a:r>
          </a:p>
          <a:p>
            <a:pPr marL="548640" lvl="2" indent="0">
              <a:buNone/>
            </a:pPr>
            <a:r>
              <a:rPr lang="en-US" sz="2400" dirty="0"/>
              <a:t>else he learns nothing</a:t>
            </a:r>
          </a:p>
        </p:txBody>
      </p:sp>
      <p:sp>
        <p:nvSpPr>
          <p:cNvPr id="5" name="Star: 6 Points 4">
            <a:extLst>
              <a:ext uri="{FF2B5EF4-FFF2-40B4-BE49-F238E27FC236}">
                <a16:creationId xmlns:a16="http://schemas.microsoft.com/office/drawing/2014/main" id="{789C0762-C58D-4DDB-BA11-58DDBB8E0E50}"/>
              </a:ext>
            </a:extLst>
          </p:cNvPr>
          <p:cNvSpPr/>
          <p:nvPr/>
        </p:nvSpPr>
        <p:spPr>
          <a:xfrm>
            <a:off x="117987" y="1660457"/>
            <a:ext cx="1308848" cy="103094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Zero Sharing</a:t>
            </a:r>
          </a:p>
        </p:txBody>
      </p:sp>
      <p:sp>
        <p:nvSpPr>
          <p:cNvPr id="6" name="Star: 6 Points 5">
            <a:extLst>
              <a:ext uri="{FF2B5EF4-FFF2-40B4-BE49-F238E27FC236}">
                <a16:creationId xmlns:a16="http://schemas.microsoft.com/office/drawing/2014/main" id="{E23F443D-D61B-4BB1-B80C-ED3544BECA62}"/>
              </a:ext>
            </a:extLst>
          </p:cNvPr>
          <p:cNvSpPr/>
          <p:nvPr/>
        </p:nvSpPr>
        <p:spPr>
          <a:xfrm>
            <a:off x="-1" y="4673340"/>
            <a:ext cx="1543665" cy="133417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OPPRF</a:t>
            </a:r>
          </a:p>
        </p:txBody>
      </p:sp>
      <p:sp>
        <p:nvSpPr>
          <p:cNvPr id="8" name="Slide Number Placeholder 9">
            <a:extLst>
              <a:ext uri="{FF2B5EF4-FFF2-40B4-BE49-F238E27FC236}">
                <a16:creationId xmlns:a16="http://schemas.microsoft.com/office/drawing/2014/main" id="{E0F37B60-8680-423C-A6D6-BAE3E4D306E7}"/>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24</a:t>
            </a:fld>
            <a:endParaRPr lang="en-US" sz="1600" b="1" dirty="0">
              <a:solidFill>
                <a:schemeClr val="bg1"/>
              </a:solidFill>
            </a:endParaRPr>
          </a:p>
        </p:txBody>
      </p:sp>
    </p:spTree>
    <p:extLst>
      <p:ext uri="{BB962C8B-B14F-4D97-AF65-F5344CB8AC3E}">
        <p14:creationId xmlns:p14="http://schemas.microsoft.com/office/powerpoint/2010/main" val="81643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4286"/>
            <a:ext cx="10058400" cy="950495"/>
          </a:xfrm>
        </p:spPr>
        <p:txBody>
          <a:bodyPr/>
          <a:lstStyle/>
          <a:p>
            <a:pPr algn="ctr"/>
            <a:r>
              <a:rPr lang="en-US" dirty="0"/>
              <a:t>OUR </a:t>
            </a:r>
            <a:r>
              <a:rPr lang="en-US" dirty="0" err="1"/>
              <a:t>MULTi</a:t>
            </a:r>
            <a:r>
              <a:rPr lang="en-US" dirty="0"/>
              <a:t>-PARTY PSI</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830" y="2925350"/>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2480" y="2979751"/>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5752634" y="5963171"/>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7362" y="779251"/>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Rectangle 15"/>
              <p:cNvSpPr/>
              <p:nvPr/>
            </p:nvSpPr>
            <p:spPr>
              <a:xfrm>
                <a:off x="5787782" y="1180598"/>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5787782" y="1180598"/>
                <a:ext cx="824648" cy="338554"/>
              </a:xfrm>
              <a:prstGeom prst="rect">
                <a:avLst/>
              </a:prstGeom>
              <a:blipFill>
                <a:blip r:embed="rId7"/>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558828" y="3373506"/>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9558828" y="3373506"/>
                <a:ext cx="825033"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105401" y="3294018"/>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105401" y="3294018"/>
                <a:ext cx="81554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Rectangle 117"/>
              <p:cNvSpPr/>
              <p:nvPr/>
            </p:nvSpPr>
            <p:spPr>
              <a:xfrm>
                <a:off x="1157513" y="949765"/>
                <a:ext cx="26767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effectLst/>
                          <a:latin typeface="Cambria Math" panose="02040503050406030204" pitchFamily="18" charset="0"/>
                        </a:rPr>
                        <m:t>𝒙</m:t>
                      </m:r>
                      <m:r>
                        <a:rPr lang="en-US" sz="2400" b="1" i="1" smtClean="0">
                          <a:solidFill>
                            <a:srgbClr val="FF0000"/>
                          </a:solidFill>
                          <a:effectLst/>
                          <a:latin typeface="Cambria Math" panose="02040503050406030204" pitchFamily="18" charset="0"/>
                        </a:rPr>
                        <m:t>∈</m:t>
                      </m:r>
                      <m:r>
                        <a:rPr lang="en-US" sz="2400" b="1" i="1" smtClean="0">
                          <a:solidFill>
                            <a:srgbClr val="FF0000"/>
                          </a:solidFill>
                          <a:effectLst/>
                          <a:latin typeface="Cambria Math" panose="02040503050406030204" pitchFamily="18" charset="0"/>
                        </a:rPr>
                        <m:t>𝒊𝒏𝒕𝒆𝒓𝒔𝒆𝒄𝒕𝒊𝒐𝒏</m:t>
                      </m:r>
                    </m:oMath>
                  </m:oMathPara>
                </a14:m>
                <a:endParaRPr lang="en-US" sz="2400" b="1" dirty="0">
                  <a:solidFill>
                    <a:srgbClr val="FF0000"/>
                  </a:solidFill>
                  <a:effectLst/>
                </a:endParaRPr>
              </a:p>
            </p:txBody>
          </p:sp>
        </mc:Choice>
        <mc:Fallback xmlns="">
          <p:sp>
            <p:nvSpPr>
              <p:cNvPr id="118" name="Rectangle 117"/>
              <p:cNvSpPr>
                <a:spLocks noRot="1" noChangeAspect="1" noMove="1" noResize="1" noEditPoints="1" noAdjustHandles="1" noChangeArrowheads="1" noChangeShapeType="1" noTextEdit="1"/>
              </p:cNvSpPr>
              <p:nvPr/>
            </p:nvSpPr>
            <p:spPr>
              <a:xfrm>
                <a:off x="1157513" y="949765"/>
                <a:ext cx="267675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Rounded Corners 135"/>
              <p:cNvSpPr/>
              <p:nvPr/>
            </p:nvSpPr>
            <p:spPr>
              <a:xfrm>
                <a:off x="1312736" y="1382949"/>
                <a:ext cx="2020350"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)=0</m:t>
                      </m:r>
                    </m:oMath>
                  </m:oMathPara>
                </a14:m>
                <a:endParaRPr lang="en-US" sz="2000" dirty="0">
                  <a:solidFill>
                    <a:schemeClr val="tx1"/>
                  </a:solidFill>
                  <a:effectLst/>
                </a:endParaRPr>
              </a:p>
            </p:txBody>
          </p:sp>
        </mc:Choice>
        <mc:Fallback xmlns="">
          <p:sp>
            <p:nvSpPr>
              <p:cNvPr id="136" name="Rectangle: Rounded Corners 135"/>
              <p:cNvSpPr>
                <a:spLocks noRot="1" noChangeAspect="1" noMove="1" noResize="1" noEditPoints="1" noAdjustHandles="1" noChangeArrowheads="1" noChangeShapeType="1" noTextEdit="1"/>
              </p:cNvSpPr>
              <p:nvPr/>
            </p:nvSpPr>
            <p:spPr>
              <a:xfrm>
                <a:off x="1312736" y="1382949"/>
                <a:ext cx="2020350" cy="356204"/>
              </a:xfrm>
              <a:prstGeom prst="roundRect">
                <a:avLst/>
              </a:prstGeom>
              <a:blipFill>
                <a:blip r:embed="rId11"/>
                <a:stretch>
                  <a:fillRect b="-23333"/>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10241222" y="307430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10241222" y="3074307"/>
                <a:ext cx="194187" cy="317493"/>
              </a:xfrm>
              <a:prstGeom prst="roundRect">
                <a:avLst/>
              </a:prstGeom>
              <a:blipFill>
                <a:blip r:embed="rId12"/>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6455580" y="6110072"/>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6455580" y="6110072"/>
                <a:ext cx="194187" cy="317493"/>
              </a:xfrm>
              <a:prstGeom prst="roundRect">
                <a:avLst/>
              </a:prstGeom>
              <a:blipFill>
                <a:blip r:embed="rId13"/>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Rounded Corners 147"/>
              <p:cNvSpPr/>
              <p:nvPr/>
            </p:nvSpPr>
            <p:spPr>
              <a:xfrm>
                <a:off x="1086643" y="301830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8" name="Rectangle: Rounded Corners 147"/>
              <p:cNvSpPr>
                <a:spLocks noRot="1" noChangeAspect="1" noMove="1" noResize="1" noEditPoints="1" noAdjustHandles="1" noChangeArrowheads="1" noChangeShapeType="1" noTextEdit="1"/>
              </p:cNvSpPr>
              <p:nvPr/>
            </p:nvSpPr>
            <p:spPr>
              <a:xfrm>
                <a:off x="1086643" y="3018307"/>
                <a:ext cx="194187" cy="317493"/>
              </a:xfrm>
              <a:prstGeom prst="roundRect">
                <a:avLst/>
              </a:prstGeom>
              <a:blipFill>
                <a:blip r:embed="rId14"/>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5713813" y="6375027"/>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5713813" y="6375027"/>
                <a:ext cx="824648" cy="338554"/>
              </a:xfrm>
              <a:prstGeom prst="rect">
                <a:avLst/>
              </a:prstGeom>
              <a:blipFill>
                <a:blip r:embed="rId15"/>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Rounded Corners 61"/>
              <p:cNvSpPr/>
              <p:nvPr/>
            </p:nvSpPr>
            <p:spPr>
              <a:xfrm>
                <a:off x="5706269" y="90965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62" name="Rectangle: Rounded Corners 61"/>
              <p:cNvSpPr>
                <a:spLocks noRot="1" noChangeAspect="1" noMove="1" noResize="1" noEditPoints="1" noAdjustHandles="1" noChangeArrowheads="1" noChangeShapeType="1" noTextEdit="1"/>
              </p:cNvSpPr>
              <p:nvPr/>
            </p:nvSpPr>
            <p:spPr>
              <a:xfrm>
                <a:off x="5706269" y="909655"/>
                <a:ext cx="194187" cy="317493"/>
              </a:xfrm>
              <a:prstGeom prst="roundRect">
                <a:avLst/>
              </a:prstGeom>
              <a:blipFill>
                <a:blip r:embed="rId19"/>
                <a:stretch>
                  <a:fillRect l="-21212" r="-9091"/>
                </a:stretch>
              </a:blipFill>
              <a:ln w="6350">
                <a:solidFill>
                  <a:schemeClr val="tx1"/>
                </a:solidFill>
              </a:ln>
            </p:spPr>
            <p:txBody>
              <a:bodyPr/>
              <a:lstStyle/>
              <a:p>
                <a:r>
                  <a:rPr lang="en-US">
                    <a:noFill/>
                  </a:rPr>
                  <a:t> </a:t>
                </a:r>
              </a:p>
            </p:txBody>
          </p:sp>
        </mc:Fallback>
      </mc:AlternateContent>
      <p:sp>
        <p:nvSpPr>
          <p:cNvPr id="46" name="Slide Number Placeholder 9">
            <a:extLst>
              <a:ext uri="{FF2B5EF4-FFF2-40B4-BE49-F238E27FC236}">
                <a16:creationId xmlns:a16="http://schemas.microsoft.com/office/drawing/2014/main" id="{0219A1E5-1FC0-4A6C-A5BC-CD6A997A90F2}"/>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25</a:t>
            </a:fld>
            <a:endParaRPr lang="en-US" sz="1600" b="1" dirty="0">
              <a:solidFill>
                <a:schemeClr val="bg1"/>
              </a:solidFill>
            </a:endParaRPr>
          </a:p>
        </p:txBody>
      </p:sp>
      <p:sp>
        <p:nvSpPr>
          <p:cNvPr id="48" name="Star: 6 Points 47">
            <a:extLst>
              <a:ext uri="{FF2B5EF4-FFF2-40B4-BE49-F238E27FC236}">
                <a16:creationId xmlns:a16="http://schemas.microsoft.com/office/drawing/2014/main" id="{5D890374-8B44-4464-A4A3-A610A8C0569A}"/>
              </a:ext>
            </a:extLst>
          </p:cNvPr>
          <p:cNvSpPr/>
          <p:nvPr/>
        </p:nvSpPr>
        <p:spPr>
          <a:xfrm>
            <a:off x="5019003" y="2546555"/>
            <a:ext cx="1863578" cy="1534643"/>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Zero Sharing</a:t>
            </a:r>
          </a:p>
        </p:txBody>
      </p:sp>
      <mc:AlternateContent xmlns:mc="http://schemas.openxmlformats.org/markup-compatibility/2006" xmlns:a14="http://schemas.microsoft.com/office/drawing/2010/main">
        <mc:Choice Requires="a14">
          <p:sp>
            <p:nvSpPr>
              <p:cNvPr id="29" name="Rectangle: Rounded Corners 28">
                <a:extLst>
                  <a:ext uri="{FF2B5EF4-FFF2-40B4-BE49-F238E27FC236}">
                    <a16:creationId xmlns:a16="http://schemas.microsoft.com/office/drawing/2014/main" id="{C9A14373-92BA-4B4E-ACD8-8E8FABBDCD0A}"/>
                  </a:ext>
                </a:extLst>
              </p:cNvPr>
              <p:cNvSpPr/>
              <p:nvPr/>
            </p:nvSpPr>
            <p:spPr>
              <a:xfrm>
                <a:off x="1869598" y="3384380"/>
                <a:ext cx="1117224" cy="433083"/>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𝟏</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29" name="Rectangle: Rounded Corners 28">
                <a:extLst>
                  <a:ext uri="{FF2B5EF4-FFF2-40B4-BE49-F238E27FC236}">
                    <a16:creationId xmlns:a16="http://schemas.microsoft.com/office/drawing/2014/main" id="{C9A14373-92BA-4B4E-ACD8-8E8FABBDCD0A}"/>
                  </a:ext>
                </a:extLst>
              </p:cNvPr>
              <p:cNvSpPr>
                <a:spLocks noRot="1" noChangeAspect="1" noMove="1" noResize="1" noEditPoints="1" noAdjustHandles="1" noChangeArrowheads="1" noChangeShapeType="1" noTextEdit="1"/>
              </p:cNvSpPr>
              <p:nvPr/>
            </p:nvSpPr>
            <p:spPr>
              <a:xfrm>
                <a:off x="1869598" y="3384380"/>
                <a:ext cx="1117224" cy="433083"/>
              </a:xfrm>
              <a:prstGeom prst="roundRect">
                <a:avLst/>
              </a:prstGeom>
              <a:blipFill>
                <a:blip r:embed="rId32"/>
                <a:stretch>
                  <a:fillRect l="-15135" r="-14595" b="-10959"/>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01390464-7100-46EE-89F1-EAFA8D3F3CD0}"/>
                  </a:ext>
                </a:extLst>
              </p:cNvPr>
              <p:cNvSpPr/>
              <p:nvPr/>
            </p:nvSpPr>
            <p:spPr>
              <a:xfrm>
                <a:off x="5388716" y="5636340"/>
                <a:ext cx="1174133" cy="36378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𝟐</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31" name="Rectangle: Rounded Corners 30">
                <a:extLst>
                  <a:ext uri="{FF2B5EF4-FFF2-40B4-BE49-F238E27FC236}">
                    <a16:creationId xmlns:a16="http://schemas.microsoft.com/office/drawing/2014/main" id="{01390464-7100-46EE-89F1-EAFA8D3F3CD0}"/>
                  </a:ext>
                </a:extLst>
              </p:cNvPr>
              <p:cNvSpPr>
                <a:spLocks noRot="1" noChangeAspect="1" noMove="1" noResize="1" noEditPoints="1" noAdjustHandles="1" noChangeArrowheads="1" noChangeShapeType="1" noTextEdit="1"/>
              </p:cNvSpPr>
              <p:nvPr/>
            </p:nvSpPr>
            <p:spPr>
              <a:xfrm>
                <a:off x="5388716" y="5636340"/>
                <a:ext cx="1174133" cy="363786"/>
              </a:xfrm>
              <a:prstGeom prst="roundRect">
                <a:avLst/>
              </a:prstGeom>
              <a:blipFill>
                <a:blip r:embed="rId33"/>
                <a:stretch>
                  <a:fillRect l="-11795" r="-11282" b="-21311"/>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Rounded Corners 31">
                <a:extLst>
                  <a:ext uri="{FF2B5EF4-FFF2-40B4-BE49-F238E27FC236}">
                    <a16:creationId xmlns:a16="http://schemas.microsoft.com/office/drawing/2014/main" id="{C271B3EF-41DF-4B05-87B3-65AD01670AE3}"/>
                  </a:ext>
                </a:extLst>
              </p:cNvPr>
              <p:cNvSpPr/>
              <p:nvPr/>
            </p:nvSpPr>
            <p:spPr>
              <a:xfrm>
                <a:off x="8465427" y="3181896"/>
                <a:ext cx="1207334" cy="384932"/>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𝟑</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32" name="Rectangle: Rounded Corners 31">
                <a:extLst>
                  <a:ext uri="{FF2B5EF4-FFF2-40B4-BE49-F238E27FC236}">
                    <a16:creationId xmlns:a16="http://schemas.microsoft.com/office/drawing/2014/main" id="{C271B3EF-41DF-4B05-87B3-65AD01670AE3}"/>
                  </a:ext>
                </a:extLst>
              </p:cNvPr>
              <p:cNvSpPr>
                <a:spLocks noRot="1" noChangeAspect="1" noMove="1" noResize="1" noEditPoints="1" noAdjustHandles="1" noChangeArrowheads="1" noChangeShapeType="1" noTextEdit="1"/>
              </p:cNvSpPr>
              <p:nvPr/>
            </p:nvSpPr>
            <p:spPr>
              <a:xfrm>
                <a:off x="8465427" y="3181896"/>
                <a:ext cx="1207334" cy="384932"/>
              </a:xfrm>
              <a:prstGeom prst="roundRect">
                <a:avLst/>
              </a:prstGeom>
              <a:blipFill>
                <a:blip r:embed="rId34"/>
                <a:stretch>
                  <a:fillRect l="-10500" r="-9500" b="-1846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Rounded Corners 32">
                <a:extLst>
                  <a:ext uri="{FF2B5EF4-FFF2-40B4-BE49-F238E27FC236}">
                    <a16:creationId xmlns:a16="http://schemas.microsoft.com/office/drawing/2014/main" id="{7DAA245B-045F-44B4-8848-83C21492C7F3}"/>
                  </a:ext>
                </a:extLst>
              </p:cNvPr>
              <p:cNvSpPr/>
              <p:nvPr/>
            </p:nvSpPr>
            <p:spPr>
              <a:xfrm>
                <a:off x="6380551" y="734204"/>
                <a:ext cx="1207334" cy="384932"/>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𝟎</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33" name="Rectangle: Rounded Corners 32">
                <a:extLst>
                  <a:ext uri="{FF2B5EF4-FFF2-40B4-BE49-F238E27FC236}">
                    <a16:creationId xmlns:a16="http://schemas.microsoft.com/office/drawing/2014/main" id="{7DAA245B-045F-44B4-8848-83C21492C7F3}"/>
                  </a:ext>
                </a:extLst>
              </p:cNvPr>
              <p:cNvSpPr>
                <a:spLocks noRot="1" noChangeAspect="1" noMove="1" noResize="1" noEditPoints="1" noAdjustHandles="1" noChangeArrowheads="1" noChangeShapeType="1" noTextEdit="1"/>
              </p:cNvSpPr>
              <p:nvPr/>
            </p:nvSpPr>
            <p:spPr>
              <a:xfrm>
                <a:off x="6380551" y="734204"/>
                <a:ext cx="1207334" cy="384932"/>
              </a:xfrm>
              <a:prstGeom prst="roundRect">
                <a:avLst/>
              </a:prstGeom>
              <a:blipFill>
                <a:blip r:embed="rId35"/>
                <a:stretch>
                  <a:fillRect l="-10500" r="-9500" b="-16667"/>
                </a:stretch>
              </a:blipFill>
              <a:ln w="12700">
                <a:solidFill>
                  <a:srgbClr val="0070C0"/>
                </a:solidFill>
                <a:prstDash val="sysDot"/>
              </a:ln>
            </p:spPr>
            <p:txBody>
              <a:bodyPr/>
              <a:lstStyle/>
              <a:p>
                <a:r>
                  <a:rPr lang="en-US">
                    <a:noFill/>
                  </a:rPr>
                  <a:t> </a:t>
                </a:r>
              </a:p>
            </p:txBody>
          </p:sp>
        </mc:Fallback>
      </mc:AlternateContent>
    </p:spTree>
    <p:extLst>
      <p:ext uri="{BB962C8B-B14F-4D97-AF65-F5344CB8AC3E}">
        <p14:creationId xmlns:p14="http://schemas.microsoft.com/office/powerpoint/2010/main" val="194114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4286"/>
            <a:ext cx="10058400" cy="950495"/>
          </a:xfrm>
        </p:spPr>
        <p:txBody>
          <a:bodyPr/>
          <a:lstStyle/>
          <a:p>
            <a:pPr algn="ctr"/>
            <a:r>
              <a:rPr lang="en-US" dirty="0"/>
              <a:t>OUR </a:t>
            </a:r>
            <a:r>
              <a:rPr lang="en-US" dirty="0" err="1"/>
              <a:t>MULTi</a:t>
            </a:r>
            <a:r>
              <a:rPr lang="en-US" dirty="0"/>
              <a:t>-PARTY PSI</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830" y="2925350"/>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2480" y="2979751"/>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5752634" y="5963171"/>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7362" y="779251"/>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Rectangle 15"/>
              <p:cNvSpPr/>
              <p:nvPr/>
            </p:nvSpPr>
            <p:spPr>
              <a:xfrm>
                <a:off x="5787782" y="1180598"/>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5787782" y="1180598"/>
                <a:ext cx="824648" cy="338554"/>
              </a:xfrm>
              <a:prstGeom prst="rect">
                <a:avLst/>
              </a:prstGeom>
              <a:blipFill>
                <a:blip r:embed="rId7"/>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558828" y="3373506"/>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9558828" y="3373506"/>
                <a:ext cx="825033"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105401" y="3294018"/>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105401" y="3294018"/>
                <a:ext cx="81554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Rectangle 117"/>
              <p:cNvSpPr/>
              <p:nvPr/>
            </p:nvSpPr>
            <p:spPr>
              <a:xfrm>
                <a:off x="1157513" y="949765"/>
                <a:ext cx="26767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effectLst/>
                          <a:latin typeface="Cambria Math" panose="02040503050406030204" pitchFamily="18" charset="0"/>
                        </a:rPr>
                        <m:t>𝒙</m:t>
                      </m:r>
                      <m:r>
                        <a:rPr lang="en-US" sz="2400" b="1" i="1" smtClean="0">
                          <a:solidFill>
                            <a:srgbClr val="FF0000"/>
                          </a:solidFill>
                          <a:effectLst/>
                          <a:latin typeface="Cambria Math" panose="02040503050406030204" pitchFamily="18" charset="0"/>
                        </a:rPr>
                        <m:t>∈</m:t>
                      </m:r>
                      <m:r>
                        <a:rPr lang="en-US" sz="2400" b="1" i="1" smtClean="0">
                          <a:solidFill>
                            <a:srgbClr val="FF0000"/>
                          </a:solidFill>
                          <a:effectLst/>
                          <a:latin typeface="Cambria Math" panose="02040503050406030204" pitchFamily="18" charset="0"/>
                        </a:rPr>
                        <m:t>𝒊𝒏𝒕𝒆𝒓𝒔𝒆𝒄𝒕𝒊𝒐𝒏</m:t>
                      </m:r>
                    </m:oMath>
                  </m:oMathPara>
                </a14:m>
                <a:endParaRPr lang="en-US" sz="2400" b="1" dirty="0">
                  <a:solidFill>
                    <a:srgbClr val="FF0000"/>
                  </a:solidFill>
                  <a:effectLst/>
                </a:endParaRPr>
              </a:p>
            </p:txBody>
          </p:sp>
        </mc:Choice>
        <mc:Fallback xmlns="">
          <p:sp>
            <p:nvSpPr>
              <p:cNvPr id="118" name="Rectangle 117"/>
              <p:cNvSpPr>
                <a:spLocks noRot="1" noChangeAspect="1" noMove="1" noResize="1" noEditPoints="1" noAdjustHandles="1" noChangeArrowheads="1" noChangeShapeType="1" noTextEdit="1"/>
              </p:cNvSpPr>
              <p:nvPr/>
            </p:nvSpPr>
            <p:spPr>
              <a:xfrm>
                <a:off x="1157513" y="949765"/>
                <a:ext cx="267675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Rounded Corners 135"/>
              <p:cNvSpPr/>
              <p:nvPr/>
            </p:nvSpPr>
            <p:spPr>
              <a:xfrm>
                <a:off x="1312736" y="1382949"/>
                <a:ext cx="2020350"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)=0</m:t>
                      </m:r>
                    </m:oMath>
                  </m:oMathPara>
                </a14:m>
                <a:endParaRPr lang="en-US" sz="2000" dirty="0">
                  <a:solidFill>
                    <a:schemeClr val="tx1"/>
                  </a:solidFill>
                  <a:effectLst/>
                </a:endParaRPr>
              </a:p>
            </p:txBody>
          </p:sp>
        </mc:Choice>
        <mc:Fallback xmlns="">
          <p:sp>
            <p:nvSpPr>
              <p:cNvPr id="136" name="Rectangle: Rounded Corners 135"/>
              <p:cNvSpPr>
                <a:spLocks noRot="1" noChangeAspect="1" noMove="1" noResize="1" noEditPoints="1" noAdjustHandles="1" noChangeArrowheads="1" noChangeShapeType="1" noTextEdit="1"/>
              </p:cNvSpPr>
              <p:nvPr/>
            </p:nvSpPr>
            <p:spPr>
              <a:xfrm>
                <a:off x="1312736" y="1382949"/>
                <a:ext cx="2020350" cy="356204"/>
              </a:xfrm>
              <a:prstGeom prst="roundRect">
                <a:avLst/>
              </a:prstGeom>
              <a:blipFill>
                <a:blip r:embed="rId11"/>
                <a:stretch>
                  <a:fillRect b="-23333"/>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10241222" y="307430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10241222" y="3074307"/>
                <a:ext cx="194187" cy="317493"/>
              </a:xfrm>
              <a:prstGeom prst="roundRect">
                <a:avLst/>
              </a:prstGeom>
              <a:blipFill>
                <a:blip r:embed="rId12"/>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6455580" y="6110072"/>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6455580" y="6110072"/>
                <a:ext cx="194187" cy="317493"/>
              </a:xfrm>
              <a:prstGeom prst="roundRect">
                <a:avLst/>
              </a:prstGeom>
              <a:blipFill>
                <a:blip r:embed="rId13"/>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Rounded Corners 147"/>
              <p:cNvSpPr/>
              <p:nvPr/>
            </p:nvSpPr>
            <p:spPr>
              <a:xfrm>
                <a:off x="1086643" y="301830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8" name="Rectangle: Rounded Corners 147"/>
              <p:cNvSpPr>
                <a:spLocks noRot="1" noChangeAspect="1" noMove="1" noResize="1" noEditPoints="1" noAdjustHandles="1" noChangeArrowheads="1" noChangeShapeType="1" noTextEdit="1"/>
              </p:cNvSpPr>
              <p:nvPr/>
            </p:nvSpPr>
            <p:spPr>
              <a:xfrm>
                <a:off x="1086643" y="3018307"/>
                <a:ext cx="194187" cy="317493"/>
              </a:xfrm>
              <a:prstGeom prst="roundRect">
                <a:avLst/>
              </a:prstGeom>
              <a:blipFill>
                <a:blip r:embed="rId14"/>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5713813" y="6375027"/>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5713813" y="6375027"/>
                <a:ext cx="824648" cy="338554"/>
              </a:xfrm>
              <a:prstGeom prst="rect">
                <a:avLst/>
              </a:prstGeom>
              <a:blipFill>
                <a:blip r:embed="rId15"/>
                <a:stretch>
                  <a:fillRect b="-12727"/>
                </a:stretch>
              </a:blipFill>
            </p:spPr>
            <p:txBody>
              <a:bodyPr/>
              <a:lstStyle/>
              <a:p>
                <a:r>
                  <a:rPr lang="en-US">
                    <a:noFill/>
                  </a:rPr>
                  <a:t> </a:t>
                </a:r>
              </a:p>
            </p:txBody>
          </p:sp>
        </mc:Fallback>
      </mc:AlternateContent>
      <p:cxnSp>
        <p:nvCxnSpPr>
          <p:cNvPr id="56" name="Connector: Curved 55"/>
          <p:cNvCxnSpPr>
            <a:cxnSpLocks/>
            <a:endCxn id="61" idx="1"/>
          </p:cNvCxnSpPr>
          <p:nvPr/>
        </p:nvCxnSpPr>
        <p:spPr>
          <a:xfrm rot="5400000" flipH="1" flipV="1">
            <a:off x="2492767" y="2280643"/>
            <a:ext cx="917329" cy="1206426"/>
          </a:xfrm>
          <a:prstGeom prst="curvedConnector2">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p:cNvCxnSpPr>
            <a:cxnSpLocks/>
            <a:stCxn id="62" idx="1"/>
            <a:endCxn id="61" idx="3"/>
          </p:cNvCxnSpPr>
          <p:nvPr/>
        </p:nvCxnSpPr>
        <p:spPr>
          <a:xfrm rot="10800000" flipV="1">
            <a:off x="4455853" y="1068401"/>
            <a:ext cx="1250416" cy="1356789"/>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p:cNvCxnSpPr>
            <a:cxnSpLocks/>
            <a:stCxn id="61" idx="3"/>
            <a:endCxn id="68" idx="2"/>
          </p:cNvCxnSpPr>
          <p:nvPr/>
        </p:nvCxnSpPr>
        <p:spPr>
          <a:xfrm flipV="1">
            <a:off x="4455853" y="1854090"/>
            <a:ext cx="1397198" cy="571101"/>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554644" y="2240525"/>
            <a:ext cx="901209" cy="369332"/>
          </a:xfrm>
          <a:prstGeom prst="rect">
            <a:avLst/>
          </a:prstGeom>
          <a:solidFill>
            <a:srgbClr val="CCFFFF"/>
          </a:solidFill>
        </p:spPr>
        <p:txBody>
          <a:bodyPr wrap="none">
            <a:spAutoFit/>
          </a:bodyPr>
          <a:lstStyle/>
          <a:p>
            <a:pPr algn="ctr"/>
            <a:r>
              <a:rPr lang="en-US" dirty="0"/>
              <a:t>O</a:t>
            </a:r>
            <a:r>
              <a:rPr lang="en-US" dirty="0">
                <a:solidFill>
                  <a:srgbClr val="FF0000"/>
                </a:solidFill>
              </a:rPr>
              <a:t>P</a:t>
            </a:r>
            <a:r>
              <a:rPr lang="en-US" dirty="0"/>
              <a:t>PRF</a:t>
            </a:r>
          </a:p>
        </p:txBody>
      </p:sp>
      <mc:AlternateContent xmlns:mc="http://schemas.openxmlformats.org/markup-compatibility/2006" xmlns:a14="http://schemas.microsoft.com/office/drawing/2010/main">
        <mc:Choice Requires="a14">
          <p:sp>
            <p:nvSpPr>
              <p:cNvPr id="62" name="Rectangle: Rounded Corners 61"/>
              <p:cNvSpPr/>
              <p:nvPr/>
            </p:nvSpPr>
            <p:spPr>
              <a:xfrm>
                <a:off x="5706269" y="909655"/>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62" name="Rectangle: Rounded Corners 61"/>
              <p:cNvSpPr>
                <a:spLocks noRot="1" noChangeAspect="1" noMove="1" noResize="1" noEditPoints="1" noAdjustHandles="1" noChangeArrowheads="1" noChangeShapeType="1" noTextEdit="1"/>
              </p:cNvSpPr>
              <p:nvPr/>
            </p:nvSpPr>
            <p:spPr>
              <a:xfrm>
                <a:off x="5706269" y="909655"/>
                <a:ext cx="194187" cy="317493"/>
              </a:xfrm>
              <a:prstGeom prst="roundRect">
                <a:avLst/>
              </a:prstGeom>
              <a:blipFill>
                <a:blip r:embed="rId19"/>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Rounded Corners 67"/>
              <p:cNvSpPr/>
              <p:nvPr/>
            </p:nvSpPr>
            <p:spPr>
              <a:xfrm>
                <a:off x="5658390" y="1519152"/>
                <a:ext cx="389321" cy="334938"/>
              </a:xfrm>
              <a:prstGeom prst="roundRect">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1</m:t>
                          </m:r>
                        </m:sub>
                      </m:sSub>
                    </m:oMath>
                  </m:oMathPara>
                </a14:m>
                <a:endParaRPr lang="en-US" sz="2000" dirty="0">
                  <a:solidFill>
                    <a:schemeClr val="tx1"/>
                  </a:solidFill>
                  <a:effectLst/>
                </a:endParaRPr>
              </a:p>
            </p:txBody>
          </p:sp>
        </mc:Choice>
        <mc:Fallback xmlns="">
          <p:sp>
            <p:nvSpPr>
              <p:cNvPr id="68" name="Rectangle: Rounded Corners 67"/>
              <p:cNvSpPr>
                <a:spLocks noRot="1" noChangeAspect="1" noMove="1" noResize="1" noEditPoints="1" noAdjustHandles="1" noChangeArrowheads="1" noChangeShapeType="1" noTextEdit="1"/>
              </p:cNvSpPr>
              <p:nvPr/>
            </p:nvSpPr>
            <p:spPr>
              <a:xfrm>
                <a:off x="5658390" y="1519152"/>
                <a:ext cx="389321" cy="334938"/>
              </a:xfrm>
              <a:prstGeom prst="roundRect">
                <a:avLst/>
              </a:prstGeom>
              <a:blipFill>
                <a:blip r:embed="rId20"/>
                <a:stretch>
                  <a:fillRect l="-15385" r="-7692" b="-10714"/>
                </a:stretch>
              </a:blipFill>
              <a:ln w="6350">
                <a:solidFill>
                  <a:srgbClr val="0066FF"/>
                </a:solidFill>
              </a:ln>
            </p:spPr>
            <p:txBody>
              <a:bodyPr/>
              <a:lstStyle/>
              <a:p>
                <a:r>
                  <a:rPr lang="en-US">
                    <a:noFill/>
                  </a:rPr>
                  <a:t> </a:t>
                </a:r>
              </a:p>
            </p:txBody>
          </p:sp>
        </mc:Fallback>
      </mc:AlternateContent>
      <p:sp>
        <p:nvSpPr>
          <p:cNvPr id="69" name="Rectangle 68"/>
          <p:cNvSpPr/>
          <p:nvPr/>
        </p:nvSpPr>
        <p:spPr>
          <a:xfrm>
            <a:off x="5713813" y="4213872"/>
            <a:ext cx="901209" cy="369332"/>
          </a:xfrm>
          <a:prstGeom prst="rect">
            <a:avLst/>
          </a:prstGeom>
          <a:solidFill>
            <a:srgbClr val="CCFFFF"/>
          </a:solidFill>
        </p:spPr>
        <p:txBody>
          <a:bodyPr wrap="none">
            <a:spAutoFit/>
          </a:bodyPr>
          <a:lstStyle/>
          <a:p>
            <a:pPr algn="ctr"/>
            <a:r>
              <a:rPr lang="en-US" dirty="0"/>
              <a:t>O</a:t>
            </a:r>
            <a:r>
              <a:rPr lang="en-US" dirty="0">
                <a:solidFill>
                  <a:srgbClr val="FF0000"/>
                </a:solidFill>
              </a:rPr>
              <a:t>P</a:t>
            </a:r>
            <a:r>
              <a:rPr lang="en-US" dirty="0"/>
              <a:t>PRF</a:t>
            </a:r>
          </a:p>
        </p:txBody>
      </p:sp>
      <p:cxnSp>
        <p:nvCxnSpPr>
          <p:cNvPr id="70" name="Connector: Curved 69"/>
          <p:cNvCxnSpPr>
            <a:cxnSpLocks/>
            <a:endCxn id="69" idx="2"/>
          </p:cNvCxnSpPr>
          <p:nvPr/>
        </p:nvCxnSpPr>
        <p:spPr>
          <a:xfrm rot="16200000" flipV="1">
            <a:off x="5637155" y="5110468"/>
            <a:ext cx="1102359" cy="47831"/>
          </a:xfrm>
          <a:prstGeom prst="curvedConnector3">
            <a:avLst>
              <a:gd name="adj1" fmla="val 50000"/>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p:cNvCxnSpPr>
            <a:cxnSpLocks/>
            <a:stCxn id="69" idx="0"/>
            <a:endCxn id="81" idx="2"/>
          </p:cNvCxnSpPr>
          <p:nvPr/>
        </p:nvCxnSpPr>
        <p:spPr>
          <a:xfrm rot="5400000" flipH="1" flipV="1">
            <a:off x="5033756" y="3003146"/>
            <a:ext cx="2341388" cy="80065"/>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p:cNvCxnSpPr>
            <a:cxnSpLocks/>
            <a:endCxn id="97" idx="1"/>
          </p:cNvCxnSpPr>
          <p:nvPr/>
        </p:nvCxnSpPr>
        <p:spPr>
          <a:xfrm rot="16200000" flipH="1">
            <a:off x="7315679" y="2184565"/>
            <a:ext cx="268647" cy="213782"/>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Rectangle 77"/>
              <p:cNvSpPr/>
              <p:nvPr/>
            </p:nvSpPr>
            <p:spPr>
              <a:xfrm>
                <a:off x="7184095" y="1871193"/>
                <a:ext cx="372794"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cs typeface="Calibri" panose="020F0502020204030204" pitchFamily="34" charset="0"/>
                        </a:rPr>
                        <m:t>𝑥</m:t>
                      </m:r>
                    </m:oMath>
                  </m:oMathPara>
                </a14:m>
                <a:endParaRPr lang="en-US" dirty="0">
                  <a:effectLst/>
                </a:endParaRPr>
              </a:p>
            </p:txBody>
          </p:sp>
        </mc:Choice>
        <mc:Fallback xmlns="">
          <p:sp>
            <p:nvSpPr>
              <p:cNvPr id="78" name="Rectangle 77"/>
              <p:cNvSpPr>
                <a:spLocks noRot="1" noChangeAspect="1" noMove="1" noResize="1" noEditPoints="1" noAdjustHandles="1" noChangeArrowheads="1" noChangeShapeType="1" noTextEdit="1"/>
              </p:cNvSpPr>
              <p:nvPr/>
            </p:nvSpPr>
            <p:spPr>
              <a:xfrm>
                <a:off x="7184095" y="1871193"/>
                <a:ext cx="372794"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Rounded Corners 80"/>
              <p:cNvSpPr/>
              <p:nvPr/>
            </p:nvSpPr>
            <p:spPr>
              <a:xfrm>
                <a:off x="6047711" y="1537546"/>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2</m:t>
                          </m:r>
                        </m:sub>
                      </m:sSub>
                    </m:oMath>
                  </m:oMathPara>
                </a14:m>
                <a:endParaRPr lang="en-US" sz="2000" dirty="0">
                  <a:solidFill>
                    <a:schemeClr val="tx1"/>
                  </a:solidFill>
                  <a:effectLst/>
                </a:endParaRPr>
              </a:p>
            </p:txBody>
          </p:sp>
        </mc:Choice>
        <mc:Fallback xmlns="">
          <p:sp>
            <p:nvSpPr>
              <p:cNvPr id="81" name="Rectangle: Rounded Corners 80"/>
              <p:cNvSpPr>
                <a:spLocks noRot="1" noChangeAspect="1" noMove="1" noResize="1" noEditPoints="1" noAdjustHandles="1" noChangeArrowheads="1" noChangeShapeType="1" noTextEdit="1"/>
              </p:cNvSpPr>
              <p:nvPr/>
            </p:nvSpPr>
            <p:spPr>
              <a:xfrm>
                <a:off x="6047711" y="1537546"/>
                <a:ext cx="393543" cy="334938"/>
              </a:xfrm>
              <a:prstGeom prst="roundRect">
                <a:avLst>
                  <a:gd name="adj" fmla="val 10979"/>
                </a:avLst>
              </a:prstGeom>
              <a:blipFill>
                <a:blip r:embed="rId22"/>
                <a:stretch>
                  <a:fillRect l="-15152" r="-9091" b="-10714"/>
                </a:stretch>
              </a:blipFill>
              <a:ln w="6350">
                <a:solidFill>
                  <a:srgbClr val="0066FF"/>
                </a:solidFill>
              </a:ln>
            </p:spPr>
            <p:txBody>
              <a:bodyPr/>
              <a:lstStyle/>
              <a:p>
                <a:r>
                  <a:rPr lang="en-US">
                    <a:noFill/>
                  </a:rPr>
                  <a:t> </a:t>
                </a:r>
              </a:p>
            </p:txBody>
          </p:sp>
        </mc:Fallback>
      </mc:AlternateContent>
      <p:sp>
        <p:nvSpPr>
          <p:cNvPr id="97" name="Rectangle 96"/>
          <p:cNvSpPr/>
          <p:nvPr/>
        </p:nvSpPr>
        <p:spPr>
          <a:xfrm>
            <a:off x="7556893" y="2241114"/>
            <a:ext cx="901209" cy="369332"/>
          </a:xfrm>
          <a:prstGeom prst="rect">
            <a:avLst/>
          </a:prstGeom>
          <a:solidFill>
            <a:srgbClr val="CCFFFF"/>
          </a:solidFill>
        </p:spPr>
        <p:txBody>
          <a:bodyPr wrap="none">
            <a:spAutoFit/>
          </a:bodyPr>
          <a:lstStyle/>
          <a:p>
            <a:pPr algn="ctr"/>
            <a:r>
              <a:rPr lang="en-US" dirty="0"/>
              <a:t>O</a:t>
            </a:r>
            <a:r>
              <a:rPr lang="en-US" dirty="0">
                <a:solidFill>
                  <a:srgbClr val="FF0000"/>
                </a:solidFill>
              </a:rPr>
              <a:t>P</a:t>
            </a:r>
            <a:r>
              <a:rPr lang="en-US" dirty="0"/>
              <a:t>PRF</a:t>
            </a:r>
          </a:p>
        </p:txBody>
      </p:sp>
      <p:cxnSp>
        <p:nvCxnSpPr>
          <p:cNvPr id="100" name="Connector: Curved 99"/>
          <p:cNvCxnSpPr>
            <a:cxnSpLocks/>
            <a:endCxn id="97" idx="3"/>
          </p:cNvCxnSpPr>
          <p:nvPr/>
        </p:nvCxnSpPr>
        <p:spPr>
          <a:xfrm rot="16200000" flipV="1">
            <a:off x="8461377" y="2422506"/>
            <a:ext cx="738685" cy="745233"/>
          </a:xfrm>
          <a:prstGeom prst="curvedConnector2">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Rectangle: Rounded Corners 100"/>
              <p:cNvSpPr/>
              <p:nvPr/>
            </p:nvSpPr>
            <p:spPr>
              <a:xfrm>
                <a:off x="6452153" y="1537546"/>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3</m:t>
                          </m:r>
                        </m:sub>
                      </m:sSub>
                    </m:oMath>
                  </m:oMathPara>
                </a14:m>
                <a:endParaRPr lang="en-US" sz="2000" dirty="0">
                  <a:solidFill>
                    <a:schemeClr val="tx1"/>
                  </a:solidFill>
                  <a:effectLst/>
                </a:endParaRPr>
              </a:p>
            </p:txBody>
          </p:sp>
        </mc:Choice>
        <mc:Fallback xmlns="">
          <p:sp>
            <p:nvSpPr>
              <p:cNvPr id="101" name="Rectangle: Rounded Corners 100"/>
              <p:cNvSpPr>
                <a:spLocks noRot="1" noChangeAspect="1" noMove="1" noResize="1" noEditPoints="1" noAdjustHandles="1" noChangeArrowheads="1" noChangeShapeType="1" noTextEdit="1"/>
              </p:cNvSpPr>
              <p:nvPr/>
            </p:nvSpPr>
            <p:spPr>
              <a:xfrm>
                <a:off x="6452153" y="1537546"/>
                <a:ext cx="393543" cy="334938"/>
              </a:xfrm>
              <a:prstGeom prst="roundRect">
                <a:avLst>
                  <a:gd name="adj" fmla="val 10979"/>
                </a:avLst>
              </a:prstGeom>
              <a:blipFill>
                <a:blip r:embed="rId23"/>
                <a:stretch>
                  <a:fillRect l="-15152" r="-9091" b="-10714"/>
                </a:stretch>
              </a:blipFill>
              <a:ln w="6350">
                <a:solidFill>
                  <a:srgbClr val="0066FF"/>
                </a:solidFill>
              </a:ln>
            </p:spPr>
            <p:txBody>
              <a:bodyPr/>
              <a:lstStyle/>
              <a:p>
                <a:r>
                  <a:rPr lang="en-US">
                    <a:noFill/>
                  </a:rPr>
                  <a:t> </a:t>
                </a:r>
              </a:p>
            </p:txBody>
          </p:sp>
        </mc:Fallback>
      </mc:AlternateContent>
      <p:cxnSp>
        <p:nvCxnSpPr>
          <p:cNvPr id="102" name="Connector: Curved 101"/>
          <p:cNvCxnSpPr>
            <a:cxnSpLocks/>
            <a:stCxn id="97" idx="1"/>
            <a:endCxn id="101" idx="2"/>
          </p:cNvCxnSpPr>
          <p:nvPr/>
        </p:nvCxnSpPr>
        <p:spPr>
          <a:xfrm rot="10800000">
            <a:off x="6648925" y="1872484"/>
            <a:ext cx="907968" cy="553296"/>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Curved 108"/>
          <p:cNvCxnSpPr>
            <a:cxnSpLocks/>
          </p:cNvCxnSpPr>
          <p:nvPr/>
        </p:nvCxnSpPr>
        <p:spPr>
          <a:xfrm rot="16200000" flipH="1">
            <a:off x="5823518" y="3887578"/>
            <a:ext cx="370547" cy="282039"/>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ectangle 109"/>
              <p:cNvSpPr/>
              <p:nvPr/>
            </p:nvSpPr>
            <p:spPr>
              <a:xfrm>
                <a:off x="5700510" y="3554853"/>
                <a:ext cx="372794"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cs typeface="Calibri" panose="020F0502020204030204" pitchFamily="34" charset="0"/>
                        </a:rPr>
                        <m:t>𝑥</m:t>
                      </m:r>
                    </m:oMath>
                  </m:oMathPara>
                </a14:m>
                <a:endParaRPr lang="en-US" dirty="0">
                  <a:effectLst/>
                </a:endParaRPr>
              </a:p>
            </p:txBody>
          </p:sp>
        </mc:Choice>
        <mc:Fallback xmlns="">
          <p:sp>
            <p:nvSpPr>
              <p:cNvPr id="110" name="Rectangle 109"/>
              <p:cNvSpPr>
                <a:spLocks noRot="1" noChangeAspect="1" noMove="1" noResize="1" noEditPoints="1" noAdjustHandles="1" noChangeArrowheads="1" noChangeShapeType="1" noTextEdit="1"/>
              </p:cNvSpPr>
              <p:nvPr/>
            </p:nvSpPr>
            <p:spPr>
              <a:xfrm>
                <a:off x="5700510" y="3554853"/>
                <a:ext cx="372794"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Rectangle: Rounded Corners 116"/>
              <p:cNvSpPr/>
              <p:nvPr/>
            </p:nvSpPr>
            <p:spPr>
              <a:xfrm>
                <a:off x="6845696" y="1090875"/>
                <a:ext cx="1739294"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effectLst/>
                              <a:latin typeface="Cambria Math" panose="02040503050406030204" pitchFamily="18" charset="0"/>
                            </a:rPr>
                          </m:ctrlPr>
                        </m:sSubPr>
                        <m:e>
                          <m:r>
                            <a:rPr lang="en-US" sz="2000" b="0" i="1" smtClean="0">
                              <a:solidFill>
                                <a:srgbClr val="FF0000"/>
                              </a:solidFill>
                              <a:effectLst/>
                              <a:latin typeface="Cambria Math" panose="02040503050406030204" pitchFamily="18" charset="0"/>
                            </a:rPr>
                            <m:t> ⊕</m:t>
                          </m:r>
                        </m:e>
                        <m:sub>
                          <m:r>
                            <a:rPr lang="en-US" sz="2000" b="0" i="1" smtClean="0">
                              <a:solidFill>
                                <a:srgbClr val="FF0000"/>
                              </a:solidFill>
                              <a:effectLst/>
                              <a:latin typeface="Cambria Math" panose="02040503050406030204" pitchFamily="18" charset="0"/>
                            </a:rPr>
                            <m:t>𝑖</m:t>
                          </m:r>
                        </m:sub>
                      </m:sSub>
                      <m:r>
                        <a:rPr lang="en-US" sz="2000" b="0" i="1" smtClean="0">
                          <a:solidFill>
                            <a:srgbClr val="FF0000"/>
                          </a:solidFill>
                          <a:effectLst/>
                          <a:latin typeface="Cambria Math" panose="02040503050406030204" pitchFamily="18" charset="0"/>
                        </a:rPr>
                        <m:t>𝑠</m:t>
                      </m:r>
                      <m:sSub>
                        <m:sSubPr>
                          <m:ctrlPr>
                            <a:rPr lang="en-US" sz="2000" b="0" i="1" smtClean="0">
                              <a:solidFill>
                                <a:srgbClr val="FF0000"/>
                              </a:solidFill>
                              <a:effectLst/>
                              <a:latin typeface="Cambria Math" panose="02040503050406030204" pitchFamily="18" charset="0"/>
                            </a:rPr>
                          </m:ctrlPr>
                        </m:sSubPr>
                        <m:e>
                          <m:r>
                            <a:rPr lang="en-US" sz="2000" b="0" i="1" smtClean="0">
                              <a:solidFill>
                                <a:srgbClr val="FF0000"/>
                              </a:solidFill>
                              <a:effectLst/>
                              <a:latin typeface="Cambria Math" panose="02040503050406030204" pitchFamily="18" charset="0"/>
                            </a:rPr>
                            <m:t>h</m:t>
                          </m:r>
                        </m:e>
                        <m:sub>
                          <m:r>
                            <a:rPr lang="en-US" sz="2000" b="0" i="1" smtClean="0">
                              <a:solidFill>
                                <a:srgbClr val="FF0000"/>
                              </a:solidFill>
                              <a:effectLst/>
                              <a:latin typeface="Cambria Math" panose="02040503050406030204" pitchFamily="18" charset="0"/>
                            </a:rPr>
                            <m:t>𝑖</m:t>
                          </m:r>
                        </m:sub>
                      </m:sSub>
                      <m:sSup>
                        <m:sSupPr>
                          <m:ctrlPr>
                            <a:rPr lang="en-US" sz="2000" b="0" i="1" smtClean="0">
                              <a:solidFill>
                                <a:srgbClr val="FF0000"/>
                              </a:solidFill>
                              <a:effectLst/>
                              <a:latin typeface="Cambria Math" panose="02040503050406030204" pitchFamily="18" charset="0"/>
                            </a:rPr>
                          </m:ctrlPr>
                        </m:sSupPr>
                        <m:e>
                          <m:r>
                            <a:rPr lang="en-US" sz="2000" b="0" i="1" smtClean="0">
                              <a:solidFill>
                                <a:srgbClr val="FF0000"/>
                              </a:solidFill>
                              <a:effectLst/>
                              <a:latin typeface="Cambria Math" panose="02040503050406030204" pitchFamily="18" charset="0"/>
                            </a:rPr>
                            <m:t>   =</m:t>
                          </m:r>
                        </m:e>
                        <m:sup>
                          <m:r>
                            <a:rPr lang="en-US" sz="2000" b="0" i="1" smtClean="0">
                              <a:solidFill>
                                <a:srgbClr val="FF0000"/>
                              </a:solidFill>
                              <a:effectLst/>
                              <a:latin typeface="Cambria Math" panose="02040503050406030204" pitchFamily="18" charset="0"/>
                            </a:rPr>
                            <m:t>?</m:t>
                          </m:r>
                        </m:sup>
                      </m:sSup>
                      <m:r>
                        <a:rPr lang="en-US" sz="2000" b="0" i="1" smtClean="0">
                          <a:solidFill>
                            <a:srgbClr val="FF0000"/>
                          </a:solidFill>
                          <a:effectLst/>
                          <a:latin typeface="Cambria Math" panose="02040503050406030204" pitchFamily="18" charset="0"/>
                        </a:rPr>
                        <m:t>   0</m:t>
                      </m:r>
                    </m:oMath>
                  </m:oMathPara>
                </a14:m>
                <a:endParaRPr lang="en-US" sz="2000" dirty="0">
                  <a:solidFill>
                    <a:srgbClr val="FF0000"/>
                  </a:solidFill>
                  <a:effectLst/>
                </a:endParaRPr>
              </a:p>
            </p:txBody>
          </p:sp>
        </mc:Choice>
        <mc:Fallback xmlns="">
          <p:sp>
            <p:nvSpPr>
              <p:cNvPr id="117" name="Rectangle: Rounded Corners 116"/>
              <p:cNvSpPr>
                <a:spLocks noRot="1" noChangeAspect="1" noMove="1" noResize="1" noEditPoints="1" noAdjustHandles="1" noChangeArrowheads="1" noChangeShapeType="1" noTextEdit="1"/>
              </p:cNvSpPr>
              <p:nvPr/>
            </p:nvSpPr>
            <p:spPr>
              <a:xfrm>
                <a:off x="6845696" y="1090875"/>
                <a:ext cx="1739294" cy="356204"/>
              </a:xfrm>
              <a:prstGeom prst="roundRect">
                <a:avLst/>
              </a:prstGeom>
              <a:blipFill>
                <a:blip r:embed="rId25"/>
                <a:stretch>
                  <a:fillRect b="-16667"/>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p:cNvSpPr txBox="1">
                <a:spLocks/>
              </p:cNvSpPr>
              <p:nvPr/>
            </p:nvSpPr>
            <p:spPr>
              <a:xfrm>
                <a:off x="472768" y="4122120"/>
                <a:ext cx="4990562" cy="198795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t>Choose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smtClean="0">
                            <a:latin typeface="Cambria Math" panose="02040503050406030204" pitchFamily="18" charset="0"/>
                          </a:rPr>
                          <m:t>0</m:t>
                        </m:r>
                      </m:sub>
                    </m:sSub>
                  </m:oMath>
                </a14:m>
                <a:r>
                  <a:rPr lang="en-US" sz="2200" dirty="0"/>
                  <a:t> be a Leader</a:t>
                </a:r>
              </a:p>
              <a:p>
                <a:r>
                  <a:rPr lang="en-US" sz="2200" dirty="0"/>
                  <a:t>Other party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oMath>
                </a14:m>
                <a:r>
                  <a:rPr lang="en-US" sz="2200" dirty="0"/>
                  <a:t> creates point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𝑥</m:t>
                        </m:r>
                        <m:r>
                          <a:rPr lang="en-US" sz="2200" i="1">
                            <a:solidFill>
                              <a:schemeClr val="tx1"/>
                            </a:solidFill>
                            <a:latin typeface="Cambria Math" panose="02040503050406030204" pitchFamily="18" charset="0"/>
                          </a:rPr>
                          <m:t>,</m:t>
                        </m:r>
                        <m:r>
                          <a:rPr lang="en-US" sz="2200" b="1" i="1" smtClean="0">
                            <a:solidFill>
                              <a:schemeClr val="tx1"/>
                            </a:solidFill>
                            <a:latin typeface="Cambria Math" panose="02040503050406030204" pitchFamily="18" charset="0"/>
                          </a:rPr>
                          <m:t>𝒔𝒉</m:t>
                        </m:r>
                      </m:e>
                      <m:sub>
                        <m:r>
                          <a:rPr lang="en-US" sz="2200" b="1" i="1" smtClean="0">
                            <a:solidFill>
                              <a:schemeClr val="tx1"/>
                            </a:solidFill>
                            <a:latin typeface="Cambria Math" panose="02040503050406030204" pitchFamily="18" charset="0"/>
                          </a:rPr>
                          <m:t>𝒊</m:t>
                        </m:r>
                      </m:sub>
                    </m:sSub>
                    <m:r>
                      <a:rPr lang="en-US" sz="2200" i="1">
                        <a:latin typeface="Cambria Math" panose="02040503050406030204" pitchFamily="18" charset="0"/>
                      </a:rPr>
                      <m:t>) </m:t>
                    </m:r>
                  </m:oMath>
                </a14:m>
                <a:endParaRPr lang="en-US" sz="2200" dirty="0"/>
              </a:p>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0</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oMath>
                </a14:m>
                <a:r>
                  <a:rPr lang="en-US" sz="2200" dirty="0"/>
                  <a:t> invoke OPPRF</a:t>
                </a:r>
              </a:p>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0</m:t>
                        </m:r>
                      </m:sub>
                    </m:sSub>
                  </m:oMath>
                </a14:m>
                <a:r>
                  <a:rPr lang="en-US" sz="2200" dirty="0"/>
                  <a:t> gets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𝑠h</m:t>
                        </m:r>
                      </m:e>
                      <m:sub>
                        <m:r>
                          <a:rPr lang="en-US" sz="2200" i="1">
                            <a:latin typeface="Cambria Math" panose="02040503050406030204" pitchFamily="18" charset="0"/>
                          </a:rPr>
                          <m:t>𝑖</m:t>
                        </m:r>
                      </m:sub>
                    </m:sSub>
                  </m:oMath>
                </a14:m>
                <a:r>
                  <a:rPr lang="en-US" sz="2200" dirty="0"/>
                  <a:t> when querying on </a:t>
                </a:r>
                <a14:m>
                  <m:oMath xmlns:m="http://schemas.openxmlformats.org/officeDocument/2006/math">
                    <m:r>
                      <a:rPr lang="en-US" sz="2200" i="1">
                        <a:latin typeface="Cambria Math" panose="02040503050406030204" pitchFamily="18" charset="0"/>
                      </a:rPr>
                      <m:t>𝑥</m:t>
                    </m:r>
                  </m:oMath>
                </a14:m>
                <a:endParaRPr lang="en-US" sz="2200" dirty="0"/>
              </a:p>
              <a:p>
                <a:r>
                  <a:rPr lang="en-US" sz="2200" dirty="0"/>
                  <a:t>x in intersection if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m:t>
                        </m:r>
                      </m:e>
                      <m:sub>
                        <m:r>
                          <a:rPr lang="en-US" sz="2200" i="1">
                            <a:latin typeface="Cambria Math" panose="02040503050406030204" pitchFamily="18" charset="0"/>
                          </a:rPr>
                          <m:t>𝑖</m:t>
                        </m:r>
                      </m:sub>
                    </m:sSub>
                    <m:r>
                      <a:rPr lang="en-US" sz="2200" i="1">
                        <a:latin typeface="Cambria Math" panose="02040503050406030204" pitchFamily="18" charset="0"/>
                      </a:rPr>
                      <m:t>𝑠</m:t>
                    </m:r>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m:t>
                        </m:r>
                      </m:sub>
                    </m:sSub>
                    <m:r>
                      <a:rPr lang="en-US" sz="2200" i="1" smtClean="0">
                        <a:latin typeface="Cambria Math" panose="02040503050406030204" pitchFamily="18" charset="0"/>
                      </a:rPr>
                      <m:t>=</m:t>
                    </m:r>
                    <m:r>
                      <a:rPr lang="en-US" sz="2200" i="1">
                        <a:latin typeface="Cambria Math" panose="02040503050406030204" pitchFamily="18" charset="0"/>
                      </a:rPr>
                      <m:t>0</m:t>
                    </m:r>
                  </m:oMath>
                </a14:m>
                <a:endParaRPr lang="en-US" sz="2200" dirty="0"/>
              </a:p>
            </p:txBody>
          </p:sp>
        </mc:Choice>
        <mc:Fallback xmlns="">
          <p:sp>
            <p:nvSpPr>
              <p:cNvPr id="42" name="Content Placeholder 2"/>
              <p:cNvSpPr txBox="1">
                <a:spLocks noRot="1" noChangeAspect="1" noMove="1" noResize="1" noEditPoints="1" noAdjustHandles="1" noChangeArrowheads="1" noChangeShapeType="1" noTextEdit="1"/>
              </p:cNvSpPr>
              <p:nvPr/>
            </p:nvSpPr>
            <p:spPr>
              <a:xfrm>
                <a:off x="472768" y="4122120"/>
                <a:ext cx="4990562" cy="1987951"/>
              </a:xfrm>
              <a:prstGeom prst="rect">
                <a:avLst/>
              </a:prstGeom>
              <a:blipFill>
                <a:blip r:embed="rId26"/>
                <a:stretch>
                  <a:fillRect l="-856" t="-3681" b="-17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4946287" y="674352"/>
                <a:ext cx="88485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𝐿𝑒𝑎𝑑𝑒𝑟</m:t>
                      </m:r>
                    </m:oMath>
                  </m:oMathPara>
                </a14:m>
                <a:endParaRPr lang="en-US" sz="1600" dirty="0"/>
              </a:p>
            </p:txBody>
          </p:sp>
        </mc:Choice>
        <mc:Fallback xmlns="">
          <p:sp>
            <p:nvSpPr>
              <p:cNvPr id="45" name="Rectangle 44"/>
              <p:cNvSpPr>
                <a:spLocks noRot="1" noChangeAspect="1" noMove="1" noResize="1" noEditPoints="1" noAdjustHandles="1" noChangeArrowheads="1" noChangeShapeType="1" noTextEdit="1"/>
              </p:cNvSpPr>
              <p:nvPr/>
            </p:nvSpPr>
            <p:spPr>
              <a:xfrm>
                <a:off x="4946287" y="674352"/>
                <a:ext cx="884858" cy="338554"/>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BF5DEE43-0EA3-4EF2-8C4C-BB04B0934BB0}"/>
                  </a:ext>
                </a:extLst>
              </p:cNvPr>
              <p:cNvSpPr/>
              <p:nvPr/>
            </p:nvSpPr>
            <p:spPr>
              <a:xfrm>
                <a:off x="7704993" y="1134723"/>
                <a:ext cx="529403" cy="284862"/>
              </a:xfrm>
              <a:prstGeom prst="roundRect">
                <a:avLst/>
              </a:prstGeom>
              <a:solidFill>
                <a:srgbClr val="FFFF75"/>
              </a:solid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1" i="1" smtClean="0">
                          <a:solidFill>
                            <a:schemeClr val="tx1"/>
                          </a:solidFill>
                          <a:effectLst/>
                          <a:latin typeface="Cambria Math" panose="02040503050406030204" pitchFamily="18" charset="0"/>
                        </a:rPr>
                        <m:t> =</m:t>
                      </m:r>
                    </m:oMath>
                  </m:oMathPara>
                </a14:m>
                <a:endParaRPr lang="en-US" sz="2400" b="1" dirty="0">
                  <a:solidFill>
                    <a:schemeClr val="tx1"/>
                  </a:solidFill>
                  <a:effectLst/>
                </a:endParaRPr>
              </a:p>
            </p:txBody>
          </p:sp>
        </mc:Choice>
        <mc:Fallback xmlns="">
          <p:sp>
            <p:nvSpPr>
              <p:cNvPr id="44" name="Rectangle: Rounded Corners 43">
                <a:extLst>
                  <a:ext uri="{FF2B5EF4-FFF2-40B4-BE49-F238E27FC236}">
                    <a16:creationId xmlns:a16="http://schemas.microsoft.com/office/drawing/2014/main" id="{BF5DEE43-0EA3-4EF2-8C4C-BB04B0934BB0}"/>
                  </a:ext>
                </a:extLst>
              </p:cNvPr>
              <p:cNvSpPr>
                <a:spLocks noRot="1" noChangeAspect="1" noMove="1" noResize="1" noEditPoints="1" noAdjustHandles="1" noChangeArrowheads="1" noChangeShapeType="1" noTextEdit="1"/>
              </p:cNvSpPr>
              <p:nvPr/>
            </p:nvSpPr>
            <p:spPr>
              <a:xfrm>
                <a:off x="7704993" y="1134723"/>
                <a:ext cx="529403" cy="284862"/>
              </a:xfrm>
              <a:prstGeom prst="roundRect">
                <a:avLst/>
              </a:prstGeom>
              <a:blipFill>
                <a:blip r:embed="rId28"/>
                <a:stretch>
                  <a:fillRect b="-12766"/>
                </a:stretch>
              </a:blipFill>
              <a:ln w="12700">
                <a:noFill/>
                <a:prstDash val="sysDot"/>
              </a:ln>
            </p:spPr>
            <p:txBody>
              <a:bodyPr/>
              <a:lstStyle/>
              <a:p>
                <a:r>
                  <a:rPr lang="en-US">
                    <a:noFill/>
                  </a:rPr>
                  <a:t> </a:t>
                </a:r>
              </a:p>
            </p:txBody>
          </p:sp>
        </mc:Fallback>
      </mc:AlternateContent>
      <p:sp>
        <p:nvSpPr>
          <p:cNvPr id="46" name="Slide Number Placeholder 9">
            <a:extLst>
              <a:ext uri="{FF2B5EF4-FFF2-40B4-BE49-F238E27FC236}">
                <a16:creationId xmlns:a16="http://schemas.microsoft.com/office/drawing/2014/main" id="{0219A1E5-1FC0-4A6C-A5BC-CD6A997A90F2}"/>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26</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471E1D6B-2051-4AF3-A4E7-EC87A71F2DEA}"/>
                  </a:ext>
                </a:extLst>
              </p:cNvPr>
              <p:cNvSpPr/>
              <p:nvPr/>
            </p:nvSpPr>
            <p:spPr>
              <a:xfrm>
                <a:off x="1869598" y="3384380"/>
                <a:ext cx="1117224" cy="433083"/>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𝟏</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47" name="Rectangle: Rounded Corners 46">
                <a:extLst>
                  <a:ext uri="{FF2B5EF4-FFF2-40B4-BE49-F238E27FC236}">
                    <a16:creationId xmlns:a16="http://schemas.microsoft.com/office/drawing/2014/main" id="{471E1D6B-2051-4AF3-A4E7-EC87A71F2DEA}"/>
                  </a:ext>
                </a:extLst>
              </p:cNvPr>
              <p:cNvSpPr>
                <a:spLocks noRot="1" noChangeAspect="1" noMove="1" noResize="1" noEditPoints="1" noAdjustHandles="1" noChangeArrowheads="1" noChangeShapeType="1" noTextEdit="1"/>
              </p:cNvSpPr>
              <p:nvPr/>
            </p:nvSpPr>
            <p:spPr>
              <a:xfrm>
                <a:off x="1869598" y="3384380"/>
                <a:ext cx="1117224" cy="433083"/>
              </a:xfrm>
              <a:prstGeom prst="roundRect">
                <a:avLst/>
              </a:prstGeom>
              <a:blipFill>
                <a:blip r:embed="rId24"/>
                <a:stretch>
                  <a:fillRect l="-15135" r="-14595" b="-10959"/>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EFB71132-8308-4254-AF67-53E82FF47D34}"/>
                  </a:ext>
                </a:extLst>
              </p:cNvPr>
              <p:cNvSpPr/>
              <p:nvPr/>
            </p:nvSpPr>
            <p:spPr>
              <a:xfrm>
                <a:off x="5388716" y="5636340"/>
                <a:ext cx="1174133" cy="36378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𝟐</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48" name="Rectangle: Rounded Corners 47">
                <a:extLst>
                  <a:ext uri="{FF2B5EF4-FFF2-40B4-BE49-F238E27FC236}">
                    <a16:creationId xmlns:a16="http://schemas.microsoft.com/office/drawing/2014/main" id="{EFB71132-8308-4254-AF67-53E82FF47D34}"/>
                  </a:ext>
                </a:extLst>
              </p:cNvPr>
              <p:cNvSpPr>
                <a:spLocks noRot="1" noChangeAspect="1" noMove="1" noResize="1" noEditPoints="1" noAdjustHandles="1" noChangeArrowheads="1" noChangeShapeType="1" noTextEdit="1"/>
              </p:cNvSpPr>
              <p:nvPr/>
            </p:nvSpPr>
            <p:spPr>
              <a:xfrm>
                <a:off x="5388716" y="5636340"/>
                <a:ext cx="1174133" cy="363786"/>
              </a:xfrm>
              <a:prstGeom prst="roundRect">
                <a:avLst/>
              </a:prstGeom>
              <a:blipFill>
                <a:blip r:embed="rId25"/>
                <a:stretch>
                  <a:fillRect l="-11795" r="-11282" b="-21311"/>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66FF0CC3-F38F-4A75-8F16-33CF50B57BB5}"/>
                  </a:ext>
                </a:extLst>
              </p:cNvPr>
              <p:cNvSpPr/>
              <p:nvPr/>
            </p:nvSpPr>
            <p:spPr>
              <a:xfrm>
                <a:off x="8465427" y="3181896"/>
                <a:ext cx="1207334" cy="384932"/>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𝟑</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49" name="Rectangle: Rounded Corners 48">
                <a:extLst>
                  <a:ext uri="{FF2B5EF4-FFF2-40B4-BE49-F238E27FC236}">
                    <a16:creationId xmlns:a16="http://schemas.microsoft.com/office/drawing/2014/main" id="{66FF0CC3-F38F-4A75-8F16-33CF50B57BB5}"/>
                  </a:ext>
                </a:extLst>
              </p:cNvPr>
              <p:cNvSpPr>
                <a:spLocks noRot="1" noChangeAspect="1" noMove="1" noResize="1" noEditPoints="1" noAdjustHandles="1" noChangeArrowheads="1" noChangeShapeType="1" noTextEdit="1"/>
              </p:cNvSpPr>
              <p:nvPr/>
            </p:nvSpPr>
            <p:spPr>
              <a:xfrm>
                <a:off x="8465427" y="3181896"/>
                <a:ext cx="1207334" cy="384932"/>
              </a:xfrm>
              <a:prstGeom prst="roundRect">
                <a:avLst/>
              </a:prstGeom>
              <a:blipFill>
                <a:blip r:embed="rId29"/>
                <a:stretch>
                  <a:fillRect l="-10500" r="-9500" b="-1846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5B486898-3390-4D7F-8F9A-4D47BE154DB5}"/>
                  </a:ext>
                </a:extLst>
              </p:cNvPr>
              <p:cNvSpPr/>
              <p:nvPr/>
            </p:nvSpPr>
            <p:spPr>
              <a:xfrm>
                <a:off x="6380551" y="734204"/>
                <a:ext cx="1207334" cy="384932"/>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𝟎</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50" name="Rectangle: Rounded Corners 49">
                <a:extLst>
                  <a:ext uri="{FF2B5EF4-FFF2-40B4-BE49-F238E27FC236}">
                    <a16:creationId xmlns:a16="http://schemas.microsoft.com/office/drawing/2014/main" id="{5B486898-3390-4D7F-8F9A-4D47BE154DB5}"/>
                  </a:ext>
                </a:extLst>
              </p:cNvPr>
              <p:cNvSpPr>
                <a:spLocks noRot="1" noChangeAspect="1" noMove="1" noResize="1" noEditPoints="1" noAdjustHandles="1" noChangeArrowheads="1" noChangeShapeType="1" noTextEdit="1"/>
              </p:cNvSpPr>
              <p:nvPr/>
            </p:nvSpPr>
            <p:spPr>
              <a:xfrm>
                <a:off x="6380551" y="734204"/>
                <a:ext cx="1207334" cy="384932"/>
              </a:xfrm>
              <a:prstGeom prst="roundRect">
                <a:avLst/>
              </a:prstGeom>
              <a:blipFill>
                <a:blip r:embed="rId30"/>
                <a:stretch>
                  <a:fillRect l="-10500" r="-9500" b="-16667"/>
                </a:stretch>
              </a:blipFill>
              <a:ln w="12700">
                <a:solidFill>
                  <a:srgbClr val="0070C0"/>
                </a:solidFill>
                <a:prstDash val="sysDot"/>
              </a:ln>
            </p:spPr>
            <p:txBody>
              <a:bodyPr/>
              <a:lstStyle/>
              <a:p>
                <a:r>
                  <a:rPr lang="en-US">
                    <a:noFill/>
                  </a:rPr>
                  <a:t> </a:t>
                </a:r>
              </a:p>
            </p:txBody>
          </p:sp>
        </mc:Fallback>
      </mc:AlternateContent>
    </p:spTree>
    <p:extLst>
      <p:ext uri="{BB962C8B-B14F-4D97-AF65-F5344CB8AC3E}">
        <p14:creationId xmlns:p14="http://schemas.microsoft.com/office/powerpoint/2010/main" val="315421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wipe(left)">
                                      <p:cBhvr>
                                        <p:cTn id="14" dur="500"/>
                                        <p:tgtEl>
                                          <p:spTgt spid="56"/>
                                        </p:tgtEl>
                                      </p:cBhvr>
                                    </p:animEffect>
                                  </p:childTnLst>
                                </p:cTn>
                              </p:par>
                              <p:par>
                                <p:cTn id="15" presetID="22" presetClass="entr" presetSubtype="1"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down)">
                                      <p:cBhvr>
                                        <p:cTn id="22" dur="500"/>
                                        <p:tgtEl>
                                          <p:spTgt spid="60"/>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wipe(left)">
                                      <p:cBhvr>
                                        <p:cTn id="35" dur="500"/>
                                        <p:tgtEl>
                                          <p:spTgt spid="70"/>
                                        </p:tgtEl>
                                      </p:cBhvr>
                                    </p:animEffect>
                                  </p:childTnLst>
                                </p:cTn>
                              </p:par>
                              <p:par>
                                <p:cTn id="36" presetID="22" presetClass="entr" presetSubtype="8" fill="hold" nodeType="with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wipe(left)">
                                      <p:cBhvr>
                                        <p:cTn id="38" dur="500"/>
                                        <p:tgtEl>
                                          <p:spTgt spid="109"/>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1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500"/>
                                        <p:tgtEl>
                                          <p:spTgt spid="75"/>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right)">
                                      <p:cBhvr>
                                        <p:cTn id="54" dur="500"/>
                                        <p:tgtEl>
                                          <p:spTgt spid="100"/>
                                        </p:tgtEl>
                                      </p:cBhvr>
                                    </p:animEffect>
                                  </p:childTnLst>
                                </p:cTn>
                              </p:par>
                              <p:par>
                                <p:cTn id="55" presetID="22" presetClass="entr" presetSubtype="8" fill="hold" nodeType="with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wipe(left)">
                                      <p:cBhvr>
                                        <p:cTn id="57" dur="500"/>
                                        <p:tgtEl>
                                          <p:spTgt spid="7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78"/>
                                        </p:tgtEl>
                                        <p:attrNameLst>
                                          <p:attrName>style.visibility</p:attrName>
                                        </p:attrNameLst>
                                      </p:cBhvr>
                                      <p:to>
                                        <p:strVal val="visible"/>
                                      </p:to>
                                    </p:set>
                                  </p:childTnLst>
                                </p:cTn>
                              </p:par>
                            </p:childTnLst>
                          </p:cTn>
                        </p:par>
                        <p:par>
                          <p:cTn id="60" fill="hold">
                            <p:stCondLst>
                              <p:cond delay="1000"/>
                            </p:stCondLst>
                            <p:childTnLst>
                              <p:par>
                                <p:cTn id="61" presetID="22" presetClass="entr" presetSubtype="2" fill="hold" nodeType="after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wipe(right)">
                                      <p:cBhvr>
                                        <p:cTn id="63" dur="500"/>
                                        <p:tgtEl>
                                          <p:spTgt spid="102"/>
                                        </p:tgtEl>
                                      </p:cBhvr>
                                    </p:animEffect>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8" grpId="0" animBg="1"/>
      <p:bldP spid="69" grpId="0" animBg="1"/>
      <p:bldP spid="78" grpId="0"/>
      <p:bldP spid="81" grpId="0" animBg="1"/>
      <p:bldP spid="97" grpId="0" animBg="1"/>
      <p:bldP spid="101" grpId="0" animBg="1"/>
      <p:bldP spid="110" grpId="0"/>
      <p:bldP spid="117" grpId="0" animBg="1"/>
      <p:bldP spid="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44286"/>
            <a:ext cx="10058400" cy="950495"/>
          </a:xfrm>
        </p:spPr>
        <p:txBody>
          <a:bodyPr/>
          <a:lstStyle/>
          <a:p>
            <a:pPr algn="ctr"/>
            <a:r>
              <a:rPr lang="en-US" dirty="0"/>
              <a:t>OUR </a:t>
            </a:r>
            <a:r>
              <a:rPr lang="en-US" dirty="0" err="1"/>
              <a:t>MULTi</a:t>
            </a:r>
            <a:r>
              <a:rPr lang="en-US" dirty="0"/>
              <a:t>-PARTY PSI</a:t>
            </a:r>
          </a:p>
        </p:txBody>
      </p:sp>
      <p:pic>
        <p:nvPicPr>
          <p:cNvPr id="23" name="Picture 20" descr="https://cdn3.iconfinder.com/data/icons/black-easy/512/538303-user_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555" y="2882119"/>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http://www.freeiconspng.com/uploads/name-people-person-user-icon--icon-search-engi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1205" y="2936520"/>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8" descr="http://www.freeiconspng.com/uploads/name-people-person-user-icon--icon-search-engine-1.png"/>
          <p:cNvPicPr>
            <a:picLocks noChangeAspect="1" noChangeArrowheads="1"/>
          </p:cNvPicPr>
          <p:nvPr/>
        </p:nvPicPr>
        <p:blipFill>
          <a:blip r:embed="rId5" cstate="print">
            <a:duotone>
              <a:schemeClr val="accent1">
                <a:shade val="45000"/>
                <a:satMod val="135000"/>
              </a:schemeClr>
              <a:prstClr val="white"/>
            </a:duotone>
            <a:extLst/>
          </a:blip>
          <a:srcRect/>
          <a:stretch>
            <a:fillRect/>
          </a:stretch>
        </p:blipFill>
        <p:spPr bwMode="auto">
          <a:xfrm>
            <a:off x="5761359" y="5919940"/>
            <a:ext cx="709489" cy="709489"/>
          </a:xfrm>
          <a:prstGeom prst="rect">
            <a:avLst/>
          </a:prstGeom>
          <a:noFill/>
          <a:ln>
            <a:noFill/>
          </a:ln>
        </p:spPr>
      </p:pic>
      <p:pic>
        <p:nvPicPr>
          <p:cNvPr id="35" name="Picture 18" descr="http://www.freeiconspng.com/uploads/name-people-person-user-icon--icon-search-engine-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6087" y="736020"/>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Rectangle 15"/>
              <p:cNvSpPr/>
              <p:nvPr/>
            </p:nvSpPr>
            <p:spPr>
              <a:xfrm>
                <a:off x="5796507" y="1137367"/>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16" name="Rectangle 15"/>
              <p:cNvSpPr>
                <a:spLocks noRot="1" noChangeAspect="1" noMove="1" noResize="1" noEditPoints="1" noAdjustHandles="1" noChangeArrowheads="1" noChangeShapeType="1" noTextEdit="1"/>
              </p:cNvSpPr>
              <p:nvPr/>
            </p:nvSpPr>
            <p:spPr>
              <a:xfrm>
                <a:off x="5796507" y="1137367"/>
                <a:ext cx="824648" cy="338554"/>
              </a:xfrm>
              <a:prstGeom prst="rect">
                <a:avLst/>
              </a:prstGeom>
              <a:blipFill>
                <a:blip r:embed="rId7"/>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567553" y="3330275"/>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9567553" y="3330275"/>
                <a:ext cx="825033"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114126" y="3250787"/>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8" name="Rectangle 17"/>
              <p:cNvSpPr>
                <a:spLocks noRot="1" noChangeAspect="1" noMove="1" noResize="1" noEditPoints="1" noAdjustHandles="1" noChangeArrowheads="1" noChangeShapeType="1" noTextEdit="1"/>
              </p:cNvSpPr>
              <p:nvPr/>
            </p:nvSpPr>
            <p:spPr>
              <a:xfrm>
                <a:off x="1114126" y="3250787"/>
                <a:ext cx="81554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Rounded Corners 135"/>
              <p:cNvSpPr/>
              <p:nvPr/>
            </p:nvSpPr>
            <p:spPr>
              <a:xfrm>
                <a:off x="1321461" y="1339718"/>
                <a:ext cx="1433131"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=0</m:t>
                      </m:r>
                    </m:oMath>
                  </m:oMathPara>
                </a14:m>
                <a:endParaRPr lang="en-US" sz="2000" dirty="0">
                  <a:solidFill>
                    <a:schemeClr val="tx1"/>
                  </a:solidFill>
                  <a:effectLst/>
                </a:endParaRPr>
              </a:p>
            </p:txBody>
          </p:sp>
        </mc:Choice>
        <mc:Fallback xmlns="">
          <p:sp>
            <p:nvSpPr>
              <p:cNvPr id="136" name="Rectangle: Rounded Corners 135"/>
              <p:cNvSpPr>
                <a:spLocks noRot="1" noChangeAspect="1" noMove="1" noResize="1" noEditPoints="1" noAdjustHandles="1" noChangeArrowheads="1" noChangeShapeType="1" noTextEdit="1"/>
              </p:cNvSpPr>
              <p:nvPr/>
            </p:nvSpPr>
            <p:spPr>
              <a:xfrm>
                <a:off x="1321461" y="1339718"/>
                <a:ext cx="1433131" cy="356204"/>
              </a:xfrm>
              <a:prstGeom prst="roundRect">
                <a:avLst/>
              </a:prstGeom>
              <a:blipFill>
                <a:blip r:embed="rId10"/>
                <a:stretch>
                  <a:fillRect l="-2110" b="-15000"/>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p:cNvSpPr/>
              <p:nvPr/>
            </p:nvSpPr>
            <p:spPr>
              <a:xfrm>
                <a:off x="10249947" y="3031076"/>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6" name="Rectangle: Rounded Corners 145"/>
              <p:cNvSpPr>
                <a:spLocks noRot="1" noChangeAspect="1" noMove="1" noResize="1" noEditPoints="1" noAdjustHandles="1" noChangeArrowheads="1" noChangeShapeType="1" noTextEdit="1"/>
              </p:cNvSpPr>
              <p:nvPr/>
            </p:nvSpPr>
            <p:spPr>
              <a:xfrm>
                <a:off x="10249947" y="3031076"/>
                <a:ext cx="194187" cy="317493"/>
              </a:xfrm>
              <a:prstGeom prst="roundRect">
                <a:avLst/>
              </a:prstGeom>
              <a:blipFill>
                <a:blip r:embed="rId11"/>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Rounded Corners 146"/>
              <p:cNvSpPr/>
              <p:nvPr/>
            </p:nvSpPr>
            <p:spPr>
              <a:xfrm>
                <a:off x="6464305" y="6066841"/>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7" name="Rectangle: Rounded Corners 146"/>
              <p:cNvSpPr>
                <a:spLocks noRot="1" noChangeAspect="1" noMove="1" noResize="1" noEditPoints="1" noAdjustHandles="1" noChangeArrowheads="1" noChangeShapeType="1" noTextEdit="1"/>
              </p:cNvSpPr>
              <p:nvPr/>
            </p:nvSpPr>
            <p:spPr>
              <a:xfrm>
                <a:off x="6464305" y="6066841"/>
                <a:ext cx="194187" cy="317493"/>
              </a:xfrm>
              <a:prstGeom prst="roundRect">
                <a:avLst/>
              </a:prstGeom>
              <a:blipFill>
                <a:blip r:embed="rId12"/>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Rounded Corners 147"/>
              <p:cNvSpPr/>
              <p:nvPr/>
            </p:nvSpPr>
            <p:spPr>
              <a:xfrm>
                <a:off x="1095368" y="2975076"/>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8" name="Rectangle: Rounded Corners 147"/>
              <p:cNvSpPr>
                <a:spLocks noRot="1" noChangeAspect="1" noMove="1" noResize="1" noEditPoints="1" noAdjustHandles="1" noChangeArrowheads="1" noChangeShapeType="1" noTextEdit="1"/>
              </p:cNvSpPr>
              <p:nvPr/>
            </p:nvSpPr>
            <p:spPr>
              <a:xfrm>
                <a:off x="1095368" y="2975076"/>
                <a:ext cx="194187" cy="317493"/>
              </a:xfrm>
              <a:prstGeom prst="roundRect">
                <a:avLst/>
              </a:prstGeom>
              <a:blipFill>
                <a:blip r:embed="rId13"/>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5722538" y="6331796"/>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5722538" y="6331796"/>
                <a:ext cx="824648" cy="338554"/>
              </a:xfrm>
              <a:prstGeom prst="rect">
                <a:avLst/>
              </a:prstGeom>
              <a:blipFill>
                <a:blip r:embed="rId14"/>
                <a:stretch>
                  <a:fillRect b="-12727"/>
                </a:stretch>
              </a:blipFill>
            </p:spPr>
            <p:txBody>
              <a:bodyPr/>
              <a:lstStyle/>
              <a:p>
                <a:r>
                  <a:rPr lang="en-US">
                    <a:noFill/>
                  </a:rPr>
                  <a:t> </a:t>
                </a:r>
              </a:p>
            </p:txBody>
          </p:sp>
        </mc:Fallback>
      </mc:AlternateContent>
      <p:cxnSp>
        <p:nvCxnSpPr>
          <p:cNvPr id="56" name="Connector: Curved 55"/>
          <p:cNvCxnSpPr>
            <a:cxnSpLocks/>
            <a:endCxn id="61" idx="1"/>
          </p:cNvCxnSpPr>
          <p:nvPr/>
        </p:nvCxnSpPr>
        <p:spPr>
          <a:xfrm rot="5400000" flipH="1" flipV="1">
            <a:off x="2491515" y="2227435"/>
            <a:ext cx="917329" cy="1226380"/>
          </a:xfrm>
          <a:prstGeom prst="curvedConnector2">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p:cNvCxnSpPr>
            <a:cxnSpLocks/>
            <a:stCxn id="62" idx="1"/>
            <a:endCxn id="61" idx="3"/>
          </p:cNvCxnSpPr>
          <p:nvPr/>
        </p:nvCxnSpPr>
        <p:spPr>
          <a:xfrm rot="10800000" flipV="1">
            <a:off x="4464578" y="1025170"/>
            <a:ext cx="1250416" cy="1356789"/>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p:cNvCxnSpPr>
            <a:cxnSpLocks/>
            <a:stCxn id="61" idx="3"/>
            <a:endCxn id="68" idx="2"/>
          </p:cNvCxnSpPr>
          <p:nvPr/>
        </p:nvCxnSpPr>
        <p:spPr>
          <a:xfrm flipV="1">
            <a:off x="4464578" y="1829253"/>
            <a:ext cx="1381355" cy="552707"/>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563369" y="2197294"/>
            <a:ext cx="901209" cy="369332"/>
          </a:xfrm>
          <a:prstGeom prst="rect">
            <a:avLst/>
          </a:prstGeom>
          <a:solidFill>
            <a:srgbClr val="CCFFFF"/>
          </a:solidFill>
        </p:spPr>
        <p:txBody>
          <a:bodyPr wrap="none">
            <a:spAutoFit/>
          </a:bodyPr>
          <a:lstStyle/>
          <a:p>
            <a:pPr algn="ctr"/>
            <a:r>
              <a:rPr lang="en-US" dirty="0"/>
              <a:t>O</a:t>
            </a:r>
            <a:r>
              <a:rPr lang="en-US" dirty="0">
                <a:solidFill>
                  <a:srgbClr val="FF0000"/>
                </a:solidFill>
              </a:rPr>
              <a:t>P</a:t>
            </a:r>
            <a:r>
              <a:rPr lang="en-US" dirty="0"/>
              <a:t>PRF</a:t>
            </a:r>
          </a:p>
        </p:txBody>
      </p:sp>
      <mc:AlternateContent xmlns:mc="http://schemas.openxmlformats.org/markup-compatibility/2006" xmlns:a14="http://schemas.microsoft.com/office/drawing/2010/main">
        <mc:Choice Requires="a14">
          <p:sp>
            <p:nvSpPr>
              <p:cNvPr id="62" name="Rectangle: Rounded Corners 61"/>
              <p:cNvSpPr/>
              <p:nvPr/>
            </p:nvSpPr>
            <p:spPr>
              <a:xfrm>
                <a:off x="5714994" y="866424"/>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62" name="Rectangle: Rounded Corners 61"/>
              <p:cNvSpPr>
                <a:spLocks noRot="1" noChangeAspect="1" noMove="1" noResize="1" noEditPoints="1" noAdjustHandles="1" noChangeArrowheads="1" noChangeShapeType="1" noTextEdit="1"/>
              </p:cNvSpPr>
              <p:nvPr/>
            </p:nvSpPr>
            <p:spPr>
              <a:xfrm>
                <a:off x="5714994" y="866424"/>
                <a:ext cx="194187" cy="317493"/>
              </a:xfrm>
              <a:prstGeom prst="roundRect">
                <a:avLst/>
              </a:prstGeom>
              <a:blipFill>
                <a:blip r:embed="rId16"/>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Rounded Corners 67"/>
              <p:cNvSpPr/>
              <p:nvPr/>
            </p:nvSpPr>
            <p:spPr>
              <a:xfrm>
                <a:off x="5651272" y="1494315"/>
                <a:ext cx="389321" cy="334938"/>
              </a:xfrm>
              <a:prstGeom prst="roundRect">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1</m:t>
                          </m:r>
                        </m:sub>
                      </m:sSub>
                    </m:oMath>
                  </m:oMathPara>
                </a14:m>
                <a:endParaRPr lang="en-US" sz="2000" dirty="0">
                  <a:solidFill>
                    <a:schemeClr val="tx1"/>
                  </a:solidFill>
                  <a:effectLst/>
                </a:endParaRPr>
              </a:p>
            </p:txBody>
          </p:sp>
        </mc:Choice>
        <mc:Fallback xmlns="">
          <p:sp>
            <p:nvSpPr>
              <p:cNvPr id="68" name="Rectangle: Rounded Corners 67"/>
              <p:cNvSpPr>
                <a:spLocks noRot="1" noChangeAspect="1" noMove="1" noResize="1" noEditPoints="1" noAdjustHandles="1" noChangeArrowheads="1" noChangeShapeType="1" noTextEdit="1"/>
              </p:cNvSpPr>
              <p:nvPr/>
            </p:nvSpPr>
            <p:spPr>
              <a:xfrm>
                <a:off x="5651272" y="1494315"/>
                <a:ext cx="389321" cy="334938"/>
              </a:xfrm>
              <a:prstGeom prst="roundRect">
                <a:avLst/>
              </a:prstGeom>
              <a:blipFill>
                <a:blip r:embed="rId17"/>
                <a:stretch>
                  <a:fillRect l="-15385" r="-7692" b="-10714"/>
                </a:stretch>
              </a:blipFill>
              <a:ln w="6350">
                <a:solidFill>
                  <a:srgbClr val="0066FF"/>
                </a:solidFill>
              </a:ln>
            </p:spPr>
            <p:txBody>
              <a:bodyPr/>
              <a:lstStyle/>
              <a:p>
                <a:r>
                  <a:rPr lang="en-US">
                    <a:noFill/>
                  </a:rPr>
                  <a:t> </a:t>
                </a:r>
              </a:p>
            </p:txBody>
          </p:sp>
        </mc:Fallback>
      </mc:AlternateContent>
      <p:sp>
        <p:nvSpPr>
          <p:cNvPr id="69" name="Rectangle 68"/>
          <p:cNvSpPr/>
          <p:nvPr/>
        </p:nvSpPr>
        <p:spPr>
          <a:xfrm>
            <a:off x="5722538" y="4170641"/>
            <a:ext cx="901209" cy="369332"/>
          </a:xfrm>
          <a:prstGeom prst="rect">
            <a:avLst/>
          </a:prstGeom>
          <a:solidFill>
            <a:srgbClr val="CCFFFF"/>
          </a:solidFill>
        </p:spPr>
        <p:txBody>
          <a:bodyPr wrap="none">
            <a:spAutoFit/>
          </a:bodyPr>
          <a:lstStyle/>
          <a:p>
            <a:pPr algn="ctr"/>
            <a:r>
              <a:rPr lang="en-US" dirty="0"/>
              <a:t>O</a:t>
            </a:r>
            <a:r>
              <a:rPr lang="en-US" dirty="0">
                <a:solidFill>
                  <a:srgbClr val="FF0000"/>
                </a:solidFill>
              </a:rPr>
              <a:t>P</a:t>
            </a:r>
            <a:r>
              <a:rPr lang="en-US" dirty="0"/>
              <a:t>PRF</a:t>
            </a:r>
          </a:p>
        </p:txBody>
      </p:sp>
      <p:cxnSp>
        <p:nvCxnSpPr>
          <p:cNvPr id="70" name="Connector: Curved 69"/>
          <p:cNvCxnSpPr>
            <a:cxnSpLocks/>
            <a:endCxn id="69" idx="2"/>
          </p:cNvCxnSpPr>
          <p:nvPr/>
        </p:nvCxnSpPr>
        <p:spPr>
          <a:xfrm rot="5400000" flipH="1" flipV="1">
            <a:off x="5602823" y="5072013"/>
            <a:ext cx="1102359" cy="38281"/>
          </a:xfrm>
          <a:prstGeom prst="curvedConnector3">
            <a:avLst>
              <a:gd name="adj1" fmla="val 50000"/>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p:cNvCxnSpPr>
            <a:cxnSpLocks/>
            <a:stCxn id="69" idx="0"/>
            <a:endCxn id="81" idx="2"/>
          </p:cNvCxnSpPr>
          <p:nvPr/>
        </p:nvCxnSpPr>
        <p:spPr>
          <a:xfrm rot="5400000" flipH="1" flipV="1">
            <a:off x="5042481" y="2959915"/>
            <a:ext cx="2341388" cy="80065"/>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p:cNvCxnSpPr>
            <a:cxnSpLocks/>
            <a:endCxn id="97" idx="1"/>
          </p:cNvCxnSpPr>
          <p:nvPr/>
        </p:nvCxnSpPr>
        <p:spPr>
          <a:xfrm rot="16200000" flipH="1">
            <a:off x="7324404" y="2141334"/>
            <a:ext cx="268647" cy="213782"/>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Rectangle 77"/>
              <p:cNvSpPr/>
              <p:nvPr/>
            </p:nvSpPr>
            <p:spPr>
              <a:xfrm>
                <a:off x="7192820" y="1827962"/>
                <a:ext cx="372794"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cs typeface="Calibri" panose="020F0502020204030204" pitchFamily="34" charset="0"/>
                        </a:rPr>
                        <m:t>𝑥</m:t>
                      </m:r>
                    </m:oMath>
                  </m:oMathPara>
                </a14:m>
                <a:endParaRPr lang="en-US" dirty="0">
                  <a:effectLst/>
                </a:endParaRPr>
              </a:p>
            </p:txBody>
          </p:sp>
        </mc:Choice>
        <mc:Fallback xmlns="">
          <p:sp>
            <p:nvSpPr>
              <p:cNvPr id="78" name="Rectangle 77"/>
              <p:cNvSpPr>
                <a:spLocks noRot="1" noChangeAspect="1" noMove="1" noResize="1" noEditPoints="1" noAdjustHandles="1" noChangeArrowheads="1" noChangeShapeType="1" noTextEdit="1"/>
              </p:cNvSpPr>
              <p:nvPr/>
            </p:nvSpPr>
            <p:spPr>
              <a:xfrm>
                <a:off x="7192820" y="1827962"/>
                <a:ext cx="37279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Rounded Corners 80"/>
              <p:cNvSpPr/>
              <p:nvPr/>
            </p:nvSpPr>
            <p:spPr>
              <a:xfrm>
                <a:off x="6056436" y="1494315"/>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2</m:t>
                          </m:r>
                        </m:sub>
                      </m:sSub>
                    </m:oMath>
                  </m:oMathPara>
                </a14:m>
                <a:endParaRPr lang="en-US" sz="2000" dirty="0">
                  <a:solidFill>
                    <a:schemeClr val="tx1"/>
                  </a:solidFill>
                  <a:effectLst/>
                </a:endParaRPr>
              </a:p>
            </p:txBody>
          </p:sp>
        </mc:Choice>
        <mc:Fallback xmlns="">
          <p:sp>
            <p:nvSpPr>
              <p:cNvPr id="81" name="Rectangle: Rounded Corners 80"/>
              <p:cNvSpPr>
                <a:spLocks noRot="1" noChangeAspect="1" noMove="1" noResize="1" noEditPoints="1" noAdjustHandles="1" noChangeArrowheads="1" noChangeShapeType="1" noTextEdit="1"/>
              </p:cNvSpPr>
              <p:nvPr/>
            </p:nvSpPr>
            <p:spPr>
              <a:xfrm>
                <a:off x="6056436" y="1494315"/>
                <a:ext cx="393543" cy="334938"/>
              </a:xfrm>
              <a:prstGeom prst="roundRect">
                <a:avLst>
                  <a:gd name="adj" fmla="val 10979"/>
                </a:avLst>
              </a:prstGeom>
              <a:blipFill>
                <a:blip r:embed="rId19"/>
                <a:stretch>
                  <a:fillRect l="-16923" r="-9231" b="-10714"/>
                </a:stretch>
              </a:blipFill>
              <a:ln w="6350">
                <a:solidFill>
                  <a:srgbClr val="0066FF"/>
                </a:solidFill>
              </a:ln>
            </p:spPr>
            <p:txBody>
              <a:bodyPr/>
              <a:lstStyle/>
              <a:p>
                <a:r>
                  <a:rPr lang="en-US">
                    <a:noFill/>
                  </a:rPr>
                  <a:t> </a:t>
                </a:r>
              </a:p>
            </p:txBody>
          </p:sp>
        </mc:Fallback>
      </mc:AlternateContent>
      <p:sp>
        <p:nvSpPr>
          <p:cNvPr id="97" name="Rectangle 96"/>
          <p:cNvSpPr/>
          <p:nvPr/>
        </p:nvSpPr>
        <p:spPr>
          <a:xfrm>
            <a:off x="7565618" y="2197883"/>
            <a:ext cx="901209" cy="369332"/>
          </a:xfrm>
          <a:prstGeom prst="rect">
            <a:avLst/>
          </a:prstGeom>
          <a:solidFill>
            <a:srgbClr val="CCFFFF"/>
          </a:solidFill>
        </p:spPr>
        <p:txBody>
          <a:bodyPr wrap="none">
            <a:spAutoFit/>
          </a:bodyPr>
          <a:lstStyle/>
          <a:p>
            <a:pPr algn="ctr"/>
            <a:r>
              <a:rPr lang="en-US" dirty="0"/>
              <a:t>O</a:t>
            </a:r>
            <a:r>
              <a:rPr lang="en-US" dirty="0">
                <a:solidFill>
                  <a:srgbClr val="FF0000"/>
                </a:solidFill>
              </a:rPr>
              <a:t>P</a:t>
            </a:r>
            <a:r>
              <a:rPr lang="en-US" dirty="0"/>
              <a:t>PRF</a:t>
            </a:r>
          </a:p>
        </p:txBody>
      </p:sp>
      <p:cxnSp>
        <p:nvCxnSpPr>
          <p:cNvPr id="100" name="Connector: Curved 99"/>
          <p:cNvCxnSpPr>
            <a:cxnSpLocks/>
            <a:endCxn id="97" idx="3"/>
          </p:cNvCxnSpPr>
          <p:nvPr/>
        </p:nvCxnSpPr>
        <p:spPr>
          <a:xfrm rot="16200000" flipV="1">
            <a:off x="8526557" y="2322820"/>
            <a:ext cx="738685" cy="858144"/>
          </a:xfrm>
          <a:prstGeom prst="curvedConnector2">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Rectangle: Rounded Corners 100"/>
              <p:cNvSpPr/>
              <p:nvPr/>
            </p:nvSpPr>
            <p:spPr>
              <a:xfrm>
                <a:off x="6460878" y="1494315"/>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3</m:t>
                          </m:r>
                        </m:sub>
                      </m:sSub>
                    </m:oMath>
                  </m:oMathPara>
                </a14:m>
                <a:endParaRPr lang="en-US" sz="2000" dirty="0">
                  <a:solidFill>
                    <a:schemeClr val="tx1"/>
                  </a:solidFill>
                  <a:effectLst/>
                </a:endParaRPr>
              </a:p>
            </p:txBody>
          </p:sp>
        </mc:Choice>
        <mc:Fallback xmlns="">
          <p:sp>
            <p:nvSpPr>
              <p:cNvPr id="101" name="Rectangle: Rounded Corners 100"/>
              <p:cNvSpPr>
                <a:spLocks noRot="1" noChangeAspect="1" noMove="1" noResize="1" noEditPoints="1" noAdjustHandles="1" noChangeArrowheads="1" noChangeShapeType="1" noTextEdit="1"/>
              </p:cNvSpPr>
              <p:nvPr/>
            </p:nvSpPr>
            <p:spPr>
              <a:xfrm>
                <a:off x="6460878" y="1494315"/>
                <a:ext cx="393543" cy="334938"/>
              </a:xfrm>
              <a:prstGeom prst="roundRect">
                <a:avLst>
                  <a:gd name="adj" fmla="val 10979"/>
                </a:avLst>
              </a:prstGeom>
              <a:blipFill>
                <a:blip r:embed="rId20"/>
                <a:stretch>
                  <a:fillRect l="-16923" r="-9231" b="-10714"/>
                </a:stretch>
              </a:blipFill>
              <a:ln w="6350">
                <a:solidFill>
                  <a:srgbClr val="0066FF"/>
                </a:solidFill>
              </a:ln>
            </p:spPr>
            <p:txBody>
              <a:bodyPr/>
              <a:lstStyle/>
              <a:p>
                <a:r>
                  <a:rPr lang="en-US">
                    <a:noFill/>
                  </a:rPr>
                  <a:t> </a:t>
                </a:r>
              </a:p>
            </p:txBody>
          </p:sp>
        </mc:Fallback>
      </mc:AlternateContent>
      <p:cxnSp>
        <p:nvCxnSpPr>
          <p:cNvPr id="102" name="Connector: Curved 101"/>
          <p:cNvCxnSpPr>
            <a:cxnSpLocks/>
            <a:stCxn id="97" idx="1"/>
            <a:endCxn id="101" idx="2"/>
          </p:cNvCxnSpPr>
          <p:nvPr/>
        </p:nvCxnSpPr>
        <p:spPr>
          <a:xfrm rot="10800000">
            <a:off x="6657650" y="1829253"/>
            <a:ext cx="907968" cy="553296"/>
          </a:xfrm>
          <a:prstGeom prst="curvedConnector2">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Curved 108"/>
          <p:cNvCxnSpPr>
            <a:cxnSpLocks/>
          </p:cNvCxnSpPr>
          <p:nvPr/>
        </p:nvCxnSpPr>
        <p:spPr>
          <a:xfrm rot="16200000" flipH="1">
            <a:off x="5832243" y="3844347"/>
            <a:ext cx="370547" cy="282039"/>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Rectangle 109"/>
              <p:cNvSpPr/>
              <p:nvPr/>
            </p:nvSpPr>
            <p:spPr>
              <a:xfrm>
                <a:off x="5709235" y="3511622"/>
                <a:ext cx="372794"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effectLst/>
                          <a:latin typeface="Cambria Math" panose="02040503050406030204" pitchFamily="18" charset="0"/>
                          <a:cs typeface="Calibri" panose="020F0502020204030204" pitchFamily="34" charset="0"/>
                        </a:rPr>
                        <m:t>𝑥</m:t>
                      </m:r>
                    </m:oMath>
                  </m:oMathPara>
                </a14:m>
                <a:endParaRPr lang="en-US" dirty="0">
                  <a:effectLst/>
                </a:endParaRPr>
              </a:p>
            </p:txBody>
          </p:sp>
        </mc:Choice>
        <mc:Fallback xmlns="">
          <p:sp>
            <p:nvSpPr>
              <p:cNvPr id="110" name="Rectangle 109"/>
              <p:cNvSpPr>
                <a:spLocks noRot="1" noChangeAspect="1" noMove="1" noResize="1" noEditPoints="1" noAdjustHandles="1" noChangeArrowheads="1" noChangeShapeType="1" noTextEdit="1"/>
              </p:cNvSpPr>
              <p:nvPr/>
            </p:nvSpPr>
            <p:spPr>
              <a:xfrm>
                <a:off x="5709235" y="3511622"/>
                <a:ext cx="372794"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1166238" y="906534"/>
                <a:ext cx="26815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effectLst/>
                          <a:latin typeface="Cambria Math" panose="02040503050406030204" pitchFamily="18" charset="0"/>
                        </a:rPr>
                        <m:t>𝒙</m:t>
                      </m:r>
                      <m:r>
                        <a:rPr lang="en-US" sz="2400" b="1" i="1" smtClean="0">
                          <a:solidFill>
                            <a:srgbClr val="FF0000"/>
                          </a:solidFill>
                          <a:effectLst/>
                          <a:latin typeface="Cambria Math" panose="02040503050406030204" pitchFamily="18" charset="0"/>
                        </a:rPr>
                        <m:t>∉</m:t>
                      </m:r>
                      <m:r>
                        <a:rPr lang="en-US" sz="2400" b="1" i="1" smtClean="0">
                          <a:solidFill>
                            <a:srgbClr val="FF0000"/>
                          </a:solidFill>
                          <a:effectLst/>
                          <a:latin typeface="Cambria Math" panose="02040503050406030204" pitchFamily="18" charset="0"/>
                        </a:rPr>
                        <m:t>𝒊𝒏𝒕𝒆𝒓𝒔𝒆𝒄𝒕𝒊𝒐𝒏</m:t>
                      </m:r>
                    </m:oMath>
                  </m:oMathPara>
                </a14:m>
                <a:endParaRPr lang="en-US" sz="2400" b="1" dirty="0">
                  <a:solidFill>
                    <a:srgbClr val="FF0000"/>
                  </a:solidFill>
                  <a:effectLst/>
                </a:endParaRPr>
              </a:p>
            </p:txBody>
          </p:sp>
        </mc:Choice>
        <mc:Fallback xmlns="">
          <p:sp>
            <p:nvSpPr>
              <p:cNvPr id="42" name="Rectangle 41"/>
              <p:cNvSpPr>
                <a:spLocks noRot="1" noChangeAspect="1" noMove="1" noResize="1" noEditPoints="1" noAdjustHandles="1" noChangeArrowheads="1" noChangeShapeType="1" noTextEdit="1"/>
              </p:cNvSpPr>
              <p:nvPr/>
            </p:nvSpPr>
            <p:spPr>
              <a:xfrm>
                <a:off x="1166238" y="906534"/>
                <a:ext cx="2681568" cy="461665"/>
              </a:xfrm>
              <a:prstGeom prst="rect">
                <a:avLst/>
              </a:prstGeom>
              <a:blipFill>
                <a:blip r:embed="rId22"/>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Rounded Corners 42"/>
              <p:cNvSpPr/>
              <p:nvPr/>
            </p:nvSpPr>
            <p:spPr>
              <a:xfrm>
                <a:off x="1321461" y="1340800"/>
                <a:ext cx="2801675" cy="356204"/>
              </a:xfrm>
              <a:prstGeom prst="roundRect">
                <a:avLst/>
              </a:prstGeom>
              <a:solidFill>
                <a:srgbClr val="FFFF75"/>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1</m:t>
                              </m:r>
                            </m:sub>
                          </m:sSub>
                          <m:d>
                            <m:dPr>
                              <m:ctrlPr>
                                <a:rPr lang="en-US" sz="2000" b="0" i="1" smtClean="0">
                                  <a:solidFill>
                                    <a:schemeClr val="tx1"/>
                                  </a:solidFill>
                                  <a:effectLst/>
                                  <a:latin typeface="Cambria Math" panose="02040503050406030204" pitchFamily="18" charset="0"/>
                                </a:rPr>
                              </m:ctrlPr>
                            </m:dPr>
                            <m:e>
                              <m:sSup>
                                <m:sSupPr>
                                  <m:ctrlPr>
                                    <a:rPr lang="en-US" sz="2000" b="0" i="1" smtClean="0">
                                      <a:solidFill>
                                        <a:schemeClr val="tx1"/>
                                      </a:solidFill>
                                      <a:effectLst/>
                                      <a:latin typeface="Cambria Math" panose="02040503050406030204" pitchFamily="18" charset="0"/>
                                    </a:rPr>
                                  </m:ctrlPr>
                                </m:sSupPr>
                                <m:e>
                                  <m:r>
                                    <a:rPr lang="en-US" sz="2000" b="0" i="1" smtClean="0">
                                      <a:solidFill>
                                        <a:schemeClr val="tx1"/>
                                      </a:solidFill>
                                      <a:effectLst/>
                                      <a:latin typeface="Cambria Math" panose="02040503050406030204" pitchFamily="18" charset="0"/>
                                    </a:rPr>
                                    <m:t>𝑥</m:t>
                                  </m:r>
                                </m:e>
                                <m:sup>
                                  <m:r>
                                    <a:rPr lang="en-US" sz="2000" b="0" i="1" smtClean="0">
                                      <a:solidFill>
                                        <a:schemeClr val="tx1"/>
                                      </a:solidFill>
                                      <a:effectLst/>
                                      <a:latin typeface="Cambria Math" panose="02040503050406030204" pitchFamily="18" charset="0"/>
                                    </a:rPr>
                                    <m:t>′</m:t>
                                  </m:r>
                                </m:sup>
                              </m:sSup>
                            </m:e>
                          </m:d>
                          <m:r>
                            <a:rPr lang="en-US" sz="2000" b="0" i="1" smtClean="0">
                              <a:solidFill>
                                <a:schemeClr val="tx1"/>
                              </a:solidFill>
                              <a:effectLst/>
                              <a:latin typeface="Cambria Math" panose="02040503050406030204" pitchFamily="18" charset="0"/>
                            </a:rPr>
                            <m:t>⊕</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𝑠</m:t>
                      </m:r>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h</m:t>
                          </m:r>
                        </m:e>
                        <m:sub>
                          <m:r>
                            <a:rPr lang="en-US" sz="2000" b="0" i="1" smtClean="0">
                              <a:solidFill>
                                <a:schemeClr val="tx1"/>
                              </a:solidFill>
                              <a:effectLst/>
                              <a:latin typeface="Cambria Math" panose="02040503050406030204" pitchFamily="18" charset="0"/>
                            </a:rPr>
                            <m:t>𝑖</m:t>
                          </m:r>
                        </m:sub>
                      </m:sSub>
                      <m:r>
                        <a:rPr lang="en-US" sz="2000" b="0" i="1" smtClean="0">
                          <a:solidFill>
                            <a:schemeClr val="tx1"/>
                          </a:solidFill>
                          <a:effectLst/>
                          <a:latin typeface="Cambria Math" panose="02040503050406030204" pitchFamily="18" charset="0"/>
                        </a:rPr>
                        <m:t>(</m:t>
                      </m:r>
                      <m:r>
                        <a:rPr lang="en-US" sz="2000" b="0" i="1" smtClean="0">
                          <a:solidFill>
                            <a:schemeClr val="tx1"/>
                          </a:solidFill>
                          <a:effectLst/>
                          <a:latin typeface="Cambria Math" panose="02040503050406030204" pitchFamily="18" charset="0"/>
                        </a:rPr>
                        <m:t>𝑥</m:t>
                      </m:r>
                      <m:r>
                        <a:rPr lang="en-US" sz="2000" b="0" i="1" smtClean="0">
                          <a:solidFill>
                            <a:schemeClr val="tx1"/>
                          </a:solidFill>
                          <a:effectLst/>
                          <a:latin typeface="Cambria Math" panose="02040503050406030204" pitchFamily="18" charset="0"/>
                        </a:rPr>
                        <m:t>)≠0</m:t>
                      </m:r>
                    </m:oMath>
                  </m:oMathPara>
                </a14:m>
                <a:endParaRPr lang="en-US" sz="2000" dirty="0">
                  <a:solidFill>
                    <a:schemeClr val="tx1"/>
                  </a:solidFill>
                  <a:effectLst/>
                </a:endParaRPr>
              </a:p>
            </p:txBody>
          </p:sp>
        </mc:Choice>
        <mc:Fallback xmlns="">
          <p:sp>
            <p:nvSpPr>
              <p:cNvPr id="43" name="Rectangle: Rounded Corners 42"/>
              <p:cNvSpPr>
                <a:spLocks noRot="1" noChangeAspect="1" noMove="1" noResize="1" noEditPoints="1" noAdjustHandles="1" noChangeArrowheads="1" noChangeShapeType="1" noTextEdit="1"/>
              </p:cNvSpPr>
              <p:nvPr/>
            </p:nvSpPr>
            <p:spPr>
              <a:xfrm>
                <a:off x="1321461" y="1340800"/>
                <a:ext cx="2801675" cy="356204"/>
              </a:xfrm>
              <a:prstGeom prst="roundRect">
                <a:avLst/>
              </a:prstGeom>
              <a:blipFill>
                <a:blip r:embed="rId23"/>
                <a:stretch>
                  <a:fillRect b="-23333"/>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Rounded Corners 43"/>
              <p:cNvSpPr/>
              <p:nvPr/>
            </p:nvSpPr>
            <p:spPr>
              <a:xfrm>
                <a:off x="917355" y="2975075"/>
                <a:ext cx="363475" cy="317493"/>
              </a:xfrm>
              <a:prstGeom prst="round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r>
                        <a:rPr lang="en-US" sz="2000" b="0" i="1" smtClean="0">
                          <a:solidFill>
                            <a:schemeClr val="tx1"/>
                          </a:solidFill>
                          <a:effectLst/>
                          <a:latin typeface="Cambria Math" panose="02040503050406030204" pitchFamily="18" charset="0"/>
                          <a:cs typeface="Calibri" panose="020F0502020204030204" pitchFamily="34" charset="0"/>
                        </a:rPr>
                        <m:t>′</m:t>
                      </m:r>
                    </m:oMath>
                  </m:oMathPara>
                </a14:m>
                <a:endParaRPr lang="en-US" sz="2000" dirty="0">
                  <a:solidFill>
                    <a:schemeClr val="tx1"/>
                  </a:solidFill>
                  <a:effectLst/>
                </a:endParaRPr>
              </a:p>
            </p:txBody>
          </p:sp>
        </mc:Choice>
        <mc:Fallback xmlns="">
          <p:sp>
            <p:nvSpPr>
              <p:cNvPr id="44" name="Rectangle: Rounded Corners 43"/>
              <p:cNvSpPr>
                <a:spLocks noRot="1" noChangeAspect="1" noMove="1" noResize="1" noEditPoints="1" noAdjustHandles="1" noChangeArrowheads="1" noChangeShapeType="1" noTextEdit="1"/>
              </p:cNvSpPr>
              <p:nvPr/>
            </p:nvSpPr>
            <p:spPr>
              <a:xfrm>
                <a:off x="917355" y="2975075"/>
                <a:ext cx="363475" cy="317493"/>
              </a:xfrm>
              <a:prstGeom prst="roundRect">
                <a:avLst/>
              </a:prstGeom>
              <a:blipFill>
                <a:blip r:embed="rId24"/>
                <a:stretch>
                  <a:fillRect r="-3279" b="-9434"/>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Rounded Corners 52"/>
              <p:cNvSpPr/>
              <p:nvPr/>
            </p:nvSpPr>
            <p:spPr>
              <a:xfrm>
                <a:off x="5654894" y="1499622"/>
                <a:ext cx="375760" cy="328340"/>
              </a:xfrm>
              <a:prstGeom prst="roundRect">
                <a:avLst>
                  <a:gd name="adj" fmla="val 10979"/>
                </a:avLst>
              </a:prstGeom>
              <a:solidFill>
                <a:schemeClr val="tx2">
                  <a:lumMod val="40000"/>
                  <a:lumOff val="60000"/>
                </a:schemeClr>
              </a:solid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m:t>
                      </m:r>
                    </m:oMath>
                  </m:oMathPara>
                </a14:m>
                <a:endParaRPr lang="en-US" sz="2000" dirty="0">
                  <a:solidFill>
                    <a:srgbClr val="FF0000"/>
                  </a:solidFill>
                  <a:effectLst/>
                </a:endParaRPr>
              </a:p>
            </p:txBody>
          </p:sp>
        </mc:Choice>
        <mc:Fallback xmlns="">
          <p:sp>
            <p:nvSpPr>
              <p:cNvPr id="53" name="Rectangle: Rounded Corners 52"/>
              <p:cNvSpPr>
                <a:spLocks noRot="1" noChangeAspect="1" noMove="1" noResize="1" noEditPoints="1" noAdjustHandles="1" noChangeArrowheads="1" noChangeShapeType="1" noTextEdit="1"/>
              </p:cNvSpPr>
              <p:nvPr/>
            </p:nvSpPr>
            <p:spPr>
              <a:xfrm>
                <a:off x="5654894" y="1499622"/>
                <a:ext cx="375760" cy="328340"/>
              </a:xfrm>
              <a:prstGeom prst="roundRect">
                <a:avLst>
                  <a:gd name="adj" fmla="val 10979"/>
                </a:avLst>
              </a:prstGeom>
              <a:blipFill>
                <a:blip r:embed="rId25"/>
                <a:stretch>
                  <a:fillRect l="-4839" b="-14545"/>
                </a:stretch>
              </a:blipFill>
              <a:ln w="6350">
                <a:solidFill>
                  <a:srgbClr val="0066FF"/>
                </a:solidFill>
              </a:ln>
            </p:spPr>
            <p:txBody>
              <a:bodyPr/>
              <a:lstStyle/>
              <a:p>
                <a:r>
                  <a:rPr lang="en-US">
                    <a:noFill/>
                  </a:rPr>
                  <a:t> </a:t>
                </a:r>
              </a:p>
            </p:txBody>
          </p:sp>
        </mc:Fallback>
      </mc:AlternateContent>
      <p:sp>
        <p:nvSpPr>
          <p:cNvPr id="46" name="Slide Number Placeholder 9"/>
          <p:cNvSpPr>
            <a:spLocks noGrp="1"/>
          </p:cNvSpPr>
          <p:nvPr>
            <p:ph type="sldNum" sz="quarter" idx="12"/>
          </p:nvPr>
        </p:nvSpPr>
        <p:spPr>
          <a:xfrm>
            <a:off x="12408190" y="6337824"/>
            <a:ext cx="640080" cy="365125"/>
          </a:xfrm>
        </p:spPr>
        <p:txBody>
          <a:bodyPr/>
          <a:lstStyle/>
          <a:p>
            <a:pPr>
              <a:defRPr/>
            </a:pPr>
            <a:fld id="{6BE38EA5-762B-447A-B488-376B6956231A}" type="slidenum">
              <a:rPr lang="en-US" b="1" smtClean="0">
                <a:solidFill>
                  <a:schemeClr val="bg1"/>
                </a:solidFill>
              </a:rPr>
              <a:pPr>
                <a:defRPr/>
              </a:pPr>
              <a:t>27</a:t>
            </a:fld>
            <a:r>
              <a:rPr lang="en-US" b="1" dirty="0">
                <a:solidFill>
                  <a:schemeClr val="bg1"/>
                </a:solidFill>
              </a:rPr>
              <a:t>/24</a:t>
            </a:r>
          </a:p>
        </p:txBody>
      </p:sp>
      <mc:AlternateContent xmlns:mc="http://schemas.openxmlformats.org/markup-compatibility/2006" xmlns:a14="http://schemas.microsoft.com/office/drawing/2010/main">
        <mc:Choice Requires="a14">
          <p:sp>
            <p:nvSpPr>
              <p:cNvPr id="66" name="Rectangle: Rounded Corners 65">
                <a:extLst>
                  <a:ext uri="{FF2B5EF4-FFF2-40B4-BE49-F238E27FC236}">
                    <a16:creationId xmlns:a16="http://schemas.microsoft.com/office/drawing/2014/main" id="{E60297EF-3D9A-4624-8DA5-1ECC976A6591}"/>
                  </a:ext>
                </a:extLst>
              </p:cNvPr>
              <p:cNvSpPr/>
              <p:nvPr/>
            </p:nvSpPr>
            <p:spPr>
              <a:xfrm>
                <a:off x="6845696" y="1090875"/>
                <a:ext cx="1739294" cy="356204"/>
              </a:xfrm>
              <a:prstGeom prst="roundRect">
                <a:avLst/>
              </a:prstGeom>
              <a:solidFill>
                <a:schemeClr val="tx2">
                  <a:lumMod val="20000"/>
                  <a:lumOff val="80000"/>
                </a:scheme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effectLst/>
                              <a:latin typeface="Cambria Math" panose="02040503050406030204" pitchFamily="18" charset="0"/>
                            </a:rPr>
                          </m:ctrlPr>
                        </m:sSubPr>
                        <m:e>
                          <m:r>
                            <a:rPr lang="en-US" sz="2000" b="0" i="1" smtClean="0">
                              <a:solidFill>
                                <a:srgbClr val="FF0000"/>
                              </a:solidFill>
                              <a:effectLst/>
                              <a:latin typeface="Cambria Math" panose="02040503050406030204" pitchFamily="18" charset="0"/>
                            </a:rPr>
                            <m:t> ⊕</m:t>
                          </m:r>
                        </m:e>
                        <m:sub>
                          <m:r>
                            <a:rPr lang="en-US" sz="2000" b="0" i="1" smtClean="0">
                              <a:solidFill>
                                <a:srgbClr val="FF0000"/>
                              </a:solidFill>
                              <a:effectLst/>
                              <a:latin typeface="Cambria Math" panose="02040503050406030204" pitchFamily="18" charset="0"/>
                            </a:rPr>
                            <m:t>𝑖</m:t>
                          </m:r>
                        </m:sub>
                      </m:sSub>
                      <m:r>
                        <a:rPr lang="en-US" sz="2000" b="0" i="1" smtClean="0">
                          <a:solidFill>
                            <a:srgbClr val="FF0000"/>
                          </a:solidFill>
                          <a:effectLst/>
                          <a:latin typeface="Cambria Math" panose="02040503050406030204" pitchFamily="18" charset="0"/>
                        </a:rPr>
                        <m:t>𝑠</m:t>
                      </m:r>
                      <m:sSub>
                        <m:sSubPr>
                          <m:ctrlPr>
                            <a:rPr lang="en-US" sz="2000" b="0" i="1" smtClean="0">
                              <a:solidFill>
                                <a:srgbClr val="FF0000"/>
                              </a:solidFill>
                              <a:effectLst/>
                              <a:latin typeface="Cambria Math" panose="02040503050406030204" pitchFamily="18" charset="0"/>
                            </a:rPr>
                          </m:ctrlPr>
                        </m:sSubPr>
                        <m:e>
                          <m:r>
                            <a:rPr lang="en-US" sz="2000" b="0" i="1" smtClean="0">
                              <a:solidFill>
                                <a:srgbClr val="FF0000"/>
                              </a:solidFill>
                              <a:effectLst/>
                              <a:latin typeface="Cambria Math" panose="02040503050406030204" pitchFamily="18" charset="0"/>
                            </a:rPr>
                            <m:t>h</m:t>
                          </m:r>
                        </m:e>
                        <m:sub>
                          <m:r>
                            <a:rPr lang="en-US" sz="2000" b="0" i="1" smtClean="0">
                              <a:solidFill>
                                <a:srgbClr val="FF0000"/>
                              </a:solidFill>
                              <a:effectLst/>
                              <a:latin typeface="Cambria Math" panose="02040503050406030204" pitchFamily="18" charset="0"/>
                            </a:rPr>
                            <m:t>𝑖</m:t>
                          </m:r>
                        </m:sub>
                      </m:sSub>
                      <m:sSup>
                        <m:sSupPr>
                          <m:ctrlPr>
                            <a:rPr lang="en-US" sz="2000" b="0" i="1" smtClean="0">
                              <a:solidFill>
                                <a:srgbClr val="FF0000"/>
                              </a:solidFill>
                              <a:effectLst/>
                              <a:latin typeface="Cambria Math" panose="02040503050406030204" pitchFamily="18" charset="0"/>
                            </a:rPr>
                          </m:ctrlPr>
                        </m:sSupPr>
                        <m:e>
                          <m:r>
                            <a:rPr lang="en-US" sz="2000" b="0" i="1" smtClean="0">
                              <a:solidFill>
                                <a:srgbClr val="FF0000"/>
                              </a:solidFill>
                              <a:effectLst/>
                              <a:latin typeface="Cambria Math" panose="02040503050406030204" pitchFamily="18" charset="0"/>
                            </a:rPr>
                            <m:t>   =</m:t>
                          </m:r>
                        </m:e>
                        <m:sup>
                          <m:r>
                            <a:rPr lang="en-US" sz="2000" b="0" i="1" smtClean="0">
                              <a:solidFill>
                                <a:srgbClr val="FF0000"/>
                              </a:solidFill>
                              <a:effectLst/>
                              <a:latin typeface="Cambria Math" panose="02040503050406030204" pitchFamily="18" charset="0"/>
                            </a:rPr>
                            <m:t>?</m:t>
                          </m:r>
                        </m:sup>
                      </m:sSup>
                      <m:r>
                        <a:rPr lang="en-US" sz="2000" b="0" i="1" smtClean="0">
                          <a:solidFill>
                            <a:srgbClr val="FF0000"/>
                          </a:solidFill>
                          <a:effectLst/>
                          <a:latin typeface="Cambria Math" panose="02040503050406030204" pitchFamily="18" charset="0"/>
                        </a:rPr>
                        <m:t>   0</m:t>
                      </m:r>
                    </m:oMath>
                  </m:oMathPara>
                </a14:m>
                <a:endParaRPr lang="en-US" sz="2000" dirty="0">
                  <a:solidFill>
                    <a:srgbClr val="FF0000"/>
                  </a:solidFill>
                  <a:effectLst/>
                </a:endParaRPr>
              </a:p>
            </p:txBody>
          </p:sp>
        </mc:Choice>
        <mc:Fallback xmlns="">
          <p:sp>
            <p:nvSpPr>
              <p:cNvPr id="66" name="Rectangle: Rounded Corners 65">
                <a:extLst>
                  <a:ext uri="{FF2B5EF4-FFF2-40B4-BE49-F238E27FC236}">
                    <a16:creationId xmlns:a16="http://schemas.microsoft.com/office/drawing/2014/main" id="{E60297EF-3D9A-4624-8DA5-1ECC976A6591}"/>
                  </a:ext>
                </a:extLst>
              </p:cNvPr>
              <p:cNvSpPr>
                <a:spLocks noRot="1" noChangeAspect="1" noMove="1" noResize="1" noEditPoints="1" noAdjustHandles="1" noChangeArrowheads="1" noChangeShapeType="1" noTextEdit="1"/>
              </p:cNvSpPr>
              <p:nvPr/>
            </p:nvSpPr>
            <p:spPr>
              <a:xfrm>
                <a:off x="6845696" y="1090875"/>
                <a:ext cx="1739294" cy="356204"/>
              </a:xfrm>
              <a:prstGeom prst="roundRect">
                <a:avLst/>
              </a:prstGeom>
              <a:blipFill>
                <a:blip r:embed="rId31"/>
                <a:stretch>
                  <a:fillRect b="-16667"/>
                </a:stretch>
              </a:blipFill>
              <a:ln w="12700">
                <a:solidFill>
                  <a:schemeClr val="tx1"/>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Rounded Corners 66">
                <a:extLst>
                  <a:ext uri="{FF2B5EF4-FFF2-40B4-BE49-F238E27FC236}">
                    <a16:creationId xmlns:a16="http://schemas.microsoft.com/office/drawing/2014/main" id="{9B0204E6-3447-4CB9-9DA0-114999D789DF}"/>
                  </a:ext>
                </a:extLst>
              </p:cNvPr>
              <p:cNvSpPr/>
              <p:nvPr/>
            </p:nvSpPr>
            <p:spPr>
              <a:xfrm>
                <a:off x="7704993" y="1134723"/>
                <a:ext cx="529403" cy="284862"/>
              </a:xfrm>
              <a:prstGeom prst="roundRect">
                <a:avLst/>
              </a:prstGeom>
              <a:solidFill>
                <a:srgbClr val="FFFF75"/>
              </a:solid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1" i="1" smtClean="0">
                          <a:solidFill>
                            <a:schemeClr val="tx1"/>
                          </a:solidFill>
                          <a:effectLst/>
                          <a:latin typeface="Cambria Math" panose="02040503050406030204" pitchFamily="18" charset="0"/>
                        </a:rPr>
                        <m:t>≠</m:t>
                      </m:r>
                    </m:oMath>
                  </m:oMathPara>
                </a14:m>
                <a:endParaRPr lang="en-US" sz="2400" b="1" dirty="0">
                  <a:solidFill>
                    <a:schemeClr val="tx1"/>
                  </a:solidFill>
                  <a:effectLst/>
                </a:endParaRPr>
              </a:p>
            </p:txBody>
          </p:sp>
        </mc:Choice>
        <mc:Fallback xmlns="">
          <p:sp>
            <p:nvSpPr>
              <p:cNvPr id="67" name="Rectangle: Rounded Corners 66">
                <a:extLst>
                  <a:ext uri="{FF2B5EF4-FFF2-40B4-BE49-F238E27FC236}">
                    <a16:creationId xmlns:a16="http://schemas.microsoft.com/office/drawing/2014/main" id="{9B0204E6-3447-4CB9-9DA0-114999D789DF}"/>
                  </a:ext>
                </a:extLst>
              </p:cNvPr>
              <p:cNvSpPr>
                <a:spLocks noRot="1" noChangeAspect="1" noMove="1" noResize="1" noEditPoints="1" noAdjustHandles="1" noChangeArrowheads="1" noChangeShapeType="1" noTextEdit="1"/>
              </p:cNvSpPr>
              <p:nvPr/>
            </p:nvSpPr>
            <p:spPr>
              <a:xfrm>
                <a:off x="7704993" y="1134723"/>
                <a:ext cx="529403" cy="284862"/>
              </a:xfrm>
              <a:prstGeom prst="roundRect">
                <a:avLst/>
              </a:prstGeom>
              <a:blipFill>
                <a:blip r:embed="rId32"/>
                <a:stretch>
                  <a:fillRect b="-23404"/>
                </a:stretch>
              </a:blipFill>
              <a:ln w="12700">
                <a:noFill/>
                <a:prstDash val="sysDot"/>
              </a:ln>
            </p:spPr>
            <p:txBody>
              <a:bodyPr/>
              <a:lstStyle/>
              <a:p>
                <a:r>
                  <a:rPr lang="en-US">
                    <a:noFill/>
                  </a:rPr>
                  <a:t> </a:t>
                </a:r>
              </a:p>
            </p:txBody>
          </p:sp>
        </mc:Fallback>
      </mc:AlternateContent>
      <p:sp>
        <p:nvSpPr>
          <p:cNvPr id="55" name="Slide Number Placeholder 9">
            <a:extLst>
              <a:ext uri="{FF2B5EF4-FFF2-40B4-BE49-F238E27FC236}">
                <a16:creationId xmlns:a16="http://schemas.microsoft.com/office/drawing/2014/main" id="{14D276B0-DAC6-4E06-B210-332A131640FE}"/>
              </a:ext>
            </a:extLst>
          </p:cNvPr>
          <p:cNvSpPr txBox="1">
            <a:spLocks/>
          </p:cNvSpPr>
          <p:nvPr/>
        </p:nvSpPr>
        <p:spPr>
          <a:xfrm>
            <a:off x="11443678" y="6289634"/>
            <a:ext cx="640080" cy="374925"/>
          </a:xfrm>
          <a:prstGeom prst="rect">
            <a:avLst/>
          </a:prstGeom>
        </p:spPr>
        <p:txBody>
          <a:bodyPr/>
          <a:lstStyle>
            <a:defPPr>
              <a:defRPr lang="en-US"/>
            </a:defPPr>
            <a:lvl1pPr marL="0" algn="l" defTabSz="457200" rtl="0" eaLnBrk="1" latinLnBrk="0" hangingPunct="1">
              <a:defRPr sz="11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BE38EA5-762B-447A-B488-376B6956231A}" type="slidenum">
              <a:rPr lang="en-US" sz="1600" b="1" smtClean="0">
                <a:solidFill>
                  <a:schemeClr val="bg1"/>
                </a:solidFill>
              </a:rPr>
              <a:pPr>
                <a:defRPr/>
              </a:pPr>
              <a:t>27</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54" name="Content Placeholder 2">
                <a:extLst>
                  <a:ext uri="{FF2B5EF4-FFF2-40B4-BE49-F238E27FC236}">
                    <a16:creationId xmlns:a16="http://schemas.microsoft.com/office/drawing/2014/main" id="{DEF7609E-5407-4E08-9AA5-F5EF8745074C}"/>
                  </a:ext>
                </a:extLst>
              </p:cNvPr>
              <p:cNvSpPr txBox="1">
                <a:spLocks/>
              </p:cNvSpPr>
              <p:nvPr/>
            </p:nvSpPr>
            <p:spPr>
              <a:xfrm>
                <a:off x="472768" y="4122120"/>
                <a:ext cx="4990562" cy="198795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200" dirty="0"/>
                  <a:t>Choose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smtClean="0">
                            <a:latin typeface="Cambria Math" panose="02040503050406030204" pitchFamily="18" charset="0"/>
                          </a:rPr>
                          <m:t>0</m:t>
                        </m:r>
                      </m:sub>
                    </m:sSub>
                  </m:oMath>
                </a14:m>
                <a:r>
                  <a:rPr lang="en-US" sz="2200" dirty="0"/>
                  <a:t> be a Leader</a:t>
                </a:r>
              </a:p>
              <a:p>
                <a:r>
                  <a:rPr lang="en-US" sz="2200" dirty="0"/>
                  <a:t>Other party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oMath>
                </a14:m>
                <a:r>
                  <a:rPr lang="en-US" sz="2200" dirty="0"/>
                  <a:t> creates point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𝑥</m:t>
                        </m:r>
                        <m:r>
                          <a:rPr lang="en-US" sz="2200" i="1">
                            <a:solidFill>
                              <a:schemeClr val="tx1"/>
                            </a:solidFill>
                            <a:latin typeface="Cambria Math" panose="02040503050406030204" pitchFamily="18" charset="0"/>
                          </a:rPr>
                          <m:t>,</m:t>
                        </m:r>
                        <m:r>
                          <a:rPr lang="en-US" sz="2200" b="1" i="1" smtClean="0">
                            <a:solidFill>
                              <a:schemeClr val="tx1"/>
                            </a:solidFill>
                            <a:latin typeface="Cambria Math" panose="02040503050406030204" pitchFamily="18" charset="0"/>
                          </a:rPr>
                          <m:t>𝒔𝒉</m:t>
                        </m:r>
                      </m:e>
                      <m:sub>
                        <m:r>
                          <a:rPr lang="en-US" sz="2200" b="1" i="1" smtClean="0">
                            <a:solidFill>
                              <a:schemeClr val="tx1"/>
                            </a:solidFill>
                            <a:latin typeface="Cambria Math" panose="02040503050406030204" pitchFamily="18" charset="0"/>
                          </a:rPr>
                          <m:t>𝒊</m:t>
                        </m:r>
                      </m:sub>
                    </m:sSub>
                    <m:r>
                      <a:rPr lang="en-US" sz="2200" i="1">
                        <a:latin typeface="Cambria Math" panose="02040503050406030204" pitchFamily="18" charset="0"/>
                      </a:rPr>
                      <m:t>) </m:t>
                    </m:r>
                  </m:oMath>
                </a14:m>
                <a:endParaRPr lang="en-US" sz="2200" dirty="0"/>
              </a:p>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0</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oMath>
                </a14:m>
                <a:r>
                  <a:rPr lang="en-US" sz="2200" dirty="0"/>
                  <a:t> invoke OPPRF</a:t>
                </a:r>
              </a:p>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0</m:t>
                        </m:r>
                      </m:sub>
                    </m:sSub>
                  </m:oMath>
                </a14:m>
                <a:r>
                  <a:rPr lang="en-US" sz="2200" dirty="0"/>
                  <a:t> gets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𝑠h</m:t>
                        </m:r>
                      </m:e>
                      <m:sub>
                        <m:r>
                          <a:rPr lang="en-US" sz="2200" i="1">
                            <a:latin typeface="Cambria Math" panose="02040503050406030204" pitchFamily="18" charset="0"/>
                          </a:rPr>
                          <m:t>𝑖</m:t>
                        </m:r>
                      </m:sub>
                    </m:sSub>
                  </m:oMath>
                </a14:m>
                <a:r>
                  <a:rPr lang="en-US" sz="2200" dirty="0"/>
                  <a:t> when querying on </a:t>
                </a:r>
                <a14:m>
                  <m:oMath xmlns:m="http://schemas.openxmlformats.org/officeDocument/2006/math">
                    <m:r>
                      <a:rPr lang="en-US" sz="2200" i="1">
                        <a:latin typeface="Cambria Math" panose="02040503050406030204" pitchFamily="18" charset="0"/>
                      </a:rPr>
                      <m:t>𝑥</m:t>
                    </m:r>
                  </m:oMath>
                </a14:m>
                <a:endParaRPr lang="en-US" sz="2200" dirty="0"/>
              </a:p>
              <a:p>
                <a:r>
                  <a:rPr lang="en-US" sz="2200" dirty="0"/>
                  <a:t>x in intersection if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m:t>
                        </m:r>
                      </m:e>
                      <m:sub>
                        <m:r>
                          <a:rPr lang="en-US" sz="2200" i="1">
                            <a:latin typeface="Cambria Math" panose="02040503050406030204" pitchFamily="18" charset="0"/>
                          </a:rPr>
                          <m:t>𝑖</m:t>
                        </m:r>
                      </m:sub>
                    </m:sSub>
                    <m:r>
                      <a:rPr lang="en-US" sz="2200" i="1">
                        <a:latin typeface="Cambria Math" panose="02040503050406030204" pitchFamily="18" charset="0"/>
                      </a:rPr>
                      <m:t>𝑠</m:t>
                    </m:r>
                    <m:sSub>
                      <m:sSubPr>
                        <m:ctrlPr>
                          <a:rPr lang="en-US" sz="2200" i="1">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m:t>
                        </m:r>
                      </m:sub>
                    </m:sSub>
                    <m:r>
                      <a:rPr lang="en-US" sz="2200" i="1" smtClean="0">
                        <a:latin typeface="Cambria Math" panose="02040503050406030204" pitchFamily="18" charset="0"/>
                      </a:rPr>
                      <m:t>=</m:t>
                    </m:r>
                    <m:r>
                      <a:rPr lang="en-US" sz="2200" i="1">
                        <a:latin typeface="Cambria Math" panose="02040503050406030204" pitchFamily="18" charset="0"/>
                      </a:rPr>
                      <m:t>0</m:t>
                    </m:r>
                  </m:oMath>
                </a14:m>
                <a:endParaRPr lang="en-US" sz="2200" dirty="0"/>
              </a:p>
            </p:txBody>
          </p:sp>
        </mc:Choice>
        <mc:Fallback xmlns="">
          <p:sp>
            <p:nvSpPr>
              <p:cNvPr id="54" name="Content Placeholder 2">
                <a:extLst>
                  <a:ext uri="{FF2B5EF4-FFF2-40B4-BE49-F238E27FC236}">
                    <a16:creationId xmlns:a16="http://schemas.microsoft.com/office/drawing/2014/main" id="{DEF7609E-5407-4E08-9AA5-F5EF8745074C}"/>
                  </a:ext>
                </a:extLst>
              </p:cNvPr>
              <p:cNvSpPr txBox="1">
                <a:spLocks noRot="1" noChangeAspect="1" noMove="1" noResize="1" noEditPoints="1" noAdjustHandles="1" noChangeArrowheads="1" noChangeShapeType="1" noTextEdit="1"/>
              </p:cNvSpPr>
              <p:nvPr/>
            </p:nvSpPr>
            <p:spPr>
              <a:xfrm>
                <a:off x="472768" y="4122120"/>
                <a:ext cx="4990562" cy="1987951"/>
              </a:xfrm>
              <a:prstGeom prst="rect">
                <a:avLst/>
              </a:prstGeom>
              <a:blipFill>
                <a:blip r:embed="rId33"/>
                <a:stretch>
                  <a:fillRect l="-856" t="-3681" b="-17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Rounded Corners 62">
                <a:extLst>
                  <a:ext uri="{FF2B5EF4-FFF2-40B4-BE49-F238E27FC236}">
                    <a16:creationId xmlns:a16="http://schemas.microsoft.com/office/drawing/2014/main" id="{26FAB40E-5C6C-4E68-BA04-C29875EC4554}"/>
                  </a:ext>
                </a:extLst>
              </p:cNvPr>
              <p:cNvSpPr/>
              <p:nvPr/>
            </p:nvSpPr>
            <p:spPr>
              <a:xfrm>
                <a:off x="5388716" y="5636340"/>
                <a:ext cx="1174133" cy="36378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𝟐</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63" name="Rectangle: Rounded Corners 62">
                <a:extLst>
                  <a:ext uri="{FF2B5EF4-FFF2-40B4-BE49-F238E27FC236}">
                    <a16:creationId xmlns:a16="http://schemas.microsoft.com/office/drawing/2014/main" id="{26FAB40E-5C6C-4E68-BA04-C29875EC4554}"/>
                  </a:ext>
                </a:extLst>
              </p:cNvPr>
              <p:cNvSpPr>
                <a:spLocks noRot="1" noChangeAspect="1" noMove="1" noResize="1" noEditPoints="1" noAdjustHandles="1" noChangeArrowheads="1" noChangeShapeType="1" noTextEdit="1"/>
              </p:cNvSpPr>
              <p:nvPr/>
            </p:nvSpPr>
            <p:spPr>
              <a:xfrm>
                <a:off x="5388716" y="5636340"/>
                <a:ext cx="1174133" cy="363786"/>
              </a:xfrm>
              <a:prstGeom prst="roundRect">
                <a:avLst/>
              </a:prstGeom>
              <a:blipFill>
                <a:blip r:embed="rId31"/>
                <a:stretch>
                  <a:fillRect l="-11795" r="-11282" b="-21311"/>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Rounded Corners 63">
                <a:extLst>
                  <a:ext uri="{FF2B5EF4-FFF2-40B4-BE49-F238E27FC236}">
                    <a16:creationId xmlns:a16="http://schemas.microsoft.com/office/drawing/2014/main" id="{8D423170-94BE-42EF-AA2C-5B0C6F7BE3F2}"/>
                  </a:ext>
                </a:extLst>
              </p:cNvPr>
              <p:cNvSpPr/>
              <p:nvPr/>
            </p:nvSpPr>
            <p:spPr>
              <a:xfrm>
                <a:off x="8465427" y="3181896"/>
                <a:ext cx="1207334" cy="384932"/>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𝟑</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64" name="Rectangle: Rounded Corners 63">
                <a:extLst>
                  <a:ext uri="{FF2B5EF4-FFF2-40B4-BE49-F238E27FC236}">
                    <a16:creationId xmlns:a16="http://schemas.microsoft.com/office/drawing/2014/main" id="{8D423170-94BE-42EF-AA2C-5B0C6F7BE3F2}"/>
                  </a:ext>
                </a:extLst>
              </p:cNvPr>
              <p:cNvSpPr>
                <a:spLocks noRot="1" noChangeAspect="1" noMove="1" noResize="1" noEditPoints="1" noAdjustHandles="1" noChangeArrowheads="1" noChangeShapeType="1" noTextEdit="1"/>
              </p:cNvSpPr>
              <p:nvPr/>
            </p:nvSpPr>
            <p:spPr>
              <a:xfrm>
                <a:off x="8465427" y="3181896"/>
                <a:ext cx="1207334" cy="384932"/>
              </a:xfrm>
              <a:prstGeom prst="roundRect">
                <a:avLst/>
              </a:prstGeom>
              <a:blipFill>
                <a:blip r:embed="rId34"/>
                <a:stretch>
                  <a:fillRect l="-10500" r="-9500" b="-18462"/>
                </a:stretch>
              </a:blipFill>
              <a:ln w="12700">
                <a:solidFill>
                  <a:srgbClr val="0070C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Rounded Corners 64">
                <a:extLst>
                  <a:ext uri="{FF2B5EF4-FFF2-40B4-BE49-F238E27FC236}">
                    <a16:creationId xmlns:a16="http://schemas.microsoft.com/office/drawing/2014/main" id="{09DEA860-34F4-4C08-B14C-34934C875ED1}"/>
                  </a:ext>
                </a:extLst>
              </p:cNvPr>
              <p:cNvSpPr/>
              <p:nvPr/>
            </p:nvSpPr>
            <p:spPr>
              <a:xfrm>
                <a:off x="1869598" y="3384380"/>
                <a:ext cx="1117224" cy="433083"/>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𝟏</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65" name="Rectangle: Rounded Corners 64">
                <a:extLst>
                  <a:ext uri="{FF2B5EF4-FFF2-40B4-BE49-F238E27FC236}">
                    <a16:creationId xmlns:a16="http://schemas.microsoft.com/office/drawing/2014/main" id="{09DEA860-34F4-4C08-B14C-34934C875ED1}"/>
                  </a:ext>
                </a:extLst>
              </p:cNvPr>
              <p:cNvSpPr>
                <a:spLocks noRot="1" noChangeAspect="1" noMove="1" noResize="1" noEditPoints="1" noAdjustHandles="1" noChangeArrowheads="1" noChangeShapeType="1" noTextEdit="1"/>
              </p:cNvSpPr>
              <p:nvPr/>
            </p:nvSpPr>
            <p:spPr>
              <a:xfrm>
                <a:off x="1869598" y="3384380"/>
                <a:ext cx="1117224" cy="433083"/>
              </a:xfrm>
              <a:prstGeom prst="roundRect">
                <a:avLst/>
              </a:prstGeom>
              <a:blipFill>
                <a:blip r:embed="rId35"/>
                <a:stretch>
                  <a:fillRect l="-15135" r="-14595" b="-10959"/>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Rounded Corners 49"/>
              <p:cNvSpPr/>
              <p:nvPr/>
            </p:nvSpPr>
            <p:spPr>
              <a:xfrm>
                <a:off x="1803946" y="3399172"/>
                <a:ext cx="1308600" cy="418291"/>
              </a:xfrm>
              <a:prstGeom prst="roundRect">
                <a:avLst/>
              </a:prstGeom>
              <a:solidFill>
                <a:srgbClr val="FFCC99"/>
              </a:solid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rgbClr val="FF0000"/>
                              </a:solidFill>
                              <a:effectLst/>
                              <a:latin typeface="Cambria Math" panose="02040503050406030204" pitchFamily="18" charset="0"/>
                            </a:rPr>
                            <m:t>𝒙</m:t>
                          </m:r>
                          <m:r>
                            <a:rPr lang="en-US" sz="2000" b="1" i="1" smtClean="0">
                              <a:solidFill>
                                <a:srgbClr val="FF0000"/>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𝟏</m:t>
                          </m:r>
                        </m:sub>
                      </m:sSub>
                      <m:r>
                        <a:rPr lang="en-US" sz="2000" b="1" i="1" smtClean="0">
                          <a:solidFill>
                            <a:schemeClr val="tx1"/>
                          </a:solidFill>
                          <a:effectLst/>
                          <a:latin typeface="Cambria Math" panose="02040503050406030204" pitchFamily="18" charset="0"/>
                        </a:rPr>
                        <m:t>(</m:t>
                      </m:r>
                      <m:sSup>
                        <m:sSupPr>
                          <m:ctrlPr>
                            <a:rPr lang="en-US" sz="2000" b="1" i="1" smtClean="0">
                              <a:solidFill>
                                <a:schemeClr val="tx1"/>
                              </a:solidFill>
                              <a:effectLst/>
                              <a:latin typeface="Cambria Math" panose="02040503050406030204" pitchFamily="18" charset="0"/>
                            </a:rPr>
                          </m:ctrlPr>
                        </m:sSupPr>
                        <m:e>
                          <m:r>
                            <a:rPr lang="en-US" sz="2000" b="1" i="1" smtClean="0">
                              <a:solidFill>
                                <a:schemeClr val="tx1"/>
                              </a:solidFill>
                              <a:effectLst/>
                              <a:latin typeface="Cambria Math" panose="02040503050406030204" pitchFamily="18" charset="0"/>
                            </a:rPr>
                            <m:t>𝒙</m:t>
                          </m:r>
                        </m:e>
                        <m:sup>
                          <m:r>
                            <a:rPr lang="en-US" sz="2000" b="1" i="1" smtClean="0">
                              <a:solidFill>
                                <a:schemeClr val="tx1"/>
                              </a:solidFill>
                              <a:effectLst/>
                              <a:latin typeface="Cambria Math" panose="02040503050406030204" pitchFamily="18" charset="0"/>
                            </a:rPr>
                            <m:t>′</m:t>
                          </m:r>
                        </m:sup>
                      </m:sSup>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50" name="Rectangle: Rounded Corners 49"/>
              <p:cNvSpPr>
                <a:spLocks noRot="1" noChangeAspect="1" noMove="1" noResize="1" noEditPoints="1" noAdjustHandles="1" noChangeArrowheads="1" noChangeShapeType="1" noTextEdit="1"/>
              </p:cNvSpPr>
              <p:nvPr/>
            </p:nvSpPr>
            <p:spPr>
              <a:xfrm>
                <a:off x="1803946" y="3399172"/>
                <a:ext cx="1308600" cy="418291"/>
              </a:xfrm>
              <a:prstGeom prst="roundRect">
                <a:avLst/>
              </a:prstGeom>
              <a:blipFill>
                <a:blip r:embed="rId36"/>
                <a:stretch>
                  <a:fillRect l="-11060" r="-10138" b="-12857"/>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6BA4D31-B445-4145-84A6-136F6543779A}"/>
                  </a:ext>
                </a:extLst>
              </p:cNvPr>
              <p:cNvSpPr/>
              <p:nvPr/>
            </p:nvSpPr>
            <p:spPr>
              <a:xfrm>
                <a:off x="4946287" y="674352"/>
                <a:ext cx="88485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𝐿𝑒𝑎𝑑𝑒𝑟</m:t>
                      </m:r>
                    </m:oMath>
                  </m:oMathPara>
                </a14:m>
                <a:endParaRPr lang="en-US" sz="1600" dirty="0"/>
              </a:p>
            </p:txBody>
          </p:sp>
        </mc:Choice>
        <mc:Fallback xmlns="">
          <p:sp>
            <p:nvSpPr>
              <p:cNvPr id="48" name="Rectangle 47">
                <a:extLst>
                  <a:ext uri="{FF2B5EF4-FFF2-40B4-BE49-F238E27FC236}">
                    <a16:creationId xmlns:a16="http://schemas.microsoft.com/office/drawing/2014/main" id="{A6BA4D31-B445-4145-84A6-136F6543779A}"/>
                  </a:ext>
                </a:extLst>
              </p:cNvPr>
              <p:cNvSpPr>
                <a:spLocks noRot="1" noChangeAspect="1" noMove="1" noResize="1" noEditPoints="1" noAdjustHandles="1" noChangeArrowheads="1" noChangeShapeType="1" noTextEdit="1"/>
              </p:cNvSpPr>
              <p:nvPr/>
            </p:nvSpPr>
            <p:spPr>
              <a:xfrm>
                <a:off x="4946287" y="674352"/>
                <a:ext cx="884858" cy="338554"/>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D89F10B5-ABF7-44C5-BE2E-ADA82BAFB3E2}"/>
                  </a:ext>
                </a:extLst>
              </p:cNvPr>
              <p:cNvSpPr/>
              <p:nvPr/>
            </p:nvSpPr>
            <p:spPr>
              <a:xfrm>
                <a:off x="6380551" y="734204"/>
                <a:ext cx="1207334" cy="384932"/>
              </a:xfrm>
              <a:prstGeom prst="roundRect">
                <a:avLst/>
              </a:prstGeom>
              <a:noFill/>
              <a:ln w="127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1" i="1" smtClean="0">
                          <a:solidFill>
                            <a:schemeClr val="tx1"/>
                          </a:solidFill>
                          <a:effectLst/>
                          <a:latin typeface="Cambria Math" panose="02040503050406030204" pitchFamily="18" charset="0"/>
                        </a:rPr>
                        <m:t> </m:t>
                      </m:r>
                      <m:sSub>
                        <m:sSubPr>
                          <m:ctrlPr>
                            <a:rPr lang="en-US" sz="2000" b="1" i="1" smtClean="0">
                              <a:solidFill>
                                <a:schemeClr val="tx1"/>
                              </a:solidFill>
                              <a:effectLst/>
                              <a:latin typeface="Cambria Math" panose="02040503050406030204" pitchFamily="18" charset="0"/>
                            </a:rPr>
                          </m:ctrlPr>
                        </m:sSubPr>
                        <m:e>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𝒔𝒉</m:t>
                          </m:r>
                        </m:e>
                        <m:sub>
                          <m:r>
                            <a:rPr lang="en-US" sz="2000" b="1" i="1" smtClean="0">
                              <a:solidFill>
                                <a:schemeClr val="tx1"/>
                              </a:solidFill>
                              <a:effectLst/>
                              <a:latin typeface="Cambria Math" panose="02040503050406030204" pitchFamily="18" charset="0"/>
                            </a:rPr>
                            <m:t>𝟎</m:t>
                          </m:r>
                        </m:sub>
                      </m:sSub>
                      <m:r>
                        <a:rPr lang="en-US" sz="2000" b="1" i="1" smtClean="0">
                          <a:solidFill>
                            <a:schemeClr val="tx1"/>
                          </a:solidFill>
                          <a:effectLst/>
                          <a:latin typeface="Cambria Math" panose="02040503050406030204" pitchFamily="18" charset="0"/>
                        </a:rPr>
                        <m:t>(</m:t>
                      </m:r>
                      <m:r>
                        <a:rPr lang="en-US" sz="2000" b="1" i="1" smtClean="0">
                          <a:solidFill>
                            <a:schemeClr val="tx1"/>
                          </a:solidFill>
                          <a:effectLst/>
                          <a:latin typeface="Cambria Math" panose="02040503050406030204" pitchFamily="18" charset="0"/>
                        </a:rPr>
                        <m:t>𝒙</m:t>
                      </m:r>
                      <m:r>
                        <a:rPr lang="en-US" sz="2000" b="1" i="1" smtClean="0">
                          <a:solidFill>
                            <a:schemeClr val="tx1"/>
                          </a:solidFill>
                          <a:effectLst/>
                          <a:latin typeface="Cambria Math" panose="02040503050406030204" pitchFamily="18" charset="0"/>
                        </a:rPr>
                        <m:t>))</m:t>
                      </m:r>
                    </m:oMath>
                  </m:oMathPara>
                </a14:m>
                <a:endParaRPr lang="en-US" sz="2000" b="1" dirty="0">
                  <a:solidFill>
                    <a:schemeClr val="tx1"/>
                  </a:solidFill>
                  <a:effectLst/>
                </a:endParaRPr>
              </a:p>
            </p:txBody>
          </p:sp>
        </mc:Choice>
        <mc:Fallback xmlns="">
          <p:sp>
            <p:nvSpPr>
              <p:cNvPr id="49" name="Rectangle: Rounded Corners 48">
                <a:extLst>
                  <a:ext uri="{FF2B5EF4-FFF2-40B4-BE49-F238E27FC236}">
                    <a16:creationId xmlns:a16="http://schemas.microsoft.com/office/drawing/2014/main" id="{D89F10B5-ABF7-44C5-BE2E-ADA82BAFB3E2}"/>
                  </a:ext>
                </a:extLst>
              </p:cNvPr>
              <p:cNvSpPr>
                <a:spLocks noRot="1" noChangeAspect="1" noMove="1" noResize="1" noEditPoints="1" noAdjustHandles="1" noChangeArrowheads="1" noChangeShapeType="1" noTextEdit="1"/>
              </p:cNvSpPr>
              <p:nvPr/>
            </p:nvSpPr>
            <p:spPr>
              <a:xfrm>
                <a:off x="6380551" y="734204"/>
                <a:ext cx="1207334" cy="384932"/>
              </a:xfrm>
              <a:prstGeom prst="roundRect">
                <a:avLst/>
              </a:prstGeom>
              <a:blipFill>
                <a:blip r:embed="rId38"/>
                <a:stretch>
                  <a:fillRect l="-10500" r="-9500" b="-16667"/>
                </a:stretch>
              </a:blipFill>
              <a:ln w="12700">
                <a:solidFill>
                  <a:srgbClr val="0070C0"/>
                </a:solidFill>
                <a:prstDash val="sysDot"/>
              </a:ln>
            </p:spPr>
            <p:txBody>
              <a:bodyPr/>
              <a:lstStyle/>
              <a:p>
                <a:r>
                  <a:rPr lang="en-US">
                    <a:noFill/>
                  </a:rPr>
                  <a:t> </a:t>
                </a:r>
              </a:p>
            </p:txBody>
          </p:sp>
        </mc:Fallback>
      </mc:AlternateContent>
    </p:spTree>
    <p:extLst>
      <p:ext uri="{BB962C8B-B14F-4D97-AF65-F5344CB8AC3E}">
        <p14:creationId xmlns:p14="http://schemas.microsoft.com/office/powerpoint/2010/main" val="270372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par>
                          <p:cTn id="32" fill="hold">
                            <p:stCondLst>
                              <p:cond delay="0"/>
                            </p:stCondLst>
                            <p:childTnLst>
                              <p:par>
                                <p:cTn id="33" presetID="22" presetClass="entr" presetSubtype="4" fill="hold" nodeType="after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down)">
                                      <p:cBhvr>
                                        <p:cTn id="35" dur="500"/>
                                        <p:tgtEl>
                                          <p:spTgt spid="56"/>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down)">
                                      <p:cBhvr>
                                        <p:cTn id="39" dur="500"/>
                                        <p:tgtEl>
                                          <p:spTgt spid="60"/>
                                        </p:tgtEl>
                                      </p:cBhvr>
                                    </p:animEffect>
                                  </p:childTnLst>
                                </p:cTn>
                              </p:par>
                            </p:childTnLst>
                          </p:cTn>
                        </p:par>
                        <p:par>
                          <p:cTn id="40" fill="hold">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42" grpId="0"/>
      <p:bldP spid="43" grpId="0" animBg="1"/>
      <p:bldP spid="44" grpId="0" animBg="1"/>
      <p:bldP spid="53" grpId="0" animBg="1"/>
      <p:bldP spid="66" grpId="0" animBg="1"/>
      <p:bldP spid="67" grpId="0" animBg="1"/>
      <p:bldP spid="5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9681-61D0-4C02-ACE5-A8ED64B375A8}"/>
              </a:ext>
            </a:extLst>
          </p:cNvPr>
          <p:cNvSpPr>
            <a:spLocks noGrp="1"/>
          </p:cNvSpPr>
          <p:nvPr>
            <p:ph type="title"/>
          </p:nvPr>
        </p:nvSpPr>
        <p:spPr>
          <a:xfrm>
            <a:off x="515519" y="-19878"/>
            <a:ext cx="10058400" cy="1435390"/>
          </a:xfrm>
        </p:spPr>
        <p:txBody>
          <a:bodyPr/>
          <a:lstStyle/>
          <a:p>
            <a:pPr algn="ctr"/>
            <a:r>
              <a:rPr lang="en-US" dirty="0"/>
              <a:t>Security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25CA8C-ADB8-4B54-8EE2-B0FDCBB05879}"/>
                  </a:ext>
                </a:extLst>
              </p:cNvPr>
              <p:cNvSpPr>
                <a:spLocks noGrp="1"/>
              </p:cNvSpPr>
              <p:nvPr>
                <p:ph idx="1"/>
              </p:nvPr>
            </p:nvSpPr>
            <p:spPr>
              <a:xfrm>
                <a:off x="231406" y="1155032"/>
                <a:ext cx="6417044" cy="6109789"/>
              </a:xfrm>
            </p:spPr>
            <p:txBody>
              <a:bodyPr>
                <a:normAutofit/>
              </a:bodyPr>
              <a:lstStyle/>
              <a:p>
                <a:r>
                  <a:rPr lang="en-US" sz="2400" dirty="0"/>
                  <a:t>Almost secure against semi-honest</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 corrupt parties</a:t>
                </a:r>
                <a:r>
                  <a:rPr lang="en-US" b="1" dirty="0"/>
                  <a:t> </a:t>
                </a:r>
                <a:r>
                  <a:rPr lang="en-US" dirty="0"/>
                  <a:t>can </a:t>
                </a:r>
                <a:r>
                  <a:rPr lang="en-US" b="1" dirty="0"/>
                  <a:t>non-interactively </a:t>
                </a:r>
                <a:r>
                  <a:rPr lang="en-US" dirty="0"/>
                  <a:t>compute correct share of honest party </a:t>
                </a:r>
                <a14:m>
                  <m:oMath xmlns:m="http://schemas.openxmlformats.org/officeDocument/2006/math">
                    <m:r>
                      <a:rPr lang="en-US" i="1" smtClean="0">
                        <a:solidFill>
                          <a:srgbClr val="0066FF"/>
                        </a:solidFill>
                        <a:latin typeface="Cambria Math" panose="02040503050406030204" pitchFamily="18" charset="0"/>
                      </a:rPr>
                      <m:t>𝑠</m:t>
                    </m:r>
                    <m:sSub>
                      <m:sSubPr>
                        <m:ctrlPr>
                          <a:rPr lang="en-US" i="1">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h</m:t>
                        </m:r>
                      </m:e>
                      <m:sub>
                        <m:r>
                          <a:rPr lang="en-US">
                            <a:solidFill>
                              <a:srgbClr val="0066FF"/>
                            </a:solidFill>
                            <a:latin typeface="Cambria Math" panose="02040503050406030204" pitchFamily="18" charset="0"/>
                          </a:rPr>
                          <m:t>2</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2</m:t>
                        </m:r>
                      </m:sub>
                    </m:sSub>
                  </m:oMath>
                </a14:m>
                <a:r>
                  <a:rPr lang="en-US" dirty="0"/>
                  <a:t> invoke OPPRF,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oMath>
                </a14:m>
                <a:r>
                  <a:rPr lang="en-US" dirty="0"/>
                  <a:t> receives </a:t>
                </a:r>
                <a14:m>
                  <m:oMath xmlns:m="http://schemas.openxmlformats.org/officeDocument/2006/math">
                    <m:r>
                      <a:rPr lang="en-US" i="1" smtClean="0">
                        <a:solidFill>
                          <a:srgbClr val="FF0000"/>
                        </a:solidFill>
                        <a:latin typeface="Cambria Math" panose="02040503050406030204" pitchFamily="18" charset="0"/>
                      </a:rPr>
                      <m:t>𝑠</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h</m:t>
                        </m:r>
                      </m:e>
                      <m:sub>
                        <m:r>
                          <a:rPr lang="en-US">
                            <a:solidFill>
                              <a:srgbClr val="FF0000"/>
                            </a:solidFill>
                            <a:latin typeface="Cambria Math" panose="02040503050406030204" pitchFamily="18" charset="0"/>
                          </a:rPr>
                          <m:t>2</m:t>
                        </m:r>
                      </m:sub>
                    </m:sSub>
                  </m:oMath>
                </a14:m>
                <a:endParaRPr lang="en-US" dirty="0"/>
              </a:p>
              <a:p>
                <a:pPr lvl="1"/>
                <a:r>
                  <a:rPr lang="en-US" dirty="0"/>
                  <a:t>Compare to the output from OPPRF</a:t>
                </a:r>
              </a:p>
              <a:p>
                <a:pPr marL="274320" lvl="1" indent="0">
                  <a:buNone/>
                </a:pPr>
                <a:r>
                  <a:rPr lang="en-US" dirty="0"/>
                  <a:t>=&gt;learn whether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r>
                  <a:rPr lang="en-US" dirty="0"/>
                  <a:t> has </a:t>
                </a:r>
                <a14:m>
                  <m:oMath xmlns:m="http://schemas.openxmlformats.org/officeDocument/2006/math">
                    <m:r>
                      <a:rPr lang="en-US" i="1" smtClean="0">
                        <a:solidFill>
                          <a:srgbClr val="0066FF"/>
                        </a:solidFill>
                        <a:latin typeface="Cambria Math" panose="02040503050406030204" pitchFamily="18" charset="0"/>
                      </a:rPr>
                      <m:t>𝑥</m:t>
                    </m:r>
                  </m:oMath>
                </a14:m>
                <a:r>
                  <a:rPr lang="en-US" dirty="0"/>
                  <a:t> </a:t>
                </a:r>
              </a:p>
              <a:p>
                <a:pPr lvl="1"/>
                <a:r>
                  <a:rPr lang="en-US" dirty="0"/>
                  <a:t>However,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1</m:t>
                        </m:r>
                      </m:sub>
                    </m:sSub>
                  </m:oMath>
                </a14:m>
                <a:r>
                  <a:rPr lang="en-US" dirty="0"/>
                  <a:t> has </a:t>
                </a:r>
                <a14:m>
                  <m:oMath xmlns:m="http://schemas.openxmlformats.org/officeDocument/2006/math">
                    <m:r>
                      <a:rPr lang="en-US"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oMath>
                </a14:m>
                <a:r>
                  <a:rPr lang="en-US" dirty="0"/>
                  <a:t> </a:t>
                </a:r>
              </a:p>
              <a:p>
                <a:pPr marL="274320" lvl="1" indent="0">
                  <a:buNone/>
                </a:pPr>
                <a:r>
                  <a:rPr lang="en-US" dirty="0"/>
                  <a:t>=&gt; </a:t>
                </a:r>
                <a14:m>
                  <m:oMath xmlns:m="http://schemas.openxmlformats.org/officeDocument/2006/math">
                    <m:r>
                      <a:rPr lang="en-US" i="1" smtClean="0">
                        <a:solidFill>
                          <a:srgbClr val="0066FF"/>
                        </a:solidFill>
                        <a:latin typeface="Cambria Math" panose="02040503050406030204" pitchFamily="18" charset="0"/>
                      </a:rPr>
                      <m:t>𝑥</m:t>
                    </m:r>
                    <m:r>
                      <a:rPr lang="en-US" i="1">
                        <a:latin typeface="Cambria Math" panose="02040503050406030204" pitchFamily="18" charset="0"/>
                      </a:rPr>
                      <m:t> </m:t>
                    </m:r>
                  </m:oMath>
                </a14:m>
                <a:r>
                  <a:rPr lang="en-US" dirty="0"/>
                  <a:t>is </a:t>
                </a:r>
                <a:r>
                  <a:rPr lang="en-US" dirty="0">
                    <a:solidFill>
                      <a:srgbClr val="FF0000"/>
                    </a:solidFill>
                  </a:rPr>
                  <a:t>partial</a:t>
                </a:r>
                <a:r>
                  <a:rPr lang="en-US" dirty="0"/>
                  <a:t> intersection (don’t allow to learn)</a:t>
                </a:r>
              </a:p>
              <a:p>
                <a:r>
                  <a:rPr lang="en-US" sz="2400" dirty="0"/>
                  <a:t>This leaks no more than when all corrupt parties have same input as leader  (i.e.,  </a:t>
                </a:r>
                <a:r>
                  <a:rPr lang="en-US" sz="2400" dirty="0">
                    <a:solidFill>
                      <a:srgbClr val="FF0000"/>
                    </a:solidFill>
                  </a:rPr>
                  <a:t>secure</a:t>
                </a:r>
                <a:r>
                  <a:rPr lang="en-US" sz="2400" dirty="0"/>
                  <a:t> in augmented semi-honest model) </a:t>
                </a:r>
              </a:p>
              <a:p>
                <a:pPr lvl="1"/>
                <a:endParaRPr lang="en-US" dirty="0"/>
              </a:p>
              <a:p>
                <a:r>
                  <a:rPr lang="en-US" sz="2400" dirty="0"/>
                  <a:t>To get standard semi-honest security:</a:t>
                </a:r>
              </a:p>
              <a:p>
                <a:pPr lvl="1"/>
                <a:r>
                  <a:rPr lang="en-US" sz="2400" dirty="0"/>
                  <a:t>We propose an </a:t>
                </a:r>
                <a:r>
                  <a:rPr lang="en-US" sz="2400" dirty="0">
                    <a:solidFill>
                      <a:srgbClr val="FF0000"/>
                    </a:solidFill>
                  </a:rPr>
                  <a:t>Interactive </a:t>
                </a:r>
                <a:r>
                  <a:rPr lang="en-US" sz="2400" dirty="0"/>
                  <a:t>Zero Sharing</a:t>
                </a:r>
              </a:p>
            </p:txBody>
          </p:sp>
        </mc:Choice>
        <mc:Fallback xmlns="">
          <p:sp>
            <p:nvSpPr>
              <p:cNvPr id="3" name="Content Placeholder 2">
                <a:extLst>
                  <a:ext uri="{FF2B5EF4-FFF2-40B4-BE49-F238E27FC236}">
                    <a16:creationId xmlns:a16="http://schemas.microsoft.com/office/drawing/2014/main" id="{8D25CA8C-ADB8-4B54-8EE2-B0FDCBB05879}"/>
                  </a:ext>
                </a:extLst>
              </p:cNvPr>
              <p:cNvSpPr>
                <a:spLocks noGrp="1" noRot="1" noChangeAspect="1" noMove="1" noResize="1" noEditPoints="1" noAdjustHandles="1" noChangeArrowheads="1" noChangeShapeType="1" noTextEdit="1"/>
              </p:cNvSpPr>
              <p:nvPr>
                <p:ph idx="1"/>
              </p:nvPr>
            </p:nvSpPr>
            <p:spPr>
              <a:xfrm>
                <a:off x="231406" y="1155032"/>
                <a:ext cx="6417044" cy="6109789"/>
              </a:xfrm>
              <a:blipFill>
                <a:blip r:embed="rId3"/>
                <a:stretch>
                  <a:fillRect l="-855" t="-1496"/>
                </a:stretch>
              </a:blipFill>
            </p:spPr>
            <p:txBody>
              <a:bodyPr/>
              <a:lstStyle/>
              <a:p>
                <a:r>
                  <a:rPr lang="en-US">
                    <a:noFill/>
                  </a:rPr>
                  <a:t> </a:t>
                </a:r>
              </a:p>
            </p:txBody>
          </p:sp>
        </mc:Fallback>
      </mc:AlternateContent>
      <p:pic>
        <p:nvPicPr>
          <p:cNvPr id="5" name="Picture 20" descr="https://cdn3.iconfinder.com/data/icons/black-easy/512/538303-user_512x512.png">
            <a:extLst>
              <a:ext uri="{FF2B5EF4-FFF2-40B4-BE49-F238E27FC236}">
                <a16:creationId xmlns:a16="http://schemas.microsoft.com/office/drawing/2014/main" id="{8A076E7E-49A9-4DFA-9F76-56AB776AA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507" y="3419661"/>
            <a:ext cx="6746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www.freeiconspng.com/uploads/name-people-person-user-icon--icon-search-engine-1.png">
            <a:extLst>
              <a:ext uri="{FF2B5EF4-FFF2-40B4-BE49-F238E27FC236}">
                <a16:creationId xmlns:a16="http://schemas.microsoft.com/office/drawing/2014/main" id="{14F5C5F3-2A0A-44ED-99F4-2505A4DB3F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0005" y="3419661"/>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descr="http://www.freeiconspng.com/uploads/name-people-person-user-icon--icon-search-engine-1.png">
            <a:extLst>
              <a:ext uri="{FF2B5EF4-FFF2-40B4-BE49-F238E27FC236}">
                <a16:creationId xmlns:a16="http://schemas.microsoft.com/office/drawing/2014/main" id="{9CC8DCD4-066A-49C2-BC92-BCC38B3B50CB}"/>
              </a:ext>
            </a:extLst>
          </p:cNvPr>
          <p:cNvPicPr>
            <a:picLocks noChangeAspect="1" noChangeArrowheads="1"/>
          </p:cNvPicPr>
          <p:nvPr/>
        </p:nvPicPr>
        <p:blipFill>
          <a:blip r:embed="rId6" cstate="print">
            <a:duotone>
              <a:schemeClr val="accent1">
                <a:shade val="45000"/>
                <a:satMod val="135000"/>
              </a:schemeClr>
              <a:prstClr val="white"/>
            </a:duotone>
            <a:extLst/>
          </a:blip>
          <a:srcRect/>
          <a:stretch>
            <a:fillRect/>
          </a:stretch>
        </p:blipFill>
        <p:spPr bwMode="auto">
          <a:xfrm>
            <a:off x="8919294" y="5429513"/>
            <a:ext cx="709489" cy="709489"/>
          </a:xfrm>
          <a:prstGeom prst="rect">
            <a:avLst/>
          </a:prstGeom>
          <a:noFill/>
          <a:ln>
            <a:noFill/>
          </a:ln>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16C19D6-51D7-4986-8B53-720C08478805}"/>
                  </a:ext>
                </a:extLst>
              </p:cNvPr>
              <p:cNvSpPr/>
              <p:nvPr/>
            </p:nvSpPr>
            <p:spPr>
              <a:xfrm>
                <a:off x="8978276" y="2187648"/>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0</m:t>
                          </m:r>
                        </m:sub>
                      </m:sSub>
                      <m:r>
                        <a:rPr lang="en-US" sz="1600" i="1">
                          <a:latin typeface="Cambria Math" panose="02040503050406030204" pitchFamily="18" charset="0"/>
                        </a:rPr>
                        <m:t>)</m:t>
                      </m:r>
                    </m:oMath>
                  </m:oMathPara>
                </a14:m>
                <a:endParaRPr lang="en-US" sz="1600" dirty="0"/>
              </a:p>
            </p:txBody>
          </p:sp>
        </mc:Choice>
        <mc:Fallback xmlns="">
          <p:sp>
            <p:nvSpPr>
              <p:cNvPr id="9" name="Rectangle 8">
                <a:extLst>
                  <a:ext uri="{FF2B5EF4-FFF2-40B4-BE49-F238E27FC236}">
                    <a16:creationId xmlns:a16="http://schemas.microsoft.com/office/drawing/2014/main" id="{A16C19D6-51D7-4986-8B53-720C08478805}"/>
                  </a:ext>
                </a:extLst>
              </p:cNvPr>
              <p:cNvSpPr>
                <a:spLocks noRot="1" noChangeAspect="1" noMove="1" noResize="1" noEditPoints="1" noAdjustHandles="1" noChangeArrowheads="1" noChangeShapeType="1" noTextEdit="1"/>
              </p:cNvSpPr>
              <p:nvPr/>
            </p:nvSpPr>
            <p:spPr>
              <a:xfrm>
                <a:off x="8978276" y="2187648"/>
                <a:ext cx="824648" cy="338554"/>
              </a:xfrm>
              <a:prstGeom prst="rect">
                <a:avLst/>
              </a:prstGeom>
              <a:blipFill>
                <a:blip r:embed="rId7"/>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4A4F758-FFFB-4A48-A1B3-1F9414B97597}"/>
                  </a:ext>
                </a:extLst>
              </p:cNvPr>
              <p:cNvSpPr/>
              <p:nvPr/>
            </p:nvSpPr>
            <p:spPr>
              <a:xfrm>
                <a:off x="11106353" y="3813416"/>
                <a:ext cx="82503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𝑃</m:t>
                          </m:r>
                        </m:e>
                        <m:sub>
                          <m:r>
                            <a:rPr lang="en-US" sz="1600" b="0" i="1" smtClean="0">
                              <a:solidFill>
                                <a:schemeClr val="tx1"/>
                              </a:solidFill>
                              <a:latin typeface="Cambria Math" panose="02040503050406030204" pitchFamily="18" charset="0"/>
                            </a:rPr>
                            <m:t>3</m:t>
                          </m:r>
                        </m:sub>
                      </m:sSub>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b="0" i="1" smtClean="0">
                                  <a:solidFill>
                                    <a:schemeClr val="tx1"/>
                                  </a:solidFill>
                                  <a:latin typeface="Cambria Math" panose="02040503050406030204" pitchFamily="18" charset="0"/>
                                </a:rPr>
                                <m:t>3</m:t>
                              </m:r>
                            </m:sub>
                          </m:sSub>
                        </m:e>
                      </m:d>
                    </m:oMath>
                  </m:oMathPara>
                </a14:m>
                <a:endParaRPr lang="en-US" sz="1600" dirty="0">
                  <a:solidFill>
                    <a:schemeClr val="tx1"/>
                  </a:solidFill>
                </a:endParaRPr>
              </a:p>
            </p:txBody>
          </p:sp>
        </mc:Choice>
        <mc:Fallback xmlns="">
          <p:sp>
            <p:nvSpPr>
              <p:cNvPr id="10" name="Rectangle 9">
                <a:extLst>
                  <a:ext uri="{FF2B5EF4-FFF2-40B4-BE49-F238E27FC236}">
                    <a16:creationId xmlns:a16="http://schemas.microsoft.com/office/drawing/2014/main" id="{E4A4F758-FFFB-4A48-A1B3-1F9414B97597}"/>
                  </a:ext>
                </a:extLst>
              </p:cNvPr>
              <p:cNvSpPr>
                <a:spLocks noRot="1" noChangeAspect="1" noMove="1" noResize="1" noEditPoints="1" noAdjustHandles="1" noChangeArrowheads="1" noChangeShapeType="1" noTextEdit="1"/>
              </p:cNvSpPr>
              <p:nvPr/>
            </p:nvSpPr>
            <p:spPr>
              <a:xfrm>
                <a:off x="11106353" y="3813416"/>
                <a:ext cx="825033"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D672524-350D-43ED-9939-6B7396412531}"/>
                  </a:ext>
                </a:extLst>
              </p:cNvPr>
              <p:cNvSpPr/>
              <p:nvPr/>
            </p:nvSpPr>
            <p:spPr>
              <a:xfrm>
                <a:off x="6727078" y="3788329"/>
                <a:ext cx="8155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e>
                      </m:d>
                    </m:oMath>
                  </m:oMathPara>
                </a14:m>
                <a:endParaRPr lang="en-US" sz="1600" dirty="0"/>
              </a:p>
            </p:txBody>
          </p:sp>
        </mc:Choice>
        <mc:Fallback xmlns="">
          <p:sp>
            <p:nvSpPr>
              <p:cNvPr id="11" name="Rectangle 10">
                <a:extLst>
                  <a:ext uri="{FF2B5EF4-FFF2-40B4-BE49-F238E27FC236}">
                    <a16:creationId xmlns:a16="http://schemas.microsoft.com/office/drawing/2014/main" id="{7D672524-350D-43ED-9939-6B7396412531}"/>
                  </a:ext>
                </a:extLst>
              </p:cNvPr>
              <p:cNvSpPr>
                <a:spLocks noRot="1" noChangeAspect="1" noMove="1" noResize="1" noEditPoints="1" noAdjustHandles="1" noChangeArrowheads="1" noChangeShapeType="1" noTextEdit="1"/>
              </p:cNvSpPr>
              <p:nvPr/>
            </p:nvSpPr>
            <p:spPr>
              <a:xfrm>
                <a:off x="6727078" y="3788329"/>
                <a:ext cx="815543"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39E804B-C0EF-4085-A082-1A839986D025}"/>
                  </a:ext>
                </a:extLst>
              </p:cNvPr>
              <p:cNvSpPr/>
              <p:nvPr/>
            </p:nvSpPr>
            <p:spPr>
              <a:xfrm>
                <a:off x="8880473" y="5841369"/>
                <a:ext cx="8246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oMath>
                  </m:oMathPara>
                </a14:m>
                <a:endParaRPr lang="en-US" sz="1600" dirty="0"/>
              </a:p>
            </p:txBody>
          </p:sp>
        </mc:Choice>
        <mc:Fallback xmlns="">
          <p:sp>
            <p:nvSpPr>
              <p:cNvPr id="12" name="Rectangle 11">
                <a:extLst>
                  <a:ext uri="{FF2B5EF4-FFF2-40B4-BE49-F238E27FC236}">
                    <a16:creationId xmlns:a16="http://schemas.microsoft.com/office/drawing/2014/main" id="{339E804B-C0EF-4085-A082-1A839986D025}"/>
                  </a:ext>
                </a:extLst>
              </p:cNvPr>
              <p:cNvSpPr>
                <a:spLocks noRot="1" noChangeAspect="1" noMove="1" noResize="1" noEditPoints="1" noAdjustHandles="1" noChangeArrowheads="1" noChangeShapeType="1" noTextEdit="1"/>
              </p:cNvSpPr>
              <p:nvPr/>
            </p:nvSpPr>
            <p:spPr>
              <a:xfrm>
                <a:off x="8880473" y="5841369"/>
                <a:ext cx="824648" cy="338554"/>
              </a:xfrm>
              <a:prstGeom prst="rect">
                <a:avLst/>
              </a:prstGeom>
              <a:blipFill>
                <a:blip r:embed="rId10"/>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353A4162-2C83-471E-B971-45E4A441B88F}"/>
                  </a:ext>
                </a:extLst>
              </p:cNvPr>
              <p:cNvSpPr/>
              <p:nvPr/>
            </p:nvSpPr>
            <p:spPr>
              <a:xfrm>
                <a:off x="8919294" y="1901699"/>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4" name="Rectangle: Rounded Corners 13">
                <a:extLst>
                  <a:ext uri="{FF2B5EF4-FFF2-40B4-BE49-F238E27FC236}">
                    <a16:creationId xmlns:a16="http://schemas.microsoft.com/office/drawing/2014/main" id="{353A4162-2C83-471E-B971-45E4A441B88F}"/>
                  </a:ext>
                </a:extLst>
              </p:cNvPr>
              <p:cNvSpPr>
                <a:spLocks noRot="1" noChangeAspect="1" noMove="1" noResize="1" noEditPoints="1" noAdjustHandles="1" noChangeArrowheads="1" noChangeShapeType="1" noTextEdit="1"/>
              </p:cNvSpPr>
              <p:nvPr/>
            </p:nvSpPr>
            <p:spPr>
              <a:xfrm>
                <a:off x="8919294" y="1901699"/>
                <a:ext cx="194187" cy="317493"/>
              </a:xfrm>
              <a:prstGeom prst="roundRect">
                <a:avLst/>
              </a:prstGeom>
              <a:blipFill>
                <a:blip r:embed="rId11"/>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D2E142CF-94DE-4D0C-A37A-C74CD8818C06}"/>
                  </a:ext>
                </a:extLst>
              </p:cNvPr>
              <p:cNvSpPr/>
              <p:nvPr/>
            </p:nvSpPr>
            <p:spPr>
              <a:xfrm>
                <a:off x="11788747" y="3514217"/>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5" name="Rectangle: Rounded Corners 14">
                <a:extLst>
                  <a:ext uri="{FF2B5EF4-FFF2-40B4-BE49-F238E27FC236}">
                    <a16:creationId xmlns:a16="http://schemas.microsoft.com/office/drawing/2014/main" id="{D2E142CF-94DE-4D0C-A37A-C74CD8818C06}"/>
                  </a:ext>
                </a:extLst>
              </p:cNvPr>
              <p:cNvSpPr>
                <a:spLocks noRot="1" noChangeAspect="1" noMove="1" noResize="1" noEditPoints="1" noAdjustHandles="1" noChangeArrowheads="1" noChangeShapeType="1" noTextEdit="1"/>
              </p:cNvSpPr>
              <p:nvPr/>
            </p:nvSpPr>
            <p:spPr>
              <a:xfrm>
                <a:off x="11788747" y="3514217"/>
                <a:ext cx="194187" cy="317493"/>
              </a:xfrm>
              <a:prstGeom prst="roundRect">
                <a:avLst/>
              </a:prstGeom>
              <a:blipFill>
                <a:blip r:embed="rId12"/>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11E4DED1-EF74-4B04-AAB2-45438379AD8C}"/>
                  </a:ext>
                </a:extLst>
              </p:cNvPr>
              <p:cNvSpPr/>
              <p:nvPr/>
            </p:nvSpPr>
            <p:spPr>
              <a:xfrm>
                <a:off x="9622240" y="5576414"/>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chemeClr val="tx1"/>
                          </a:solidFill>
                          <a:effectLst/>
                          <a:latin typeface="Cambria Math" panose="02040503050406030204" pitchFamily="18" charset="0"/>
                          <a:cs typeface="Calibri" panose="020F0502020204030204" pitchFamily="34" charset="0"/>
                        </a:rPr>
                        <m:t>𝑥</m:t>
                      </m:r>
                    </m:oMath>
                  </m:oMathPara>
                </a14:m>
                <a:endParaRPr lang="en-US" sz="2000" dirty="0">
                  <a:solidFill>
                    <a:schemeClr val="tx1"/>
                  </a:solidFill>
                  <a:effectLst/>
                </a:endParaRPr>
              </a:p>
            </p:txBody>
          </p:sp>
        </mc:Choice>
        <mc:Fallback xmlns="">
          <p:sp>
            <p:nvSpPr>
              <p:cNvPr id="16" name="Rectangle: Rounded Corners 15">
                <a:extLst>
                  <a:ext uri="{FF2B5EF4-FFF2-40B4-BE49-F238E27FC236}">
                    <a16:creationId xmlns:a16="http://schemas.microsoft.com/office/drawing/2014/main" id="{11E4DED1-EF74-4B04-AAB2-45438379AD8C}"/>
                  </a:ext>
                </a:extLst>
              </p:cNvPr>
              <p:cNvSpPr>
                <a:spLocks noRot="1" noChangeAspect="1" noMove="1" noResize="1" noEditPoints="1" noAdjustHandles="1" noChangeArrowheads="1" noChangeShapeType="1" noTextEdit="1"/>
              </p:cNvSpPr>
              <p:nvPr/>
            </p:nvSpPr>
            <p:spPr>
              <a:xfrm>
                <a:off x="9622240" y="5576414"/>
                <a:ext cx="194187" cy="317493"/>
              </a:xfrm>
              <a:prstGeom prst="roundRect">
                <a:avLst/>
              </a:prstGeom>
              <a:blipFill>
                <a:blip r:embed="rId13"/>
                <a:stretch>
                  <a:fillRect l="-21212" r="-9091"/>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7AC79FF4-77BD-44A1-91C5-1F0AC953C7C2}"/>
                  </a:ext>
                </a:extLst>
              </p:cNvPr>
              <p:cNvSpPr/>
              <p:nvPr/>
            </p:nvSpPr>
            <p:spPr>
              <a:xfrm>
                <a:off x="6708320" y="3512618"/>
                <a:ext cx="194187" cy="317493"/>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effectLst/>
                          <a:latin typeface="Cambria Math" panose="02040503050406030204" pitchFamily="18" charset="0"/>
                          <a:cs typeface="Calibri" panose="020F0502020204030204" pitchFamily="34" charset="0"/>
                        </a:rPr>
                        <m:t> </m:t>
                      </m:r>
                      <m:r>
                        <a:rPr lang="en-US" sz="2000" i="1" smtClean="0">
                          <a:solidFill>
                            <a:srgbClr val="FF0000"/>
                          </a:solidFill>
                          <a:effectLst/>
                          <a:latin typeface="Cambria Math" panose="02040503050406030204" pitchFamily="18" charset="0"/>
                          <a:cs typeface="Calibri" panose="020F0502020204030204" pitchFamily="34" charset="0"/>
                        </a:rPr>
                        <m:t>𝑥</m:t>
                      </m:r>
                      <m:r>
                        <a:rPr lang="en-US" sz="2000" b="0" i="1" smtClean="0">
                          <a:solidFill>
                            <a:srgbClr val="FF0000"/>
                          </a:solidFill>
                          <a:effectLst/>
                          <a:latin typeface="Cambria Math" panose="02040503050406030204" pitchFamily="18" charset="0"/>
                          <a:cs typeface="Calibri" panose="020F0502020204030204" pitchFamily="34" charset="0"/>
                        </a:rPr>
                        <m:t>′</m:t>
                      </m:r>
                    </m:oMath>
                  </m:oMathPara>
                </a14:m>
                <a:endParaRPr lang="en-US" sz="2000" dirty="0">
                  <a:solidFill>
                    <a:schemeClr val="tx1"/>
                  </a:solidFill>
                  <a:effectLst/>
                </a:endParaRPr>
              </a:p>
            </p:txBody>
          </p:sp>
        </mc:Choice>
        <mc:Fallback xmlns="">
          <p:sp>
            <p:nvSpPr>
              <p:cNvPr id="17" name="Rectangle: Rounded Corners 16">
                <a:extLst>
                  <a:ext uri="{FF2B5EF4-FFF2-40B4-BE49-F238E27FC236}">
                    <a16:creationId xmlns:a16="http://schemas.microsoft.com/office/drawing/2014/main" id="{7AC79FF4-77BD-44A1-91C5-1F0AC953C7C2}"/>
                  </a:ext>
                </a:extLst>
              </p:cNvPr>
              <p:cNvSpPr>
                <a:spLocks noRot="1" noChangeAspect="1" noMove="1" noResize="1" noEditPoints="1" noAdjustHandles="1" noChangeArrowheads="1" noChangeShapeType="1" noTextEdit="1"/>
              </p:cNvSpPr>
              <p:nvPr/>
            </p:nvSpPr>
            <p:spPr>
              <a:xfrm>
                <a:off x="6708320" y="3512618"/>
                <a:ext cx="194187" cy="317493"/>
              </a:xfrm>
              <a:prstGeom prst="roundRect">
                <a:avLst/>
              </a:prstGeom>
              <a:blipFill>
                <a:blip r:embed="rId14"/>
                <a:stretch>
                  <a:fillRect l="-33333" r="-48485" b="-9434"/>
                </a:stretch>
              </a:blipFill>
              <a:ln w="63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FE322E2A-27D9-41B4-908A-B732FAD7E956}"/>
                  </a:ext>
                </a:extLst>
              </p:cNvPr>
              <p:cNvSpPr/>
              <p:nvPr/>
            </p:nvSpPr>
            <p:spPr>
              <a:xfrm>
                <a:off x="7550673" y="3376478"/>
                <a:ext cx="303416"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18" name="Rectangle: Rounded Corners 17">
                <a:extLst>
                  <a:ext uri="{FF2B5EF4-FFF2-40B4-BE49-F238E27FC236}">
                    <a16:creationId xmlns:a16="http://schemas.microsoft.com/office/drawing/2014/main" id="{FE322E2A-27D9-41B4-908A-B732FAD7E956}"/>
                  </a:ext>
                </a:extLst>
              </p:cNvPr>
              <p:cNvSpPr>
                <a:spLocks noRot="1" noChangeAspect="1" noMove="1" noResize="1" noEditPoints="1" noAdjustHandles="1" noChangeArrowheads="1" noChangeShapeType="1" noTextEdit="1"/>
              </p:cNvSpPr>
              <p:nvPr/>
            </p:nvSpPr>
            <p:spPr>
              <a:xfrm>
                <a:off x="7550673" y="3376478"/>
                <a:ext cx="303416" cy="255869"/>
              </a:xfrm>
              <a:prstGeom prst="roundRect">
                <a:avLst/>
              </a:prstGeom>
              <a:blipFill>
                <a:blip r:embed="rId15"/>
                <a:stretch>
                  <a:fillRect l="-19608"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8B77D8FF-9AA8-49D0-8F89-539AA56BC003}"/>
                  </a:ext>
                </a:extLst>
              </p:cNvPr>
              <p:cNvSpPr/>
              <p:nvPr/>
            </p:nvSpPr>
            <p:spPr>
              <a:xfrm>
                <a:off x="7552311" y="3632210"/>
                <a:ext cx="301778"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19" name="Rectangle: Rounded Corners 18">
                <a:extLst>
                  <a:ext uri="{FF2B5EF4-FFF2-40B4-BE49-F238E27FC236}">
                    <a16:creationId xmlns:a16="http://schemas.microsoft.com/office/drawing/2014/main" id="{8B77D8FF-9AA8-49D0-8F89-539AA56BC003}"/>
                  </a:ext>
                </a:extLst>
              </p:cNvPr>
              <p:cNvSpPr>
                <a:spLocks noRot="1" noChangeAspect="1" noMove="1" noResize="1" noEditPoints="1" noAdjustHandles="1" noChangeArrowheads="1" noChangeShapeType="1" noTextEdit="1"/>
              </p:cNvSpPr>
              <p:nvPr/>
            </p:nvSpPr>
            <p:spPr>
              <a:xfrm>
                <a:off x="7552311" y="3632210"/>
                <a:ext cx="301778" cy="259105"/>
              </a:xfrm>
              <a:prstGeom prst="roundRect">
                <a:avLst/>
              </a:prstGeom>
              <a:blipFill>
                <a:blip r:embed="rId16"/>
                <a:stretch>
                  <a:fillRect l="-17647" b="-4545"/>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Rounded Corners 19">
                <a:extLst>
                  <a:ext uri="{FF2B5EF4-FFF2-40B4-BE49-F238E27FC236}">
                    <a16:creationId xmlns:a16="http://schemas.microsoft.com/office/drawing/2014/main" id="{B832851D-52B0-4A34-A1E9-6E4A3169159D}"/>
                  </a:ext>
                </a:extLst>
              </p:cNvPr>
              <p:cNvSpPr/>
              <p:nvPr/>
            </p:nvSpPr>
            <p:spPr>
              <a:xfrm>
                <a:off x="7536823" y="3907902"/>
                <a:ext cx="309667"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20" name="Rectangle: Rounded Corners 19">
                <a:extLst>
                  <a:ext uri="{FF2B5EF4-FFF2-40B4-BE49-F238E27FC236}">
                    <a16:creationId xmlns:a16="http://schemas.microsoft.com/office/drawing/2014/main" id="{B832851D-52B0-4A34-A1E9-6E4A3169159D}"/>
                  </a:ext>
                </a:extLst>
              </p:cNvPr>
              <p:cNvSpPr>
                <a:spLocks noRot="1" noChangeAspect="1" noMove="1" noResize="1" noEditPoints="1" noAdjustHandles="1" noChangeArrowheads="1" noChangeShapeType="1" noTextEdit="1"/>
              </p:cNvSpPr>
              <p:nvPr/>
            </p:nvSpPr>
            <p:spPr>
              <a:xfrm>
                <a:off x="7536823" y="3907902"/>
                <a:ext cx="309667" cy="259105"/>
              </a:xfrm>
              <a:prstGeom prst="roundRect">
                <a:avLst/>
              </a:prstGeom>
              <a:blipFill>
                <a:blip r:embed="rId17"/>
                <a:stretch>
                  <a:fillRect l="-15094"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A78D9B0B-9DD3-4B6E-B5F0-2E1093F83BDC}"/>
                  </a:ext>
                </a:extLst>
              </p:cNvPr>
              <p:cNvSpPr/>
              <p:nvPr/>
            </p:nvSpPr>
            <p:spPr>
              <a:xfrm>
                <a:off x="9820276" y="1790106"/>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01</m:t>
                          </m:r>
                        </m:sub>
                      </m:sSub>
                    </m:oMath>
                  </m:oMathPara>
                </a14:m>
                <a:endParaRPr lang="en-US" sz="1400" dirty="0">
                  <a:solidFill>
                    <a:schemeClr val="tx1"/>
                  </a:solidFill>
                  <a:effectLst/>
                </a:endParaRPr>
              </a:p>
            </p:txBody>
          </p:sp>
        </mc:Choice>
        <mc:Fallback xmlns="">
          <p:sp>
            <p:nvSpPr>
              <p:cNvPr id="21" name="Rectangle: Rounded Corners 20">
                <a:extLst>
                  <a:ext uri="{FF2B5EF4-FFF2-40B4-BE49-F238E27FC236}">
                    <a16:creationId xmlns:a16="http://schemas.microsoft.com/office/drawing/2014/main" id="{A78D9B0B-9DD3-4B6E-B5F0-2E1093F83BDC}"/>
                  </a:ext>
                </a:extLst>
              </p:cNvPr>
              <p:cNvSpPr>
                <a:spLocks noRot="1" noChangeAspect="1" noMove="1" noResize="1" noEditPoints="1" noAdjustHandles="1" noChangeArrowheads="1" noChangeShapeType="1" noTextEdit="1"/>
              </p:cNvSpPr>
              <p:nvPr/>
            </p:nvSpPr>
            <p:spPr>
              <a:xfrm>
                <a:off x="9820276" y="1790106"/>
                <a:ext cx="308617" cy="255869"/>
              </a:xfrm>
              <a:prstGeom prst="roundRect">
                <a:avLst/>
              </a:prstGeom>
              <a:blipFill>
                <a:blip r:embed="rId18"/>
                <a:stretch>
                  <a:fillRect l="-16981"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6219F297-362F-4D76-8D89-69FB41BCA604}"/>
                  </a:ext>
                </a:extLst>
              </p:cNvPr>
              <p:cNvSpPr/>
              <p:nvPr/>
            </p:nvSpPr>
            <p:spPr>
              <a:xfrm>
                <a:off x="9820276" y="2045975"/>
                <a:ext cx="308617"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22" name="Rectangle: Rounded Corners 21">
                <a:extLst>
                  <a:ext uri="{FF2B5EF4-FFF2-40B4-BE49-F238E27FC236}">
                    <a16:creationId xmlns:a16="http://schemas.microsoft.com/office/drawing/2014/main" id="{6219F297-362F-4D76-8D89-69FB41BCA604}"/>
                  </a:ext>
                </a:extLst>
              </p:cNvPr>
              <p:cNvSpPr>
                <a:spLocks noRot="1" noChangeAspect="1" noMove="1" noResize="1" noEditPoints="1" noAdjustHandles="1" noChangeArrowheads="1" noChangeShapeType="1" noTextEdit="1"/>
              </p:cNvSpPr>
              <p:nvPr/>
            </p:nvSpPr>
            <p:spPr>
              <a:xfrm>
                <a:off x="9820276" y="2045975"/>
                <a:ext cx="308617" cy="255869"/>
              </a:xfrm>
              <a:prstGeom prst="roundRect">
                <a:avLst/>
              </a:prstGeom>
              <a:blipFill>
                <a:blip r:embed="rId19"/>
                <a:stretch>
                  <a:fillRect l="-16981"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08572DB3-E46A-45A5-A7CA-C6136EF25AB2}"/>
                  </a:ext>
                </a:extLst>
              </p:cNvPr>
              <p:cNvSpPr/>
              <p:nvPr/>
            </p:nvSpPr>
            <p:spPr>
              <a:xfrm>
                <a:off x="9839034" y="2326314"/>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23" name="Rectangle: Rounded Corners 22">
                <a:extLst>
                  <a:ext uri="{FF2B5EF4-FFF2-40B4-BE49-F238E27FC236}">
                    <a16:creationId xmlns:a16="http://schemas.microsoft.com/office/drawing/2014/main" id="{08572DB3-E46A-45A5-A7CA-C6136EF25AB2}"/>
                  </a:ext>
                </a:extLst>
              </p:cNvPr>
              <p:cNvSpPr>
                <a:spLocks noRot="1" noChangeAspect="1" noMove="1" noResize="1" noEditPoints="1" noAdjustHandles="1" noChangeArrowheads="1" noChangeShapeType="1" noTextEdit="1"/>
              </p:cNvSpPr>
              <p:nvPr/>
            </p:nvSpPr>
            <p:spPr>
              <a:xfrm>
                <a:off x="9839034" y="2326314"/>
                <a:ext cx="289859" cy="255869"/>
              </a:xfrm>
              <a:prstGeom prst="roundRect">
                <a:avLst/>
              </a:prstGeom>
              <a:blipFill>
                <a:blip r:embed="rId20"/>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Rounded Corners 23">
                <a:extLst>
                  <a:ext uri="{FF2B5EF4-FFF2-40B4-BE49-F238E27FC236}">
                    <a16:creationId xmlns:a16="http://schemas.microsoft.com/office/drawing/2014/main" id="{82E719B2-5025-4D6A-B02F-BB3A13363BAF}"/>
                  </a:ext>
                </a:extLst>
              </p:cNvPr>
              <p:cNvSpPr/>
              <p:nvPr/>
            </p:nvSpPr>
            <p:spPr>
              <a:xfrm>
                <a:off x="10760213" y="3344303"/>
                <a:ext cx="262994"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03</m:t>
                          </m:r>
                        </m:sub>
                      </m:sSub>
                    </m:oMath>
                  </m:oMathPara>
                </a14:m>
                <a:endParaRPr lang="en-US" sz="1400" dirty="0">
                  <a:solidFill>
                    <a:schemeClr val="tx1"/>
                  </a:solidFill>
                  <a:effectLst/>
                </a:endParaRPr>
              </a:p>
            </p:txBody>
          </p:sp>
        </mc:Choice>
        <mc:Fallback xmlns="">
          <p:sp>
            <p:nvSpPr>
              <p:cNvPr id="24" name="Rectangle: Rounded Corners 23">
                <a:extLst>
                  <a:ext uri="{FF2B5EF4-FFF2-40B4-BE49-F238E27FC236}">
                    <a16:creationId xmlns:a16="http://schemas.microsoft.com/office/drawing/2014/main" id="{82E719B2-5025-4D6A-B02F-BB3A13363BAF}"/>
                  </a:ext>
                </a:extLst>
              </p:cNvPr>
              <p:cNvSpPr>
                <a:spLocks noRot="1" noChangeAspect="1" noMove="1" noResize="1" noEditPoints="1" noAdjustHandles="1" noChangeArrowheads="1" noChangeShapeType="1" noTextEdit="1"/>
              </p:cNvSpPr>
              <p:nvPr/>
            </p:nvSpPr>
            <p:spPr>
              <a:xfrm>
                <a:off x="10760213" y="3344303"/>
                <a:ext cx="262994" cy="255869"/>
              </a:xfrm>
              <a:prstGeom prst="roundRect">
                <a:avLst/>
              </a:prstGeom>
              <a:blipFill>
                <a:blip r:embed="rId21"/>
                <a:stretch>
                  <a:fillRect l="-26667"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Rounded Corners 24">
                <a:extLst>
                  <a:ext uri="{FF2B5EF4-FFF2-40B4-BE49-F238E27FC236}">
                    <a16:creationId xmlns:a16="http://schemas.microsoft.com/office/drawing/2014/main" id="{F2C571BD-820D-401E-8BD4-B4B65DE1E499}"/>
                  </a:ext>
                </a:extLst>
              </p:cNvPr>
              <p:cNvSpPr/>
              <p:nvPr/>
            </p:nvSpPr>
            <p:spPr>
              <a:xfrm>
                <a:off x="10760213" y="3611015"/>
                <a:ext cx="270052"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13</m:t>
                          </m:r>
                        </m:sub>
                      </m:sSub>
                    </m:oMath>
                  </m:oMathPara>
                </a14:m>
                <a:endParaRPr lang="en-US" sz="1400" dirty="0">
                  <a:solidFill>
                    <a:schemeClr val="tx1"/>
                  </a:solidFill>
                  <a:effectLst/>
                </a:endParaRPr>
              </a:p>
            </p:txBody>
          </p:sp>
        </mc:Choice>
        <mc:Fallback xmlns="">
          <p:sp>
            <p:nvSpPr>
              <p:cNvPr id="25" name="Rectangle: Rounded Corners 24">
                <a:extLst>
                  <a:ext uri="{FF2B5EF4-FFF2-40B4-BE49-F238E27FC236}">
                    <a16:creationId xmlns:a16="http://schemas.microsoft.com/office/drawing/2014/main" id="{F2C571BD-820D-401E-8BD4-B4B65DE1E499}"/>
                  </a:ext>
                </a:extLst>
              </p:cNvPr>
              <p:cNvSpPr>
                <a:spLocks noRot="1" noChangeAspect="1" noMove="1" noResize="1" noEditPoints="1" noAdjustHandles="1" noChangeArrowheads="1" noChangeShapeType="1" noTextEdit="1"/>
              </p:cNvSpPr>
              <p:nvPr/>
            </p:nvSpPr>
            <p:spPr>
              <a:xfrm>
                <a:off x="10760213" y="3611015"/>
                <a:ext cx="270052" cy="259105"/>
              </a:xfrm>
              <a:prstGeom prst="roundRect">
                <a:avLst/>
              </a:prstGeom>
              <a:blipFill>
                <a:blip r:embed="rId22"/>
                <a:stretch>
                  <a:fillRect l="-23913" b="-2222"/>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Rounded Corners 25">
                <a:extLst>
                  <a:ext uri="{FF2B5EF4-FFF2-40B4-BE49-F238E27FC236}">
                    <a16:creationId xmlns:a16="http://schemas.microsoft.com/office/drawing/2014/main" id="{E84C92EF-DFC5-4ED6-96F3-3E29221C3D0D}"/>
                  </a:ext>
                </a:extLst>
              </p:cNvPr>
              <p:cNvSpPr/>
              <p:nvPr/>
            </p:nvSpPr>
            <p:spPr>
              <a:xfrm>
                <a:off x="10760213" y="3880963"/>
                <a:ext cx="278391" cy="271007"/>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26" name="Rectangle: Rounded Corners 25">
                <a:extLst>
                  <a:ext uri="{FF2B5EF4-FFF2-40B4-BE49-F238E27FC236}">
                    <a16:creationId xmlns:a16="http://schemas.microsoft.com/office/drawing/2014/main" id="{E84C92EF-DFC5-4ED6-96F3-3E29221C3D0D}"/>
                  </a:ext>
                </a:extLst>
              </p:cNvPr>
              <p:cNvSpPr>
                <a:spLocks noRot="1" noChangeAspect="1" noMove="1" noResize="1" noEditPoints="1" noAdjustHandles="1" noChangeArrowheads="1" noChangeShapeType="1" noTextEdit="1"/>
              </p:cNvSpPr>
              <p:nvPr/>
            </p:nvSpPr>
            <p:spPr>
              <a:xfrm>
                <a:off x="10760213" y="3880963"/>
                <a:ext cx="278391" cy="271007"/>
              </a:xfrm>
              <a:prstGeom prst="roundRect">
                <a:avLst/>
              </a:prstGeom>
              <a:blipFill>
                <a:blip r:embed="rId23"/>
                <a:stretch>
                  <a:fillRect l="-22917"/>
                </a:stretch>
              </a:blipFill>
              <a:ln w="12700">
                <a:solidFill>
                  <a:srgbClr val="C00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Rounded Corners 26">
                <a:extLst>
                  <a:ext uri="{FF2B5EF4-FFF2-40B4-BE49-F238E27FC236}">
                    <a16:creationId xmlns:a16="http://schemas.microsoft.com/office/drawing/2014/main" id="{9BEA2FE5-0CA6-4C87-9FF3-9072F365134A}"/>
                  </a:ext>
                </a:extLst>
              </p:cNvPr>
              <p:cNvSpPr/>
              <p:nvPr/>
            </p:nvSpPr>
            <p:spPr>
              <a:xfrm>
                <a:off x="8553091" y="5352069"/>
                <a:ext cx="289859" cy="255869"/>
              </a:xfrm>
              <a:prstGeom prst="roundRect">
                <a:avLst/>
              </a:prstGeom>
              <a:no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02</m:t>
                          </m:r>
                        </m:sub>
                      </m:sSub>
                    </m:oMath>
                  </m:oMathPara>
                </a14:m>
                <a:endParaRPr lang="en-US" sz="1400" dirty="0">
                  <a:solidFill>
                    <a:schemeClr val="tx1"/>
                  </a:solidFill>
                  <a:effectLst/>
                </a:endParaRPr>
              </a:p>
            </p:txBody>
          </p:sp>
        </mc:Choice>
        <mc:Fallback xmlns="">
          <p:sp>
            <p:nvSpPr>
              <p:cNvPr id="27" name="Rectangle: Rounded Corners 26">
                <a:extLst>
                  <a:ext uri="{FF2B5EF4-FFF2-40B4-BE49-F238E27FC236}">
                    <a16:creationId xmlns:a16="http://schemas.microsoft.com/office/drawing/2014/main" id="{9BEA2FE5-0CA6-4C87-9FF3-9072F365134A}"/>
                  </a:ext>
                </a:extLst>
              </p:cNvPr>
              <p:cNvSpPr>
                <a:spLocks noRot="1" noChangeAspect="1" noMove="1" noResize="1" noEditPoints="1" noAdjustHandles="1" noChangeArrowheads="1" noChangeShapeType="1" noTextEdit="1"/>
              </p:cNvSpPr>
              <p:nvPr/>
            </p:nvSpPr>
            <p:spPr>
              <a:xfrm>
                <a:off x="8553091" y="5352069"/>
                <a:ext cx="289859" cy="255869"/>
              </a:xfrm>
              <a:prstGeom prst="roundRect">
                <a:avLst/>
              </a:prstGeom>
              <a:blipFill>
                <a:blip r:embed="rId24"/>
                <a:stretch>
                  <a:fillRect l="-20000" b="-2273"/>
                </a:stretch>
              </a:blipFill>
              <a:ln w="12700">
                <a:solidFill>
                  <a:srgbClr val="00B0F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Rounded Corners 27">
                <a:extLst>
                  <a:ext uri="{FF2B5EF4-FFF2-40B4-BE49-F238E27FC236}">
                    <a16:creationId xmlns:a16="http://schemas.microsoft.com/office/drawing/2014/main" id="{AC32B195-378F-473C-A97A-59D60A61DE8F}"/>
                  </a:ext>
                </a:extLst>
              </p:cNvPr>
              <p:cNvSpPr/>
              <p:nvPr/>
            </p:nvSpPr>
            <p:spPr>
              <a:xfrm>
                <a:off x="8542707" y="5632631"/>
                <a:ext cx="300243" cy="259105"/>
              </a:xfrm>
              <a:prstGeom prst="roundRect">
                <a:avLst/>
              </a:prstGeom>
              <a:noFill/>
              <a:ln w="127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12</m:t>
                          </m:r>
                        </m:sub>
                      </m:sSub>
                    </m:oMath>
                  </m:oMathPara>
                </a14:m>
                <a:endParaRPr lang="en-US" sz="1400" dirty="0">
                  <a:solidFill>
                    <a:schemeClr val="tx1"/>
                  </a:solidFill>
                  <a:effectLst/>
                </a:endParaRPr>
              </a:p>
            </p:txBody>
          </p:sp>
        </mc:Choice>
        <mc:Fallback xmlns="">
          <p:sp>
            <p:nvSpPr>
              <p:cNvPr id="28" name="Rectangle: Rounded Corners 27">
                <a:extLst>
                  <a:ext uri="{FF2B5EF4-FFF2-40B4-BE49-F238E27FC236}">
                    <a16:creationId xmlns:a16="http://schemas.microsoft.com/office/drawing/2014/main" id="{AC32B195-378F-473C-A97A-59D60A61DE8F}"/>
                  </a:ext>
                </a:extLst>
              </p:cNvPr>
              <p:cNvSpPr>
                <a:spLocks noRot="1" noChangeAspect="1" noMove="1" noResize="1" noEditPoints="1" noAdjustHandles="1" noChangeArrowheads="1" noChangeShapeType="1" noTextEdit="1"/>
              </p:cNvSpPr>
              <p:nvPr/>
            </p:nvSpPr>
            <p:spPr>
              <a:xfrm>
                <a:off x="8542707" y="5632631"/>
                <a:ext cx="300243" cy="259105"/>
              </a:xfrm>
              <a:prstGeom prst="roundRect">
                <a:avLst/>
              </a:prstGeom>
              <a:blipFill>
                <a:blip r:embed="rId25"/>
                <a:stretch>
                  <a:fillRect l="-17308" b="-4545"/>
                </a:stretch>
              </a:blipFill>
              <a:ln w="12700">
                <a:solidFill>
                  <a:srgbClr val="FFC000"/>
                </a:solid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Rounded Corners 28">
                <a:extLst>
                  <a:ext uri="{FF2B5EF4-FFF2-40B4-BE49-F238E27FC236}">
                    <a16:creationId xmlns:a16="http://schemas.microsoft.com/office/drawing/2014/main" id="{AEAFD134-2860-406B-AF78-2B3F5CD47091}"/>
                  </a:ext>
                </a:extLst>
              </p:cNvPr>
              <p:cNvSpPr/>
              <p:nvPr/>
            </p:nvSpPr>
            <p:spPr>
              <a:xfrm>
                <a:off x="8542707" y="5893907"/>
                <a:ext cx="300243" cy="241769"/>
              </a:xfrm>
              <a:prstGeom prst="round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solidFill>
                                <a:schemeClr val="tx1"/>
                              </a:solidFill>
                              <a:effectLst/>
                              <a:latin typeface="Cambria Math" panose="02040503050406030204" pitchFamily="18" charset="0"/>
                            </a:rPr>
                          </m:ctrlPr>
                        </m:sSubPr>
                        <m:e>
                          <m:r>
                            <a:rPr lang="en-US" sz="1400" b="0" i="1" smtClean="0">
                              <a:solidFill>
                                <a:schemeClr val="tx1"/>
                              </a:solidFill>
                              <a:effectLst/>
                              <a:latin typeface="Cambria Math" panose="02040503050406030204" pitchFamily="18" charset="0"/>
                            </a:rPr>
                            <m:t>𝑘</m:t>
                          </m:r>
                        </m:e>
                        <m:sub>
                          <m:r>
                            <a:rPr lang="en-US" sz="1400" b="0" i="1" smtClean="0">
                              <a:solidFill>
                                <a:schemeClr val="tx1"/>
                              </a:solidFill>
                              <a:effectLst/>
                              <a:latin typeface="Cambria Math" panose="02040503050406030204" pitchFamily="18" charset="0"/>
                            </a:rPr>
                            <m:t>23</m:t>
                          </m:r>
                        </m:sub>
                      </m:sSub>
                    </m:oMath>
                  </m:oMathPara>
                </a14:m>
                <a:endParaRPr lang="en-US" sz="1400" dirty="0">
                  <a:solidFill>
                    <a:schemeClr val="tx1"/>
                  </a:solidFill>
                  <a:effectLst/>
                </a:endParaRPr>
              </a:p>
            </p:txBody>
          </p:sp>
        </mc:Choice>
        <mc:Fallback xmlns="">
          <p:sp>
            <p:nvSpPr>
              <p:cNvPr id="29" name="Rectangle: Rounded Corners 28">
                <a:extLst>
                  <a:ext uri="{FF2B5EF4-FFF2-40B4-BE49-F238E27FC236}">
                    <a16:creationId xmlns:a16="http://schemas.microsoft.com/office/drawing/2014/main" id="{AEAFD134-2860-406B-AF78-2B3F5CD47091}"/>
                  </a:ext>
                </a:extLst>
              </p:cNvPr>
              <p:cNvSpPr>
                <a:spLocks noRot="1" noChangeAspect="1" noMove="1" noResize="1" noEditPoints="1" noAdjustHandles="1" noChangeArrowheads="1" noChangeShapeType="1" noTextEdit="1"/>
              </p:cNvSpPr>
              <p:nvPr/>
            </p:nvSpPr>
            <p:spPr>
              <a:xfrm>
                <a:off x="8542707" y="5893907"/>
                <a:ext cx="300243" cy="241769"/>
              </a:xfrm>
              <a:prstGeom prst="roundRect">
                <a:avLst/>
              </a:prstGeom>
              <a:blipFill>
                <a:blip r:embed="rId26"/>
                <a:stretch>
                  <a:fillRect l="-17308" b="-4762"/>
                </a:stretch>
              </a:blipFill>
              <a:ln w="12700">
                <a:solidFill>
                  <a:srgbClr val="C00000"/>
                </a:solidFill>
                <a:prstDash val="sysDot"/>
              </a:ln>
            </p:spPr>
            <p:txBody>
              <a:bodyPr/>
              <a:lstStyle/>
              <a:p>
                <a:r>
                  <a:rPr lang="en-US">
                    <a:noFill/>
                  </a:rPr>
                  <a:t> </a:t>
                </a:r>
              </a:p>
            </p:txBody>
          </p:sp>
        </mc:Fallback>
      </mc:AlternateContent>
      <p:pic>
        <p:nvPicPr>
          <p:cNvPr id="8" name="Picture 18" descr="http://www.freeiconspng.com/uploads/name-people-person-user-icon--icon-search-engine-1.png">
            <a:extLst>
              <a:ext uri="{FF2B5EF4-FFF2-40B4-BE49-F238E27FC236}">
                <a16:creationId xmlns:a16="http://schemas.microsoft.com/office/drawing/2014/main" id="{3D9896B0-38A1-4B37-B6B6-136E9D6FE9C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027856" y="1786301"/>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Related image">
            <a:extLst>
              <a:ext uri="{FF2B5EF4-FFF2-40B4-BE49-F238E27FC236}">
                <a16:creationId xmlns:a16="http://schemas.microsoft.com/office/drawing/2014/main" id="{95DD2739-01C2-413F-A785-A8604A12224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169190" y="3271330"/>
            <a:ext cx="636572" cy="63657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Related image">
            <a:extLst>
              <a:ext uri="{FF2B5EF4-FFF2-40B4-BE49-F238E27FC236}">
                <a16:creationId xmlns:a16="http://schemas.microsoft.com/office/drawing/2014/main" id="{806D8637-D74A-4D7D-A6FC-4E57C642779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854380" y="3227984"/>
            <a:ext cx="636572" cy="63657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Related image">
            <a:extLst>
              <a:ext uri="{FF2B5EF4-FFF2-40B4-BE49-F238E27FC236}">
                <a16:creationId xmlns:a16="http://schemas.microsoft.com/office/drawing/2014/main" id="{81E37975-14F1-4BC7-A9AA-F20BC8CD9A4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075357" y="1624267"/>
            <a:ext cx="636572" cy="6365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86ADC9C7-F0AD-4459-9109-015D7BE5BBF9}"/>
              </a:ext>
            </a:extLst>
          </p:cNvPr>
          <p:cNvSpPr/>
          <p:nvPr/>
        </p:nvSpPr>
        <p:spPr>
          <a:xfrm>
            <a:off x="8848947" y="4395176"/>
            <a:ext cx="901209" cy="369332"/>
          </a:xfrm>
          <a:prstGeom prst="rect">
            <a:avLst/>
          </a:prstGeom>
          <a:solidFill>
            <a:srgbClr val="CCFFFF"/>
          </a:solidFill>
        </p:spPr>
        <p:txBody>
          <a:bodyPr wrap="none">
            <a:spAutoFit/>
          </a:bodyPr>
          <a:lstStyle/>
          <a:p>
            <a:pPr algn="ctr"/>
            <a:r>
              <a:rPr lang="en-US" dirty="0"/>
              <a:t>O</a:t>
            </a:r>
            <a:r>
              <a:rPr lang="en-US" dirty="0">
                <a:solidFill>
                  <a:srgbClr val="FF0000"/>
                </a:solidFill>
              </a:rPr>
              <a:t>P</a:t>
            </a:r>
            <a:r>
              <a:rPr lang="en-US" dirty="0"/>
              <a:t>PRF</a:t>
            </a:r>
          </a:p>
        </p:txBody>
      </p:sp>
      <p:cxnSp>
        <p:nvCxnSpPr>
          <p:cNvPr id="37" name="Connector: Curved 36">
            <a:extLst>
              <a:ext uri="{FF2B5EF4-FFF2-40B4-BE49-F238E27FC236}">
                <a16:creationId xmlns:a16="http://schemas.microsoft.com/office/drawing/2014/main" id="{01455F4F-2933-452D-991B-767BC68F0766}"/>
              </a:ext>
            </a:extLst>
          </p:cNvPr>
          <p:cNvCxnSpPr>
            <a:cxnSpLocks/>
            <a:stCxn id="7" idx="0"/>
            <a:endCxn id="36" idx="2"/>
          </p:cNvCxnSpPr>
          <p:nvPr/>
        </p:nvCxnSpPr>
        <p:spPr>
          <a:xfrm rot="5400000" flipH="1" flipV="1">
            <a:off x="8954293" y="5084255"/>
            <a:ext cx="665005" cy="25513"/>
          </a:xfrm>
          <a:prstGeom prst="curvedConnector3">
            <a:avLst>
              <a:gd name="adj1" fmla="val 50000"/>
            </a:avLst>
          </a:prstGeom>
          <a:ln>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85B47025-3384-46C6-B150-1CB0F8510078}"/>
              </a:ext>
            </a:extLst>
          </p:cNvPr>
          <p:cNvCxnSpPr>
            <a:cxnSpLocks/>
            <a:stCxn id="36" idx="0"/>
            <a:endCxn id="45" idx="2"/>
          </p:cNvCxnSpPr>
          <p:nvPr/>
        </p:nvCxnSpPr>
        <p:spPr>
          <a:xfrm rot="5400000" flipH="1" flipV="1">
            <a:off x="8562468" y="3579788"/>
            <a:ext cx="1552473" cy="78305"/>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13B1C720-D7F0-40EF-BDFC-CBDDA77FC87E}"/>
              </a:ext>
            </a:extLst>
          </p:cNvPr>
          <p:cNvCxnSpPr>
            <a:cxnSpLocks/>
            <a:endCxn id="36" idx="0"/>
          </p:cNvCxnSpPr>
          <p:nvPr/>
        </p:nvCxnSpPr>
        <p:spPr>
          <a:xfrm rot="16200000" flipH="1">
            <a:off x="8110178" y="3205802"/>
            <a:ext cx="2023210" cy="355538"/>
          </a:xfrm>
          <a:prstGeom prst="curvedConnector3">
            <a:avLst>
              <a:gd name="adj1" fmla="val 50000"/>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9F3ADBE6-28D4-46B8-87D0-BCBDD31BB372}"/>
                  </a:ext>
                </a:extLst>
              </p:cNvPr>
              <p:cNvSpPr/>
              <p:nvPr/>
            </p:nvSpPr>
            <p:spPr>
              <a:xfrm>
                <a:off x="9356613" y="5094574"/>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𝑠</m:t>
                      </m:r>
                      <m:sSub>
                        <m:sSubPr>
                          <m:ctrlPr>
                            <a:rPr lang="en-US" sz="2000" b="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rPr>
                            <m:t>h</m:t>
                          </m:r>
                        </m:e>
                        <m:sub>
                          <m:r>
                            <a:rPr lang="en-US" sz="2000" b="0" i="0" smtClean="0">
                              <a:solidFill>
                                <a:schemeClr val="tx1"/>
                              </a:solidFill>
                              <a:latin typeface="Cambria Math" panose="02040503050406030204" pitchFamily="18" charset="0"/>
                            </a:rPr>
                            <m:t>2</m:t>
                          </m:r>
                        </m:sub>
                      </m:sSub>
                    </m:oMath>
                  </m:oMathPara>
                </a14:m>
                <a:endParaRPr lang="en-US" sz="2000" dirty="0">
                  <a:solidFill>
                    <a:schemeClr val="tx1"/>
                  </a:solidFill>
                  <a:effectLst/>
                </a:endParaRPr>
              </a:p>
            </p:txBody>
          </p:sp>
        </mc:Choice>
        <mc:Fallback xmlns="">
          <p:sp>
            <p:nvSpPr>
              <p:cNvPr id="44" name="Rectangle: Rounded Corners 43">
                <a:extLst>
                  <a:ext uri="{FF2B5EF4-FFF2-40B4-BE49-F238E27FC236}">
                    <a16:creationId xmlns:a16="http://schemas.microsoft.com/office/drawing/2014/main" id="{9F3ADBE6-28D4-46B8-87D0-BCBDD31BB372}"/>
                  </a:ext>
                </a:extLst>
              </p:cNvPr>
              <p:cNvSpPr>
                <a:spLocks noRot="1" noChangeAspect="1" noMove="1" noResize="1" noEditPoints="1" noAdjustHandles="1" noChangeArrowheads="1" noChangeShapeType="1" noTextEdit="1"/>
              </p:cNvSpPr>
              <p:nvPr/>
            </p:nvSpPr>
            <p:spPr>
              <a:xfrm>
                <a:off x="9356613" y="5094574"/>
                <a:ext cx="393543" cy="334938"/>
              </a:xfrm>
              <a:prstGeom prst="roundRect">
                <a:avLst>
                  <a:gd name="adj" fmla="val 10979"/>
                </a:avLst>
              </a:prstGeom>
              <a:blipFill>
                <a:blip r:embed="rId29"/>
                <a:stretch>
                  <a:fillRect l="-15385" r="-10769" b="-10714"/>
                </a:stretch>
              </a:blipFill>
              <a:ln w="6350">
                <a:solidFill>
                  <a:srgbClr val="0066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Rounded Corners 44">
                <a:extLst>
                  <a:ext uri="{FF2B5EF4-FFF2-40B4-BE49-F238E27FC236}">
                    <a16:creationId xmlns:a16="http://schemas.microsoft.com/office/drawing/2014/main" id="{71DF4438-BFA0-4BEE-A5B7-50BAB5E401E5}"/>
                  </a:ext>
                </a:extLst>
              </p:cNvPr>
              <p:cNvSpPr/>
              <p:nvPr/>
            </p:nvSpPr>
            <p:spPr>
              <a:xfrm>
                <a:off x="9181085" y="2507765"/>
                <a:ext cx="393543" cy="334938"/>
              </a:xfrm>
              <a:prstGeom prst="roundRect">
                <a:avLst>
                  <a:gd name="adj" fmla="val 10979"/>
                </a:avLst>
              </a:prstGeom>
              <a:noFill/>
              <a:ln w="63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i="1" smtClean="0">
                          <a:solidFill>
                            <a:srgbClr val="FF0000"/>
                          </a:solidFill>
                          <a:latin typeface="Cambria Math" panose="02040503050406030204" pitchFamily="18" charset="0"/>
                        </a:rPr>
                        <m:t>𝑠</m:t>
                      </m:r>
                      <m:sSub>
                        <m:sSubPr>
                          <m:ctrlPr>
                            <a:rPr lang="en-US" sz="2000" b="0" i="1" smtClean="0">
                              <a:solidFill>
                                <a:srgbClr val="FF0000"/>
                              </a:solidFill>
                              <a:latin typeface="Cambria Math" panose="02040503050406030204" pitchFamily="18" charset="0"/>
                            </a:rPr>
                          </m:ctrlPr>
                        </m:sSubPr>
                        <m:e>
                          <m:r>
                            <a:rPr lang="en-US" sz="2000" i="1" smtClean="0">
                              <a:solidFill>
                                <a:srgbClr val="FF0000"/>
                              </a:solidFill>
                              <a:latin typeface="Cambria Math" panose="02040503050406030204" pitchFamily="18" charset="0"/>
                            </a:rPr>
                            <m:t>h</m:t>
                          </m:r>
                        </m:e>
                        <m:sub>
                          <m:r>
                            <a:rPr lang="en-US" sz="2000" b="0" i="0" smtClean="0">
                              <a:solidFill>
                                <a:srgbClr val="FF0000"/>
                              </a:solidFill>
                              <a:latin typeface="Cambria Math" panose="02040503050406030204" pitchFamily="18" charset="0"/>
                            </a:rPr>
                            <m:t>2</m:t>
                          </m:r>
                        </m:sub>
                      </m:sSub>
                    </m:oMath>
                  </m:oMathPara>
                </a14:m>
                <a:endParaRPr lang="en-US" sz="2000" dirty="0">
                  <a:solidFill>
                    <a:schemeClr val="tx1"/>
                  </a:solidFill>
                  <a:effectLst/>
                </a:endParaRPr>
              </a:p>
            </p:txBody>
          </p:sp>
        </mc:Choice>
        <mc:Fallback xmlns="">
          <p:sp>
            <p:nvSpPr>
              <p:cNvPr id="45" name="Rectangle: Rounded Corners 44">
                <a:extLst>
                  <a:ext uri="{FF2B5EF4-FFF2-40B4-BE49-F238E27FC236}">
                    <a16:creationId xmlns:a16="http://schemas.microsoft.com/office/drawing/2014/main" id="{71DF4438-BFA0-4BEE-A5B7-50BAB5E401E5}"/>
                  </a:ext>
                </a:extLst>
              </p:cNvPr>
              <p:cNvSpPr>
                <a:spLocks noRot="1" noChangeAspect="1" noMove="1" noResize="1" noEditPoints="1" noAdjustHandles="1" noChangeArrowheads="1" noChangeShapeType="1" noTextEdit="1"/>
              </p:cNvSpPr>
              <p:nvPr/>
            </p:nvSpPr>
            <p:spPr>
              <a:xfrm>
                <a:off x="9181085" y="2507765"/>
                <a:ext cx="393543" cy="334938"/>
              </a:xfrm>
              <a:prstGeom prst="roundRect">
                <a:avLst>
                  <a:gd name="adj" fmla="val 10979"/>
                </a:avLst>
              </a:prstGeom>
              <a:blipFill>
                <a:blip r:embed="rId30"/>
                <a:stretch>
                  <a:fillRect l="-15152" r="-9091" b="-10714"/>
                </a:stretch>
              </a:blipFill>
              <a:ln w="6350">
                <a:solidFill>
                  <a:srgbClr val="0066FF"/>
                </a:solidFill>
              </a:ln>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076B646B-6181-44F2-8501-4FA6494BA0F1}"/>
              </a:ext>
            </a:extLst>
          </p:cNvPr>
          <p:cNvSpPr/>
          <p:nvPr/>
        </p:nvSpPr>
        <p:spPr>
          <a:xfrm>
            <a:off x="10715411" y="782788"/>
            <a:ext cx="1325024" cy="776612"/>
          </a:xfrm>
          <a:prstGeom prst="cloudCallout">
            <a:avLst>
              <a:gd name="adj1" fmla="val -140272"/>
              <a:gd name="adj2" fmla="val 75183"/>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A6868A62-9882-4114-9EC0-45A036E1E0C7}"/>
                  </a:ext>
                </a:extLst>
              </p:cNvPr>
              <p:cNvSpPr/>
              <p:nvPr/>
            </p:nvSpPr>
            <p:spPr>
              <a:xfrm>
                <a:off x="10637551" y="921634"/>
                <a:ext cx="1345383" cy="41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a:rPr lang="en-US" i="1" smtClean="0">
                          <a:solidFill>
                            <a:srgbClr val="0066FF"/>
                          </a:solidFill>
                          <a:latin typeface="Cambria Math" panose="02040503050406030204" pitchFamily="18" charset="0"/>
                        </a:rPr>
                        <m:t>𝑠</m:t>
                      </m:r>
                      <m:sSub>
                        <m:sSubPr>
                          <m:ctrlPr>
                            <a:rPr lang="en-US" i="1">
                              <a:solidFill>
                                <a:srgbClr val="0066FF"/>
                              </a:solidFill>
                              <a:latin typeface="Cambria Math" panose="02040503050406030204" pitchFamily="18" charset="0"/>
                            </a:rPr>
                          </m:ctrlPr>
                        </m:sSubPr>
                        <m:e>
                          <m:r>
                            <a:rPr lang="en-US" i="1">
                              <a:solidFill>
                                <a:srgbClr val="0066FF"/>
                              </a:solidFill>
                              <a:latin typeface="Cambria Math" panose="02040503050406030204" pitchFamily="18" charset="0"/>
                            </a:rPr>
                            <m:t>h</m:t>
                          </m:r>
                        </m:e>
                        <m:sub>
                          <m:r>
                            <a:rPr lang="en-US">
                              <a:solidFill>
                                <a:srgbClr val="0066FF"/>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𝑘</m:t>
                          </m:r>
                        </m:e>
                        <m:sub>
                          <m:r>
                            <a:rPr lang="en-US" i="1">
                              <a:solidFill>
                                <a:schemeClr val="tx1"/>
                              </a:solidFill>
                              <a:latin typeface="Cambria Math" panose="02040503050406030204" pitchFamily="18" charset="0"/>
                            </a:rPr>
                            <m:t>𝑖𝑗</m:t>
                          </m:r>
                        </m:sub>
                      </m:sSub>
                    </m:oMath>
                  </m:oMathPara>
                </a14:m>
                <a:endParaRPr lang="en-US" dirty="0">
                  <a:solidFill>
                    <a:schemeClr val="tx1"/>
                  </a:solidFill>
                </a:endParaRPr>
              </a:p>
            </p:txBody>
          </p:sp>
        </mc:Choice>
        <mc:Fallback xmlns="">
          <p:sp>
            <p:nvSpPr>
              <p:cNvPr id="46" name="Rectangle 45">
                <a:extLst>
                  <a:ext uri="{FF2B5EF4-FFF2-40B4-BE49-F238E27FC236}">
                    <a16:creationId xmlns:a16="http://schemas.microsoft.com/office/drawing/2014/main" id="{A6868A62-9882-4114-9EC0-45A036E1E0C7}"/>
                  </a:ext>
                </a:extLst>
              </p:cNvPr>
              <p:cNvSpPr>
                <a:spLocks noRot="1" noChangeAspect="1" noMove="1" noResize="1" noEditPoints="1" noAdjustHandles="1" noChangeArrowheads="1" noChangeShapeType="1" noTextEdit="1"/>
              </p:cNvSpPr>
              <p:nvPr/>
            </p:nvSpPr>
            <p:spPr>
              <a:xfrm>
                <a:off x="10637551" y="921634"/>
                <a:ext cx="1345383" cy="416510"/>
              </a:xfrm>
              <a:prstGeom prst="rect">
                <a:avLst/>
              </a:prstGeom>
              <a:blipFill>
                <a:blip r:embed="rId31"/>
                <a:stretch>
                  <a:fillRect b="-434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Rounded Corners 42">
                <a:extLst>
                  <a:ext uri="{FF2B5EF4-FFF2-40B4-BE49-F238E27FC236}">
                    <a16:creationId xmlns:a16="http://schemas.microsoft.com/office/drawing/2014/main" id="{DACEE0EA-D91E-4483-9E37-B3298221A913}"/>
                  </a:ext>
                </a:extLst>
              </p:cNvPr>
              <p:cNvSpPr/>
              <p:nvPr/>
            </p:nvSpPr>
            <p:spPr>
              <a:xfrm>
                <a:off x="10363394" y="1028663"/>
                <a:ext cx="343109" cy="284862"/>
              </a:xfrm>
              <a:prstGeom prst="roundRect">
                <a:avLst/>
              </a:prstGeom>
              <a:solidFill>
                <a:srgbClr val="FFFF00"/>
              </a:solidFill>
              <a:ln w="12700">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b="1" i="1" smtClean="0">
                          <a:solidFill>
                            <a:schemeClr val="tx1"/>
                          </a:solidFill>
                          <a:effectLst/>
                          <a:latin typeface="Cambria Math" panose="02040503050406030204" pitchFamily="18" charset="0"/>
                        </a:rPr>
                        <m:t> ?</m:t>
                      </m:r>
                    </m:oMath>
                  </m:oMathPara>
                </a14:m>
                <a:endParaRPr lang="en-US" sz="2400" b="1" dirty="0">
                  <a:solidFill>
                    <a:schemeClr val="tx1"/>
                  </a:solidFill>
                  <a:effectLst/>
                </a:endParaRPr>
              </a:p>
            </p:txBody>
          </p:sp>
        </mc:Choice>
        <mc:Fallback xmlns="">
          <p:sp>
            <p:nvSpPr>
              <p:cNvPr id="43" name="Rectangle: Rounded Corners 42">
                <a:extLst>
                  <a:ext uri="{FF2B5EF4-FFF2-40B4-BE49-F238E27FC236}">
                    <a16:creationId xmlns:a16="http://schemas.microsoft.com/office/drawing/2014/main" id="{DACEE0EA-D91E-4483-9E37-B3298221A913}"/>
                  </a:ext>
                </a:extLst>
              </p:cNvPr>
              <p:cNvSpPr>
                <a:spLocks noRot="1" noChangeAspect="1" noMove="1" noResize="1" noEditPoints="1" noAdjustHandles="1" noChangeArrowheads="1" noChangeShapeType="1" noTextEdit="1"/>
              </p:cNvSpPr>
              <p:nvPr/>
            </p:nvSpPr>
            <p:spPr>
              <a:xfrm>
                <a:off x="10363394" y="1028663"/>
                <a:ext cx="343109" cy="284862"/>
              </a:xfrm>
              <a:prstGeom prst="roundRect">
                <a:avLst/>
              </a:prstGeom>
              <a:blipFill>
                <a:blip r:embed="rId32"/>
                <a:stretch>
                  <a:fillRect t="-2083" b="-25000"/>
                </a:stretch>
              </a:blipFill>
              <a:ln w="12700">
                <a:solidFill>
                  <a:srgbClr val="FFFF00"/>
                </a:solidFill>
                <a:prstDash val="sysDot"/>
              </a:ln>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CB7714EA-1FE6-4926-A814-C2EEF018F9F7}"/>
              </a:ext>
            </a:extLst>
          </p:cNvPr>
          <p:cNvGrpSpPr/>
          <p:nvPr/>
        </p:nvGrpSpPr>
        <p:grpSpPr>
          <a:xfrm>
            <a:off x="884073" y="3343802"/>
            <a:ext cx="2004009" cy="360538"/>
            <a:chOff x="1422218" y="2983765"/>
            <a:chExt cx="2004009" cy="360538"/>
          </a:xfrm>
        </p:grpSpPr>
        <p:cxnSp>
          <p:nvCxnSpPr>
            <p:cNvPr id="34" name="Straight Connector 33">
              <a:extLst>
                <a:ext uri="{FF2B5EF4-FFF2-40B4-BE49-F238E27FC236}">
                  <a16:creationId xmlns:a16="http://schemas.microsoft.com/office/drawing/2014/main" id="{8E5DD001-22CD-411F-970D-61012C84C8EA}"/>
                </a:ext>
              </a:extLst>
            </p:cNvPr>
            <p:cNvCxnSpPr>
              <a:cxnSpLocks/>
            </p:cNvCxnSpPr>
            <p:nvPr/>
          </p:nvCxnSpPr>
          <p:spPr>
            <a:xfrm>
              <a:off x="1467293" y="3009014"/>
              <a:ext cx="1913861" cy="3352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354D24-7F7D-44A6-B9AD-AD21EF01016D}"/>
                </a:ext>
              </a:extLst>
            </p:cNvPr>
            <p:cNvCxnSpPr>
              <a:cxnSpLocks/>
            </p:cNvCxnSpPr>
            <p:nvPr/>
          </p:nvCxnSpPr>
          <p:spPr>
            <a:xfrm flipV="1">
              <a:off x="1422218" y="2983765"/>
              <a:ext cx="2004009" cy="354677"/>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8" name="Slide Number Placeholder 9">
            <a:extLst>
              <a:ext uri="{FF2B5EF4-FFF2-40B4-BE49-F238E27FC236}">
                <a16:creationId xmlns:a16="http://schemas.microsoft.com/office/drawing/2014/main" id="{A75FD726-E64E-4C2A-896F-D07672EC0D72}"/>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28</a:t>
            </a:fld>
            <a:endParaRPr lang="en-US" sz="1600" b="1" dirty="0">
              <a:solidFill>
                <a:schemeClr val="bg1"/>
              </a:solidFill>
            </a:endParaRPr>
          </a:p>
        </p:txBody>
      </p:sp>
      <p:sp>
        <p:nvSpPr>
          <p:cNvPr id="49" name="Scroll: Horizontal 48">
            <a:extLst>
              <a:ext uri="{FF2B5EF4-FFF2-40B4-BE49-F238E27FC236}">
                <a16:creationId xmlns:a16="http://schemas.microsoft.com/office/drawing/2014/main" id="{85B82475-ECFB-416C-BE86-7A81EC6703E5}"/>
              </a:ext>
            </a:extLst>
          </p:cNvPr>
          <p:cNvSpPr/>
          <p:nvPr/>
        </p:nvSpPr>
        <p:spPr>
          <a:xfrm>
            <a:off x="6365934" y="5352069"/>
            <a:ext cx="1022631" cy="70214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paper</a:t>
            </a:r>
          </a:p>
        </p:txBody>
      </p:sp>
    </p:spTree>
    <p:extLst>
      <p:ext uri="{BB962C8B-B14F-4D97-AF65-F5344CB8AC3E}">
        <p14:creationId xmlns:p14="http://schemas.microsoft.com/office/powerpoint/2010/main" val="55692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19"/>
                                        </p:tgtEl>
                                        <p:attrNameLst>
                                          <p:attrName>fillcolor</p:attrName>
                                        </p:attrNameLst>
                                      </p:cBhvr>
                                      <p:to>
                                        <a:srgbClr val="FFCC99"/>
                                      </p:to>
                                    </p:animClr>
                                    <p:set>
                                      <p:cBhvr>
                                        <p:cTn id="21" dur="2000" fill="hold"/>
                                        <p:tgtEl>
                                          <p:spTgt spid="19"/>
                                        </p:tgtEl>
                                        <p:attrNameLst>
                                          <p:attrName>fill.type</p:attrName>
                                        </p:attrNameLst>
                                      </p:cBhvr>
                                      <p:to>
                                        <p:strVal val="solid"/>
                                      </p:to>
                                    </p:set>
                                    <p:set>
                                      <p:cBhvr>
                                        <p:cTn id="22" dur="2000" fill="hold"/>
                                        <p:tgtEl>
                                          <p:spTgt spid="19"/>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000" fill="hold"/>
                                        <p:tgtEl>
                                          <p:spTgt spid="20"/>
                                        </p:tgtEl>
                                        <p:attrNameLst>
                                          <p:attrName>fillcolor</p:attrName>
                                        </p:attrNameLst>
                                      </p:cBhvr>
                                      <p:to>
                                        <a:srgbClr val="FFCC99"/>
                                      </p:to>
                                    </p:animClr>
                                    <p:set>
                                      <p:cBhvr>
                                        <p:cTn id="25" dur="2000" fill="hold"/>
                                        <p:tgtEl>
                                          <p:spTgt spid="20"/>
                                        </p:tgtEl>
                                        <p:attrNameLst>
                                          <p:attrName>fill.type</p:attrName>
                                        </p:attrNameLst>
                                      </p:cBhvr>
                                      <p:to>
                                        <p:strVal val="solid"/>
                                      </p:to>
                                    </p:set>
                                    <p:set>
                                      <p:cBhvr>
                                        <p:cTn id="26" dur="2000" fill="hold"/>
                                        <p:tgtEl>
                                          <p:spTgt spid="20"/>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18"/>
                                        </p:tgtEl>
                                        <p:attrNameLst>
                                          <p:attrName>fillcolor</p:attrName>
                                        </p:attrNameLst>
                                      </p:cBhvr>
                                      <p:to>
                                        <a:srgbClr val="FFCC99"/>
                                      </p:to>
                                    </p:animClr>
                                    <p:set>
                                      <p:cBhvr>
                                        <p:cTn id="29" dur="2000" fill="hold"/>
                                        <p:tgtEl>
                                          <p:spTgt spid="18"/>
                                        </p:tgtEl>
                                        <p:attrNameLst>
                                          <p:attrName>fill.type</p:attrName>
                                        </p:attrNameLst>
                                      </p:cBhvr>
                                      <p:to>
                                        <p:strVal val="solid"/>
                                      </p:to>
                                    </p:set>
                                    <p:set>
                                      <p:cBhvr>
                                        <p:cTn id="30" dur="2000" fill="hold"/>
                                        <p:tgtEl>
                                          <p:spTgt spid="18"/>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2000" fill="hold"/>
                                        <p:tgtEl>
                                          <p:spTgt spid="23"/>
                                        </p:tgtEl>
                                        <p:attrNameLst>
                                          <p:attrName>fillcolor</p:attrName>
                                        </p:attrNameLst>
                                      </p:cBhvr>
                                      <p:to>
                                        <a:srgbClr val="FFCC99"/>
                                      </p:to>
                                    </p:animClr>
                                    <p:set>
                                      <p:cBhvr>
                                        <p:cTn id="33" dur="2000" fill="hold"/>
                                        <p:tgtEl>
                                          <p:spTgt spid="23"/>
                                        </p:tgtEl>
                                        <p:attrNameLst>
                                          <p:attrName>fill.type</p:attrName>
                                        </p:attrNameLst>
                                      </p:cBhvr>
                                      <p:to>
                                        <p:strVal val="solid"/>
                                      </p:to>
                                    </p:set>
                                    <p:set>
                                      <p:cBhvr>
                                        <p:cTn id="34" dur="2000" fill="hold"/>
                                        <p:tgtEl>
                                          <p:spTgt spid="23"/>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2000" fill="hold"/>
                                        <p:tgtEl>
                                          <p:spTgt spid="22"/>
                                        </p:tgtEl>
                                        <p:attrNameLst>
                                          <p:attrName>fillcolor</p:attrName>
                                        </p:attrNameLst>
                                      </p:cBhvr>
                                      <p:to>
                                        <a:srgbClr val="FFCC99"/>
                                      </p:to>
                                    </p:animClr>
                                    <p:set>
                                      <p:cBhvr>
                                        <p:cTn id="37" dur="2000" fill="hold"/>
                                        <p:tgtEl>
                                          <p:spTgt spid="22"/>
                                        </p:tgtEl>
                                        <p:attrNameLst>
                                          <p:attrName>fill.type</p:attrName>
                                        </p:attrNameLst>
                                      </p:cBhvr>
                                      <p:to>
                                        <p:strVal val="solid"/>
                                      </p:to>
                                    </p:set>
                                    <p:set>
                                      <p:cBhvr>
                                        <p:cTn id="38" dur="2000" fill="hold"/>
                                        <p:tgtEl>
                                          <p:spTgt spid="22"/>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2000" fill="hold"/>
                                        <p:tgtEl>
                                          <p:spTgt spid="21"/>
                                        </p:tgtEl>
                                        <p:attrNameLst>
                                          <p:attrName>fillcolor</p:attrName>
                                        </p:attrNameLst>
                                      </p:cBhvr>
                                      <p:to>
                                        <a:srgbClr val="FFCC99"/>
                                      </p:to>
                                    </p:animClr>
                                    <p:set>
                                      <p:cBhvr>
                                        <p:cTn id="41" dur="2000" fill="hold"/>
                                        <p:tgtEl>
                                          <p:spTgt spid="21"/>
                                        </p:tgtEl>
                                        <p:attrNameLst>
                                          <p:attrName>fill.type</p:attrName>
                                        </p:attrNameLst>
                                      </p:cBhvr>
                                      <p:to>
                                        <p:strVal val="solid"/>
                                      </p:to>
                                    </p:set>
                                    <p:set>
                                      <p:cBhvr>
                                        <p:cTn id="42" dur="2000" fill="hold"/>
                                        <p:tgtEl>
                                          <p:spTgt spid="21"/>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25"/>
                                        </p:tgtEl>
                                        <p:attrNameLst>
                                          <p:attrName>fillcolor</p:attrName>
                                        </p:attrNameLst>
                                      </p:cBhvr>
                                      <p:to>
                                        <a:srgbClr val="FFCC99"/>
                                      </p:to>
                                    </p:animClr>
                                    <p:set>
                                      <p:cBhvr>
                                        <p:cTn id="45" dur="2000" fill="hold"/>
                                        <p:tgtEl>
                                          <p:spTgt spid="25"/>
                                        </p:tgtEl>
                                        <p:attrNameLst>
                                          <p:attrName>fill.type</p:attrName>
                                        </p:attrNameLst>
                                      </p:cBhvr>
                                      <p:to>
                                        <p:strVal val="solid"/>
                                      </p:to>
                                    </p:set>
                                    <p:set>
                                      <p:cBhvr>
                                        <p:cTn id="46" dur="2000" fill="hold"/>
                                        <p:tgtEl>
                                          <p:spTgt spid="25"/>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26"/>
                                        </p:tgtEl>
                                        <p:attrNameLst>
                                          <p:attrName>fillcolor</p:attrName>
                                        </p:attrNameLst>
                                      </p:cBhvr>
                                      <p:to>
                                        <a:srgbClr val="FFCC99"/>
                                      </p:to>
                                    </p:animClr>
                                    <p:set>
                                      <p:cBhvr>
                                        <p:cTn id="49" dur="2000" fill="hold"/>
                                        <p:tgtEl>
                                          <p:spTgt spid="26"/>
                                        </p:tgtEl>
                                        <p:attrNameLst>
                                          <p:attrName>fill.type</p:attrName>
                                        </p:attrNameLst>
                                      </p:cBhvr>
                                      <p:to>
                                        <p:strVal val="solid"/>
                                      </p:to>
                                    </p:set>
                                    <p:set>
                                      <p:cBhvr>
                                        <p:cTn id="50" dur="2000" fill="hold"/>
                                        <p:tgtEl>
                                          <p:spTgt spid="26"/>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24"/>
                                        </p:tgtEl>
                                        <p:attrNameLst>
                                          <p:attrName>fillcolor</p:attrName>
                                        </p:attrNameLst>
                                      </p:cBhvr>
                                      <p:to>
                                        <a:srgbClr val="FFCC99"/>
                                      </p:to>
                                    </p:animClr>
                                    <p:set>
                                      <p:cBhvr>
                                        <p:cTn id="53" dur="2000" fill="hold"/>
                                        <p:tgtEl>
                                          <p:spTgt spid="24"/>
                                        </p:tgtEl>
                                        <p:attrNameLst>
                                          <p:attrName>fill.type</p:attrName>
                                        </p:attrNameLst>
                                      </p:cBhvr>
                                      <p:to>
                                        <p:strVal val="solid"/>
                                      </p:to>
                                    </p:set>
                                    <p:set>
                                      <p:cBhvr>
                                        <p:cTn id="54" dur="2000" fill="hold"/>
                                        <p:tgtEl>
                                          <p:spTgt spid="24"/>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right)">
                                      <p:cBhvr>
                                        <p:cTn id="59" dur="500"/>
                                        <p:tgtEl>
                                          <p:spTgt spid="4"/>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right)">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par>
                          <p:cTn id="67" fill="hold">
                            <p:stCondLst>
                              <p:cond delay="0"/>
                            </p:stCondLst>
                            <p:childTnLst>
                              <p:par>
                                <p:cTn id="68" presetID="22" presetClass="entr" presetSubtype="1" fill="hold" nodeType="after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up)">
                                      <p:cBhvr>
                                        <p:cTn id="70" dur="500"/>
                                        <p:tgtEl>
                                          <p:spTgt spid="39"/>
                                        </p:tgtEl>
                                      </p:cBhvr>
                                    </p:animEffect>
                                  </p:childTnLst>
                                </p:cTn>
                              </p:par>
                            </p:childTnLst>
                          </p:cTn>
                        </p:par>
                        <p:par>
                          <p:cTn id="71" fill="hold">
                            <p:stCondLst>
                              <p:cond delay="500"/>
                            </p:stCondLst>
                            <p:childTnLst>
                              <p:par>
                                <p:cTn id="72" presetID="22" presetClass="entr" presetSubtype="4" fill="hold"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down)">
                                      <p:cBhvr>
                                        <p:cTn id="74" dur="500"/>
                                        <p:tgtEl>
                                          <p:spTgt spid="37"/>
                                        </p:tgtEl>
                                      </p:cBhvr>
                                    </p:animEffect>
                                  </p:childTnLst>
                                </p:cTn>
                              </p:par>
                            </p:childTnLst>
                          </p:cTn>
                        </p:par>
                        <p:par>
                          <p:cTn id="75" fill="hold">
                            <p:stCondLst>
                              <p:cond delay="1000"/>
                            </p:stCondLst>
                            <p:childTnLst>
                              <p:par>
                                <p:cTn id="76" presetID="22" presetClass="entr" presetSubtype="4" fill="hold"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wipe(down)">
                                      <p:cBhvr>
                                        <p:cTn id="78" dur="500"/>
                                        <p:tgtEl>
                                          <p:spTgt spid="38"/>
                                        </p:tgtEl>
                                      </p:cBhvr>
                                    </p:animEffect>
                                  </p:childTnLst>
                                </p:cTn>
                              </p:par>
                            </p:childTnLst>
                          </p:cTn>
                        </p:par>
                        <p:par>
                          <p:cTn id="79" fill="hold">
                            <p:stCondLst>
                              <p:cond delay="1500"/>
                            </p:stCondLst>
                            <p:childTnLst>
                              <p:par>
                                <p:cTn id="80" presetID="1" presetClass="entr" presetSubtype="0" fill="hold" grpId="0" nodeType="afterEffect">
                                  <p:stCondLst>
                                    <p:cond delay="0"/>
                                  </p:stCondLst>
                                  <p:childTnLst>
                                    <p:set>
                                      <p:cBhvr>
                                        <p:cTn id="81" dur="1" fill="hold">
                                          <p:stCondLst>
                                            <p:cond delay="0"/>
                                          </p:stCondLst>
                                        </p:cTn>
                                        <p:tgtEl>
                                          <p:spTgt spid="45"/>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50" presetClass="path" presetSubtype="0" accel="50000" decel="50000" fill="hold" grpId="1" nodeType="clickEffect">
                                  <p:stCondLst>
                                    <p:cond delay="0"/>
                                  </p:stCondLst>
                                  <p:childTnLst>
                                    <p:animMotion origin="layout" path="M -6.25E-7 3.7037E-6 L 0.03073 3.7037E-6 C 0.04453 3.7037E-6 0.06159 -0.06065 0.06159 -0.10973 L 0.06159 -0.21945 " pathEditMode="relative" rAng="0" ptsTypes="AAAA">
                                      <p:cBhvr>
                                        <p:cTn id="87" dur="1300" fill="hold"/>
                                        <p:tgtEl>
                                          <p:spTgt spid="45"/>
                                        </p:tgtEl>
                                        <p:attrNameLst>
                                          <p:attrName>ppt_x</p:attrName>
                                          <p:attrName>ppt_y</p:attrName>
                                        </p:attrNameLst>
                                      </p:cBhvr>
                                      <p:rCtr x="3073" y="-10972"/>
                                    </p:animMotion>
                                  </p:childTnLst>
                                </p:cTn>
                              </p:par>
                              <p:par>
                                <p:cTn id="88" presetID="1" presetClass="entr" presetSubtype="0" fill="hold" nodeType="withEffect">
                                  <p:stCondLst>
                                    <p:cond delay="0"/>
                                  </p:stCondLst>
                                  <p:childTnLst>
                                    <p:set>
                                      <p:cBhvr>
                                        <p:cTn id="89" dur="1" fill="hold">
                                          <p:stCondLst>
                                            <p:cond delay="0"/>
                                          </p:stCondLst>
                                        </p:cTn>
                                        <p:tgtEl>
                                          <p:spTgt spid="3">
                                            <p:txEl>
                                              <p:pRg st="3" end="3"/>
                                            </p:txEl>
                                          </p:spTgt>
                                        </p:tgtEl>
                                        <p:attrNameLst>
                                          <p:attrName>style.visibility</p:attrName>
                                        </p:attrNameLst>
                                      </p:cBhvr>
                                      <p:to>
                                        <p:strVal val="visible"/>
                                      </p:to>
                                    </p:set>
                                  </p:childTnLst>
                                </p:cTn>
                              </p:par>
                            </p:childTnLst>
                          </p:cTn>
                        </p:par>
                        <p:par>
                          <p:cTn id="90" fill="hold">
                            <p:stCondLst>
                              <p:cond delay="1300"/>
                            </p:stCondLst>
                            <p:childTnLst>
                              <p:par>
                                <p:cTn id="91" presetID="1" presetClass="emph" presetSubtype="2" fill="hold" nodeType="afterEffect">
                                  <p:stCondLst>
                                    <p:cond delay="0"/>
                                  </p:stCondLst>
                                  <p:childTnLst>
                                    <p:animClr clrSpc="rgb" dir="cw">
                                      <p:cBhvr>
                                        <p:cTn id="92" dur="1200" fill="hold"/>
                                        <p:tgtEl>
                                          <p:spTgt spid="45"/>
                                        </p:tgtEl>
                                        <p:attrNameLst>
                                          <p:attrName>fillcolor</p:attrName>
                                        </p:attrNameLst>
                                      </p:cBhvr>
                                      <p:to>
                                        <a:srgbClr val="FFCC99"/>
                                      </p:to>
                                    </p:animClr>
                                    <p:set>
                                      <p:cBhvr>
                                        <p:cTn id="93" dur="1200" fill="hold"/>
                                        <p:tgtEl>
                                          <p:spTgt spid="45"/>
                                        </p:tgtEl>
                                        <p:attrNameLst>
                                          <p:attrName>fill.type</p:attrName>
                                        </p:attrNameLst>
                                      </p:cBhvr>
                                      <p:to>
                                        <p:strVal val="solid"/>
                                      </p:to>
                                    </p:set>
                                    <p:set>
                                      <p:cBhvr>
                                        <p:cTn id="94" dur="1200" fill="hold"/>
                                        <p:tgtEl>
                                          <p:spTgt spid="45"/>
                                        </p:tgtEl>
                                        <p:attrNameLst>
                                          <p:attrName>fill.on</p:attrName>
                                        </p:attrNameLst>
                                      </p:cBhvr>
                                      <p:to>
                                        <p:strVal val="true"/>
                                      </p:to>
                                    </p:set>
                                  </p:childTnLst>
                                </p:cTn>
                              </p:par>
                            </p:childTnLst>
                          </p:cTn>
                        </p:par>
                        <p:par>
                          <p:cTn id="95" fill="hold">
                            <p:stCondLst>
                              <p:cond delay="2500"/>
                            </p:stCondLst>
                            <p:childTnLst>
                              <p:par>
                                <p:cTn id="96" presetID="1" presetClass="entr" presetSubtype="0" fill="hold" grpId="0" nodeType="afterEffect">
                                  <p:stCondLst>
                                    <p:cond delay="0"/>
                                  </p:stCondLst>
                                  <p:childTnLst>
                                    <p:set>
                                      <p:cBhvr>
                                        <p:cTn id="97" dur="1" fill="hold">
                                          <p:stCondLst>
                                            <p:cond delay="0"/>
                                          </p:stCondLst>
                                        </p:cTn>
                                        <p:tgtEl>
                                          <p:spTgt spid="4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5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10" end="10"/>
                                            </p:txEl>
                                          </p:spTgt>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5" grpId="0" animBg="1"/>
      <p:bldP spid="45" grpId="1" animBg="1"/>
      <p:bldP spid="4" grpId="0" animBg="1"/>
      <p:bldP spid="46" grpId="0"/>
      <p:bldP spid="43" grpId="0" animBg="1"/>
      <p:bldP spid="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024" y="0"/>
            <a:ext cx="10058400" cy="1609344"/>
          </a:xfrm>
        </p:spPr>
        <p:txBody>
          <a:bodyPr/>
          <a:lstStyle/>
          <a:p>
            <a:pPr algn="ctr"/>
            <a:r>
              <a:rPr lang="en-US" dirty="0"/>
              <a:t>Our outline</a:t>
            </a:r>
          </a:p>
        </p:txBody>
      </p:sp>
      <p:sp>
        <p:nvSpPr>
          <p:cNvPr id="3" name="Content Placeholder 2"/>
          <p:cNvSpPr>
            <a:spLocks noGrp="1"/>
          </p:cNvSpPr>
          <p:nvPr>
            <p:ph idx="1"/>
          </p:nvPr>
        </p:nvSpPr>
        <p:spPr>
          <a:xfrm>
            <a:off x="1179576" y="1352481"/>
            <a:ext cx="10058400" cy="5380828"/>
          </a:xfrm>
        </p:spPr>
        <p:txBody>
          <a:bodyPr>
            <a:normAutofit fontScale="92500" lnSpcReduction="10000"/>
          </a:bodyPr>
          <a:lstStyle/>
          <a:p>
            <a:pPr marL="571500" indent="-571500">
              <a:buAutoNum type="romanUcPeriod"/>
            </a:pPr>
            <a:r>
              <a:rPr lang="en-US" sz="2600" strike="sngStrike" dirty="0"/>
              <a:t>PSI and Its application</a:t>
            </a:r>
          </a:p>
          <a:p>
            <a:pPr marL="571500" indent="-571500">
              <a:buAutoNum type="romanUcPeriod"/>
            </a:pPr>
            <a:r>
              <a:rPr lang="en-US" sz="2600" strike="sngStrike" dirty="0"/>
              <a:t>Previous Work</a:t>
            </a:r>
          </a:p>
          <a:p>
            <a:pPr marL="571500" indent="-571500">
              <a:buAutoNum type="romanUcPeriod"/>
            </a:pPr>
            <a:r>
              <a:rPr lang="en-US" sz="2600" dirty="0"/>
              <a:t>Our PSI Approach</a:t>
            </a:r>
          </a:p>
          <a:p>
            <a:pPr marL="845820" lvl="1" indent="-571500">
              <a:buAutoNum type="romanUcPeriod"/>
            </a:pPr>
            <a:r>
              <a:rPr lang="en-US" sz="2400" strike="sngStrike" dirty="0"/>
              <a:t>Oblivious Programmable PRF (New tool)</a:t>
            </a:r>
          </a:p>
          <a:p>
            <a:pPr marL="845820" lvl="1" indent="-571500">
              <a:buAutoNum type="romanUcPeriod"/>
            </a:pPr>
            <a:r>
              <a:rPr lang="en-US" sz="2400" strike="sngStrike" dirty="0"/>
              <a:t>Zero Sharing</a:t>
            </a:r>
          </a:p>
          <a:p>
            <a:pPr marL="845820" lvl="1" indent="-571500">
              <a:buAutoNum type="romanUcPeriod"/>
            </a:pPr>
            <a:r>
              <a:rPr lang="en-US" sz="2400" strike="sngStrike" dirty="0"/>
              <a:t>Putting it together =&gt; our PSI construction </a:t>
            </a:r>
          </a:p>
          <a:p>
            <a:pPr marL="571500" indent="-571500">
              <a:buAutoNum type="romanUcPeriod"/>
            </a:pPr>
            <a:r>
              <a:rPr lang="en-US" sz="2600" dirty="0"/>
              <a:t>Results</a:t>
            </a: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 This talk is on </a:t>
            </a:r>
            <a:r>
              <a:rPr lang="en-US" sz="2400" dirty="0"/>
              <a:t>Semi-honest setting</a:t>
            </a:r>
            <a:endParaRPr lang="en-US" sz="2100" dirty="0"/>
          </a:p>
        </p:txBody>
      </p:sp>
      <p:sp>
        <p:nvSpPr>
          <p:cNvPr id="6" name="Slide Number Placeholder 9">
            <a:extLst>
              <a:ext uri="{FF2B5EF4-FFF2-40B4-BE49-F238E27FC236}">
                <a16:creationId xmlns:a16="http://schemas.microsoft.com/office/drawing/2014/main" id="{A0B64C7A-7027-469A-A489-8162D2878D6D}"/>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29</a:t>
            </a:fld>
            <a:endParaRPr lang="en-US" sz="1600" b="1" dirty="0">
              <a:solidFill>
                <a:schemeClr val="bg1"/>
              </a:solidFill>
            </a:endParaRPr>
          </a:p>
        </p:txBody>
      </p:sp>
    </p:spTree>
    <p:extLst>
      <p:ext uri="{BB962C8B-B14F-4D97-AF65-F5344CB8AC3E}">
        <p14:creationId xmlns:p14="http://schemas.microsoft.com/office/powerpoint/2010/main" val="330113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Content Placeholder 2"/>
              <p:cNvSpPr>
                <a:spLocks noGrp="1"/>
              </p:cNvSpPr>
              <p:nvPr>
                <p:ph idx="1"/>
              </p:nvPr>
            </p:nvSpPr>
            <p:spPr>
              <a:xfrm>
                <a:off x="6835048" y="3893476"/>
                <a:ext cx="5622114" cy="4074306"/>
              </a:xfrm>
            </p:spPr>
            <p:txBody>
              <a:bodyPr>
                <a:normAutofit/>
              </a:bodyPr>
              <a:lstStyle/>
              <a:p>
                <a:r>
                  <a:rPr lang="en-US" sz="2500" dirty="0"/>
                  <a:t>Party ONLY learns </a:t>
                </a:r>
                <a14:m>
                  <m:oMath xmlns:m="http://schemas.openxmlformats.org/officeDocument/2006/math">
                    <m:r>
                      <a:rPr lang="en-US" sz="2500" b="1" i="1" smtClean="0">
                        <a:solidFill>
                          <a:srgbClr val="FF0000"/>
                        </a:solidFill>
                        <a:latin typeface="Cambria Math" panose="02040503050406030204" pitchFamily="18" charset="0"/>
                      </a:rPr>
                      <m:t>𝑿</m:t>
                    </m:r>
                    <m:r>
                      <a:rPr lang="en-US" sz="2500" b="1" i="1" smtClean="0">
                        <a:solidFill>
                          <a:srgbClr val="FF0000"/>
                        </a:solidFill>
                        <a:latin typeface="Cambria Math" panose="02040503050406030204" pitchFamily="18" charset="0"/>
                      </a:rPr>
                      <m:t>∩</m:t>
                    </m:r>
                    <m:r>
                      <a:rPr lang="en-US" sz="2500" b="1" i="1" smtClean="0">
                        <a:solidFill>
                          <a:srgbClr val="FF0000"/>
                        </a:solidFill>
                        <a:latin typeface="Cambria Math" panose="02040503050406030204" pitchFamily="18" charset="0"/>
                      </a:rPr>
                      <m:t>𝒀</m:t>
                    </m:r>
                    <m:r>
                      <a:rPr lang="en-US" sz="2500" b="1" i="1">
                        <a:solidFill>
                          <a:srgbClr val="FF0000"/>
                        </a:solidFill>
                        <a:latin typeface="Cambria Math" panose="02040503050406030204" pitchFamily="18" charset="0"/>
                      </a:rPr>
                      <m:t>∩</m:t>
                    </m:r>
                    <m:r>
                      <a:rPr lang="en-US" sz="2500" b="1" i="1" smtClean="0">
                        <a:solidFill>
                          <a:srgbClr val="FF0000"/>
                        </a:solidFill>
                        <a:latin typeface="Cambria Math" panose="02040503050406030204" pitchFamily="18" charset="0"/>
                      </a:rPr>
                      <m:t>𝒁</m:t>
                    </m:r>
                  </m:oMath>
                </a14:m>
                <a:endParaRPr lang="en-US" sz="2500" b="1" dirty="0">
                  <a:solidFill>
                    <a:srgbClr val="FF0000"/>
                  </a:solidFill>
                </a:endParaRPr>
              </a:p>
              <a:p>
                <a:pPr>
                  <a:buFont typeface="Symbol" panose="05050102010706020507" pitchFamily="18" charset="2"/>
                  <a:buChar char="Þ"/>
                </a:pPr>
                <a:r>
                  <a:rPr lang="en-US" sz="2500" dirty="0"/>
                  <a:t>nothing about </a:t>
                </a:r>
                <a:r>
                  <a:rPr lang="en-US" sz="2500" b="1" dirty="0"/>
                  <a:t>partial</a:t>
                </a:r>
                <a:r>
                  <a:rPr lang="en-US" sz="2500" dirty="0"/>
                  <a:t> intersection</a:t>
                </a:r>
              </a:p>
              <a:p>
                <a14:m>
                  <m:oMath xmlns:m="http://schemas.openxmlformats.org/officeDocument/2006/math">
                    <m:r>
                      <m:rPr>
                        <m:sty m:val="p"/>
                      </m:rPr>
                      <a:rPr lang="en-US" sz="2500">
                        <a:latin typeface="Cambria Math" panose="02040503050406030204" pitchFamily="18" charset="0"/>
                      </a:rPr>
                      <m:t>Alice</m:t>
                    </m:r>
                    <m:r>
                      <a:rPr lang="en-US" sz="2500">
                        <a:latin typeface="Cambria Math" panose="02040503050406030204" pitchFamily="18" charset="0"/>
                      </a:rPr>
                      <m:t> &amp; </m:t>
                    </m:r>
                    <m:r>
                      <m:rPr>
                        <m:sty m:val="p"/>
                      </m:rPr>
                      <a:rPr lang="en-US" sz="2500">
                        <a:latin typeface="Cambria Math" panose="02040503050406030204" pitchFamily="18" charset="0"/>
                      </a:rPr>
                      <m:t>Bob</m:t>
                    </m:r>
                    <m:r>
                      <a:rPr lang="en-US" sz="2500">
                        <a:latin typeface="Cambria Math" panose="02040503050406030204" pitchFamily="18" charset="0"/>
                      </a:rPr>
                      <m:t> </m:t>
                    </m:r>
                  </m:oMath>
                </a14:m>
                <a:r>
                  <a:rPr lang="en-US" sz="2500" dirty="0"/>
                  <a:t>talk together, they </a:t>
                </a:r>
                <a:r>
                  <a:rPr lang="en-US" sz="2500" b="1" dirty="0"/>
                  <a:t>cannot</a:t>
                </a:r>
                <a:r>
                  <a:rPr lang="en-US" sz="2500" dirty="0"/>
                  <a:t> learn anything about </a:t>
                </a:r>
                <a14:m>
                  <m:oMath xmlns:m="http://schemas.openxmlformats.org/officeDocument/2006/math">
                    <m:r>
                      <a:rPr lang="en-US" sz="2500" i="1">
                        <a:latin typeface="Cambria Math" panose="02040503050406030204" pitchFamily="18" charset="0"/>
                      </a:rPr>
                      <m:t>𝐶h𝑎𝑟𝑙𝑖</m:t>
                    </m:r>
                    <m:sSup>
                      <m:sSupPr>
                        <m:ctrlPr>
                          <a:rPr lang="en-US" sz="2500" i="1">
                            <a:latin typeface="Cambria Math" panose="02040503050406030204" pitchFamily="18" charset="0"/>
                          </a:rPr>
                        </m:ctrlPr>
                      </m:sSupPr>
                      <m:e>
                        <m:r>
                          <a:rPr lang="en-US" sz="2500" i="1">
                            <a:latin typeface="Cambria Math" panose="02040503050406030204" pitchFamily="18" charset="0"/>
                          </a:rPr>
                          <m:t>𝑒</m:t>
                        </m:r>
                      </m:e>
                      <m:sup>
                        <m:r>
                          <a:rPr lang="en-US" sz="2500" i="1">
                            <a:latin typeface="Cambria Math" panose="02040503050406030204" pitchFamily="18" charset="0"/>
                          </a:rPr>
                          <m:t>′</m:t>
                        </m:r>
                      </m:sup>
                    </m:sSup>
                    <m:r>
                      <a:rPr lang="en-US" sz="2500" i="1">
                        <a:latin typeface="Cambria Math" panose="02040503050406030204" pitchFamily="18" charset="0"/>
                      </a:rPr>
                      <m:t>𝑠</m:t>
                    </m:r>
                    <m:r>
                      <a:rPr lang="en-US" sz="2500" i="1">
                        <a:latin typeface="Cambria Math" panose="02040503050406030204" pitchFamily="18" charset="0"/>
                      </a:rPr>
                      <m:t> </m:t>
                    </m:r>
                  </m:oMath>
                </a14:m>
                <a:r>
                  <a:rPr lang="en-US" sz="2500" dirty="0"/>
                  <a:t>dataset </a:t>
                </a:r>
                <a14:m>
                  <m:oMath xmlns:m="http://schemas.openxmlformats.org/officeDocument/2006/math">
                    <m:r>
                      <a:rPr lang="en-US" sz="2500" b="1" i="1">
                        <a:latin typeface="Cambria Math" panose="02040503050406030204" pitchFamily="18" charset="0"/>
                      </a:rPr>
                      <m:t>𝒁</m:t>
                    </m:r>
                  </m:oMath>
                </a14:m>
                <a:r>
                  <a:rPr lang="en-US" sz="2500" dirty="0"/>
                  <a:t> beyond the intersection items</a:t>
                </a:r>
              </a:p>
              <a:p>
                <a:pPr marL="0" indent="0">
                  <a:buNone/>
                </a:pPr>
                <a:endParaRPr lang="en-US" sz="2500" dirty="0">
                  <a:solidFill>
                    <a:srgbClr val="FF0000"/>
                  </a:solidFill>
                </a:endParaRPr>
              </a:p>
              <a:p>
                <a:pPr marL="0" indent="0">
                  <a:buNone/>
                </a:pPr>
                <a:endParaRPr lang="en-US" sz="2500" dirty="0"/>
              </a:p>
            </p:txBody>
          </p:sp>
        </mc:Choice>
        <mc:Fallback xmlns="">
          <p:sp>
            <p:nvSpPr>
              <p:cNvPr id="43" name="Content Placeholder 2"/>
              <p:cNvSpPr>
                <a:spLocks noGrp="1" noRot="1" noChangeAspect="1" noMove="1" noResize="1" noEditPoints="1" noAdjustHandles="1" noChangeArrowheads="1" noChangeShapeType="1" noTextEdit="1"/>
              </p:cNvSpPr>
              <p:nvPr>
                <p:ph idx="1"/>
              </p:nvPr>
            </p:nvSpPr>
            <p:spPr>
              <a:xfrm>
                <a:off x="6835048" y="3893476"/>
                <a:ext cx="5622114" cy="4074306"/>
              </a:xfrm>
              <a:blipFill>
                <a:blip r:embed="rId3"/>
                <a:stretch>
                  <a:fillRect l="-1302" t="-2246"/>
                </a:stretch>
              </a:blipFill>
            </p:spPr>
            <p:txBody>
              <a:bodyPr/>
              <a:lstStyle/>
              <a:p>
                <a:r>
                  <a:rPr lang="en-US">
                    <a:noFill/>
                  </a:rPr>
                  <a:t> </a:t>
                </a:r>
              </a:p>
            </p:txBody>
          </p:sp>
        </mc:Fallback>
      </mc:AlternateContent>
      <p:pic>
        <p:nvPicPr>
          <p:cNvPr id="62" name="Picture 61"/>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720205" y="5393761"/>
            <a:ext cx="1131616" cy="113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AutoShape 8" descr="Image result for bob minio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endParaRPr lang="en-US" altLang="en-US"/>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35567" y="1121138"/>
            <a:ext cx="1010653" cy="100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90578" y="1097147"/>
            <a:ext cx="1159574" cy="116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1" name="Oval 10"/>
              <p:cNvSpPr>
                <a:spLocks noChangeArrowheads="1"/>
              </p:cNvSpPr>
              <p:nvPr/>
            </p:nvSpPr>
            <p:spPr bwMode="auto">
              <a:xfrm>
                <a:off x="520533" y="1600299"/>
                <a:ext cx="4323913" cy="2664223"/>
              </a:xfrm>
              <a:prstGeom prst="ellipse">
                <a:avLst/>
              </a:prstGeom>
              <a:solidFill>
                <a:srgbClr val="FFCCCC">
                  <a:alpha val="9804"/>
                </a:srgbClr>
              </a:solidFill>
              <a:ln w="76200">
                <a:solidFill>
                  <a:schemeClr val="accent1">
                    <a:lumMod val="60000"/>
                    <a:lumOff val="40000"/>
                  </a:schemeClr>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14:m>
                  <m:oMathPara xmlns:m="http://schemas.openxmlformats.org/officeDocument/2006/math">
                    <m:oMathParaPr>
                      <m:jc m:val="centerGroup"/>
                    </m:oMathParaPr>
                    <m:oMath xmlns:m="http://schemas.openxmlformats.org/officeDocument/2006/math">
                      <m:r>
                        <a:rPr lang="en-US" altLang="en-US" sz="5000" b="1" i="1" smtClean="0">
                          <a:latin typeface="Cambria Math" panose="02040503050406030204" pitchFamily="18" charset="0"/>
                        </a:rPr>
                        <m:t>𝑿</m:t>
                      </m:r>
                      <m:r>
                        <a:rPr lang="en-US" altLang="en-US" sz="5000" b="1" i="1" smtClean="0">
                          <a:latin typeface="Cambria Math" panose="02040503050406030204" pitchFamily="18" charset="0"/>
                        </a:rPr>
                        <m:t>               </m:t>
                      </m:r>
                    </m:oMath>
                  </m:oMathPara>
                </a14:m>
                <a:endParaRPr lang="en-US" altLang="en-US" sz="5000" b="1" dirty="0">
                  <a:latin typeface="Arial" panose="020B0604020202020204" pitchFamily="34" charset="0"/>
                </a:endParaRPr>
              </a:p>
            </p:txBody>
          </p:sp>
        </mc:Choice>
        <mc:Fallback xmlns="">
          <p:sp>
            <p:nvSpPr>
              <p:cNvPr id="41" name="Oval 10"/>
              <p:cNvSpPr>
                <a:spLocks noRot="1" noChangeAspect="1" noMove="1" noResize="1" noEditPoints="1" noAdjustHandles="1" noChangeArrowheads="1" noChangeShapeType="1" noTextEdit="1"/>
              </p:cNvSpPr>
              <p:nvPr/>
            </p:nvSpPr>
            <p:spPr bwMode="auto">
              <a:xfrm>
                <a:off x="520533" y="1600299"/>
                <a:ext cx="4323913" cy="2664223"/>
              </a:xfrm>
              <a:prstGeom prst="ellipse">
                <a:avLst/>
              </a:prstGeom>
              <a:blipFill>
                <a:blip r:embed="rId9"/>
                <a:stretch>
                  <a:fillRect/>
                </a:stretch>
              </a:blipFill>
              <a:ln w="76200">
                <a:solidFill>
                  <a:schemeClr val="accent1">
                    <a:lumMod val="60000"/>
                    <a:lumOff val="40000"/>
                  </a:schemeClr>
                </a:solidFill>
                <a:round/>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11"/>
              <p:cNvSpPr>
                <a:spLocks noChangeArrowheads="1"/>
              </p:cNvSpPr>
              <p:nvPr/>
            </p:nvSpPr>
            <p:spPr bwMode="auto">
              <a:xfrm>
                <a:off x="3016509" y="1672623"/>
                <a:ext cx="4057110" cy="2591899"/>
              </a:xfrm>
              <a:prstGeom prst="ellipse">
                <a:avLst/>
              </a:prstGeom>
              <a:solidFill>
                <a:srgbClr val="CCFFFF">
                  <a:alpha val="9804"/>
                </a:srgbClr>
              </a:solidFill>
              <a:ln w="76200">
                <a:solidFill>
                  <a:srgbClr val="0066FF"/>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14:m>
                  <m:oMathPara xmlns:m="http://schemas.openxmlformats.org/officeDocument/2006/math">
                    <m:oMathParaPr>
                      <m:jc m:val="centerGroup"/>
                    </m:oMathParaPr>
                    <m:oMath xmlns:m="http://schemas.openxmlformats.org/officeDocument/2006/math">
                      <m:r>
                        <a:rPr lang="en-US" altLang="en-US" sz="5000" b="1" i="1" smtClean="0">
                          <a:latin typeface="Cambria Math" panose="02040503050406030204" pitchFamily="18" charset="0"/>
                        </a:rPr>
                        <m:t>      </m:t>
                      </m:r>
                      <m:r>
                        <a:rPr lang="en-US" altLang="en-US" sz="5000" b="1" i="1" smtClean="0">
                          <a:latin typeface="Cambria Math" panose="02040503050406030204" pitchFamily="18" charset="0"/>
                        </a:rPr>
                        <m:t>𝒀</m:t>
                      </m:r>
                    </m:oMath>
                  </m:oMathPara>
                </a14:m>
                <a:endParaRPr lang="en-US" altLang="en-US" sz="5000" b="1" dirty="0">
                  <a:latin typeface="Arial" panose="020B0604020202020204" pitchFamily="34" charset="0"/>
                </a:endParaRPr>
              </a:p>
            </p:txBody>
          </p:sp>
        </mc:Choice>
        <mc:Fallback xmlns="">
          <p:sp>
            <p:nvSpPr>
              <p:cNvPr id="44" name="Oval 11"/>
              <p:cNvSpPr>
                <a:spLocks noRot="1" noChangeAspect="1" noMove="1" noResize="1" noEditPoints="1" noAdjustHandles="1" noChangeArrowheads="1" noChangeShapeType="1" noTextEdit="1"/>
              </p:cNvSpPr>
              <p:nvPr/>
            </p:nvSpPr>
            <p:spPr bwMode="auto">
              <a:xfrm>
                <a:off x="3016509" y="1672623"/>
                <a:ext cx="4057110" cy="2591899"/>
              </a:xfrm>
              <a:prstGeom prst="ellipse">
                <a:avLst/>
              </a:prstGeom>
              <a:blipFill>
                <a:blip r:embed="rId10"/>
                <a:stretch>
                  <a:fillRect/>
                </a:stretch>
              </a:blipFill>
              <a:ln w="76200">
                <a:solidFill>
                  <a:srgbClr val="0066FF"/>
                </a:solidFill>
                <a:round/>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1"/>
              <p:cNvSpPr>
                <a:spLocks noChangeArrowheads="1"/>
              </p:cNvSpPr>
              <p:nvPr/>
            </p:nvSpPr>
            <p:spPr bwMode="auto">
              <a:xfrm>
                <a:off x="2342014" y="2868499"/>
                <a:ext cx="2819533" cy="3661994"/>
              </a:xfrm>
              <a:prstGeom prst="ellipse">
                <a:avLst/>
              </a:prstGeom>
              <a:solidFill>
                <a:srgbClr val="66CCFF">
                  <a:alpha val="9804"/>
                </a:srgbClr>
              </a:solidFill>
              <a:ln w="76200">
                <a:solidFill>
                  <a:schemeClr val="accent6">
                    <a:lumMod val="75000"/>
                  </a:schemeClr>
                </a:solidFill>
                <a:round/>
                <a:headEnd/>
                <a:tailEnd/>
              </a:ln>
              <a:effectLst/>
            </p:spPr>
            <p:txBody>
              <a:bodyPr wrap="none"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Gill Sans" charset="0"/>
                    <a:cs typeface="DejaVu Sans" charset="0"/>
                  </a:defRPr>
                </a:lvl9pPr>
              </a:lstStyle>
              <a:p>
                <a:pPr algn="ctr">
                  <a:buClrTx/>
                  <a:buFontTx/>
                  <a:buNone/>
                </a:pPr>
                <a14:m>
                  <m:oMathPara xmlns:m="http://schemas.openxmlformats.org/officeDocument/2006/math">
                    <m:oMathParaPr>
                      <m:jc m:val="centerGroup"/>
                    </m:oMathParaPr>
                    <m:oMath xmlns:m="http://schemas.openxmlformats.org/officeDocument/2006/math">
                      <m:r>
                        <a:rPr lang="en-US" altLang="en-US" sz="5000" b="1" i="1" smtClean="0">
                          <a:latin typeface="Cambria Math" panose="02040503050406030204" pitchFamily="18" charset="0"/>
                        </a:rPr>
                        <m:t>𝒁</m:t>
                      </m:r>
                    </m:oMath>
                  </m:oMathPara>
                </a14:m>
                <a:endParaRPr lang="en-US" altLang="en-US" sz="5000" b="1" dirty="0">
                  <a:latin typeface="Arial" panose="020B0604020202020204" pitchFamily="34" charset="0"/>
                </a:endParaRPr>
              </a:p>
            </p:txBody>
          </p:sp>
        </mc:Choice>
        <mc:Fallback xmlns="">
          <p:sp>
            <p:nvSpPr>
              <p:cNvPr id="16" name="Oval 11"/>
              <p:cNvSpPr>
                <a:spLocks noRot="1" noChangeAspect="1" noMove="1" noResize="1" noEditPoints="1" noAdjustHandles="1" noChangeArrowheads="1" noChangeShapeType="1" noTextEdit="1"/>
              </p:cNvSpPr>
              <p:nvPr/>
            </p:nvSpPr>
            <p:spPr bwMode="auto">
              <a:xfrm>
                <a:off x="2342014" y="2868499"/>
                <a:ext cx="2819533" cy="3661994"/>
              </a:xfrm>
              <a:prstGeom prst="ellipse">
                <a:avLst/>
              </a:prstGeom>
              <a:blipFill>
                <a:blip r:embed="rId11"/>
                <a:stretch>
                  <a:fillRect/>
                </a:stretch>
              </a:blipFill>
              <a:ln w="76200">
                <a:solidFill>
                  <a:schemeClr val="accent6">
                    <a:lumMod val="75000"/>
                  </a:schemeClr>
                </a:solidFill>
                <a:round/>
                <a:headEnd/>
                <a:tailEnd/>
              </a:ln>
              <a:effectLst/>
            </p:spPr>
            <p:txBody>
              <a:bodyPr/>
              <a:lstStyle/>
              <a:p>
                <a:r>
                  <a:rPr lang="en-US">
                    <a:noFill/>
                  </a:rPr>
                  <a:t> </a:t>
                </a:r>
              </a:p>
            </p:txBody>
          </p:sp>
        </mc:Fallback>
      </mc:AlternateContent>
      <p:grpSp>
        <p:nvGrpSpPr>
          <p:cNvPr id="3" name="Group 2"/>
          <p:cNvGrpSpPr/>
          <p:nvPr/>
        </p:nvGrpSpPr>
        <p:grpSpPr>
          <a:xfrm>
            <a:off x="3097003" y="2929906"/>
            <a:ext cx="1534913" cy="1014479"/>
            <a:chOff x="3097003" y="2929906"/>
            <a:chExt cx="1534913" cy="1014479"/>
          </a:xfrm>
        </p:grpSpPr>
        <p:cxnSp>
          <p:nvCxnSpPr>
            <p:cNvPr id="5" name="Straight Connector 4"/>
            <p:cNvCxnSpPr>
              <a:cxnSpLocks/>
            </p:cNvCxnSpPr>
            <p:nvPr/>
          </p:nvCxnSpPr>
          <p:spPr>
            <a:xfrm>
              <a:off x="3097003" y="3143295"/>
              <a:ext cx="848239" cy="801090"/>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a:cxnSpLocks/>
            </p:cNvCxnSpPr>
            <p:nvPr/>
          </p:nvCxnSpPr>
          <p:spPr>
            <a:xfrm>
              <a:off x="3256104" y="3041499"/>
              <a:ext cx="850897" cy="860280"/>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a:cxnSpLocks/>
            </p:cNvCxnSpPr>
            <p:nvPr/>
          </p:nvCxnSpPr>
          <p:spPr>
            <a:xfrm>
              <a:off x="3420170" y="3012041"/>
              <a:ext cx="857568" cy="787408"/>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a:cxnSpLocks/>
            </p:cNvCxnSpPr>
            <p:nvPr/>
          </p:nvCxnSpPr>
          <p:spPr>
            <a:xfrm>
              <a:off x="3554773" y="2968572"/>
              <a:ext cx="821516" cy="725891"/>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p:cNvCxnSpPr>
              <a:cxnSpLocks/>
            </p:cNvCxnSpPr>
            <p:nvPr/>
          </p:nvCxnSpPr>
          <p:spPr>
            <a:xfrm>
              <a:off x="3761417" y="2929906"/>
              <a:ext cx="684751" cy="686408"/>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p:cNvCxnSpPr>
              <a:cxnSpLocks/>
            </p:cNvCxnSpPr>
            <p:nvPr/>
          </p:nvCxnSpPr>
          <p:spPr>
            <a:xfrm>
              <a:off x="3977184" y="2954127"/>
              <a:ext cx="633050" cy="559487"/>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p:cNvCxnSpPr>
              <a:cxnSpLocks/>
            </p:cNvCxnSpPr>
            <p:nvPr/>
          </p:nvCxnSpPr>
          <p:spPr>
            <a:xfrm>
              <a:off x="4231644" y="3000825"/>
              <a:ext cx="400272" cy="381487"/>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35" name="Picture 2" descr="Image result for check sign"/>
          <p:cNvPicPr>
            <a:picLocks noChangeAspect="1" noChangeArrowheads="1"/>
          </p:cNvPicPr>
          <p:nvPr/>
        </p:nvPicPr>
        <p:blipFill>
          <a:blip r:embed="rId12">
            <a:extLst>
              <a:ext uri="{BEBA8EAE-BF5A-486C-A8C5-ECC9F3942E4B}">
                <a14:imgProps xmlns:a14="http://schemas.microsoft.com/office/drawing/2010/main">
                  <a14:imgLayer r:embed="rId1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464293" y="2992669"/>
            <a:ext cx="789107" cy="900807"/>
          </a:xfrm>
          <a:prstGeom prst="rect">
            <a:avLst/>
          </a:prstGeom>
          <a:noFill/>
          <a:extLst>
            <a:ext uri="{909E8E84-426E-40DD-AFC4-6F175D3DCCD1}">
              <a14:hiddenFill xmlns:a14="http://schemas.microsoft.com/office/drawing/2010/main">
                <a:solidFill>
                  <a:srgbClr val="FFFFFF"/>
                </a:solidFill>
              </a14:hiddenFill>
            </a:ext>
          </a:extLst>
        </p:spPr>
      </p:pic>
      <p:sp>
        <p:nvSpPr>
          <p:cNvPr id="61" name="Title 1"/>
          <p:cNvSpPr>
            <a:spLocks noGrp="1"/>
          </p:cNvSpPr>
          <p:nvPr>
            <p:ph type="title"/>
          </p:nvPr>
        </p:nvSpPr>
        <p:spPr>
          <a:xfrm>
            <a:off x="1139468" y="0"/>
            <a:ext cx="10058400" cy="919428"/>
          </a:xfrm>
        </p:spPr>
        <p:txBody>
          <a:bodyPr/>
          <a:lstStyle/>
          <a:p>
            <a:pPr algn="ctr"/>
            <a:r>
              <a:rPr lang="en-US" dirty="0"/>
              <a:t>Multi-party Private Set Intersection</a:t>
            </a:r>
          </a:p>
        </p:txBody>
      </p:sp>
      <p:cxnSp>
        <p:nvCxnSpPr>
          <p:cNvPr id="56" name="Straight Arrow Connector 55"/>
          <p:cNvCxnSpPr>
            <a:cxnSpLocks/>
          </p:cNvCxnSpPr>
          <p:nvPr/>
        </p:nvCxnSpPr>
        <p:spPr>
          <a:xfrm flipV="1">
            <a:off x="1146220" y="1217911"/>
            <a:ext cx="5401247" cy="22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p:cNvCxnSpPr>
          <p:nvPr/>
        </p:nvCxnSpPr>
        <p:spPr>
          <a:xfrm flipH="1">
            <a:off x="1141700" y="1450884"/>
            <a:ext cx="5405767" cy="22917"/>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432853" y="890795"/>
            <a:ext cx="463085" cy="324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8" name="Rectangle 67"/>
          <p:cNvSpPr/>
          <p:nvPr/>
        </p:nvSpPr>
        <p:spPr>
          <a:xfrm>
            <a:off x="5657693" y="1130374"/>
            <a:ext cx="477725" cy="324486"/>
          </a:xfrm>
          <a:prstGeom prst="rect">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mc:AlternateContent xmlns:mc="http://schemas.openxmlformats.org/markup-compatibility/2006" xmlns:a14="http://schemas.microsoft.com/office/drawing/2010/main">
        <mc:Choice Requires="a14">
          <p:sp>
            <p:nvSpPr>
              <p:cNvPr id="4" name="Rectangle 3"/>
              <p:cNvSpPr/>
              <p:nvPr/>
            </p:nvSpPr>
            <p:spPr>
              <a:xfrm>
                <a:off x="240041" y="1729228"/>
                <a:ext cx="7587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𝐴𝑙𝑖𝑐𝑒</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40041" y="1729228"/>
                <a:ext cx="758797"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669531" y="1839665"/>
                <a:ext cx="6481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𝐵𝑜𝑏</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6669531" y="1839665"/>
                <a:ext cx="64819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859220" y="6101361"/>
                <a:ext cx="1010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𝐶h𝑎𝑟𝑙𝑖𝑒</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859220" y="6101361"/>
                <a:ext cx="1010469" cy="369332"/>
              </a:xfrm>
              <a:prstGeom prst="rect">
                <a:avLst/>
              </a:prstGeom>
              <a:blipFill>
                <a:blip r:embed="rId27"/>
                <a:stretch>
                  <a:fillRect/>
                </a:stretch>
              </a:blipFill>
            </p:spPr>
            <p:txBody>
              <a:bodyPr/>
              <a:lstStyle/>
              <a:p>
                <a:r>
                  <a:rPr lang="en-US">
                    <a:noFill/>
                  </a:rPr>
                  <a:t> </a:t>
                </a:r>
              </a:p>
            </p:txBody>
          </p:sp>
        </mc:Fallback>
      </mc:AlternateContent>
      <p:pic>
        <p:nvPicPr>
          <p:cNvPr id="2054" name="Picture 6" descr="Related image">
            <a:extLst>
              <a:ext uri="{FF2B5EF4-FFF2-40B4-BE49-F238E27FC236}">
                <a16:creationId xmlns:a16="http://schemas.microsoft.com/office/drawing/2014/main" id="{2DF02FC7-9523-451E-8BFE-123AB2BAEFE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7477" y="1047856"/>
            <a:ext cx="590087" cy="64765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Related image">
            <a:extLst>
              <a:ext uri="{FF2B5EF4-FFF2-40B4-BE49-F238E27FC236}">
                <a16:creationId xmlns:a16="http://schemas.microsoft.com/office/drawing/2014/main" id="{7A37D195-B255-4561-BB8A-65683004711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669233" y="1144578"/>
            <a:ext cx="590087" cy="64765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Image result for question sign">
            <a:extLst>
              <a:ext uri="{FF2B5EF4-FFF2-40B4-BE49-F238E27FC236}">
                <a16:creationId xmlns:a16="http://schemas.microsoft.com/office/drawing/2014/main" id="{AFE39599-5F60-4C2D-9BF9-8C63C4E6121D}"/>
              </a:ext>
            </a:extLst>
          </p:cNvPr>
          <p:cNvPicPr>
            <a:picLocks noChangeAspect="1" noChangeArrowheads="1"/>
          </p:cNvPicPr>
          <p:nvPr/>
        </p:nvPicPr>
        <p:blipFill>
          <a:blip r:embed="rId29">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91252" y="2152331"/>
            <a:ext cx="508476" cy="50847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Image result for question sign">
            <a:extLst>
              <a:ext uri="{FF2B5EF4-FFF2-40B4-BE49-F238E27FC236}">
                <a16:creationId xmlns:a16="http://schemas.microsoft.com/office/drawing/2014/main" id="{BF451FF5-8320-46A2-A15A-843527E426A0}"/>
              </a:ext>
            </a:extLst>
          </p:cNvPr>
          <p:cNvPicPr>
            <a:picLocks noChangeAspect="1" noChangeArrowheads="1"/>
          </p:cNvPicPr>
          <p:nvPr/>
        </p:nvPicPr>
        <p:blipFill>
          <a:blip r:embed="rId29">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20805" y="3580284"/>
            <a:ext cx="508476" cy="50847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Image result for question sign">
            <a:extLst>
              <a:ext uri="{FF2B5EF4-FFF2-40B4-BE49-F238E27FC236}">
                <a16:creationId xmlns:a16="http://schemas.microsoft.com/office/drawing/2014/main" id="{20920FBB-B0E1-4CAD-9E76-50BF05CA41E5}"/>
              </a:ext>
            </a:extLst>
          </p:cNvPr>
          <p:cNvPicPr>
            <a:picLocks noChangeAspect="1" noChangeArrowheads="1"/>
          </p:cNvPicPr>
          <p:nvPr/>
        </p:nvPicPr>
        <p:blipFill>
          <a:blip r:embed="rId29">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9421" y="3490082"/>
            <a:ext cx="508476" cy="50847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Image result for question sign">
            <a:extLst>
              <a:ext uri="{FF2B5EF4-FFF2-40B4-BE49-F238E27FC236}">
                <a16:creationId xmlns:a16="http://schemas.microsoft.com/office/drawing/2014/main" id="{1B07362B-1890-4742-BD7F-57B396912ED5}"/>
              </a:ext>
            </a:extLst>
          </p:cNvPr>
          <p:cNvPicPr>
            <a:picLocks noChangeAspect="1" noChangeArrowheads="1"/>
          </p:cNvPicPr>
          <p:nvPr/>
        </p:nvPicPr>
        <p:blipFill>
          <a:blip r:embed="rId29">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7630" y="4839998"/>
            <a:ext cx="1219474" cy="1219474"/>
          </a:xfrm>
          <a:prstGeom prst="rect">
            <a:avLst/>
          </a:prstGeom>
          <a:noFill/>
          <a:extLst>
            <a:ext uri="{909E8E84-426E-40DD-AFC4-6F175D3DCCD1}">
              <a14:hiddenFill xmlns:a14="http://schemas.microsoft.com/office/drawing/2010/main">
                <a:solidFill>
                  <a:srgbClr val="FFFFFF"/>
                </a:solidFill>
              </a14:hiddenFill>
            </a:ext>
          </a:extLst>
        </p:spPr>
      </p:pic>
      <p:sp>
        <p:nvSpPr>
          <p:cNvPr id="45" name="Slide Number Placeholder 9">
            <a:extLst>
              <a:ext uri="{FF2B5EF4-FFF2-40B4-BE49-F238E27FC236}">
                <a16:creationId xmlns:a16="http://schemas.microsoft.com/office/drawing/2014/main" id="{DEF00B11-AD74-4B6F-8842-0032E06633CE}"/>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3</a:t>
            </a:fld>
            <a:endParaRPr lang="en-US" sz="1600" b="1" dirty="0">
              <a:solidFill>
                <a:schemeClr val="bg1"/>
              </a:solidFill>
            </a:endParaRPr>
          </a:p>
        </p:txBody>
      </p:sp>
    </p:spTree>
    <p:extLst>
      <p:ext uri="{BB962C8B-B14F-4D97-AF65-F5344CB8AC3E}">
        <p14:creationId xmlns:p14="http://schemas.microsoft.com/office/powerpoint/2010/main" val="316859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left)">
                                      <p:cBhvr>
                                        <p:cTn id="43" dur="2000"/>
                                        <p:tgtEl>
                                          <p:spTgt spid="56"/>
                                        </p:tgtEl>
                                      </p:cBhvr>
                                    </p:animEffect>
                                  </p:childTnLst>
                                </p:cTn>
                              </p:par>
                              <p:par>
                                <p:cTn id="44" presetID="1" presetClass="entr" presetSubtype="0" fill="hold" grpId="1" nodeType="withEffect">
                                  <p:stCondLst>
                                    <p:cond delay="0"/>
                                  </p:stCondLst>
                                  <p:childTnLst>
                                    <p:set>
                                      <p:cBhvr>
                                        <p:cTn id="45" dur="1" fill="hold">
                                          <p:stCondLst>
                                            <p:cond delay="0"/>
                                          </p:stCondLst>
                                        </p:cTn>
                                        <p:tgtEl>
                                          <p:spTgt spid="63"/>
                                        </p:tgtEl>
                                        <p:attrNameLst>
                                          <p:attrName>style.visibility</p:attrName>
                                        </p:attrNameLst>
                                      </p:cBhvr>
                                      <p:to>
                                        <p:strVal val="visible"/>
                                      </p:to>
                                    </p:set>
                                  </p:childTnLst>
                                </p:cTn>
                              </p:par>
                              <p:par>
                                <p:cTn id="46" presetID="42" presetClass="path" presetSubtype="0" accel="50000" decel="50000" fill="hold" grpId="0" nodeType="withEffect">
                                  <p:stCondLst>
                                    <p:cond delay="0"/>
                                  </p:stCondLst>
                                  <p:childTnLst>
                                    <p:animMotion origin="layout" path="M 1.66667E-6 -2.22222E-6 L 0.3276 -0.00185 " pathEditMode="relative" rAng="0" ptsTypes="AA">
                                      <p:cBhvr>
                                        <p:cTn id="47" dur="2000" fill="hold"/>
                                        <p:tgtEl>
                                          <p:spTgt spid="63"/>
                                        </p:tgtEl>
                                        <p:attrNameLst>
                                          <p:attrName>ppt_x</p:attrName>
                                          <p:attrName>ppt_y</p:attrName>
                                        </p:attrNameLst>
                                      </p:cBhvr>
                                      <p:rCtr x="16380" y="-93"/>
                                    </p:animMotion>
                                  </p:childTnLst>
                                </p:cTn>
                              </p:par>
                              <p:par>
                                <p:cTn id="48" presetID="1" presetClass="entr" presetSubtype="0" fill="hold" grpId="0" nodeType="withEffect">
                                  <p:stCondLst>
                                    <p:cond delay="0"/>
                                  </p:stCondLst>
                                  <p:childTnLst>
                                    <p:set>
                                      <p:cBhvr>
                                        <p:cTn id="49" dur="1" fill="hold">
                                          <p:stCondLst>
                                            <p:cond delay="0"/>
                                          </p:stCondLst>
                                        </p:cTn>
                                        <p:tgtEl>
                                          <p:spTgt spid="68"/>
                                        </p:tgtEl>
                                        <p:attrNameLst>
                                          <p:attrName>style.visibility</p:attrName>
                                        </p:attrNameLst>
                                      </p:cBhvr>
                                      <p:to>
                                        <p:strVal val="visible"/>
                                      </p:to>
                                    </p:set>
                                  </p:childTnLst>
                                </p:cTn>
                              </p:par>
                              <p:par>
                                <p:cTn id="50" presetID="42" presetClass="path" presetSubtype="0" accel="50000" decel="50000" fill="hold" grpId="1" nodeType="withEffect">
                                  <p:stCondLst>
                                    <p:cond delay="0"/>
                                  </p:stCondLst>
                                  <p:childTnLst>
                                    <p:animMotion origin="layout" path="M -3.75E-6 4.07407E-6 L -0.30989 0.00069 " pathEditMode="relative" rAng="0" ptsTypes="AA">
                                      <p:cBhvr>
                                        <p:cTn id="51" dur="2000" fill="hold"/>
                                        <p:tgtEl>
                                          <p:spTgt spid="68"/>
                                        </p:tgtEl>
                                        <p:attrNameLst>
                                          <p:attrName>ppt_x</p:attrName>
                                          <p:attrName>ppt_y</p:attrName>
                                        </p:attrNameLst>
                                      </p:cBhvr>
                                      <p:rCtr x="-15495" y="23"/>
                                    </p:animMotion>
                                  </p:childTnLst>
                                </p:cTn>
                              </p:par>
                              <p:par>
                                <p:cTn id="52" presetID="22" presetClass="entr" presetSubtype="2" fill="hold"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right)">
                                      <p:cBhvr>
                                        <p:cTn id="54" dur="2100"/>
                                        <p:tgtEl>
                                          <p:spTgt spid="58"/>
                                        </p:tgtEl>
                                      </p:cBhvr>
                                    </p:animEffect>
                                  </p:childTnLst>
                                </p:cTn>
                              </p:par>
                            </p:childTnLst>
                          </p:cTn>
                        </p:par>
                        <p:par>
                          <p:cTn id="55" fill="hold">
                            <p:stCondLst>
                              <p:cond delay="2100"/>
                            </p:stCondLst>
                            <p:childTnLst>
                              <p:par>
                                <p:cTn id="56" presetID="1" presetClass="entr" presetSubtype="0" fill="hold" nodeType="after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P spid="16" grpId="0" animBg="1"/>
      <p:bldP spid="63" grpId="0" animBg="1"/>
      <p:bldP spid="63" grpId="1" animBg="1"/>
      <p:bldP spid="68" grpId="0" animBg="1"/>
      <p:bldP spid="6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92" y="13512"/>
            <a:ext cx="10058400" cy="1609344"/>
          </a:xfrm>
        </p:spPr>
        <p:txBody>
          <a:bodyPr>
            <a:normAutofit/>
          </a:bodyPr>
          <a:lstStyle/>
          <a:p>
            <a:pPr algn="ctr"/>
            <a:r>
              <a:rPr lang="en-US" sz="4300" dirty="0"/>
              <a:t>OUR Multi-PARTY psi PERFORMANCE</a:t>
            </a:r>
          </a:p>
        </p:txBody>
      </p:sp>
      <mc:AlternateContent xmlns:mc="http://schemas.openxmlformats.org/markup-compatibility/2006" xmlns:a14="http://schemas.microsoft.com/office/drawing/2010/main">
        <mc:Choice Requires="a14">
          <p:sp>
            <p:nvSpPr>
              <p:cNvPr id="130" name="Content Placeholder 2"/>
              <p:cNvSpPr txBox="1">
                <a:spLocks/>
              </p:cNvSpPr>
              <p:nvPr/>
            </p:nvSpPr>
            <p:spPr>
              <a:xfrm>
                <a:off x="858792" y="1231975"/>
                <a:ext cx="10985878" cy="163249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t>First multi-party PSI from </a:t>
                </a:r>
                <a:r>
                  <a:rPr lang="en-US" sz="2400" dirty="0">
                    <a:highlight>
                      <a:srgbClr val="FFFF00"/>
                    </a:highlight>
                  </a:rPr>
                  <a:t>symmetric</a:t>
                </a:r>
                <a:r>
                  <a:rPr lang="en-US" sz="2400" dirty="0"/>
                  <a:t> key operations with </a:t>
                </a:r>
                <a:r>
                  <a:rPr lang="en-US" sz="2400" dirty="0">
                    <a:highlight>
                      <a:srgbClr val="FFFF00"/>
                    </a:highlight>
                  </a:rPr>
                  <a:t>constant</a:t>
                </a:r>
                <a:r>
                  <a:rPr lang="en-US" sz="2400" dirty="0"/>
                  <a:t> rounds</a:t>
                </a:r>
              </a:p>
              <a:p>
                <a:r>
                  <a:rPr lang="en-US" sz="2400" dirty="0"/>
                  <a:t>Number of elements: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20</m:t>
                        </m:r>
                      </m:sup>
                    </m:sSup>
                  </m:oMath>
                </a14:m>
                <a:endParaRPr lang="en-US" sz="2400" dirty="0"/>
              </a:p>
              <a:p>
                <a:r>
                  <a:rPr lang="en-US" sz="2400" dirty="0"/>
                  <a:t>Length of elements : 128 bits</a:t>
                </a:r>
              </a:p>
              <a:p>
                <a:endParaRPr lang="en-US" sz="2400" dirty="0"/>
              </a:p>
            </p:txBody>
          </p:sp>
        </mc:Choice>
        <mc:Fallback xmlns="">
          <p:sp>
            <p:nvSpPr>
              <p:cNvPr id="130" name="Content Placeholder 2"/>
              <p:cNvSpPr txBox="1">
                <a:spLocks noRot="1" noChangeAspect="1" noMove="1" noResize="1" noEditPoints="1" noAdjustHandles="1" noChangeArrowheads="1" noChangeShapeType="1" noTextEdit="1"/>
              </p:cNvSpPr>
              <p:nvPr/>
            </p:nvSpPr>
            <p:spPr>
              <a:xfrm>
                <a:off x="858792" y="1231975"/>
                <a:ext cx="10985878" cy="1632490"/>
              </a:xfrm>
              <a:prstGeom prst="rect">
                <a:avLst/>
              </a:prstGeom>
              <a:blipFill>
                <a:blip r:embed="rId3"/>
                <a:stretch>
                  <a:fillRect l="-499" t="-5597"/>
                </a:stretch>
              </a:blipFill>
            </p:spPr>
            <p:txBody>
              <a:bodyPr/>
              <a:lstStyle/>
              <a:p>
                <a:r>
                  <a:rPr lang="en-US">
                    <a:noFill/>
                  </a:rPr>
                  <a:t> </a:t>
                </a:r>
              </a:p>
            </p:txBody>
          </p:sp>
        </mc:Fallback>
      </mc:AlternateContent>
      <p:graphicFrame>
        <p:nvGraphicFramePr>
          <p:cNvPr id="8" name="Chart 7">
            <a:extLst>
              <a:ext uri="{FF2B5EF4-FFF2-40B4-BE49-F238E27FC236}">
                <a16:creationId xmlns:a16="http://schemas.microsoft.com/office/drawing/2014/main" id="{2032AA94-EDAA-4A02-8293-844A63DCD641}"/>
              </a:ext>
            </a:extLst>
          </p:cNvPr>
          <p:cNvGraphicFramePr>
            <a:graphicFrameLocks/>
          </p:cNvGraphicFramePr>
          <p:nvPr>
            <p:extLst>
              <p:ext uri="{D42A27DB-BD31-4B8C-83A1-F6EECF244321}">
                <p14:modId xmlns:p14="http://schemas.microsoft.com/office/powerpoint/2010/main" val="3391024193"/>
              </p:ext>
            </p:extLst>
          </p:nvPr>
        </p:nvGraphicFramePr>
        <p:xfrm>
          <a:off x="1468965" y="2720661"/>
          <a:ext cx="9120959" cy="3773445"/>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9">
            <a:extLst>
              <a:ext uri="{FF2B5EF4-FFF2-40B4-BE49-F238E27FC236}">
                <a16:creationId xmlns:a16="http://schemas.microsoft.com/office/drawing/2014/main" id="{EA68D8FA-A663-4D03-B5F7-615799D28A03}"/>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30</a:t>
            </a:fld>
            <a:endParaRPr lang="en-US" sz="1600" b="1" dirty="0">
              <a:solidFill>
                <a:schemeClr val="bg1"/>
              </a:solidFill>
            </a:endParaRPr>
          </a:p>
        </p:txBody>
      </p:sp>
    </p:spTree>
    <p:extLst>
      <p:ext uri="{BB962C8B-B14F-4D97-AF65-F5344CB8AC3E}">
        <p14:creationId xmlns:p14="http://schemas.microsoft.com/office/powerpoint/2010/main" val="23363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92" y="13512"/>
            <a:ext cx="10058400" cy="1609344"/>
          </a:xfrm>
        </p:spPr>
        <p:txBody>
          <a:bodyPr>
            <a:normAutofit/>
          </a:bodyPr>
          <a:lstStyle/>
          <a:p>
            <a:pPr algn="ctr"/>
            <a:r>
              <a:rPr lang="en-US" sz="4300" dirty="0"/>
              <a:t>OUR Multi-PARTY psi PERFORMANCE</a:t>
            </a:r>
          </a:p>
        </p:txBody>
      </p:sp>
      <mc:AlternateContent xmlns:mc="http://schemas.openxmlformats.org/markup-compatibility/2006" xmlns:a14="http://schemas.microsoft.com/office/drawing/2010/main">
        <mc:Choice Requires="a14">
          <p:sp>
            <p:nvSpPr>
              <p:cNvPr id="130" name="Content Placeholder 2"/>
              <p:cNvSpPr txBox="1">
                <a:spLocks/>
              </p:cNvSpPr>
              <p:nvPr/>
            </p:nvSpPr>
            <p:spPr>
              <a:xfrm>
                <a:off x="551133" y="1218119"/>
                <a:ext cx="9603275" cy="200354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t>Computational security parameter</a:t>
                </a:r>
                <a14:m>
                  <m:oMath xmlns:m="http://schemas.openxmlformats.org/officeDocument/2006/math">
                    <m:r>
                      <a:rPr lang="en-US" sz="2400" b="0" i="0" smtClean="0">
                        <a:latin typeface="Cambria Math" panose="02040503050406030204" pitchFamily="18" charset="0"/>
                      </a:rPr>
                      <m:t> </m:t>
                    </m:r>
                    <m:r>
                      <a:rPr lang="en-US" sz="2400" i="1" smtClean="0">
                        <a:latin typeface="Cambria Math" panose="02040503050406030204" pitchFamily="18" charset="0"/>
                      </a:rPr>
                      <m:t>𝜅</m:t>
                    </m:r>
                    <m:r>
                      <a:rPr lang="en-US" sz="2400" i="1" smtClean="0">
                        <a:latin typeface="Cambria Math" panose="02040503050406030204" pitchFamily="18" charset="0"/>
                      </a:rPr>
                      <m:t>=128;</m:t>
                    </m:r>
                  </m:oMath>
                </a14:m>
                <a:endParaRPr lang="en-US" sz="2400" i="1" dirty="0">
                  <a:latin typeface="Cambria Math" panose="02040503050406030204" pitchFamily="18" charset="0"/>
                </a:endParaRPr>
              </a:p>
              <a:p>
                <a:r>
                  <a:rPr lang="en-US" sz="2400" dirty="0"/>
                  <a:t>Number of parties </a:t>
                </a:r>
                <a14:m>
                  <m:oMath xmlns:m="http://schemas.openxmlformats.org/officeDocument/2006/math">
                    <m:r>
                      <a:rPr lang="en-US" sz="2400" i="1">
                        <a:latin typeface="Cambria Math" panose="02040503050406030204" pitchFamily="18" charset="0"/>
                      </a:rPr>
                      <m:t>𝑛</m:t>
                    </m:r>
                  </m:oMath>
                </a14:m>
                <a:endParaRPr lang="en-US" sz="2400" dirty="0"/>
              </a:p>
              <a:p>
                <a:r>
                  <a:rPr lang="en-US" sz="2400" dirty="0"/>
                  <a:t>Set size </a:t>
                </a:r>
                <a14:m>
                  <m:oMath xmlns:m="http://schemas.openxmlformats.org/officeDocument/2006/math">
                    <m:r>
                      <a:rPr lang="en-US" sz="2400" i="1">
                        <a:latin typeface="Cambria Math" panose="02040503050406030204" pitchFamily="18" charset="0"/>
                      </a:rPr>
                      <m:t>𝑚</m:t>
                    </m:r>
                    <m:r>
                      <a:rPr lang="en-US" sz="2400" b="0" i="0" smtClean="0">
                        <a:latin typeface="Cambria Math" panose="02040503050406030204" pitchFamily="18" charset="0"/>
                      </a:rPr>
                      <m:t> </m:t>
                    </m:r>
                  </m:oMath>
                </a14:m>
                <a:endParaRPr lang="en-US" sz="2400" b="0" i="0" dirty="0">
                  <a:latin typeface="Cambria Math" panose="02040503050406030204" pitchFamily="18" charset="0"/>
                </a:endParaRPr>
              </a:p>
            </p:txBody>
          </p:sp>
        </mc:Choice>
        <mc:Fallback xmlns="">
          <p:sp>
            <p:nvSpPr>
              <p:cNvPr id="130" name="Content Placeholder 2"/>
              <p:cNvSpPr txBox="1">
                <a:spLocks noRot="1" noChangeAspect="1" noMove="1" noResize="1" noEditPoints="1" noAdjustHandles="1" noChangeArrowheads="1" noChangeShapeType="1" noTextEdit="1"/>
              </p:cNvSpPr>
              <p:nvPr/>
            </p:nvSpPr>
            <p:spPr>
              <a:xfrm>
                <a:off x="551133" y="1218119"/>
                <a:ext cx="9603275" cy="2003545"/>
              </a:xfrm>
              <a:prstGeom prst="rect">
                <a:avLst/>
              </a:prstGeom>
              <a:blipFill>
                <a:blip r:embed="rId3"/>
                <a:stretch>
                  <a:fillRect l="-571" t="-45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E8999B6B-F087-4BAD-8927-CB8A59ED3835}"/>
                  </a:ext>
                </a:extLst>
              </p:cNvPr>
              <p:cNvGraphicFramePr>
                <a:graphicFrameLocks noGrp="1"/>
              </p:cNvGraphicFramePr>
              <p:nvPr>
                <p:extLst>
                  <p:ext uri="{D42A27DB-BD31-4B8C-83A1-F6EECF244321}">
                    <p14:modId xmlns:p14="http://schemas.microsoft.com/office/powerpoint/2010/main" val="1045689344"/>
                  </p:ext>
                </p:extLst>
              </p:nvPr>
            </p:nvGraphicFramePr>
            <p:xfrm>
              <a:off x="95695" y="3476051"/>
              <a:ext cx="11982936" cy="2225040"/>
            </p:xfrm>
            <a:graphic>
              <a:graphicData uri="http://schemas.openxmlformats.org/drawingml/2006/table">
                <a:tbl>
                  <a:tblPr firstRow="1" bandRow="1">
                    <a:tableStyleId>{5C22544A-7EE6-4342-B048-85BDC9FD1C3A}</a:tableStyleId>
                  </a:tblPr>
                  <a:tblGrid>
                    <a:gridCol w="1711848">
                      <a:extLst>
                        <a:ext uri="{9D8B030D-6E8A-4147-A177-3AD203B41FA5}">
                          <a16:colId xmlns:a16="http://schemas.microsoft.com/office/drawing/2014/main" val="2046495642"/>
                        </a:ext>
                      </a:extLst>
                    </a:gridCol>
                    <a:gridCol w="1711848">
                      <a:extLst>
                        <a:ext uri="{9D8B030D-6E8A-4147-A177-3AD203B41FA5}">
                          <a16:colId xmlns:a16="http://schemas.microsoft.com/office/drawing/2014/main" val="1714844792"/>
                        </a:ext>
                      </a:extLst>
                    </a:gridCol>
                    <a:gridCol w="1711848">
                      <a:extLst>
                        <a:ext uri="{9D8B030D-6E8A-4147-A177-3AD203B41FA5}">
                          <a16:colId xmlns:a16="http://schemas.microsoft.com/office/drawing/2014/main" val="3669027266"/>
                        </a:ext>
                      </a:extLst>
                    </a:gridCol>
                    <a:gridCol w="1711848">
                      <a:extLst>
                        <a:ext uri="{9D8B030D-6E8A-4147-A177-3AD203B41FA5}">
                          <a16:colId xmlns:a16="http://schemas.microsoft.com/office/drawing/2014/main" val="1385098857"/>
                        </a:ext>
                      </a:extLst>
                    </a:gridCol>
                    <a:gridCol w="1711848">
                      <a:extLst>
                        <a:ext uri="{9D8B030D-6E8A-4147-A177-3AD203B41FA5}">
                          <a16:colId xmlns:a16="http://schemas.microsoft.com/office/drawing/2014/main" val="840866297"/>
                        </a:ext>
                      </a:extLst>
                    </a:gridCol>
                    <a:gridCol w="1460842">
                      <a:extLst>
                        <a:ext uri="{9D8B030D-6E8A-4147-A177-3AD203B41FA5}">
                          <a16:colId xmlns:a16="http://schemas.microsoft.com/office/drawing/2014/main" val="1978975428"/>
                        </a:ext>
                      </a:extLst>
                    </a:gridCol>
                    <a:gridCol w="1962854">
                      <a:extLst>
                        <a:ext uri="{9D8B030D-6E8A-4147-A177-3AD203B41FA5}">
                          <a16:colId xmlns:a16="http://schemas.microsoft.com/office/drawing/2014/main" val="2326878842"/>
                        </a:ext>
                      </a:extLst>
                    </a:gridCol>
                  </a:tblGrid>
                  <a:tr h="370840">
                    <a:tc rowSpan="2">
                      <a:txBody>
                        <a:bodyPr/>
                        <a:lstStyle/>
                        <a:p>
                          <a:pPr algn="ctr"/>
                          <a:r>
                            <a:rPr lang="en-US" dirty="0"/>
                            <a:t>Protocol </a:t>
                          </a:r>
                        </a:p>
                      </a:txBody>
                      <a:tcPr anchor="ctr">
                        <a:solidFill>
                          <a:schemeClr val="accent2">
                            <a:lumMod val="60000"/>
                            <a:lumOff val="40000"/>
                          </a:schemeClr>
                        </a:solidFill>
                      </a:tcPr>
                    </a:tc>
                    <a:tc gridSpan="2">
                      <a:txBody>
                        <a:bodyPr/>
                        <a:lstStyle/>
                        <a:p>
                          <a:pPr algn="ctr"/>
                          <a:r>
                            <a:rPr lang="en-US" dirty="0"/>
                            <a:t>Communication</a:t>
                          </a:r>
                        </a:p>
                      </a:txBody>
                      <a:tcPr>
                        <a:solidFill>
                          <a:schemeClr val="accent2">
                            <a:lumMod val="60000"/>
                            <a:lumOff val="40000"/>
                          </a:schemeClr>
                        </a:solidFill>
                      </a:tcPr>
                    </a:tc>
                    <a:tc hMerge="1">
                      <a:txBody>
                        <a:bodyPr/>
                        <a:lstStyle/>
                        <a:p>
                          <a:endParaRPr lang="en-US" dirty="0"/>
                        </a:p>
                      </a:txBody>
                      <a:tcPr/>
                    </a:tc>
                    <a:tc gridSpan="2">
                      <a:txBody>
                        <a:bodyPr/>
                        <a:lstStyle/>
                        <a:p>
                          <a:pPr algn="ctr"/>
                          <a:r>
                            <a:rPr lang="en-US" dirty="0"/>
                            <a:t># Exponentiations</a:t>
                          </a:r>
                        </a:p>
                      </a:txBody>
                      <a:tcPr>
                        <a:solidFill>
                          <a:schemeClr val="accent2">
                            <a:lumMod val="60000"/>
                            <a:lumOff val="40000"/>
                          </a:schemeClr>
                        </a:solidFill>
                      </a:tcPr>
                    </a:tc>
                    <a:tc hMerge="1">
                      <a:txBody>
                        <a:bodyPr/>
                        <a:lstStyle/>
                        <a:p>
                          <a:endParaRPr lang="en-US" dirty="0"/>
                        </a:p>
                      </a:txBody>
                      <a:tcPr/>
                    </a:tc>
                    <a:tc rowSpan="2">
                      <a:txBody>
                        <a:bodyPr/>
                        <a:lstStyle/>
                        <a:p>
                          <a:r>
                            <a:rPr lang="en-US" dirty="0"/>
                            <a:t>Corruption</a:t>
                          </a:r>
                        </a:p>
                        <a:p>
                          <a:r>
                            <a:rPr lang="en-US" dirty="0"/>
                            <a:t>Threshold</a:t>
                          </a:r>
                        </a:p>
                      </a:txBody>
                      <a:tcPr>
                        <a:solidFill>
                          <a:schemeClr val="accent2">
                            <a:lumMod val="60000"/>
                            <a:lumOff val="40000"/>
                          </a:schemeClr>
                        </a:solidFill>
                      </a:tcPr>
                    </a:tc>
                    <a:tc rowSpan="2">
                      <a:txBody>
                        <a:bodyPr/>
                        <a:lstStyle/>
                        <a:p>
                          <a:r>
                            <a:rPr lang="en-US" dirty="0"/>
                            <a:t>Security Model </a:t>
                          </a:r>
                        </a:p>
                      </a:txBody>
                      <a:tcPr>
                        <a:solidFill>
                          <a:schemeClr val="accent2">
                            <a:lumMod val="60000"/>
                            <a:lumOff val="40000"/>
                          </a:schemeClr>
                        </a:solidFill>
                      </a:tcPr>
                    </a:tc>
                    <a:extLst>
                      <a:ext uri="{0D108BD9-81ED-4DB2-BD59-A6C34878D82A}">
                        <a16:rowId xmlns:a16="http://schemas.microsoft.com/office/drawing/2014/main" val="635095056"/>
                      </a:ext>
                    </a:extLst>
                  </a:tr>
                  <a:tr h="370840">
                    <a:tc vMerge="1">
                      <a:txBody>
                        <a:bodyPr/>
                        <a:lstStyle/>
                        <a:p>
                          <a:endParaRPr lang="en-US" dirty="0"/>
                        </a:p>
                      </a:txBody>
                      <a:tcPr>
                        <a:solidFill>
                          <a:schemeClr val="accent2">
                            <a:lumMod val="60000"/>
                            <a:lumOff val="40000"/>
                          </a:schemeClr>
                        </a:solidFill>
                      </a:tcPr>
                    </a:tc>
                    <a:tc>
                      <a:txBody>
                        <a:bodyPr/>
                        <a:lstStyle/>
                        <a:p>
                          <a:pPr algn="ctr"/>
                          <a:r>
                            <a:rPr lang="en-US" dirty="0">
                              <a:solidFill>
                                <a:schemeClr val="bg1"/>
                              </a:solidFill>
                            </a:rPr>
                            <a:t>Leader</a:t>
                          </a:r>
                        </a:p>
                      </a:txBody>
                      <a:tcPr>
                        <a:solidFill>
                          <a:schemeClr val="accent2">
                            <a:lumMod val="60000"/>
                            <a:lumOff val="40000"/>
                          </a:schemeClr>
                        </a:solidFill>
                      </a:tcPr>
                    </a:tc>
                    <a:tc>
                      <a:txBody>
                        <a:bodyPr/>
                        <a:lstStyle/>
                        <a:p>
                          <a:pPr algn="ctr"/>
                          <a:r>
                            <a:rPr lang="en-US" dirty="0">
                              <a:solidFill>
                                <a:schemeClr val="bg1"/>
                              </a:solidFill>
                            </a:rPr>
                            <a:t>Client</a:t>
                          </a:r>
                        </a:p>
                      </a:txBody>
                      <a:tcPr>
                        <a:solidFill>
                          <a:schemeClr val="accent2">
                            <a:lumMod val="60000"/>
                            <a:lumOff val="40000"/>
                          </a:schemeClr>
                        </a:solidFill>
                      </a:tcPr>
                    </a:tc>
                    <a:tc>
                      <a:txBody>
                        <a:bodyPr/>
                        <a:lstStyle/>
                        <a:p>
                          <a:pPr algn="ctr"/>
                          <a:r>
                            <a:rPr lang="en-US" dirty="0">
                              <a:solidFill>
                                <a:schemeClr val="bg1"/>
                              </a:solidFill>
                            </a:rPr>
                            <a:t>Leader</a:t>
                          </a:r>
                        </a:p>
                      </a:txBody>
                      <a:tcPr>
                        <a:solidFill>
                          <a:schemeClr val="accent2">
                            <a:lumMod val="60000"/>
                            <a:lumOff val="40000"/>
                          </a:schemeClr>
                        </a:solidFill>
                      </a:tcPr>
                    </a:tc>
                    <a:tc>
                      <a:txBody>
                        <a:bodyPr/>
                        <a:lstStyle/>
                        <a:p>
                          <a:pPr algn="ctr"/>
                          <a:r>
                            <a:rPr lang="en-US" dirty="0">
                              <a:solidFill>
                                <a:schemeClr val="bg1"/>
                              </a:solidFill>
                            </a:rPr>
                            <a:t>Client</a:t>
                          </a:r>
                        </a:p>
                      </a:txBody>
                      <a:tcPr>
                        <a:solidFill>
                          <a:schemeClr val="accent2">
                            <a:lumMod val="60000"/>
                            <a:lumOff val="40000"/>
                          </a:schemeClr>
                        </a:solidFill>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279641272"/>
                      </a:ext>
                    </a:extLst>
                  </a:tr>
                  <a:tr h="370840">
                    <a:tc>
                      <a:txBody>
                        <a:bodyPr/>
                        <a:lstStyle/>
                        <a:p>
                          <a:pPr algn="ctr"/>
                          <a:r>
                            <a:rPr lang="en-US" dirty="0"/>
                            <a:t>[CJS12]</a:t>
                          </a:r>
                        </a:p>
                      </a:txBody>
                      <a:tcPr anchor="ctr"/>
                    </a:tc>
                    <a:tc gridSpan="2">
                      <a:txBody>
                        <a:bodyPr/>
                        <a:lstStyle/>
                        <a:p>
                          <a:pPr algn="ct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𝑛𝑚</m:t>
                              </m:r>
                              <m:r>
                                <a:rPr lang="en-US" b="0" i="1" smtClean="0">
                                  <a:latin typeface="Cambria Math" panose="02040503050406030204" pitchFamily="18" charset="0"/>
                                </a:rPr>
                                <m:t>)</m:t>
                              </m:r>
                            </m:oMath>
                          </a14:m>
                          <a:r>
                            <a:rPr lang="pt-BR" dirty="0"/>
                            <a:t> </a:t>
                          </a:r>
                          <a:endParaRPr lang="en-US" dirty="0"/>
                        </a:p>
                      </a:txBody>
                      <a:tcPr anchor="ct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𝑛𝑚</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pt-BR" dirty="0"/>
                            <a:t> </a:t>
                          </a:r>
                          <a:endParaRPr lang="en-US" dirty="0"/>
                        </a:p>
                      </a:txBody>
                      <a:tcPr anchor="ctr"/>
                    </a:tc>
                    <a:tc h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oMath>
                          </a14:m>
                          <a:r>
                            <a:rPr lang="pt-BR" dirty="0"/>
                            <a:t> </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SH</a:t>
                          </a:r>
                        </a:p>
                      </a:txBody>
                      <a:tcPr anchor="ctr"/>
                    </a:tc>
                    <a:extLst>
                      <a:ext uri="{0D108BD9-81ED-4DB2-BD59-A6C34878D82A}">
                        <a16:rowId xmlns:a16="http://schemas.microsoft.com/office/drawing/2014/main" val="1616472935"/>
                      </a:ext>
                    </a:extLst>
                  </a:tr>
                  <a:tr h="370840">
                    <a:tc>
                      <a:txBody>
                        <a:bodyPr/>
                        <a:lstStyle/>
                        <a:p>
                          <a:pPr algn="ctr"/>
                          <a:r>
                            <a:rPr lang="en-US" dirty="0"/>
                            <a:t>[HV17]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𝑛𝑚</m:t>
                              </m:r>
                              <m:r>
                                <a:rPr lang="en-US" b="0" i="1" smtClean="0">
                                  <a:latin typeface="Cambria Math" panose="02040503050406030204" pitchFamily="18" charset="0"/>
                                </a:rPr>
                                <m:t>)</m:t>
                              </m:r>
                            </m:oMath>
                          </a14:m>
                          <a:r>
                            <a:rPr lang="pt-BR" dirty="0"/>
                            <a:t> </a:t>
                          </a:r>
                          <a:endParaRPr lang="en-US" dirty="0"/>
                        </a:p>
                      </a:txBody>
                      <a:tcPr anchor="ctr"/>
                    </a:tc>
                    <a:tc>
                      <a:txBody>
                        <a:bodyPr/>
                        <a:lstStyle/>
                        <a:p>
                          <a:pPr algn="ctr"/>
                          <a14:m>
                            <m:oMath xmlns:m="http://schemas.openxmlformats.org/officeDocument/2006/math">
                              <m:r>
                                <a:rPr lang="en-US" b="1" i="1" smtClean="0">
                                  <a:latin typeface="Cambria Math" panose="02040503050406030204" pitchFamily="18" charset="0"/>
                                </a:rPr>
                                <m:t>𝑶</m:t>
                              </m:r>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oMath>
                          </a14:m>
                          <a:r>
                            <a:rPr lang="pt-BR" b="1" dirty="0"/>
                            <a:t> </a:t>
                          </a:r>
                          <a:endParaRPr lang="en-US" b="1" dirty="0"/>
                        </a:p>
                      </a:txBody>
                      <a:tcPr anchor="ctr"/>
                    </a:tc>
                    <a:tc>
                      <a:txBody>
                        <a:bodyPr/>
                        <a:lstStyle/>
                        <a:p>
                          <a:pPr algn="ct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𝑛𝑚</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e>
                              </m:func>
                              <m:r>
                                <a:rPr lang="en-US" b="0" i="1" smtClean="0">
                                  <a:latin typeface="Cambria Math" panose="02040503050406030204" pitchFamily="18" charset="0"/>
                                </a:rPr>
                                <m:t>)</m:t>
                              </m:r>
                            </m:oMath>
                          </a14:m>
                          <a:r>
                            <a:rPr lang="pt-BR" dirty="0"/>
                            <a:t> </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pt-BR" dirty="0"/>
                            <a:t> </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SH</a:t>
                          </a:r>
                        </a:p>
                      </a:txBody>
                      <a:tcPr anchor="ctr"/>
                    </a:tc>
                    <a:extLst>
                      <a:ext uri="{0D108BD9-81ED-4DB2-BD59-A6C34878D82A}">
                        <a16:rowId xmlns:a16="http://schemas.microsoft.com/office/drawing/2014/main" val="2176213752"/>
                      </a:ext>
                    </a:extLst>
                  </a:tr>
                  <a:tr h="370840">
                    <a:tc rowSpan="2">
                      <a:txBody>
                        <a:bodyPr/>
                        <a:lstStyle/>
                        <a:p>
                          <a:pPr algn="ctr"/>
                          <a:r>
                            <a:rPr lang="en-US" dirty="0"/>
                            <a:t>Ours</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𝑛𝑚</m:t>
                              </m:r>
                              <m:r>
                                <a:rPr lang="en-US" b="0" i="1" smtClean="0">
                                  <a:latin typeface="Cambria Math" panose="02040503050406030204" pitchFamily="18" charset="0"/>
                                </a:rPr>
                                <m:t>)</m:t>
                              </m:r>
                            </m:oMath>
                          </a14:m>
                          <a:r>
                            <a:rPr lang="pt-BR" dirty="0"/>
                            <a:t> </a:t>
                          </a:r>
                          <a:endParaRPr lang="en-US" dirty="0"/>
                        </a:p>
                      </a:txBody>
                      <a:tcPr anchor="ctr"/>
                    </a:tc>
                    <a:tc>
                      <a:txBody>
                        <a:bodyPr/>
                        <a:lstStyle/>
                        <a:p>
                          <a:pPr algn="ctr"/>
                          <a14:m>
                            <m:oMath xmlns:m="http://schemas.openxmlformats.org/officeDocument/2006/math">
                              <m:r>
                                <a:rPr lang="en-US" b="1" i="1" smtClean="0">
                                  <a:latin typeface="Cambria Math" panose="02040503050406030204" pitchFamily="18" charset="0"/>
                                </a:rPr>
                                <m:t>𝑶</m:t>
                              </m:r>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oMath>
                          </a14:m>
                          <a:r>
                            <a:rPr lang="pt-BR" b="1" dirty="0"/>
                            <a:t> </a:t>
                          </a:r>
                          <a:endParaRPr lang="en-US" b="1" dirty="0"/>
                        </a:p>
                      </a:txBody>
                      <a:tcPr/>
                    </a:tc>
                    <a:tc rowSpan="2">
                      <a:txBody>
                        <a:bodyPr/>
                        <a:lstStyle/>
                        <a:p>
                          <a:pPr algn="ctr"/>
                          <a14:m>
                            <m:oMath xmlns:m="http://schemas.openxmlformats.org/officeDocument/2006/math">
                              <m:r>
                                <a:rPr lang="en-US" b="1" i="1" smtClean="0">
                                  <a:latin typeface="Cambria Math" panose="02040503050406030204" pitchFamily="18" charset="0"/>
                                </a:rPr>
                                <m:t>𝑶</m:t>
                              </m:r>
                              <m:r>
                                <a:rPr lang="en-US" b="1" i="1" smtClean="0">
                                  <a:latin typeface="Cambria Math" panose="02040503050406030204" pitchFamily="18" charset="0"/>
                                </a:rPr>
                                <m:t>(</m:t>
                              </m:r>
                              <m:r>
                                <a:rPr lang="en-US" b="1" i="1" smtClean="0">
                                  <a:latin typeface="Cambria Math" panose="02040503050406030204" pitchFamily="18" charset="0"/>
                                </a:rPr>
                                <m:t>𝒏</m:t>
                              </m:r>
                              <m:r>
                                <a:rPr lang="en-US" b="1" i="1" smtClean="0">
                                  <a:latin typeface="Cambria Math" panose="02040503050406030204" pitchFamily="18" charset="0"/>
                                </a:rPr>
                                <m:t>𝜿</m:t>
                              </m:r>
                              <m:r>
                                <a:rPr lang="en-US" b="1" i="1" smtClean="0">
                                  <a:latin typeface="Cambria Math" panose="02040503050406030204" pitchFamily="18" charset="0"/>
                                </a:rPr>
                                <m:t>)</m:t>
                              </m:r>
                            </m:oMath>
                          </a14:m>
                          <a:r>
                            <a:rPr lang="pt-BR" b="1" dirty="0"/>
                            <a:t> </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𝑶</m:t>
                                </m:r>
                                <m:r>
                                  <a:rPr lang="en-US" b="1" i="1" smtClean="0">
                                    <a:latin typeface="Cambria Math" panose="02040503050406030204" pitchFamily="18" charset="0"/>
                                  </a:rPr>
                                  <m:t>(</m:t>
                                </m:r>
                                <m:r>
                                  <a:rPr lang="en-US" b="1" i="1" smtClean="0">
                                    <a:latin typeface="Cambria Math" panose="02040503050406030204" pitchFamily="18" charset="0"/>
                                  </a:rPr>
                                  <m:t>𝜿</m:t>
                                </m:r>
                                <m:r>
                                  <a:rPr lang="en-US" b="1" i="1" smtClean="0">
                                    <a:latin typeface="Cambria Math" panose="02040503050406030204" pitchFamily="18" charset="0"/>
                                  </a:rPr>
                                  <m:t>)</m:t>
                                </m:r>
                              </m:oMath>
                            </m:oMathPara>
                          </a14:m>
                          <a:endParaRPr lang="en-US" b="1" dirty="0"/>
                        </a:p>
                      </a:txBody>
                      <a:tcPr/>
                    </a:tc>
                    <a:tc rowSpan="2">
                      <a:txBody>
                        <a:bodyPr/>
                        <a:lstStyle/>
                        <a:p>
                          <a:r>
                            <a:rPr lang="en-US" b="0" dirty="0"/>
                            <a:t>any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𝑛</m:t>
                              </m:r>
                            </m:oMath>
                          </a14:m>
                          <a:endParaRPr lang="en-US" dirty="0"/>
                        </a:p>
                      </a:txBody>
                      <a:tcPr anchor="ctr"/>
                    </a:tc>
                    <a:tc>
                      <a:txBody>
                        <a:bodyPr/>
                        <a:lstStyle/>
                        <a:p>
                          <a:r>
                            <a:rPr lang="en-US" dirty="0"/>
                            <a:t>augmented SH</a:t>
                          </a:r>
                        </a:p>
                      </a:txBody>
                      <a:tcPr anchor="ctr"/>
                    </a:tc>
                    <a:extLst>
                      <a:ext uri="{0D108BD9-81ED-4DB2-BD59-A6C34878D82A}">
                        <a16:rowId xmlns:a16="http://schemas.microsoft.com/office/drawing/2014/main" val="2146097182"/>
                      </a:ext>
                    </a:extLst>
                  </a:tr>
                  <a:tr h="370840">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𝑚𝑡</m:t>
                              </m:r>
                              <m:r>
                                <a:rPr lang="en-US" b="0" i="1" smtClean="0">
                                  <a:latin typeface="Cambria Math" panose="02040503050406030204" pitchFamily="18" charset="0"/>
                                </a:rPr>
                                <m:t>)</m:t>
                              </m:r>
                            </m:oMath>
                          </a14:m>
                          <a:r>
                            <a:rPr lang="pt-BR" dirty="0"/>
                            <a:t> </a:t>
                          </a:r>
                          <a:endParaRPr lang="en-US" dirty="0"/>
                        </a:p>
                      </a:txBody>
                      <a:tcPr/>
                    </a:tc>
                    <a:tc vMerge="1">
                      <a:txBody>
                        <a:bodyPr/>
                        <a:lstStyle/>
                        <a:p>
                          <a:endParaRPr lang="en-US" dirty="0"/>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𝜅</m:t>
                              </m:r>
                              <m:r>
                                <a:rPr lang="en-US" b="0" i="1" smtClean="0">
                                  <a:latin typeface="Cambria Math" panose="02040503050406030204" pitchFamily="18" charset="0"/>
                                </a:rPr>
                                <m:t>)</m:t>
                              </m:r>
                            </m:oMath>
                          </a14:m>
                          <a:r>
                            <a:rPr lang="pt-BR" dirty="0"/>
                            <a:t> </a:t>
                          </a:r>
                          <a:endParaRPr lang="en-US" dirty="0"/>
                        </a:p>
                      </a:txBody>
                      <a:tcPr/>
                    </a:tc>
                    <a:tc vMerge="1">
                      <a:txBody>
                        <a:bodyPr/>
                        <a:lstStyle/>
                        <a:p>
                          <a:endParaRPr lang="en-US" dirty="0"/>
                        </a:p>
                      </a:txBody>
                      <a:tcPr/>
                    </a:tc>
                    <a:tc>
                      <a:txBody>
                        <a:bodyPr/>
                        <a:lstStyle/>
                        <a:p>
                          <a:pPr algn="ctr"/>
                          <a:r>
                            <a:rPr lang="en-US" dirty="0"/>
                            <a:t>SH</a:t>
                          </a:r>
                        </a:p>
                      </a:txBody>
                      <a:tcPr anchor="ctr"/>
                    </a:tc>
                    <a:extLst>
                      <a:ext uri="{0D108BD9-81ED-4DB2-BD59-A6C34878D82A}">
                        <a16:rowId xmlns:a16="http://schemas.microsoft.com/office/drawing/2014/main" val="2977654798"/>
                      </a:ext>
                    </a:extLst>
                  </a:tr>
                </a:tbl>
              </a:graphicData>
            </a:graphic>
          </p:graphicFrame>
        </mc:Choice>
        <mc:Fallback xmlns="">
          <p:graphicFrame>
            <p:nvGraphicFramePr>
              <p:cNvPr id="12" name="Table 11">
                <a:extLst>
                  <a:ext uri="{FF2B5EF4-FFF2-40B4-BE49-F238E27FC236}">
                    <a16:creationId xmlns:a16="http://schemas.microsoft.com/office/drawing/2014/main" id="{E8999B6B-F087-4BAD-8927-CB8A59ED3835}"/>
                  </a:ext>
                </a:extLst>
              </p:cNvPr>
              <p:cNvGraphicFramePr>
                <a:graphicFrameLocks noGrp="1"/>
              </p:cNvGraphicFramePr>
              <p:nvPr>
                <p:extLst>
                  <p:ext uri="{D42A27DB-BD31-4B8C-83A1-F6EECF244321}">
                    <p14:modId xmlns:p14="http://schemas.microsoft.com/office/powerpoint/2010/main" val="1045689344"/>
                  </p:ext>
                </p:extLst>
              </p:nvPr>
            </p:nvGraphicFramePr>
            <p:xfrm>
              <a:off x="95695" y="3476051"/>
              <a:ext cx="11982936" cy="2225040"/>
            </p:xfrm>
            <a:graphic>
              <a:graphicData uri="http://schemas.openxmlformats.org/drawingml/2006/table">
                <a:tbl>
                  <a:tblPr firstRow="1" bandRow="1">
                    <a:tableStyleId>{5C22544A-7EE6-4342-B048-85BDC9FD1C3A}</a:tableStyleId>
                  </a:tblPr>
                  <a:tblGrid>
                    <a:gridCol w="1711848">
                      <a:extLst>
                        <a:ext uri="{9D8B030D-6E8A-4147-A177-3AD203B41FA5}">
                          <a16:colId xmlns:a16="http://schemas.microsoft.com/office/drawing/2014/main" val="2046495642"/>
                        </a:ext>
                      </a:extLst>
                    </a:gridCol>
                    <a:gridCol w="1711848">
                      <a:extLst>
                        <a:ext uri="{9D8B030D-6E8A-4147-A177-3AD203B41FA5}">
                          <a16:colId xmlns:a16="http://schemas.microsoft.com/office/drawing/2014/main" val="1714844792"/>
                        </a:ext>
                      </a:extLst>
                    </a:gridCol>
                    <a:gridCol w="1711848">
                      <a:extLst>
                        <a:ext uri="{9D8B030D-6E8A-4147-A177-3AD203B41FA5}">
                          <a16:colId xmlns:a16="http://schemas.microsoft.com/office/drawing/2014/main" val="3669027266"/>
                        </a:ext>
                      </a:extLst>
                    </a:gridCol>
                    <a:gridCol w="1711848">
                      <a:extLst>
                        <a:ext uri="{9D8B030D-6E8A-4147-A177-3AD203B41FA5}">
                          <a16:colId xmlns:a16="http://schemas.microsoft.com/office/drawing/2014/main" val="1385098857"/>
                        </a:ext>
                      </a:extLst>
                    </a:gridCol>
                    <a:gridCol w="1711848">
                      <a:extLst>
                        <a:ext uri="{9D8B030D-6E8A-4147-A177-3AD203B41FA5}">
                          <a16:colId xmlns:a16="http://schemas.microsoft.com/office/drawing/2014/main" val="840866297"/>
                        </a:ext>
                      </a:extLst>
                    </a:gridCol>
                    <a:gridCol w="1460842">
                      <a:extLst>
                        <a:ext uri="{9D8B030D-6E8A-4147-A177-3AD203B41FA5}">
                          <a16:colId xmlns:a16="http://schemas.microsoft.com/office/drawing/2014/main" val="1978975428"/>
                        </a:ext>
                      </a:extLst>
                    </a:gridCol>
                    <a:gridCol w="1962854">
                      <a:extLst>
                        <a:ext uri="{9D8B030D-6E8A-4147-A177-3AD203B41FA5}">
                          <a16:colId xmlns:a16="http://schemas.microsoft.com/office/drawing/2014/main" val="2326878842"/>
                        </a:ext>
                      </a:extLst>
                    </a:gridCol>
                  </a:tblGrid>
                  <a:tr h="370840">
                    <a:tc rowSpan="2">
                      <a:txBody>
                        <a:bodyPr/>
                        <a:lstStyle/>
                        <a:p>
                          <a:pPr algn="ctr"/>
                          <a:r>
                            <a:rPr lang="en-US" dirty="0"/>
                            <a:t>Protocol </a:t>
                          </a:r>
                        </a:p>
                      </a:txBody>
                      <a:tcPr anchor="ctr">
                        <a:solidFill>
                          <a:schemeClr val="accent2">
                            <a:lumMod val="60000"/>
                            <a:lumOff val="40000"/>
                          </a:schemeClr>
                        </a:solidFill>
                      </a:tcPr>
                    </a:tc>
                    <a:tc gridSpan="2">
                      <a:txBody>
                        <a:bodyPr/>
                        <a:lstStyle/>
                        <a:p>
                          <a:pPr algn="ctr"/>
                          <a:r>
                            <a:rPr lang="en-US" dirty="0"/>
                            <a:t>Communication</a:t>
                          </a:r>
                        </a:p>
                      </a:txBody>
                      <a:tcPr>
                        <a:solidFill>
                          <a:schemeClr val="accent2">
                            <a:lumMod val="60000"/>
                            <a:lumOff val="40000"/>
                          </a:schemeClr>
                        </a:solidFill>
                      </a:tcPr>
                    </a:tc>
                    <a:tc hMerge="1">
                      <a:txBody>
                        <a:bodyPr/>
                        <a:lstStyle/>
                        <a:p>
                          <a:endParaRPr lang="en-US" dirty="0"/>
                        </a:p>
                      </a:txBody>
                      <a:tcPr/>
                    </a:tc>
                    <a:tc gridSpan="2">
                      <a:txBody>
                        <a:bodyPr/>
                        <a:lstStyle/>
                        <a:p>
                          <a:pPr algn="ctr"/>
                          <a:r>
                            <a:rPr lang="en-US" dirty="0"/>
                            <a:t># Exponentiations</a:t>
                          </a:r>
                        </a:p>
                      </a:txBody>
                      <a:tcPr>
                        <a:solidFill>
                          <a:schemeClr val="accent2">
                            <a:lumMod val="60000"/>
                            <a:lumOff val="40000"/>
                          </a:schemeClr>
                        </a:solidFill>
                      </a:tcPr>
                    </a:tc>
                    <a:tc hMerge="1">
                      <a:txBody>
                        <a:bodyPr/>
                        <a:lstStyle/>
                        <a:p>
                          <a:endParaRPr lang="en-US" dirty="0"/>
                        </a:p>
                      </a:txBody>
                      <a:tcPr/>
                    </a:tc>
                    <a:tc rowSpan="2">
                      <a:txBody>
                        <a:bodyPr/>
                        <a:lstStyle/>
                        <a:p>
                          <a:r>
                            <a:rPr lang="en-US" dirty="0"/>
                            <a:t>Corruption</a:t>
                          </a:r>
                        </a:p>
                        <a:p>
                          <a:r>
                            <a:rPr lang="en-US" dirty="0"/>
                            <a:t>Threshold</a:t>
                          </a:r>
                        </a:p>
                      </a:txBody>
                      <a:tcPr>
                        <a:solidFill>
                          <a:schemeClr val="accent2">
                            <a:lumMod val="60000"/>
                            <a:lumOff val="40000"/>
                          </a:schemeClr>
                        </a:solidFill>
                      </a:tcPr>
                    </a:tc>
                    <a:tc rowSpan="2">
                      <a:txBody>
                        <a:bodyPr/>
                        <a:lstStyle/>
                        <a:p>
                          <a:r>
                            <a:rPr lang="en-US" dirty="0"/>
                            <a:t>Security Model </a:t>
                          </a:r>
                        </a:p>
                      </a:txBody>
                      <a:tcPr>
                        <a:solidFill>
                          <a:schemeClr val="accent2">
                            <a:lumMod val="60000"/>
                            <a:lumOff val="40000"/>
                          </a:schemeClr>
                        </a:solidFill>
                      </a:tcPr>
                    </a:tc>
                    <a:extLst>
                      <a:ext uri="{0D108BD9-81ED-4DB2-BD59-A6C34878D82A}">
                        <a16:rowId xmlns:a16="http://schemas.microsoft.com/office/drawing/2014/main" val="635095056"/>
                      </a:ext>
                    </a:extLst>
                  </a:tr>
                  <a:tr h="370840">
                    <a:tc vMerge="1">
                      <a:txBody>
                        <a:bodyPr/>
                        <a:lstStyle/>
                        <a:p>
                          <a:endParaRPr lang="en-US" dirty="0"/>
                        </a:p>
                      </a:txBody>
                      <a:tcPr>
                        <a:solidFill>
                          <a:schemeClr val="accent2">
                            <a:lumMod val="60000"/>
                            <a:lumOff val="40000"/>
                          </a:schemeClr>
                        </a:solidFill>
                      </a:tcPr>
                    </a:tc>
                    <a:tc>
                      <a:txBody>
                        <a:bodyPr/>
                        <a:lstStyle/>
                        <a:p>
                          <a:pPr algn="ctr"/>
                          <a:r>
                            <a:rPr lang="en-US" dirty="0">
                              <a:solidFill>
                                <a:schemeClr val="bg1"/>
                              </a:solidFill>
                            </a:rPr>
                            <a:t>Leader</a:t>
                          </a:r>
                        </a:p>
                      </a:txBody>
                      <a:tcPr>
                        <a:solidFill>
                          <a:schemeClr val="accent2">
                            <a:lumMod val="60000"/>
                            <a:lumOff val="40000"/>
                          </a:schemeClr>
                        </a:solidFill>
                      </a:tcPr>
                    </a:tc>
                    <a:tc>
                      <a:txBody>
                        <a:bodyPr/>
                        <a:lstStyle/>
                        <a:p>
                          <a:pPr algn="ctr"/>
                          <a:r>
                            <a:rPr lang="en-US" dirty="0">
                              <a:solidFill>
                                <a:schemeClr val="bg1"/>
                              </a:solidFill>
                            </a:rPr>
                            <a:t>Client</a:t>
                          </a:r>
                        </a:p>
                      </a:txBody>
                      <a:tcPr>
                        <a:solidFill>
                          <a:schemeClr val="accent2">
                            <a:lumMod val="60000"/>
                            <a:lumOff val="40000"/>
                          </a:schemeClr>
                        </a:solidFill>
                      </a:tcPr>
                    </a:tc>
                    <a:tc>
                      <a:txBody>
                        <a:bodyPr/>
                        <a:lstStyle/>
                        <a:p>
                          <a:pPr algn="ctr"/>
                          <a:r>
                            <a:rPr lang="en-US" dirty="0">
                              <a:solidFill>
                                <a:schemeClr val="bg1"/>
                              </a:solidFill>
                            </a:rPr>
                            <a:t>Leader</a:t>
                          </a:r>
                        </a:p>
                      </a:txBody>
                      <a:tcPr>
                        <a:solidFill>
                          <a:schemeClr val="accent2">
                            <a:lumMod val="60000"/>
                            <a:lumOff val="40000"/>
                          </a:schemeClr>
                        </a:solidFill>
                      </a:tcPr>
                    </a:tc>
                    <a:tc>
                      <a:txBody>
                        <a:bodyPr/>
                        <a:lstStyle/>
                        <a:p>
                          <a:pPr algn="ctr"/>
                          <a:r>
                            <a:rPr lang="en-US" dirty="0">
                              <a:solidFill>
                                <a:schemeClr val="bg1"/>
                              </a:solidFill>
                            </a:rPr>
                            <a:t>Client</a:t>
                          </a:r>
                        </a:p>
                      </a:txBody>
                      <a:tcPr>
                        <a:solidFill>
                          <a:schemeClr val="accent2">
                            <a:lumMod val="60000"/>
                            <a:lumOff val="40000"/>
                          </a:schemeClr>
                        </a:solidFill>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279641272"/>
                      </a:ext>
                    </a:extLst>
                  </a:tr>
                  <a:tr h="370840">
                    <a:tc>
                      <a:txBody>
                        <a:bodyPr/>
                        <a:lstStyle/>
                        <a:p>
                          <a:pPr algn="ctr"/>
                          <a:r>
                            <a:rPr lang="en-US" dirty="0"/>
                            <a:t>[CJS12]</a:t>
                          </a:r>
                        </a:p>
                      </a:txBody>
                      <a:tcPr anchor="ctr"/>
                    </a:tc>
                    <a:tc gridSpan="2">
                      <a:txBody>
                        <a:bodyPr/>
                        <a:lstStyle/>
                        <a:p>
                          <a:endParaRPr lang="en-US"/>
                        </a:p>
                      </a:txBody>
                      <a:tcPr anchor="ctr">
                        <a:blipFill>
                          <a:blip r:embed="rId4"/>
                          <a:stretch>
                            <a:fillRect l="-50178" t="-208197" r="-200712" b="-324590"/>
                          </a:stretch>
                        </a:blipFill>
                      </a:tcPr>
                    </a:tc>
                    <a:tc hMerge="1">
                      <a:txBody>
                        <a:bodyPr/>
                        <a:lstStyle/>
                        <a:p>
                          <a:endParaRPr lang="en-US" dirty="0"/>
                        </a:p>
                      </a:txBody>
                      <a:tcPr/>
                    </a:tc>
                    <a:tc gridSpan="2">
                      <a:txBody>
                        <a:bodyPr/>
                        <a:lstStyle/>
                        <a:p>
                          <a:endParaRPr lang="en-US"/>
                        </a:p>
                      </a:txBody>
                      <a:tcPr anchor="ctr">
                        <a:blipFill>
                          <a:blip r:embed="rId4"/>
                          <a:stretch>
                            <a:fillRect l="-150178" t="-208197" r="-100712" b="-324590"/>
                          </a:stretch>
                        </a:blipFill>
                      </a:tcPr>
                    </a:tc>
                    <a:tc hMerge="1">
                      <a:txBody>
                        <a:bodyPr/>
                        <a:lstStyle/>
                        <a:p>
                          <a:endParaRPr lang="en-US" dirty="0"/>
                        </a:p>
                      </a:txBody>
                      <a:tcPr/>
                    </a:tc>
                    <a:tc>
                      <a:txBody>
                        <a:bodyPr/>
                        <a:lstStyle/>
                        <a:p>
                          <a:endParaRPr lang="en-US"/>
                        </a:p>
                      </a:txBody>
                      <a:tcPr anchor="ctr">
                        <a:blipFill>
                          <a:blip r:embed="rId4"/>
                          <a:stretch>
                            <a:fillRect l="-585833" t="-208197" r="-135833" b="-3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SH</a:t>
                          </a:r>
                        </a:p>
                      </a:txBody>
                      <a:tcPr anchor="ctr"/>
                    </a:tc>
                    <a:extLst>
                      <a:ext uri="{0D108BD9-81ED-4DB2-BD59-A6C34878D82A}">
                        <a16:rowId xmlns:a16="http://schemas.microsoft.com/office/drawing/2014/main" val="1616472935"/>
                      </a:ext>
                    </a:extLst>
                  </a:tr>
                  <a:tr h="370840">
                    <a:tc>
                      <a:txBody>
                        <a:bodyPr/>
                        <a:lstStyle/>
                        <a:p>
                          <a:pPr algn="ctr"/>
                          <a:r>
                            <a:rPr lang="en-US" dirty="0"/>
                            <a:t>[HV17] </a:t>
                          </a:r>
                        </a:p>
                      </a:txBody>
                      <a:tcPr anchor="ctr"/>
                    </a:tc>
                    <a:tc>
                      <a:txBody>
                        <a:bodyPr/>
                        <a:lstStyle/>
                        <a:p>
                          <a:endParaRPr lang="en-US"/>
                        </a:p>
                      </a:txBody>
                      <a:tcPr anchor="ctr">
                        <a:blipFill>
                          <a:blip r:embed="rId4"/>
                          <a:stretch>
                            <a:fillRect l="-100356" t="-308197" r="-501423" b="-224590"/>
                          </a:stretch>
                        </a:blipFill>
                      </a:tcPr>
                    </a:tc>
                    <a:tc>
                      <a:txBody>
                        <a:bodyPr/>
                        <a:lstStyle/>
                        <a:p>
                          <a:endParaRPr lang="en-US"/>
                        </a:p>
                      </a:txBody>
                      <a:tcPr anchor="ctr">
                        <a:blipFill>
                          <a:blip r:embed="rId4"/>
                          <a:stretch>
                            <a:fillRect l="-200356" t="-308197" r="-401423" b="-224590"/>
                          </a:stretch>
                        </a:blipFill>
                      </a:tcPr>
                    </a:tc>
                    <a:tc>
                      <a:txBody>
                        <a:bodyPr/>
                        <a:lstStyle/>
                        <a:p>
                          <a:endParaRPr lang="en-US"/>
                        </a:p>
                      </a:txBody>
                      <a:tcPr anchor="ctr">
                        <a:blipFill>
                          <a:blip r:embed="rId4"/>
                          <a:stretch>
                            <a:fillRect l="-300356" t="-308197" r="-301423" b="-224590"/>
                          </a:stretch>
                        </a:blipFill>
                      </a:tcPr>
                    </a:tc>
                    <a:tc>
                      <a:txBody>
                        <a:bodyPr/>
                        <a:lstStyle/>
                        <a:p>
                          <a:endParaRPr lang="en-US"/>
                        </a:p>
                      </a:txBody>
                      <a:tcPr anchor="ctr">
                        <a:blipFill>
                          <a:blip r:embed="rId4"/>
                          <a:stretch>
                            <a:fillRect l="-400356" t="-308197" r="-201423" b="-224590"/>
                          </a:stretch>
                        </a:blipFill>
                      </a:tcPr>
                    </a:tc>
                    <a:tc>
                      <a:txBody>
                        <a:bodyPr/>
                        <a:lstStyle/>
                        <a:p>
                          <a:endParaRPr lang="en-US"/>
                        </a:p>
                      </a:txBody>
                      <a:tcPr anchor="ctr">
                        <a:blipFill>
                          <a:blip r:embed="rId4"/>
                          <a:stretch>
                            <a:fillRect l="-585833" t="-308197" r="-135833" b="-2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SH</a:t>
                          </a:r>
                        </a:p>
                      </a:txBody>
                      <a:tcPr anchor="ctr"/>
                    </a:tc>
                    <a:extLst>
                      <a:ext uri="{0D108BD9-81ED-4DB2-BD59-A6C34878D82A}">
                        <a16:rowId xmlns:a16="http://schemas.microsoft.com/office/drawing/2014/main" val="2176213752"/>
                      </a:ext>
                    </a:extLst>
                  </a:tr>
                  <a:tr h="370840">
                    <a:tc rowSpan="2">
                      <a:txBody>
                        <a:bodyPr/>
                        <a:lstStyle/>
                        <a:p>
                          <a:pPr algn="ctr"/>
                          <a:r>
                            <a:rPr lang="en-US" dirty="0"/>
                            <a:t>Ours</a:t>
                          </a:r>
                        </a:p>
                      </a:txBody>
                      <a:tcPr anchor="ctr"/>
                    </a:tc>
                    <a:tc rowSpan="2">
                      <a:txBody>
                        <a:bodyPr/>
                        <a:lstStyle/>
                        <a:p>
                          <a:endParaRPr lang="en-US"/>
                        </a:p>
                      </a:txBody>
                      <a:tcPr anchor="ctr">
                        <a:blipFill>
                          <a:blip r:embed="rId4"/>
                          <a:stretch>
                            <a:fillRect l="-100356" t="-204098" r="-501423" b="-12295"/>
                          </a:stretch>
                        </a:blipFill>
                      </a:tcPr>
                    </a:tc>
                    <a:tc>
                      <a:txBody>
                        <a:bodyPr/>
                        <a:lstStyle/>
                        <a:p>
                          <a:endParaRPr lang="en-US"/>
                        </a:p>
                      </a:txBody>
                      <a:tcPr>
                        <a:blipFill>
                          <a:blip r:embed="rId4"/>
                          <a:stretch>
                            <a:fillRect l="-200356" t="-408197" r="-401423" b="-124590"/>
                          </a:stretch>
                        </a:blipFill>
                      </a:tcPr>
                    </a:tc>
                    <a:tc rowSpan="2">
                      <a:txBody>
                        <a:bodyPr/>
                        <a:lstStyle/>
                        <a:p>
                          <a:endParaRPr lang="en-US"/>
                        </a:p>
                      </a:txBody>
                      <a:tcPr anchor="ctr">
                        <a:blipFill>
                          <a:blip r:embed="rId4"/>
                          <a:stretch>
                            <a:fillRect l="-300356" t="-204098" r="-301423" b="-12295"/>
                          </a:stretch>
                        </a:blipFill>
                      </a:tcPr>
                    </a:tc>
                    <a:tc>
                      <a:txBody>
                        <a:bodyPr/>
                        <a:lstStyle/>
                        <a:p>
                          <a:endParaRPr lang="en-US"/>
                        </a:p>
                      </a:txBody>
                      <a:tcPr>
                        <a:blipFill>
                          <a:blip r:embed="rId4"/>
                          <a:stretch>
                            <a:fillRect l="-400356" t="-408197" r="-201423" b="-124590"/>
                          </a:stretch>
                        </a:blipFill>
                      </a:tcPr>
                    </a:tc>
                    <a:tc rowSpan="2">
                      <a:txBody>
                        <a:bodyPr/>
                        <a:lstStyle/>
                        <a:p>
                          <a:endParaRPr lang="en-US"/>
                        </a:p>
                      </a:txBody>
                      <a:tcPr anchor="ctr">
                        <a:blipFill>
                          <a:blip r:embed="rId4"/>
                          <a:stretch>
                            <a:fillRect l="-585833" t="-204098" r="-135833" b="-12295"/>
                          </a:stretch>
                        </a:blipFill>
                      </a:tcPr>
                    </a:tc>
                    <a:tc>
                      <a:txBody>
                        <a:bodyPr/>
                        <a:lstStyle/>
                        <a:p>
                          <a:r>
                            <a:rPr lang="en-US" dirty="0"/>
                            <a:t>augmented SH</a:t>
                          </a:r>
                        </a:p>
                      </a:txBody>
                      <a:tcPr anchor="ctr"/>
                    </a:tc>
                    <a:extLst>
                      <a:ext uri="{0D108BD9-81ED-4DB2-BD59-A6C34878D82A}">
                        <a16:rowId xmlns:a16="http://schemas.microsoft.com/office/drawing/2014/main" val="2146097182"/>
                      </a:ext>
                    </a:extLst>
                  </a:tr>
                  <a:tr h="370840">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blipFill>
                          <a:blip r:embed="rId4"/>
                          <a:stretch>
                            <a:fillRect l="-200356" t="-508197" r="-401423" b="-24590"/>
                          </a:stretch>
                        </a:blipFill>
                      </a:tcPr>
                    </a:tc>
                    <a:tc vMerge="1">
                      <a:txBody>
                        <a:bodyPr/>
                        <a:lstStyle/>
                        <a:p>
                          <a:endParaRPr lang="en-US" dirty="0"/>
                        </a:p>
                      </a:txBody>
                      <a:tcPr anchor="b"/>
                    </a:tc>
                    <a:tc>
                      <a:txBody>
                        <a:bodyPr/>
                        <a:lstStyle/>
                        <a:p>
                          <a:endParaRPr lang="en-US"/>
                        </a:p>
                      </a:txBody>
                      <a:tcPr>
                        <a:blipFill>
                          <a:blip r:embed="rId4"/>
                          <a:stretch>
                            <a:fillRect l="-400356" t="-508197" r="-201423" b="-24590"/>
                          </a:stretch>
                        </a:blipFill>
                      </a:tcPr>
                    </a:tc>
                    <a:tc vMerge="1">
                      <a:txBody>
                        <a:bodyPr/>
                        <a:lstStyle/>
                        <a:p>
                          <a:endParaRPr lang="en-US" dirty="0"/>
                        </a:p>
                      </a:txBody>
                      <a:tcPr/>
                    </a:tc>
                    <a:tc>
                      <a:txBody>
                        <a:bodyPr/>
                        <a:lstStyle/>
                        <a:p>
                          <a:pPr algn="ctr"/>
                          <a:r>
                            <a:rPr lang="en-US" dirty="0"/>
                            <a:t>SH</a:t>
                          </a:r>
                        </a:p>
                      </a:txBody>
                      <a:tcPr anchor="ctr"/>
                    </a:tc>
                    <a:extLst>
                      <a:ext uri="{0D108BD9-81ED-4DB2-BD59-A6C34878D82A}">
                        <a16:rowId xmlns:a16="http://schemas.microsoft.com/office/drawing/2014/main" val="2977654798"/>
                      </a:ext>
                    </a:extLst>
                  </a:tr>
                </a:tbl>
              </a:graphicData>
            </a:graphic>
          </p:graphicFrame>
        </mc:Fallback>
      </mc:AlternateContent>
      <p:sp>
        <p:nvSpPr>
          <p:cNvPr id="5" name="Oval 4">
            <a:extLst>
              <a:ext uri="{FF2B5EF4-FFF2-40B4-BE49-F238E27FC236}">
                <a16:creationId xmlns:a16="http://schemas.microsoft.com/office/drawing/2014/main" id="{0FFD82C2-283A-4190-B103-B7CBC3A2274D}"/>
              </a:ext>
            </a:extLst>
          </p:cNvPr>
          <p:cNvSpPr/>
          <p:nvPr/>
        </p:nvSpPr>
        <p:spPr>
          <a:xfrm>
            <a:off x="7288755" y="4993550"/>
            <a:ext cx="1041766" cy="340242"/>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7993C82-1976-4D86-A624-459D5583EAFC}"/>
              </a:ext>
            </a:extLst>
          </p:cNvPr>
          <p:cNvSpPr/>
          <p:nvPr/>
        </p:nvSpPr>
        <p:spPr>
          <a:xfrm>
            <a:off x="5566280" y="5074859"/>
            <a:ext cx="1041766" cy="517867"/>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B1C9F93-1ACB-48F2-9B92-C01CCC1461E9}"/>
              </a:ext>
            </a:extLst>
          </p:cNvPr>
          <p:cNvSpPr/>
          <p:nvPr/>
        </p:nvSpPr>
        <p:spPr>
          <a:xfrm>
            <a:off x="3843805" y="4993550"/>
            <a:ext cx="1041766" cy="340242"/>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26E2477-1714-4A4B-AF81-EE7883F0AA66}"/>
              </a:ext>
            </a:extLst>
          </p:cNvPr>
          <p:cNvSpPr/>
          <p:nvPr/>
        </p:nvSpPr>
        <p:spPr>
          <a:xfrm>
            <a:off x="3890696" y="4607026"/>
            <a:ext cx="1041766" cy="340242"/>
          </a:xfrm>
          <a:prstGeom prst="ellipse">
            <a:avLst/>
          </a:prstGeom>
          <a:noFill/>
          <a:ln w="381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4E33C6E5-5611-4691-ABC7-C62AF48A45C4}"/>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31</a:t>
            </a:fld>
            <a:endParaRPr lang="en-US" sz="1600" b="1" dirty="0">
              <a:solidFill>
                <a:schemeClr val="bg1"/>
              </a:solidFill>
            </a:endParaRPr>
          </a:p>
        </p:txBody>
      </p:sp>
      <mc:AlternateContent xmlns:mc="http://schemas.openxmlformats.org/markup-compatibility/2006" xmlns:a14="http://schemas.microsoft.com/office/drawing/2010/main">
        <mc:Choice Requires="a14">
          <p:sp>
            <p:nvSpPr>
              <p:cNvPr id="3" name="Thought Bubble: Cloud 2">
                <a:extLst>
                  <a:ext uri="{FF2B5EF4-FFF2-40B4-BE49-F238E27FC236}">
                    <a16:creationId xmlns:a16="http://schemas.microsoft.com/office/drawing/2014/main" id="{A97D9E27-8FBE-49E1-8756-1E73FC992768}"/>
                  </a:ext>
                </a:extLst>
              </p:cNvPr>
              <p:cNvSpPr/>
              <p:nvPr/>
            </p:nvSpPr>
            <p:spPr>
              <a:xfrm>
                <a:off x="8027469" y="1434164"/>
                <a:ext cx="4164531" cy="1638845"/>
              </a:xfrm>
              <a:prstGeom prst="cloudCallout">
                <a:avLst>
                  <a:gd name="adj1" fmla="val -70348"/>
                  <a:gd name="adj2" fmla="val 72925"/>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700" i="1" smtClean="0">
                          <a:solidFill>
                            <a:srgbClr val="FF0000"/>
                          </a:solidFill>
                          <a:latin typeface="Cambria Math" panose="02040503050406030204" pitchFamily="18" charset="0"/>
                        </a:rPr>
                        <m:t>𝑛</m:t>
                      </m:r>
                      <m:r>
                        <a:rPr lang="en-US" sz="3700" i="1" smtClean="0">
                          <a:solidFill>
                            <a:srgbClr val="FF0000"/>
                          </a:solidFill>
                          <a:latin typeface="Cambria Math" panose="02040503050406030204" pitchFamily="18" charset="0"/>
                        </a:rPr>
                        <m:t>≪</m:t>
                      </m:r>
                      <m:r>
                        <a:rPr lang="en-US" sz="3700" i="1" smtClean="0">
                          <a:solidFill>
                            <a:srgbClr val="FF0000"/>
                          </a:solidFill>
                          <a:latin typeface="Cambria Math" panose="02040503050406030204" pitchFamily="18" charset="0"/>
                        </a:rPr>
                        <m:t>𝑚</m:t>
                      </m:r>
                      <m:r>
                        <a:rPr lang="en-US" sz="3700">
                          <a:solidFill>
                            <a:schemeClr val="tx1"/>
                          </a:solidFill>
                          <a:latin typeface="Cambria Math" panose="02040503050406030204" pitchFamily="18" charset="0"/>
                        </a:rPr>
                        <m:t> </m:t>
                      </m:r>
                    </m:oMath>
                  </m:oMathPara>
                </a14:m>
                <a:endParaRPr lang="en-US" sz="3700"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sz="2400">
                          <a:solidFill>
                            <a:schemeClr val="tx1"/>
                          </a:solidFill>
                          <a:latin typeface="Cambria Math" panose="02040503050406030204" pitchFamily="18" charset="0"/>
                        </a:rPr>
                        <m:t>e</m:t>
                      </m:r>
                      <m:r>
                        <a:rPr lang="en-US" sz="2400">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rPr>
                        <m:t>g</m:t>
                      </m:r>
                      <m:r>
                        <a:rPr lang="en-US" sz="2400">
                          <a:solidFill>
                            <a:schemeClr val="tx1"/>
                          </a:solidFill>
                          <a:latin typeface="Cambria Math" panose="02040503050406030204" pitchFamily="18" charset="0"/>
                        </a:rPr>
                        <m:t>. </m:t>
                      </m:r>
                      <m:r>
                        <m:rPr>
                          <m:sty m:val="p"/>
                        </m:rPr>
                        <a:rPr lang="en-US" sz="2400">
                          <a:solidFill>
                            <a:schemeClr val="tx1"/>
                          </a:solidFill>
                          <a:latin typeface="Cambria Math" panose="02040503050406030204" pitchFamily="18" charset="0"/>
                        </a:rPr>
                        <m:t>n</m:t>
                      </m:r>
                      <m:r>
                        <a:rPr lang="en-US" sz="2400">
                          <a:solidFill>
                            <a:schemeClr val="tx1"/>
                          </a:solidFill>
                          <a:latin typeface="Cambria Math" panose="02040503050406030204" pitchFamily="18" charset="0"/>
                        </a:rPr>
                        <m:t>=5;</m:t>
                      </m:r>
                      <m:r>
                        <m:rPr>
                          <m:sty m:val="p"/>
                        </m:rPr>
                        <a:rPr lang="en-US" sz="2400">
                          <a:solidFill>
                            <a:schemeClr val="tx1"/>
                          </a:solidFill>
                          <a:latin typeface="Cambria Math" panose="02040503050406030204" pitchFamily="18" charset="0"/>
                        </a:rPr>
                        <m:t>m</m:t>
                      </m:r>
                      <m:r>
                        <a:rPr lang="en-US" sz="2400">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a:solidFill>
                                <a:schemeClr val="tx1"/>
                              </a:solidFill>
                              <a:latin typeface="Cambria Math" panose="02040503050406030204" pitchFamily="18" charset="0"/>
                            </a:rPr>
                            <m:t>2</m:t>
                          </m:r>
                        </m:e>
                        <m:sup>
                          <m:r>
                            <a:rPr lang="en-US" sz="2400" i="1">
                              <a:solidFill>
                                <a:schemeClr val="tx1"/>
                              </a:solidFill>
                              <a:latin typeface="Cambria Math" panose="02040503050406030204" pitchFamily="18" charset="0"/>
                            </a:rPr>
                            <m:t>20</m:t>
                          </m:r>
                        </m:sup>
                      </m:sSup>
                    </m:oMath>
                  </m:oMathPara>
                </a14:m>
                <a:endParaRPr lang="en-US" sz="2400" dirty="0">
                  <a:solidFill>
                    <a:schemeClr val="tx1"/>
                  </a:solidFill>
                </a:endParaRPr>
              </a:p>
              <a:p>
                <a:pPr algn="ctr"/>
                <a:endParaRPr lang="en-US" sz="2400" dirty="0">
                  <a:solidFill>
                    <a:schemeClr val="tx1"/>
                  </a:solidFill>
                </a:endParaRPr>
              </a:p>
            </p:txBody>
          </p:sp>
        </mc:Choice>
        <mc:Fallback xmlns="">
          <p:sp>
            <p:nvSpPr>
              <p:cNvPr id="3" name="Thought Bubble: Cloud 2">
                <a:extLst>
                  <a:ext uri="{FF2B5EF4-FFF2-40B4-BE49-F238E27FC236}">
                    <a16:creationId xmlns:a16="http://schemas.microsoft.com/office/drawing/2014/main" id="{A97D9E27-8FBE-49E1-8756-1E73FC992768}"/>
                  </a:ext>
                </a:extLst>
              </p:cNvPr>
              <p:cNvSpPr>
                <a:spLocks noRot="1" noChangeAspect="1" noMove="1" noResize="1" noEditPoints="1" noAdjustHandles="1" noChangeArrowheads="1" noChangeShapeType="1" noTextEdit="1"/>
              </p:cNvSpPr>
              <p:nvPr/>
            </p:nvSpPr>
            <p:spPr>
              <a:xfrm>
                <a:off x="8027469" y="1434164"/>
                <a:ext cx="4164531" cy="1638845"/>
              </a:xfrm>
              <a:prstGeom prst="cloudCallout">
                <a:avLst>
                  <a:gd name="adj1" fmla="val -70348"/>
                  <a:gd name="adj2" fmla="val 72925"/>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980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6" grpId="0" animBg="1"/>
      <p:bldP spid="17"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4801" y="2133600"/>
            <a:ext cx="6446982" cy="2477601"/>
          </a:xfrm>
          <a:prstGeom prst="rect">
            <a:avLst/>
          </a:prstGeom>
          <a:noFill/>
        </p:spPr>
        <p:txBody>
          <a:bodyPr wrap="square" rtlCol="0">
            <a:spAutoFit/>
          </a:bodyPr>
          <a:lstStyle/>
          <a:p>
            <a:r>
              <a:rPr lang="en-US" sz="11500" b="1" i="1" dirty="0">
                <a:effectLst>
                  <a:outerShdw blurRad="38100" dist="38100" dir="2700000" algn="tl">
                    <a:srgbClr val="000000">
                      <a:alpha val="43137"/>
                    </a:srgbClr>
                  </a:outerShdw>
                </a:effectLst>
              </a:rPr>
              <a:t>The End!</a:t>
            </a:r>
          </a:p>
          <a:p>
            <a:pPr algn="r"/>
            <a:r>
              <a:rPr lang="en-US" sz="3600" dirty="0">
                <a:effectLst>
                  <a:outerShdw blurRad="38100" dist="38100" dir="2700000" algn="tl">
                    <a:srgbClr val="000000">
                      <a:alpha val="43137"/>
                    </a:srgbClr>
                  </a:outerShdw>
                </a:effectLst>
              </a:rPr>
              <a:t>Thank you</a:t>
            </a:r>
            <a:endParaRPr lang="en-US" dirty="0">
              <a:effectLst>
                <a:outerShdw blurRad="38100" dist="38100" dir="2700000" algn="tl">
                  <a:srgbClr val="000000">
                    <a:alpha val="43137"/>
                  </a:srgbClr>
                </a:outerShdw>
              </a:effectLst>
            </a:endParaRPr>
          </a:p>
        </p:txBody>
      </p:sp>
      <p:sp>
        <p:nvSpPr>
          <p:cNvPr id="30" name="ignore" hidden="1"/>
          <p:cNvSpPr/>
          <p:nvPr/>
        </p:nvSpPr>
        <p:spPr>
          <a:xfrm>
            <a:off x="127000"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9">
            <a:extLst>
              <a:ext uri="{FF2B5EF4-FFF2-40B4-BE49-F238E27FC236}">
                <a16:creationId xmlns:a16="http://schemas.microsoft.com/office/drawing/2014/main" id="{E9FC421D-1344-4B9F-9CFF-C4D020A5C337}"/>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32</a:t>
            </a:fld>
            <a:endParaRPr lang="en-US" sz="1600" b="1" dirty="0">
              <a:solidFill>
                <a:schemeClr val="bg1"/>
              </a:solidFill>
            </a:endParaRPr>
          </a:p>
        </p:txBody>
      </p:sp>
    </p:spTree>
    <p:extLst>
      <p:ext uri="{BB962C8B-B14F-4D97-AF65-F5344CB8AC3E}">
        <p14:creationId xmlns:p14="http://schemas.microsoft.com/office/powerpoint/2010/main" val="329836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36E4-A1D9-48C5-B225-BB96AD3A708C}"/>
              </a:ext>
            </a:extLst>
          </p:cNvPr>
          <p:cNvSpPr>
            <a:spLocks noGrp="1"/>
          </p:cNvSpPr>
          <p:nvPr>
            <p:ph type="title"/>
          </p:nvPr>
        </p:nvSpPr>
        <p:spPr>
          <a:xfrm>
            <a:off x="1069848" y="0"/>
            <a:ext cx="10058400" cy="871870"/>
          </a:xfrm>
        </p:spPr>
        <p:txBody>
          <a:bodyPr/>
          <a:lstStyle/>
          <a:p>
            <a:pPr algn="ctr"/>
            <a:r>
              <a:rPr lang="en-US" dirty="0"/>
              <a:t>Reference </a:t>
            </a:r>
          </a:p>
        </p:txBody>
      </p:sp>
      <p:sp>
        <p:nvSpPr>
          <p:cNvPr id="3" name="Content Placeholder 2">
            <a:extLst>
              <a:ext uri="{FF2B5EF4-FFF2-40B4-BE49-F238E27FC236}">
                <a16:creationId xmlns:a16="http://schemas.microsoft.com/office/drawing/2014/main" id="{B52C5ACD-6FC6-4504-8D4D-71F62BCF7B2F}"/>
              </a:ext>
            </a:extLst>
          </p:cNvPr>
          <p:cNvSpPr>
            <a:spLocks noGrp="1"/>
          </p:cNvSpPr>
          <p:nvPr>
            <p:ph idx="1"/>
          </p:nvPr>
        </p:nvSpPr>
        <p:spPr>
          <a:xfrm>
            <a:off x="1069848" y="871870"/>
            <a:ext cx="10058400" cy="5986130"/>
          </a:xfrm>
        </p:spPr>
        <p:txBody>
          <a:bodyPr>
            <a:normAutofit fontScale="85000" lnSpcReduction="20000"/>
          </a:bodyPr>
          <a:lstStyle/>
          <a:p>
            <a:r>
              <a:rPr lang="en-US" dirty="0"/>
              <a:t>[CJS12] Jung </a:t>
            </a:r>
            <a:r>
              <a:rPr lang="en-US" dirty="0" err="1"/>
              <a:t>Hee</a:t>
            </a:r>
            <a:r>
              <a:rPr lang="en-US" dirty="0"/>
              <a:t> </a:t>
            </a:r>
            <a:r>
              <a:rPr lang="en-US" dirty="0" err="1"/>
              <a:t>Cheon</a:t>
            </a:r>
            <a:r>
              <a:rPr lang="en-US" dirty="0"/>
              <a:t>, Stanislaw </a:t>
            </a:r>
            <a:r>
              <a:rPr lang="en-US" dirty="0" err="1"/>
              <a:t>Jarecki</a:t>
            </a:r>
            <a:r>
              <a:rPr lang="en-US" dirty="0"/>
              <a:t>, and Jae Hong </a:t>
            </a:r>
            <a:r>
              <a:rPr lang="en-US" dirty="0" err="1"/>
              <a:t>Seo</a:t>
            </a:r>
            <a:r>
              <a:rPr lang="en-US" dirty="0"/>
              <a:t>. Multi-party privacy-preserving set intersection with quasi-linear complexity. IEICE Transactions, 95-A(8):1366–1378, 2012.</a:t>
            </a:r>
          </a:p>
          <a:p>
            <a:r>
              <a:rPr lang="en-US" dirty="0"/>
              <a:t>[HV17] </a:t>
            </a:r>
            <a:r>
              <a:rPr lang="en-US" dirty="0" err="1"/>
              <a:t>Carmit</a:t>
            </a:r>
            <a:r>
              <a:rPr lang="en-US" dirty="0"/>
              <a:t> </a:t>
            </a:r>
            <a:r>
              <a:rPr lang="en-US" dirty="0" err="1"/>
              <a:t>Hazay</a:t>
            </a:r>
            <a:r>
              <a:rPr lang="en-US" dirty="0"/>
              <a:t> and </a:t>
            </a:r>
            <a:r>
              <a:rPr lang="en-US" dirty="0" err="1"/>
              <a:t>Muthuramakrishnan</a:t>
            </a:r>
            <a:r>
              <a:rPr lang="en-US" dirty="0"/>
              <a:t> </a:t>
            </a:r>
            <a:r>
              <a:rPr lang="en-US" dirty="0" err="1"/>
              <a:t>Venkitasubramaniam</a:t>
            </a:r>
            <a:r>
              <a:rPr lang="en-US" dirty="0"/>
              <a:t>. Scalable multi-party private </a:t>
            </a:r>
            <a:r>
              <a:rPr lang="en-US" dirty="0" err="1"/>
              <a:t>setintersection</a:t>
            </a:r>
            <a:r>
              <a:rPr lang="en-US" dirty="0"/>
              <a:t>. Cryptology </a:t>
            </a:r>
            <a:r>
              <a:rPr lang="en-US" dirty="0" err="1"/>
              <a:t>ePrint</a:t>
            </a:r>
            <a:r>
              <a:rPr lang="en-US" dirty="0"/>
              <a:t> Archive, Report 2017/027, 2017. http://eprint.iacr.org/ 2017/027</a:t>
            </a:r>
          </a:p>
          <a:p>
            <a:r>
              <a:rPr lang="en-US" dirty="0"/>
              <a:t>[KS05] Lea </a:t>
            </a:r>
            <a:r>
              <a:rPr lang="en-US" dirty="0" err="1"/>
              <a:t>Kissner</a:t>
            </a:r>
            <a:r>
              <a:rPr lang="en-US" dirty="0"/>
              <a:t> and Dawn Song. Privacy-preserving set operations. In Proceedings of the 25th Annual International Conference on Advances in Cryptology, CRYPTO’05, pages 241–257, Berlin, Heidelberg, 2005. Springer-Verlag</a:t>
            </a:r>
          </a:p>
          <a:p>
            <a:r>
              <a:rPr lang="en-US" dirty="0"/>
              <a:t>[KKRT16] Vladimir </a:t>
            </a:r>
            <a:r>
              <a:rPr lang="en-US" dirty="0" err="1"/>
              <a:t>Kolesnikov</a:t>
            </a:r>
            <a:r>
              <a:rPr lang="en-US" dirty="0"/>
              <a:t>, Ranjit </a:t>
            </a:r>
            <a:r>
              <a:rPr lang="en-US" dirty="0" err="1"/>
              <a:t>Kumaresan</a:t>
            </a:r>
            <a:r>
              <a:rPr lang="en-US" dirty="0"/>
              <a:t>, Mike </a:t>
            </a:r>
            <a:r>
              <a:rPr lang="en-US" dirty="0" err="1"/>
              <a:t>Rosulek</a:t>
            </a:r>
            <a:r>
              <a:rPr lang="en-US" dirty="0"/>
              <a:t>, and Ni Trieu. Efficient batched oblivious </a:t>
            </a:r>
            <a:r>
              <a:rPr lang="en-US" dirty="0" err="1"/>
              <a:t>prf</a:t>
            </a:r>
            <a:r>
              <a:rPr lang="en-US" dirty="0"/>
              <a:t> with applications to private set intersection. 2016. http://eprint.iacr.org/2016/799.</a:t>
            </a:r>
          </a:p>
          <a:p>
            <a:r>
              <a:rPr lang="en-US" dirty="0"/>
              <a:t>[SS08] </a:t>
            </a:r>
            <a:r>
              <a:rPr lang="en-US" dirty="0" err="1"/>
              <a:t>Yingpeng</a:t>
            </a:r>
            <a:r>
              <a:rPr lang="en-US" dirty="0"/>
              <a:t> Sang and Hong Shen. Privacy preserving set intersection based on bilinear groups. In Proceedings of the Thirty-first Australasian Conference on Computer Science - Volume 74, ACSC ’08, pages 47–54, Darlinghurst, Australia, Australia, 2008. Australian Computer Society, Inc.</a:t>
            </a:r>
          </a:p>
          <a:p>
            <a:r>
              <a:rPr lang="en-US" dirty="0"/>
              <a:t>[FNP04] Michael J. Freedman, </a:t>
            </a:r>
            <a:r>
              <a:rPr lang="en-US" dirty="0" err="1"/>
              <a:t>Kobbi</a:t>
            </a:r>
            <a:r>
              <a:rPr lang="en-US" dirty="0"/>
              <a:t> </a:t>
            </a:r>
            <a:r>
              <a:rPr lang="en-US" dirty="0" err="1"/>
              <a:t>Nissim</a:t>
            </a:r>
            <a:r>
              <a:rPr lang="en-US" dirty="0"/>
              <a:t>, and Benny </a:t>
            </a:r>
            <a:r>
              <a:rPr lang="en-US" dirty="0" err="1"/>
              <a:t>Pinkas</a:t>
            </a:r>
            <a:r>
              <a:rPr lang="en-US" dirty="0"/>
              <a:t>. Efficient private matching and set intersection. In Advances in Cryptology - EUROCRYPT 2004, volume 3027 of Lecture Notes in Computer Science, pages 1–19. Springer, 2004.</a:t>
            </a:r>
          </a:p>
          <a:p>
            <a:r>
              <a:rPr lang="en-US" dirty="0"/>
              <a:t>[PSZ16] Benny </a:t>
            </a:r>
            <a:r>
              <a:rPr lang="en-US" dirty="0" err="1"/>
              <a:t>Pinkas</a:t>
            </a:r>
            <a:r>
              <a:rPr lang="en-US" dirty="0"/>
              <a:t>, Thomas Schneider, and Michael </a:t>
            </a:r>
            <a:r>
              <a:rPr lang="en-US" dirty="0" err="1"/>
              <a:t>Zohner</a:t>
            </a:r>
            <a:r>
              <a:rPr lang="en-US" dirty="0"/>
              <a:t>. Scalable private set intersection based on </a:t>
            </a:r>
            <a:r>
              <a:rPr lang="en-US" dirty="0" err="1"/>
              <a:t>ot</a:t>
            </a:r>
            <a:r>
              <a:rPr lang="en-US" dirty="0"/>
              <a:t> extension. Cryptology </a:t>
            </a:r>
            <a:r>
              <a:rPr lang="en-US" dirty="0" err="1"/>
              <a:t>ePrint</a:t>
            </a:r>
            <a:r>
              <a:rPr lang="en-US" dirty="0"/>
              <a:t> Archive, Report 2016/930, 2016. http://eprint.iacr. org/2016/930.</a:t>
            </a:r>
          </a:p>
          <a:p>
            <a:r>
              <a:rPr lang="en-US" dirty="0"/>
              <a:t>[RR17] Peter </a:t>
            </a:r>
            <a:r>
              <a:rPr lang="en-US" dirty="0" err="1"/>
              <a:t>Rindal</a:t>
            </a:r>
            <a:r>
              <a:rPr lang="en-US" dirty="0"/>
              <a:t> and Mike </a:t>
            </a:r>
            <a:r>
              <a:rPr lang="en-US" dirty="0" err="1"/>
              <a:t>Rosulek</a:t>
            </a:r>
            <a:r>
              <a:rPr lang="en-US" dirty="0"/>
              <a:t>. Malicious-secure private set intersection via dual execution. Cryptology </a:t>
            </a:r>
            <a:r>
              <a:rPr lang="en-US" dirty="0" err="1"/>
              <a:t>ePrint</a:t>
            </a:r>
            <a:r>
              <a:rPr lang="en-US" dirty="0"/>
              <a:t> Archive, Report 2017/769, 2017. </a:t>
            </a:r>
            <a:r>
              <a:rPr lang="en-US" dirty="0">
                <a:hlinkClick r:id="rId2"/>
              </a:rPr>
              <a:t>http://eprint.iacr.org/2017/769</a:t>
            </a:r>
            <a:r>
              <a:rPr lang="en-US" dirty="0"/>
              <a:t>.</a:t>
            </a:r>
          </a:p>
          <a:p>
            <a:r>
              <a:rPr lang="en-US" dirty="0"/>
              <a:t>[CLR17] Hao Chen, Kim Laine, and Peter </a:t>
            </a:r>
            <a:r>
              <a:rPr lang="en-US" dirty="0" err="1"/>
              <a:t>Rindal</a:t>
            </a:r>
            <a:r>
              <a:rPr lang="en-US" dirty="0"/>
              <a:t>. Fast private set intersection from homomorphic encryption. Cryptology </a:t>
            </a:r>
            <a:r>
              <a:rPr lang="en-US" dirty="0" err="1"/>
              <a:t>ePrint</a:t>
            </a:r>
            <a:r>
              <a:rPr lang="en-US" dirty="0"/>
              <a:t> Archive, Report 2017/299, 2017. http://eprint.iacr.org/ 2017/299</a:t>
            </a:r>
          </a:p>
        </p:txBody>
      </p:sp>
      <p:sp>
        <p:nvSpPr>
          <p:cNvPr id="6" name="Slide Number Placeholder 9">
            <a:extLst>
              <a:ext uri="{FF2B5EF4-FFF2-40B4-BE49-F238E27FC236}">
                <a16:creationId xmlns:a16="http://schemas.microsoft.com/office/drawing/2014/main" id="{77605E62-F197-4F3A-A90D-65030A834B95}"/>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33</a:t>
            </a:fld>
            <a:endParaRPr lang="en-US" sz="1600" b="1" dirty="0">
              <a:solidFill>
                <a:schemeClr val="bg1"/>
              </a:solidFill>
            </a:endParaRPr>
          </a:p>
        </p:txBody>
      </p:sp>
    </p:spTree>
    <p:extLst>
      <p:ext uri="{BB962C8B-B14F-4D97-AF65-F5344CB8AC3E}">
        <p14:creationId xmlns:p14="http://schemas.microsoft.com/office/powerpoint/2010/main" val="243731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007" y="-62707"/>
            <a:ext cx="10926931" cy="1019473"/>
          </a:xfrm>
        </p:spPr>
        <p:txBody>
          <a:bodyPr/>
          <a:lstStyle/>
          <a:p>
            <a:pPr algn="ctr" fontAlgn="auto">
              <a:spcAft>
                <a:spcPts val="0"/>
              </a:spcAft>
              <a:defRPr/>
            </a:pPr>
            <a:r>
              <a:rPr lang="en-US" sz="4300" dirty="0"/>
              <a:t>Multi-party PSI APP:</a:t>
            </a:r>
            <a:r>
              <a:rPr lang="en-US" sz="4300" b="1" dirty="0"/>
              <a:t> </a:t>
            </a:r>
            <a:r>
              <a:rPr lang="en-US" sz="4300" dirty="0">
                <a:solidFill>
                  <a:srgbClr val="FF0000"/>
                </a:solidFill>
              </a:rPr>
              <a:t>Decentralized social network</a:t>
            </a:r>
          </a:p>
        </p:txBody>
      </p:sp>
      <p:sp>
        <p:nvSpPr>
          <p:cNvPr id="10245" name="AutoShape 8" descr="Image result for bob minio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fontAlgn="base">
              <a:spcBef>
                <a:spcPct val="0"/>
              </a:spcBef>
              <a:spcAft>
                <a:spcPct val="0"/>
              </a:spcAft>
              <a:defRPr>
                <a:solidFill>
                  <a:schemeClr val="tx1"/>
                </a:solidFill>
                <a:latin typeface="Rockwell" panose="02060603020205020403" pitchFamily="18" charset="0"/>
              </a:defRPr>
            </a:lvl6pPr>
            <a:lvl7pPr marL="2971800" indent="-228600" defTabSz="457200" fontAlgn="base">
              <a:spcBef>
                <a:spcPct val="0"/>
              </a:spcBef>
              <a:spcAft>
                <a:spcPct val="0"/>
              </a:spcAft>
              <a:defRPr>
                <a:solidFill>
                  <a:schemeClr val="tx1"/>
                </a:solidFill>
                <a:latin typeface="Rockwell" panose="02060603020205020403" pitchFamily="18" charset="0"/>
              </a:defRPr>
            </a:lvl7pPr>
            <a:lvl8pPr marL="3429000" indent="-228600" defTabSz="457200" fontAlgn="base">
              <a:spcBef>
                <a:spcPct val="0"/>
              </a:spcBef>
              <a:spcAft>
                <a:spcPct val="0"/>
              </a:spcAft>
              <a:defRPr>
                <a:solidFill>
                  <a:schemeClr val="tx1"/>
                </a:solidFill>
                <a:latin typeface="Rockwell" panose="02060603020205020403" pitchFamily="18" charset="0"/>
              </a:defRPr>
            </a:lvl8pPr>
            <a:lvl9pPr marL="3886200" indent="-228600" defTabSz="457200" fontAlgn="base">
              <a:spcBef>
                <a:spcPct val="0"/>
              </a:spcBef>
              <a:spcAft>
                <a:spcPct val="0"/>
              </a:spcAft>
              <a:defRPr>
                <a:solidFill>
                  <a:schemeClr val="tx1"/>
                </a:solidFill>
                <a:latin typeface="Rockwell" panose="02060603020205020403" pitchFamily="18" charset="0"/>
              </a:defRPr>
            </a:lvl9pPr>
          </a:lstStyle>
          <a:p>
            <a:pPr eaLnBrk="1" hangingPunct="1"/>
            <a:endParaRPr lang="en-US" altLang="en-US"/>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1658" y="1435821"/>
            <a:ext cx="1400145" cy="1406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2" descr="http://www.libertyink.com/imgs/global/contact_book.png"/>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03747" y="2036665"/>
            <a:ext cx="2281809" cy="2333012"/>
          </a:xfrm>
          <a:prstGeom prst="rect">
            <a:avLst/>
          </a:prstGeom>
          <a:noFill/>
        </p:spPr>
      </p:pic>
      <p:pic>
        <p:nvPicPr>
          <p:cNvPr id="43" name="Picture 20" descr="https://cdn3.iconfinder.com/data/icons/black-easy/512/538303-user_512x512.png"/>
          <p:cNvPicPr>
            <a:picLocks noChangeAspect="1" noChangeArrowheads="1"/>
          </p:cNvPicPr>
          <p:nvPr/>
        </p:nvPicPr>
        <p:blipFill>
          <a:blip r:embed="rId5" cstate="print">
            <a:duotone>
              <a:prstClr val="black"/>
              <a:schemeClr val="accent1">
                <a:tint val="45000"/>
                <a:satMod val="400000"/>
              </a:schemeClr>
            </a:duotone>
            <a:lum bright="-47000" contrast="-22000"/>
          </a:blip>
          <a:srcRect/>
          <a:stretch>
            <a:fillRect/>
          </a:stretch>
        </p:blipFill>
        <p:spPr bwMode="auto">
          <a:xfrm>
            <a:off x="3097316" y="3311483"/>
            <a:ext cx="675843" cy="675843"/>
          </a:xfrm>
          <a:prstGeom prst="rect">
            <a:avLst/>
          </a:prstGeom>
          <a:noFill/>
        </p:spPr>
      </p:pic>
      <p:pic>
        <p:nvPicPr>
          <p:cNvPr id="23" name="Picture 20" descr="https://cdn3.iconfinder.com/data/icons/black-easy/512/538303-user_512x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5268" y="2473138"/>
            <a:ext cx="67627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8" descr="http://www.freeiconspng.com/uploads/name-people-person-user-icon--icon-search-engine-1.png"/>
          <p:cNvPicPr>
            <a:picLocks noChangeAspect="1" noChangeArrowheads="1"/>
          </p:cNvPicPr>
          <p:nvPr/>
        </p:nvPicPr>
        <p:blipFill>
          <a:blip r:embed="rId7" cstate="print">
            <a:duotone>
              <a:schemeClr val="accent1">
                <a:shade val="45000"/>
                <a:satMod val="135000"/>
              </a:schemeClr>
              <a:prstClr val="white"/>
            </a:duotone>
            <a:extLst/>
          </a:blip>
          <a:srcRect/>
          <a:stretch>
            <a:fillRect/>
          </a:stretch>
        </p:blipFill>
        <p:spPr bwMode="auto">
          <a:xfrm>
            <a:off x="3974317" y="2516088"/>
            <a:ext cx="709489" cy="709489"/>
          </a:xfrm>
          <a:prstGeom prst="rect">
            <a:avLst/>
          </a:prstGeom>
          <a:noFill/>
          <a:ln>
            <a:noFill/>
          </a:ln>
        </p:spPr>
      </p:pic>
      <p:pic>
        <p:nvPicPr>
          <p:cNvPr id="49" name="Picture 18" descr="http://www.freeiconspng.com/uploads/name-people-person-user-icon--icon-search-engine-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7598" y="3287455"/>
            <a:ext cx="7254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2762" y="1711308"/>
            <a:ext cx="1525927" cy="15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143" y="1909012"/>
            <a:ext cx="1315258" cy="1315258"/>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1830224" y="1714337"/>
            <a:ext cx="4983127" cy="3032533"/>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4" name="Picture 6"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16734" y="1005292"/>
            <a:ext cx="1315258" cy="1315258"/>
          </a:xfrm>
          <a:prstGeom prst="rect">
            <a:avLst/>
          </a:prstGeom>
          <a:noFill/>
          <a:extLst>
            <a:ext uri="{909E8E84-426E-40DD-AFC4-6F175D3DCCD1}">
              <a14:hiddenFill xmlns:a14="http://schemas.microsoft.com/office/drawing/2010/main">
                <a:solidFill>
                  <a:srgbClr val="FFFFFF"/>
                </a:solidFill>
              </a14:hiddenFill>
            </a:ext>
          </a:extLst>
        </p:spPr>
      </p:pic>
      <p:sp>
        <p:nvSpPr>
          <p:cNvPr id="45" name="Oval 44"/>
          <p:cNvSpPr/>
          <p:nvPr/>
        </p:nvSpPr>
        <p:spPr>
          <a:xfrm>
            <a:off x="5464401" y="1662943"/>
            <a:ext cx="5193801" cy="3297080"/>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2" name="Picture 2" descr="http://www.libertyink.com/imgs/global/contact_book.png"/>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7459724" y="1879678"/>
            <a:ext cx="2485605" cy="2644261"/>
          </a:xfrm>
          <a:prstGeom prst="rect">
            <a:avLst/>
          </a:prstGeom>
          <a:noFill/>
        </p:spPr>
      </p:pic>
      <p:pic>
        <p:nvPicPr>
          <p:cNvPr id="31" name="Picture 18" descr="http://www.freeiconspng.com/uploads/name-people-person-user-icon--icon-search-engine-1.png"/>
          <p:cNvPicPr>
            <a:picLocks noChangeAspect="1" noChangeArrowheads="1"/>
          </p:cNvPicPr>
          <p:nvPr/>
        </p:nvPicPr>
        <p:blipFill>
          <a:blip r:embed="rId11" cstate="print">
            <a:duotone>
              <a:schemeClr val="accent3">
                <a:shade val="45000"/>
                <a:satMod val="135000"/>
              </a:schemeClr>
              <a:prstClr val="white"/>
            </a:duotone>
            <a:extLst/>
          </a:blip>
          <a:srcRect/>
          <a:stretch>
            <a:fillRect/>
          </a:stretch>
        </p:blipFill>
        <p:spPr bwMode="auto">
          <a:xfrm>
            <a:off x="8755904" y="2348906"/>
            <a:ext cx="724644" cy="724644"/>
          </a:xfrm>
          <a:prstGeom prst="rect">
            <a:avLst/>
          </a:prstGeom>
          <a:noFill/>
        </p:spPr>
      </p:pic>
      <p:pic>
        <p:nvPicPr>
          <p:cNvPr id="1030" name="Picture 6" descr="http://www.freeiconspng.com/uploads/name-people-person-user-icon--icon-search-engine-1.png"/>
          <p:cNvPicPr>
            <a:picLocks noChangeAspect="1" noChangeArrowheads="1"/>
          </p:cNvPicPr>
          <p:nvPr/>
        </p:nvPicPr>
        <p:blipFill>
          <a:blip r:embed="rId1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86846" y="3452252"/>
            <a:ext cx="706231" cy="70623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8" descr="http://www.freeiconspng.com/uploads/name-people-person-user-icon--icon-search-engine-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5656" y="2905255"/>
            <a:ext cx="725487"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8" descr="http://www.freeiconspng.com/uploads/name-people-person-user-icon--icon-search-engine-1.png"/>
          <p:cNvPicPr>
            <a:picLocks noChangeAspect="1" noChangeArrowheads="1"/>
          </p:cNvPicPr>
          <p:nvPr/>
        </p:nvPicPr>
        <p:blipFill>
          <a:blip r:embed="rId7" cstate="print">
            <a:duotone>
              <a:schemeClr val="accent1">
                <a:shade val="45000"/>
                <a:satMod val="135000"/>
              </a:schemeClr>
              <a:prstClr val="white"/>
            </a:duotone>
            <a:extLst/>
          </a:blip>
          <a:srcRect/>
          <a:stretch>
            <a:fillRect/>
          </a:stretch>
        </p:blipFill>
        <p:spPr bwMode="auto">
          <a:xfrm>
            <a:off x="7755602" y="2411347"/>
            <a:ext cx="709489" cy="709489"/>
          </a:xfrm>
          <a:prstGeom prst="rect">
            <a:avLst/>
          </a:prstGeom>
          <a:noFill/>
          <a:ln>
            <a:noFill/>
          </a:ln>
        </p:spPr>
      </p:pic>
      <p:sp>
        <p:nvSpPr>
          <p:cNvPr id="53" name="Oval 52"/>
          <p:cNvSpPr/>
          <p:nvPr/>
        </p:nvSpPr>
        <p:spPr>
          <a:xfrm>
            <a:off x="4362167" y="3477650"/>
            <a:ext cx="3489234" cy="3393967"/>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4" name="Picture 2" descr="http://www.libertyink.com/imgs/global/contact_book.png"/>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5082363" y="4738800"/>
            <a:ext cx="1819307" cy="1935435"/>
          </a:xfrm>
          <a:prstGeom prst="rect">
            <a:avLst/>
          </a:prstGeom>
          <a:noFill/>
        </p:spPr>
      </p:pic>
      <p:pic>
        <p:nvPicPr>
          <p:cNvPr id="26" name="Picture 20" descr="https://cdn3.iconfinder.com/data/icons/black-easy/512/538303-user_512x512.png"/>
          <p:cNvPicPr>
            <a:picLocks noChangeAspect="1" noChangeArrowheads="1"/>
          </p:cNvPicPr>
          <p:nvPr/>
        </p:nvPicPr>
        <p:blipFill>
          <a:blip r:embed="rId13" cstate="print">
            <a:duotone>
              <a:prstClr val="black"/>
              <a:schemeClr val="tx2">
                <a:tint val="45000"/>
                <a:satMod val="400000"/>
              </a:schemeClr>
            </a:duotone>
            <a:extLst/>
          </a:blip>
          <a:srcRect/>
          <a:stretch>
            <a:fillRect/>
          </a:stretch>
        </p:blipFill>
        <p:spPr bwMode="auto">
          <a:xfrm>
            <a:off x="5365852" y="5003462"/>
            <a:ext cx="788537" cy="788537"/>
          </a:xfrm>
          <a:prstGeom prst="rect">
            <a:avLst/>
          </a:prstGeom>
          <a:noFill/>
        </p:spPr>
      </p:pic>
      <p:pic>
        <p:nvPicPr>
          <p:cNvPr id="32" name="Picture 6" descr="http://www.freeiconspng.com/uploads/name-people-person-user-icon--icon-search-engine-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81954" y="3569764"/>
            <a:ext cx="7048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8" descr="http://www.freeiconspng.com/uploads/name-people-person-user-icon--icon-search-engine-1.png"/>
          <p:cNvPicPr>
            <a:picLocks noChangeAspect="1" noChangeArrowheads="1"/>
          </p:cNvPicPr>
          <p:nvPr/>
        </p:nvPicPr>
        <p:blipFill>
          <a:blip r:embed="rId7" cstate="print">
            <a:duotone>
              <a:schemeClr val="accent1">
                <a:shade val="45000"/>
                <a:satMod val="135000"/>
              </a:schemeClr>
              <a:prstClr val="white"/>
            </a:duotone>
            <a:extLst/>
          </a:blip>
          <a:srcRect/>
          <a:stretch>
            <a:fillRect/>
          </a:stretch>
        </p:blipFill>
        <p:spPr bwMode="auto">
          <a:xfrm>
            <a:off x="5924367" y="5662717"/>
            <a:ext cx="709489" cy="709489"/>
          </a:xfrm>
          <a:prstGeom prst="rect">
            <a:avLst/>
          </a:prstGeom>
          <a:noFill/>
          <a:ln>
            <a:noFill/>
          </a:ln>
        </p:spPr>
      </p:pic>
      <p:pic>
        <p:nvPicPr>
          <p:cNvPr id="56" name="Picture 55"/>
          <p:cNvPicPr>
            <a:picLocks noChangeAspect="1"/>
          </p:cNvPicPr>
          <p:nvPr/>
        </p:nvPicPr>
        <p:blipFill>
          <a:blip r:embed="rId14">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69147" y="5638485"/>
            <a:ext cx="1235217" cy="124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6"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0139" y="5652826"/>
            <a:ext cx="1315258" cy="1315258"/>
          </a:xfrm>
          <a:prstGeom prst="rect">
            <a:avLst/>
          </a:prstGeom>
          <a:noFill/>
          <a:extLst>
            <a:ext uri="{909E8E84-426E-40DD-AFC4-6F175D3DCCD1}">
              <a14:hiddenFill xmlns:a14="http://schemas.microsoft.com/office/drawing/2010/main">
                <a:solidFill>
                  <a:srgbClr val="FFFFFF"/>
                </a:solidFill>
              </a14:hiddenFill>
            </a:ext>
          </a:extLst>
        </p:spPr>
      </p:pic>
      <p:sp>
        <p:nvSpPr>
          <p:cNvPr id="28" name="Slide Number Placeholder 9">
            <a:extLst>
              <a:ext uri="{FF2B5EF4-FFF2-40B4-BE49-F238E27FC236}">
                <a16:creationId xmlns:a16="http://schemas.microsoft.com/office/drawing/2014/main" id="{913BE728-8C53-449E-A09E-5C66925AC5BF}"/>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4</a:t>
            </a:fld>
            <a:endParaRPr lang="en-US" sz="1600" b="1" dirty="0">
              <a:solidFill>
                <a:schemeClr val="bg1"/>
              </a:solidFill>
            </a:endParaRPr>
          </a:p>
        </p:txBody>
      </p:sp>
    </p:spTree>
    <p:extLst>
      <p:ext uri="{BB962C8B-B14F-4D97-AF65-F5344CB8AC3E}">
        <p14:creationId xmlns:p14="http://schemas.microsoft.com/office/powerpoint/2010/main" val="154846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1.875E-6 1.48148E-6 L 0.14427 0.14375 " pathEditMode="relative" rAng="0" ptsTypes="AA">
                                      <p:cBhvr>
                                        <p:cTn id="56" dur="2000" fill="hold"/>
                                        <p:tgtEl>
                                          <p:spTgt spid="48"/>
                                        </p:tgtEl>
                                        <p:attrNameLst>
                                          <p:attrName>ppt_x</p:attrName>
                                          <p:attrName>ppt_y</p:attrName>
                                        </p:attrNameLst>
                                      </p:cBhvr>
                                      <p:rCtr x="7214" y="7176"/>
                                    </p:animMotion>
                                  </p:childTnLst>
                                </p:cTn>
                              </p:par>
                              <p:par>
                                <p:cTn id="57" presetID="42" presetClass="path" presetSubtype="0" accel="50000" decel="50000" fill="hold" nodeType="withEffect">
                                  <p:stCondLst>
                                    <p:cond delay="0"/>
                                  </p:stCondLst>
                                  <p:childTnLst>
                                    <p:animMotion origin="layout" path="M -3.95833E-6 -4.81481E-6 L -0.01562 -0.31851 " pathEditMode="relative" rAng="0" ptsTypes="AA">
                                      <p:cBhvr>
                                        <p:cTn id="58" dur="2000" fill="hold"/>
                                        <p:tgtEl>
                                          <p:spTgt spid="55"/>
                                        </p:tgtEl>
                                        <p:attrNameLst>
                                          <p:attrName>ppt_x</p:attrName>
                                          <p:attrName>ppt_y</p:attrName>
                                        </p:attrNameLst>
                                      </p:cBhvr>
                                      <p:rCtr x="-781" y="-15926"/>
                                    </p:animMotion>
                                  </p:childTnLst>
                                </p:cTn>
                              </p:par>
                              <p:par>
                                <p:cTn id="59" presetID="42" presetClass="path" presetSubtype="0" accel="50000" decel="50000" fill="hold" nodeType="withEffect">
                                  <p:stCondLst>
                                    <p:cond delay="0"/>
                                  </p:stCondLst>
                                  <p:childTnLst>
                                    <p:animMotion origin="layout" path="M -4.16667E-6 -7.40741E-7 L -0.16575 0.15903 " pathEditMode="relative" rAng="0" ptsTypes="AA">
                                      <p:cBhvr>
                                        <p:cTn id="60" dur="2000" fill="hold"/>
                                        <p:tgtEl>
                                          <p:spTgt spid="51"/>
                                        </p:tgtEl>
                                        <p:attrNameLst>
                                          <p:attrName>ppt_x</p:attrName>
                                          <p:attrName>ppt_y</p:attrName>
                                        </p:attrNameLst>
                                      </p:cBhvr>
                                      <p:rCtr x="-8294"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5313" y="1112363"/>
            <a:ext cx="12444055" cy="5497184"/>
          </a:xfrm>
        </p:spPr>
        <p:txBody>
          <a:bodyPr>
            <a:noAutofit/>
          </a:bodyPr>
          <a:lstStyle/>
          <a:p>
            <a:r>
              <a:rPr lang="en-US" sz="2400" dirty="0"/>
              <a:t>[Kissner-Song05, Sang-Shen08, Cheon-Jarecki-Seo12, Hazay-Venkitasubramaniam17] </a:t>
            </a:r>
          </a:p>
          <a:p>
            <a:pPr lvl="1"/>
            <a:r>
              <a:rPr lang="en-US" sz="3100" dirty="0"/>
              <a:t>Based on Oblivious Polynomial Evaluation</a:t>
            </a:r>
          </a:p>
          <a:p>
            <a:pPr lvl="1"/>
            <a:r>
              <a:rPr lang="en-US" sz="3100" dirty="0"/>
              <a:t>Implemented by using </a:t>
            </a:r>
            <a:r>
              <a:rPr lang="en-US" sz="3100" dirty="0">
                <a:solidFill>
                  <a:srgbClr val="FF0000"/>
                </a:solidFill>
              </a:rPr>
              <a:t>additively homomorphic encryption</a:t>
            </a:r>
          </a:p>
          <a:p>
            <a:r>
              <a:rPr lang="en-US" sz="3100" dirty="0"/>
              <a:t>Problems:</a:t>
            </a:r>
          </a:p>
          <a:p>
            <a:pPr lvl="1"/>
            <a:r>
              <a:rPr lang="en-US" sz="3100" dirty="0"/>
              <a:t>Heavy on </a:t>
            </a:r>
            <a:r>
              <a:rPr lang="en-US" sz="3100" dirty="0">
                <a:solidFill>
                  <a:srgbClr val="FF0000"/>
                </a:solidFill>
              </a:rPr>
              <a:t>public key </a:t>
            </a:r>
            <a:r>
              <a:rPr lang="en-US" sz="3100" dirty="0"/>
              <a:t>operations</a:t>
            </a:r>
          </a:p>
          <a:p>
            <a:pPr lvl="1"/>
            <a:r>
              <a:rPr lang="en-US" sz="3100" dirty="0"/>
              <a:t>Homomorphic encryption for each item</a:t>
            </a:r>
          </a:p>
          <a:p>
            <a:pPr lvl="1">
              <a:buFont typeface="Symbol" panose="05050102010706020507" pitchFamily="18" charset="2"/>
              <a:buChar char="Þ"/>
            </a:pPr>
            <a:r>
              <a:rPr lang="en-US" sz="3100" dirty="0">
                <a:solidFill>
                  <a:srgbClr val="FF0000"/>
                </a:solidFill>
              </a:rPr>
              <a:t>inefficient</a:t>
            </a:r>
            <a:r>
              <a:rPr lang="en-US" sz="3100" dirty="0"/>
              <a:t> when the set size is large.</a:t>
            </a:r>
          </a:p>
          <a:p>
            <a:r>
              <a:rPr lang="en-US" sz="3100" dirty="0"/>
              <a:t>Ours: </a:t>
            </a:r>
          </a:p>
          <a:p>
            <a:pPr lvl="1"/>
            <a:r>
              <a:rPr lang="en-US" sz="3100" dirty="0"/>
              <a:t>PSI from </a:t>
            </a:r>
            <a:r>
              <a:rPr lang="en-US" sz="3100" dirty="0">
                <a:solidFill>
                  <a:srgbClr val="FF0000"/>
                </a:solidFill>
              </a:rPr>
              <a:t>symmetric</a:t>
            </a:r>
            <a:r>
              <a:rPr lang="en-US" sz="3100" dirty="0"/>
              <a:t> </a:t>
            </a:r>
            <a:r>
              <a:rPr lang="en-US" sz="3100" dirty="0">
                <a:solidFill>
                  <a:srgbClr val="FF0000"/>
                </a:solidFill>
              </a:rPr>
              <a:t>key</a:t>
            </a:r>
            <a:r>
              <a:rPr lang="en-US" sz="3100" dirty="0"/>
              <a:t> operations </a:t>
            </a:r>
          </a:p>
          <a:p>
            <a:pPr marL="274320" lvl="1" indent="0">
              <a:buNone/>
            </a:pPr>
            <a:r>
              <a:rPr lang="en-US" sz="3100" dirty="0"/>
              <a:t>=&gt; scalable for larger sets</a:t>
            </a:r>
          </a:p>
          <a:p>
            <a:pPr lvl="2"/>
            <a:endParaRPr lang="en-US" sz="2800" dirty="0"/>
          </a:p>
          <a:p>
            <a:pPr lvl="2"/>
            <a:endParaRPr lang="en-US" sz="2800" dirty="0"/>
          </a:p>
          <a:p>
            <a:pPr marL="548640" lvl="2" indent="0">
              <a:buNone/>
            </a:pPr>
            <a:endParaRPr lang="en-US" sz="2800" dirty="0">
              <a:solidFill>
                <a:schemeClr val="tx1"/>
              </a:solidFill>
            </a:endParaRPr>
          </a:p>
        </p:txBody>
      </p:sp>
      <p:sp>
        <p:nvSpPr>
          <p:cNvPr id="6" name="Title 1"/>
          <p:cNvSpPr>
            <a:spLocks noGrp="1"/>
          </p:cNvSpPr>
          <p:nvPr>
            <p:ph type="title"/>
          </p:nvPr>
        </p:nvSpPr>
        <p:spPr>
          <a:xfrm>
            <a:off x="716557" y="-1"/>
            <a:ext cx="10058400" cy="1057351"/>
          </a:xfrm>
        </p:spPr>
        <p:txBody>
          <a:bodyPr>
            <a:normAutofit/>
          </a:bodyPr>
          <a:lstStyle/>
          <a:p>
            <a:pPr algn="ctr"/>
            <a:r>
              <a:rPr lang="en-US" sz="5000" dirty="0"/>
              <a:t>Previous works on multi-party psi</a:t>
            </a:r>
          </a:p>
        </p:txBody>
      </p:sp>
      <p:sp>
        <p:nvSpPr>
          <p:cNvPr id="9" name="Slide Number Placeholder 4"/>
          <p:cNvSpPr txBox="1">
            <a:spLocks/>
          </p:cNvSpPr>
          <p:nvPr/>
        </p:nvSpPr>
        <p:spPr>
          <a:xfrm>
            <a:off x="10957837" y="6226926"/>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50EA957-4397-44F1-B25F-D3F24BF8AEF9}" type="slidenum">
              <a:rPr lang="en-US" smtClean="0"/>
              <a:pPr/>
              <a:t>5</a:t>
            </a:fld>
            <a:endParaRPr lang="en-US"/>
          </a:p>
        </p:txBody>
      </p:sp>
      <p:sp>
        <p:nvSpPr>
          <p:cNvPr id="8" name="Slide Number Placeholder 9">
            <a:extLst>
              <a:ext uri="{FF2B5EF4-FFF2-40B4-BE49-F238E27FC236}">
                <a16:creationId xmlns:a16="http://schemas.microsoft.com/office/drawing/2014/main" id="{68F438AF-926A-43B3-AACB-5F50AC66BEEA}"/>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5</a:t>
            </a:fld>
            <a:endParaRPr lang="en-US" sz="1600" b="1" dirty="0">
              <a:solidFill>
                <a:schemeClr val="bg1"/>
              </a:solidFill>
            </a:endParaRPr>
          </a:p>
        </p:txBody>
      </p:sp>
    </p:spTree>
    <p:extLst>
      <p:ext uri="{BB962C8B-B14F-4D97-AF65-F5344CB8AC3E}">
        <p14:creationId xmlns:p14="http://schemas.microsoft.com/office/powerpoint/2010/main" val="308000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024" y="0"/>
            <a:ext cx="10058400" cy="1609344"/>
          </a:xfrm>
        </p:spPr>
        <p:txBody>
          <a:bodyPr/>
          <a:lstStyle/>
          <a:p>
            <a:pPr algn="ctr"/>
            <a:r>
              <a:rPr lang="en-US" dirty="0"/>
              <a:t>Our outline</a:t>
            </a:r>
          </a:p>
        </p:txBody>
      </p:sp>
      <p:sp>
        <p:nvSpPr>
          <p:cNvPr id="3" name="Content Placeholder 2"/>
          <p:cNvSpPr>
            <a:spLocks noGrp="1"/>
          </p:cNvSpPr>
          <p:nvPr>
            <p:ph idx="1"/>
          </p:nvPr>
        </p:nvSpPr>
        <p:spPr>
          <a:xfrm>
            <a:off x="1179576" y="1352481"/>
            <a:ext cx="10058400" cy="5380828"/>
          </a:xfrm>
        </p:spPr>
        <p:txBody>
          <a:bodyPr>
            <a:normAutofit fontScale="92500" lnSpcReduction="10000"/>
          </a:bodyPr>
          <a:lstStyle/>
          <a:p>
            <a:pPr marL="571500" indent="-571500">
              <a:buAutoNum type="romanUcPeriod"/>
            </a:pPr>
            <a:r>
              <a:rPr lang="en-US" sz="2600" strike="sngStrike" dirty="0"/>
              <a:t>PSI and Its application</a:t>
            </a:r>
          </a:p>
          <a:p>
            <a:pPr marL="571500" indent="-571500">
              <a:buAutoNum type="romanUcPeriod"/>
            </a:pPr>
            <a:r>
              <a:rPr lang="en-US" sz="2600" strike="sngStrike" dirty="0"/>
              <a:t>Previous Work</a:t>
            </a:r>
          </a:p>
          <a:p>
            <a:pPr marL="571500" indent="-571500">
              <a:buAutoNum type="romanUcPeriod"/>
            </a:pPr>
            <a:r>
              <a:rPr lang="en-US" sz="2600" dirty="0"/>
              <a:t>Our PSI Approach</a:t>
            </a:r>
          </a:p>
          <a:p>
            <a:pPr marL="845820" lvl="1" indent="-571500">
              <a:buAutoNum type="romanUcPeriod"/>
            </a:pPr>
            <a:r>
              <a:rPr lang="en-US" sz="2400" dirty="0"/>
              <a:t>Oblivious Programmable PRF (new tool)</a:t>
            </a:r>
          </a:p>
          <a:p>
            <a:pPr marL="845820" lvl="1" indent="-571500">
              <a:buAutoNum type="romanUcPeriod"/>
            </a:pPr>
            <a:r>
              <a:rPr lang="en-US" sz="2400" dirty="0"/>
              <a:t>Zero Sharing</a:t>
            </a:r>
          </a:p>
          <a:p>
            <a:pPr marL="845820" lvl="1" indent="-571500">
              <a:buAutoNum type="romanUcPeriod"/>
            </a:pPr>
            <a:r>
              <a:rPr lang="en-US" sz="2400" dirty="0"/>
              <a:t>Putting it together =&gt; our PSI construction </a:t>
            </a:r>
          </a:p>
          <a:p>
            <a:pPr marL="571500" indent="-571500">
              <a:buAutoNum type="romanUcPeriod"/>
            </a:pPr>
            <a:r>
              <a:rPr lang="en-US" sz="2600" dirty="0"/>
              <a:t>Results</a:t>
            </a: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 This talk is on </a:t>
            </a:r>
            <a:r>
              <a:rPr lang="en-US" sz="2400" dirty="0"/>
              <a:t>Semi-honest setting</a:t>
            </a:r>
            <a:endParaRPr lang="en-US" sz="2100" dirty="0"/>
          </a:p>
        </p:txBody>
      </p:sp>
      <p:sp>
        <p:nvSpPr>
          <p:cNvPr id="5" name="Slide Number Placeholder 9">
            <a:extLst>
              <a:ext uri="{FF2B5EF4-FFF2-40B4-BE49-F238E27FC236}">
                <a16:creationId xmlns:a16="http://schemas.microsoft.com/office/drawing/2014/main" id="{9470EBC9-1765-4BE0-AC91-E50BA7D12672}"/>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6</a:t>
            </a:fld>
            <a:endParaRPr lang="en-US" sz="1600" b="1" dirty="0">
              <a:solidFill>
                <a:schemeClr val="bg1"/>
              </a:solidFill>
            </a:endParaRPr>
          </a:p>
        </p:txBody>
      </p:sp>
    </p:spTree>
    <p:extLst>
      <p:ext uri="{BB962C8B-B14F-4D97-AF65-F5344CB8AC3E}">
        <p14:creationId xmlns:p14="http://schemas.microsoft.com/office/powerpoint/2010/main" val="139571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BA4D-85E5-4ADB-9E6A-2EE0B0BFD8FE}"/>
              </a:ext>
            </a:extLst>
          </p:cNvPr>
          <p:cNvSpPr>
            <a:spLocks noGrp="1"/>
          </p:cNvSpPr>
          <p:nvPr>
            <p:ph type="title"/>
          </p:nvPr>
        </p:nvSpPr>
        <p:spPr>
          <a:xfrm>
            <a:off x="1069848" y="57303"/>
            <a:ext cx="10058400" cy="848726"/>
          </a:xfrm>
        </p:spPr>
        <p:txBody>
          <a:bodyPr/>
          <a:lstStyle/>
          <a:p>
            <a:pPr algn="ctr"/>
            <a:r>
              <a:rPr lang="en-US" dirty="0"/>
              <a:t>Oblivious PRF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F23651-205C-42EE-9B3D-DE5DECCA43FB}"/>
                  </a:ext>
                </a:extLst>
              </p:cNvPr>
              <p:cNvSpPr>
                <a:spLocks noGrp="1"/>
              </p:cNvSpPr>
              <p:nvPr>
                <p:ph idx="1"/>
              </p:nvPr>
            </p:nvSpPr>
            <p:spPr>
              <a:xfrm>
                <a:off x="771108" y="3111781"/>
                <a:ext cx="11312650" cy="3559207"/>
              </a:xfrm>
            </p:spPr>
            <p:txBody>
              <a:bodyPr>
                <a:normAutofit/>
              </a:bodyPr>
              <a:lstStyle/>
              <a:p>
                <a:r>
                  <a:rPr lang="en-US" sz="2400" dirty="0"/>
                  <a:t>Alice inputs </a:t>
                </a:r>
                <a14:m>
                  <m:oMath xmlns:m="http://schemas.openxmlformats.org/officeDocument/2006/math">
                    <m:r>
                      <a:rPr lang="en-US" sz="2400" i="1" smtClean="0">
                        <a:solidFill>
                          <a:srgbClr val="FF0000"/>
                        </a:solidFill>
                        <a:latin typeface="Cambria Math" panose="02040503050406030204" pitchFamily="18" charset="0"/>
                      </a:rPr>
                      <m:t>𝑥</m:t>
                    </m:r>
                    <m:r>
                      <a:rPr lang="en-US" sz="2400" i="1">
                        <a:solidFill>
                          <a:srgbClr val="FF6600"/>
                        </a:solidFill>
                        <a:latin typeface="Cambria Math" panose="02040503050406030204" pitchFamily="18" charset="0"/>
                      </a:rPr>
                      <m:t> </m:t>
                    </m:r>
                  </m:oMath>
                </a14:m>
                <a:r>
                  <a:rPr lang="en-US" sz="2400" dirty="0"/>
                  <a:t> into OPRF functionality and receives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smtClean="0">
                        <a:solidFill>
                          <a:srgbClr val="FF0000"/>
                        </a:solidFill>
                        <a:latin typeface="Cambria Math" panose="02040503050406030204" pitchFamily="18" charset="0"/>
                      </a:rPr>
                      <m:t>𝑥</m:t>
                    </m:r>
                    <m:r>
                      <a:rPr lang="en-US" sz="2400" i="1">
                        <a:latin typeface="Cambria Math" panose="02040503050406030204" pitchFamily="18" charset="0"/>
                      </a:rPr>
                      <m:t>)</m:t>
                    </m:r>
                  </m:oMath>
                </a14:m>
                <a:endParaRPr lang="en-US" sz="2400" dirty="0"/>
              </a:p>
              <a:p>
                <a:r>
                  <a:rPr lang="en-US" sz="2400" dirty="0"/>
                  <a:t>Bob gets a key </a:t>
                </a:r>
                <a14:m>
                  <m:oMath xmlns:m="http://schemas.openxmlformats.org/officeDocument/2006/math">
                    <m:r>
                      <a:rPr lang="en-US" sz="2400" i="1">
                        <a:latin typeface="Cambria Math" panose="02040503050406030204" pitchFamily="18" charset="0"/>
                      </a:rPr>
                      <m:t>𝑘</m:t>
                    </m:r>
                  </m:oMath>
                </a14:m>
                <a:r>
                  <a:rPr lang="en-US" sz="2400" dirty="0"/>
                  <a:t> from OPRF functionality </a:t>
                </a:r>
              </a:p>
              <a:p>
                <a:r>
                  <a:rPr lang="en-US" sz="2400" dirty="0"/>
                  <a:t>[Kolesnikov-Kumaresan-Rosulek-</a:t>
                </a:r>
                <a:r>
                  <a:rPr lang="en-US" sz="2400" dirty="0">
                    <a:solidFill>
                      <a:srgbClr val="FF0000"/>
                    </a:solidFill>
                  </a:rPr>
                  <a:t>Trieu</a:t>
                </a:r>
                <a:r>
                  <a:rPr lang="en-US" sz="2400" dirty="0"/>
                  <a:t>16]: proposes a weaker version of batch OPRF where the key is related. </a:t>
                </a:r>
              </a:p>
              <a:p>
                <a:pPr lvl="1"/>
                <a:r>
                  <a:rPr lang="en-US" sz="2200" dirty="0"/>
                  <a:t>Requires only </a:t>
                </a:r>
                <a:r>
                  <a:rPr lang="en-US" sz="2200" dirty="0">
                    <a:solidFill>
                      <a:srgbClr val="FF0000"/>
                    </a:solidFill>
                  </a:rPr>
                  <a:t>5 microseconds </a:t>
                </a:r>
                <a:r>
                  <a:rPr lang="en-US" sz="2200" dirty="0"/>
                  <a:t>in amortized setting.</a:t>
                </a:r>
              </a:p>
              <a:p>
                <a:r>
                  <a:rPr lang="en-US" sz="2400" dirty="0"/>
                  <a:t>OPRF was used to construct 2-party PSI</a:t>
                </a:r>
              </a:p>
              <a:p>
                <a:pPr marL="274320" lvl="1" indent="0">
                  <a:buNone/>
                </a:pPr>
                <a:r>
                  <a:rPr lang="en-US" sz="2400" dirty="0"/>
                  <a:t>[Freedman-Nissim-Pinkas04,Pinkas-Schneider-Zohner16, Kolesnikov-Kumaresan-Rosulek-</a:t>
                </a:r>
                <a:r>
                  <a:rPr lang="en-US" sz="2400" dirty="0">
                    <a:solidFill>
                      <a:srgbClr val="FF0000"/>
                    </a:solidFill>
                  </a:rPr>
                  <a:t>Trieu</a:t>
                </a:r>
                <a:r>
                  <a:rPr lang="en-US" sz="2400" dirty="0"/>
                  <a:t>16, Chen-Laine-Rindal17]</a:t>
                </a:r>
              </a:p>
            </p:txBody>
          </p:sp>
        </mc:Choice>
        <mc:Fallback xmlns="">
          <p:sp>
            <p:nvSpPr>
              <p:cNvPr id="3" name="Content Placeholder 2">
                <a:extLst>
                  <a:ext uri="{FF2B5EF4-FFF2-40B4-BE49-F238E27FC236}">
                    <a16:creationId xmlns:a16="http://schemas.microsoft.com/office/drawing/2014/main" id="{2AF23651-205C-42EE-9B3D-DE5DECCA43FB}"/>
                  </a:ext>
                </a:extLst>
              </p:cNvPr>
              <p:cNvSpPr>
                <a:spLocks noGrp="1" noRot="1" noChangeAspect="1" noMove="1" noResize="1" noEditPoints="1" noAdjustHandles="1" noChangeArrowheads="1" noChangeShapeType="1" noTextEdit="1"/>
              </p:cNvSpPr>
              <p:nvPr>
                <p:ph idx="1"/>
              </p:nvPr>
            </p:nvSpPr>
            <p:spPr>
              <a:xfrm>
                <a:off x="771108" y="3111781"/>
                <a:ext cx="11312650" cy="3559207"/>
              </a:xfrm>
              <a:blipFill>
                <a:blip r:embed="rId3"/>
                <a:stretch>
                  <a:fillRect l="-485" t="-2568" r="-1078"/>
                </a:stretch>
              </a:blipFill>
            </p:spPr>
            <p:txBody>
              <a:bodyPr/>
              <a:lstStyle/>
              <a:p>
                <a:r>
                  <a:rPr lang="en-US">
                    <a:noFill/>
                  </a:rPr>
                  <a:t> </a:t>
                </a:r>
              </a:p>
            </p:txBody>
          </p:sp>
        </mc:Fallback>
      </mc:AlternateContent>
      <p:sp>
        <p:nvSpPr>
          <p:cNvPr id="13" name="Rounded Rectangle 10">
            <a:extLst>
              <a:ext uri="{FF2B5EF4-FFF2-40B4-BE49-F238E27FC236}">
                <a16:creationId xmlns:a16="http://schemas.microsoft.com/office/drawing/2014/main" id="{35862CEE-2929-437F-8404-55A987510C7E}"/>
              </a:ext>
            </a:extLst>
          </p:cNvPr>
          <p:cNvSpPr/>
          <p:nvPr/>
        </p:nvSpPr>
        <p:spPr>
          <a:xfrm>
            <a:off x="4853691" y="1326897"/>
            <a:ext cx="2548735" cy="1084561"/>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Oblivious </a:t>
            </a:r>
          </a:p>
          <a:p>
            <a:pPr algn="ctr"/>
            <a:r>
              <a:rPr lang="en-US" sz="2300" b="1" dirty="0">
                <a:solidFill>
                  <a:schemeClr val="bg1"/>
                </a:solidFill>
              </a:rPr>
              <a:t>PRF</a:t>
            </a:r>
          </a:p>
        </p:txBody>
      </p:sp>
      <p:sp>
        <p:nvSpPr>
          <p:cNvPr id="14" name="Rectangle 13">
            <a:extLst>
              <a:ext uri="{FF2B5EF4-FFF2-40B4-BE49-F238E27FC236}">
                <a16:creationId xmlns:a16="http://schemas.microsoft.com/office/drawing/2014/main" id="{0ED81568-125E-45CF-94C9-79333238890C}"/>
              </a:ext>
            </a:extLst>
          </p:cNvPr>
          <p:cNvSpPr/>
          <p:nvPr/>
        </p:nvSpPr>
        <p:spPr>
          <a:xfrm>
            <a:off x="3425535" y="1485577"/>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4B2958A-F740-4C82-AB94-E0FFD47C117F}"/>
                  </a:ext>
                </a:extLst>
              </p:cNvPr>
              <p:cNvSpPr/>
              <p:nvPr/>
            </p:nvSpPr>
            <p:spPr>
              <a:xfrm>
                <a:off x="8345311" y="1943715"/>
                <a:ext cx="589983" cy="48751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0066FF"/>
                          </a:solidFill>
                          <a:latin typeface="Cambria Math" panose="02040503050406030204" pitchFamily="18" charset="0"/>
                        </a:rPr>
                        <m:t>𝑘</m:t>
                      </m:r>
                    </m:oMath>
                  </m:oMathPara>
                </a14:m>
                <a:endParaRPr lang="en-US" sz="2400" dirty="0">
                  <a:solidFill>
                    <a:srgbClr val="0066FF"/>
                  </a:solidFill>
                </a:endParaRPr>
              </a:p>
            </p:txBody>
          </p:sp>
        </mc:Choice>
        <mc:Fallback xmlns="">
          <p:sp>
            <p:nvSpPr>
              <p:cNvPr id="15" name="Rectangle 14">
                <a:extLst>
                  <a:ext uri="{FF2B5EF4-FFF2-40B4-BE49-F238E27FC236}">
                    <a16:creationId xmlns:a16="http://schemas.microsoft.com/office/drawing/2014/main" id="{84B2958A-F740-4C82-AB94-E0FFD47C117F}"/>
                  </a:ext>
                </a:extLst>
              </p:cNvPr>
              <p:cNvSpPr>
                <a:spLocks noRot="1" noChangeAspect="1" noMove="1" noResize="1" noEditPoints="1" noAdjustHandles="1" noChangeArrowheads="1" noChangeShapeType="1" noTextEdit="1"/>
              </p:cNvSpPr>
              <p:nvPr/>
            </p:nvSpPr>
            <p:spPr>
              <a:xfrm>
                <a:off x="8345311" y="1943715"/>
                <a:ext cx="589983" cy="487513"/>
              </a:xfrm>
              <a:prstGeom prst="rect">
                <a:avLst/>
              </a:prstGeom>
              <a:blipFill>
                <a:blip r:embed="rId4"/>
                <a:stretch>
                  <a:fillRect/>
                </a:stretch>
              </a:blipFill>
              <a:ln>
                <a:no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E300656-0D38-4385-A33D-3C70D85F6CFB}"/>
                  </a:ext>
                </a:extLst>
              </p:cNvPr>
              <p:cNvSpPr/>
              <p:nvPr/>
            </p:nvSpPr>
            <p:spPr>
              <a:xfrm>
                <a:off x="3023202" y="1951038"/>
                <a:ext cx="877675" cy="43645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rgbClr val="0066FF"/>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chemeClr val="tx1"/>
                          </a:solidFill>
                          <a:latin typeface="Cambria Math" panose="02040503050406030204" pitchFamily="18" charset="0"/>
                        </a:rPr>
                        <m:t>)</m:t>
                      </m:r>
                    </m:oMath>
                  </m:oMathPara>
                </a14:m>
                <a:endParaRPr lang="en-US" sz="2400" dirty="0"/>
              </a:p>
            </p:txBody>
          </p:sp>
        </mc:Choice>
        <mc:Fallback xmlns="">
          <p:sp>
            <p:nvSpPr>
              <p:cNvPr id="16" name="Rectangle 15">
                <a:extLst>
                  <a:ext uri="{FF2B5EF4-FFF2-40B4-BE49-F238E27FC236}">
                    <a16:creationId xmlns:a16="http://schemas.microsoft.com/office/drawing/2014/main" id="{5E300656-0D38-4385-A33D-3C70D85F6CFB}"/>
                  </a:ext>
                </a:extLst>
              </p:cNvPr>
              <p:cNvSpPr>
                <a:spLocks noRot="1" noChangeAspect="1" noMove="1" noResize="1" noEditPoints="1" noAdjustHandles="1" noChangeArrowheads="1" noChangeShapeType="1" noTextEdit="1"/>
              </p:cNvSpPr>
              <p:nvPr/>
            </p:nvSpPr>
            <p:spPr>
              <a:xfrm>
                <a:off x="3023202" y="1951038"/>
                <a:ext cx="877675" cy="436454"/>
              </a:xfrm>
              <a:prstGeom prst="rect">
                <a:avLst/>
              </a:prstGeom>
              <a:blipFill>
                <a:blip r:embed="rId5"/>
                <a:stretch>
                  <a:fillRect l="-8333" r="-3472" b="-22222"/>
                </a:stretch>
              </a:blipFill>
              <a:ln>
                <a:noFill/>
                <a:prstDash val="sysDot"/>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CCA819C4-CD25-427E-BA19-118202E2549C}"/>
              </a:ext>
            </a:extLst>
          </p:cNvPr>
          <p:cNvCxnSpPr>
            <a:cxnSpLocks/>
          </p:cNvCxnSpPr>
          <p:nvPr/>
        </p:nvCxnSpPr>
        <p:spPr>
          <a:xfrm>
            <a:off x="3927963" y="1645774"/>
            <a:ext cx="8903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9F94C2-8D37-485D-B01C-A874E3D8FB36}"/>
              </a:ext>
            </a:extLst>
          </p:cNvPr>
          <p:cNvCxnSpPr>
            <a:cxnSpLocks/>
            <a:endCxn id="16" idx="3"/>
          </p:cNvCxnSpPr>
          <p:nvPr/>
        </p:nvCxnSpPr>
        <p:spPr>
          <a:xfrm flipH="1" flipV="1">
            <a:off x="3900877" y="2169265"/>
            <a:ext cx="952814" cy="14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24A171-4713-4C98-A7AC-A9A43DEA44EB}"/>
              </a:ext>
            </a:extLst>
          </p:cNvPr>
          <p:cNvCxnSpPr>
            <a:cxnSpLocks/>
          </p:cNvCxnSpPr>
          <p:nvPr/>
        </p:nvCxnSpPr>
        <p:spPr>
          <a:xfrm>
            <a:off x="7392498" y="2211839"/>
            <a:ext cx="9756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F7BCE32-5A80-4D05-BBF9-DB789E7B9BE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829508" y="1293167"/>
            <a:ext cx="1020992" cy="1025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a:extLst>
              <a:ext uri="{FF2B5EF4-FFF2-40B4-BE49-F238E27FC236}">
                <a16:creationId xmlns:a16="http://schemas.microsoft.com/office/drawing/2014/main" id="{A3146770-F77C-4864-BF8E-7E5DF86FD1F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6580" y="1359145"/>
            <a:ext cx="1086535" cy="1077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9">
            <a:extLst>
              <a:ext uri="{FF2B5EF4-FFF2-40B4-BE49-F238E27FC236}">
                <a16:creationId xmlns:a16="http://schemas.microsoft.com/office/drawing/2014/main" id="{7AFF5369-0040-4CE2-B36E-61E27BF0B7F6}"/>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7</a:t>
            </a:fld>
            <a:endParaRPr lang="en-US" sz="1600" b="1" dirty="0">
              <a:solidFill>
                <a:schemeClr val="bg1"/>
              </a:solidFill>
            </a:endParaRPr>
          </a:p>
        </p:txBody>
      </p:sp>
    </p:spTree>
    <p:extLst>
      <p:ext uri="{BB962C8B-B14F-4D97-AF65-F5344CB8AC3E}">
        <p14:creationId xmlns:p14="http://schemas.microsoft.com/office/powerpoint/2010/main" val="334122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303370" cy="1197673"/>
          </a:xfrm>
        </p:spPr>
        <p:txBody>
          <a:bodyPr/>
          <a:lstStyle/>
          <a:p>
            <a:pPr algn="ctr"/>
            <a:r>
              <a:rPr lang="en-US" dirty="0"/>
              <a:t>OUR Oblivious </a:t>
            </a:r>
            <a:r>
              <a:rPr lang="en-US" b="1" dirty="0">
                <a:solidFill>
                  <a:schemeClr val="tx1"/>
                </a:solidFill>
              </a:rPr>
              <a:t>programmable</a:t>
            </a:r>
            <a:r>
              <a:rPr lang="en-US" dirty="0"/>
              <a:t> PRF (O</a:t>
            </a:r>
            <a:r>
              <a:rPr lang="en-US" dirty="0">
                <a:solidFill>
                  <a:srgbClr val="FF0000"/>
                </a:solidFill>
              </a:rPr>
              <a:t>P</a:t>
            </a:r>
            <a:r>
              <a:rPr lang="en-US" dirty="0"/>
              <a:t>PRF)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9849" y="3496557"/>
                <a:ext cx="11011019" cy="3182859"/>
              </a:xfrm>
            </p:spPr>
            <p:txBody>
              <a:bodyPr>
                <a:norm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Oblivious </a:t>
                </a:r>
                <a:r>
                  <a:rPr lang="en-US" sz="2400" b="0" dirty="0">
                    <a:solidFill>
                      <a:srgbClr val="FF0000"/>
                    </a:solidFill>
                    <a:latin typeface="Calibri" panose="020F0502020204030204" pitchFamily="34" charset="0"/>
                    <a:ea typeface="Calibri" panose="020F0502020204030204" pitchFamily="34" charset="0"/>
                    <a:cs typeface="Calibri" panose="020F0502020204030204" pitchFamily="34" charset="0"/>
                  </a:rPr>
                  <a:t>Programmable</a:t>
                </a:r>
                <a:r>
                  <a:rPr lang="en-US" sz="2400" b="0" dirty="0">
                    <a:latin typeface="Calibri" panose="020F0502020204030204" pitchFamily="34" charset="0"/>
                    <a:ea typeface="Calibri" panose="020F0502020204030204" pitchFamily="34" charset="0"/>
                    <a:cs typeface="Calibri" panose="020F0502020204030204" pitchFamily="34" charset="0"/>
                  </a:rPr>
                  <a:t> PRF: Bob can program the output of PRF!</a:t>
                </a:r>
              </a:p>
              <a:p>
                <a:r>
                  <a:rPr lang="en-US" sz="2400" b="0" dirty="0">
                    <a:latin typeface="Calibri" panose="020F0502020204030204" pitchFamily="34" charset="0"/>
                    <a:ea typeface="Calibri" panose="020F0502020204030204" pitchFamily="34" charset="0"/>
                    <a:cs typeface="Calibri" panose="020F0502020204030204" pitchFamily="34" charset="0"/>
                  </a:rPr>
                  <a:t>Bob has some specific points: </a:t>
                </a:r>
                <a14:m>
                  <m:oMath xmlns:m="http://schemas.openxmlformats.org/officeDocument/2006/math">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oMath>
                </a14:m>
                <a:r>
                  <a:rPr lang="en-US" sz="2400" dirty="0">
                    <a:solidFill>
                      <a:srgbClr val="0066FF"/>
                    </a:solidFill>
                    <a:effectLst/>
                    <a:latin typeface="Calibri" panose="020F0502020204030204" pitchFamily="34" charset="0"/>
                    <a:cs typeface="Calibri" panose="020F0502020204030204" pitchFamily="34" charset="0"/>
                  </a:rPr>
                  <a:t>,</a:t>
                </a:r>
                <a:r>
                  <a:rPr lang="en-US" sz="2400" dirty="0">
                    <a:solidFill>
                      <a:srgbClr val="0066FF"/>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 </m:t>
                    </m:r>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𝑛</m:t>
                        </m:r>
                      </m:sub>
                    </m:sSub>
                    <m:r>
                      <m:rPr>
                        <m:nor/>
                      </m:rPr>
                      <a:rPr lang="en-US" sz="2400" dirty="0">
                        <a:solidFill>
                          <a:srgbClr val="0066FF"/>
                        </a:solidFill>
                        <a:effectLst/>
                        <a:latin typeface="Calibri" panose="020F0502020204030204" pitchFamily="34" charset="0"/>
                        <a:cs typeface="Calibri" panose="020F0502020204030204" pitchFamily="34" charset="0"/>
                      </a:rPr>
                      <m:t>,</m:t>
                    </m:r>
                    <m:r>
                      <m:rPr>
                        <m:nor/>
                      </m:rPr>
                      <a:rPr lang="en-US" sz="2400" dirty="0">
                        <a:solidFill>
                          <a:srgbClr val="0066FF"/>
                        </a:solidFill>
                        <a:effectLst/>
                        <a:latin typeface="Calibri" panose="020F0502020204030204" pitchFamily="34" charset="0"/>
                        <a:ea typeface="Calibri" panose="020F0502020204030204" pitchFamily="34" charset="0"/>
                        <a:cs typeface="Calibri" panose="020F0502020204030204" pitchFamily="34" charset="0"/>
                      </a:rPr>
                      <m:t> </m:t>
                    </m:r>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𝑛</m:t>
                        </m:r>
                      </m:sub>
                    </m:s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b="0" i="1" dirty="0">
                  <a:solidFill>
                    <a:srgbClr val="0066FF"/>
                  </a:solidFill>
                  <a:effectLst/>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Alice queries </a:t>
                </a:r>
                <a14:m>
                  <m:oMath xmlns:m="http://schemas.openxmlformats.org/officeDocument/2006/math">
                    <m:r>
                      <a:rPr lang="en-US" sz="2400" i="1">
                        <a:solidFill>
                          <a:srgbClr val="FF0000"/>
                        </a:solidFill>
                        <a:latin typeface="Cambria Math" panose="02040503050406030204" pitchFamily="18" charset="0"/>
                      </a:rPr>
                      <m:t>𝑥</m:t>
                    </m:r>
                  </m:oMath>
                </a14:m>
                <a:endParaRPr lang="en-US" sz="2400" dirty="0">
                  <a:solidFill>
                    <a:srgbClr val="FF0000"/>
                  </a:solidFill>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If </a:t>
                </a:r>
                <a14:m>
                  <m:oMath xmlns:m="http://schemas.openxmlformats.org/officeDocument/2006/math">
                    <m:r>
                      <a:rPr lang="en-US" sz="2400" i="1">
                        <a:solidFill>
                          <a:srgbClr val="FF0000"/>
                        </a:solidFill>
                        <a:latin typeface="Cambria Math" panose="02040503050406030204" pitchFamily="18" charset="0"/>
                      </a:rPr>
                      <m:t>𝑥</m:t>
                    </m:r>
                    <m:r>
                      <a:rPr lang="en-US" sz="2400" b="0" i="1" smtClean="0">
                        <a:solidFill>
                          <a:schemeClr val="tx1"/>
                        </a:solidFill>
                        <a:latin typeface="Cambria Math" panose="02040503050406030204" pitchFamily="18" charset="0"/>
                      </a:rPr>
                      <m:t>=</m:t>
                    </m:r>
                    <m:sSub>
                      <m:sSubPr>
                        <m:ctrlPr>
                          <a:rPr lang="en-US" sz="2400" b="0" i="1" smtClean="0">
                            <a:solidFill>
                              <a:srgbClr val="0066FF"/>
                            </a:solidFill>
                            <a:latin typeface="Cambria Math" panose="02040503050406030204" pitchFamily="18" charset="0"/>
                          </a:rPr>
                        </m:ctrlPr>
                      </m:sSubPr>
                      <m:e>
                        <m:r>
                          <a:rPr lang="en-US" sz="2400" b="0" i="1" smtClean="0">
                            <a:solidFill>
                              <a:srgbClr val="0066FF"/>
                            </a:solidFill>
                            <a:latin typeface="Cambria Math" panose="02040503050406030204" pitchFamily="18" charset="0"/>
                          </a:rPr>
                          <m:t>𝑥</m:t>
                        </m:r>
                      </m:e>
                      <m:sub>
                        <m:r>
                          <a:rPr lang="en-US" sz="2400" b="0" i="1" smtClean="0">
                            <a:solidFill>
                              <a:srgbClr val="0066FF"/>
                            </a:solidFill>
                            <a:latin typeface="Cambria Math" panose="02040503050406030204" pitchFamily="18" charset="0"/>
                          </a:rPr>
                          <m:t>𝑖</m:t>
                        </m:r>
                      </m:sub>
                    </m:sSub>
                  </m:oMath>
                </a14:m>
                <a:r>
                  <a:rPr lang="en-US" sz="2400" dirty="0">
                    <a:latin typeface="Calibri" panose="020F0502020204030204" pitchFamily="34" charset="0"/>
                    <a:cs typeface="Calibri" panose="020F0502020204030204" pitchFamily="34" charset="0"/>
                  </a:rPr>
                  <a:t>, Alice gets </a:t>
                </a:r>
                <a14:m>
                  <m:oMath xmlns:m="http://schemas.openxmlformats.org/officeDocument/2006/math">
                    <m:sSub>
                      <m:sSubPr>
                        <m:ctrlPr>
                          <a:rPr lang="en-US" sz="24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oMath>
                </a14:m>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If </a:t>
                </a:r>
                <a14:m>
                  <m:oMath xmlns:m="http://schemas.openxmlformats.org/officeDocument/2006/math">
                    <m:r>
                      <a:rPr lang="en-US" sz="2400" i="1">
                        <a:solidFill>
                          <a:srgbClr val="FF0000"/>
                        </a:solidFill>
                        <a:latin typeface="Cambria Math" panose="02040503050406030204" pitchFamily="18" charset="0"/>
                      </a:rPr>
                      <m:t>𝑥</m:t>
                    </m:r>
                  </m:oMath>
                </a14:m>
                <a:r>
                  <a:rPr lang="en-US" sz="2400" dirty="0">
                    <a:latin typeface="Calibri" panose="020F0502020204030204" pitchFamily="34" charset="0"/>
                    <a:cs typeface="Calibri" panose="020F0502020204030204" pitchFamily="34" charset="0"/>
                  </a:rPr>
                  <a:t> is not in Bob’s set, Alice gets a pseudo-random output.</a:t>
                </a:r>
              </a:p>
              <a:p>
                <a:r>
                  <a:rPr lang="en-US" sz="2400" dirty="0">
                    <a:latin typeface="Calibri" panose="020F0502020204030204" pitchFamily="34" charset="0"/>
                    <a:cs typeface="Calibri" panose="020F0502020204030204" pitchFamily="34" charset="0"/>
                  </a:rPr>
                  <a:t>Alice can’t tell whether x in </a:t>
                </a:r>
                <a14:m>
                  <m:oMath xmlns:m="http://schemas.openxmlformats.org/officeDocument/2006/math">
                    <m:d>
                      <m:dPr>
                        <m:begChr m:val="{"/>
                        <m:endChr m:val="}"/>
                        <m:ctrlPr>
                          <a:rPr lang="en-US" sz="2400" i="1">
                            <a:solidFill>
                              <a:srgbClr val="FF0000"/>
                            </a:solidFill>
                            <a:latin typeface="Cambria Math" panose="02040503050406030204" pitchFamily="18" charset="0"/>
                          </a:rPr>
                        </m:ctrlPr>
                      </m:dPr>
                      <m:e>
                        <m:sSub>
                          <m:sSubPr>
                            <m:ctrlPr>
                              <a:rPr lang="en-US" sz="2400" i="1">
                                <a:solidFill>
                                  <a:srgbClr val="0066FF"/>
                                </a:solidFill>
                                <a:latin typeface="Cambria Math" panose="02040503050406030204" pitchFamily="18" charset="0"/>
                              </a:rPr>
                            </m:ctrlPr>
                          </m:sSubPr>
                          <m:e>
                            <m:r>
                              <a:rPr lang="en-US" sz="2400" i="1">
                                <a:solidFill>
                                  <a:srgbClr val="0066FF"/>
                                </a:solidFill>
                                <a:latin typeface="Cambria Math" panose="02040503050406030204" pitchFamily="18" charset="0"/>
                              </a:rPr>
                              <m:t>𝑥</m:t>
                            </m:r>
                          </m:e>
                          <m:sub>
                            <m:r>
                              <a:rPr lang="en-US" sz="2400" i="1">
                                <a:solidFill>
                                  <a:srgbClr val="0066FF"/>
                                </a:solidFill>
                                <a:latin typeface="Cambria Math" panose="02040503050406030204" pitchFamily="18" charset="0"/>
                              </a:rPr>
                              <m:t>1</m:t>
                            </m:r>
                          </m:sub>
                        </m:sSub>
                        <m:r>
                          <a:rPr lang="en-US" sz="2400" i="1">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m:t>
                        </m:r>
                        <m:sSub>
                          <m:sSubPr>
                            <m:ctrlPr>
                              <a:rPr lang="en-US" sz="2400" i="1">
                                <a:solidFill>
                                  <a:srgbClr val="0066FF"/>
                                </a:solidFill>
                                <a:latin typeface="Cambria Math" panose="02040503050406030204" pitchFamily="18" charset="0"/>
                              </a:rPr>
                            </m:ctrlPr>
                          </m:sSubPr>
                          <m:e>
                            <m:r>
                              <a:rPr lang="en-US" sz="2400" i="1">
                                <a:solidFill>
                                  <a:srgbClr val="0066FF"/>
                                </a:solidFill>
                                <a:latin typeface="Cambria Math" panose="02040503050406030204" pitchFamily="18" charset="0"/>
                              </a:rPr>
                              <m:t>𝑥</m:t>
                            </m:r>
                          </m:e>
                          <m:sub>
                            <m:r>
                              <a:rPr lang="en-US" sz="2400" b="0" i="1" smtClean="0">
                                <a:solidFill>
                                  <a:srgbClr val="0066FF"/>
                                </a:solidFill>
                                <a:latin typeface="Cambria Math" panose="02040503050406030204" pitchFamily="18" charset="0"/>
                              </a:rPr>
                              <m:t>𝑛</m:t>
                            </m:r>
                          </m:sub>
                        </m:sSub>
                      </m:e>
                    </m:d>
                  </m:oMath>
                </a14:m>
                <a:r>
                  <a:rPr lang="en-US" sz="2400" dirty="0">
                    <a:latin typeface="Calibri" panose="020F0502020204030204" pitchFamily="34" charset="0"/>
                    <a:cs typeface="Calibri" panose="020F0502020204030204" pitchFamily="34" charset="0"/>
                  </a:rPr>
                  <a:t>, if </a:t>
                </a:r>
                <a14:m>
                  <m:oMath xmlns:m="http://schemas.openxmlformats.org/officeDocument/2006/math">
                    <m:sSub>
                      <m:sSubPr>
                        <m:ctrlPr>
                          <a:rPr lang="en-US" sz="2400" i="1">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outerShdw blurRad="38100" dist="38100" dir="2700000" algn="tl">
                                <a:srgbClr val="000000">
                                  <a:alpha val="43137"/>
                                </a:srgbClr>
                              </a:outerShdw>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US" sz="2400" dirty="0">
                    <a:latin typeface="Calibri" panose="020F0502020204030204" pitchFamily="34" charset="0"/>
                    <a:cs typeface="Calibri" panose="020F0502020204030204" pitchFamily="34" charset="0"/>
                  </a:rPr>
                  <a:t> are  randomly distributed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9849" y="3496557"/>
                <a:ext cx="11011019" cy="3182859"/>
              </a:xfrm>
              <a:blipFill>
                <a:blip r:embed="rId3"/>
                <a:stretch>
                  <a:fillRect l="-498" t="-2682"/>
                </a:stretch>
              </a:blipFill>
            </p:spPr>
            <p:txBody>
              <a:bodyPr/>
              <a:lstStyle/>
              <a:p>
                <a:r>
                  <a:rPr lang="en-US">
                    <a:noFill/>
                  </a:rPr>
                  <a:t> </a:t>
                </a:r>
              </a:p>
            </p:txBody>
          </p:sp>
        </mc:Fallback>
      </mc:AlternateContent>
      <p:pic>
        <p:nvPicPr>
          <p:cNvPr id="8"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79" y="1337625"/>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ounded Rectangle 10"/>
          <p:cNvSpPr/>
          <p:nvPr/>
        </p:nvSpPr>
        <p:spPr>
          <a:xfrm>
            <a:off x="4557271" y="1397427"/>
            <a:ext cx="3857349" cy="1657885"/>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bg1"/>
                </a:solidFill>
              </a:rPr>
              <a:t>Programmable </a:t>
            </a:r>
          </a:p>
          <a:p>
            <a:pPr algn="ctr"/>
            <a:r>
              <a:rPr lang="en-US" sz="2500" b="1" dirty="0">
                <a:solidFill>
                  <a:schemeClr val="bg1"/>
                </a:solidFill>
              </a:rPr>
              <a:t>OPRF</a:t>
            </a:r>
          </a:p>
        </p:txBody>
      </p:sp>
      <mc:AlternateContent xmlns:mc="http://schemas.openxmlformats.org/markup-compatibility/2006" xmlns:a14="http://schemas.microsoft.com/office/drawing/2010/main">
        <mc:Choice Requires="a14">
          <p:sp>
            <p:nvSpPr>
              <p:cNvPr id="11" name="Rectangle 10"/>
              <p:cNvSpPr/>
              <p:nvPr/>
            </p:nvSpPr>
            <p:spPr>
              <a:xfrm>
                <a:off x="9865191" y="1281793"/>
                <a:ext cx="1193760" cy="791696"/>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oMath>
                </a14:m>
                <a:r>
                  <a:rPr lang="en-US" sz="2400" dirty="0">
                    <a:solidFill>
                      <a:srgbClr val="0066FF"/>
                    </a:solidFill>
                    <a:effectLst/>
                  </a:rPr>
                  <a:t>,</a:t>
                </a:r>
                <a:r>
                  <a:rPr lang="en-US" sz="2400" dirty="0">
                    <a:solidFill>
                      <a:srgbClr val="0066FF"/>
                    </a:solidFill>
                    <a:effectLst/>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1</m:t>
                        </m:r>
                      </m:sub>
                    </m:s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b="0" dirty="0">
                  <a:solidFill>
                    <a:srgbClr val="0066FF"/>
                  </a:solidFill>
                  <a:effectLst/>
                  <a:ea typeface="Calibri" panose="020F0502020204030204" pitchFamily="34" charset="0"/>
                  <a:cs typeface="Calibri" panose="020F0502020204030204" pitchFamily="34" charset="0"/>
                </a:endParaRPr>
              </a:p>
              <a:p>
                <a:pPr algn="ctr"/>
                <a14:m>
                  <m:oMath xmlns:m="http://schemas.openxmlformats.org/officeDocument/2006/math">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2</m:t>
                        </m:r>
                      </m:sub>
                    </m:sSub>
                  </m:oMath>
                </a14:m>
                <a:r>
                  <a:rPr lang="en-US" sz="2400" dirty="0">
                    <a:solidFill>
                      <a:srgbClr val="0066FF"/>
                    </a:solidFill>
                    <a:effectLst/>
                  </a:rPr>
                  <a:t>,</a:t>
                </a:r>
                <a:r>
                  <a:rPr lang="en-US" sz="2400" dirty="0">
                    <a:solidFill>
                      <a:srgbClr val="0066FF"/>
                    </a:solidFill>
                    <a:effectLst/>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2</m:t>
                        </m:r>
                      </m:sub>
                    </m:sSub>
                    <m: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dirty="0">
                  <a:effectLst/>
                </a:endParaRPr>
              </a:p>
            </p:txBody>
          </p:sp>
        </mc:Choice>
        <mc:Fallback xmlns="">
          <p:sp>
            <p:nvSpPr>
              <p:cNvPr id="11" name="Rectangle 10"/>
              <p:cNvSpPr>
                <a:spLocks noRot="1" noChangeAspect="1" noMove="1" noResize="1" noEditPoints="1" noAdjustHandles="1" noChangeArrowheads="1" noChangeShapeType="1" noTextEdit="1"/>
              </p:cNvSpPr>
              <p:nvPr/>
            </p:nvSpPr>
            <p:spPr>
              <a:xfrm>
                <a:off x="9865191" y="1281793"/>
                <a:ext cx="1193760" cy="791696"/>
              </a:xfrm>
              <a:prstGeom prst="rect">
                <a:avLst/>
              </a:prstGeom>
              <a:blipFill>
                <a:blip r:embed="rId5"/>
                <a:stretch>
                  <a:fillRect l="-3571" t="-8462" r="-4082" b="-19231"/>
                </a:stretch>
              </a:blipFill>
              <a:ln>
                <a:no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583002" y="2655397"/>
                <a:ext cx="850366" cy="395395"/>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rgbClr val="0066FF"/>
                              </a:solidFill>
                              <a:latin typeface="Cambria Math" panose="02040503050406030204" pitchFamily="18" charset="0"/>
                            </a:rPr>
                          </m:ctrlPr>
                        </m:sSubPr>
                        <m:e>
                          <m:r>
                            <a:rPr lang="en-US" sz="2400" b="0" i="1" smtClean="0">
                              <a:solidFill>
                                <a:srgbClr val="0066FF"/>
                              </a:solidFill>
                              <a:latin typeface="Cambria Math" panose="02040503050406030204" pitchFamily="18" charset="0"/>
                            </a:rPr>
                            <m:t>𝑦</m:t>
                          </m:r>
                        </m:e>
                        <m:sub>
                          <m:r>
                            <a:rPr lang="en-US" sz="2400" b="0" i="1" smtClean="0">
                              <a:solidFill>
                                <a:srgbClr val="0066FF"/>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583002" y="2655397"/>
                <a:ext cx="850366" cy="395395"/>
              </a:xfrm>
              <a:prstGeom prst="rect">
                <a:avLst/>
              </a:prstGeom>
              <a:blipFill>
                <a:blip r:embed="rId6"/>
                <a:stretch>
                  <a:fillRect b="-23438"/>
                </a:stretch>
              </a:blipFill>
              <a:ln>
                <a:noFill/>
                <a:prstDash val="sysDot"/>
              </a:ln>
            </p:spPr>
            <p:txBody>
              <a:bodyPr/>
              <a:lstStyle/>
              <a:p>
                <a:r>
                  <a:rPr lang="en-US">
                    <a:noFill/>
                  </a:rPr>
                  <a:t> </a:t>
                </a:r>
              </a:p>
            </p:txBody>
          </p:sp>
        </mc:Fallback>
      </mc:AlternateContent>
      <p:cxnSp>
        <p:nvCxnSpPr>
          <p:cNvPr id="13" name="Straight Arrow Connector 12"/>
          <p:cNvCxnSpPr>
            <a:cxnSpLocks/>
          </p:cNvCxnSpPr>
          <p:nvPr/>
        </p:nvCxnSpPr>
        <p:spPr>
          <a:xfrm flipV="1">
            <a:off x="3490141" y="1612127"/>
            <a:ext cx="1043893" cy="177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11" idx="1"/>
          </p:cNvCxnSpPr>
          <p:nvPr/>
        </p:nvCxnSpPr>
        <p:spPr>
          <a:xfrm flipH="1">
            <a:off x="8414620" y="1677641"/>
            <a:ext cx="1450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endCxn id="12" idx="3"/>
          </p:cNvCxnSpPr>
          <p:nvPr/>
        </p:nvCxnSpPr>
        <p:spPr>
          <a:xfrm flipH="1">
            <a:off x="3433368" y="2837607"/>
            <a:ext cx="1123904" cy="154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237976" y="1156850"/>
            <a:ext cx="970777" cy="10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0" name="Rectangle 19"/>
              <p:cNvSpPr/>
              <p:nvPr/>
            </p:nvSpPr>
            <p:spPr>
              <a:xfrm>
                <a:off x="2516031" y="2665566"/>
                <a:ext cx="850366" cy="437491"/>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m:t>
                      </m:r>
                    </m:oMath>
                  </m:oMathPara>
                </a14:m>
                <a:endParaRPr lang="en-US" sz="2400" dirty="0">
                  <a:solidFill>
                    <a:srgbClr val="FF0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2516031" y="2665566"/>
                <a:ext cx="850366" cy="437491"/>
              </a:xfrm>
              <a:prstGeom prst="rect">
                <a:avLst/>
              </a:prstGeom>
              <a:blipFill>
                <a:blip r:embed="rId8"/>
                <a:stretch>
                  <a:fillRect b="-8333"/>
                </a:stretch>
              </a:blipFill>
              <a:ln>
                <a:no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349606" y="1326618"/>
                <a:ext cx="517422" cy="437491"/>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𝑥</m:t>
                      </m:r>
                    </m:oMath>
                  </m:oMathPara>
                </a14:m>
                <a:endParaRPr lang="en-US" sz="2400" dirty="0">
                  <a:solidFill>
                    <a:srgbClr val="FF000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2349606" y="1326618"/>
                <a:ext cx="517422" cy="437491"/>
              </a:xfrm>
              <a:prstGeom prst="rect">
                <a:avLst/>
              </a:prstGeom>
              <a:blipFill>
                <a:blip r:embed="rId9"/>
                <a:stretch>
                  <a:fillRect/>
                </a:stretch>
              </a:blipFill>
              <a:ln>
                <a:no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495126" y="1374511"/>
                <a:ext cx="850367" cy="369470"/>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rgbClr val="0066FF"/>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𝑥</m:t>
                          </m:r>
                          <m:r>
                            <a:rPr lang="en-US" sz="2400" b="0" i="1" smtClean="0">
                              <a:solidFill>
                                <a:srgbClr val="0066FF"/>
                              </a:solidFill>
                              <a:latin typeface="Cambria Math" panose="02040503050406030204" pitchFamily="18" charset="0"/>
                            </a:rPr>
                            <m:t>=</m:t>
                          </m:r>
                          <m:r>
                            <a:rPr lang="en-US" sz="2400" b="0" i="1" smtClean="0">
                              <a:solidFill>
                                <a:srgbClr val="0066FF"/>
                              </a:solidFill>
                              <a:latin typeface="Cambria Math" panose="02040503050406030204" pitchFamily="18" charset="0"/>
                            </a:rPr>
                            <m:t>𝑥</m:t>
                          </m:r>
                        </m:e>
                        <m:sub>
                          <m:r>
                            <a:rPr lang="en-US" sz="2400" b="0" i="1" smtClean="0">
                              <a:solidFill>
                                <a:srgbClr val="0066FF"/>
                              </a:solidFill>
                              <a:latin typeface="Cambria Math" panose="02040503050406030204" pitchFamily="18" charset="0"/>
                            </a:rPr>
                            <m:t>𝑖</m:t>
                          </m:r>
                        </m:sub>
                      </m:sSub>
                    </m:oMath>
                  </m:oMathPara>
                </a14:m>
                <a:endParaRPr lang="en-US" sz="2400" dirty="0">
                  <a:solidFill>
                    <a:srgbClr val="FF0000"/>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2495126" y="1374511"/>
                <a:ext cx="850367" cy="369470"/>
              </a:xfrm>
              <a:prstGeom prst="rect">
                <a:avLst/>
              </a:prstGeom>
              <a:blipFill>
                <a:blip r:embed="rId10"/>
                <a:stretch>
                  <a:fillRect l="-11429" r="-1429" b="-18033"/>
                </a:stretch>
              </a:blipFill>
              <a:ln>
                <a:no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645301" y="1360537"/>
                <a:ext cx="1875402" cy="464494"/>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𝑥</m:t>
                      </m:r>
                      <m:r>
                        <a:rPr lang="en-US" sz="2400" b="0" i="1" smtClean="0">
                          <a:solidFill>
                            <a:srgbClr val="FF0000"/>
                          </a:solidFill>
                          <a:latin typeface="Cambria Math" panose="02040503050406030204" pitchFamily="18" charset="0"/>
                        </a:rPr>
                        <m:t>∉</m:t>
                      </m:r>
                      <m:d>
                        <m:dPr>
                          <m:begChr m:val="{"/>
                          <m:endChr m:val="}"/>
                          <m:ctrlPr>
                            <a:rPr lang="en-US" sz="2400" b="0" i="1" smtClean="0">
                              <a:solidFill>
                                <a:srgbClr val="FF0000"/>
                              </a:solidFill>
                              <a:latin typeface="Cambria Math" panose="02040503050406030204" pitchFamily="18" charset="0"/>
                            </a:rPr>
                          </m:ctrlPr>
                        </m:dPr>
                        <m:e>
                          <m:sSub>
                            <m:sSubPr>
                              <m:ctrlPr>
                                <a:rPr lang="en-US" sz="2400" b="0" i="1" smtClean="0">
                                  <a:solidFill>
                                    <a:srgbClr val="0066FF"/>
                                  </a:solidFill>
                                  <a:latin typeface="Cambria Math" panose="02040503050406030204" pitchFamily="18" charset="0"/>
                                </a:rPr>
                              </m:ctrlPr>
                            </m:sSubPr>
                            <m:e>
                              <m:r>
                                <a:rPr lang="en-US" sz="2400" b="0" i="1" smtClean="0">
                                  <a:solidFill>
                                    <a:srgbClr val="0066FF"/>
                                  </a:solidFill>
                                  <a:latin typeface="Cambria Math" panose="02040503050406030204" pitchFamily="18" charset="0"/>
                                </a:rPr>
                                <m:t>𝑥</m:t>
                              </m:r>
                            </m:e>
                            <m:sub>
                              <m:r>
                                <a:rPr lang="en-US" sz="2400" b="0" i="1" smtClean="0">
                                  <a:solidFill>
                                    <a:srgbClr val="0066FF"/>
                                  </a:solidFill>
                                  <a:latin typeface="Cambria Math" panose="02040503050406030204" pitchFamily="18" charset="0"/>
                                </a:rPr>
                                <m:t>1</m:t>
                              </m:r>
                            </m:sub>
                          </m:sSub>
                          <m:r>
                            <a:rPr lang="en-US" sz="2400" b="0" i="1" smtClean="0">
                              <a:solidFill>
                                <a:srgbClr val="FF0000"/>
                              </a:solidFill>
                              <a:latin typeface="Cambria Math" panose="02040503050406030204" pitchFamily="18" charset="0"/>
                            </a:rPr>
                            <m:t>,</m:t>
                          </m:r>
                          <m:sSub>
                            <m:sSubPr>
                              <m:ctrlPr>
                                <a:rPr lang="en-US" sz="2400" b="0" i="1" smtClean="0">
                                  <a:solidFill>
                                    <a:srgbClr val="0066FF"/>
                                  </a:solidFill>
                                  <a:latin typeface="Cambria Math" panose="02040503050406030204" pitchFamily="18" charset="0"/>
                                </a:rPr>
                              </m:ctrlPr>
                            </m:sSubPr>
                            <m:e>
                              <m:r>
                                <a:rPr lang="en-US" sz="2400" b="0" i="1" smtClean="0">
                                  <a:solidFill>
                                    <a:srgbClr val="0066FF"/>
                                  </a:solidFill>
                                  <a:latin typeface="Cambria Math" panose="02040503050406030204" pitchFamily="18" charset="0"/>
                                </a:rPr>
                                <m:t>𝑥</m:t>
                              </m:r>
                            </m:e>
                            <m:sub>
                              <m:r>
                                <a:rPr lang="en-US" sz="2400" b="0" i="1" smtClean="0">
                                  <a:solidFill>
                                    <a:srgbClr val="0066FF"/>
                                  </a:solidFill>
                                  <a:latin typeface="Cambria Math" panose="02040503050406030204" pitchFamily="18" charset="0"/>
                                </a:rPr>
                                <m:t>2</m:t>
                              </m:r>
                            </m:sub>
                          </m:sSub>
                        </m:e>
                      </m:d>
                      <m:r>
                        <a:rPr lang="en-US" sz="2400" b="0" i="1" smtClean="0">
                          <a:solidFill>
                            <a:srgbClr val="FF0000"/>
                          </a:solidFill>
                          <a:latin typeface="Cambria Math" panose="02040503050406030204" pitchFamily="18" charset="0"/>
                        </a:rPr>
                        <m:t> </m:t>
                      </m:r>
                    </m:oMath>
                  </m:oMathPara>
                </a14:m>
                <a:endParaRPr lang="en-US" sz="2400" dirty="0">
                  <a:solidFill>
                    <a:srgbClr val="FF0000"/>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645301" y="1360537"/>
                <a:ext cx="1875402" cy="464494"/>
              </a:xfrm>
              <a:prstGeom prst="rect">
                <a:avLst/>
              </a:prstGeom>
              <a:blipFill>
                <a:blip r:embed="rId11"/>
                <a:stretch>
                  <a:fillRect b="-3947"/>
                </a:stretch>
              </a:blipFill>
              <a:ln>
                <a:noFill/>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997092" y="2526516"/>
                <a:ext cx="2424657" cy="561857"/>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𝑦</m:t>
                                  </m:r>
                                </m:e>
                                <m:sub>
                                  <m:r>
                                    <a:rPr lang="en-US" b="0" i="1" smtClean="0">
                                      <a:solidFill>
                                        <a:srgbClr val="0066FF"/>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r>
                                <a:rPr lang="en-US" b="0" i="1" smtClean="0">
                                  <a:solidFill>
                                    <a:srgbClr val="FF0000"/>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b="0" i="1" smtClean="0">
                                      <a:solidFill>
                                        <a:srgbClr val="0066FF"/>
                                      </a:solidFill>
                                      <a:latin typeface="Cambria Math" panose="02040503050406030204" pitchFamily="18" charset="0"/>
                                    </a:rPr>
                                  </m:ctrlPr>
                                </m:sSubPr>
                                <m:e>
                                  <m:r>
                                    <a:rPr lang="en-US" b="0" i="1" smtClean="0">
                                      <a:solidFill>
                                        <a:srgbClr val="0066FF"/>
                                      </a:solidFill>
                                      <a:latin typeface="Cambria Math" panose="02040503050406030204" pitchFamily="18" charset="0"/>
                                    </a:rPr>
                                    <m:t>𝑥</m:t>
                                  </m:r>
                                </m:e>
                                <m:sub>
                                  <m:r>
                                    <a:rPr lang="en-US" b="0" i="1" smtClean="0">
                                      <a:solidFill>
                                        <a:srgbClr val="0066FF"/>
                                      </a:solidFill>
                                      <a:latin typeface="Cambria Math" panose="02040503050406030204" pitchFamily="18" charset="0"/>
                                    </a:rPr>
                                    <m:t>𝑖</m:t>
                                  </m:r>
                                </m:sub>
                              </m:sSub>
                            </m:e>
                            <m:e>
                              <m:r>
                                <a:rPr lang="en-US" b="0" i="1" smtClean="0">
                                  <a:solidFill>
                                    <a:srgbClr val="FF0000"/>
                                  </a:solidFill>
                                  <a:latin typeface="Cambria Math" panose="02040503050406030204" pitchFamily="18" charset="0"/>
                                </a:rPr>
                                <m:t>$ </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𝑜𝑡h𝑒𝑟𝑤𝑖𝑠𝑒</m:t>
                              </m:r>
                            </m:e>
                          </m:eqArr>
                        </m:e>
                      </m:d>
                    </m:oMath>
                  </m:oMathPara>
                </a14:m>
                <a:endParaRPr lang="en-US" dirty="0">
                  <a:solidFill>
                    <a:schemeClr val="tx1"/>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997092" y="2526516"/>
                <a:ext cx="2424657" cy="561857"/>
              </a:xfrm>
              <a:prstGeom prst="rect">
                <a:avLst/>
              </a:prstGeom>
              <a:blipFill>
                <a:blip r:embed="rId12"/>
                <a:stretch>
                  <a:fillRect b="-5376"/>
                </a:stretch>
              </a:blipFill>
              <a:ln>
                <a:noFill/>
                <a:prstDash val="sysDot"/>
              </a:ln>
            </p:spPr>
            <p:txBody>
              <a:bodyPr/>
              <a:lstStyle/>
              <a:p>
                <a:r>
                  <a:rPr lang="en-US">
                    <a:noFill/>
                  </a:rPr>
                  <a:t> </a:t>
                </a:r>
              </a:p>
            </p:txBody>
          </p:sp>
        </mc:Fallback>
      </mc:AlternateContent>
      <p:sp>
        <p:nvSpPr>
          <p:cNvPr id="18" name="Slide Number Placeholder 9">
            <a:extLst>
              <a:ext uri="{FF2B5EF4-FFF2-40B4-BE49-F238E27FC236}">
                <a16:creationId xmlns:a16="http://schemas.microsoft.com/office/drawing/2014/main" id="{B49FF120-E62C-49DB-A533-760EAEFA71E2}"/>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8</a:t>
            </a:fld>
            <a:endParaRPr lang="en-US" sz="1600" b="1" dirty="0">
              <a:solidFill>
                <a:schemeClr val="bg1"/>
              </a:solidFill>
            </a:endParaRPr>
          </a:p>
        </p:txBody>
      </p:sp>
    </p:spTree>
    <p:extLst>
      <p:ext uri="{BB962C8B-B14F-4D97-AF65-F5344CB8AC3E}">
        <p14:creationId xmlns:p14="http://schemas.microsoft.com/office/powerpoint/2010/main" val="2295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par>
                          <p:cTn id="28" fill="hold">
                            <p:stCondLst>
                              <p:cond delay="0"/>
                            </p:stCondLst>
                            <p:childTnLst>
                              <p:par>
                                <p:cTn id="29" presetID="22" presetClass="entr" presetSubtype="2"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right)">
                                      <p:cBhvr>
                                        <p:cTn id="31" dur="500"/>
                                        <p:tgtEl>
                                          <p:spTgt spid="14"/>
                                        </p:tgtEl>
                                      </p:cBhvr>
                                    </p:animEffect>
                                  </p:childTnLst>
                                </p:cTn>
                              </p:par>
                              <p:par>
                                <p:cTn id="32" presetID="22" presetClass="entr" presetSubtype="8"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right)">
                                      <p:cBhvr>
                                        <p:cTn id="39" dur="500"/>
                                        <p:tgtEl>
                                          <p:spTgt spid="15"/>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2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19"/>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20" grpId="0" animBg="1"/>
      <p:bldP spid="21" grpId="0" animBg="1"/>
      <p:bldP spid="22" grpId="0" animBg="1"/>
      <p:bldP spid="22" grpId="1" animBg="1"/>
      <p:bldP spid="19" grpId="0" animBg="1"/>
      <p:bldP spid="19" grpId="1"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791973"/>
          </a:xfrm>
        </p:spPr>
        <p:txBody>
          <a:bodyPr>
            <a:normAutofit fontScale="90000"/>
          </a:bodyPr>
          <a:lstStyle/>
          <a:p>
            <a:pPr algn="ctr"/>
            <a:r>
              <a:rPr lang="en-US" dirty="0"/>
              <a:t>OUR Polynomial based-OPPRF</a:t>
            </a:r>
          </a:p>
        </p:txBody>
      </p:sp>
      <p:pic>
        <p:nvPicPr>
          <p:cNvPr id="1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 y="1045248"/>
            <a:ext cx="502896" cy="6808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3143" y="1045248"/>
            <a:ext cx="634319" cy="808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 name="Rectangle 47">
            <a:extLst>
              <a:ext uri="{FF2B5EF4-FFF2-40B4-BE49-F238E27FC236}">
                <a16:creationId xmlns:a16="http://schemas.microsoft.com/office/drawing/2014/main" id="{E7F3B920-BB58-4213-9482-CC4046C4F661}"/>
              </a:ext>
            </a:extLst>
          </p:cNvPr>
          <p:cNvSpPr/>
          <p:nvPr/>
        </p:nvSpPr>
        <p:spPr>
          <a:xfrm>
            <a:off x="138340" y="631776"/>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35D4BBB2-9CFA-4A53-B37D-C74256115C87}"/>
                  </a:ext>
                </a:extLst>
              </p:cNvPr>
              <p:cNvSpPr/>
              <p:nvPr/>
            </p:nvSpPr>
            <p:spPr>
              <a:xfrm>
                <a:off x="10803584" y="575814"/>
                <a:ext cx="1499118" cy="387410"/>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r>
                      <a:rPr lang="en-US" sz="240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sSub>
                      <m:sSubPr>
                        <m:ctrlP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𝑥</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US" sz="2400" dirty="0">
                    <a:solidFill>
                      <a:srgbClr val="0066FF"/>
                    </a:solidFill>
                    <a:effectLst/>
                  </a:rPr>
                  <a:t>,</a:t>
                </a:r>
                <a:r>
                  <a:rPr lang="en-US" sz="2400" dirty="0">
                    <a:solidFill>
                      <a:srgbClr val="0066FF"/>
                    </a:solidFill>
                    <a:effectLst/>
                    <a:ea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66FF"/>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𝑦</m:t>
                        </m:r>
                      </m:e>
                      <m: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𝑖</m:t>
                        </m:r>
                      </m:sub>
                    </m:sSub>
                    <m:r>
                      <a:rPr lang="en-US" sz="2400" b="0" i="1" smtClean="0">
                        <a:solidFill>
                          <a:srgbClr val="0066FF"/>
                        </a:solidFill>
                        <a:effectLst/>
                        <a:latin typeface="Cambria Math" panose="02040503050406030204" pitchFamily="18" charset="0"/>
                        <a:ea typeface="Calibri" panose="020F0502020204030204" pitchFamily="34" charset="0"/>
                        <a:cs typeface="Calibri" panose="020F0502020204030204" pitchFamily="34" charset="0"/>
                      </a:rPr>
                      <m:t>)}</m:t>
                    </m:r>
                  </m:oMath>
                </a14:m>
                <a:endParaRPr lang="en-US" sz="2400" b="0" dirty="0">
                  <a:solidFill>
                    <a:srgbClr val="0066FF"/>
                  </a:solidFill>
                  <a:effectLst/>
                  <a:ea typeface="Calibri" panose="020F0502020204030204" pitchFamily="34" charset="0"/>
                  <a:cs typeface="Calibri" panose="020F0502020204030204" pitchFamily="34" charset="0"/>
                </a:endParaRPr>
              </a:p>
            </p:txBody>
          </p:sp>
        </mc:Choice>
        <mc:Fallback xmlns="">
          <p:sp>
            <p:nvSpPr>
              <p:cNvPr id="54" name="Rectangle 53">
                <a:extLst>
                  <a:ext uri="{FF2B5EF4-FFF2-40B4-BE49-F238E27FC236}">
                    <a16:creationId xmlns:a16="http://schemas.microsoft.com/office/drawing/2014/main" id="{35D4BBB2-9CFA-4A53-B37D-C74256115C87}"/>
                  </a:ext>
                </a:extLst>
              </p:cNvPr>
              <p:cNvSpPr>
                <a:spLocks noRot="1" noChangeAspect="1" noMove="1" noResize="1" noEditPoints="1" noAdjustHandles="1" noChangeArrowheads="1" noChangeShapeType="1" noTextEdit="1"/>
              </p:cNvSpPr>
              <p:nvPr/>
            </p:nvSpPr>
            <p:spPr>
              <a:xfrm>
                <a:off x="10803584" y="575814"/>
                <a:ext cx="1499118" cy="387410"/>
              </a:xfrm>
              <a:prstGeom prst="rect">
                <a:avLst/>
              </a:prstGeom>
              <a:blipFill>
                <a:blip r:embed="rId5"/>
                <a:stretch>
                  <a:fillRect t="-21875" b="-43750"/>
                </a:stretch>
              </a:blipFill>
              <a:ln>
                <a:noFill/>
                <a:prstDash val="sysDot"/>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14889ED-37BA-421B-8A95-2216A2C7E000}"/>
              </a:ext>
            </a:extLst>
          </p:cNvPr>
          <p:cNvCxnSpPr/>
          <p:nvPr/>
        </p:nvCxnSpPr>
        <p:spPr>
          <a:xfrm>
            <a:off x="1110996" y="1971288"/>
            <a:ext cx="104421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Rounded Rectangle 10">
            <a:extLst>
              <a:ext uri="{FF2B5EF4-FFF2-40B4-BE49-F238E27FC236}">
                <a16:creationId xmlns:a16="http://schemas.microsoft.com/office/drawing/2014/main" id="{3FB1F9C6-8827-47FE-A4DC-0D251C5D1CE2}"/>
              </a:ext>
            </a:extLst>
          </p:cNvPr>
          <p:cNvSpPr/>
          <p:nvPr/>
        </p:nvSpPr>
        <p:spPr>
          <a:xfrm>
            <a:off x="4836273" y="1021015"/>
            <a:ext cx="2548735" cy="823272"/>
          </a:xfrm>
          <a:prstGeom prst="roundRect">
            <a:avLst/>
          </a:prstGeom>
          <a:solidFill>
            <a:schemeClr val="tx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Oblivious </a:t>
            </a:r>
          </a:p>
          <a:p>
            <a:pPr algn="ctr"/>
            <a:r>
              <a:rPr lang="en-US" sz="2300" b="1" dirty="0">
                <a:solidFill>
                  <a:schemeClr val="bg1"/>
                </a:solidFill>
              </a:rPr>
              <a:t>PRF</a:t>
            </a:r>
          </a:p>
        </p:txBody>
      </p:sp>
      <p:sp>
        <p:nvSpPr>
          <p:cNvPr id="19" name="Rectangle 18">
            <a:extLst>
              <a:ext uri="{FF2B5EF4-FFF2-40B4-BE49-F238E27FC236}">
                <a16:creationId xmlns:a16="http://schemas.microsoft.com/office/drawing/2014/main" id="{085E7BB7-FD8A-4BEC-B43D-172DDDBDEB80}"/>
              </a:ext>
            </a:extLst>
          </p:cNvPr>
          <p:cNvSpPr/>
          <p:nvPr/>
        </p:nvSpPr>
        <p:spPr>
          <a:xfrm>
            <a:off x="3265791" y="971689"/>
            <a:ext cx="480694" cy="32039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ambria Math" panose="02040503050406030204" pitchFamily="18" charset="0"/>
              </a:rPr>
              <a:t>𝑥</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8F739BF-EC99-4DDE-94A3-806F68FFC27E}"/>
                  </a:ext>
                </a:extLst>
              </p:cNvPr>
              <p:cNvSpPr/>
              <p:nvPr/>
            </p:nvSpPr>
            <p:spPr>
              <a:xfrm>
                <a:off x="3005784" y="1500273"/>
                <a:ext cx="877675" cy="436454"/>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𝐹</m:t>
                          </m:r>
                        </m:e>
                        <m:sub>
                          <m:r>
                            <a:rPr lang="en-US" sz="2400" b="0" i="1" smtClean="0">
                              <a:solidFill>
                                <a:srgbClr val="0066FF"/>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chemeClr val="tx1"/>
                          </a:solidFill>
                          <a:latin typeface="Cambria Math" panose="02040503050406030204" pitchFamily="18" charset="0"/>
                        </a:rPr>
                        <m:t>)</m:t>
                      </m:r>
                    </m:oMath>
                  </m:oMathPara>
                </a14:m>
                <a:endParaRPr lang="en-US" sz="2400" dirty="0"/>
              </a:p>
            </p:txBody>
          </p:sp>
        </mc:Choice>
        <mc:Fallback xmlns="">
          <p:sp>
            <p:nvSpPr>
              <p:cNvPr id="20" name="Rectangle 19">
                <a:extLst>
                  <a:ext uri="{FF2B5EF4-FFF2-40B4-BE49-F238E27FC236}">
                    <a16:creationId xmlns:a16="http://schemas.microsoft.com/office/drawing/2014/main" id="{98F739BF-EC99-4DDE-94A3-806F68FFC27E}"/>
                  </a:ext>
                </a:extLst>
              </p:cNvPr>
              <p:cNvSpPr>
                <a:spLocks noRot="1" noChangeAspect="1" noMove="1" noResize="1" noEditPoints="1" noAdjustHandles="1" noChangeArrowheads="1" noChangeShapeType="1" noTextEdit="1"/>
              </p:cNvSpPr>
              <p:nvPr/>
            </p:nvSpPr>
            <p:spPr>
              <a:xfrm>
                <a:off x="3005784" y="1500273"/>
                <a:ext cx="877675" cy="436454"/>
              </a:xfrm>
              <a:prstGeom prst="rect">
                <a:avLst/>
              </a:prstGeom>
              <a:blipFill>
                <a:blip r:embed="rId6"/>
                <a:stretch>
                  <a:fillRect l="-8333" r="-3472" b="-22222"/>
                </a:stretch>
              </a:blipFill>
              <a:ln>
                <a:noFill/>
                <a:prstDash val="sysDot"/>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E00B597-82BF-4A54-8486-1A8FAFBAE514}"/>
              </a:ext>
            </a:extLst>
          </p:cNvPr>
          <p:cNvCxnSpPr>
            <a:cxnSpLocks/>
          </p:cNvCxnSpPr>
          <p:nvPr/>
        </p:nvCxnSpPr>
        <p:spPr>
          <a:xfrm>
            <a:off x="3910545" y="1195009"/>
            <a:ext cx="8903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D3B10B-1380-4724-BAFA-8B5C8E4EED85}"/>
              </a:ext>
            </a:extLst>
          </p:cNvPr>
          <p:cNvCxnSpPr>
            <a:cxnSpLocks/>
            <a:endCxn id="20" idx="3"/>
          </p:cNvCxnSpPr>
          <p:nvPr/>
        </p:nvCxnSpPr>
        <p:spPr>
          <a:xfrm flipH="1" flipV="1">
            <a:off x="3883459" y="1718500"/>
            <a:ext cx="952814" cy="14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FF6919A6-DF17-4E7F-95A9-5D3F43521231}"/>
                  </a:ext>
                </a:extLst>
              </p:cNvPr>
              <p:cNvSpPr/>
              <p:nvPr/>
            </p:nvSpPr>
            <p:spPr>
              <a:xfrm>
                <a:off x="8337822" y="1469724"/>
                <a:ext cx="589983" cy="48751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0066FF"/>
                          </a:solidFill>
                          <a:latin typeface="Cambria Math" panose="02040503050406030204" pitchFamily="18" charset="0"/>
                        </a:rPr>
                        <m:t>𝑘</m:t>
                      </m:r>
                    </m:oMath>
                  </m:oMathPara>
                </a14:m>
                <a:endParaRPr lang="en-US" sz="2400" dirty="0">
                  <a:solidFill>
                    <a:srgbClr val="0066FF"/>
                  </a:solidFill>
                </a:endParaRPr>
              </a:p>
            </p:txBody>
          </p:sp>
        </mc:Choice>
        <mc:Fallback xmlns="">
          <p:sp>
            <p:nvSpPr>
              <p:cNvPr id="25" name="Rectangle 24">
                <a:extLst>
                  <a:ext uri="{FF2B5EF4-FFF2-40B4-BE49-F238E27FC236}">
                    <a16:creationId xmlns:a16="http://schemas.microsoft.com/office/drawing/2014/main" id="{FF6919A6-DF17-4E7F-95A9-5D3F43521231}"/>
                  </a:ext>
                </a:extLst>
              </p:cNvPr>
              <p:cNvSpPr>
                <a:spLocks noRot="1" noChangeAspect="1" noMove="1" noResize="1" noEditPoints="1" noAdjustHandles="1" noChangeArrowheads="1" noChangeShapeType="1" noTextEdit="1"/>
              </p:cNvSpPr>
              <p:nvPr/>
            </p:nvSpPr>
            <p:spPr>
              <a:xfrm>
                <a:off x="8337822" y="1469724"/>
                <a:ext cx="589983" cy="487513"/>
              </a:xfrm>
              <a:prstGeom prst="rect">
                <a:avLst/>
              </a:prstGeom>
              <a:blipFill>
                <a:blip r:embed="rId7"/>
                <a:stretch>
                  <a:fillRect/>
                </a:stretch>
              </a:blipFill>
              <a:ln>
                <a:noFill/>
                <a:prstDash val="sysDot"/>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E964F83D-1FC4-4BD9-8BCB-60394ACB4FAB}"/>
              </a:ext>
            </a:extLst>
          </p:cNvPr>
          <p:cNvCxnSpPr>
            <a:cxnSpLocks/>
          </p:cNvCxnSpPr>
          <p:nvPr/>
        </p:nvCxnSpPr>
        <p:spPr>
          <a:xfrm>
            <a:off x="7385009" y="1737848"/>
            <a:ext cx="9756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6A57EAA4-CB19-4372-8DF8-891088A60B8F}"/>
                  </a:ext>
                </a:extLst>
              </p:cNvPr>
              <p:cNvSpPr txBox="1">
                <a:spLocks/>
              </p:cNvSpPr>
              <p:nvPr/>
            </p:nvSpPr>
            <p:spPr>
              <a:xfrm>
                <a:off x="7637609" y="1977196"/>
                <a:ext cx="4232693" cy="142157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effectLst/>
                    <a:latin typeface="Cambria Math" panose="02040503050406030204" pitchFamily="18" charset="0"/>
                    <a:ea typeface="Cambria Math" panose="02040503050406030204" pitchFamily="18" charset="0"/>
                  </a:rPr>
                  <a:t>Compute: </a:t>
                </a:r>
                <a14:m>
                  <m:oMath xmlns:m="http://schemas.openxmlformats.org/officeDocument/2006/math">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smtClean="0">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1</m:t>
                            </m:r>
                          </m:sub>
                        </m:sSub>
                      </m:e>
                    </m:d>
                    <m:r>
                      <a:rPr lang="en-US" b="0" i="1" smtClean="0">
                        <a:effectLst/>
                        <a:latin typeface="Cambria Math" panose="02040503050406030204" pitchFamily="18" charset="0"/>
                        <a:ea typeface="Cambria Math" panose="02040503050406030204" pitchFamily="18" charset="0"/>
                      </a:rPr>
                      <m:t>, …,</m:t>
                    </m:r>
                    <m:sSub>
                      <m:sSubPr>
                        <m:ctrlPr>
                          <a:rPr lang="en-US" i="1">
                            <a:effectLst/>
                            <a:latin typeface="Cambria Math" panose="02040503050406030204" pitchFamily="18" charset="0"/>
                            <a:ea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𝐹</m:t>
                        </m:r>
                      </m:e>
                      <m:sub>
                        <m:r>
                          <a:rPr lang="en-US" i="1">
                            <a:effectLst/>
                            <a:latin typeface="Cambria Math" panose="02040503050406030204" pitchFamily="18" charset="0"/>
                            <a:ea typeface="Cambria Math" panose="02040503050406030204" pitchFamily="18" charset="0"/>
                          </a:rPr>
                          <m:t>𝑘</m:t>
                        </m:r>
                      </m:sub>
                    </m:sSub>
                    <m:d>
                      <m:dPr>
                        <m:ctrlPr>
                          <a:rPr lang="en-US" i="1">
                            <a:effectLst/>
                            <a:latin typeface="Cambria Math" panose="02040503050406030204" pitchFamily="18" charset="0"/>
                            <a:ea typeface="Cambria Math" panose="02040503050406030204" pitchFamily="18" charset="0"/>
                          </a:rPr>
                        </m:ctrlPr>
                      </m:dPr>
                      <m:e>
                        <m:sSub>
                          <m:sSubPr>
                            <m:ctrlP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ctrlPr>
                          </m:sSubPr>
                          <m:e>
                            <m:r>
                              <a:rPr lang="en-US"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𝑥</m:t>
                            </m:r>
                          </m:e>
                          <m:sub>
                            <m:r>
                              <a:rPr lang="en-US" b="0" i="1" smtClean="0">
                                <a:solidFill>
                                  <a:srgbClr val="0066FF"/>
                                </a:solidFill>
                                <a:effectLst/>
                                <a:latin typeface="Cambria Math" panose="02040503050406030204" pitchFamily="18" charset="0"/>
                                <a:ea typeface="Cambria Math" panose="02040503050406030204" pitchFamily="18" charset="0"/>
                                <a:cs typeface="Calibri" panose="020F0502020204030204" pitchFamily="34" charset="0"/>
                              </a:rPr>
                              <m:t>𝑛</m:t>
                            </m:r>
                          </m:sub>
                        </m:sSub>
                      </m:e>
                    </m:d>
                  </m:oMath>
                </a14:m>
                <a:endParaRPr lang="en-US" dirty="0">
                  <a:solidFill>
                    <a:srgbClr val="0066FF"/>
                  </a:solidFill>
                  <a:effectLst/>
                  <a:latin typeface="Cambria Math" panose="02040503050406030204" pitchFamily="18" charset="0"/>
                  <a:ea typeface="Cambria Math" panose="02040503050406030204" pitchFamily="18" charset="0"/>
                  <a:cs typeface="Calibri" panose="020F0502020204030204" pitchFamily="34" charset="0"/>
                </a:endParaRPr>
              </a:p>
              <a:p>
                <a:endParaRPr lang="en-US" sz="1700" dirty="0">
                  <a:effectLst/>
                  <a:latin typeface="Cambria Math" panose="02040503050406030204" pitchFamily="18" charset="0"/>
                  <a:ea typeface="Cambria Math" panose="02040503050406030204" pitchFamily="18" charset="0"/>
                </a:endParaRPr>
              </a:p>
            </p:txBody>
          </p:sp>
        </mc:Choice>
        <mc:Fallback xmlns="">
          <p:sp>
            <p:nvSpPr>
              <p:cNvPr id="28" name="Content Placeholder 6">
                <a:extLst>
                  <a:ext uri="{FF2B5EF4-FFF2-40B4-BE49-F238E27FC236}">
                    <a16:creationId xmlns:a16="http://schemas.microsoft.com/office/drawing/2014/main" id="{6A57EAA4-CB19-4372-8DF8-891088A60B8F}"/>
                  </a:ext>
                </a:extLst>
              </p:cNvPr>
              <p:cNvSpPr txBox="1">
                <a:spLocks noRot="1" noChangeAspect="1" noMove="1" noResize="1" noEditPoints="1" noAdjustHandles="1" noChangeArrowheads="1" noChangeShapeType="1" noTextEdit="1"/>
              </p:cNvSpPr>
              <p:nvPr/>
            </p:nvSpPr>
            <p:spPr>
              <a:xfrm>
                <a:off x="7637609" y="1977196"/>
                <a:ext cx="4232693" cy="1421578"/>
              </a:xfrm>
              <a:prstGeom prst="rect">
                <a:avLst/>
              </a:prstGeom>
              <a:blipFill>
                <a:blip r:embed="rId8"/>
                <a:stretch>
                  <a:fillRect l="-720" t="-4274"/>
                </a:stretch>
              </a:blipFill>
            </p:spPr>
            <p:txBody>
              <a:bodyPr/>
              <a:lstStyle/>
              <a:p>
                <a:r>
                  <a:rPr lang="en-US">
                    <a:noFill/>
                  </a:rPr>
                  <a:t> </a:t>
                </a:r>
              </a:p>
            </p:txBody>
          </p:sp>
        </mc:Fallback>
      </mc:AlternateContent>
      <p:graphicFrame>
        <p:nvGraphicFramePr>
          <p:cNvPr id="35" name="Chart 34">
            <a:extLst>
              <a:ext uri="{FF2B5EF4-FFF2-40B4-BE49-F238E27FC236}">
                <a16:creationId xmlns:a16="http://schemas.microsoft.com/office/drawing/2014/main" id="{88CED64F-6AD1-405D-A3E0-BE6C602F37E8}"/>
              </a:ext>
            </a:extLst>
          </p:cNvPr>
          <p:cNvGraphicFramePr>
            <a:graphicFrameLocks/>
          </p:cNvGraphicFramePr>
          <p:nvPr>
            <p:extLst>
              <p:ext uri="{D42A27DB-BD31-4B8C-83A1-F6EECF244321}">
                <p14:modId xmlns:p14="http://schemas.microsoft.com/office/powerpoint/2010/main" val="456873073"/>
              </p:ext>
            </p:extLst>
          </p:nvPr>
        </p:nvGraphicFramePr>
        <p:xfrm>
          <a:off x="7809434" y="3663822"/>
          <a:ext cx="4371975" cy="3352800"/>
        </p:xfrm>
        <a:graphic>
          <a:graphicData uri="http://schemas.openxmlformats.org/drawingml/2006/chart">
            <c:chart xmlns:c="http://schemas.openxmlformats.org/drawingml/2006/chart" xmlns:r="http://schemas.openxmlformats.org/officeDocument/2006/relationships" r:id="rId9"/>
          </a:graphicData>
        </a:graphic>
      </p:graphicFrame>
      <p:sp>
        <p:nvSpPr>
          <p:cNvPr id="36" name="Oval 35">
            <a:extLst>
              <a:ext uri="{FF2B5EF4-FFF2-40B4-BE49-F238E27FC236}">
                <a16:creationId xmlns:a16="http://schemas.microsoft.com/office/drawing/2014/main" id="{CD5D1AC1-A32F-4E1C-9C15-1E1652517035}"/>
              </a:ext>
            </a:extLst>
          </p:cNvPr>
          <p:cNvSpPr/>
          <p:nvPr/>
        </p:nvSpPr>
        <p:spPr>
          <a:xfrm>
            <a:off x="9995421" y="49490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8066443-3B04-44C9-9D5F-A9675E55459A}"/>
              </a:ext>
            </a:extLst>
          </p:cNvPr>
          <p:cNvSpPr/>
          <p:nvPr/>
        </p:nvSpPr>
        <p:spPr>
          <a:xfrm>
            <a:off x="11244036" y="5348476"/>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8B65909-AE6E-49A0-8020-B18F3B5A8836}"/>
              </a:ext>
            </a:extLst>
          </p:cNvPr>
          <p:cNvSpPr/>
          <p:nvPr/>
        </p:nvSpPr>
        <p:spPr>
          <a:xfrm>
            <a:off x="10602982" y="4130023"/>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EAFED16-61FB-43ED-89E8-1ADF8A34E5A2}"/>
              </a:ext>
            </a:extLst>
          </p:cNvPr>
          <p:cNvSpPr/>
          <p:nvPr/>
        </p:nvSpPr>
        <p:spPr>
          <a:xfrm>
            <a:off x="9022308" y="4454575"/>
            <a:ext cx="158620" cy="167952"/>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D7E2A2CF-3E0D-4C93-AF4F-2496C5AA9672}"/>
                  </a:ext>
                </a:extLst>
              </p:cNvPr>
              <p:cNvSpPr/>
              <p:nvPr/>
            </p:nvSpPr>
            <p:spPr>
              <a:xfrm>
                <a:off x="8612657" y="4113309"/>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40" name="Rectangle 39">
                <a:extLst>
                  <a:ext uri="{FF2B5EF4-FFF2-40B4-BE49-F238E27FC236}">
                    <a16:creationId xmlns:a16="http://schemas.microsoft.com/office/drawing/2014/main" id="{D7E2A2CF-3E0D-4C93-AF4F-2496C5AA9672}"/>
                  </a:ext>
                </a:extLst>
              </p:cNvPr>
              <p:cNvSpPr>
                <a:spLocks noRot="1" noChangeAspect="1" noMove="1" noResize="1" noEditPoints="1" noAdjustHandles="1" noChangeArrowheads="1" noChangeShapeType="1" noTextEdit="1"/>
              </p:cNvSpPr>
              <p:nvPr/>
            </p:nvSpPr>
            <p:spPr>
              <a:xfrm>
                <a:off x="8612657" y="4113309"/>
                <a:ext cx="931665" cy="369332"/>
              </a:xfrm>
              <a:prstGeom prst="rect">
                <a:avLst/>
              </a:prstGeom>
              <a:blipFill>
                <a:blip r:embed="rId10"/>
                <a:stretch>
                  <a:fillRect l="-1961" t="-10000" r="-130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57E42A4-4D11-4953-A1FF-E48F63A53A13}"/>
                  </a:ext>
                </a:extLst>
              </p:cNvPr>
              <p:cNvSpPr/>
              <p:nvPr/>
            </p:nvSpPr>
            <p:spPr>
              <a:xfrm>
                <a:off x="9590579" y="4579743"/>
                <a:ext cx="942309"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2</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2</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43" name="Rectangle 42">
                <a:extLst>
                  <a:ext uri="{FF2B5EF4-FFF2-40B4-BE49-F238E27FC236}">
                    <a16:creationId xmlns:a16="http://schemas.microsoft.com/office/drawing/2014/main" id="{657E42A4-4D11-4953-A1FF-E48F63A53A13}"/>
                  </a:ext>
                </a:extLst>
              </p:cNvPr>
              <p:cNvSpPr>
                <a:spLocks noRot="1" noChangeAspect="1" noMove="1" noResize="1" noEditPoints="1" noAdjustHandles="1" noChangeArrowheads="1" noChangeShapeType="1" noTextEdit="1"/>
              </p:cNvSpPr>
              <p:nvPr/>
            </p:nvSpPr>
            <p:spPr>
              <a:xfrm>
                <a:off x="9590579" y="4579743"/>
                <a:ext cx="942309" cy="369332"/>
              </a:xfrm>
              <a:prstGeom prst="rect">
                <a:avLst/>
              </a:prstGeom>
              <a:blipFill>
                <a:blip r:embed="rId11"/>
                <a:stretch>
                  <a:fillRect l="-1935" t="-8197" r="-129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2501DE5F-E1D0-49EB-8D5D-7EB5B128FA0E}"/>
                  </a:ext>
                </a:extLst>
              </p:cNvPr>
              <p:cNvSpPr/>
              <p:nvPr/>
            </p:nvSpPr>
            <p:spPr>
              <a:xfrm>
                <a:off x="10301727" y="3752451"/>
                <a:ext cx="942309"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3</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3</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44" name="Rectangle 43">
                <a:extLst>
                  <a:ext uri="{FF2B5EF4-FFF2-40B4-BE49-F238E27FC236}">
                    <a16:creationId xmlns:a16="http://schemas.microsoft.com/office/drawing/2014/main" id="{2501DE5F-E1D0-49EB-8D5D-7EB5B128FA0E}"/>
                  </a:ext>
                </a:extLst>
              </p:cNvPr>
              <p:cNvSpPr>
                <a:spLocks noRot="1" noChangeAspect="1" noMove="1" noResize="1" noEditPoints="1" noAdjustHandles="1" noChangeArrowheads="1" noChangeShapeType="1" noTextEdit="1"/>
              </p:cNvSpPr>
              <p:nvPr/>
            </p:nvSpPr>
            <p:spPr>
              <a:xfrm>
                <a:off x="10301727" y="3752451"/>
                <a:ext cx="942309" cy="369332"/>
              </a:xfrm>
              <a:prstGeom prst="rect">
                <a:avLst/>
              </a:prstGeom>
              <a:blipFill>
                <a:blip r:embed="rId12"/>
                <a:stretch>
                  <a:fillRect l="-1948" t="-10000" r="-194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9385BBB9-7912-4959-9259-C3F9DB079F05}"/>
                  </a:ext>
                </a:extLst>
              </p:cNvPr>
              <p:cNvSpPr/>
              <p:nvPr/>
            </p:nvSpPr>
            <p:spPr>
              <a:xfrm>
                <a:off x="10803584" y="4949075"/>
                <a:ext cx="93243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4</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4</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45" name="Rectangle 44">
                <a:extLst>
                  <a:ext uri="{FF2B5EF4-FFF2-40B4-BE49-F238E27FC236}">
                    <a16:creationId xmlns:a16="http://schemas.microsoft.com/office/drawing/2014/main" id="{9385BBB9-7912-4959-9259-C3F9DB079F05}"/>
                  </a:ext>
                </a:extLst>
              </p:cNvPr>
              <p:cNvSpPr>
                <a:spLocks noRot="1" noChangeAspect="1" noMove="1" noResize="1" noEditPoints="1" noAdjustHandles="1" noChangeArrowheads="1" noChangeShapeType="1" noTextEdit="1"/>
              </p:cNvSpPr>
              <p:nvPr/>
            </p:nvSpPr>
            <p:spPr>
              <a:xfrm>
                <a:off x="10803584" y="4949075"/>
                <a:ext cx="932435" cy="369332"/>
              </a:xfrm>
              <a:prstGeom prst="rect">
                <a:avLst/>
              </a:prstGeom>
              <a:blipFill>
                <a:blip r:embed="rId13"/>
                <a:stretch>
                  <a:fillRect l="-1961" t="-10000" r="-1307" b="-26667"/>
                </a:stretch>
              </a:blipFill>
            </p:spPr>
            <p:txBody>
              <a:bodyPr/>
              <a:lstStyle/>
              <a:p>
                <a:r>
                  <a:rPr lang="en-US">
                    <a:noFill/>
                  </a:rPr>
                  <a:t> </a:t>
                </a:r>
              </a:p>
            </p:txBody>
          </p:sp>
        </mc:Fallback>
      </mc:AlternateContent>
      <p:sp>
        <p:nvSpPr>
          <p:cNvPr id="27" name="Slide Number Placeholder 9">
            <a:extLst>
              <a:ext uri="{FF2B5EF4-FFF2-40B4-BE49-F238E27FC236}">
                <a16:creationId xmlns:a16="http://schemas.microsoft.com/office/drawing/2014/main" id="{BF4760DC-DA06-4D93-A11C-1E5A2FA3A440}"/>
              </a:ext>
            </a:extLst>
          </p:cNvPr>
          <p:cNvSpPr>
            <a:spLocks noGrp="1"/>
          </p:cNvSpPr>
          <p:nvPr>
            <p:ph type="sldNum" sz="quarter" idx="12"/>
          </p:nvPr>
        </p:nvSpPr>
        <p:spPr>
          <a:xfrm>
            <a:off x="11443678" y="6289634"/>
            <a:ext cx="640080" cy="374925"/>
          </a:xfrm>
        </p:spPr>
        <p:txBody>
          <a:bodyPr/>
          <a:lstStyle/>
          <a:p>
            <a:pPr>
              <a:defRPr/>
            </a:pPr>
            <a:fld id="{6BE38EA5-762B-447A-B488-376B6956231A}" type="slidenum">
              <a:rPr lang="en-US" sz="1600" b="1" smtClean="0">
                <a:solidFill>
                  <a:schemeClr val="bg1"/>
                </a:solidFill>
              </a:rPr>
              <a:pPr>
                <a:defRPr/>
              </a:pPr>
              <a:t>9</a:t>
            </a:fld>
            <a:endParaRPr lang="en-US" sz="1600" b="1" dirty="0">
              <a:solidFill>
                <a:schemeClr val="bg1"/>
              </a:solidFill>
            </a:endParaRPr>
          </a:p>
        </p:txBody>
      </p:sp>
      <p:graphicFrame>
        <p:nvGraphicFramePr>
          <p:cNvPr id="30" name="Chart 29">
            <a:extLst>
              <a:ext uri="{FF2B5EF4-FFF2-40B4-BE49-F238E27FC236}">
                <a16:creationId xmlns:a16="http://schemas.microsoft.com/office/drawing/2014/main" id="{4A82C9E2-E48A-43C5-97B0-5A065EDFBA55}"/>
              </a:ext>
            </a:extLst>
          </p:cNvPr>
          <p:cNvGraphicFramePr>
            <a:graphicFrameLocks/>
          </p:cNvGraphicFramePr>
          <p:nvPr>
            <p:extLst>
              <p:ext uri="{D42A27DB-BD31-4B8C-83A1-F6EECF244321}">
                <p14:modId xmlns:p14="http://schemas.microsoft.com/office/powerpoint/2010/main" val="664802528"/>
              </p:ext>
            </p:extLst>
          </p:nvPr>
        </p:nvGraphicFramePr>
        <p:xfrm>
          <a:off x="378687" y="3706941"/>
          <a:ext cx="4371975" cy="3352800"/>
        </p:xfrm>
        <a:graphic>
          <a:graphicData uri="http://schemas.openxmlformats.org/drawingml/2006/chart">
            <c:chart xmlns:c="http://schemas.openxmlformats.org/drawingml/2006/chart" xmlns:r="http://schemas.openxmlformats.org/officeDocument/2006/relationships" r:id="rId14"/>
          </a:graphicData>
        </a:graphic>
      </p:graphicFrame>
      <p:sp>
        <p:nvSpPr>
          <p:cNvPr id="32" name="Oval 31">
            <a:extLst>
              <a:ext uri="{FF2B5EF4-FFF2-40B4-BE49-F238E27FC236}">
                <a16:creationId xmlns:a16="http://schemas.microsoft.com/office/drawing/2014/main" id="{60837282-2B5D-4323-9D25-C377C3A99966}"/>
              </a:ext>
            </a:extLst>
          </p:cNvPr>
          <p:cNvSpPr/>
          <p:nvPr/>
        </p:nvSpPr>
        <p:spPr>
          <a:xfrm>
            <a:off x="1456855" y="4443657"/>
            <a:ext cx="158620" cy="1679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C33C218-A75C-4CCC-ABF7-249D8AE8B2E5}"/>
                  </a:ext>
                </a:extLst>
              </p:cNvPr>
              <p:cNvSpPr/>
              <p:nvPr/>
            </p:nvSpPr>
            <p:spPr>
              <a:xfrm>
                <a:off x="1205364" y="4100541"/>
                <a:ext cx="931665"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sSub>
                      <m:sSubPr>
                        <m:ctrlP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sSubPr>
                      <m:e>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𝑥</m:t>
                        </m:r>
                      </m:e>
                      <m:sub>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sSub>
                      <m:sSubPr>
                        <m:ctrlP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ctrlPr>
                      </m:sSubPr>
                      <m:e>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𝑦</m:t>
                        </m:r>
                      </m:e>
                      <m:sub>
                        <m:r>
                          <a:rPr lang="en-US" b="0"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1</m:t>
                        </m:r>
                      </m:sub>
                    </m:sSub>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33" name="Rectangle 32">
                <a:extLst>
                  <a:ext uri="{FF2B5EF4-FFF2-40B4-BE49-F238E27FC236}">
                    <a16:creationId xmlns:a16="http://schemas.microsoft.com/office/drawing/2014/main" id="{1C33C218-A75C-4CCC-ABF7-249D8AE8B2E5}"/>
                  </a:ext>
                </a:extLst>
              </p:cNvPr>
              <p:cNvSpPr>
                <a:spLocks noRot="1" noChangeAspect="1" noMove="1" noResize="1" noEditPoints="1" noAdjustHandles="1" noChangeArrowheads="1" noChangeShapeType="1" noTextEdit="1"/>
              </p:cNvSpPr>
              <p:nvPr/>
            </p:nvSpPr>
            <p:spPr>
              <a:xfrm>
                <a:off x="1205364" y="4100541"/>
                <a:ext cx="931665" cy="369332"/>
              </a:xfrm>
              <a:prstGeom prst="rect">
                <a:avLst/>
              </a:prstGeom>
              <a:blipFill>
                <a:blip r:embed="rId15"/>
                <a:stretch>
                  <a:fillRect l="-1961" t="-10000" r="-1307" b="-26667"/>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6FD1C6CC-7D3C-4FD5-9BAD-7126BD1AD24D}"/>
              </a:ext>
            </a:extLst>
          </p:cNvPr>
          <p:cNvSpPr/>
          <p:nvPr/>
        </p:nvSpPr>
        <p:spPr>
          <a:xfrm>
            <a:off x="4007307" y="5180903"/>
            <a:ext cx="158620" cy="1679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5BEDC243-7155-42AA-8F60-4655DC16ECFB}"/>
                  </a:ext>
                </a:extLst>
              </p:cNvPr>
              <p:cNvSpPr/>
              <p:nvPr/>
            </p:nvSpPr>
            <p:spPr>
              <a:xfrm>
                <a:off x="3746485" y="4865780"/>
                <a:ext cx="783356" cy="369332"/>
              </a:xfrm>
              <a:prstGeom prst="rect">
                <a:avLst/>
              </a:prstGeom>
            </p:spPr>
            <p:txBody>
              <a:bodyPr wrap="none">
                <a:spAutoFit/>
              </a:bodyPr>
              <a:lstStyle/>
              <a:p>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𝑥</m:t>
                    </m:r>
                    <m:r>
                      <a:rPr lang="en-US" b="0"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oMath>
                </a14:m>
                <a:r>
                  <a:rPr lang="en-US" dirty="0">
                    <a:solidFill>
                      <a:srgbClr val="0066FF"/>
                    </a:solidFill>
                  </a:rPr>
                  <a:t>,</a:t>
                </a:r>
                <a:r>
                  <a:rPr lang="en-US" dirty="0">
                    <a:solidFill>
                      <a:srgbClr val="0066FF"/>
                    </a:solidFill>
                    <a:ea typeface="Calibri" panose="020F0502020204030204" pitchFamily="34" charset="0"/>
                    <a:cs typeface="Calibri" panose="020F0502020204030204" pitchFamily="34" charset="0"/>
                  </a:rPr>
                  <a:t> </a:t>
                </a:r>
                <a14:m>
                  <m:oMath xmlns:m="http://schemas.openxmlformats.org/officeDocument/2006/math">
                    <m:r>
                      <a:rPr lang="en-US" i="1" smtClean="0">
                        <a:solidFill>
                          <a:srgbClr val="0066FF"/>
                        </a:solidFill>
                        <a:latin typeface="Cambria Math" panose="02040503050406030204" pitchFamily="18" charset="0"/>
                        <a:ea typeface="Calibri" panose="020F0502020204030204" pitchFamily="34" charset="0"/>
                        <a:cs typeface="Calibri" panose="020F0502020204030204" pitchFamily="34" charset="0"/>
                      </a:rPr>
                      <m:t>$</m:t>
                    </m:r>
                    <m:r>
                      <a:rPr lang="en-US" i="1">
                        <a:solidFill>
                          <a:srgbClr val="0066FF"/>
                        </a:solidFill>
                        <a:latin typeface="Cambria Math" panose="02040503050406030204" pitchFamily="18" charset="0"/>
                        <a:ea typeface="Calibri" panose="020F0502020204030204" pitchFamily="34" charset="0"/>
                        <a:cs typeface="Calibri" panose="020F0502020204030204" pitchFamily="34" charset="0"/>
                      </a:rPr>
                      <m:t>)</m:t>
                    </m:r>
                  </m:oMath>
                </a14:m>
                <a:endParaRPr lang="en-US" dirty="0"/>
              </a:p>
            </p:txBody>
          </p:sp>
        </mc:Choice>
        <mc:Fallback xmlns="">
          <p:sp>
            <p:nvSpPr>
              <p:cNvPr id="41" name="Rectangle 40">
                <a:extLst>
                  <a:ext uri="{FF2B5EF4-FFF2-40B4-BE49-F238E27FC236}">
                    <a16:creationId xmlns:a16="http://schemas.microsoft.com/office/drawing/2014/main" id="{5BEDC243-7155-42AA-8F60-4655DC16ECFB}"/>
                  </a:ext>
                </a:extLst>
              </p:cNvPr>
              <p:cNvSpPr>
                <a:spLocks noRot="1" noChangeAspect="1" noMove="1" noResize="1" noEditPoints="1" noAdjustHandles="1" noChangeArrowheads="1" noChangeShapeType="1" noTextEdit="1"/>
              </p:cNvSpPr>
              <p:nvPr/>
            </p:nvSpPr>
            <p:spPr>
              <a:xfrm>
                <a:off x="3746485" y="4865780"/>
                <a:ext cx="783356" cy="369332"/>
              </a:xfrm>
              <a:prstGeom prst="rect">
                <a:avLst/>
              </a:prstGeom>
              <a:blipFill>
                <a:blip r:embed="rId16"/>
                <a:stretch>
                  <a:fillRect l="-2344" t="-8197" r="-1563" b="-24590"/>
                </a:stretch>
              </a:blipFill>
            </p:spPr>
            <p:txBody>
              <a:bodyPr/>
              <a:lstStyle/>
              <a:p>
                <a:r>
                  <a:rPr lang="en-US">
                    <a:noFill/>
                  </a:rPr>
                  <a:t> </a:t>
                </a:r>
              </a:p>
            </p:txBody>
          </p:sp>
        </mc:Fallback>
      </mc:AlternateContent>
    </p:spTree>
    <p:extLst>
      <p:ext uri="{BB962C8B-B14F-4D97-AF65-F5344CB8AC3E}">
        <p14:creationId xmlns:p14="http://schemas.microsoft.com/office/powerpoint/2010/main" val="3439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outVertic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par>
                                <p:cTn id="47" presetID="22" presetClass="entr" presetSubtype="8"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par>
                                <p:cTn id="55" presetID="22" presetClass="entr" presetSubtype="2"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right)">
                                      <p:cBhvr>
                                        <p:cTn id="57" dur="500"/>
                                        <p:tgtEl>
                                          <p:spTgt spid="2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par>
                                <p:cTn id="61" presetID="22" presetClass="entr" presetSubtype="8"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5" grpId="0"/>
      <p:bldGraphic spid="35" grpId="0">
        <p:bldAsOne/>
      </p:bldGraphic>
      <p:bldP spid="36" grpId="0" animBg="1"/>
      <p:bldP spid="37" grpId="0" animBg="1"/>
      <p:bldP spid="38" grpId="0" animBg="1"/>
      <p:bldP spid="39" grpId="0" animBg="1"/>
      <p:bldP spid="40" grpId="0"/>
      <p:bldP spid="43" grpId="0"/>
      <p:bldP spid="44" grpId="0"/>
      <p:bldP spid="45" grpId="0"/>
      <p:bldGraphic spid="30" grpId="0">
        <p:bldAsOne/>
      </p:bldGraphic>
      <p:bldP spid="32" grpId="0" animBg="1"/>
      <p:bldP spid="33" grpId="0"/>
      <p:bldP spid="34" grpId="0" animBg="1"/>
      <p:bldP spid="41" grpId="0"/>
    </p:bldLst>
  </p:timing>
</p:sld>
</file>

<file path=ppt/tags/tag1.xml><?xml version="1.0" encoding="utf-8"?>
<p:tagLst xmlns:a="http://schemas.openxmlformats.org/drawingml/2006/main" xmlns:r="http://schemas.openxmlformats.org/officeDocument/2006/relationships" xmlns:p="http://schemas.openxmlformats.org/presentationml/2006/main">
  <p:tag name="IGNORE"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12116</TotalTime>
  <Words>6057</Words>
  <Application>Microsoft Office PowerPoint</Application>
  <PresentationFormat>Widescreen</PresentationFormat>
  <Paragraphs>926</Paragraphs>
  <Slides>33</Slides>
  <Notes>32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Arial</vt:lpstr>
      <vt:lpstr>Calibri</vt:lpstr>
      <vt:lpstr>Calibri Light</vt:lpstr>
      <vt:lpstr>Cambria Math</vt:lpstr>
      <vt:lpstr>DejaVu Sans</vt:lpstr>
      <vt:lpstr>Rockwell</vt:lpstr>
      <vt:lpstr>Rockwell Condensed</vt:lpstr>
      <vt:lpstr>Symbol</vt:lpstr>
      <vt:lpstr>Times New Roman</vt:lpstr>
      <vt:lpstr>Wingdings</vt:lpstr>
      <vt:lpstr>Wood Type</vt:lpstr>
      <vt:lpstr>Custom Design</vt:lpstr>
      <vt:lpstr>Practical Multi-party Private Set Intersection  from Symmetric-Key Techniques</vt:lpstr>
      <vt:lpstr>Multi-party Private Set Intersection</vt:lpstr>
      <vt:lpstr>Multi-party Private Set Intersection</vt:lpstr>
      <vt:lpstr>Multi-party PSI APP: Decentralized social network</vt:lpstr>
      <vt:lpstr>Previous works on multi-party psi</vt:lpstr>
      <vt:lpstr>Our outline</vt:lpstr>
      <vt:lpstr>Oblivious PRF Functionality</vt:lpstr>
      <vt:lpstr>OUR Oblivious programmable PRF (OPPRF)</vt:lpstr>
      <vt:lpstr>OUR Polynomial based-OPPRF</vt:lpstr>
      <vt:lpstr>OUR Polynomial based-OPPRF</vt:lpstr>
      <vt:lpstr>OUR Polynomial based-OPPRF</vt:lpstr>
      <vt:lpstr>OUR Polynomial based-OPPRF</vt:lpstr>
      <vt:lpstr>OUR Polynomial based-OPPRF</vt:lpstr>
      <vt:lpstr>OUR Polynomial based-OPPRF </vt:lpstr>
      <vt:lpstr>Our outline</vt:lpstr>
      <vt:lpstr>Zero sharing</vt:lpstr>
      <vt:lpstr>Non-interactive Zero sharing</vt:lpstr>
      <vt:lpstr>Non-interactive Zero sharing</vt:lpstr>
      <vt:lpstr>Non-interactive Zero sharing</vt:lpstr>
      <vt:lpstr>Non-interactive Zero sharing</vt:lpstr>
      <vt:lpstr>Non-interactive Zero sharing</vt:lpstr>
      <vt:lpstr>Non-interactive Zero sharing</vt:lpstr>
      <vt:lpstr>Our outline</vt:lpstr>
      <vt:lpstr>Our PSI construction</vt:lpstr>
      <vt:lpstr>OUR MULTi-PARTY PSI</vt:lpstr>
      <vt:lpstr>OUR MULTi-PARTY PSI</vt:lpstr>
      <vt:lpstr>OUR MULTi-PARTY PSI</vt:lpstr>
      <vt:lpstr>Security  </vt:lpstr>
      <vt:lpstr>Our outline</vt:lpstr>
      <vt:lpstr>OUR Multi-PARTY psi PERFORMANCE</vt:lpstr>
      <vt:lpstr>OUR Multi-PARTY psi PERFORMANCE</vt:lpstr>
      <vt:lpstr>PowerPoint Presentation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Private Set Intersection</dc:title>
  <dc:creator>Thi Ni Ni Trieu</dc:creator>
  <cp:lastModifiedBy>Trieu, Thi Ni Ni</cp:lastModifiedBy>
  <cp:revision>1334</cp:revision>
  <cp:lastPrinted>2017-05-25T20:37:26Z</cp:lastPrinted>
  <dcterms:created xsi:type="dcterms:W3CDTF">2016-07-23T14:31:30Z</dcterms:created>
  <dcterms:modified xsi:type="dcterms:W3CDTF">2017-11-01T22:24:23Z</dcterms:modified>
</cp:coreProperties>
</file>