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DEDDAA-36FE-4E55-926E-F005F774ECF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373389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61275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8832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1023963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6337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2961584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DEDDAA-36FE-4E55-926E-F005F774ECF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326681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DEDDAA-36FE-4E55-926E-F005F774ECF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45895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DEDDAA-36FE-4E55-926E-F005F774ECF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390081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861137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DEDDAA-36FE-4E55-926E-F005F774ECF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2423485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DEDDAA-36FE-4E55-926E-F005F774ECFC}" type="datetimeFigureOut">
              <a:rPr lang="en-US" smtClean="0"/>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2776639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DEDDAA-36FE-4E55-926E-F005F774ECFC}" type="datetimeFigureOut">
              <a:rPr lang="en-US" smtClean="0"/>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654114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DEDDAA-36FE-4E55-926E-F005F774ECFC}" type="datetimeFigureOut">
              <a:rPr lang="en-US" smtClean="0"/>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54429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DEDDAA-36FE-4E55-926E-F005F774ECF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1672179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E51F9-BB88-430F-ACC1-4E36A0B7FB3E}" type="slidenum">
              <a:rPr lang="en-US" smtClean="0"/>
              <a:t>‹#›</a:t>
            </a:fld>
            <a:endParaRPr lang="en-US"/>
          </a:p>
        </p:txBody>
      </p:sp>
      <p:sp>
        <p:nvSpPr>
          <p:cNvPr id="5" name="Date Placeholder 4"/>
          <p:cNvSpPr>
            <a:spLocks noGrp="1"/>
          </p:cNvSpPr>
          <p:nvPr>
            <p:ph type="dt" sz="half" idx="10"/>
          </p:nvPr>
        </p:nvSpPr>
        <p:spPr/>
        <p:txBody>
          <a:bodyPr/>
          <a:lstStyle/>
          <a:p>
            <a:fld id="{8CDEDDAA-36FE-4E55-926E-F005F774ECFC}" type="datetimeFigureOut">
              <a:rPr lang="en-US" smtClean="0"/>
              <a:t>3/31/2016</a:t>
            </a:fld>
            <a:endParaRPr lang="en-US"/>
          </a:p>
        </p:txBody>
      </p:sp>
    </p:spTree>
    <p:extLst>
      <p:ext uri="{BB962C8B-B14F-4D97-AF65-F5344CB8AC3E}">
        <p14:creationId xmlns:p14="http://schemas.microsoft.com/office/powerpoint/2010/main" val="165874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DEDDAA-36FE-4E55-926E-F005F774ECFC}" type="datetimeFigureOut">
              <a:rPr lang="en-US" smtClean="0"/>
              <a:t>3/31/2016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AE51F9-BB88-430F-ACC1-4E36A0B7FB3E}" type="slidenum">
              <a:rPr lang="en-US" smtClean="0"/>
              <a:t>‹#›</a:t>
            </a:fld>
            <a:endParaRPr lang="en-US"/>
          </a:p>
        </p:txBody>
      </p:sp>
    </p:spTree>
    <p:extLst>
      <p:ext uri="{BB962C8B-B14F-4D97-AF65-F5344CB8AC3E}">
        <p14:creationId xmlns:p14="http://schemas.microsoft.com/office/powerpoint/2010/main" val="37505317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6234" y="1753181"/>
            <a:ext cx="7766936" cy="1646302"/>
          </a:xfrm>
        </p:spPr>
        <p:txBody>
          <a:bodyPr/>
          <a:lstStyle/>
          <a:p>
            <a:pPr algn="ctr"/>
            <a:r>
              <a:rPr lang="en-US" sz="4000" smtClean="0">
                <a:solidFill>
                  <a:srgbClr val="C00000"/>
                </a:solidFill>
                <a:latin typeface="Times New Roman" panose="02020603050405020304" pitchFamily="18" charset="0"/>
                <a:cs typeface="Times New Roman" panose="02020603050405020304" pitchFamily="18" charset="0"/>
              </a:rPr>
              <a:t>ĐỀ TÀI: </a:t>
            </a:r>
            <a:br>
              <a:rPr lang="en-US" sz="4000" smtClean="0">
                <a:solidFill>
                  <a:srgbClr val="C00000"/>
                </a:solidFill>
                <a:latin typeface="Times New Roman" panose="02020603050405020304" pitchFamily="18" charset="0"/>
                <a:cs typeface="Times New Roman" panose="02020603050405020304" pitchFamily="18" charset="0"/>
              </a:rPr>
            </a:br>
            <a:r>
              <a:rPr lang="en-US" sz="4000" smtClean="0">
                <a:solidFill>
                  <a:srgbClr val="C00000"/>
                </a:solidFill>
                <a:latin typeface="Times New Roman" panose="02020603050405020304" pitchFamily="18" charset="0"/>
                <a:cs typeface="Times New Roman" panose="02020603050405020304" pitchFamily="18" charset="0"/>
              </a:rPr>
              <a:t>ỨNG DỤNG THI TRẮC NGHIỆM ELEARNING </a:t>
            </a:r>
            <a:endParaRPr lang="en-US" sz="400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18344" y="3532340"/>
            <a:ext cx="7766936" cy="2805830"/>
          </a:xfrm>
        </p:spPr>
        <p:txBody>
          <a:bodyPr>
            <a:normAutofit lnSpcReduction="10000"/>
          </a:bodyPr>
          <a:lstStyle/>
          <a:p>
            <a:pPr algn="l"/>
            <a:r>
              <a:rPr lang="en-US" sz="2800" smtClean="0">
                <a:solidFill>
                  <a:srgbClr val="002060"/>
                </a:solidFill>
                <a:latin typeface="Times New Roman" panose="02020603050405020304" pitchFamily="18" charset="0"/>
                <a:cs typeface="Times New Roman" panose="02020603050405020304" pitchFamily="18" charset="0"/>
              </a:rPr>
              <a:t>Môn học: Hệ quản trị cơ sở dữ liệu </a:t>
            </a:r>
          </a:p>
          <a:p>
            <a:pPr algn="l"/>
            <a:r>
              <a:rPr lang="en-US" sz="2800" smtClean="0">
                <a:solidFill>
                  <a:srgbClr val="002060"/>
                </a:solidFill>
                <a:latin typeface="Times New Roman" panose="02020603050405020304" pitchFamily="18" charset="0"/>
                <a:cs typeface="Times New Roman" panose="02020603050405020304" pitchFamily="18" charset="0"/>
              </a:rPr>
              <a:t>Giảng viên: Bùi Khánh Linh</a:t>
            </a:r>
          </a:p>
          <a:p>
            <a:pPr algn="l"/>
            <a:r>
              <a:rPr lang="en-US" sz="2800" smtClean="0">
                <a:solidFill>
                  <a:srgbClr val="002060"/>
                </a:solidFill>
                <a:latin typeface="Times New Roman" panose="02020603050405020304" pitchFamily="18" charset="0"/>
                <a:cs typeface="Times New Roman" panose="02020603050405020304" pitchFamily="18" charset="0"/>
              </a:rPr>
              <a:t>Lớp: D9- CNPM</a:t>
            </a:r>
          </a:p>
          <a:p>
            <a:pPr algn="l"/>
            <a:r>
              <a:rPr lang="en-US" b="1" smtClean="0">
                <a:solidFill>
                  <a:srgbClr val="002060"/>
                </a:solidFill>
                <a:latin typeface="Times New Roman" panose="02020603050405020304" pitchFamily="18" charset="0"/>
                <a:cs typeface="Times New Roman" panose="02020603050405020304" pitchFamily="18" charset="0"/>
              </a:rPr>
              <a:t>NHÓM 16</a:t>
            </a:r>
            <a:r>
              <a:rPr lang="en-US" smtClean="0">
                <a:solidFill>
                  <a:srgbClr val="002060"/>
                </a:solidFill>
                <a:latin typeface="Times New Roman" panose="02020603050405020304" pitchFamily="18" charset="0"/>
                <a:cs typeface="Times New Roman" panose="02020603050405020304" pitchFamily="18" charset="0"/>
              </a:rPr>
              <a:t>: NGUYỄN VĂN DƯƠNG</a:t>
            </a:r>
          </a:p>
          <a:p>
            <a:pPr algn="l"/>
            <a:r>
              <a:rPr lang="en-US" smtClean="0">
                <a:solidFill>
                  <a:srgbClr val="002060"/>
                </a:solidFill>
                <a:latin typeface="Times New Roman" panose="02020603050405020304" pitchFamily="18" charset="0"/>
                <a:cs typeface="Times New Roman" panose="02020603050405020304" pitchFamily="18" charset="0"/>
              </a:rPr>
              <a:t>                   TRẦN THỊ HUYỀN</a:t>
            </a:r>
          </a:p>
          <a:p>
            <a:pPr algn="l"/>
            <a:r>
              <a:rPr lang="en-US" smtClean="0">
                <a:solidFill>
                  <a:srgbClr val="002060"/>
                </a:solidFill>
                <a:latin typeface="Times New Roman" panose="02020603050405020304" pitchFamily="18" charset="0"/>
                <a:cs typeface="Times New Roman" panose="02020603050405020304" pitchFamily="18" charset="0"/>
              </a:rPr>
              <a:t>                   PHẠM THỊ NHUNG</a:t>
            </a:r>
            <a:endParaRPr lang="en-US">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92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51"/>
            <a:ext cx="8596668" cy="526167"/>
          </a:xfrm>
        </p:spPr>
        <p:txBody>
          <a:bodyPr>
            <a:normAutofit fontScale="90000"/>
          </a:bodyPr>
          <a:lstStyle/>
          <a:p>
            <a:r>
              <a:rPr lang="en-US" dirty="0" err="1">
                <a:solidFill>
                  <a:srgbClr val="C00000"/>
                </a:solidFill>
                <a:latin typeface="Times New Roman" panose="02020603050405020304" pitchFamily="18" charset="0"/>
                <a:cs typeface="Times New Roman" panose="02020603050405020304" pitchFamily="18" charset="0"/>
              </a:rPr>
              <a:t>Phần</a:t>
            </a:r>
            <a:r>
              <a:rPr lang="en-US" dirty="0">
                <a:solidFill>
                  <a:srgbClr val="C00000"/>
                </a:solidFill>
                <a:latin typeface="Times New Roman" panose="02020603050405020304" pitchFamily="18" charset="0"/>
                <a:cs typeface="Times New Roman" panose="02020603050405020304" pitchFamily="18" charset="0"/>
              </a:rPr>
              <a:t> II: </a:t>
            </a:r>
            <a:r>
              <a:rPr lang="en-US" dirty="0" err="1">
                <a:solidFill>
                  <a:srgbClr val="C00000"/>
                </a:solidFill>
                <a:latin typeface="Times New Roman" panose="02020603050405020304" pitchFamily="18" charset="0"/>
                <a:cs typeface="Times New Roman" panose="02020603050405020304" pitchFamily="18" charset="0"/>
              </a:rPr>
              <a:t>Phân</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tích</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và</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thiết</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kế</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bài</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toán</a:t>
            </a:r>
            <a:endParaRPr lang="en-US" dirty="0"/>
          </a:p>
        </p:txBody>
      </p:sp>
      <p:sp>
        <p:nvSpPr>
          <p:cNvPr id="3" name="Content Placeholder 2"/>
          <p:cNvSpPr>
            <a:spLocks noGrp="1"/>
          </p:cNvSpPr>
          <p:nvPr>
            <p:ph idx="1"/>
          </p:nvPr>
        </p:nvSpPr>
        <p:spPr>
          <a:xfrm>
            <a:off x="486841" y="623316"/>
            <a:ext cx="8596668" cy="369764"/>
          </a:xfrm>
        </p:spPr>
        <p:txBody>
          <a:bodyPr>
            <a:normAutofit lnSpcReduction="10000"/>
          </a:bodyPr>
          <a:lstStyle/>
          <a:p>
            <a:pPr marL="0" indent="0">
              <a:buNone/>
            </a:pPr>
            <a:r>
              <a:rPr lang="en-US" sz="2000" b="1" dirty="0" smtClean="0">
                <a:latin typeface="Times New Roman" panose="02020603050405020304" pitchFamily="18" charset="0"/>
                <a:cs typeface="Times New Roman" panose="02020603050405020304" pitchFamily="18" charset="0"/>
              </a:rPr>
              <a:t>3. </a:t>
            </a:r>
            <a:r>
              <a:rPr lang="en-US" sz="2000" b="1" dirty="0" err="1" smtClean="0">
                <a:latin typeface="Times New Roman" panose="02020603050405020304" pitchFamily="18" charset="0"/>
                <a:cs typeface="Times New Roman" panose="02020603050405020304" pitchFamily="18" charset="0"/>
              </a:rPr>
              <a:t>Từ</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điển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dữ</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liệu</a:t>
            </a: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41" y="1757671"/>
            <a:ext cx="5370739" cy="1805813"/>
          </a:xfrm>
          <a:prstGeom prst="rect">
            <a:avLst/>
          </a:prstGeom>
        </p:spPr>
      </p:pic>
      <p:sp>
        <p:nvSpPr>
          <p:cNvPr id="5" name="TextBox 4"/>
          <p:cNvSpPr txBox="1"/>
          <p:nvPr/>
        </p:nvSpPr>
        <p:spPr>
          <a:xfrm>
            <a:off x="786685" y="1073925"/>
            <a:ext cx="1026243" cy="584775"/>
          </a:xfrm>
          <a:prstGeom prst="rect">
            <a:avLst/>
          </a:prstGeom>
          <a:noFill/>
        </p:spPr>
        <p:txBody>
          <a:bodyPr wrap="none" rtlCol="0">
            <a:spAutoFit/>
          </a:bodyPr>
          <a:lstStyle/>
          <a:p>
            <a:r>
              <a:rPr lang="en-US" sz="3200" dirty="0"/>
              <a:t> </a:t>
            </a:r>
            <a:r>
              <a:rPr lang="en-US" sz="2000" dirty="0" err="1" smtClean="0"/>
              <a:t>t_user</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7422" y="1757670"/>
            <a:ext cx="5347372" cy="1805813"/>
          </a:xfrm>
          <a:prstGeom prst="rect">
            <a:avLst/>
          </a:prstGeom>
        </p:spPr>
      </p:pic>
      <p:sp>
        <p:nvSpPr>
          <p:cNvPr id="7" name="TextBox 6"/>
          <p:cNvSpPr txBox="1"/>
          <p:nvPr/>
        </p:nvSpPr>
        <p:spPr>
          <a:xfrm>
            <a:off x="6157422" y="1058747"/>
            <a:ext cx="1337226" cy="400110"/>
          </a:xfrm>
          <a:prstGeom prst="rect">
            <a:avLst/>
          </a:prstGeom>
          <a:noFill/>
        </p:spPr>
        <p:txBody>
          <a:bodyPr wrap="none" rtlCol="0">
            <a:spAutoFit/>
          </a:bodyPr>
          <a:lstStyle/>
          <a:p>
            <a:r>
              <a:rPr lang="en-US" dirty="0"/>
              <a:t> </a:t>
            </a:r>
            <a:r>
              <a:rPr lang="en-US" sz="2000" dirty="0" err="1" smtClean="0"/>
              <a:t>t_subject</a:t>
            </a:r>
            <a:endParaRPr lang="en-US" sz="20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841" y="4000346"/>
            <a:ext cx="5241951" cy="178937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8636" y="4000345"/>
            <a:ext cx="5460309" cy="1789375"/>
          </a:xfrm>
          <a:prstGeom prst="rect">
            <a:avLst/>
          </a:prstGeom>
        </p:spPr>
      </p:pic>
      <p:sp>
        <p:nvSpPr>
          <p:cNvPr id="10" name="TextBox 9"/>
          <p:cNvSpPr txBox="1"/>
          <p:nvPr/>
        </p:nvSpPr>
        <p:spPr>
          <a:xfrm>
            <a:off x="786685" y="3419607"/>
            <a:ext cx="1521570" cy="584775"/>
          </a:xfrm>
          <a:prstGeom prst="rect">
            <a:avLst/>
          </a:prstGeom>
          <a:noFill/>
        </p:spPr>
        <p:txBody>
          <a:bodyPr wrap="none" rtlCol="0">
            <a:spAutoFit/>
          </a:bodyPr>
          <a:lstStyle/>
          <a:p>
            <a:r>
              <a:rPr lang="en-US" sz="3200" dirty="0"/>
              <a:t> </a:t>
            </a:r>
            <a:r>
              <a:rPr lang="en-US" sz="2000" dirty="0" err="1" smtClean="0"/>
              <a:t>t_question</a:t>
            </a:r>
            <a:endParaRPr lang="en-US" sz="2000" dirty="0"/>
          </a:p>
        </p:txBody>
      </p:sp>
      <p:sp>
        <p:nvSpPr>
          <p:cNvPr id="11" name="TextBox 10"/>
          <p:cNvSpPr txBox="1"/>
          <p:nvPr/>
        </p:nvSpPr>
        <p:spPr>
          <a:xfrm>
            <a:off x="6157422" y="3600236"/>
            <a:ext cx="1228221" cy="400110"/>
          </a:xfrm>
          <a:prstGeom prst="rect">
            <a:avLst/>
          </a:prstGeom>
          <a:noFill/>
        </p:spPr>
        <p:txBody>
          <a:bodyPr wrap="none" rtlCol="0">
            <a:spAutoFit/>
          </a:bodyPr>
          <a:lstStyle/>
          <a:p>
            <a:r>
              <a:rPr lang="en-US" sz="2000" dirty="0" err="1" smtClean="0"/>
              <a:t>t_answer</a:t>
            </a:r>
            <a:endParaRPr lang="en-US" sz="2000" dirty="0"/>
          </a:p>
        </p:txBody>
      </p:sp>
      <p:sp>
        <p:nvSpPr>
          <p:cNvPr id="22" name="Content Placeholder 2"/>
          <p:cNvSpPr txBox="1">
            <a:spLocks/>
          </p:cNvSpPr>
          <p:nvPr/>
        </p:nvSpPr>
        <p:spPr>
          <a:xfrm>
            <a:off x="786685" y="6226582"/>
            <a:ext cx="1261056" cy="4368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t> </a:t>
            </a:r>
            <a:r>
              <a:rPr lang="en-US" sz="2000" dirty="0" err="1" smtClean="0"/>
              <a:t>t_mark</a:t>
            </a:r>
            <a:endParaRPr lang="en-US" sz="2000" dirty="0"/>
          </a:p>
        </p:txBody>
      </p:sp>
      <p:graphicFrame>
        <p:nvGraphicFramePr>
          <p:cNvPr id="23" name="Table 22"/>
          <p:cNvGraphicFramePr>
            <a:graphicFrameLocks noGrp="1"/>
          </p:cNvGraphicFramePr>
          <p:nvPr>
            <p:extLst>
              <p:ext uri="{D42A27DB-BD31-4B8C-83A1-F6EECF244321}">
                <p14:modId xmlns:p14="http://schemas.microsoft.com/office/powerpoint/2010/main" val="451047166"/>
              </p:ext>
            </p:extLst>
          </p:nvPr>
        </p:nvGraphicFramePr>
        <p:xfrm>
          <a:off x="2707532" y="5921764"/>
          <a:ext cx="8127999" cy="741680"/>
        </p:xfrm>
        <a:graphic>
          <a:graphicData uri="http://schemas.openxmlformats.org/drawingml/2006/table">
            <a:tbl>
              <a:tblPr firstRow="1" bandRow="1">
                <a:tableStyleId>{F5AB1C69-6EDB-4FF4-983F-18BD219EF322}</a:tableStyleId>
              </a:tblPr>
              <a:tblGrid>
                <a:gridCol w="2709333"/>
                <a:gridCol w="2709333"/>
                <a:gridCol w="2709333"/>
              </a:tblGrid>
              <a:tr h="370840">
                <a:tc>
                  <a:txBody>
                    <a:bodyPr/>
                    <a:lstStyle/>
                    <a:p>
                      <a:r>
                        <a:rPr lang="en-US" baseline="0" dirty="0" smtClean="0"/>
                        <a:t> </a:t>
                      </a:r>
                      <a:r>
                        <a:rPr lang="en-US" baseline="0" dirty="0" err="1" smtClean="0"/>
                        <a:t>id_subject</a:t>
                      </a:r>
                      <a:endParaRPr lang="en-US" dirty="0"/>
                    </a:p>
                  </a:txBody>
                  <a:tcPr/>
                </a:tc>
                <a:tc>
                  <a:txBody>
                    <a:bodyPr/>
                    <a:lstStyle/>
                    <a:p>
                      <a:r>
                        <a:rPr lang="en-US" dirty="0" err="1" smtClean="0"/>
                        <a:t>msv</a:t>
                      </a:r>
                      <a:endParaRPr lang="en-US" dirty="0"/>
                    </a:p>
                  </a:txBody>
                  <a:tcPr/>
                </a:tc>
                <a:tc>
                  <a:txBody>
                    <a:bodyPr/>
                    <a:lstStyle/>
                    <a:p>
                      <a:r>
                        <a:rPr lang="en-US" baseline="0" dirty="0" smtClean="0"/>
                        <a:t> mark</a:t>
                      </a:r>
                      <a:endParaRPr lang="en-US" dirty="0"/>
                    </a:p>
                  </a:txBody>
                  <a:tcPr/>
                </a:tc>
              </a:tr>
              <a:tr h="370840">
                <a:tc>
                  <a:txBody>
                    <a:bodyPr/>
                    <a:lstStyle/>
                    <a:p>
                      <a:r>
                        <a:rPr lang="en-US" dirty="0" smtClean="0"/>
                        <a:t>LTC</a:t>
                      </a:r>
                      <a:endParaRPr lang="en-US" dirty="0"/>
                    </a:p>
                  </a:txBody>
                  <a:tcPr/>
                </a:tc>
                <a:tc>
                  <a:txBody>
                    <a:bodyPr/>
                    <a:lstStyle/>
                    <a:p>
                      <a:r>
                        <a:rPr lang="en-US" dirty="0" smtClean="0"/>
                        <a:t>1481310089</a:t>
                      </a:r>
                      <a:endParaRPr lang="en-US" dirty="0"/>
                    </a:p>
                  </a:txBody>
                  <a:tcPr/>
                </a:tc>
                <a:tc>
                  <a:txBody>
                    <a:bodyPr/>
                    <a:lstStyle/>
                    <a:p>
                      <a:r>
                        <a:rPr lang="en-US" dirty="0" smtClean="0"/>
                        <a:t>9</a:t>
                      </a:r>
                      <a:endParaRPr lang="en-US" dirty="0"/>
                    </a:p>
                  </a:txBody>
                  <a:tcPr/>
                </a:tc>
              </a:tr>
            </a:tbl>
          </a:graphicData>
        </a:graphic>
      </p:graphicFrame>
    </p:spTree>
    <p:extLst>
      <p:ext uri="{BB962C8B-B14F-4D97-AF65-F5344CB8AC3E}">
        <p14:creationId xmlns:p14="http://schemas.microsoft.com/office/powerpoint/2010/main" val="2026461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solidFill>
                  <a:srgbClr val="C00000"/>
                </a:solidFill>
                <a:latin typeface="Times New Roman" panose="02020603050405020304" pitchFamily="18" charset="0"/>
                <a:cs typeface="Times New Roman" panose="02020603050405020304" pitchFamily="18" charset="0"/>
              </a:rPr>
              <a:t>Phần III: Các sản phẩm và trigger</a:t>
            </a:r>
            <a:endParaRPr lang="en-US" sz="480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a:latin typeface="Times New Roman" panose="02020603050405020304" pitchFamily="18" charset="0"/>
                <a:cs typeface="Times New Roman" panose="02020603050405020304" pitchFamily="18" charset="0"/>
              </a:rPr>
              <a:t>Từ các đối tượng cụ thể trên, chúng ta có thể đưa chúng vào sử dụng bằng cách tạo ra </a:t>
            </a:r>
            <a:r>
              <a:rPr lang="en-US" sz="2000" smtClean="0">
                <a:latin typeface="Times New Roman" panose="02020603050405020304" pitchFamily="18" charset="0"/>
                <a:cs typeface="Times New Roman" panose="02020603050405020304" pitchFamily="18" charset="0"/>
              </a:rPr>
              <a:t>những form</a:t>
            </a:r>
          </a:p>
          <a:p>
            <a:r>
              <a:rPr lang="en-US" sz="2000">
                <a:latin typeface="Times New Roman" panose="02020603050405020304" pitchFamily="18" charset="0"/>
                <a:cs typeface="Times New Roman" panose="02020603050405020304" pitchFamily="18" charset="0"/>
              </a:rPr>
              <a:t>C</a:t>
            </a:r>
            <a:r>
              <a:rPr lang="en-US" sz="2000" smtClean="0">
                <a:latin typeface="Times New Roman" panose="02020603050405020304" pitchFamily="18" charset="0"/>
                <a:cs typeface="Times New Roman" panose="02020603050405020304" pitchFamily="18" charset="0"/>
              </a:rPr>
              <a:t>ác </a:t>
            </a:r>
            <a:r>
              <a:rPr lang="en-US" sz="2000">
                <a:latin typeface="Times New Roman" panose="02020603050405020304" pitchFamily="18" charset="0"/>
                <a:cs typeface="Times New Roman" panose="02020603050405020304" pitchFamily="18" charset="0"/>
              </a:rPr>
              <a:t>form cũng chính là sản phẩm được tạo tành dựa trên các đối tượng đó </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408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025" y="688468"/>
            <a:ext cx="8058978" cy="1646302"/>
          </a:xfrm>
        </p:spPr>
        <p:txBody>
          <a:bodyPr/>
          <a:lstStyle/>
          <a:p>
            <a:pPr algn="ctr"/>
            <a:r>
              <a:rPr lang="en-US" sz="4000" smtClean="0">
                <a:solidFill>
                  <a:srgbClr val="C00000"/>
                </a:solidFill>
              </a:rPr>
              <a:t>Phần I: Khảo sát hệ thống</a:t>
            </a:r>
            <a:br>
              <a:rPr lang="en-US" sz="4000" smtClean="0">
                <a:solidFill>
                  <a:srgbClr val="C00000"/>
                </a:solidFill>
              </a:rPr>
            </a:br>
            <a:endParaRPr lang="en-US" sz="4000">
              <a:solidFill>
                <a:srgbClr val="C00000"/>
              </a:solidFill>
            </a:endParaRPr>
          </a:p>
        </p:txBody>
      </p:sp>
      <p:sp>
        <p:nvSpPr>
          <p:cNvPr id="3" name="Subtitle 2"/>
          <p:cNvSpPr>
            <a:spLocks noGrp="1"/>
          </p:cNvSpPr>
          <p:nvPr>
            <p:ph type="subTitle" idx="1"/>
          </p:nvPr>
        </p:nvSpPr>
        <p:spPr>
          <a:xfrm>
            <a:off x="1361046" y="2522658"/>
            <a:ext cx="7766936" cy="3427205"/>
          </a:xfrm>
        </p:spPr>
        <p:txBody>
          <a:bodyPr>
            <a:normAutofit/>
          </a:bodyPr>
          <a:lstStyle/>
          <a:p>
            <a:pPr algn="l"/>
            <a:r>
              <a:rPr lang="en-US" sz="2400" b="1" smtClean="0">
                <a:solidFill>
                  <a:schemeClr val="accent5">
                    <a:lumMod val="50000"/>
                  </a:schemeClr>
                </a:solidFill>
                <a:latin typeface="Times New Roman" panose="02020603050405020304" pitchFamily="18" charset="0"/>
                <a:cs typeface="Times New Roman" panose="02020603050405020304" pitchFamily="18" charset="0"/>
              </a:rPr>
              <a:t>1. Nơi khảo sát</a:t>
            </a:r>
          </a:p>
          <a:p>
            <a:pPr algn="l"/>
            <a:r>
              <a:rPr lang="en-US" sz="2000" smtClean="0">
                <a:solidFill>
                  <a:schemeClr val="accent4">
                    <a:lumMod val="50000"/>
                  </a:schemeClr>
                </a:solidFill>
                <a:latin typeface="Times New Roman" panose="02020603050405020304" pitchFamily="18" charset="0"/>
                <a:cs typeface="Times New Roman" panose="02020603050405020304" pitchFamily="18" charset="0"/>
              </a:rPr>
              <a:t>      Đại Học Điện Lực</a:t>
            </a:r>
          </a:p>
          <a:p>
            <a:pPr algn="l"/>
            <a:endParaRPr lang="en-US" sz="2000">
              <a:solidFill>
                <a:schemeClr val="accent4">
                  <a:lumMod val="50000"/>
                </a:schemeClr>
              </a:solidFill>
              <a:latin typeface="Times New Roman" panose="02020603050405020304" pitchFamily="18" charset="0"/>
              <a:cs typeface="Times New Roman" panose="02020603050405020304" pitchFamily="18" charset="0"/>
            </a:endParaRPr>
          </a:p>
          <a:p>
            <a:pPr algn="l"/>
            <a:endParaRPr lang="en-US" sz="2000" smtClean="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2400" b="1" smtClean="0">
                <a:solidFill>
                  <a:schemeClr val="accent4">
                    <a:lumMod val="50000"/>
                  </a:schemeClr>
                </a:solidFill>
                <a:latin typeface="Times New Roman" panose="02020603050405020304" pitchFamily="18" charset="0"/>
                <a:cs typeface="Times New Roman" panose="02020603050405020304" pitchFamily="18" charset="0"/>
              </a:rPr>
              <a:t>2. Hiện trạng</a:t>
            </a:r>
          </a:p>
          <a:p>
            <a:pPr algn="l"/>
            <a:r>
              <a:rPr lang="en-US" sz="2000" smtClean="0">
                <a:solidFill>
                  <a:schemeClr val="accent4">
                    <a:lumMod val="50000"/>
                  </a:schemeClr>
                </a:solidFill>
                <a:latin typeface="Times New Roman" panose="02020603050405020304" pitchFamily="18" charset="0"/>
                <a:cs typeface="Times New Roman" panose="02020603050405020304" pitchFamily="18" charset="0"/>
              </a:rPr>
              <a:t>  - Nhàm chán, áp lực với mô hình học </a:t>
            </a:r>
          </a:p>
          <a:p>
            <a:pPr algn="l"/>
            <a:r>
              <a:rPr lang="en-US" sz="2000" smtClean="0">
                <a:solidFill>
                  <a:schemeClr val="accent4">
                    <a:lumMod val="50000"/>
                  </a:schemeClr>
                </a:solidFill>
                <a:latin typeface="Times New Roman" panose="02020603050405020304" pitchFamily="18" charset="0"/>
                <a:cs typeface="Times New Roman" panose="02020603050405020304" pitchFamily="18" charset="0"/>
              </a:rPr>
              <a:t>    và thi cử truyền thống.</a:t>
            </a:r>
          </a:p>
          <a:p>
            <a:pPr algn="l"/>
            <a:endParaRPr lang="en-US">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060" y="3716313"/>
            <a:ext cx="4286250" cy="2571750"/>
          </a:xfrm>
          <a:prstGeom prst="rect">
            <a:avLst/>
          </a:prstGeom>
        </p:spPr>
      </p:pic>
    </p:spTree>
    <p:extLst>
      <p:ext uri="{BB962C8B-B14F-4D97-AF65-F5344CB8AC3E}">
        <p14:creationId xmlns:p14="http://schemas.microsoft.com/office/powerpoint/2010/main" val="1928081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76" y="283923"/>
            <a:ext cx="8596668" cy="1320800"/>
          </a:xfrm>
        </p:spPr>
        <p:txBody>
          <a:bodyPr/>
          <a:lstStyle/>
          <a:p>
            <a:pPr algn="ctr"/>
            <a:r>
              <a:rPr lang="en-US">
                <a:solidFill>
                  <a:srgbClr val="C00000"/>
                </a:solidFill>
              </a:rPr>
              <a:t>Phần I: Khảo sát hệ thống</a:t>
            </a:r>
            <a:endParaRPr lang="en-US"/>
          </a:p>
        </p:txBody>
      </p:sp>
      <p:sp>
        <p:nvSpPr>
          <p:cNvPr id="3" name="Content Placeholder 2"/>
          <p:cNvSpPr>
            <a:spLocks noGrp="1"/>
          </p:cNvSpPr>
          <p:nvPr>
            <p:ph idx="1"/>
          </p:nvPr>
        </p:nvSpPr>
        <p:spPr>
          <a:xfrm>
            <a:off x="677334" y="1515649"/>
            <a:ext cx="10251282" cy="5010411"/>
          </a:xfrm>
        </p:spPr>
        <p:txBody>
          <a:bodyPr>
            <a:normAutofit/>
          </a:bodyPr>
          <a:lstStyle/>
          <a:p>
            <a:pPr marL="0" indent="0">
              <a:buNone/>
            </a:pPr>
            <a:r>
              <a:rPr lang="en-US" sz="2400" b="1" smtClean="0"/>
              <a:t>3.</a:t>
            </a:r>
            <a:r>
              <a:rPr lang="en-US" sz="2400" b="1" smtClean="0">
                <a:latin typeface="Times New Roman" panose="02020603050405020304" pitchFamily="18" charset="0"/>
                <a:cs typeface="Times New Roman" panose="02020603050405020304" pitchFamily="18" charset="0"/>
              </a:rPr>
              <a:t>Mục đích</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  Nhằm </a:t>
            </a:r>
            <a:r>
              <a:rPr lang="en-US" sz="2000">
                <a:solidFill>
                  <a:schemeClr val="accent4">
                    <a:lumMod val="50000"/>
                  </a:schemeClr>
                </a:solidFill>
                <a:latin typeface="Times New Roman" panose="02020603050405020304" pitchFamily="18" charset="0"/>
                <a:cs typeface="Times New Roman" panose="02020603050405020304" pitchFamily="18" charset="0"/>
              </a:rPr>
              <a:t>giúp hssv có cảm xúc hơn với những con chữ, con số, không quá nhiều những dòng chữ, không phải là những trang sách dày cộm, thế mà vẫn đầy đủ kiến thức</a:t>
            </a:r>
            <a:r>
              <a:rPr lang="en-US" sz="2000" smtClean="0">
                <a:solidFill>
                  <a:schemeClr val="accent4">
                    <a:lumMod val="50000"/>
                  </a:schemeClr>
                </a:solidFill>
                <a:latin typeface="Times New Roman" panose="02020603050405020304" pitchFamily="18" charset="0"/>
                <a:cs typeface="Times New Roman" panose="02020603050405020304" pitchFamily="18" charset="0"/>
              </a:rPr>
              <a:t>.</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  Chúng tôi dã xây dựng nên hệ thống thi trắc nghiệm Elearning dựa trên những ứng dụng của Công nghệ thông tin.</a:t>
            </a:r>
            <a:endParaRPr lang="en-US" sz="200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-Tất cả mọi dữ liệu như thông tin của người sử dụng </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các hệ thống câu hỏi và câu trả lời đều được lưu trữ dưới</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dạng dữ liệu tin học để máy tính dễ dàng làm việc với </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chúng đồng thời giup người sử dụng có thể tương tác </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hơn với những dữ liệu đó thông qua thiết bị trung gian</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là máy tính.</a:t>
            </a:r>
          </a:p>
          <a:p>
            <a:pPr marL="0" indent="0">
              <a:buNone/>
            </a:pP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639" y="3260583"/>
            <a:ext cx="4741335" cy="2906039"/>
          </a:xfrm>
          <a:prstGeom prst="rect">
            <a:avLst/>
          </a:prstGeom>
        </p:spPr>
      </p:pic>
    </p:spTree>
    <p:extLst>
      <p:ext uri="{BB962C8B-B14F-4D97-AF65-F5344CB8AC3E}">
        <p14:creationId xmlns:p14="http://schemas.microsoft.com/office/powerpoint/2010/main" val="3391303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4333" y="651353"/>
            <a:ext cx="7766936" cy="1891430"/>
          </a:xfrm>
        </p:spPr>
        <p:txBody>
          <a:bodyPr/>
          <a:lstStyle/>
          <a:p>
            <a:pPr algn="ctr"/>
            <a:r>
              <a:rPr lang="en-US" sz="4000" smtClean="0">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sz="400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51145" y="2542784"/>
            <a:ext cx="10546915" cy="4496844"/>
          </a:xfrm>
        </p:spPr>
        <p:txBody>
          <a:bodyPr/>
          <a:lstStyle/>
          <a:p>
            <a:pPr algn="l"/>
            <a:r>
              <a:rPr lang="en-US" sz="2800" b="1" smtClean="0">
                <a:solidFill>
                  <a:schemeClr val="accent4">
                    <a:lumMod val="50000"/>
                  </a:schemeClr>
                </a:solidFill>
              </a:rPr>
              <a:t>1.Phân tích bài toán</a:t>
            </a:r>
            <a:endParaRPr lang="en-US">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2000" b="1">
                <a:solidFill>
                  <a:schemeClr val="accent4">
                    <a:lumMod val="50000"/>
                  </a:schemeClr>
                </a:solidFill>
                <a:latin typeface="Times New Roman" panose="02020603050405020304" pitchFamily="18" charset="0"/>
                <a:cs typeface="Times New Roman" panose="02020603050405020304" pitchFamily="18" charset="0"/>
              </a:rPr>
              <a:t>a. Đặt vấn đề</a:t>
            </a:r>
          </a:p>
          <a:p>
            <a:pPr algn="l"/>
            <a:r>
              <a:rPr lang="en-US" sz="2000">
                <a:solidFill>
                  <a:schemeClr val="accent4">
                    <a:lumMod val="50000"/>
                  </a:schemeClr>
                </a:solidFill>
                <a:latin typeface="Times New Roman" panose="02020603050405020304" pitchFamily="18" charset="0"/>
                <a:cs typeface="Times New Roman" panose="02020603050405020304" pitchFamily="18" charset="0"/>
              </a:rPr>
              <a:t>    ?     Làm cách nào để thay đổi cách học,cách tổng hợp lại hệ thống kiến thức một  cách </a:t>
            </a:r>
            <a:r>
              <a:rPr lang="en-US" sz="2000" smtClean="0">
                <a:solidFill>
                  <a:schemeClr val="accent4">
                    <a:lumMod val="50000"/>
                  </a:schemeClr>
                </a:solidFill>
                <a:latin typeface="Times New Roman" panose="02020603050405020304" pitchFamily="18" charset="0"/>
                <a:cs typeface="Times New Roman" panose="02020603050405020304" pitchFamily="18" charset="0"/>
              </a:rPr>
              <a:t>hiệu </a:t>
            </a:r>
            <a:r>
              <a:rPr lang="en-US" sz="2000">
                <a:solidFill>
                  <a:schemeClr val="accent4">
                    <a:lumMod val="50000"/>
                  </a:schemeClr>
                </a:solidFill>
                <a:latin typeface="Times New Roman" panose="02020603050405020304" pitchFamily="18" charset="0"/>
                <a:cs typeface="Times New Roman" panose="02020603050405020304" pitchFamily="18" charset="0"/>
              </a:rPr>
              <a:t>quả nhất</a:t>
            </a:r>
          </a:p>
          <a:p>
            <a:pPr algn="l"/>
            <a:r>
              <a:rPr lang="en-US" sz="2000">
                <a:solidFill>
                  <a:schemeClr val="accent4">
                    <a:lumMod val="50000"/>
                  </a:schemeClr>
                </a:solidFill>
                <a:latin typeface="Times New Roman" panose="02020603050405020304" pitchFamily="18" charset="0"/>
                <a:cs typeface="Times New Roman" panose="02020603050405020304" pitchFamily="18" charset="0"/>
              </a:rPr>
              <a:t>   ?     Làm cách nào để giảm thời gian và chi phí trong quá trình học tập và thi cử</a:t>
            </a:r>
          </a:p>
          <a:p>
            <a:pPr algn="l"/>
            <a:r>
              <a:rPr lang="en-US" sz="2000">
                <a:solidFill>
                  <a:schemeClr val="accent4">
                    <a:lumMod val="50000"/>
                  </a:schemeClr>
                </a:solidFill>
                <a:latin typeface="Times New Roman" panose="02020603050405020304" pitchFamily="18" charset="0"/>
                <a:cs typeface="Times New Roman" panose="02020603050405020304" pitchFamily="18" charset="0"/>
              </a:rPr>
              <a:t>   ?     Làm cách nào để khắc phục những sai sót trong quá trình chấm thi</a:t>
            </a:r>
          </a:p>
          <a:p>
            <a:pPr algn="l"/>
            <a:endParaRPr lang="en-US">
              <a:solidFill>
                <a:schemeClr val="accent4">
                  <a:lumMod val="50000"/>
                </a:schemeClr>
              </a:solidFill>
            </a:endParaRPr>
          </a:p>
        </p:txBody>
      </p:sp>
    </p:spTree>
    <p:extLst>
      <p:ext uri="{BB962C8B-B14F-4D97-AF65-F5344CB8AC3E}">
        <p14:creationId xmlns:p14="http://schemas.microsoft.com/office/powerpoint/2010/main" val="1760987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0661" y="1339822"/>
            <a:ext cx="7766936" cy="1646302"/>
          </a:xfrm>
        </p:spPr>
        <p:txBody>
          <a:bodyPr/>
          <a:lstStyle/>
          <a:p>
            <a:pPr algn="ctr"/>
            <a:r>
              <a:rPr lang="en-US">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a:p>
        </p:txBody>
      </p:sp>
      <p:sp>
        <p:nvSpPr>
          <p:cNvPr id="3" name="Subtitle 2"/>
          <p:cNvSpPr>
            <a:spLocks noGrp="1"/>
          </p:cNvSpPr>
          <p:nvPr>
            <p:ph type="subTitle" idx="1"/>
          </p:nvPr>
        </p:nvSpPr>
        <p:spPr>
          <a:xfrm>
            <a:off x="830661" y="2986124"/>
            <a:ext cx="10279925" cy="4116134"/>
          </a:xfrm>
        </p:spPr>
        <p:txBody>
          <a:bodyPr>
            <a:normAutofit/>
          </a:bodyPr>
          <a:lstStyle/>
          <a:p>
            <a:pPr algn="l"/>
            <a:r>
              <a:rPr lang="en-US" sz="2400" b="1" smtClean="0">
                <a:solidFill>
                  <a:schemeClr val="accent5">
                    <a:lumMod val="50000"/>
                  </a:schemeClr>
                </a:solidFill>
                <a:latin typeface="Times New Roman" panose="02020603050405020304" pitchFamily="18" charset="0"/>
                <a:cs typeface="Times New Roman" panose="02020603050405020304" pitchFamily="18" charset="0"/>
              </a:rPr>
              <a:t>2. Giải quyết vấn đề </a:t>
            </a:r>
          </a:p>
          <a:p>
            <a:pPr algn="l"/>
            <a:r>
              <a:rPr lang="en-US" sz="2000" smtClean="0">
                <a:solidFill>
                  <a:schemeClr val="accent5">
                    <a:lumMod val="50000"/>
                  </a:schemeClr>
                </a:solidFill>
                <a:latin typeface="Times New Roman" panose="02020603050405020304" pitchFamily="18" charset="0"/>
                <a:cs typeface="Times New Roman" panose="02020603050405020304" pitchFamily="18" charset="0"/>
              </a:rPr>
              <a:t> - Hệ thống thi trắc nghiệm Elearning giúp </a:t>
            </a:r>
          </a:p>
          <a:p>
            <a:pPr algn="l"/>
            <a:r>
              <a:rPr lang="en-US" sz="2000">
                <a:solidFill>
                  <a:schemeClr val="accent5">
                    <a:lumMod val="50000"/>
                  </a:schemeClr>
                </a:solidFill>
                <a:latin typeface="Times New Roman" panose="02020603050405020304" pitchFamily="18" charset="0"/>
                <a:cs typeface="Times New Roman" panose="02020603050405020304" pitchFamily="18" charset="0"/>
              </a:rPr>
              <a:t> </a:t>
            </a:r>
            <a:r>
              <a:rPr lang="en-US" sz="2000" smtClean="0">
                <a:solidFill>
                  <a:schemeClr val="accent5">
                    <a:lumMod val="50000"/>
                  </a:schemeClr>
                </a:solidFill>
                <a:latin typeface="Times New Roman" panose="02020603050405020304" pitchFamily="18" charset="0"/>
                <a:cs typeface="Times New Roman" panose="02020603050405020304" pitchFamily="18" charset="0"/>
              </a:rPr>
              <a:t>tổng hợp lại hệ thống kiến thức một cách </a:t>
            </a:r>
          </a:p>
          <a:p>
            <a:pPr algn="l"/>
            <a:r>
              <a:rPr lang="en-US" sz="2000">
                <a:solidFill>
                  <a:schemeClr val="accent5">
                    <a:lumMod val="50000"/>
                  </a:schemeClr>
                </a:solidFill>
                <a:latin typeface="Times New Roman" panose="02020603050405020304" pitchFamily="18" charset="0"/>
                <a:cs typeface="Times New Roman" panose="02020603050405020304" pitchFamily="18" charset="0"/>
              </a:rPr>
              <a:t> </a:t>
            </a:r>
            <a:r>
              <a:rPr lang="en-US" sz="2000" smtClean="0">
                <a:solidFill>
                  <a:schemeClr val="accent5">
                    <a:lumMod val="50000"/>
                  </a:schemeClr>
                </a:solidFill>
                <a:latin typeface="Times New Roman" panose="02020603050405020304" pitchFamily="18" charset="0"/>
                <a:cs typeface="Times New Roman" panose="02020603050405020304" pitchFamily="18" charset="0"/>
              </a:rPr>
              <a:t>khoa học và đầy đủ nhất.</a:t>
            </a:r>
          </a:p>
          <a:p>
            <a:pPr algn="l"/>
            <a:r>
              <a:rPr lang="en-US" sz="2000" smtClean="0">
                <a:solidFill>
                  <a:schemeClr val="accent5">
                    <a:lumMod val="50000"/>
                  </a:schemeClr>
                </a:solidFill>
                <a:latin typeface="Times New Roman" panose="02020603050405020304" pitchFamily="18" charset="0"/>
                <a:cs typeface="Times New Roman" panose="02020603050405020304" pitchFamily="18" charset="0"/>
              </a:rPr>
              <a:t>- Các câu hỏi xuyên suốt nội dung chương </a:t>
            </a:r>
          </a:p>
          <a:p>
            <a:pPr algn="l"/>
            <a:r>
              <a:rPr lang="en-US" sz="2000">
                <a:solidFill>
                  <a:schemeClr val="accent5">
                    <a:lumMod val="50000"/>
                  </a:schemeClr>
                </a:solidFill>
                <a:latin typeface="Times New Roman" panose="02020603050405020304" pitchFamily="18" charset="0"/>
                <a:cs typeface="Times New Roman" panose="02020603050405020304" pitchFamily="18" charset="0"/>
              </a:rPr>
              <a:t>t</a:t>
            </a:r>
            <a:r>
              <a:rPr lang="en-US" sz="2000" smtClean="0">
                <a:solidFill>
                  <a:schemeClr val="accent5">
                    <a:lumMod val="50000"/>
                  </a:schemeClr>
                </a:solidFill>
                <a:latin typeface="Times New Roman" panose="02020603050405020304" pitchFamily="18" charset="0"/>
                <a:cs typeface="Times New Roman" panose="02020603050405020304" pitchFamily="18" charset="0"/>
              </a:rPr>
              <a:t>rình học.</a:t>
            </a:r>
            <a:endParaRPr lang="en-US" sz="200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301" y="3582748"/>
            <a:ext cx="5398716" cy="2922885"/>
          </a:xfrm>
          <a:prstGeom prst="rect">
            <a:avLst/>
          </a:prstGeom>
        </p:spPr>
      </p:pic>
    </p:spTree>
    <p:extLst>
      <p:ext uri="{BB962C8B-B14F-4D97-AF65-F5344CB8AC3E}">
        <p14:creationId xmlns:p14="http://schemas.microsoft.com/office/powerpoint/2010/main" val="2946572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sz="4000"/>
          </a:p>
        </p:txBody>
      </p:sp>
      <p:sp>
        <p:nvSpPr>
          <p:cNvPr id="3" name="Content Placeholder 2"/>
          <p:cNvSpPr>
            <a:spLocks noGrp="1"/>
          </p:cNvSpPr>
          <p:nvPr>
            <p:ph idx="1"/>
          </p:nvPr>
        </p:nvSpPr>
        <p:spPr>
          <a:xfrm>
            <a:off x="677334" y="2160589"/>
            <a:ext cx="10395674" cy="3880773"/>
          </a:xfrm>
        </p:spPr>
        <p:txBody>
          <a:bodyPr>
            <a:normAutofit/>
          </a:bodyPr>
          <a:lstStyle/>
          <a:p>
            <a:pPr marL="0" indent="0">
              <a:buNone/>
            </a:pPr>
            <a:r>
              <a:rPr lang="en-US" sz="2800" b="1" smtClean="0">
                <a:latin typeface="Times New Roman" panose="02020603050405020304" pitchFamily="18" charset="0"/>
                <a:cs typeface="Times New Roman" panose="02020603050405020304" pitchFamily="18" charset="0"/>
              </a:rPr>
              <a:t>2. Phân tích cơ sở dữ liệu</a:t>
            </a:r>
          </a:p>
          <a:p>
            <a:pPr marL="0" indent="0">
              <a:buNone/>
            </a:pPr>
            <a:endParaRPr lang="en-US" sz="2400" b="1" smtClean="0">
              <a:latin typeface="Times New Roman" panose="02020603050405020304" pitchFamily="18" charset="0"/>
              <a:cs typeface="Times New Roman" panose="02020603050405020304" pitchFamily="18" charset="0"/>
            </a:endParaRPr>
          </a:p>
          <a:p>
            <a:pPr lvl="0"/>
            <a:r>
              <a:rPr lang="en-US" sz="2000">
                <a:solidFill>
                  <a:schemeClr val="accent4">
                    <a:lumMod val="50000"/>
                  </a:schemeClr>
                </a:solidFill>
                <a:latin typeface="Times New Roman" panose="02020603050405020304" pitchFamily="18" charset="0"/>
                <a:cs typeface="Times New Roman" panose="02020603050405020304" pitchFamily="18" charset="0"/>
              </a:rPr>
              <a:t>Khi quản lý hệ thống Elearning chúng ta phải quản lý những thông tin gì?</a:t>
            </a:r>
          </a:p>
          <a:p>
            <a:pPr marL="0" lv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-Quản </a:t>
            </a:r>
            <a:r>
              <a:rPr lang="en-US" sz="2000">
                <a:solidFill>
                  <a:schemeClr val="accent4">
                    <a:lumMod val="50000"/>
                  </a:schemeClr>
                </a:solidFill>
                <a:latin typeface="Times New Roman" panose="02020603050405020304" pitchFamily="18" charset="0"/>
                <a:cs typeface="Times New Roman" panose="02020603050405020304" pitchFamily="18" charset="0"/>
              </a:rPr>
              <a:t>lý thông tin cá nhân của các sinh viên:  mã sinh viên,họ tên, lớp</a:t>
            </a:r>
            <a:r>
              <a:rPr lang="en-US" sz="2000" smtClean="0">
                <a:solidFill>
                  <a:schemeClr val="accent4">
                    <a:lumMod val="50000"/>
                  </a:schemeClr>
                </a:solidFill>
                <a:latin typeface="Times New Roman" panose="02020603050405020304" pitchFamily="18" charset="0"/>
                <a:cs typeface="Times New Roman" panose="02020603050405020304" pitchFamily="18" charset="0"/>
              </a:rPr>
              <a:t>,……….</a:t>
            </a:r>
            <a:endParaRPr lang="en-US" sz="2000">
              <a:solidFill>
                <a:schemeClr val="accent4">
                  <a:lumMod val="50000"/>
                </a:schemeClr>
              </a:solidFill>
              <a:latin typeface="Times New Roman" panose="02020603050405020304" pitchFamily="18" charset="0"/>
              <a:cs typeface="Times New Roman" panose="02020603050405020304" pitchFamily="18" charset="0"/>
            </a:endParaRPr>
          </a:p>
          <a:p>
            <a:pPr marL="0" lv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-Quản </a:t>
            </a:r>
            <a:r>
              <a:rPr lang="en-US" sz="2000">
                <a:solidFill>
                  <a:schemeClr val="accent4">
                    <a:lumMod val="50000"/>
                  </a:schemeClr>
                </a:solidFill>
                <a:latin typeface="Times New Roman" panose="02020603050405020304" pitchFamily="18" charset="0"/>
                <a:cs typeface="Times New Roman" panose="02020603050405020304" pitchFamily="18" charset="0"/>
              </a:rPr>
              <a:t>lý ngân hang câu hỏi của các môn học: kinh tế học đại cương, lập trình c, kiến trúc máy tính, mạng máy tính…..</a:t>
            </a:r>
          </a:p>
          <a:p>
            <a:pPr marL="0" lv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-Quản </a:t>
            </a:r>
            <a:r>
              <a:rPr lang="en-US" sz="2000">
                <a:solidFill>
                  <a:schemeClr val="accent4">
                    <a:lumMod val="50000"/>
                  </a:schemeClr>
                </a:solidFill>
                <a:latin typeface="Times New Roman" panose="02020603050405020304" pitchFamily="18" charset="0"/>
                <a:cs typeface="Times New Roman" panose="02020603050405020304" pitchFamily="18" charset="0"/>
              </a:rPr>
              <a:t>lý kết quả làm bài của sinh </a:t>
            </a:r>
            <a:r>
              <a:rPr lang="en-US" sz="2000" smtClean="0">
                <a:solidFill>
                  <a:schemeClr val="accent4">
                    <a:lumMod val="50000"/>
                  </a:schemeClr>
                </a:solidFill>
                <a:latin typeface="Times New Roman" panose="02020603050405020304" pitchFamily="18" charset="0"/>
                <a:cs typeface="Times New Roman" panose="02020603050405020304" pitchFamily="18" charset="0"/>
              </a:rPr>
              <a:t>viên.</a:t>
            </a:r>
            <a:endParaRPr lang="en-US" sz="200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endParaRPr lang="en-US" sz="2400" b="1">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486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88308"/>
            <a:ext cx="8596669" cy="851770"/>
          </a:xfrm>
        </p:spPr>
        <p:txBody>
          <a:bodyPr>
            <a:normAutofit/>
          </a:bodyPr>
          <a:lstStyle/>
          <a:p>
            <a:pPr algn="ctr"/>
            <a:r>
              <a:rPr lang="en-US" sz="4000">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sz="4000"/>
          </a:p>
        </p:txBody>
      </p:sp>
      <p:sp>
        <p:nvSpPr>
          <p:cNvPr id="3" name="Content Placeholder 2"/>
          <p:cNvSpPr>
            <a:spLocks noGrp="1"/>
          </p:cNvSpPr>
          <p:nvPr>
            <p:ph idx="1"/>
          </p:nvPr>
        </p:nvSpPr>
        <p:spPr>
          <a:xfrm>
            <a:off x="576197" y="1139868"/>
            <a:ext cx="10296395" cy="5718133"/>
          </a:xfrm>
        </p:spPr>
        <p:txBody>
          <a:bodyPr>
            <a:normAutofit/>
          </a:bodyPr>
          <a:lstStyle/>
          <a:p>
            <a:pPr marL="0" indent="0">
              <a:buNone/>
            </a:pP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a.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Phân</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tích</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và</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xác</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định</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đối</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tượng</a:t>
            </a:r>
            <a:endParaRPr lang="en-US" sz="2400" b="1" dirty="0" smtClean="0">
              <a:solidFill>
                <a:schemeClr val="accent4">
                  <a:lumMod val="50000"/>
                </a:schemeClr>
              </a:solidFill>
              <a:latin typeface="Times New Roman" panose="02020603050405020304" pitchFamily="18" charset="0"/>
              <a:cs typeface="Times New Roman" panose="02020603050405020304" pitchFamily="18" charset="0"/>
            </a:endParaRPr>
          </a:p>
          <a:p>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2000"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dirty="0" err="1" smtClean="0">
                <a:solidFill>
                  <a:schemeClr val="accent4">
                    <a:lumMod val="50000"/>
                  </a:schemeClr>
                </a:solidFill>
                <a:latin typeface="Times New Roman" panose="02020603050405020304" pitchFamily="18" charset="0"/>
                <a:cs typeface="Times New Roman" panose="02020603050405020304" pitchFamily="18" charset="0"/>
              </a:rPr>
              <a:t>t_user</a:t>
            </a:r>
            <a:r>
              <a:rPr lang="en-US" sz="2000" b="1"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2000" b="1" dirty="0" err="1">
                <a:solidFill>
                  <a:schemeClr val="accent4">
                    <a:lumMod val="50000"/>
                  </a:schemeClr>
                </a:solidFill>
                <a:latin typeface="Times New Roman" panose="02020603050405020304" pitchFamily="18" charset="0"/>
                <a:cs typeface="Times New Roman" panose="02020603050405020304" pitchFamily="18" charset="0"/>
              </a:rPr>
              <a:t>m</a:t>
            </a:r>
            <a:r>
              <a:rPr lang="en-US" sz="2000" b="1" dirty="0" err="1" smtClean="0">
                <a:solidFill>
                  <a:schemeClr val="accent4">
                    <a:lumMod val="50000"/>
                  </a:schemeClr>
                </a:solidFill>
                <a:latin typeface="Times New Roman" panose="02020603050405020304" pitchFamily="18" charset="0"/>
                <a:cs typeface="Times New Roman" panose="02020603050405020304" pitchFamily="18" charset="0"/>
              </a:rPr>
              <a:t>sv,name,class,birth,pass</a:t>
            </a:r>
            <a:r>
              <a:rPr lang="en-US" sz="2000" b="1"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msv</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khóa</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để</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phân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biệt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viên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này</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với</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viên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khác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i="1" dirty="0">
                <a:solidFill>
                  <a:schemeClr val="accent4">
                    <a:lumMod val="50000"/>
                  </a:schemeClr>
                </a:solidFill>
                <a:latin typeface="Times New Roman" panose="02020603050405020304" pitchFamily="18" charset="0"/>
                <a:cs typeface="Times New Roman" panose="02020603050405020304" pitchFamily="18" charset="0"/>
              </a:rPr>
              <a:t>n</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ame</a:t>
            </a:r>
            <a:r>
              <a:rPr lang="en-US" sz="2000" i="1" dirty="0">
                <a:solidFill>
                  <a:schemeClr val="accent4">
                    <a:lumMod val="50000"/>
                  </a:schemeClr>
                </a:solidFill>
                <a:latin typeface="Times New Roman" panose="02020603050405020304" pitchFamily="18" charset="0"/>
                <a:cs typeface="Times New Roman" panose="02020603050405020304" pitchFamily="18" charset="0"/>
              </a:rPr>
              <a:t>: </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thuộc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này</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cho</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biết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tên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từng</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viên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p>
          <a:p>
            <a:pPr marL="0" indent="0">
              <a:buNone/>
            </a:pPr>
            <a:r>
              <a:rPr lang="en-US" sz="2000" i="1" dirty="0">
                <a:solidFill>
                  <a:schemeClr val="accent4">
                    <a:lumMod val="50000"/>
                  </a:schemeClr>
                </a:solidFill>
                <a:latin typeface="Times New Roman" panose="02020603050405020304" pitchFamily="18" charset="0"/>
                <a:cs typeface="Times New Roman" panose="02020603050405020304" pitchFamily="18" charset="0"/>
              </a:rPr>
              <a:t> </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    class</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lưu</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trữ</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lớp</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viên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 birth</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cho</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biết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năm</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viên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p>
          <a:p>
            <a:pPr marL="0" indent="0">
              <a:buNone/>
            </a:pP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i="1" dirty="0">
                <a:solidFill>
                  <a:schemeClr val="accent4">
                    <a:lumMod val="50000"/>
                  </a:schemeClr>
                </a:solidFill>
                <a:latin typeface="Times New Roman" panose="02020603050405020304" pitchFamily="18" charset="0"/>
                <a:cs typeface="Times New Roman" panose="02020603050405020304" pitchFamily="18" charset="0"/>
              </a:rPr>
              <a:t>p</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ass: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Để</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có</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thể</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làm</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bài</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mỗi</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viên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sẽ</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có</a:t>
            </a:r>
            <a:r>
              <a:rPr lang="en-US" sz="2000" dirty="0">
                <a:solidFill>
                  <a:schemeClr val="accent4">
                    <a:lumMod val="50000"/>
                  </a:schemeClr>
                </a:solidFill>
                <a:latin typeface="Times New Roman" panose="02020603050405020304" pitchFamily="18" charset="0"/>
                <a:cs typeface="Times New Roman" panose="02020603050405020304" pitchFamily="18" charset="0"/>
              </a:rPr>
              <a:t> 1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mật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khẩu</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đăng</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nhập</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vào</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hệ</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thống</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đây</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là</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cho</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biết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mật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khẩu</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đăng</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nhập</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mỗi</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viên</a:t>
            </a:r>
            <a:r>
              <a:rPr lang="en-US" sz="2000" dirty="0">
                <a:solidFill>
                  <a:schemeClr val="accent4">
                    <a:lumMod val="50000"/>
                  </a:schemeClr>
                </a:solidFill>
                <a:latin typeface="Times New Roman" panose="02020603050405020304" pitchFamily="18" charset="0"/>
                <a:cs typeface="Times New Roman" panose="02020603050405020304" pitchFamily="18" charset="0"/>
              </a:rPr>
              <a:t>.</a:t>
            </a:r>
          </a:p>
          <a:p>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2000"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dirty="0" err="1" smtClean="0">
                <a:solidFill>
                  <a:schemeClr val="accent4">
                    <a:lumMod val="50000"/>
                  </a:schemeClr>
                </a:solidFill>
                <a:latin typeface="Times New Roman" panose="02020603050405020304" pitchFamily="18" charset="0"/>
                <a:cs typeface="Times New Roman" panose="02020603050405020304" pitchFamily="18" charset="0"/>
              </a:rPr>
              <a:t>t_subject</a:t>
            </a:r>
            <a:r>
              <a:rPr lang="en-US" sz="2000" b="1"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2000" b="1" dirty="0" err="1" smtClean="0">
                <a:solidFill>
                  <a:schemeClr val="accent4">
                    <a:lumMod val="50000"/>
                  </a:schemeClr>
                </a:solidFill>
                <a:latin typeface="Times New Roman" panose="02020603050405020304" pitchFamily="18" charset="0"/>
                <a:cs typeface="Times New Roman" panose="02020603050405020304" pitchFamily="18" charset="0"/>
              </a:rPr>
              <a:t>id_subject,content_subject</a:t>
            </a:r>
            <a:r>
              <a:rPr lang="en-US" sz="2000" b="1"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2000" b="1" dirty="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id_subject</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khóa</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cho</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biết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mã</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từng</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học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phân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biệt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học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này</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và</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học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khác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content_subject</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cho</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biết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nội</a:t>
            </a:r>
            <a:r>
              <a:rPr lang="en-US" sz="2000" dirty="0">
                <a:solidFill>
                  <a:schemeClr val="accent4">
                    <a:lumMod val="50000"/>
                  </a:schemeClr>
                </a:solidFill>
                <a:latin typeface="Times New Roman" panose="02020603050405020304" pitchFamily="18" charset="0"/>
                <a:cs typeface="Times New Roman" panose="02020603050405020304" pitchFamily="18" charset="0"/>
              </a:rPr>
              <a:t> dung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từng</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học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a:p>
            <a:pPr>
              <a:buAutoNum type="alphaLcPeriod"/>
            </a:pP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306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88100"/>
            <a:ext cx="7766936" cy="1377862"/>
          </a:xfrm>
        </p:spPr>
        <p:txBody>
          <a:bodyPr/>
          <a:lstStyle/>
          <a:p>
            <a:pPr algn="ctr"/>
            <a:r>
              <a:rPr lang="en-US">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a:p>
        </p:txBody>
      </p:sp>
      <p:sp>
        <p:nvSpPr>
          <p:cNvPr id="3" name="Subtitle 2"/>
          <p:cNvSpPr>
            <a:spLocks noGrp="1"/>
          </p:cNvSpPr>
          <p:nvPr>
            <p:ph type="subTitle" idx="1"/>
          </p:nvPr>
        </p:nvSpPr>
        <p:spPr>
          <a:xfrm>
            <a:off x="864296" y="1503123"/>
            <a:ext cx="9870509" cy="5498926"/>
          </a:xfrm>
        </p:spPr>
        <p:txBody>
          <a:bodyPr>
            <a:normAutofit fontScale="25000" lnSpcReduction="20000"/>
          </a:bodyPr>
          <a:lstStyle/>
          <a:p>
            <a:pPr algn="l"/>
            <a:endParaRPr lang="en-US" sz="7200" dirty="0"/>
          </a:p>
          <a:p>
            <a:pPr algn="l"/>
            <a:r>
              <a:rPr lang="en-US" sz="8000" b="1" dirty="0" smtClean="0"/>
              <a:t>-</a:t>
            </a:r>
            <a:r>
              <a:rPr lang="en-US" sz="8000" b="1" dirty="0" err="1" smtClean="0">
                <a:solidFill>
                  <a:schemeClr val="accent4">
                    <a:lumMod val="50000"/>
                  </a:schemeClr>
                </a:solidFill>
                <a:latin typeface="Times New Roman" panose="02020603050405020304" pitchFamily="18" charset="0"/>
                <a:cs typeface="Times New Roman" panose="02020603050405020304" pitchFamily="18" charset="0"/>
              </a:rPr>
              <a:t>t_question</a:t>
            </a:r>
            <a:r>
              <a:rPr lang="en-US" sz="8000" b="1"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8000" b="1" dirty="0" err="1" smtClean="0">
                <a:solidFill>
                  <a:schemeClr val="accent4">
                    <a:lumMod val="50000"/>
                  </a:schemeClr>
                </a:solidFill>
                <a:latin typeface="Times New Roman" panose="02020603050405020304" pitchFamily="18" charset="0"/>
                <a:cs typeface="Times New Roman" panose="02020603050405020304" pitchFamily="18" charset="0"/>
              </a:rPr>
              <a:t>id_quest,content_quest,id_subject</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id_quest</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khóa</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phân</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biệt</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hỏi</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này</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và</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hỏi</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khác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content_quest</a:t>
            </a:r>
            <a:r>
              <a:rPr lang="en-US" sz="8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cho</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biết</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nội</a:t>
            </a:r>
            <a:r>
              <a:rPr lang="en-US" sz="8000" dirty="0">
                <a:solidFill>
                  <a:schemeClr val="accent4">
                    <a:lumMod val="50000"/>
                  </a:schemeClr>
                </a:solidFill>
                <a:latin typeface="Times New Roman" panose="02020603050405020304" pitchFamily="18" charset="0"/>
                <a:cs typeface="Times New Roman" panose="02020603050405020304" pitchFamily="18" charset="0"/>
              </a:rPr>
              <a:t> dung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từng</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hỏi</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id_subject</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lưu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trữ</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mã</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học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8000" b="1" dirty="0" err="1" smtClean="0">
                <a:solidFill>
                  <a:schemeClr val="accent4">
                    <a:lumMod val="50000"/>
                  </a:schemeClr>
                </a:solidFill>
                <a:latin typeface="Times New Roman" panose="02020603050405020304" pitchFamily="18" charset="0"/>
                <a:cs typeface="Times New Roman" panose="02020603050405020304" pitchFamily="18" charset="0"/>
              </a:rPr>
              <a:t>t_answer</a:t>
            </a:r>
            <a:r>
              <a:rPr lang="en-US" sz="8000" b="1"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8000" b="1" dirty="0" err="1" smtClean="0">
                <a:solidFill>
                  <a:schemeClr val="accent4">
                    <a:lumMod val="50000"/>
                  </a:schemeClr>
                </a:solidFill>
                <a:latin typeface="Times New Roman" panose="02020603050405020304" pitchFamily="18" charset="0"/>
                <a:cs typeface="Times New Roman" panose="02020603050405020304" pitchFamily="18" charset="0"/>
              </a:rPr>
              <a:t>id_ans,id_quest,id_subject,content_ans</a:t>
            </a:r>
            <a:r>
              <a:rPr lang="en-US" sz="8000" b="1" dirty="0">
                <a:solidFill>
                  <a:schemeClr val="accent4">
                    <a:lumMod val="50000"/>
                  </a:schemeClr>
                </a:solidFill>
                <a:latin typeface="Times New Roman" panose="02020603050405020304" pitchFamily="18" charset="0"/>
                <a:cs typeface="Times New Roman" panose="02020603050405020304" pitchFamily="18" charset="0"/>
              </a:rPr>
              <a:t>)</a:t>
            </a: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id_ans</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khóa</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để</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phân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biệ</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trả</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lời</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này</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vs</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trả</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lời</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khác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id_quest</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lưu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trữ</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hỏi</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id_subject</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cho</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biết</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mã</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học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content_ans</a:t>
            </a:r>
            <a:r>
              <a:rPr lang="en-US" sz="8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chứa</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thông</a:t>
            </a:r>
            <a:r>
              <a:rPr lang="en-US" sz="8000" dirty="0">
                <a:solidFill>
                  <a:schemeClr val="accent4">
                    <a:lumMod val="50000"/>
                  </a:schemeClr>
                </a:solidFill>
                <a:latin typeface="Times New Roman" panose="02020603050405020304" pitchFamily="18" charset="0"/>
                <a:cs typeface="Times New Roman" panose="02020603050405020304" pitchFamily="18" charset="0"/>
              </a:rPr>
              <a:t> tin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nội</a:t>
            </a:r>
            <a:r>
              <a:rPr lang="en-US" sz="8000" dirty="0">
                <a:solidFill>
                  <a:schemeClr val="accent4">
                    <a:lumMod val="50000"/>
                  </a:schemeClr>
                </a:solidFill>
                <a:latin typeface="Times New Roman" panose="02020603050405020304" pitchFamily="18" charset="0"/>
                <a:cs typeface="Times New Roman" panose="02020603050405020304" pitchFamily="18" charset="0"/>
              </a:rPr>
              <a:t> dung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các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trả</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lời</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8000" b="1" dirty="0">
                <a:solidFill>
                  <a:schemeClr val="accent4">
                    <a:lumMod val="50000"/>
                  </a:schemeClr>
                </a:solidFill>
                <a:latin typeface="Times New Roman" panose="02020603050405020304" pitchFamily="18" charset="0"/>
                <a:cs typeface="Times New Roman" panose="02020603050405020304" pitchFamily="18" charset="0"/>
              </a:rPr>
              <a:t> </a:t>
            </a:r>
            <a:r>
              <a:rPr lang="en-US" sz="8000" b="1" dirty="0" err="1" smtClean="0">
                <a:solidFill>
                  <a:schemeClr val="accent4">
                    <a:lumMod val="50000"/>
                  </a:schemeClr>
                </a:solidFill>
                <a:latin typeface="Times New Roman" panose="02020603050405020304" pitchFamily="18" charset="0"/>
                <a:cs typeface="Times New Roman" panose="02020603050405020304" pitchFamily="18" charset="0"/>
              </a:rPr>
              <a:t>t_mark</a:t>
            </a:r>
            <a:r>
              <a:rPr lang="en-US" sz="8000" b="1"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8000" b="1" dirty="0" err="1" smtClean="0">
                <a:solidFill>
                  <a:schemeClr val="accent4">
                    <a:lumMod val="50000"/>
                  </a:schemeClr>
                </a:solidFill>
                <a:latin typeface="Times New Roman" panose="02020603050405020304" pitchFamily="18" charset="0"/>
                <a:cs typeface="Times New Roman" panose="02020603050405020304" pitchFamily="18" charset="0"/>
              </a:rPr>
              <a:t>msv,id_subject,mark</a:t>
            </a:r>
            <a:r>
              <a:rPr lang="en-US" sz="8000" b="1"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b="1"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msv</a:t>
            </a:r>
            <a:r>
              <a:rPr lang="en-US" sz="8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i="1" dirty="0" err="1" smtClean="0">
                <a:solidFill>
                  <a:schemeClr val="accent4">
                    <a:lumMod val="50000"/>
                  </a:schemeClr>
                </a:solidFill>
                <a:latin typeface="Times New Roman" panose="02020603050405020304" pitchFamily="18" charset="0"/>
                <a:cs typeface="Times New Roman" panose="02020603050405020304" pitchFamily="18" charset="0"/>
              </a:rPr>
              <a:t>id_sub</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2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khóa</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để</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phân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biệt</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viên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này</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với</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viên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khác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và</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phân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biệt</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từng</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học</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i="1" dirty="0">
                <a:solidFill>
                  <a:schemeClr val="accent4">
                    <a:lumMod val="50000"/>
                  </a:schemeClr>
                </a:solidFill>
                <a:latin typeface="Times New Roman" panose="02020603050405020304" pitchFamily="18" charset="0"/>
                <a:cs typeface="Times New Roman" panose="02020603050405020304" pitchFamily="18" charset="0"/>
              </a:rPr>
              <a:t>m</a:t>
            </a:r>
            <a:r>
              <a:rPr lang="en-US" sz="8000" i="1" dirty="0" smtClean="0">
                <a:solidFill>
                  <a:schemeClr val="accent4">
                    <a:lumMod val="50000"/>
                  </a:schemeClr>
                </a:solidFill>
                <a:latin typeface="Times New Roman" panose="02020603050405020304" pitchFamily="18" charset="0"/>
                <a:cs typeface="Times New Roman" panose="02020603050405020304" pitchFamily="18" charset="0"/>
              </a:rPr>
              <a:t>ark: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để</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lưu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trữ</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điểm</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cũng</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như</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kết</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quả</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làm</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bài</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viên</a:t>
            </a:r>
            <a:r>
              <a:rPr lang="en-US" sz="8000" dirty="0">
                <a:solidFill>
                  <a:schemeClr val="accent4">
                    <a:lumMod val="50000"/>
                  </a:schemeClr>
                </a:solidFill>
                <a:latin typeface="Times New Roman" panose="02020603050405020304" pitchFamily="18" charset="0"/>
                <a:cs typeface="Times New Roman" panose="02020603050405020304" pitchFamily="18" charset="0"/>
              </a:rPr>
              <a:t>.</a:t>
            </a:r>
          </a:p>
          <a:p>
            <a:pPr algn="l"/>
            <a:endParaRPr lang="en-US" sz="8000" dirty="0"/>
          </a:p>
        </p:txBody>
      </p:sp>
    </p:spTree>
    <p:extLst>
      <p:ext uri="{BB962C8B-B14F-4D97-AF65-F5344CB8AC3E}">
        <p14:creationId xmlns:p14="http://schemas.microsoft.com/office/powerpoint/2010/main" val="3953197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sz="4000"/>
          </a:p>
        </p:txBody>
      </p:sp>
      <p:sp>
        <p:nvSpPr>
          <p:cNvPr id="3" name="Content Placeholder 2"/>
          <p:cNvSpPr>
            <a:spLocks noGrp="1"/>
          </p:cNvSpPr>
          <p:nvPr>
            <p:ph idx="1"/>
          </p:nvPr>
        </p:nvSpPr>
        <p:spPr>
          <a:xfrm>
            <a:off x="475989" y="1640911"/>
            <a:ext cx="10897643" cy="5724394"/>
          </a:xfrm>
        </p:spPr>
        <p:txBody>
          <a:bodyPr/>
          <a:lstStyle/>
          <a:p>
            <a:pPr marL="0" indent="0">
              <a:buNone/>
            </a:pPr>
            <a:r>
              <a:rPr lang="en-US" sz="2000" b="1" smtClean="0">
                <a:latin typeface="Times New Roman" panose="02020603050405020304" pitchFamily="18" charset="0"/>
                <a:cs typeface="Times New Roman" panose="02020603050405020304" pitchFamily="18" charset="0"/>
              </a:rPr>
              <a:t>b.Mối quan hệ giữa các bảng</a:t>
            </a:r>
          </a:p>
          <a:p>
            <a:pPr marL="0" indent="0">
              <a:buNone/>
            </a:pP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46" y="2228635"/>
            <a:ext cx="10097037" cy="4574325"/>
          </a:xfrm>
          <a:prstGeom prst="rect">
            <a:avLst/>
          </a:prstGeom>
        </p:spPr>
      </p:pic>
    </p:spTree>
    <p:extLst>
      <p:ext uri="{BB962C8B-B14F-4D97-AF65-F5344CB8AC3E}">
        <p14:creationId xmlns:p14="http://schemas.microsoft.com/office/powerpoint/2010/main" val="1767062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303</TotalTime>
  <Words>857</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ĐỀ TÀI:  ỨNG DỤNG THI TRẮC NGHIỆM ELEARNING </vt:lpstr>
      <vt:lpstr>Phần I: Khảo sát hệ thống </vt:lpstr>
      <vt:lpstr>Phần I: Khảo sát hệ thống</vt:lpstr>
      <vt:lpstr>Phần II: Phân tích và thiết kế bài toán</vt:lpstr>
      <vt:lpstr>Phần II: Phân tích và thiết kế bài toán</vt:lpstr>
      <vt:lpstr>Phần II: Phân tích và thiết kế bài toán</vt:lpstr>
      <vt:lpstr>Phần II: Phân tích và thiết kế bài toán</vt:lpstr>
      <vt:lpstr>Phần II: Phân tích và thiết kế bài toán</vt:lpstr>
      <vt:lpstr>Phần II: Phân tích và thiết kế bài toán</vt:lpstr>
      <vt:lpstr>Phần II: Phân tích và thiết kế bài toán</vt:lpstr>
      <vt:lpstr>Phần III: Các sản phẩm và trigger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DuongKK</cp:lastModifiedBy>
  <cp:revision>19</cp:revision>
  <dcterms:created xsi:type="dcterms:W3CDTF">2016-03-27T14:57:49Z</dcterms:created>
  <dcterms:modified xsi:type="dcterms:W3CDTF">2016-03-31T15:38:15Z</dcterms:modified>
</cp:coreProperties>
</file>