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6" d="100"/>
          <a:sy n="76" d="100"/>
        </p:scale>
        <p:origin x="49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CDEDDAA-36FE-4E55-926E-F005F774ECFC}" type="datetimeFigureOut">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3733899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DEDDAA-36FE-4E55-926E-F005F774ECFC}" type="datetimeFigureOut">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61275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DEDDAA-36FE-4E55-926E-F005F774ECFC}" type="datetimeFigureOut">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E51F9-BB88-430F-ACC1-4E36A0B7FB3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8832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DEDDAA-36FE-4E55-926E-F005F774ECFC}" type="datetimeFigureOut">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1023963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DEDDAA-36FE-4E55-926E-F005F774ECFC}" type="datetimeFigureOut">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E51F9-BB88-430F-ACC1-4E36A0B7FB3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46337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DEDDAA-36FE-4E55-926E-F005F774ECFC}" type="datetimeFigureOut">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2961584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DEDDAA-36FE-4E55-926E-F005F774ECFC}" type="datetimeFigureOut">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326681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DEDDAA-36FE-4E55-926E-F005F774ECFC}" type="datetimeFigureOut">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45895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DEDDAA-36FE-4E55-926E-F005F774ECFC}" type="datetimeFigureOut">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3900814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DEDDAA-36FE-4E55-926E-F005F774ECFC}" type="datetimeFigureOut">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861137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DEDDAA-36FE-4E55-926E-F005F774ECFC}" type="datetimeFigureOut">
              <a:rPr lang="en-US" smtClean="0"/>
              <a:t>6/22/2016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2423485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DEDDAA-36FE-4E55-926E-F005F774ECFC}" type="datetimeFigureOut">
              <a:rPr lang="en-US" smtClean="0"/>
              <a:t>6/22/2016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2776639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DEDDAA-36FE-4E55-926E-F005F774ECFC}" type="datetimeFigureOut">
              <a:rPr lang="en-US" smtClean="0"/>
              <a:t>6/22/2016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654114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DEDDAA-36FE-4E55-926E-F005F774ECFC}" type="datetimeFigureOut">
              <a:rPr lang="en-US" smtClean="0"/>
              <a:t>6/22/2016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544298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DEDDAA-36FE-4E55-926E-F005F774ECFC}" type="datetimeFigureOut">
              <a:rPr lang="en-US" smtClean="0"/>
              <a:t>6/22/2016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1672179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AE51F9-BB88-430F-ACC1-4E36A0B7FB3E}" type="slidenum">
              <a:rPr lang="en-US" smtClean="0"/>
              <a:t>‹#›</a:t>
            </a:fld>
            <a:endParaRPr lang="en-US"/>
          </a:p>
        </p:txBody>
      </p:sp>
      <p:sp>
        <p:nvSpPr>
          <p:cNvPr id="5" name="Date Placeholder 4"/>
          <p:cNvSpPr>
            <a:spLocks noGrp="1"/>
          </p:cNvSpPr>
          <p:nvPr>
            <p:ph type="dt" sz="half" idx="10"/>
          </p:nvPr>
        </p:nvSpPr>
        <p:spPr/>
        <p:txBody>
          <a:bodyPr/>
          <a:lstStyle/>
          <a:p>
            <a:fld id="{8CDEDDAA-36FE-4E55-926E-F005F774ECFC}" type="datetimeFigureOut">
              <a:rPr lang="en-US" smtClean="0"/>
              <a:t>6/22/2016</a:t>
            </a:fld>
            <a:endParaRPr lang="en-US"/>
          </a:p>
        </p:txBody>
      </p:sp>
    </p:spTree>
    <p:extLst>
      <p:ext uri="{BB962C8B-B14F-4D97-AF65-F5344CB8AC3E}">
        <p14:creationId xmlns:p14="http://schemas.microsoft.com/office/powerpoint/2010/main" val="1658744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DEDDAA-36FE-4E55-926E-F005F774ECFC}" type="datetimeFigureOut">
              <a:rPr lang="en-US" smtClean="0"/>
              <a:t>6/22/2016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AE51F9-BB88-430F-ACC1-4E36A0B7FB3E}" type="slidenum">
              <a:rPr lang="en-US" smtClean="0"/>
              <a:t>‹#›</a:t>
            </a:fld>
            <a:endParaRPr lang="en-US"/>
          </a:p>
        </p:txBody>
      </p:sp>
    </p:spTree>
    <p:extLst>
      <p:ext uri="{BB962C8B-B14F-4D97-AF65-F5344CB8AC3E}">
        <p14:creationId xmlns:p14="http://schemas.microsoft.com/office/powerpoint/2010/main" val="375053179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6234" y="1753181"/>
            <a:ext cx="7766936" cy="1646302"/>
          </a:xfrm>
        </p:spPr>
        <p:txBody>
          <a:bodyPr/>
          <a:lstStyle/>
          <a:p>
            <a:pPr algn="ctr"/>
            <a:r>
              <a:rPr lang="en-US" sz="4000" smtClean="0">
                <a:solidFill>
                  <a:srgbClr val="C00000"/>
                </a:solidFill>
                <a:latin typeface="Times New Roman" panose="02020603050405020304" pitchFamily="18" charset="0"/>
                <a:cs typeface="Times New Roman" panose="02020603050405020304" pitchFamily="18" charset="0"/>
              </a:rPr>
              <a:t>ĐỀ TÀI: </a:t>
            </a:r>
            <a:br>
              <a:rPr lang="en-US" sz="4000" smtClean="0">
                <a:solidFill>
                  <a:srgbClr val="C00000"/>
                </a:solidFill>
                <a:latin typeface="Times New Roman" panose="02020603050405020304" pitchFamily="18" charset="0"/>
                <a:cs typeface="Times New Roman" panose="02020603050405020304" pitchFamily="18" charset="0"/>
              </a:rPr>
            </a:br>
            <a:r>
              <a:rPr lang="en-US" sz="4000" smtClean="0">
                <a:solidFill>
                  <a:srgbClr val="C00000"/>
                </a:solidFill>
                <a:latin typeface="Times New Roman" panose="02020603050405020304" pitchFamily="18" charset="0"/>
                <a:cs typeface="Times New Roman" panose="02020603050405020304" pitchFamily="18" charset="0"/>
              </a:rPr>
              <a:t>ỨNG DỤNG THI TRẮC NGHIỆM ELEARNING </a:t>
            </a:r>
            <a:endParaRPr lang="en-US" sz="400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18344" y="3532340"/>
            <a:ext cx="7766936" cy="2805830"/>
          </a:xfrm>
        </p:spPr>
        <p:txBody>
          <a:bodyPr>
            <a:normAutofit lnSpcReduction="10000"/>
          </a:bodyPr>
          <a:lstStyle/>
          <a:p>
            <a:pPr algn="l"/>
            <a:r>
              <a:rPr lang="en-US" sz="2800" smtClean="0">
                <a:solidFill>
                  <a:srgbClr val="002060"/>
                </a:solidFill>
                <a:latin typeface="Times New Roman" panose="02020603050405020304" pitchFamily="18" charset="0"/>
                <a:cs typeface="Times New Roman" panose="02020603050405020304" pitchFamily="18" charset="0"/>
              </a:rPr>
              <a:t>Môn học: Hệ quản trị cơ sở dữ liệu </a:t>
            </a:r>
          </a:p>
          <a:p>
            <a:pPr algn="l"/>
            <a:r>
              <a:rPr lang="en-US" sz="2800" smtClean="0">
                <a:solidFill>
                  <a:srgbClr val="002060"/>
                </a:solidFill>
                <a:latin typeface="Times New Roman" panose="02020603050405020304" pitchFamily="18" charset="0"/>
                <a:cs typeface="Times New Roman" panose="02020603050405020304" pitchFamily="18" charset="0"/>
              </a:rPr>
              <a:t>Giảng viên: Bùi Khánh Linh</a:t>
            </a:r>
          </a:p>
          <a:p>
            <a:pPr algn="l"/>
            <a:r>
              <a:rPr lang="en-US" sz="2800" smtClean="0">
                <a:solidFill>
                  <a:srgbClr val="002060"/>
                </a:solidFill>
                <a:latin typeface="Times New Roman" panose="02020603050405020304" pitchFamily="18" charset="0"/>
                <a:cs typeface="Times New Roman" panose="02020603050405020304" pitchFamily="18" charset="0"/>
              </a:rPr>
              <a:t>Lớp: D9- CNPM</a:t>
            </a:r>
          </a:p>
          <a:p>
            <a:pPr algn="l"/>
            <a:r>
              <a:rPr lang="en-US" b="1" smtClean="0">
                <a:solidFill>
                  <a:srgbClr val="002060"/>
                </a:solidFill>
                <a:latin typeface="Times New Roman" panose="02020603050405020304" pitchFamily="18" charset="0"/>
                <a:cs typeface="Times New Roman" panose="02020603050405020304" pitchFamily="18" charset="0"/>
              </a:rPr>
              <a:t>NHÓM 16</a:t>
            </a:r>
            <a:r>
              <a:rPr lang="en-US" smtClean="0">
                <a:solidFill>
                  <a:srgbClr val="002060"/>
                </a:solidFill>
                <a:latin typeface="Times New Roman" panose="02020603050405020304" pitchFamily="18" charset="0"/>
                <a:cs typeface="Times New Roman" panose="02020603050405020304" pitchFamily="18" charset="0"/>
              </a:rPr>
              <a:t>: NGUYỄN VĂN DƯƠNG</a:t>
            </a:r>
          </a:p>
          <a:p>
            <a:pPr algn="l"/>
            <a:r>
              <a:rPr lang="en-US" smtClean="0">
                <a:solidFill>
                  <a:srgbClr val="002060"/>
                </a:solidFill>
                <a:latin typeface="Times New Roman" panose="02020603050405020304" pitchFamily="18" charset="0"/>
                <a:cs typeface="Times New Roman" panose="02020603050405020304" pitchFamily="18" charset="0"/>
              </a:rPr>
              <a:t>                   TRẦN THỊ HUYỀN</a:t>
            </a:r>
          </a:p>
          <a:p>
            <a:pPr algn="l"/>
            <a:r>
              <a:rPr lang="en-US" smtClean="0">
                <a:solidFill>
                  <a:srgbClr val="002060"/>
                </a:solidFill>
                <a:latin typeface="Times New Roman" panose="02020603050405020304" pitchFamily="18" charset="0"/>
                <a:cs typeface="Times New Roman" panose="02020603050405020304" pitchFamily="18" charset="0"/>
              </a:rPr>
              <a:t>                   PHẠM THỊ NHUNG</a:t>
            </a:r>
            <a:endParaRPr lang="en-US">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92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685" y="87966"/>
            <a:ext cx="8596668" cy="526167"/>
          </a:xfrm>
        </p:spPr>
        <p:txBody>
          <a:bodyPr>
            <a:normAutofit fontScale="90000"/>
          </a:bodyPr>
          <a:lstStyle/>
          <a:p>
            <a:r>
              <a:rPr lang="en-US" dirty="0" err="1">
                <a:solidFill>
                  <a:srgbClr val="C00000"/>
                </a:solidFill>
                <a:latin typeface="Times New Roman" panose="02020603050405020304" pitchFamily="18" charset="0"/>
                <a:cs typeface="Times New Roman" panose="02020603050405020304" pitchFamily="18" charset="0"/>
              </a:rPr>
              <a:t>Phần</a:t>
            </a:r>
            <a:r>
              <a:rPr lang="en-US" dirty="0">
                <a:solidFill>
                  <a:srgbClr val="C00000"/>
                </a:solidFill>
                <a:latin typeface="Times New Roman" panose="02020603050405020304" pitchFamily="18" charset="0"/>
                <a:cs typeface="Times New Roman" panose="02020603050405020304" pitchFamily="18" charset="0"/>
              </a:rPr>
              <a:t> II: </a:t>
            </a:r>
            <a:r>
              <a:rPr lang="en-US" dirty="0" err="1">
                <a:solidFill>
                  <a:srgbClr val="C00000"/>
                </a:solidFill>
                <a:latin typeface="Times New Roman" panose="02020603050405020304" pitchFamily="18" charset="0"/>
                <a:cs typeface="Times New Roman" panose="02020603050405020304" pitchFamily="18" charset="0"/>
              </a:rPr>
              <a:t>Phân</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tích</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và</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thiết</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kế</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bài</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toán</a:t>
            </a:r>
            <a:endParaRPr lang="en-US" dirty="0"/>
          </a:p>
        </p:txBody>
      </p:sp>
      <p:sp>
        <p:nvSpPr>
          <p:cNvPr id="3" name="Content Placeholder 2"/>
          <p:cNvSpPr>
            <a:spLocks noGrp="1"/>
          </p:cNvSpPr>
          <p:nvPr>
            <p:ph idx="1"/>
          </p:nvPr>
        </p:nvSpPr>
        <p:spPr>
          <a:xfrm>
            <a:off x="536945" y="685785"/>
            <a:ext cx="8596668" cy="369764"/>
          </a:xfrm>
        </p:spPr>
        <p:txBody>
          <a:bodyPr>
            <a:normAutofit lnSpcReduction="10000"/>
          </a:bodyPr>
          <a:lstStyle/>
          <a:p>
            <a:pPr marL="0" indent="0">
              <a:buNone/>
            </a:pPr>
            <a:r>
              <a:rPr lang="en-US" sz="2000" b="1" dirty="0" smtClean="0">
                <a:latin typeface="Times New Roman" panose="02020603050405020304" pitchFamily="18" charset="0"/>
                <a:cs typeface="Times New Roman" panose="02020603050405020304" pitchFamily="18" charset="0"/>
              </a:rPr>
              <a:t>3. </a:t>
            </a:r>
            <a:r>
              <a:rPr lang="en-US" sz="2000" b="1" dirty="0" err="1" smtClean="0">
                <a:latin typeface="Times New Roman" panose="02020603050405020304" pitchFamily="18" charset="0"/>
                <a:cs typeface="Times New Roman" panose="02020603050405020304" pitchFamily="18" charset="0"/>
              </a:rPr>
              <a:t>Từ</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điển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dữ</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liệu</a:t>
            </a:r>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86685" y="1073925"/>
            <a:ext cx="1026243" cy="584775"/>
          </a:xfrm>
          <a:prstGeom prst="rect">
            <a:avLst/>
          </a:prstGeom>
          <a:noFill/>
        </p:spPr>
        <p:txBody>
          <a:bodyPr wrap="none" rtlCol="0">
            <a:spAutoFit/>
          </a:bodyPr>
          <a:lstStyle/>
          <a:p>
            <a:r>
              <a:rPr lang="en-US" sz="3200" dirty="0"/>
              <a:t> </a:t>
            </a:r>
            <a:r>
              <a:rPr lang="en-US" sz="2000" dirty="0" err="1" smtClean="0"/>
              <a:t>t_user</a:t>
            </a:r>
            <a:endParaRPr lang="en-US" sz="2000" dirty="0"/>
          </a:p>
        </p:txBody>
      </p:sp>
      <p:sp>
        <p:nvSpPr>
          <p:cNvPr id="10" name="TextBox 9"/>
          <p:cNvSpPr txBox="1"/>
          <p:nvPr/>
        </p:nvSpPr>
        <p:spPr>
          <a:xfrm>
            <a:off x="786685" y="3419607"/>
            <a:ext cx="1521570" cy="584775"/>
          </a:xfrm>
          <a:prstGeom prst="rect">
            <a:avLst/>
          </a:prstGeom>
          <a:noFill/>
        </p:spPr>
        <p:txBody>
          <a:bodyPr wrap="none" rtlCol="0">
            <a:spAutoFit/>
          </a:bodyPr>
          <a:lstStyle/>
          <a:p>
            <a:r>
              <a:rPr lang="en-US" sz="3200" dirty="0"/>
              <a:t> </a:t>
            </a:r>
            <a:r>
              <a:rPr lang="en-US" sz="2000" dirty="0" err="1" smtClean="0"/>
              <a:t>t_question</a:t>
            </a:r>
            <a:endParaRPr lang="en-US" sz="2000" dirty="0"/>
          </a:p>
        </p:txBody>
      </p:sp>
      <p:sp>
        <p:nvSpPr>
          <p:cNvPr id="22" name="Content Placeholder 2"/>
          <p:cNvSpPr txBox="1">
            <a:spLocks/>
          </p:cNvSpPr>
          <p:nvPr/>
        </p:nvSpPr>
        <p:spPr>
          <a:xfrm>
            <a:off x="786685" y="6226582"/>
            <a:ext cx="1261056" cy="4368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mtClean="0"/>
              <a:t> </a:t>
            </a:r>
            <a:endParaRPr lang="en-US" sz="2000"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685" y="1620110"/>
            <a:ext cx="5914739" cy="187901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706" y="4123399"/>
            <a:ext cx="6743171" cy="1949682"/>
          </a:xfrm>
          <a:prstGeom prst="rect">
            <a:avLst/>
          </a:prstGeom>
        </p:spPr>
      </p:pic>
    </p:spTree>
    <p:extLst>
      <p:ext uri="{BB962C8B-B14F-4D97-AF65-F5344CB8AC3E}">
        <p14:creationId xmlns:p14="http://schemas.microsoft.com/office/powerpoint/2010/main" val="2026461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C00000"/>
                </a:solidFill>
                <a:latin typeface="Times New Roman" panose="02020603050405020304" pitchFamily="18" charset="0"/>
                <a:cs typeface="Times New Roman" panose="02020603050405020304" pitchFamily="18" charset="0"/>
              </a:rPr>
              <a:t>Phần II: Phân tích và thiết kế bài toán</a:t>
            </a:r>
            <a:endParaRPr lang="en-US"/>
          </a:p>
        </p:txBody>
      </p:sp>
      <p:sp>
        <p:nvSpPr>
          <p:cNvPr id="3" name="Content Placeholder 2"/>
          <p:cNvSpPr>
            <a:spLocks noGrp="1"/>
          </p:cNvSpPr>
          <p:nvPr>
            <p:ph idx="1"/>
          </p:nvPr>
        </p:nvSpPr>
        <p:spPr>
          <a:xfrm>
            <a:off x="714911" y="1415441"/>
            <a:ext cx="11823641" cy="5561555"/>
          </a:xfrm>
        </p:spPr>
        <p:txBody>
          <a:bodyPr/>
          <a:lstStyle/>
          <a:p>
            <a:pPr marL="0" indent="0">
              <a:buNone/>
            </a:pPr>
            <a:r>
              <a:rPr lang="en-US" b="1">
                <a:latin typeface="Times New Roman" panose="02020603050405020304" pitchFamily="18" charset="0"/>
                <a:cs typeface="Times New Roman" panose="02020603050405020304" pitchFamily="18" charset="0"/>
              </a:rPr>
              <a:t>3. Từ điển dữ liệu</a:t>
            </a:r>
          </a:p>
          <a:p>
            <a:pPr marL="0" indent="0">
              <a:buNone/>
            </a:pPr>
            <a:r>
              <a:rPr lang="en-US"/>
              <a:t> t_subject</a:t>
            </a:r>
          </a:p>
          <a:p>
            <a:pPr marL="0" indent="0">
              <a:buNone/>
            </a:pPr>
            <a:endParaRPr lang="en-US"/>
          </a:p>
        </p:txBody>
      </p:sp>
      <p:sp>
        <p:nvSpPr>
          <p:cNvPr id="5" name="Rectangle 4"/>
          <p:cNvSpPr/>
          <p:nvPr/>
        </p:nvSpPr>
        <p:spPr>
          <a:xfrm>
            <a:off x="815120" y="4342223"/>
            <a:ext cx="1153213" cy="371247"/>
          </a:xfrm>
          <a:prstGeom prst="rect">
            <a:avLst/>
          </a:prstGeom>
        </p:spPr>
        <p:txBody>
          <a:bodyPr wrap="square">
            <a:spAutoFit/>
          </a:bodyPr>
          <a:lstStyle/>
          <a:p>
            <a:r>
              <a:rPr lang="en-US"/>
              <a:t>t_answer</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971" y="4886983"/>
            <a:ext cx="4077269" cy="1810003"/>
          </a:xfrm>
          <a:prstGeom prst="rect">
            <a:avLst/>
          </a:prstGeom>
        </p:spPr>
      </p:pic>
      <p:sp>
        <p:nvSpPr>
          <p:cNvPr id="7" name="Rectangle 6"/>
          <p:cNvSpPr/>
          <p:nvPr/>
        </p:nvSpPr>
        <p:spPr>
          <a:xfrm>
            <a:off x="6024706" y="4278131"/>
            <a:ext cx="918841" cy="369332"/>
          </a:xfrm>
          <a:prstGeom prst="rect">
            <a:avLst/>
          </a:prstGeom>
        </p:spPr>
        <p:txBody>
          <a:bodyPr wrap="none">
            <a:spAutoFit/>
          </a:bodyPr>
          <a:lstStyle/>
          <a:p>
            <a:r>
              <a:rPr lang="en-US"/>
              <a:t>t_mark</a:t>
            </a:r>
            <a:endParaRPr lang="en-US" dirty="0"/>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5833867" y="4971050"/>
            <a:ext cx="4763152" cy="1725936"/>
          </a:xfrm>
          <a:prstGeom prst="rect">
            <a:avLst/>
          </a:prstGeom>
        </p:spPr>
      </p:pic>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866971" y="2350467"/>
            <a:ext cx="5515610" cy="1905000"/>
          </a:xfrm>
          <a:prstGeom prst="rect">
            <a:avLst/>
          </a:prstGeom>
        </p:spPr>
      </p:pic>
    </p:spTree>
    <p:extLst>
      <p:ext uri="{BB962C8B-B14F-4D97-AF65-F5344CB8AC3E}">
        <p14:creationId xmlns:p14="http://schemas.microsoft.com/office/powerpoint/2010/main" val="1254814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684" y="100208"/>
            <a:ext cx="8635175" cy="1329151"/>
          </a:xfrm>
        </p:spPr>
        <p:txBody>
          <a:bodyPr/>
          <a:lstStyle/>
          <a:p>
            <a:r>
              <a:rPr lang="en-US" smtClean="0">
                <a:solidFill>
                  <a:srgbClr val="C00000"/>
                </a:solidFill>
              </a:rPr>
              <a:t>Phần III : Các Sản Phẩm</a:t>
            </a:r>
            <a:endParaRPr lang="en-US">
              <a:solidFill>
                <a:srgbClr val="C00000"/>
              </a:solidFill>
            </a:endParaRPr>
          </a:p>
        </p:txBody>
      </p:sp>
      <p:sp>
        <p:nvSpPr>
          <p:cNvPr id="3" name="Content Placeholder 2"/>
          <p:cNvSpPr>
            <a:spLocks noGrp="1"/>
          </p:cNvSpPr>
          <p:nvPr>
            <p:ph idx="1"/>
          </p:nvPr>
        </p:nvSpPr>
        <p:spPr>
          <a:xfrm>
            <a:off x="288099" y="1327759"/>
            <a:ext cx="10676917" cy="4751182"/>
          </a:xfrm>
        </p:spPr>
        <p:txBody>
          <a:bodyPr/>
          <a:lstStyle/>
          <a:p>
            <a:r>
              <a:rPr lang="en-US" smtClean="0"/>
              <a:t>1. Form Login</a:t>
            </a:r>
          </a:p>
          <a:p>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77333" y="1943000"/>
            <a:ext cx="8930129" cy="2979729"/>
          </a:xfrm>
          <a:prstGeom prst="rect">
            <a:avLst/>
          </a:prstGeom>
        </p:spPr>
      </p:pic>
      <p:sp>
        <p:nvSpPr>
          <p:cNvPr id="5" name="Rectangle 4"/>
          <p:cNvSpPr/>
          <p:nvPr/>
        </p:nvSpPr>
        <p:spPr>
          <a:xfrm>
            <a:off x="893806" y="5278665"/>
            <a:ext cx="9465502" cy="1015663"/>
          </a:xfrm>
          <a:prstGeom prst="rect">
            <a:avLst/>
          </a:prstGeom>
        </p:spPr>
        <p:txBody>
          <a:bodyPr wrap="square">
            <a:spAutoFit/>
          </a:bodyPr>
          <a:lstStyle/>
          <a:p>
            <a:pPr indent="228600" algn="just">
              <a:lnSpc>
                <a:spcPts val="1800"/>
              </a:lnSpc>
            </a:pPr>
            <a:r>
              <a:rPr lang="en-US">
                <a:solidFill>
                  <a:srgbClr val="000000"/>
                </a:solidFill>
                <a:latin typeface="Times New Roman" panose="02020603050405020304" pitchFamily="18" charset="0"/>
                <a:ea typeface="Times New Roman" panose="02020603050405020304" pitchFamily="18" charset="0"/>
              </a:rPr>
              <a:t>Trong Form Login có chức năng hiển thị và che giấu mật khẩu. Khi nhập mật khẩu, chuỗi mật khẩu sẽ được chuyển sang dạng ký tự “ * “ để đảm bảo tính bảo mật cho người sử dụng. Nếu người sử dụng có nhu cầu hiển thị mật khẩu chỉ cần click vào dòng “ hiển thị mật khẩu” thì chuỗi ký tự “ * “ sẽ chuyển về chuỗi ký tự chữ.</a:t>
            </a:r>
            <a:endParaRPr lang="en-US" sz="16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9133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C00000"/>
                </a:solidFill>
              </a:rPr>
              <a:t>Phần III : Các Sản Phẩm</a:t>
            </a:r>
            <a:endParaRPr lang="en-US"/>
          </a:p>
        </p:txBody>
      </p:sp>
      <p:sp>
        <p:nvSpPr>
          <p:cNvPr id="3" name="Content Placeholder 2"/>
          <p:cNvSpPr>
            <a:spLocks noGrp="1"/>
          </p:cNvSpPr>
          <p:nvPr>
            <p:ph idx="1"/>
          </p:nvPr>
        </p:nvSpPr>
        <p:spPr>
          <a:xfrm>
            <a:off x="539548" y="1459131"/>
            <a:ext cx="10495882" cy="4991773"/>
          </a:xfrm>
        </p:spPr>
        <p:txBody>
          <a:bodyPr/>
          <a:lstStyle/>
          <a:p>
            <a:r>
              <a:rPr lang="en-US" smtClean="0"/>
              <a:t>2. Form Admin</a:t>
            </a:r>
          </a:p>
          <a:p>
            <a:pPr marL="0" indent="0">
              <a:buNone/>
            </a:pPr>
            <a:r>
              <a:rPr lang="en-US" smtClean="0"/>
              <a:t>    </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661" y="2177177"/>
            <a:ext cx="7227518" cy="3237884"/>
          </a:xfrm>
          <a:prstGeom prst="rect">
            <a:avLst/>
          </a:prstGeom>
        </p:spPr>
      </p:pic>
      <p:sp>
        <p:nvSpPr>
          <p:cNvPr id="5" name="Rectangle 4"/>
          <p:cNvSpPr/>
          <p:nvPr/>
        </p:nvSpPr>
        <p:spPr>
          <a:xfrm>
            <a:off x="1039661" y="5661838"/>
            <a:ext cx="8613732" cy="1015663"/>
          </a:xfrm>
          <a:prstGeom prst="rect">
            <a:avLst/>
          </a:prstGeom>
        </p:spPr>
        <p:txBody>
          <a:bodyPr wrap="square">
            <a:spAutoFit/>
          </a:bodyPr>
          <a:lstStyle/>
          <a:p>
            <a:pPr indent="228600" algn="just">
              <a:lnSpc>
                <a:spcPts val="1800"/>
              </a:lnSpc>
            </a:pPr>
            <a:r>
              <a:rPr lang="en-US">
                <a:solidFill>
                  <a:srgbClr val="000000"/>
                </a:solidFill>
                <a:latin typeface="Times New Roman" panose="02020603050405020304" pitchFamily="18" charset="0"/>
                <a:ea typeface="Times New Roman" panose="02020603050405020304" pitchFamily="18" charset="0"/>
              </a:rPr>
              <a:t>Form Admin dành cho người quản lý hệ thống. Sau khi đăng nhập với tài khoản của Admin , form Admin sẽ được mở ra. Tại form này người quản trị sẽ có quyền quản lý danh sách các tài khoản của người sử dụng. Có quyền thêm, xóa, thay đổi ,… thông tin của người sử dụng. Quyền cập nhật, thêm, bớt , quản lý ngân hàng câu hỏi. </a:t>
            </a:r>
            <a:endParaRPr lang="en-US" sz="16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15575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C00000"/>
                </a:solidFill>
              </a:rPr>
              <a:t>Phần III : Các Sản Phẩm</a:t>
            </a:r>
            <a:endParaRPr lang="en-US"/>
          </a:p>
        </p:txBody>
      </p:sp>
      <p:sp>
        <p:nvSpPr>
          <p:cNvPr id="3" name="Content Placeholder 2"/>
          <p:cNvSpPr>
            <a:spLocks noGrp="1"/>
          </p:cNvSpPr>
          <p:nvPr>
            <p:ph idx="1"/>
          </p:nvPr>
        </p:nvSpPr>
        <p:spPr>
          <a:xfrm>
            <a:off x="677334" y="1427967"/>
            <a:ext cx="10708824" cy="5674291"/>
          </a:xfrm>
        </p:spPr>
        <p:txBody>
          <a:bodyPr/>
          <a:lstStyle/>
          <a:p>
            <a:r>
              <a:rPr lang="en-US"/>
              <a:t>2. Form Admin</a:t>
            </a:r>
          </a:p>
          <a:p>
            <a:pPr marL="0" indent="0">
              <a:buNone/>
            </a:pPr>
            <a:r>
              <a:rPr lang="en-US"/>
              <a:t> </a:t>
            </a:r>
            <a:r>
              <a:rPr lang="en-US" smtClean="0"/>
              <a:t>            </a:t>
            </a:r>
            <a:endParaRPr lang="en-US"/>
          </a:p>
        </p:txBody>
      </p:sp>
      <p:pic>
        <p:nvPicPr>
          <p:cNvPr id="4" name="Picture 3" descr="C:\Users\MyPC\AppData\Local\Microsoft\Windows\INetCache\Content.Word\s.png"/>
          <p:cNvPicPr/>
          <p:nvPr/>
        </p:nvPicPr>
        <p:blipFill>
          <a:blip r:embed="rId2">
            <a:extLst>
              <a:ext uri="{28A0092B-C50C-407E-A947-70E740481C1C}">
                <a14:useLocalDpi xmlns:a14="http://schemas.microsoft.com/office/drawing/2010/main" val="0"/>
              </a:ext>
            </a:extLst>
          </a:blip>
          <a:srcRect/>
          <a:stretch>
            <a:fillRect/>
          </a:stretch>
        </p:blipFill>
        <p:spPr bwMode="auto">
          <a:xfrm>
            <a:off x="1268165" y="3029158"/>
            <a:ext cx="8005837" cy="3329940"/>
          </a:xfrm>
          <a:prstGeom prst="rect">
            <a:avLst/>
          </a:prstGeom>
          <a:noFill/>
          <a:ln>
            <a:noFill/>
          </a:ln>
        </p:spPr>
      </p:pic>
      <p:sp>
        <p:nvSpPr>
          <p:cNvPr id="5" name="Rectangle 4"/>
          <p:cNvSpPr/>
          <p:nvPr/>
        </p:nvSpPr>
        <p:spPr>
          <a:xfrm>
            <a:off x="1268164" y="2065977"/>
            <a:ext cx="8005837" cy="553998"/>
          </a:xfrm>
          <a:prstGeom prst="rect">
            <a:avLst/>
          </a:prstGeom>
        </p:spPr>
        <p:txBody>
          <a:bodyPr wrap="square">
            <a:spAutoFit/>
          </a:bodyPr>
          <a:lstStyle/>
          <a:p>
            <a:pPr indent="228600" algn="just">
              <a:lnSpc>
                <a:spcPts val="1800"/>
              </a:lnSpc>
            </a:pPr>
            <a:r>
              <a:rPr lang="en-US">
                <a:solidFill>
                  <a:srgbClr val="000000"/>
                </a:solidFill>
                <a:latin typeface="Times New Roman" panose="02020603050405020304" pitchFamily="18" charset="0"/>
                <a:ea typeface="Times New Roman" panose="02020603050405020304" pitchFamily="18" charset="0"/>
              </a:rPr>
              <a:t>Form “ Thêm dữ liệu “  thực hiện các công việc thêm, bớt, chỉnh sửa, cập nhật ngân hàng câu hỏi</a:t>
            </a:r>
            <a:endParaRPr lang="en-US" sz="16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57024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C00000"/>
                </a:solidFill>
              </a:rPr>
              <a:t>Phần III : Các Sản Phẩm</a:t>
            </a:r>
            <a:endParaRPr lang="en-US"/>
          </a:p>
        </p:txBody>
      </p:sp>
      <p:sp>
        <p:nvSpPr>
          <p:cNvPr id="3" name="Content Placeholder 2"/>
          <p:cNvSpPr>
            <a:spLocks noGrp="1"/>
          </p:cNvSpPr>
          <p:nvPr>
            <p:ph idx="1"/>
          </p:nvPr>
        </p:nvSpPr>
        <p:spPr>
          <a:xfrm>
            <a:off x="450937" y="1427967"/>
            <a:ext cx="10922695" cy="5611660"/>
          </a:xfrm>
        </p:spPr>
        <p:txBody>
          <a:bodyPr/>
          <a:lstStyle/>
          <a:p>
            <a:r>
              <a:rPr lang="en-US"/>
              <a:t>2. Form Admin</a:t>
            </a:r>
          </a:p>
          <a:p>
            <a:endParaRPr lang="en-US"/>
          </a:p>
        </p:txBody>
      </p:sp>
      <p:pic>
        <p:nvPicPr>
          <p:cNvPr id="2051" name="Picture 3" desc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414" y="3009670"/>
            <a:ext cx="7943785" cy="3430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081414" y="2087288"/>
            <a:ext cx="8192588" cy="323165"/>
          </a:xfrm>
          <a:prstGeom prst="rect">
            <a:avLst/>
          </a:prstGeom>
        </p:spPr>
        <p:txBody>
          <a:bodyPr wrap="square">
            <a:spAutoFit/>
          </a:bodyPr>
          <a:lstStyle/>
          <a:p>
            <a:pPr indent="228600" algn="just">
              <a:lnSpc>
                <a:spcPts val="1800"/>
              </a:lnSpc>
            </a:pPr>
            <a:r>
              <a:rPr lang="en-US">
                <a:solidFill>
                  <a:srgbClr val="000000"/>
                </a:solidFill>
                <a:latin typeface="Times New Roman" panose="02020603050405020304" pitchFamily="18" charset="0"/>
                <a:ea typeface="Times New Roman" panose="02020603050405020304" pitchFamily="18" charset="0"/>
              </a:rPr>
              <a:t>From Student Manager thực hiện công việc quản lý thông tin của người sử dụng.</a:t>
            </a:r>
            <a:endParaRPr lang="en-US" sz="16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27029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C00000"/>
                </a:solidFill>
              </a:rPr>
              <a:t>Phần III : Các Sản Phẩm</a:t>
            </a:r>
            <a:endParaRPr lang="en-US"/>
          </a:p>
        </p:txBody>
      </p:sp>
      <p:sp>
        <p:nvSpPr>
          <p:cNvPr id="3" name="Content Placeholder 2"/>
          <p:cNvSpPr>
            <a:spLocks noGrp="1"/>
          </p:cNvSpPr>
          <p:nvPr>
            <p:ph idx="1"/>
          </p:nvPr>
        </p:nvSpPr>
        <p:spPr>
          <a:xfrm>
            <a:off x="526094" y="1352811"/>
            <a:ext cx="10384076" cy="5505189"/>
          </a:xfrm>
        </p:spPr>
        <p:txBody>
          <a:bodyPr/>
          <a:lstStyle/>
          <a:p>
            <a:r>
              <a:rPr lang="en-US" smtClean="0"/>
              <a:t>3. </a:t>
            </a:r>
            <a:r>
              <a:rPr lang="en-US"/>
              <a:t>Form </a:t>
            </a:r>
            <a:r>
              <a:rPr lang="en-US" smtClean="0"/>
              <a:t>Subject</a:t>
            </a:r>
          </a:p>
          <a:p>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35647" y="1980408"/>
            <a:ext cx="8471398" cy="3169432"/>
          </a:xfrm>
          <a:prstGeom prst="rect">
            <a:avLst/>
          </a:prstGeom>
        </p:spPr>
      </p:pic>
      <p:sp>
        <p:nvSpPr>
          <p:cNvPr id="5" name="Rectangle 4"/>
          <p:cNvSpPr/>
          <p:nvPr/>
        </p:nvSpPr>
        <p:spPr>
          <a:xfrm>
            <a:off x="703315" y="5336909"/>
            <a:ext cx="9590763" cy="1708160"/>
          </a:xfrm>
          <a:prstGeom prst="rect">
            <a:avLst/>
          </a:prstGeom>
        </p:spPr>
        <p:txBody>
          <a:bodyPr wrap="square">
            <a:spAutoFit/>
          </a:bodyPr>
          <a:lstStyle/>
          <a:p>
            <a:pPr indent="457200" algn="just">
              <a:lnSpc>
                <a:spcPts val="1800"/>
              </a:lnSpc>
            </a:pPr>
            <a:r>
              <a:rPr lang="en-US">
                <a:latin typeface="Times New Roman" panose="02020603050405020304" pitchFamily="18" charset="0"/>
                <a:ea typeface="Times New Roman" panose="02020603050405020304" pitchFamily="18" charset="0"/>
              </a:rPr>
              <a:t>Sau khi đăng nhập thành công form Subject sẽ tự động mở ra cho người sử dụng lựa chọn môn học để kiểm tra.</a:t>
            </a:r>
            <a:endParaRPr lang="en-US" sz="1600">
              <a:latin typeface="Times New Roman" panose="02020603050405020304" pitchFamily="18" charset="0"/>
              <a:ea typeface="Times New Roman" panose="02020603050405020304" pitchFamily="18" charset="0"/>
            </a:endParaRPr>
          </a:p>
          <a:p>
            <a:pPr algn="just">
              <a:lnSpc>
                <a:spcPts val="1800"/>
              </a:lnSpc>
            </a:pPr>
            <a:r>
              <a:rPr lang="en-US">
                <a:latin typeface="Times New Roman" panose="02020603050405020304" pitchFamily="18" charset="0"/>
                <a:ea typeface="Times New Roman" panose="02020603050405020304" pitchFamily="18" charset="0"/>
              </a:rPr>
              <a:t> 	Tất cả các thông tin của người sử dụng như họ tên, lớp, mã sinh viên và thông tin cơ bản của bài kiểm tra như số lượng câu, thời gian làm bài đều được hiển thị trong form này. Ngoài ra người dùng còn có thể theo dõi lịch thi thông qua việc hiển thị thời gian đếm ngược từng ngày cho đến ngày thi tại mỗi môn học.</a:t>
            </a:r>
            <a:endParaRPr lang="en-US" sz="1600">
              <a:latin typeface="Times New Roman" panose="02020603050405020304" pitchFamily="18" charset="0"/>
              <a:ea typeface="Times New Roman" panose="02020603050405020304" pitchFamily="18" charset="0"/>
            </a:endParaRPr>
          </a:p>
          <a:p>
            <a:pPr algn="just">
              <a:lnSpc>
                <a:spcPts val="1800"/>
              </a:lnSpc>
            </a:pPr>
            <a:r>
              <a:rPr lang="en-US">
                <a:latin typeface="Times New Roman" panose="02020603050405020304" pitchFamily="18" charset="0"/>
                <a:ea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82916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652" y="108558"/>
            <a:ext cx="8596668" cy="1320800"/>
          </a:xfrm>
        </p:spPr>
        <p:txBody>
          <a:bodyPr/>
          <a:lstStyle/>
          <a:p>
            <a:r>
              <a:rPr lang="en-US">
                <a:solidFill>
                  <a:srgbClr val="C00000"/>
                </a:solidFill>
              </a:rPr>
              <a:t>Phần III : Các Sản Phẩm</a:t>
            </a:r>
            <a:endParaRPr lang="en-US"/>
          </a:p>
        </p:txBody>
      </p:sp>
      <p:sp>
        <p:nvSpPr>
          <p:cNvPr id="3" name="Content Placeholder 2"/>
          <p:cNvSpPr>
            <a:spLocks noGrp="1"/>
          </p:cNvSpPr>
          <p:nvPr>
            <p:ph idx="1"/>
          </p:nvPr>
        </p:nvSpPr>
        <p:spPr>
          <a:xfrm>
            <a:off x="375781" y="926926"/>
            <a:ext cx="10471759" cy="6025019"/>
          </a:xfrm>
        </p:spPr>
        <p:txBody>
          <a:bodyPr>
            <a:normAutofit/>
          </a:bodyPr>
          <a:lstStyle/>
          <a:p>
            <a:r>
              <a:rPr lang="en-US" smtClean="0"/>
              <a:t>4. Form Testing</a:t>
            </a:r>
          </a:p>
          <a:p>
            <a:endParaRPr lang="en-US" smtClean="0"/>
          </a:p>
          <a:p>
            <a:endParaRPr lang="en-US"/>
          </a:p>
          <a:p>
            <a:endParaRPr lang="en-US" smtClean="0"/>
          </a:p>
          <a:p>
            <a:endParaRPr lang="en-US"/>
          </a:p>
          <a:p>
            <a:endParaRPr lang="en-US" smtClean="0"/>
          </a:p>
          <a:p>
            <a:endParaRPr lang="en-US"/>
          </a:p>
          <a:p>
            <a:endParaRPr lang="en-US" smtClean="0"/>
          </a:p>
          <a:p>
            <a:endParaRPr lang="en-US"/>
          </a:p>
          <a:p>
            <a:pPr marL="0" indent="0">
              <a:buNone/>
            </a:pPr>
            <a:endParaRPr lang="en-US" smtClean="0">
              <a:latin typeface="Times New Roman" panose="02020603050405020304" pitchFamily="18" charset="0"/>
              <a:cs typeface="Times New Roman" panose="02020603050405020304" pitchFamily="18" charset="0"/>
            </a:endParaRPr>
          </a:p>
          <a:p>
            <a:pPr marL="0" indent="0">
              <a:buNone/>
            </a:pPr>
            <a:endParaRPr lang="en-US" smtClean="0">
              <a:latin typeface="Times New Roman" panose="02020603050405020304" pitchFamily="18" charset="0"/>
              <a:cs typeface="Times New Roman" panose="02020603050405020304" pitchFamily="18" charset="0"/>
            </a:endParaRPr>
          </a:p>
          <a:p>
            <a:pPr marL="0" indent="0">
              <a:buNone/>
            </a:pPr>
            <a:r>
              <a:rPr lang="en-US" smtClean="0">
                <a:latin typeface="Times New Roman" panose="02020603050405020304" pitchFamily="18" charset="0"/>
                <a:cs typeface="Times New Roman" panose="02020603050405020304" pitchFamily="18" charset="0"/>
              </a:rPr>
              <a:t>Sau </a:t>
            </a:r>
            <a:r>
              <a:rPr lang="en-US">
                <a:latin typeface="Times New Roman" panose="02020603050405020304" pitchFamily="18" charset="0"/>
                <a:cs typeface="Times New Roman" panose="02020603050405020304" pitchFamily="18" charset="0"/>
              </a:rPr>
              <a:t>khi click chọn môn học và sẵn sàng làm bài kiểm tra ,form Testing sẽ xuất hiện. Tại form này người sử dụng tiến hành trả lời các câu hỏi bằng cách tích vào đáp án. Thời gian làm bài sẽ bắt đầu được tính từ khi xuất hiện bộ câu hỏi. Khi hoàn thành bài làm người sử dụng click vào button “ Nộp bài “ bộ đếm thời gian sẽ kết thúc và hệ thống sẽ tiến hành chấm bài hiển thị ngay kết quả ra màn hình, kết quả làm bài sẽ được lưu lại vào database để dễ dàng quản lý cho người </a:t>
            </a:r>
            <a:r>
              <a:rPr lang="en-US">
                <a:latin typeface="Times New Roman" panose="02020603050405020304" pitchFamily="18" charset="0"/>
                <a:cs typeface="Times New Roman" panose="02020603050405020304" pitchFamily="18" charset="0"/>
              </a:rPr>
              <a:t>quản </a:t>
            </a:r>
            <a:r>
              <a:rPr lang="en-US" smtClean="0">
                <a:latin typeface="Times New Roman" panose="02020603050405020304" pitchFamily="18" charset="0"/>
                <a:cs typeface="Times New Roman" panose="02020603050405020304" pitchFamily="18" charset="0"/>
              </a:rPr>
              <a:t>trị sau </a:t>
            </a:r>
            <a:r>
              <a:rPr lang="en-US">
                <a:latin typeface="Times New Roman" panose="02020603050405020304" pitchFamily="18" charset="0"/>
                <a:cs typeface="Times New Roman" panose="02020603050405020304" pitchFamily="18" charset="0"/>
              </a:rPr>
              <a:t>này.</a:t>
            </a:r>
          </a:p>
          <a:p>
            <a:pPr marL="0" indent="0">
              <a:buNone/>
            </a:pPr>
            <a:endParaRPr lang="en-US"/>
          </a:p>
          <a:p>
            <a:pPr marL="0" indent="0">
              <a:buNone/>
            </a:pPr>
            <a:endParaRPr lang="en-US"/>
          </a:p>
          <a:p>
            <a:endParaRPr lang="en-US" smtClean="0"/>
          </a:p>
          <a:p>
            <a:endParaRPr lang="en-US"/>
          </a:p>
          <a:p>
            <a:endParaRPr lang="en-US" smtClean="0"/>
          </a:p>
          <a:p>
            <a:endParaRPr lang="en-US"/>
          </a:p>
        </p:txBody>
      </p:sp>
      <p:pic>
        <p:nvPicPr>
          <p:cNvPr id="4" name="Picture 3"/>
          <p:cNvPicPr>
            <a:picLocks noChangeAspect="1"/>
          </p:cNvPicPr>
          <p:nvPr/>
        </p:nvPicPr>
        <p:blipFill>
          <a:blip r:embed="rId2"/>
          <a:stretch>
            <a:fillRect/>
          </a:stretch>
        </p:blipFill>
        <p:spPr>
          <a:xfrm>
            <a:off x="697393" y="1691014"/>
            <a:ext cx="9062402" cy="3442522"/>
          </a:xfrm>
          <a:prstGeom prst="rect">
            <a:avLst/>
          </a:prstGeom>
        </p:spPr>
      </p:pic>
    </p:spTree>
    <p:extLst>
      <p:ext uri="{BB962C8B-B14F-4D97-AF65-F5344CB8AC3E}">
        <p14:creationId xmlns:p14="http://schemas.microsoft.com/office/powerpoint/2010/main" val="755450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5025" y="688468"/>
            <a:ext cx="8058978" cy="1646302"/>
          </a:xfrm>
        </p:spPr>
        <p:txBody>
          <a:bodyPr/>
          <a:lstStyle/>
          <a:p>
            <a:pPr algn="ctr"/>
            <a:r>
              <a:rPr lang="en-US" sz="4000" smtClean="0">
                <a:solidFill>
                  <a:srgbClr val="C00000"/>
                </a:solidFill>
              </a:rPr>
              <a:t>Phần I: Khảo sát hệ thống</a:t>
            </a:r>
            <a:br>
              <a:rPr lang="en-US" sz="4000" smtClean="0">
                <a:solidFill>
                  <a:srgbClr val="C00000"/>
                </a:solidFill>
              </a:rPr>
            </a:br>
            <a:endParaRPr lang="en-US" sz="4000">
              <a:solidFill>
                <a:srgbClr val="C00000"/>
              </a:solidFill>
            </a:endParaRPr>
          </a:p>
        </p:txBody>
      </p:sp>
      <p:sp>
        <p:nvSpPr>
          <p:cNvPr id="3" name="Subtitle 2"/>
          <p:cNvSpPr>
            <a:spLocks noGrp="1"/>
          </p:cNvSpPr>
          <p:nvPr>
            <p:ph type="subTitle" idx="1"/>
          </p:nvPr>
        </p:nvSpPr>
        <p:spPr>
          <a:xfrm>
            <a:off x="1361046" y="2522658"/>
            <a:ext cx="7766936" cy="3427205"/>
          </a:xfrm>
        </p:spPr>
        <p:txBody>
          <a:bodyPr>
            <a:normAutofit/>
          </a:bodyPr>
          <a:lstStyle/>
          <a:p>
            <a:pPr algn="l"/>
            <a:r>
              <a:rPr lang="en-US" sz="2400" b="1" smtClean="0">
                <a:solidFill>
                  <a:schemeClr val="accent5">
                    <a:lumMod val="50000"/>
                  </a:schemeClr>
                </a:solidFill>
                <a:latin typeface="Times New Roman" panose="02020603050405020304" pitchFamily="18" charset="0"/>
                <a:cs typeface="Times New Roman" panose="02020603050405020304" pitchFamily="18" charset="0"/>
              </a:rPr>
              <a:t>1. Nơi khảo sát</a:t>
            </a:r>
          </a:p>
          <a:p>
            <a:pPr algn="l"/>
            <a:r>
              <a:rPr lang="en-US" sz="2000" smtClean="0">
                <a:solidFill>
                  <a:schemeClr val="accent4">
                    <a:lumMod val="50000"/>
                  </a:schemeClr>
                </a:solidFill>
                <a:latin typeface="Times New Roman" panose="02020603050405020304" pitchFamily="18" charset="0"/>
                <a:cs typeface="Times New Roman" panose="02020603050405020304" pitchFamily="18" charset="0"/>
              </a:rPr>
              <a:t>      Đại Học Điện Lực</a:t>
            </a:r>
          </a:p>
          <a:p>
            <a:pPr algn="l"/>
            <a:endParaRPr lang="en-US" sz="2000">
              <a:solidFill>
                <a:schemeClr val="accent4">
                  <a:lumMod val="50000"/>
                </a:schemeClr>
              </a:solidFill>
              <a:latin typeface="Times New Roman" panose="02020603050405020304" pitchFamily="18" charset="0"/>
              <a:cs typeface="Times New Roman" panose="02020603050405020304" pitchFamily="18" charset="0"/>
            </a:endParaRPr>
          </a:p>
          <a:p>
            <a:pPr algn="l"/>
            <a:endParaRPr lang="en-US" sz="2000" smtClean="0">
              <a:solidFill>
                <a:schemeClr val="accent4">
                  <a:lumMod val="50000"/>
                </a:schemeClr>
              </a:solidFill>
              <a:latin typeface="Times New Roman" panose="02020603050405020304" pitchFamily="18" charset="0"/>
              <a:cs typeface="Times New Roman" panose="02020603050405020304" pitchFamily="18" charset="0"/>
            </a:endParaRPr>
          </a:p>
          <a:p>
            <a:pPr algn="l"/>
            <a:r>
              <a:rPr lang="en-US" sz="2400" b="1" smtClean="0">
                <a:solidFill>
                  <a:schemeClr val="accent4">
                    <a:lumMod val="50000"/>
                  </a:schemeClr>
                </a:solidFill>
                <a:latin typeface="Times New Roman" panose="02020603050405020304" pitchFamily="18" charset="0"/>
                <a:cs typeface="Times New Roman" panose="02020603050405020304" pitchFamily="18" charset="0"/>
              </a:rPr>
              <a:t>2. Hiện trạng</a:t>
            </a:r>
          </a:p>
          <a:p>
            <a:pPr algn="l"/>
            <a:r>
              <a:rPr lang="en-US" sz="2000" smtClean="0">
                <a:solidFill>
                  <a:schemeClr val="accent4">
                    <a:lumMod val="50000"/>
                  </a:schemeClr>
                </a:solidFill>
                <a:latin typeface="Times New Roman" panose="02020603050405020304" pitchFamily="18" charset="0"/>
                <a:cs typeface="Times New Roman" panose="02020603050405020304" pitchFamily="18" charset="0"/>
              </a:rPr>
              <a:t>  - Nhàm chán, áp lực với mô hình học </a:t>
            </a:r>
          </a:p>
          <a:p>
            <a:pPr algn="l"/>
            <a:r>
              <a:rPr lang="en-US" sz="2000" smtClean="0">
                <a:solidFill>
                  <a:schemeClr val="accent4">
                    <a:lumMod val="50000"/>
                  </a:schemeClr>
                </a:solidFill>
                <a:latin typeface="Times New Roman" panose="02020603050405020304" pitchFamily="18" charset="0"/>
                <a:cs typeface="Times New Roman" panose="02020603050405020304" pitchFamily="18" charset="0"/>
              </a:rPr>
              <a:t>    và thi cử truyền thống.</a:t>
            </a:r>
          </a:p>
          <a:p>
            <a:pPr algn="l"/>
            <a:endParaRPr lang="en-US">
              <a:solidFill>
                <a:schemeClr val="accent4">
                  <a:lumMod val="50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6060" y="3716313"/>
            <a:ext cx="4286250" cy="2571750"/>
          </a:xfrm>
          <a:prstGeom prst="rect">
            <a:avLst/>
          </a:prstGeom>
        </p:spPr>
      </p:pic>
    </p:spTree>
    <p:extLst>
      <p:ext uri="{BB962C8B-B14F-4D97-AF65-F5344CB8AC3E}">
        <p14:creationId xmlns:p14="http://schemas.microsoft.com/office/powerpoint/2010/main" val="1928081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76" y="283923"/>
            <a:ext cx="8596668" cy="1320800"/>
          </a:xfrm>
        </p:spPr>
        <p:txBody>
          <a:bodyPr/>
          <a:lstStyle/>
          <a:p>
            <a:pPr algn="ctr"/>
            <a:r>
              <a:rPr lang="en-US">
                <a:solidFill>
                  <a:srgbClr val="C00000"/>
                </a:solidFill>
              </a:rPr>
              <a:t>Phần I: Khảo sát hệ thống</a:t>
            </a:r>
            <a:endParaRPr lang="en-US"/>
          </a:p>
        </p:txBody>
      </p:sp>
      <p:sp>
        <p:nvSpPr>
          <p:cNvPr id="3" name="Content Placeholder 2"/>
          <p:cNvSpPr>
            <a:spLocks noGrp="1"/>
          </p:cNvSpPr>
          <p:nvPr>
            <p:ph idx="1"/>
          </p:nvPr>
        </p:nvSpPr>
        <p:spPr>
          <a:xfrm>
            <a:off x="677334" y="1515649"/>
            <a:ext cx="10251282" cy="5010411"/>
          </a:xfrm>
        </p:spPr>
        <p:txBody>
          <a:bodyPr>
            <a:normAutofit/>
          </a:bodyPr>
          <a:lstStyle/>
          <a:p>
            <a:pPr marL="0" indent="0">
              <a:buNone/>
            </a:pPr>
            <a:r>
              <a:rPr lang="en-US" sz="2400" b="1" smtClean="0"/>
              <a:t>3.</a:t>
            </a:r>
            <a:r>
              <a:rPr lang="en-US" sz="2400" b="1" smtClean="0">
                <a:latin typeface="Times New Roman" panose="02020603050405020304" pitchFamily="18" charset="0"/>
                <a:cs typeface="Times New Roman" panose="02020603050405020304" pitchFamily="18" charset="0"/>
              </a:rPr>
              <a:t>Mục đích</a:t>
            </a:r>
          </a:p>
          <a:p>
            <a:pPr mar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     -  Nhằm </a:t>
            </a:r>
            <a:r>
              <a:rPr lang="en-US" sz="2000">
                <a:solidFill>
                  <a:schemeClr val="accent4">
                    <a:lumMod val="50000"/>
                  </a:schemeClr>
                </a:solidFill>
                <a:latin typeface="Times New Roman" panose="02020603050405020304" pitchFamily="18" charset="0"/>
                <a:cs typeface="Times New Roman" panose="02020603050405020304" pitchFamily="18" charset="0"/>
              </a:rPr>
              <a:t>giúp hssv có cảm xúc hơn với những con chữ, con số, không quá nhiều những dòng chữ, không phải là những trang sách dày cộm, thế mà vẫn đầy đủ kiến thức</a:t>
            </a:r>
            <a:r>
              <a:rPr lang="en-US" sz="2000" smtClean="0">
                <a:solidFill>
                  <a:schemeClr val="accent4">
                    <a:lumMod val="50000"/>
                  </a:schemeClr>
                </a:solidFill>
                <a:latin typeface="Times New Roman" panose="02020603050405020304" pitchFamily="18" charset="0"/>
                <a:cs typeface="Times New Roman" panose="02020603050405020304" pitchFamily="18" charset="0"/>
              </a:rPr>
              <a:t>.</a:t>
            </a:r>
          </a:p>
          <a:p>
            <a:pPr mar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    -  Chúng tôi dã xây dựng nên hệ thống thi trắc nghiệm Elearning dựa trên những ứng dụng của Công nghệ thông tin.</a:t>
            </a:r>
            <a:endParaRPr lang="en-US" sz="2000">
              <a:solidFill>
                <a:schemeClr val="accent4">
                  <a:lumMod val="50000"/>
                </a:schemeClr>
              </a:solidFill>
              <a:latin typeface="Times New Roman" panose="02020603050405020304" pitchFamily="18" charset="0"/>
              <a:cs typeface="Times New Roman" panose="02020603050405020304" pitchFamily="18" charset="0"/>
            </a:endParaRPr>
          </a:p>
          <a:p>
            <a:pPr mar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    -Tất cả mọi dữ liệu như thông tin của người sử dụng </a:t>
            </a:r>
          </a:p>
          <a:p>
            <a:pPr mar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các hệ thống câu hỏi và câu trả lời đều được lưu trữ dưới</a:t>
            </a:r>
          </a:p>
          <a:p>
            <a:pPr mar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 dạng dữ liệu tin học để máy tính dễ dàng làm việc với </a:t>
            </a:r>
          </a:p>
          <a:p>
            <a:pPr mar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chúng đồng thời giup người sử dụng có thể tương tác </a:t>
            </a:r>
          </a:p>
          <a:p>
            <a:pPr mar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hơn với những dữ liệu đó thông qua thiết bị trung gian</a:t>
            </a:r>
          </a:p>
          <a:p>
            <a:pPr mar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 là máy tính.</a:t>
            </a:r>
          </a:p>
          <a:p>
            <a:pPr marL="0" indent="0">
              <a:buNone/>
            </a:pPr>
            <a:endParaRPr lang="en-US">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0639" y="3260583"/>
            <a:ext cx="4741335" cy="2906039"/>
          </a:xfrm>
          <a:prstGeom prst="rect">
            <a:avLst/>
          </a:prstGeom>
        </p:spPr>
      </p:pic>
    </p:spTree>
    <p:extLst>
      <p:ext uri="{BB962C8B-B14F-4D97-AF65-F5344CB8AC3E}">
        <p14:creationId xmlns:p14="http://schemas.microsoft.com/office/powerpoint/2010/main" val="3391303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4333" y="651353"/>
            <a:ext cx="7766936" cy="1891430"/>
          </a:xfrm>
        </p:spPr>
        <p:txBody>
          <a:bodyPr/>
          <a:lstStyle/>
          <a:p>
            <a:pPr algn="ctr"/>
            <a:r>
              <a:rPr lang="en-US" sz="4000" smtClean="0">
                <a:solidFill>
                  <a:srgbClr val="C00000"/>
                </a:solidFill>
                <a:latin typeface="Times New Roman" panose="02020603050405020304" pitchFamily="18" charset="0"/>
                <a:cs typeface="Times New Roman" panose="02020603050405020304" pitchFamily="18" charset="0"/>
              </a:rPr>
              <a:t>Phần II: Phân tích và thiết kế bài toán</a:t>
            </a:r>
            <a:endParaRPr lang="en-US" sz="400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51145" y="2542784"/>
            <a:ext cx="10546915" cy="4496844"/>
          </a:xfrm>
        </p:spPr>
        <p:txBody>
          <a:bodyPr/>
          <a:lstStyle/>
          <a:p>
            <a:pPr algn="l"/>
            <a:r>
              <a:rPr lang="en-US" sz="2800" b="1" smtClean="0">
                <a:solidFill>
                  <a:schemeClr val="accent4">
                    <a:lumMod val="50000"/>
                  </a:schemeClr>
                </a:solidFill>
              </a:rPr>
              <a:t>1.Phân tích bài toán</a:t>
            </a:r>
            <a:endParaRPr lang="en-US">
              <a:solidFill>
                <a:schemeClr val="accent4">
                  <a:lumMod val="50000"/>
                </a:schemeClr>
              </a:solidFill>
              <a:latin typeface="Times New Roman" panose="02020603050405020304" pitchFamily="18" charset="0"/>
              <a:cs typeface="Times New Roman" panose="02020603050405020304" pitchFamily="18" charset="0"/>
            </a:endParaRPr>
          </a:p>
          <a:p>
            <a:pPr algn="l"/>
            <a:r>
              <a:rPr lang="en-US" sz="2000" b="1">
                <a:solidFill>
                  <a:schemeClr val="accent4">
                    <a:lumMod val="50000"/>
                  </a:schemeClr>
                </a:solidFill>
                <a:latin typeface="Times New Roman" panose="02020603050405020304" pitchFamily="18" charset="0"/>
                <a:cs typeface="Times New Roman" panose="02020603050405020304" pitchFamily="18" charset="0"/>
              </a:rPr>
              <a:t>a. Đặt vấn đề</a:t>
            </a:r>
          </a:p>
          <a:p>
            <a:pPr algn="l"/>
            <a:r>
              <a:rPr lang="en-US" sz="2000">
                <a:solidFill>
                  <a:schemeClr val="accent4">
                    <a:lumMod val="50000"/>
                  </a:schemeClr>
                </a:solidFill>
                <a:latin typeface="Times New Roman" panose="02020603050405020304" pitchFamily="18" charset="0"/>
                <a:cs typeface="Times New Roman" panose="02020603050405020304" pitchFamily="18" charset="0"/>
              </a:rPr>
              <a:t>    ?     Làm cách nào để thay đổi cách học,cách tổng hợp lại hệ thống kiến thức một  cách </a:t>
            </a:r>
            <a:r>
              <a:rPr lang="en-US" sz="2000" smtClean="0">
                <a:solidFill>
                  <a:schemeClr val="accent4">
                    <a:lumMod val="50000"/>
                  </a:schemeClr>
                </a:solidFill>
                <a:latin typeface="Times New Roman" panose="02020603050405020304" pitchFamily="18" charset="0"/>
                <a:cs typeface="Times New Roman" panose="02020603050405020304" pitchFamily="18" charset="0"/>
              </a:rPr>
              <a:t>hiệu </a:t>
            </a:r>
            <a:r>
              <a:rPr lang="en-US" sz="2000">
                <a:solidFill>
                  <a:schemeClr val="accent4">
                    <a:lumMod val="50000"/>
                  </a:schemeClr>
                </a:solidFill>
                <a:latin typeface="Times New Roman" panose="02020603050405020304" pitchFamily="18" charset="0"/>
                <a:cs typeface="Times New Roman" panose="02020603050405020304" pitchFamily="18" charset="0"/>
              </a:rPr>
              <a:t>quả nhất</a:t>
            </a:r>
          </a:p>
          <a:p>
            <a:pPr algn="l"/>
            <a:r>
              <a:rPr lang="en-US" sz="2000">
                <a:solidFill>
                  <a:schemeClr val="accent4">
                    <a:lumMod val="50000"/>
                  </a:schemeClr>
                </a:solidFill>
                <a:latin typeface="Times New Roman" panose="02020603050405020304" pitchFamily="18" charset="0"/>
                <a:cs typeface="Times New Roman" panose="02020603050405020304" pitchFamily="18" charset="0"/>
              </a:rPr>
              <a:t>   ?     Làm cách nào để giảm thời gian và chi phí trong quá trình học tập và thi cử</a:t>
            </a:r>
          </a:p>
          <a:p>
            <a:pPr algn="l"/>
            <a:r>
              <a:rPr lang="en-US" sz="2000">
                <a:solidFill>
                  <a:schemeClr val="accent4">
                    <a:lumMod val="50000"/>
                  </a:schemeClr>
                </a:solidFill>
                <a:latin typeface="Times New Roman" panose="02020603050405020304" pitchFamily="18" charset="0"/>
                <a:cs typeface="Times New Roman" panose="02020603050405020304" pitchFamily="18" charset="0"/>
              </a:rPr>
              <a:t>   ?     Làm cách nào để khắc phục những sai sót trong quá trình chấm thi</a:t>
            </a:r>
          </a:p>
          <a:p>
            <a:pPr algn="l"/>
            <a:endParaRPr lang="en-US">
              <a:solidFill>
                <a:schemeClr val="accent4">
                  <a:lumMod val="50000"/>
                </a:schemeClr>
              </a:solidFill>
            </a:endParaRPr>
          </a:p>
        </p:txBody>
      </p:sp>
    </p:spTree>
    <p:extLst>
      <p:ext uri="{BB962C8B-B14F-4D97-AF65-F5344CB8AC3E}">
        <p14:creationId xmlns:p14="http://schemas.microsoft.com/office/powerpoint/2010/main" val="1760987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0661" y="1339822"/>
            <a:ext cx="7766936" cy="1646302"/>
          </a:xfrm>
        </p:spPr>
        <p:txBody>
          <a:bodyPr/>
          <a:lstStyle/>
          <a:p>
            <a:pPr algn="ctr"/>
            <a:r>
              <a:rPr lang="en-US">
                <a:solidFill>
                  <a:srgbClr val="C00000"/>
                </a:solidFill>
                <a:latin typeface="Times New Roman" panose="02020603050405020304" pitchFamily="18" charset="0"/>
                <a:cs typeface="Times New Roman" panose="02020603050405020304" pitchFamily="18" charset="0"/>
              </a:rPr>
              <a:t>Phần II: Phân tích và thiết kế bài toán</a:t>
            </a:r>
            <a:endParaRPr lang="en-US"/>
          </a:p>
        </p:txBody>
      </p:sp>
      <p:sp>
        <p:nvSpPr>
          <p:cNvPr id="3" name="Subtitle 2"/>
          <p:cNvSpPr>
            <a:spLocks noGrp="1"/>
          </p:cNvSpPr>
          <p:nvPr>
            <p:ph type="subTitle" idx="1"/>
          </p:nvPr>
        </p:nvSpPr>
        <p:spPr>
          <a:xfrm>
            <a:off x="830661" y="2986124"/>
            <a:ext cx="10279925" cy="4116134"/>
          </a:xfrm>
        </p:spPr>
        <p:txBody>
          <a:bodyPr>
            <a:normAutofit/>
          </a:bodyPr>
          <a:lstStyle/>
          <a:p>
            <a:pPr algn="l"/>
            <a:r>
              <a:rPr lang="en-US" sz="2400" b="1" smtClean="0">
                <a:solidFill>
                  <a:schemeClr val="accent5">
                    <a:lumMod val="50000"/>
                  </a:schemeClr>
                </a:solidFill>
                <a:latin typeface="Times New Roman" panose="02020603050405020304" pitchFamily="18" charset="0"/>
                <a:cs typeface="Times New Roman" panose="02020603050405020304" pitchFamily="18" charset="0"/>
              </a:rPr>
              <a:t>2. Giải quyết vấn đề </a:t>
            </a:r>
          </a:p>
          <a:p>
            <a:pPr algn="l"/>
            <a:r>
              <a:rPr lang="en-US" sz="2000" smtClean="0">
                <a:solidFill>
                  <a:schemeClr val="accent5">
                    <a:lumMod val="50000"/>
                  </a:schemeClr>
                </a:solidFill>
                <a:latin typeface="Times New Roman" panose="02020603050405020304" pitchFamily="18" charset="0"/>
                <a:cs typeface="Times New Roman" panose="02020603050405020304" pitchFamily="18" charset="0"/>
              </a:rPr>
              <a:t> - Hệ thống thi trắc nghiệm Elearning giúp </a:t>
            </a:r>
          </a:p>
          <a:p>
            <a:pPr algn="l"/>
            <a:r>
              <a:rPr lang="en-US" sz="2000">
                <a:solidFill>
                  <a:schemeClr val="accent5">
                    <a:lumMod val="50000"/>
                  </a:schemeClr>
                </a:solidFill>
                <a:latin typeface="Times New Roman" panose="02020603050405020304" pitchFamily="18" charset="0"/>
                <a:cs typeface="Times New Roman" panose="02020603050405020304" pitchFamily="18" charset="0"/>
              </a:rPr>
              <a:t> </a:t>
            </a:r>
            <a:r>
              <a:rPr lang="en-US" sz="2000" smtClean="0">
                <a:solidFill>
                  <a:schemeClr val="accent5">
                    <a:lumMod val="50000"/>
                  </a:schemeClr>
                </a:solidFill>
                <a:latin typeface="Times New Roman" panose="02020603050405020304" pitchFamily="18" charset="0"/>
                <a:cs typeface="Times New Roman" panose="02020603050405020304" pitchFamily="18" charset="0"/>
              </a:rPr>
              <a:t>tổng hợp lại hệ thống kiến thức một cách </a:t>
            </a:r>
          </a:p>
          <a:p>
            <a:pPr algn="l"/>
            <a:r>
              <a:rPr lang="en-US" sz="2000">
                <a:solidFill>
                  <a:schemeClr val="accent5">
                    <a:lumMod val="50000"/>
                  </a:schemeClr>
                </a:solidFill>
                <a:latin typeface="Times New Roman" panose="02020603050405020304" pitchFamily="18" charset="0"/>
                <a:cs typeface="Times New Roman" panose="02020603050405020304" pitchFamily="18" charset="0"/>
              </a:rPr>
              <a:t> </a:t>
            </a:r>
            <a:r>
              <a:rPr lang="en-US" sz="2000" smtClean="0">
                <a:solidFill>
                  <a:schemeClr val="accent5">
                    <a:lumMod val="50000"/>
                  </a:schemeClr>
                </a:solidFill>
                <a:latin typeface="Times New Roman" panose="02020603050405020304" pitchFamily="18" charset="0"/>
                <a:cs typeface="Times New Roman" panose="02020603050405020304" pitchFamily="18" charset="0"/>
              </a:rPr>
              <a:t>khoa học và đầy đủ nhất.</a:t>
            </a:r>
          </a:p>
          <a:p>
            <a:pPr algn="l"/>
            <a:r>
              <a:rPr lang="en-US" sz="2000" smtClean="0">
                <a:solidFill>
                  <a:schemeClr val="accent5">
                    <a:lumMod val="50000"/>
                  </a:schemeClr>
                </a:solidFill>
                <a:latin typeface="Times New Roman" panose="02020603050405020304" pitchFamily="18" charset="0"/>
                <a:cs typeface="Times New Roman" panose="02020603050405020304" pitchFamily="18" charset="0"/>
              </a:rPr>
              <a:t>- Các câu hỏi xuyên suốt nội dung chương </a:t>
            </a:r>
          </a:p>
          <a:p>
            <a:pPr algn="l"/>
            <a:r>
              <a:rPr lang="en-US" sz="2000">
                <a:solidFill>
                  <a:schemeClr val="accent5">
                    <a:lumMod val="50000"/>
                  </a:schemeClr>
                </a:solidFill>
                <a:latin typeface="Times New Roman" panose="02020603050405020304" pitchFamily="18" charset="0"/>
                <a:cs typeface="Times New Roman" panose="02020603050405020304" pitchFamily="18" charset="0"/>
              </a:rPr>
              <a:t>t</a:t>
            </a:r>
            <a:r>
              <a:rPr lang="en-US" sz="2000" smtClean="0">
                <a:solidFill>
                  <a:schemeClr val="accent5">
                    <a:lumMod val="50000"/>
                  </a:schemeClr>
                </a:solidFill>
                <a:latin typeface="Times New Roman" panose="02020603050405020304" pitchFamily="18" charset="0"/>
                <a:cs typeface="Times New Roman" panose="02020603050405020304" pitchFamily="18" charset="0"/>
              </a:rPr>
              <a:t>rình học.</a:t>
            </a:r>
            <a:endParaRPr lang="en-US" sz="200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301" y="3582748"/>
            <a:ext cx="5398716" cy="2922885"/>
          </a:xfrm>
          <a:prstGeom prst="rect">
            <a:avLst/>
          </a:prstGeom>
        </p:spPr>
      </p:pic>
    </p:spTree>
    <p:extLst>
      <p:ext uri="{BB962C8B-B14F-4D97-AF65-F5344CB8AC3E}">
        <p14:creationId xmlns:p14="http://schemas.microsoft.com/office/powerpoint/2010/main" val="2946572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a:solidFill>
                  <a:srgbClr val="C00000"/>
                </a:solidFill>
                <a:latin typeface="Times New Roman" panose="02020603050405020304" pitchFamily="18" charset="0"/>
                <a:cs typeface="Times New Roman" panose="02020603050405020304" pitchFamily="18" charset="0"/>
              </a:rPr>
              <a:t>Phần II: Phân tích và thiết kế bài toán</a:t>
            </a:r>
            <a:endParaRPr lang="en-US" sz="4000"/>
          </a:p>
        </p:txBody>
      </p:sp>
      <p:sp>
        <p:nvSpPr>
          <p:cNvPr id="3" name="Content Placeholder 2"/>
          <p:cNvSpPr>
            <a:spLocks noGrp="1"/>
          </p:cNvSpPr>
          <p:nvPr>
            <p:ph idx="1"/>
          </p:nvPr>
        </p:nvSpPr>
        <p:spPr>
          <a:xfrm>
            <a:off x="677334" y="2160589"/>
            <a:ext cx="10395674" cy="3880773"/>
          </a:xfrm>
        </p:spPr>
        <p:txBody>
          <a:bodyPr>
            <a:normAutofit/>
          </a:bodyPr>
          <a:lstStyle/>
          <a:p>
            <a:pPr marL="0" indent="0">
              <a:buNone/>
            </a:pPr>
            <a:r>
              <a:rPr lang="en-US" sz="2800" b="1" smtClean="0">
                <a:latin typeface="Times New Roman" panose="02020603050405020304" pitchFamily="18" charset="0"/>
                <a:cs typeface="Times New Roman" panose="02020603050405020304" pitchFamily="18" charset="0"/>
              </a:rPr>
              <a:t>2. Phân tích cơ sở dữ liệu</a:t>
            </a:r>
          </a:p>
          <a:p>
            <a:pPr marL="0" indent="0">
              <a:buNone/>
            </a:pPr>
            <a:endParaRPr lang="en-US" sz="2400" b="1" smtClean="0">
              <a:latin typeface="Times New Roman" panose="02020603050405020304" pitchFamily="18" charset="0"/>
              <a:cs typeface="Times New Roman" panose="02020603050405020304" pitchFamily="18" charset="0"/>
            </a:endParaRPr>
          </a:p>
          <a:p>
            <a:pPr lvl="0"/>
            <a:r>
              <a:rPr lang="en-US" sz="2000">
                <a:solidFill>
                  <a:schemeClr val="accent4">
                    <a:lumMod val="50000"/>
                  </a:schemeClr>
                </a:solidFill>
                <a:latin typeface="Times New Roman" panose="02020603050405020304" pitchFamily="18" charset="0"/>
                <a:cs typeface="Times New Roman" panose="02020603050405020304" pitchFamily="18" charset="0"/>
              </a:rPr>
              <a:t>Khi quản lý hệ thống Elearning chúng ta phải quản lý những thông tin gì?</a:t>
            </a:r>
          </a:p>
          <a:p>
            <a:pPr marL="0" lv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        -Quản </a:t>
            </a:r>
            <a:r>
              <a:rPr lang="en-US" sz="2000">
                <a:solidFill>
                  <a:schemeClr val="accent4">
                    <a:lumMod val="50000"/>
                  </a:schemeClr>
                </a:solidFill>
                <a:latin typeface="Times New Roman" panose="02020603050405020304" pitchFamily="18" charset="0"/>
                <a:cs typeface="Times New Roman" panose="02020603050405020304" pitchFamily="18" charset="0"/>
              </a:rPr>
              <a:t>lý thông tin cá nhân của các sinh viên:  mã sinh viên,họ tên, lớp</a:t>
            </a:r>
            <a:r>
              <a:rPr lang="en-US" sz="2000" smtClean="0">
                <a:solidFill>
                  <a:schemeClr val="accent4">
                    <a:lumMod val="50000"/>
                  </a:schemeClr>
                </a:solidFill>
                <a:latin typeface="Times New Roman" panose="02020603050405020304" pitchFamily="18" charset="0"/>
                <a:cs typeface="Times New Roman" panose="02020603050405020304" pitchFamily="18" charset="0"/>
              </a:rPr>
              <a:t>,……….</a:t>
            </a:r>
            <a:endParaRPr lang="en-US" sz="2000">
              <a:solidFill>
                <a:schemeClr val="accent4">
                  <a:lumMod val="50000"/>
                </a:schemeClr>
              </a:solidFill>
              <a:latin typeface="Times New Roman" panose="02020603050405020304" pitchFamily="18" charset="0"/>
              <a:cs typeface="Times New Roman" panose="02020603050405020304" pitchFamily="18" charset="0"/>
            </a:endParaRPr>
          </a:p>
          <a:p>
            <a:pPr marL="0" lv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        -Quản </a:t>
            </a:r>
            <a:r>
              <a:rPr lang="en-US" sz="2000">
                <a:solidFill>
                  <a:schemeClr val="accent4">
                    <a:lumMod val="50000"/>
                  </a:schemeClr>
                </a:solidFill>
                <a:latin typeface="Times New Roman" panose="02020603050405020304" pitchFamily="18" charset="0"/>
                <a:cs typeface="Times New Roman" panose="02020603050405020304" pitchFamily="18" charset="0"/>
              </a:rPr>
              <a:t>lý ngân hang câu hỏi của các môn học: kinh tế học đại cương, lập trình c, kiến trúc máy tính, mạng máy tính…..</a:t>
            </a:r>
          </a:p>
          <a:p>
            <a:pPr marL="0" lv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        -Quản </a:t>
            </a:r>
            <a:r>
              <a:rPr lang="en-US" sz="2000">
                <a:solidFill>
                  <a:schemeClr val="accent4">
                    <a:lumMod val="50000"/>
                  </a:schemeClr>
                </a:solidFill>
                <a:latin typeface="Times New Roman" panose="02020603050405020304" pitchFamily="18" charset="0"/>
                <a:cs typeface="Times New Roman" panose="02020603050405020304" pitchFamily="18" charset="0"/>
              </a:rPr>
              <a:t>lý kết quả làm bài của sinh </a:t>
            </a:r>
            <a:r>
              <a:rPr lang="en-US" sz="2000" smtClean="0">
                <a:solidFill>
                  <a:schemeClr val="accent4">
                    <a:lumMod val="50000"/>
                  </a:schemeClr>
                </a:solidFill>
                <a:latin typeface="Times New Roman" panose="02020603050405020304" pitchFamily="18" charset="0"/>
                <a:cs typeface="Times New Roman" panose="02020603050405020304" pitchFamily="18" charset="0"/>
              </a:rPr>
              <a:t>viên.</a:t>
            </a:r>
            <a:endParaRPr lang="en-US" sz="2000">
              <a:solidFill>
                <a:schemeClr val="accent4">
                  <a:lumMod val="50000"/>
                </a:schemeClr>
              </a:solidFill>
              <a:latin typeface="Times New Roman" panose="02020603050405020304" pitchFamily="18" charset="0"/>
              <a:cs typeface="Times New Roman" panose="02020603050405020304" pitchFamily="18" charset="0"/>
            </a:endParaRPr>
          </a:p>
          <a:p>
            <a:pPr marL="0" indent="0">
              <a:buNone/>
            </a:pPr>
            <a:endParaRPr lang="en-US" sz="2400" b="1">
              <a:solidFill>
                <a:schemeClr val="accent4">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486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88308"/>
            <a:ext cx="8596669" cy="851770"/>
          </a:xfrm>
        </p:spPr>
        <p:txBody>
          <a:bodyPr>
            <a:normAutofit/>
          </a:bodyPr>
          <a:lstStyle/>
          <a:p>
            <a:pPr algn="ctr"/>
            <a:r>
              <a:rPr lang="en-US" sz="4000">
                <a:solidFill>
                  <a:srgbClr val="C00000"/>
                </a:solidFill>
                <a:latin typeface="Times New Roman" panose="02020603050405020304" pitchFamily="18" charset="0"/>
                <a:cs typeface="Times New Roman" panose="02020603050405020304" pitchFamily="18" charset="0"/>
              </a:rPr>
              <a:t>Phần II: Phân tích và thiết kế bài toán</a:t>
            </a:r>
            <a:endParaRPr lang="en-US" sz="4000"/>
          </a:p>
        </p:txBody>
      </p:sp>
      <p:sp>
        <p:nvSpPr>
          <p:cNvPr id="3" name="Content Placeholder 2"/>
          <p:cNvSpPr>
            <a:spLocks noGrp="1"/>
          </p:cNvSpPr>
          <p:nvPr>
            <p:ph idx="1"/>
          </p:nvPr>
        </p:nvSpPr>
        <p:spPr>
          <a:xfrm>
            <a:off x="576197" y="1139868"/>
            <a:ext cx="10296395" cy="5718133"/>
          </a:xfrm>
        </p:spPr>
        <p:txBody>
          <a:bodyPr>
            <a:normAutofit lnSpcReduction="10000"/>
          </a:bodyPr>
          <a:lstStyle/>
          <a:p>
            <a:pPr marL="0" indent="0">
              <a:buNone/>
            </a:pPr>
            <a:r>
              <a:rPr lang="en-US" sz="2400" b="1" dirty="0" smtClean="0">
                <a:solidFill>
                  <a:schemeClr val="accent4">
                    <a:lumMod val="50000"/>
                  </a:schemeClr>
                </a:solidFill>
                <a:latin typeface="Times New Roman" panose="02020603050405020304" pitchFamily="18" charset="0"/>
                <a:cs typeface="Times New Roman" panose="02020603050405020304" pitchFamily="18" charset="0"/>
              </a:rPr>
              <a:t>a. </a:t>
            </a:r>
            <a:r>
              <a:rPr lang="en-US" sz="2400" b="1" dirty="0" err="1" smtClean="0">
                <a:solidFill>
                  <a:schemeClr val="accent4">
                    <a:lumMod val="50000"/>
                  </a:schemeClr>
                </a:solidFill>
                <a:latin typeface="Times New Roman" panose="02020603050405020304" pitchFamily="18" charset="0"/>
                <a:cs typeface="Times New Roman" panose="02020603050405020304" pitchFamily="18" charset="0"/>
              </a:rPr>
              <a:t>Phân</a:t>
            </a:r>
            <a:r>
              <a:rPr lang="en-US" sz="2400" b="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400" b="1" dirty="0" err="1" smtClean="0">
                <a:solidFill>
                  <a:schemeClr val="accent4">
                    <a:lumMod val="50000"/>
                  </a:schemeClr>
                </a:solidFill>
                <a:latin typeface="Times New Roman" panose="02020603050405020304" pitchFamily="18" charset="0"/>
                <a:cs typeface="Times New Roman" panose="02020603050405020304" pitchFamily="18" charset="0"/>
              </a:rPr>
              <a:t>tích</a:t>
            </a:r>
            <a:r>
              <a:rPr lang="en-US" sz="2400" b="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400" b="1" dirty="0" err="1" smtClean="0">
                <a:solidFill>
                  <a:schemeClr val="accent4">
                    <a:lumMod val="50000"/>
                  </a:schemeClr>
                </a:solidFill>
                <a:latin typeface="Times New Roman" panose="02020603050405020304" pitchFamily="18" charset="0"/>
                <a:cs typeface="Times New Roman" panose="02020603050405020304" pitchFamily="18" charset="0"/>
              </a:rPr>
              <a:t>và</a:t>
            </a:r>
            <a:r>
              <a:rPr lang="en-US" sz="2400" b="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400" b="1" dirty="0" err="1" smtClean="0">
                <a:solidFill>
                  <a:schemeClr val="accent4">
                    <a:lumMod val="50000"/>
                  </a:schemeClr>
                </a:solidFill>
                <a:latin typeface="Times New Roman" panose="02020603050405020304" pitchFamily="18" charset="0"/>
                <a:cs typeface="Times New Roman" panose="02020603050405020304" pitchFamily="18" charset="0"/>
              </a:rPr>
              <a:t>xác</a:t>
            </a:r>
            <a:r>
              <a:rPr lang="en-US" sz="2400" b="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400" b="1" dirty="0" err="1" smtClean="0">
                <a:solidFill>
                  <a:schemeClr val="accent4">
                    <a:lumMod val="50000"/>
                  </a:schemeClr>
                </a:solidFill>
                <a:latin typeface="Times New Roman" panose="02020603050405020304" pitchFamily="18" charset="0"/>
                <a:cs typeface="Times New Roman" panose="02020603050405020304" pitchFamily="18" charset="0"/>
              </a:rPr>
              <a:t>định</a:t>
            </a:r>
            <a:r>
              <a:rPr lang="en-US" sz="2400" b="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400" b="1" dirty="0" err="1" smtClean="0">
                <a:solidFill>
                  <a:schemeClr val="accent4">
                    <a:lumMod val="50000"/>
                  </a:schemeClr>
                </a:solidFill>
                <a:latin typeface="Times New Roman" panose="02020603050405020304" pitchFamily="18" charset="0"/>
                <a:cs typeface="Times New Roman" panose="02020603050405020304" pitchFamily="18" charset="0"/>
              </a:rPr>
              <a:t>đối</a:t>
            </a:r>
            <a:r>
              <a:rPr lang="en-US" sz="2400" b="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400" b="1" dirty="0" err="1" smtClean="0">
                <a:solidFill>
                  <a:schemeClr val="accent4">
                    <a:lumMod val="50000"/>
                  </a:schemeClr>
                </a:solidFill>
                <a:latin typeface="Times New Roman" panose="02020603050405020304" pitchFamily="18" charset="0"/>
                <a:cs typeface="Times New Roman" panose="02020603050405020304" pitchFamily="18" charset="0"/>
              </a:rPr>
              <a:t>tượng</a:t>
            </a:r>
            <a:endParaRPr lang="en-US" sz="2400" b="1" dirty="0" smtClean="0">
              <a:solidFill>
                <a:schemeClr val="accent4">
                  <a:lumMod val="50000"/>
                </a:schemeClr>
              </a:solidFill>
              <a:latin typeface="Times New Roman" panose="02020603050405020304" pitchFamily="18" charset="0"/>
              <a:cs typeface="Times New Roman" panose="02020603050405020304" pitchFamily="18" charset="0"/>
            </a:endParaRPr>
          </a:p>
          <a:p>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a:t>
            </a:r>
            <a:r>
              <a:rPr lang="en-US" sz="2000" b="1" dirty="0">
                <a:solidFill>
                  <a:schemeClr val="accent4">
                    <a:lumMod val="50000"/>
                  </a:schemeClr>
                </a:solidFill>
                <a:latin typeface="Times New Roman" panose="02020603050405020304" pitchFamily="18" charset="0"/>
                <a:cs typeface="Times New Roman" panose="02020603050405020304" pitchFamily="18" charset="0"/>
              </a:rPr>
              <a:t> </a:t>
            </a:r>
            <a:r>
              <a:rPr lang="en-US" sz="2000" b="1" err="1" smtClean="0">
                <a:solidFill>
                  <a:schemeClr val="accent4">
                    <a:lumMod val="50000"/>
                  </a:schemeClr>
                </a:solidFill>
                <a:latin typeface="Times New Roman" panose="02020603050405020304" pitchFamily="18" charset="0"/>
                <a:cs typeface="Times New Roman" panose="02020603050405020304" pitchFamily="18" charset="0"/>
              </a:rPr>
              <a:t>t_user</a:t>
            </a:r>
            <a:r>
              <a:rPr lang="en-US" sz="2000" b="1" smtClean="0">
                <a:solidFill>
                  <a:schemeClr val="accent4">
                    <a:lumMod val="50000"/>
                  </a:schemeClr>
                </a:solidFill>
                <a:latin typeface="Times New Roman" panose="02020603050405020304" pitchFamily="18" charset="0"/>
                <a:cs typeface="Times New Roman" panose="02020603050405020304" pitchFamily="18" charset="0"/>
              </a:rPr>
              <a:t>(</a:t>
            </a:r>
            <a:r>
              <a:rPr lang="en-US" sz="2000" b="1" err="1">
                <a:solidFill>
                  <a:schemeClr val="accent4">
                    <a:lumMod val="50000"/>
                  </a:schemeClr>
                </a:solidFill>
                <a:latin typeface="Times New Roman" panose="02020603050405020304" pitchFamily="18" charset="0"/>
                <a:cs typeface="Times New Roman" panose="02020603050405020304" pitchFamily="18" charset="0"/>
              </a:rPr>
              <a:t>m</a:t>
            </a:r>
            <a:r>
              <a:rPr lang="en-US" sz="2000" b="1" err="1" smtClean="0">
                <a:solidFill>
                  <a:schemeClr val="accent4">
                    <a:lumMod val="50000"/>
                  </a:schemeClr>
                </a:solidFill>
                <a:latin typeface="Times New Roman" panose="02020603050405020304" pitchFamily="18" charset="0"/>
                <a:cs typeface="Times New Roman" panose="02020603050405020304" pitchFamily="18" charset="0"/>
              </a:rPr>
              <a:t>sv</a:t>
            </a:r>
            <a:r>
              <a:rPr lang="en-US" sz="2000" b="1" smtClean="0">
                <a:solidFill>
                  <a:schemeClr val="accent4">
                    <a:lumMod val="50000"/>
                  </a:schemeClr>
                </a:solidFill>
                <a:latin typeface="Times New Roman" panose="02020603050405020304" pitchFamily="18" charset="0"/>
                <a:cs typeface="Times New Roman" panose="02020603050405020304" pitchFamily="18" charset="0"/>
              </a:rPr>
              <a:t>, name, class, pass</a:t>
            </a:r>
            <a:r>
              <a:rPr lang="en-US" sz="2000" b="1" dirty="0" smtClean="0">
                <a:solidFill>
                  <a:schemeClr val="accent4">
                    <a:lumMod val="50000"/>
                  </a:schemeClr>
                </a:solidFill>
                <a:latin typeface="Times New Roman" panose="02020603050405020304" pitchFamily="18" charset="0"/>
                <a:cs typeface="Times New Roman" panose="02020603050405020304" pitchFamily="18" charset="0"/>
              </a:rPr>
              <a:t>)</a:t>
            </a:r>
            <a:endParaRPr lang="en-US" sz="2000" dirty="0">
              <a:solidFill>
                <a:schemeClr val="accent4">
                  <a:lumMod val="50000"/>
                </a:schemeClr>
              </a:solidFill>
              <a:latin typeface="Times New Roman" panose="02020603050405020304" pitchFamily="18" charset="0"/>
              <a:cs typeface="Times New Roman" panose="02020603050405020304" pitchFamily="18" charset="0"/>
            </a:endParaRPr>
          </a:p>
          <a:p>
            <a:pPr mar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     msv</a:t>
            </a:r>
            <a:r>
              <a:rPr lang="en-US" sz="2000" i="1">
                <a:solidFill>
                  <a:schemeClr val="accent4">
                    <a:lumMod val="50000"/>
                  </a:schemeClr>
                </a:solidFill>
                <a:latin typeface="Times New Roman" panose="02020603050405020304" pitchFamily="18" charset="0"/>
                <a:cs typeface="Times New Roman" panose="02020603050405020304" pitchFamily="18" charset="0"/>
              </a:rPr>
              <a:t>:   </a:t>
            </a:r>
            <a:r>
              <a:rPr lang="en-US" sz="2000">
                <a:solidFill>
                  <a:schemeClr val="accent4">
                    <a:lumMod val="50000"/>
                  </a:schemeClr>
                </a:solidFill>
                <a:latin typeface="Times New Roman" panose="02020603050405020304" pitchFamily="18" charset="0"/>
                <a:cs typeface="Times New Roman" panose="02020603050405020304" pitchFamily="18" charset="0"/>
              </a:rPr>
              <a:t>thuộc tính khóa, để phân biệt sinh viên này với sinh viên khác.</a:t>
            </a:r>
          </a:p>
          <a:p>
            <a:pPr marL="0" indent="0">
              <a:buNone/>
            </a:pPr>
            <a:r>
              <a:rPr lang="en-US" sz="2000">
                <a:solidFill>
                  <a:schemeClr val="accent4">
                    <a:lumMod val="50000"/>
                  </a:schemeClr>
                </a:solidFill>
                <a:latin typeface="Times New Roman" panose="02020603050405020304" pitchFamily="18" charset="0"/>
                <a:cs typeface="Times New Roman" panose="02020603050405020304" pitchFamily="18" charset="0"/>
              </a:rPr>
              <a:t>     </a:t>
            </a:r>
            <a:r>
              <a:rPr lang="en-US" sz="2000" i="1">
                <a:solidFill>
                  <a:schemeClr val="accent4">
                    <a:lumMod val="50000"/>
                  </a:schemeClr>
                </a:solidFill>
                <a:latin typeface="Times New Roman" panose="02020603050405020304" pitchFamily="18" charset="0"/>
                <a:cs typeface="Times New Roman" panose="02020603050405020304" pitchFamily="18" charset="0"/>
              </a:rPr>
              <a:t>name:   </a:t>
            </a:r>
            <a:r>
              <a:rPr lang="en-US" sz="2000">
                <a:solidFill>
                  <a:schemeClr val="accent4">
                    <a:lumMod val="50000"/>
                  </a:schemeClr>
                </a:solidFill>
                <a:latin typeface="Times New Roman" panose="02020603050405020304" pitchFamily="18" charset="0"/>
                <a:cs typeface="Times New Roman" panose="02020603050405020304" pitchFamily="18" charset="0"/>
              </a:rPr>
              <a:t>thuộc tính này cho biết tên của từng sinh viên.</a:t>
            </a:r>
          </a:p>
          <a:p>
            <a:pPr marL="0" indent="0">
              <a:buNone/>
            </a:pPr>
            <a:r>
              <a:rPr lang="en-US" sz="2000" i="1">
                <a:solidFill>
                  <a:schemeClr val="accent4">
                    <a:lumMod val="50000"/>
                  </a:schemeClr>
                </a:solidFill>
                <a:latin typeface="Times New Roman" panose="02020603050405020304" pitchFamily="18" charset="0"/>
                <a:cs typeface="Times New Roman" panose="02020603050405020304" pitchFamily="18" charset="0"/>
              </a:rPr>
              <a:t>     class</a:t>
            </a:r>
            <a:r>
              <a:rPr lang="en-US" sz="2000">
                <a:solidFill>
                  <a:schemeClr val="accent4">
                    <a:lumMod val="50000"/>
                  </a:schemeClr>
                </a:solidFill>
                <a:latin typeface="Times New Roman" panose="02020603050405020304" pitchFamily="18" charset="0"/>
                <a:cs typeface="Times New Roman" panose="02020603050405020304" pitchFamily="18" charset="0"/>
              </a:rPr>
              <a:t>:   thuộc tính lưu trữ lớp của sinh viên.</a:t>
            </a:r>
          </a:p>
          <a:p>
            <a:pPr marL="0" indent="0">
              <a:buNone/>
            </a:pPr>
            <a:r>
              <a:rPr lang="en-US" sz="2000">
                <a:solidFill>
                  <a:schemeClr val="accent4">
                    <a:lumMod val="50000"/>
                  </a:schemeClr>
                </a:solidFill>
                <a:latin typeface="Times New Roman" panose="02020603050405020304" pitchFamily="18" charset="0"/>
                <a:cs typeface="Times New Roman" panose="02020603050405020304" pitchFamily="18" charset="0"/>
              </a:rPr>
              <a:t>     </a:t>
            </a:r>
            <a:r>
              <a:rPr lang="en-US" sz="2000" i="1">
                <a:solidFill>
                  <a:schemeClr val="accent4">
                    <a:lumMod val="50000"/>
                  </a:schemeClr>
                </a:solidFill>
                <a:latin typeface="Times New Roman" panose="02020603050405020304" pitchFamily="18" charset="0"/>
                <a:cs typeface="Times New Roman" panose="02020603050405020304" pitchFamily="18" charset="0"/>
              </a:rPr>
              <a:t>password :   </a:t>
            </a:r>
            <a:r>
              <a:rPr lang="en-US" sz="2000">
                <a:solidFill>
                  <a:schemeClr val="accent4">
                    <a:lumMod val="50000"/>
                  </a:schemeClr>
                </a:solidFill>
                <a:latin typeface="Times New Roman" panose="02020603050405020304" pitchFamily="18" charset="0"/>
                <a:cs typeface="Times New Roman" panose="02020603050405020304" pitchFamily="18" charset="0"/>
              </a:rPr>
              <a:t>Để có thể làm bài, mỗi sinh viên sẽ có 1 mật khẩu đăng nhập vào hệ thống, đây là thuộc tính cho biết mật khẩu đăng nhập của mỗi sinh viên</a:t>
            </a:r>
            <a:r>
              <a:rPr lang="en-US" sz="2000">
                <a:solidFill>
                  <a:schemeClr val="accent4">
                    <a:lumMod val="50000"/>
                  </a:schemeClr>
                </a:solidFill>
              </a:rPr>
              <a:t>.</a:t>
            </a:r>
          </a:p>
          <a:p>
            <a:r>
              <a:rPr lang="en-US" sz="2000" smtClean="0">
                <a:solidFill>
                  <a:schemeClr val="accent4">
                    <a:lumMod val="50000"/>
                  </a:schemeClr>
                </a:solidFill>
                <a:latin typeface="Times New Roman" panose="02020603050405020304" pitchFamily="18" charset="0"/>
                <a:cs typeface="Times New Roman" panose="02020603050405020304" pitchFamily="18" charset="0"/>
              </a:rPr>
              <a:t>-</a:t>
            </a:r>
            <a:r>
              <a:rPr lang="en-US" sz="2000" b="1" smtClean="0">
                <a:solidFill>
                  <a:schemeClr val="accent4">
                    <a:lumMod val="50000"/>
                  </a:schemeClr>
                </a:solidFill>
                <a:latin typeface="Times New Roman" panose="02020603050405020304" pitchFamily="18" charset="0"/>
                <a:cs typeface="Times New Roman" panose="02020603050405020304" pitchFamily="18" charset="0"/>
              </a:rPr>
              <a:t> t_subject(id_subject, content_subject, number_quest, date_test, timer)</a:t>
            </a:r>
            <a:endParaRPr lang="en-US" sz="2000" b="1" dirty="0">
              <a:solidFill>
                <a:schemeClr val="accent4">
                  <a:lumMod val="50000"/>
                </a:schemeClr>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id_subject</a:t>
            </a:r>
            <a:r>
              <a:rPr lang="en-US" sz="2000" i="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Thuộc</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khóa</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cho</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biết</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mã</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từng</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môn</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học</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phân</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biệt</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môn</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học</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này</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và</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môn</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học</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khác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a:t>
            </a:r>
            <a:endParaRPr lang="en-US" sz="2000" dirty="0">
              <a:solidFill>
                <a:schemeClr val="accent4">
                  <a:lumMod val="50000"/>
                </a:schemeClr>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content_subject</a:t>
            </a:r>
            <a:r>
              <a:rPr lang="en-US" sz="2000" i="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thuộc</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cho</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biết</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nội</a:t>
            </a:r>
            <a:r>
              <a:rPr lang="en-US" sz="2000" dirty="0">
                <a:solidFill>
                  <a:schemeClr val="accent4">
                    <a:lumMod val="50000"/>
                  </a:schemeClr>
                </a:solidFill>
                <a:latin typeface="Times New Roman" panose="02020603050405020304" pitchFamily="18" charset="0"/>
                <a:cs typeface="Times New Roman" panose="02020603050405020304" pitchFamily="18" charset="0"/>
              </a:rPr>
              <a:t> dung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của</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từng</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môn</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err="1" smtClean="0">
                <a:solidFill>
                  <a:schemeClr val="accent4">
                    <a:lumMod val="50000"/>
                  </a:schemeClr>
                </a:solidFill>
                <a:latin typeface="Times New Roman" panose="02020603050405020304" pitchFamily="18" charset="0"/>
                <a:cs typeface="Times New Roman" panose="02020603050405020304" pitchFamily="18" charset="0"/>
              </a:rPr>
              <a:t>học</a:t>
            </a:r>
            <a:r>
              <a:rPr lang="en-US" sz="2000" smtClean="0">
                <a:solidFill>
                  <a:schemeClr val="accent4">
                    <a:lumMod val="50000"/>
                  </a:schemeClr>
                </a:solidFill>
                <a:latin typeface="Times New Roman" panose="02020603050405020304" pitchFamily="18" charset="0"/>
                <a:cs typeface="Times New Roman" panose="02020603050405020304" pitchFamily="18" charset="0"/>
              </a:rPr>
              <a:t>.</a:t>
            </a:r>
          </a:p>
          <a:p>
            <a:pPr mar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    number_quest : thuộc tính cho biết sô câu hỏi trong bài thi.</a:t>
            </a:r>
          </a:p>
          <a:p>
            <a:pPr mar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    date_test : thuộc tính cho biết ngày thi.</a:t>
            </a:r>
          </a:p>
          <a:p>
            <a:pPr marL="0" indent="0">
              <a:buNone/>
            </a:pPr>
            <a:r>
              <a:rPr lang="en-US" sz="2000">
                <a:solidFill>
                  <a:schemeClr val="accent4">
                    <a:lumMod val="50000"/>
                  </a:schemeClr>
                </a:solidFill>
                <a:latin typeface="Times New Roman" panose="02020603050405020304" pitchFamily="18" charset="0"/>
                <a:cs typeface="Times New Roman" panose="02020603050405020304" pitchFamily="18" charset="0"/>
              </a:rPr>
              <a:t> </a:t>
            </a:r>
            <a:r>
              <a:rPr lang="en-US" sz="2000" smtClean="0">
                <a:solidFill>
                  <a:schemeClr val="accent4">
                    <a:lumMod val="50000"/>
                  </a:schemeClr>
                </a:solidFill>
                <a:latin typeface="Times New Roman" panose="02020603050405020304" pitchFamily="18" charset="0"/>
                <a:cs typeface="Times New Roman" panose="02020603050405020304" pitchFamily="18" charset="0"/>
              </a:rPr>
              <a:t>   timer : thuộc tính cho biết thời gian làm bài thi.</a:t>
            </a:r>
            <a:endParaRPr lang="en-US" sz="2000" dirty="0">
              <a:solidFill>
                <a:schemeClr val="accent4">
                  <a:lumMod val="50000"/>
                </a:schemeClr>
              </a:solidFill>
              <a:latin typeface="Times New Roman" panose="02020603050405020304" pitchFamily="18" charset="0"/>
              <a:cs typeface="Times New Roman" panose="02020603050405020304" pitchFamily="18" charset="0"/>
            </a:endParaRPr>
          </a:p>
          <a:p>
            <a:pPr>
              <a:buAutoNum type="alphaLcPeriod"/>
            </a:pPr>
            <a:endParaRPr lang="en-US" sz="2000" dirty="0">
              <a:solidFill>
                <a:schemeClr val="accent4">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9306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88100"/>
            <a:ext cx="7766936" cy="1377862"/>
          </a:xfrm>
        </p:spPr>
        <p:txBody>
          <a:bodyPr/>
          <a:lstStyle/>
          <a:p>
            <a:pPr algn="ctr"/>
            <a:r>
              <a:rPr lang="en-US">
                <a:solidFill>
                  <a:srgbClr val="C00000"/>
                </a:solidFill>
                <a:latin typeface="Times New Roman" panose="02020603050405020304" pitchFamily="18" charset="0"/>
                <a:cs typeface="Times New Roman" panose="02020603050405020304" pitchFamily="18" charset="0"/>
              </a:rPr>
              <a:t>Phần II: Phân tích và thiết kế bài toán</a:t>
            </a:r>
            <a:endParaRPr lang="en-US"/>
          </a:p>
        </p:txBody>
      </p:sp>
      <p:sp>
        <p:nvSpPr>
          <p:cNvPr id="3" name="Subtitle 2"/>
          <p:cNvSpPr>
            <a:spLocks noGrp="1"/>
          </p:cNvSpPr>
          <p:nvPr>
            <p:ph type="subTitle" idx="1"/>
          </p:nvPr>
        </p:nvSpPr>
        <p:spPr>
          <a:xfrm>
            <a:off x="864296" y="1503123"/>
            <a:ext cx="9870509" cy="5498926"/>
          </a:xfrm>
        </p:spPr>
        <p:txBody>
          <a:bodyPr>
            <a:normAutofit fontScale="25000" lnSpcReduction="20000"/>
          </a:bodyPr>
          <a:lstStyle/>
          <a:p>
            <a:pPr algn="l"/>
            <a:endParaRPr lang="en-US" sz="7200" dirty="0"/>
          </a:p>
          <a:p>
            <a:pPr algn="l"/>
            <a:r>
              <a:rPr lang="en-US" sz="8000" b="1" dirty="0" smtClean="0"/>
              <a:t>-</a:t>
            </a:r>
            <a:r>
              <a:rPr lang="en-US" sz="8000" b="1" err="1" smtClean="0">
                <a:solidFill>
                  <a:schemeClr val="accent4">
                    <a:lumMod val="50000"/>
                  </a:schemeClr>
                </a:solidFill>
                <a:latin typeface="Times New Roman" panose="02020603050405020304" pitchFamily="18" charset="0"/>
                <a:cs typeface="Times New Roman" panose="02020603050405020304" pitchFamily="18" charset="0"/>
              </a:rPr>
              <a:t>t_question</a:t>
            </a:r>
            <a:r>
              <a:rPr lang="en-US" sz="8000" b="1" smtClean="0">
                <a:solidFill>
                  <a:schemeClr val="accent4">
                    <a:lumMod val="50000"/>
                  </a:schemeClr>
                </a:solidFill>
                <a:latin typeface="Times New Roman" panose="02020603050405020304" pitchFamily="18" charset="0"/>
                <a:cs typeface="Times New Roman" panose="02020603050405020304" pitchFamily="18" charset="0"/>
              </a:rPr>
              <a:t>(</a:t>
            </a:r>
            <a:r>
              <a:rPr lang="en-US" sz="8000" b="1" err="1" smtClean="0">
                <a:solidFill>
                  <a:schemeClr val="accent4">
                    <a:lumMod val="50000"/>
                  </a:schemeClr>
                </a:solidFill>
                <a:latin typeface="Times New Roman" panose="02020603050405020304" pitchFamily="18" charset="0"/>
                <a:cs typeface="Times New Roman" panose="02020603050405020304" pitchFamily="18" charset="0"/>
              </a:rPr>
              <a:t>id_quest</a:t>
            </a:r>
            <a:r>
              <a:rPr lang="en-US" sz="8000" b="1" smtClean="0">
                <a:solidFill>
                  <a:schemeClr val="accent4">
                    <a:lumMod val="50000"/>
                  </a:schemeClr>
                </a:solidFill>
                <a:latin typeface="Times New Roman" panose="02020603050405020304" pitchFamily="18" charset="0"/>
                <a:cs typeface="Times New Roman" panose="02020603050405020304" pitchFamily="18" charset="0"/>
              </a:rPr>
              <a:t>, content_quest, id_subject</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a:t>
            </a:r>
          </a:p>
          <a:p>
            <a:pPr algn="l"/>
            <a:r>
              <a:rPr lang="en-US" sz="8000" dirty="0" err="1">
                <a:solidFill>
                  <a:schemeClr val="accent4">
                    <a:lumMod val="50000"/>
                  </a:schemeClr>
                </a:solidFill>
                <a:latin typeface="Times New Roman" panose="02020603050405020304" pitchFamily="18" charset="0"/>
                <a:cs typeface="Times New Roman" panose="02020603050405020304" pitchFamily="18" charset="0"/>
              </a:rPr>
              <a:t>id_quest</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Thuộc</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tính</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khóa</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phân</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biệt</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câu</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hỏi</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này</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và</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câu</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hỏi</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khác</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a:t>
            </a:r>
          </a:p>
          <a:p>
            <a:pPr algn="l"/>
            <a:r>
              <a:rPr lang="en-US" sz="8000" dirty="0" err="1">
                <a:solidFill>
                  <a:schemeClr val="accent4">
                    <a:lumMod val="50000"/>
                  </a:schemeClr>
                </a:solidFill>
                <a:latin typeface="Times New Roman" panose="02020603050405020304" pitchFamily="18" charset="0"/>
                <a:cs typeface="Times New Roman" panose="02020603050405020304" pitchFamily="18" charset="0"/>
              </a:rPr>
              <a:t>content_quest</a:t>
            </a:r>
            <a:r>
              <a:rPr lang="en-US" sz="8000" i="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thuộc</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cho</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biết</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nội</a:t>
            </a:r>
            <a:r>
              <a:rPr lang="en-US" sz="8000" dirty="0">
                <a:solidFill>
                  <a:schemeClr val="accent4">
                    <a:lumMod val="50000"/>
                  </a:schemeClr>
                </a:solidFill>
                <a:latin typeface="Times New Roman" panose="02020603050405020304" pitchFamily="18" charset="0"/>
                <a:cs typeface="Times New Roman" panose="02020603050405020304" pitchFamily="18" charset="0"/>
              </a:rPr>
              <a:t> dung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từng</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câu</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hỏi</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a:t>
            </a:r>
            <a:endParaRPr lang="en-US" sz="8000" dirty="0">
              <a:solidFill>
                <a:schemeClr val="accent4">
                  <a:lumMod val="50000"/>
                </a:schemeClr>
              </a:solidFill>
              <a:latin typeface="Times New Roman" panose="02020603050405020304" pitchFamily="18" charset="0"/>
              <a:cs typeface="Times New Roman" panose="02020603050405020304" pitchFamily="18" charset="0"/>
            </a:endParaRPr>
          </a:p>
          <a:p>
            <a:pPr algn="l"/>
            <a:r>
              <a:rPr lang="en-US" sz="8000" dirty="0" err="1">
                <a:solidFill>
                  <a:schemeClr val="accent4">
                    <a:lumMod val="50000"/>
                  </a:schemeClr>
                </a:solidFill>
                <a:latin typeface="Times New Roman" panose="02020603050405020304" pitchFamily="18" charset="0"/>
                <a:cs typeface="Times New Roman" panose="02020603050405020304" pitchFamily="18" charset="0"/>
              </a:rPr>
              <a:t>id_subject</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thuộc</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lưu</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trữ</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mã</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môn</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học</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a:t>
            </a:r>
            <a:endParaRPr lang="en-US" sz="8000" dirty="0">
              <a:solidFill>
                <a:schemeClr val="accent4">
                  <a:lumMod val="50000"/>
                </a:schemeClr>
              </a:solidFill>
              <a:latin typeface="Times New Roman" panose="02020603050405020304" pitchFamily="18" charset="0"/>
              <a:cs typeface="Times New Roman" panose="02020603050405020304" pitchFamily="18" charset="0"/>
            </a:endParaRPr>
          </a:p>
          <a:p>
            <a:pPr algn="l"/>
            <a:r>
              <a:rPr lang="en-US" sz="8000" smtClean="0">
                <a:solidFill>
                  <a:schemeClr val="accent4">
                    <a:lumMod val="50000"/>
                  </a:schemeClr>
                </a:solidFill>
                <a:latin typeface="Times New Roman" panose="02020603050405020304" pitchFamily="18" charset="0"/>
                <a:cs typeface="Times New Roman" panose="02020603050405020304" pitchFamily="18" charset="0"/>
              </a:rPr>
              <a:t>-</a:t>
            </a:r>
            <a:r>
              <a:rPr lang="en-US" sz="8000" b="1" smtClean="0">
                <a:solidFill>
                  <a:schemeClr val="accent4">
                    <a:lumMod val="50000"/>
                  </a:schemeClr>
                </a:solidFill>
                <a:latin typeface="Times New Roman" panose="02020603050405020304" pitchFamily="18" charset="0"/>
                <a:cs typeface="Times New Roman" panose="02020603050405020304" pitchFamily="18" charset="0"/>
              </a:rPr>
              <a:t>t_answer(id_ans , id_quest , content_ans</a:t>
            </a:r>
            <a:r>
              <a:rPr lang="en-US" sz="8000" b="1" dirty="0">
                <a:solidFill>
                  <a:schemeClr val="accent4">
                    <a:lumMod val="50000"/>
                  </a:schemeClr>
                </a:solidFill>
                <a:latin typeface="Times New Roman" panose="02020603050405020304" pitchFamily="18" charset="0"/>
                <a:cs typeface="Times New Roman" panose="02020603050405020304" pitchFamily="18" charset="0"/>
              </a:rPr>
              <a:t>)</a:t>
            </a:r>
          </a:p>
          <a:p>
            <a:pPr algn="l"/>
            <a:r>
              <a:rPr lang="en-US" sz="8000" dirty="0" err="1">
                <a:solidFill>
                  <a:schemeClr val="accent4">
                    <a:lumMod val="50000"/>
                  </a:schemeClr>
                </a:solidFill>
                <a:latin typeface="Times New Roman" panose="02020603050405020304" pitchFamily="18" charset="0"/>
                <a:cs typeface="Times New Roman" panose="02020603050405020304" pitchFamily="18" charset="0"/>
              </a:rPr>
              <a:t>id_ans</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thuộc</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khóa</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để</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phân</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biệ</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câu</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trả</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lời</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này</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vs</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câu</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trả</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lời</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khác</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a:t>
            </a:r>
            <a:endParaRPr lang="en-US" sz="8000" dirty="0">
              <a:solidFill>
                <a:schemeClr val="accent4">
                  <a:lumMod val="50000"/>
                </a:schemeClr>
              </a:solidFill>
              <a:latin typeface="Times New Roman" panose="02020603050405020304" pitchFamily="18" charset="0"/>
              <a:cs typeface="Times New Roman" panose="02020603050405020304" pitchFamily="18" charset="0"/>
            </a:endParaRPr>
          </a:p>
          <a:p>
            <a:pPr algn="l"/>
            <a:r>
              <a:rPr lang="en-US" sz="8000" dirty="0" err="1">
                <a:solidFill>
                  <a:schemeClr val="accent4">
                    <a:lumMod val="50000"/>
                  </a:schemeClr>
                </a:solidFill>
                <a:latin typeface="Times New Roman" panose="02020603050405020304" pitchFamily="18" charset="0"/>
                <a:cs typeface="Times New Roman" panose="02020603050405020304" pitchFamily="18" charset="0"/>
              </a:rPr>
              <a:t>id_quest</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thuộc</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lưu</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trữ</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câu</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err="1" smtClean="0">
                <a:solidFill>
                  <a:schemeClr val="accent4">
                    <a:lumMod val="50000"/>
                  </a:schemeClr>
                </a:solidFill>
                <a:latin typeface="Times New Roman" panose="02020603050405020304" pitchFamily="18" charset="0"/>
                <a:cs typeface="Times New Roman" panose="02020603050405020304" pitchFamily="18" charset="0"/>
              </a:rPr>
              <a:t>hỏi</a:t>
            </a:r>
            <a:r>
              <a:rPr lang="en-US" sz="8000" smtClean="0">
                <a:solidFill>
                  <a:schemeClr val="accent4">
                    <a:lumMod val="50000"/>
                  </a:schemeClr>
                </a:solidFill>
                <a:latin typeface="Times New Roman" panose="02020603050405020304" pitchFamily="18" charset="0"/>
                <a:cs typeface="Times New Roman" panose="02020603050405020304" pitchFamily="18" charset="0"/>
              </a:rPr>
              <a:t>.</a:t>
            </a:r>
            <a:endParaRPr lang="en-US" sz="8000" dirty="0">
              <a:solidFill>
                <a:schemeClr val="accent4">
                  <a:lumMod val="50000"/>
                </a:schemeClr>
              </a:solidFill>
              <a:latin typeface="Times New Roman" panose="02020603050405020304" pitchFamily="18" charset="0"/>
              <a:cs typeface="Times New Roman" panose="02020603050405020304" pitchFamily="18" charset="0"/>
            </a:endParaRPr>
          </a:p>
          <a:p>
            <a:pPr algn="l"/>
            <a:r>
              <a:rPr lang="en-US" sz="8000" dirty="0" err="1">
                <a:solidFill>
                  <a:schemeClr val="accent4">
                    <a:lumMod val="50000"/>
                  </a:schemeClr>
                </a:solidFill>
                <a:latin typeface="Times New Roman" panose="02020603050405020304" pitchFamily="18" charset="0"/>
                <a:cs typeface="Times New Roman" panose="02020603050405020304" pitchFamily="18" charset="0"/>
              </a:rPr>
              <a:t>content_ans</a:t>
            </a:r>
            <a:r>
              <a:rPr lang="en-US" sz="8000" i="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thuộc</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chứa</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thông</a:t>
            </a:r>
            <a:r>
              <a:rPr lang="en-US" sz="8000" dirty="0">
                <a:solidFill>
                  <a:schemeClr val="accent4">
                    <a:lumMod val="50000"/>
                  </a:schemeClr>
                </a:solidFill>
                <a:latin typeface="Times New Roman" panose="02020603050405020304" pitchFamily="18" charset="0"/>
                <a:cs typeface="Times New Roman" panose="02020603050405020304" pitchFamily="18" charset="0"/>
              </a:rPr>
              <a:t> tin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nội</a:t>
            </a:r>
            <a:r>
              <a:rPr lang="en-US" sz="8000" dirty="0">
                <a:solidFill>
                  <a:schemeClr val="accent4">
                    <a:lumMod val="50000"/>
                  </a:schemeClr>
                </a:solidFill>
                <a:latin typeface="Times New Roman" panose="02020603050405020304" pitchFamily="18" charset="0"/>
                <a:cs typeface="Times New Roman" panose="02020603050405020304" pitchFamily="18" charset="0"/>
              </a:rPr>
              <a:t> dung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của</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các</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câu</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trả</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lời</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a:t>
            </a:r>
            <a:endParaRPr lang="en-US" sz="8000" dirty="0">
              <a:solidFill>
                <a:schemeClr val="accent4">
                  <a:lumMod val="50000"/>
                </a:schemeClr>
              </a:solidFill>
              <a:latin typeface="Times New Roman" panose="02020603050405020304" pitchFamily="18" charset="0"/>
              <a:cs typeface="Times New Roman" panose="02020603050405020304" pitchFamily="18" charset="0"/>
            </a:endParaRPr>
          </a:p>
          <a:p>
            <a:pPr algn="l"/>
            <a:r>
              <a:rPr lang="en-US" sz="8000" smtClean="0">
                <a:solidFill>
                  <a:schemeClr val="accent4">
                    <a:lumMod val="50000"/>
                  </a:schemeClr>
                </a:solidFill>
                <a:latin typeface="Times New Roman" panose="02020603050405020304" pitchFamily="18" charset="0"/>
                <a:cs typeface="Times New Roman" panose="02020603050405020304" pitchFamily="18" charset="0"/>
              </a:rPr>
              <a:t>-</a:t>
            </a:r>
            <a:r>
              <a:rPr lang="en-US" sz="8000" b="1">
                <a:solidFill>
                  <a:schemeClr val="accent4">
                    <a:lumMod val="50000"/>
                  </a:schemeClr>
                </a:solidFill>
                <a:latin typeface="Times New Roman" panose="02020603050405020304" pitchFamily="18" charset="0"/>
                <a:cs typeface="Times New Roman" panose="02020603050405020304" pitchFamily="18" charset="0"/>
              </a:rPr>
              <a:t> </a:t>
            </a:r>
            <a:r>
              <a:rPr lang="en-US" sz="8000" b="1" smtClean="0">
                <a:solidFill>
                  <a:schemeClr val="accent4">
                    <a:lumMod val="50000"/>
                  </a:schemeClr>
                </a:solidFill>
                <a:latin typeface="Times New Roman" panose="02020603050405020304" pitchFamily="18" charset="0"/>
                <a:cs typeface="Times New Roman" panose="02020603050405020304" pitchFamily="18" charset="0"/>
              </a:rPr>
              <a:t>t_mark(msv , id_subject , mark</a:t>
            </a:r>
            <a:r>
              <a:rPr lang="en-US" sz="8000" b="1" dirty="0" smtClean="0">
                <a:solidFill>
                  <a:schemeClr val="accent4">
                    <a:lumMod val="50000"/>
                  </a:schemeClr>
                </a:solidFill>
                <a:latin typeface="Times New Roman" panose="02020603050405020304" pitchFamily="18" charset="0"/>
                <a:cs typeface="Times New Roman" panose="02020603050405020304" pitchFamily="18" charset="0"/>
              </a:rPr>
              <a:t>)</a:t>
            </a:r>
            <a:endParaRPr lang="en-US" sz="8000" b="1" dirty="0">
              <a:solidFill>
                <a:schemeClr val="accent4">
                  <a:lumMod val="50000"/>
                </a:schemeClr>
              </a:solidFill>
              <a:latin typeface="Times New Roman" panose="02020603050405020304" pitchFamily="18" charset="0"/>
              <a:cs typeface="Times New Roman" panose="02020603050405020304" pitchFamily="18" charset="0"/>
            </a:endParaRPr>
          </a:p>
          <a:p>
            <a:pPr algn="l"/>
            <a:r>
              <a:rPr lang="en-US" sz="8000" dirty="0" err="1">
                <a:solidFill>
                  <a:schemeClr val="accent4">
                    <a:lumMod val="50000"/>
                  </a:schemeClr>
                </a:solidFill>
                <a:latin typeface="Times New Roman" panose="02020603050405020304" pitchFamily="18" charset="0"/>
                <a:cs typeface="Times New Roman" panose="02020603050405020304" pitchFamily="18" charset="0"/>
              </a:rPr>
              <a:t>msv</a:t>
            </a:r>
            <a:r>
              <a:rPr lang="en-US" sz="8000" i="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i="1" dirty="0" err="1" smtClean="0">
                <a:solidFill>
                  <a:schemeClr val="accent4">
                    <a:lumMod val="50000"/>
                  </a:schemeClr>
                </a:solidFill>
                <a:latin typeface="Times New Roman" panose="02020603050405020304" pitchFamily="18" charset="0"/>
                <a:cs typeface="Times New Roman" panose="02020603050405020304" pitchFamily="18" charset="0"/>
              </a:rPr>
              <a:t>id_sub</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2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khóa</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để</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phân</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biệt</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sinh</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viên</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này</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với</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sinh</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viên</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khác</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và</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phân</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biệt</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từng</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môn</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học</a:t>
            </a:r>
            <a:endParaRPr lang="en-US" sz="8000" dirty="0">
              <a:solidFill>
                <a:schemeClr val="accent4">
                  <a:lumMod val="50000"/>
                </a:schemeClr>
              </a:solidFill>
              <a:latin typeface="Times New Roman" panose="02020603050405020304" pitchFamily="18" charset="0"/>
              <a:cs typeface="Times New Roman" panose="02020603050405020304" pitchFamily="18" charset="0"/>
            </a:endParaRPr>
          </a:p>
          <a:p>
            <a:pPr algn="l"/>
            <a:r>
              <a:rPr lang="en-US" sz="8000" i="1" dirty="0">
                <a:solidFill>
                  <a:schemeClr val="accent4">
                    <a:lumMod val="50000"/>
                  </a:schemeClr>
                </a:solidFill>
                <a:latin typeface="Times New Roman" panose="02020603050405020304" pitchFamily="18" charset="0"/>
                <a:cs typeface="Times New Roman" panose="02020603050405020304" pitchFamily="18" charset="0"/>
              </a:rPr>
              <a:t>m</a:t>
            </a:r>
            <a:r>
              <a:rPr lang="en-US" sz="8000" i="1" dirty="0" smtClean="0">
                <a:solidFill>
                  <a:schemeClr val="accent4">
                    <a:lumMod val="50000"/>
                  </a:schemeClr>
                </a:solidFill>
                <a:latin typeface="Times New Roman" panose="02020603050405020304" pitchFamily="18" charset="0"/>
                <a:cs typeface="Times New Roman" panose="02020603050405020304" pitchFamily="18" charset="0"/>
              </a:rPr>
              <a:t>ark: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thuộc</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để</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lưu</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trữ</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điểm</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cũng</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như</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kết</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quả</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làm</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bài</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của</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sinh</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viên</a:t>
            </a:r>
            <a:r>
              <a:rPr lang="en-US" sz="8000" dirty="0">
                <a:solidFill>
                  <a:schemeClr val="accent4">
                    <a:lumMod val="50000"/>
                  </a:schemeClr>
                </a:solidFill>
                <a:latin typeface="Times New Roman" panose="02020603050405020304" pitchFamily="18" charset="0"/>
                <a:cs typeface="Times New Roman" panose="02020603050405020304" pitchFamily="18" charset="0"/>
              </a:rPr>
              <a:t>.</a:t>
            </a:r>
          </a:p>
          <a:p>
            <a:pPr algn="l"/>
            <a:endParaRPr lang="en-US" sz="8000" dirty="0"/>
          </a:p>
        </p:txBody>
      </p:sp>
    </p:spTree>
    <p:extLst>
      <p:ext uri="{BB962C8B-B14F-4D97-AF65-F5344CB8AC3E}">
        <p14:creationId xmlns:p14="http://schemas.microsoft.com/office/powerpoint/2010/main" val="39531971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solidFill>
                  <a:srgbClr val="C00000"/>
                </a:solidFill>
                <a:latin typeface="Times New Roman" panose="02020603050405020304" pitchFamily="18" charset="0"/>
                <a:cs typeface="Times New Roman" panose="02020603050405020304" pitchFamily="18" charset="0"/>
              </a:rPr>
              <a:t>Phần II: Phân tích và thiết kế bài toán</a:t>
            </a:r>
            <a:endParaRPr lang="en-US" sz="4000"/>
          </a:p>
        </p:txBody>
      </p:sp>
      <p:sp>
        <p:nvSpPr>
          <p:cNvPr id="3" name="Content Placeholder 2"/>
          <p:cNvSpPr>
            <a:spLocks noGrp="1"/>
          </p:cNvSpPr>
          <p:nvPr>
            <p:ph idx="1"/>
          </p:nvPr>
        </p:nvSpPr>
        <p:spPr>
          <a:xfrm>
            <a:off x="475989" y="1640911"/>
            <a:ext cx="12050038" cy="5473873"/>
          </a:xfrm>
        </p:spPr>
        <p:txBody>
          <a:bodyPr/>
          <a:lstStyle/>
          <a:p>
            <a:pPr marL="0" indent="0">
              <a:buNone/>
            </a:pPr>
            <a:r>
              <a:rPr lang="en-US" sz="2000" b="1" smtClean="0">
                <a:latin typeface="Times New Roman" panose="02020603050405020304" pitchFamily="18" charset="0"/>
                <a:cs typeface="Times New Roman" panose="02020603050405020304" pitchFamily="18" charset="0"/>
              </a:rPr>
              <a:t>b.Mối quan hệ giữa các bảng</a:t>
            </a:r>
          </a:p>
          <a:p>
            <a:pPr marL="0" indent="0">
              <a:buNone/>
            </a:pP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296675"/>
            <a:ext cx="8168384" cy="4041495"/>
          </a:xfrm>
          <a:prstGeom prst="rect">
            <a:avLst/>
          </a:prstGeom>
        </p:spPr>
      </p:pic>
    </p:spTree>
    <p:extLst>
      <p:ext uri="{BB962C8B-B14F-4D97-AF65-F5344CB8AC3E}">
        <p14:creationId xmlns:p14="http://schemas.microsoft.com/office/powerpoint/2010/main" val="176706277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412</TotalTime>
  <Words>1263</Words>
  <Application>Microsoft Office PowerPoint</Application>
  <PresentationFormat>Widescreen</PresentationFormat>
  <Paragraphs>119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Times New Roman</vt:lpstr>
      <vt:lpstr>Trebuchet MS</vt:lpstr>
      <vt:lpstr>Wingdings 3</vt:lpstr>
      <vt:lpstr>Facet</vt:lpstr>
      <vt:lpstr>ĐỀ TÀI:  ỨNG DỤNG THI TRẮC NGHIỆM ELEARNING </vt:lpstr>
      <vt:lpstr>Phần I: Khảo sát hệ thống </vt:lpstr>
      <vt:lpstr>Phần I: Khảo sát hệ thống</vt:lpstr>
      <vt:lpstr>Phần II: Phân tích và thiết kế bài toán</vt:lpstr>
      <vt:lpstr>Phần II: Phân tích và thiết kế bài toán</vt:lpstr>
      <vt:lpstr>Phần II: Phân tích và thiết kế bài toán</vt:lpstr>
      <vt:lpstr>Phần II: Phân tích và thiết kế bài toán</vt:lpstr>
      <vt:lpstr>Phần II: Phân tích và thiết kế bài toán</vt:lpstr>
      <vt:lpstr>Phần II: Phân tích và thiết kế bài toán</vt:lpstr>
      <vt:lpstr>Phần II: Phân tích và thiết kế bài toán</vt:lpstr>
      <vt:lpstr>Phần II: Phân tích và thiết kế bài toán</vt:lpstr>
      <vt:lpstr>Phần III : Các Sản Phẩm</vt:lpstr>
      <vt:lpstr>Phần III : Các Sản Phẩm</vt:lpstr>
      <vt:lpstr>Phần III : Các Sản Phẩm</vt:lpstr>
      <vt:lpstr>Phần III : Các Sản Phẩm</vt:lpstr>
      <vt:lpstr>Phần III : Các Sản Phẩm</vt:lpstr>
      <vt:lpstr>Phần III : Các Sản Phẩm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26</cp:revision>
  <dcterms:created xsi:type="dcterms:W3CDTF">2016-03-27T14:57:49Z</dcterms:created>
  <dcterms:modified xsi:type="dcterms:W3CDTF">2016-06-22T15:21:55Z</dcterms:modified>
</cp:coreProperties>
</file>