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00B88-C1CA-4ACF-A18C-75459398A5A4}">
  <a:tblStyle styleId="{DFF00B88-C1CA-4ACF-A18C-75459398A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/>
    <p:restoredTop sz="94616"/>
  </p:normalViewPr>
  <p:slideViewPr>
    <p:cSldViewPr snapToGrid="0">
      <p:cViewPr varScale="1">
        <p:scale>
          <a:sx n="179" d="100"/>
          <a:sy n="179" d="100"/>
        </p:scale>
        <p:origin x="77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6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de99e44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2de99e44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de99e44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2de99e44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e99e44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2de99e44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f60f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2df60f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f60fa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df60fa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f60fa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2df60fa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df60fa6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df60fa6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f60fa6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2df60fa6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df60fa6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2df60fa6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df60fa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2df60fa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df60fa6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2df60fa6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60fa6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2df60fa6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df60fa6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2df60fa6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df60fa6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2df60fa6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df60fa6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2df60fa6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df60fa6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2df60fa6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f60fa6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2df60fa6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df60fa6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2df60fa6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df60fa6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2df60fa6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df60fa6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2df60fa6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91c11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e591c11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df60fa6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2df60fa6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df60fa6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2df60fa6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df60fa6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22df60fa6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df60fa6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2df60fa6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df60fa6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2df60fa6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df60fa6d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22df60fa6d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df60fa6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2df60fa6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df60fa6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2df60fa6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df60fa6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2df60fa6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df60fa6d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2df60fa6d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df60fa6d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2df60fa6d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df60fa6d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22df60fa6d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df60fa6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2df60fa6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df60fa6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2df60fa6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e99e44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2de99e4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e99e44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2de99e44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f60f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2df60f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f60fa6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2df60fa6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e99e44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2de99e44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0" y="485302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13;p2"/>
          <p:cNvSpPr txBox="1"/>
          <p:nvPr/>
        </p:nvSpPr>
        <p:spPr>
          <a:xfrm>
            <a:off x="3085603" y="877625"/>
            <a:ext cx="343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600" b="1" i="0" u="none" strike="noStrike" cap="none">
                <a:solidFill>
                  <a:srgbClr val="37749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57345" y="2779533"/>
            <a:ext cx="1438538" cy="23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"/>
          <p:cNvSpPr txBox="1"/>
          <p:nvPr/>
        </p:nvSpPr>
        <p:spPr>
          <a:xfrm>
            <a:off x="3101605" y="591425"/>
            <a:ext cx="2110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77493"/>
                </a:solidFill>
                <a:latin typeface="Arial"/>
                <a:ea typeface="Arial"/>
                <a:cs typeface="Arial"/>
                <a:sym typeface="Arial"/>
              </a:rPr>
              <a:t>Comartek</a:t>
            </a:r>
            <a:r>
              <a:rPr lang="en-US" sz="1800" b="0" i="0" u="none" strike="noStrike" cap="none" dirty="0">
                <a:solidFill>
                  <a:srgbClr val="377493"/>
                </a:solidFill>
                <a:latin typeface="Arial"/>
                <a:ea typeface="Arial"/>
                <a:cs typeface="Arial"/>
                <a:sym typeface="Arial"/>
              </a:rPr>
              <a:t> JSC</a:t>
            </a:r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3087226" y="1613408"/>
            <a:ext cx="574188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6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sldNum" idx="12"/>
          </p:nvPr>
        </p:nvSpPr>
        <p:spPr>
          <a:xfrm>
            <a:off x="8595300" y="484884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2"/>
          </p:nvPr>
        </p:nvSpPr>
        <p:spPr>
          <a:xfrm>
            <a:off x="363748" y="645893"/>
            <a:ext cx="8394303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78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alibri"/>
              <a:buNone/>
              <a:defRPr sz="36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3200"/>
              <a:buFont typeface="Arial"/>
              <a:buNone/>
              <a:defRPr sz="2000" b="0" i="1" u="none" strike="noStrike" cap="none">
                <a:solidFill>
                  <a:srgbClr val="99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44890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010400" y="491381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95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7010400" y="49234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61;p14">
            <a:extLst>
              <a:ext uri="{FF2B5EF4-FFF2-40B4-BE49-F238E27FC236}">
                <a16:creationId xmlns:a16="http://schemas.microsoft.com/office/drawing/2014/main" id="{693619CF-6F69-465E-89B2-7534E3454491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3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95300" y="487164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Google Shape;25;p4"/>
          <p:cNvSpPr>
            <a:spLocks noGrp="1"/>
          </p:cNvSpPr>
          <p:nvPr>
            <p:ph type="body" idx="1"/>
          </p:nvPr>
        </p:nvSpPr>
        <p:spPr>
          <a:xfrm>
            <a:off x="3323834" y="2990870"/>
            <a:ext cx="2505075" cy="1293812"/>
          </a:xfrm>
          <a:prstGeom prst="round1Rect">
            <a:avLst>
              <a:gd name="adj" fmla="val 16667"/>
            </a:avLst>
          </a:prstGeom>
          <a:solidFill>
            <a:srgbClr val="AAC9CE"/>
          </a:solidFill>
          <a:ln w="1905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>
            <a:spLocks noGrp="1"/>
          </p:cNvSpPr>
          <p:nvPr>
            <p:ph type="body" idx="2"/>
          </p:nvPr>
        </p:nvSpPr>
        <p:spPr>
          <a:xfrm>
            <a:off x="509382" y="2990870"/>
            <a:ext cx="2505075" cy="1293812"/>
          </a:xfrm>
          <a:prstGeom prst="round1Rect">
            <a:avLst>
              <a:gd name="adj" fmla="val 16667"/>
            </a:avLst>
          </a:prstGeom>
          <a:solidFill>
            <a:srgbClr val="AAC9CE"/>
          </a:solidFill>
          <a:ln w="1905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>
            <a:spLocks noGrp="1"/>
          </p:cNvSpPr>
          <p:nvPr>
            <p:ph type="body" idx="3"/>
          </p:nvPr>
        </p:nvSpPr>
        <p:spPr>
          <a:xfrm>
            <a:off x="6138286" y="2990870"/>
            <a:ext cx="2505075" cy="1293812"/>
          </a:xfrm>
          <a:prstGeom prst="round1Rect">
            <a:avLst>
              <a:gd name="adj" fmla="val 16667"/>
            </a:avLst>
          </a:prstGeom>
          <a:solidFill>
            <a:srgbClr val="AAC9CE"/>
          </a:solidFill>
          <a:ln w="1905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4"/>
          </p:nvPr>
        </p:nvSpPr>
        <p:spPr>
          <a:xfrm>
            <a:off x="363686" y="663707"/>
            <a:ext cx="8417647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5"/>
          </p:nvPr>
        </p:nvSpPr>
        <p:spPr>
          <a:xfrm>
            <a:off x="363686" y="1157839"/>
            <a:ext cx="8417770" cy="155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6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9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>
            <a:spLocks noGrp="1"/>
          </p:cNvSpPr>
          <p:nvPr>
            <p:ph type="body" idx="1"/>
          </p:nvPr>
        </p:nvSpPr>
        <p:spPr>
          <a:xfrm>
            <a:off x="804863" y="2040351"/>
            <a:ext cx="1849437" cy="21995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43434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>
            <a:spLocks noGrp="1"/>
          </p:cNvSpPr>
          <p:nvPr>
            <p:ph type="body" idx="2"/>
          </p:nvPr>
        </p:nvSpPr>
        <p:spPr>
          <a:xfrm>
            <a:off x="2654828" y="2040351"/>
            <a:ext cx="1849437" cy="21995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43434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>
            <a:spLocks noGrp="1"/>
          </p:cNvSpPr>
          <p:nvPr>
            <p:ph type="body" idx="3"/>
          </p:nvPr>
        </p:nvSpPr>
        <p:spPr>
          <a:xfrm>
            <a:off x="4512629" y="2040351"/>
            <a:ext cx="1849437" cy="21995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43434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>
            <a:spLocks noGrp="1"/>
          </p:cNvSpPr>
          <p:nvPr>
            <p:ph type="body" idx="4"/>
          </p:nvPr>
        </p:nvSpPr>
        <p:spPr>
          <a:xfrm>
            <a:off x="6357663" y="2040351"/>
            <a:ext cx="1849437" cy="21995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43434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95300" y="4864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5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6"/>
          </p:nvPr>
        </p:nvSpPr>
        <p:spPr>
          <a:xfrm>
            <a:off x="363748" y="645893"/>
            <a:ext cx="8394303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>
            <a:spLocks noGrp="1"/>
          </p:cNvSpPr>
          <p:nvPr>
            <p:ph type="body" idx="7"/>
          </p:nvPr>
        </p:nvSpPr>
        <p:spPr>
          <a:xfrm>
            <a:off x="2659451" y="1460120"/>
            <a:ext cx="2149028" cy="576497"/>
          </a:xfrm>
          <a:prstGeom prst="chevron">
            <a:avLst>
              <a:gd name="adj" fmla="val 50000"/>
            </a:avLst>
          </a:prstGeom>
          <a:solidFill>
            <a:srgbClr val="AAC9CE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>
            <a:spLocks noGrp="1"/>
          </p:cNvSpPr>
          <p:nvPr>
            <p:ph type="body" idx="8"/>
          </p:nvPr>
        </p:nvSpPr>
        <p:spPr>
          <a:xfrm>
            <a:off x="4512629" y="1460120"/>
            <a:ext cx="2149028" cy="574292"/>
          </a:xfrm>
          <a:prstGeom prst="chevron">
            <a:avLst>
              <a:gd name="adj" fmla="val 50000"/>
            </a:avLst>
          </a:prstGeom>
          <a:solidFill>
            <a:srgbClr val="377493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>
            <a:spLocks noGrp="1"/>
          </p:cNvSpPr>
          <p:nvPr>
            <p:ph type="body" idx="9"/>
          </p:nvPr>
        </p:nvSpPr>
        <p:spPr>
          <a:xfrm>
            <a:off x="6354437" y="1460120"/>
            <a:ext cx="2149028" cy="574292"/>
          </a:xfrm>
          <a:prstGeom prst="chevron">
            <a:avLst>
              <a:gd name="adj" fmla="val 50000"/>
            </a:avLst>
          </a:prstGeom>
          <a:solidFill>
            <a:srgbClr val="21536C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>
            <a:spLocks noGrp="1"/>
          </p:cNvSpPr>
          <p:nvPr>
            <p:ph type="body" idx="13"/>
          </p:nvPr>
        </p:nvSpPr>
        <p:spPr>
          <a:xfrm>
            <a:off x="718790" y="1460120"/>
            <a:ext cx="2222500" cy="574292"/>
          </a:xfrm>
          <a:prstGeom prst="chevron">
            <a:avLst>
              <a:gd name="adj" fmla="val 50000"/>
            </a:avLst>
          </a:prstGeom>
          <a:solidFill>
            <a:srgbClr val="CADDE0"/>
          </a:solidFill>
          <a:ln w="9525" cap="flat" cmpd="sng">
            <a:solidFill>
              <a:srgbClr val="D8E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5300" y="4864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9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>
            <a:spLocks noGrp="1"/>
          </p:cNvSpPr>
          <p:nvPr>
            <p:ph type="body" idx="1"/>
          </p:nvPr>
        </p:nvSpPr>
        <p:spPr>
          <a:xfrm>
            <a:off x="766942" y="1860034"/>
            <a:ext cx="2198209" cy="1881279"/>
          </a:xfrm>
          <a:prstGeom prst="round1Rect">
            <a:avLst>
              <a:gd name="adj" fmla="val 16667"/>
            </a:avLst>
          </a:prstGeom>
          <a:solidFill>
            <a:srgbClr val="AAC9CE"/>
          </a:solidFill>
          <a:ln w="19050" cap="flat" cmpd="sng">
            <a:solidFill>
              <a:srgbClr val="AAC9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7493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>
            <a:spLocks noGrp="1"/>
          </p:cNvSpPr>
          <p:nvPr>
            <p:ph type="body" idx="2"/>
          </p:nvPr>
        </p:nvSpPr>
        <p:spPr>
          <a:xfrm flipH="1">
            <a:off x="5245196" y="1847616"/>
            <a:ext cx="3106750" cy="189086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77493"/>
          </a:solidFill>
          <a:ln w="1905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>
            <a:spLocks noGrp="1"/>
          </p:cNvSpPr>
          <p:nvPr>
            <p:ph type="body" idx="3"/>
          </p:nvPr>
        </p:nvSpPr>
        <p:spPr>
          <a:xfrm flipH="1">
            <a:off x="3005402" y="1847616"/>
            <a:ext cx="2198209" cy="1890862"/>
          </a:xfrm>
          <a:prstGeom prst="round1Rect">
            <a:avLst>
              <a:gd name="adj" fmla="val 16667"/>
            </a:avLst>
          </a:prstGeom>
          <a:solidFill>
            <a:srgbClr val="AAC9CE"/>
          </a:solidFill>
          <a:ln w="19050" cap="flat" cmpd="sng">
            <a:solidFill>
              <a:srgbClr val="AAC9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7493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5300" y="484475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363686" y="663707"/>
            <a:ext cx="8417647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5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6"/>
          </p:nvPr>
        </p:nvSpPr>
        <p:spPr>
          <a:xfrm>
            <a:off x="851285" y="2550507"/>
            <a:ext cx="2055813" cy="103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7"/>
          </p:nvPr>
        </p:nvSpPr>
        <p:spPr>
          <a:xfrm>
            <a:off x="3047254" y="2550507"/>
            <a:ext cx="2055813" cy="103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8"/>
          </p:nvPr>
        </p:nvSpPr>
        <p:spPr>
          <a:xfrm>
            <a:off x="5364638" y="2550507"/>
            <a:ext cx="2882067" cy="103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>
            <a:spLocks noGrp="1"/>
          </p:cNvSpPr>
          <p:nvPr>
            <p:ph type="body" idx="9" hasCustomPrompt="1"/>
          </p:nvPr>
        </p:nvSpPr>
        <p:spPr>
          <a:xfrm>
            <a:off x="2850658" y="2700377"/>
            <a:ext cx="269280" cy="23750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108000" bIns="72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57" name="Google Shape;57;p7"/>
          <p:cNvSpPr>
            <a:spLocks noGrp="1"/>
          </p:cNvSpPr>
          <p:nvPr>
            <p:ph type="body" idx="13"/>
          </p:nvPr>
        </p:nvSpPr>
        <p:spPr>
          <a:xfrm>
            <a:off x="5113076" y="2709502"/>
            <a:ext cx="269280" cy="23750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108000" bIns="72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7"/>
          <p:cNvSpPr>
            <a:spLocks noGrp="1"/>
          </p:cNvSpPr>
          <p:nvPr>
            <p:ph type="body" idx="14"/>
          </p:nvPr>
        </p:nvSpPr>
        <p:spPr>
          <a:xfrm>
            <a:off x="5158149" y="2782140"/>
            <a:ext cx="171917" cy="1027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536C"/>
          </a:solidFill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8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95300" y="488509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63748" y="645893"/>
            <a:ext cx="8394303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3" name="Google Shape;63;p8"/>
          <p:cNvGrpSpPr/>
          <p:nvPr/>
        </p:nvGrpSpPr>
        <p:grpSpPr>
          <a:xfrm>
            <a:off x="2657662" y="960620"/>
            <a:ext cx="3768522" cy="3774409"/>
            <a:chOff x="2675581" y="676587"/>
            <a:chExt cx="3793942" cy="3790328"/>
          </a:xfrm>
        </p:grpSpPr>
        <p:sp>
          <p:nvSpPr>
            <p:cNvPr id="64" name="Google Shape;64;p8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rgbClr val="DD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rgbClr val="215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rgbClr val="377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oogle Shape;68;p8"/>
            <p:cNvGrpSpPr/>
            <p:nvPr/>
          </p:nvGrpSpPr>
          <p:grpSpPr>
            <a:xfrm rot="5400000">
              <a:off x="5379664" y="2278951"/>
              <a:ext cx="585000" cy="585471"/>
              <a:chOff x="1967628" y="812211"/>
              <a:chExt cx="588000" cy="588000"/>
            </a:xfrm>
          </p:grpSpPr>
          <p:sp>
            <p:nvSpPr>
              <p:cNvPr id="69" name="Google Shape;69;p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37749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3774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8"/>
            <p:cNvGrpSpPr/>
            <p:nvPr/>
          </p:nvGrpSpPr>
          <p:grpSpPr>
            <a:xfrm rot="10800000">
              <a:off x="4280710" y="3378530"/>
              <a:ext cx="585000" cy="585471"/>
              <a:chOff x="1967628" y="812211"/>
              <a:chExt cx="588000" cy="588000"/>
            </a:xfrm>
          </p:grpSpPr>
          <p:sp>
            <p:nvSpPr>
              <p:cNvPr id="72" name="Google Shape;72;p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AC9CE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AC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8"/>
            <p:cNvGrpSpPr/>
            <p:nvPr/>
          </p:nvGrpSpPr>
          <p:grpSpPr>
            <a:xfrm rot="-5400000">
              <a:off x="3179922" y="2281479"/>
              <a:ext cx="585000" cy="585471"/>
              <a:chOff x="1967628" y="812211"/>
              <a:chExt cx="588000" cy="588000"/>
            </a:xfrm>
          </p:grpSpPr>
          <p:sp>
            <p:nvSpPr>
              <p:cNvPr id="75" name="Google Shape;75;p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DDE9EB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DD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" name="Google Shape;77;p8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77493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 i="0" u="none" strike="noStrike" cap="none">
                <a:solidFill>
                  <a:srgbClr val="37749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8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4261689" y="1180926"/>
              <a:ext cx="585000" cy="585529"/>
              <a:chOff x="1967628" y="812211"/>
              <a:chExt cx="588000" cy="588000"/>
            </a:xfrm>
          </p:grpSpPr>
          <p:sp>
            <p:nvSpPr>
              <p:cNvPr id="81" name="Google Shape;81;p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1536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153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8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4" name="Google Shape;84;p8"/>
          <p:cNvCxnSpPr/>
          <p:nvPr/>
        </p:nvCxnSpPr>
        <p:spPr>
          <a:xfrm rot="10800000">
            <a:off x="2780497" y="2060225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5" name="Google Shape;85;p8"/>
          <p:cNvCxnSpPr/>
          <p:nvPr/>
        </p:nvCxnSpPr>
        <p:spPr>
          <a:xfrm rot="10800000">
            <a:off x="2780497" y="3658370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6" name="Google Shape;86;p8"/>
          <p:cNvCxnSpPr/>
          <p:nvPr/>
        </p:nvCxnSpPr>
        <p:spPr>
          <a:xfrm>
            <a:off x="5375230" y="2060225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7" name="Google Shape;87;p8"/>
          <p:cNvCxnSpPr/>
          <p:nvPr/>
        </p:nvCxnSpPr>
        <p:spPr>
          <a:xfrm>
            <a:off x="5375230" y="3558467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88" name="Google Shape;88;p8"/>
          <p:cNvSpPr txBox="1">
            <a:spLocks noGrp="1"/>
          </p:cNvSpPr>
          <p:nvPr>
            <p:ph type="body" idx="3"/>
          </p:nvPr>
        </p:nvSpPr>
        <p:spPr>
          <a:xfrm>
            <a:off x="517302" y="1466850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4"/>
          </p:nvPr>
        </p:nvSpPr>
        <p:spPr>
          <a:xfrm>
            <a:off x="517302" y="3139027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5"/>
          </p:nvPr>
        </p:nvSpPr>
        <p:spPr>
          <a:xfrm>
            <a:off x="6523150" y="1443305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6"/>
          </p:nvPr>
        </p:nvSpPr>
        <p:spPr>
          <a:xfrm>
            <a:off x="6523150" y="3018462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1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sldNum" idx="12"/>
          </p:nvPr>
        </p:nvSpPr>
        <p:spPr>
          <a:xfrm>
            <a:off x="8595300" y="48514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363748" y="645893"/>
            <a:ext cx="8394303" cy="48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rgbClr val="37749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6" name="Google Shape;96;p9"/>
          <p:cNvCxnSpPr/>
          <p:nvPr/>
        </p:nvCxnSpPr>
        <p:spPr>
          <a:xfrm rot="10800000">
            <a:off x="2698139" y="2813588"/>
            <a:ext cx="755500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7" name="Google Shape;97;p9"/>
          <p:cNvCxnSpPr/>
          <p:nvPr/>
        </p:nvCxnSpPr>
        <p:spPr>
          <a:xfrm>
            <a:off x="5240011" y="2060225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8" name="Google Shape;98;p9"/>
          <p:cNvCxnSpPr/>
          <p:nvPr/>
        </p:nvCxnSpPr>
        <p:spPr>
          <a:xfrm>
            <a:off x="5240011" y="3796710"/>
            <a:ext cx="969336" cy="0"/>
          </a:xfrm>
          <a:prstGeom prst="straightConnector1">
            <a:avLst/>
          </a:prstGeom>
          <a:noFill/>
          <a:ln w="9525" cap="flat" cmpd="sng">
            <a:solidFill>
              <a:srgbClr val="21536C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9" name="Google Shape;99;p9"/>
          <p:cNvSpPr txBox="1">
            <a:spLocks noGrp="1"/>
          </p:cNvSpPr>
          <p:nvPr>
            <p:ph type="body" idx="3"/>
          </p:nvPr>
        </p:nvSpPr>
        <p:spPr>
          <a:xfrm>
            <a:off x="406934" y="1757184"/>
            <a:ext cx="2196206" cy="2318979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4"/>
          </p:nvPr>
        </p:nvSpPr>
        <p:spPr>
          <a:xfrm>
            <a:off x="6523150" y="1443305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5"/>
          </p:nvPr>
        </p:nvSpPr>
        <p:spPr>
          <a:xfrm>
            <a:off x="6523150" y="3018462"/>
            <a:ext cx="2196206" cy="1095375"/>
          </a:xfrm>
          <a:prstGeom prst="rect">
            <a:avLst/>
          </a:prstGeom>
          <a:noFill/>
          <a:ln w="12700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664583" y="957063"/>
            <a:ext cx="3814835" cy="3790597"/>
            <a:chOff x="2662213" y="676344"/>
            <a:chExt cx="3814835" cy="3790597"/>
          </a:xfrm>
        </p:grpSpPr>
        <p:sp>
          <p:nvSpPr>
            <p:cNvPr id="103" name="Google Shape;103;p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15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377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9"/>
            <p:cNvGrpSpPr/>
            <p:nvPr/>
          </p:nvGrpSpPr>
          <p:grpSpPr>
            <a:xfrm rot="-7200165">
              <a:off x="3337679" y="2826786"/>
              <a:ext cx="585010" cy="585536"/>
              <a:chOff x="1967628" y="812211"/>
              <a:chExt cx="588000" cy="588000"/>
            </a:xfrm>
          </p:grpSpPr>
          <p:sp>
            <p:nvSpPr>
              <p:cNvPr id="107" name="Google Shape;107;p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AC9CE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AC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9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8000" cy="588000"/>
            </a:xfrm>
          </p:grpSpPr>
          <p:sp>
            <p:nvSpPr>
              <p:cNvPr id="110" name="Google Shape;110;p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1536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153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9"/>
            <p:cNvGrpSpPr/>
            <p:nvPr/>
          </p:nvGrpSpPr>
          <p:grpSpPr>
            <a:xfrm rot="7200165">
              <a:off x="5229931" y="2804716"/>
              <a:ext cx="585010" cy="585536"/>
              <a:chOff x="1977085" y="811649"/>
              <a:chExt cx="588000" cy="588000"/>
            </a:xfrm>
          </p:grpSpPr>
          <p:sp>
            <p:nvSpPr>
              <p:cNvPr id="113" name="Google Shape;113;p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37749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3774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p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77493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 i="0" u="none" strike="noStrike" cap="none">
                <a:solidFill>
                  <a:srgbClr val="37749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0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595300" y="483802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363686" y="634"/>
            <a:ext cx="6315680" cy="5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21536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1748187" y="600903"/>
            <a:ext cx="4036590" cy="3941675"/>
            <a:chOff x="2256566" y="677103"/>
            <a:chExt cx="4036590" cy="3941675"/>
          </a:xfrm>
        </p:grpSpPr>
        <p:sp>
          <p:nvSpPr>
            <p:cNvPr id="122" name="Google Shape;122;p10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A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0"/>
          <p:cNvSpPr>
            <a:spLocks noGrp="1"/>
          </p:cNvSpPr>
          <p:nvPr>
            <p:ph type="body" idx="2"/>
          </p:nvPr>
        </p:nvSpPr>
        <p:spPr>
          <a:xfrm>
            <a:off x="3915097" y="1723384"/>
            <a:ext cx="2470326" cy="2475789"/>
          </a:xfrm>
          <a:prstGeom prst="ellipse">
            <a:avLst/>
          </a:prstGeom>
          <a:solidFill>
            <a:srgbClr val="21536C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10"/>
          <p:cNvSpPr>
            <a:spLocks noGrp="1"/>
          </p:cNvSpPr>
          <p:nvPr>
            <p:ph type="body" idx="3"/>
          </p:nvPr>
        </p:nvSpPr>
        <p:spPr>
          <a:xfrm>
            <a:off x="2712999" y="2854953"/>
            <a:ext cx="1495493" cy="1498800"/>
          </a:xfrm>
          <a:prstGeom prst="ellipse">
            <a:avLst/>
          </a:prstGeom>
          <a:solidFill>
            <a:srgbClr val="377493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Google Shape;130;p10"/>
          <p:cNvSpPr>
            <a:spLocks noGrp="1"/>
          </p:cNvSpPr>
          <p:nvPr>
            <p:ph type="body" idx="4"/>
          </p:nvPr>
        </p:nvSpPr>
        <p:spPr>
          <a:xfrm>
            <a:off x="5259321" y="992029"/>
            <a:ext cx="1232612" cy="1235338"/>
          </a:xfrm>
          <a:prstGeom prst="ellipse">
            <a:avLst/>
          </a:prstGeom>
          <a:solidFill>
            <a:srgbClr val="377493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10"/>
          <p:cNvSpPr>
            <a:spLocks noGrp="1"/>
          </p:cNvSpPr>
          <p:nvPr>
            <p:ph type="body" idx="5"/>
          </p:nvPr>
        </p:nvSpPr>
        <p:spPr>
          <a:xfrm>
            <a:off x="3058557" y="1297853"/>
            <a:ext cx="1424543" cy="1423122"/>
          </a:xfrm>
          <a:prstGeom prst="ellipse">
            <a:avLst/>
          </a:prstGeom>
          <a:solidFill>
            <a:srgbClr val="377493"/>
          </a:solidFill>
          <a:ln w="9525" cap="flat" cmpd="sng">
            <a:solidFill>
              <a:srgbClr val="377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2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sldNum" idx="12"/>
          </p:nvPr>
        </p:nvSpPr>
        <p:spPr>
          <a:xfrm>
            <a:off x="8595300" y="488445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8944377" cy="11269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99811" y="62248"/>
            <a:ext cx="8944377" cy="11269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1"/>
          <p:cNvGrpSpPr/>
          <p:nvPr/>
        </p:nvGrpSpPr>
        <p:grpSpPr>
          <a:xfrm>
            <a:off x="3996210" y="471014"/>
            <a:ext cx="1197664" cy="1126777"/>
            <a:chOff x="5972700" y="2330200"/>
            <a:chExt cx="411625" cy="387275"/>
          </a:xfrm>
        </p:grpSpPr>
        <p:sp>
          <p:nvSpPr>
            <p:cNvPr id="137" name="Google Shape;137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rgbClr val="3774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solidFill>
              <a:schemeClr val="lt1"/>
            </a:solidFill>
            <a:ln w="25400" cap="flat" cmpd="sng">
              <a:solidFill>
                <a:srgbClr val="3774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1"/>
          <p:cNvSpPr txBox="1"/>
          <p:nvPr/>
        </p:nvSpPr>
        <p:spPr>
          <a:xfrm>
            <a:off x="1275008" y="1841669"/>
            <a:ext cx="65939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1536C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275008" y="3116679"/>
            <a:ext cx="65939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find us at: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Info@comartek.com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837BE56-3826-F744-B7E6-20AF1FDFD4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28012" cy="5134507"/>
          </a:xfrm>
          <a:prstGeom prst="rect">
            <a:avLst/>
          </a:prstGeom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89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153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93062" y="4858564"/>
            <a:ext cx="548700" cy="35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8EDB-B68B-4C56-B42C-4BD3BEAF75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4. Statements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In HTML, JavaScript statements are "instructions" to be "executed" by the web browser.</a:t>
            </a:r>
            <a:endParaRPr sz="24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Most JavaScript programs contain many JavaScript statements. The statements are executed, one by one, in the same order as they are written.</a:t>
            </a:r>
            <a:endParaRPr sz="24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(Optional) Semicolons separate JavaScript statements. Add a semicolon at the end of each executable statement.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5. Variables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JavaScript variables are containers for storing data values.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  <a:endParaRPr sz="2400">
              <a:solidFill>
                <a:srgbClr val="1155CC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 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y = 6;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z = x +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Assignment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Arithmetic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Comparison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Logical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Type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Bitwise</a:t>
            </a:r>
            <a:endParaRPr sz="2800"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Assignment operators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assignment operator (=) assigns a value to a variable.</a:t>
            </a:r>
            <a:endParaRPr sz="1800"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5"/>
          <p:cNvGraphicFramePr/>
          <p:nvPr/>
        </p:nvGraphicFramePr>
        <p:xfrm>
          <a:off x="1894500" y="1771750"/>
          <a:ext cx="4822175" cy="277347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143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Example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Same As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 =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+= 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 = x +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-= 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-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*= 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*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/= 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/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%= 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%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Arithmetic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1853400" y="1504450"/>
          <a:ext cx="5060000" cy="316968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25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Addition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Subtraction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Multiplication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Division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Modulus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Increment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Decrement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Comparison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27"/>
          <p:cNvGraphicFramePr/>
          <p:nvPr/>
        </p:nvGraphicFramePr>
        <p:xfrm>
          <a:off x="1853400" y="1504450"/>
          <a:ext cx="5060000" cy="316968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168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==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equal to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===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equal value and equal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!=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 equal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!==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 equal value or not equal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greater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less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greater than or equal to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Comparison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1853400" y="1504450"/>
          <a:ext cx="5060000" cy="118863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168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less than or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ternary operator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Logic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1853400" y="1504450"/>
          <a:ext cx="5060000" cy="158484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25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&amp;&amp;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logical and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||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logical 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!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logical not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Type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30"/>
          <p:cNvGraphicFramePr/>
          <p:nvPr/>
        </p:nvGraphicFramePr>
        <p:xfrm>
          <a:off x="1853400" y="1504450"/>
          <a:ext cx="5060000" cy="140199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12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typeof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Returns the type of a variable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instanceof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Returns true if an object is an instance of an object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6. Operators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457200" y="922975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Bitwise operators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952500" y="144740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{DFF00B88-C1CA-4ACF-A18C-75459398A5A4}</a:tableStyleId>
              </a:tblPr>
              <a:tblGrid>
                <a:gridCol w="10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Example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Same as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Result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Decimal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&amp;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&amp;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0101 &amp; 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|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|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| 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~0101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^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^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^ 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Zero fill left shift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&lt;&lt;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&lt;&lt;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Signed right shift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&gt;&gt;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&gt;&gt;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&gt;&gt;&gt;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Zero fill right shift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&gt;&gt;&gt;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&gt;&gt;&gt;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Have a basic understanding of </a:t>
            </a:r>
            <a:r>
              <a:rPr lang="en-US" sz="3000" dirty="0" err="1"/>
              <a:t>Javascript</a:t>
            </a:r>
            <a:endParaRPr sz="3000" dirty="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Know how to write and run </a:t>
            </a:r>
            <a:r>
              <a:rPr lang="en-US" sz="3000" dirty="0" err="1"/>
              <a:t>Javascript</a:t>
            </a:r>
            <a:r>
              <a:rPr lang="en-US" sz="3000" dirty="0"/>
              <a:t> code</a:t>
            </a:r>
            <a:endParaRPr sz="30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7. 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types in Javascript: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string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number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boolean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null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undefined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object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symbol</a:t>
            </a:r>
            <a:endParaRPr sz="240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7. 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JavaScript variables can hold many data types: numbers, strings, objects and more.</a:t>
            </a:r>
            <a:endParaRPr sz="24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rgbClr val="1155CC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  <a:endParaRPr sz="2400">
              <a:solidFill>
                <a:srgbClr val="1155CC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length = 16;                               // Number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lastName = "Johnson";                      // String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{firstName:"John", lastName:"Doe"};    // Object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7. Data types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JavaScript has dynamic types. This means that the same variable can be used to hold different data types.</a:t>
            </a:r>
            <a:endParaRPr sz="24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rgbClr val="1155CC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  <a:endParaRPr sz="2400">
              <a:solidFill>
                <a:srgbClr val="1155CC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x;               // Now x is undefined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5;           // Now x is a Number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"John";      // Now x is a String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8. Functions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Definition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JavaScript function is a block of code designed to perform a particular task.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JavaScript function is executed when "something" invokes it (calls it).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8. Functions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Syntax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JavaScript function is defined with the </a:t>
            </a:r>
            <a:r>
              <a:rPr lang="en-US" sz="1800" b="1"/>
              <a:t>function</a:t>
            </a:r>
            <a:r>
              <a:rPr lang="en-US" sz="1800"/>
              <a:t> keyword, followed by a </a:t>
            </a:r>
            <a:r>
              <a:rPr lang="en-US" sz="1800" b="1"/>
              <a:t>name</a:t>
            </a:r>
            <a:r>
              <a:rPr lang="en-US" sz="1800"/>
              <a:t>, followed by parentheses </a:t>
            </a:r>
            <a:r>
              <a:rPr lang="en-US" sz="1800" b="1"/>
              <a:t>()</a:t>
            </a:r>
            <a:r>
              <a:rPr lang="en-US" sz="1800"/>
              <a:t>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Function names can contain letters, digits, underscores, and dollar signs (same rules as variables).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The parentheses may include parameter names separated by commas: (</a:t>
            </a:r>
            <a:r>
              <a:rPr lang="en-US" sz="1800" b="1"/>
              <a:t>parameter1</a:t>
            </a:r>
            <a:r>
              <a:rPr lang="en-US" sz="1800"/>
              <a:t>, </a:t>
            </a:r>
            <a:r>
              <a:rPr lang="en-US" sz="1800" b="1"/>
              <a:t>parameter2</a:t>
            </a:r>
            <a:r>
              <a:rPr lang="en-US" sz="1800"/>
              <a:t>, ...)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The code to be executed, by the function, is placed inside curly brackets: </a:t>
            </a:r>
            <a:r>
              <a:rPr lang="en-US" sz="1800" b="1"/>
              <a:t>{}</a:t>
            </a:r>
            <a:endParaRPr sz="18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8. Functions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Syntax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name(</a:t>
            </a:r>
            <a:r>
              <a:rPr lang="en-US" sz="1600" i="1">
                <a:latin typeface="Courier New"/>
                <a:ea typeface="Courier New"/>
                <a:cs typeface="Courier New"/>
                <a:sym typeface="Courier New"/>
              </a:rPr>
              <a:t>parameter1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i="1">
                <a:latin typeface="Courier New"/>
                <a:ea typeface="Courier New"/>
                <a:cs typeface="Courier New"/>
                <a:sym typeface="Courier New"/>
              </a:rPr>
              <a:t>parameter2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i="1">
                <a:latin typeface="Courier New"/>
                <a:ea typeface="Courier New"/>
                <a:cs typeface="Courier New"/>
                <a:sym typeface="Courier New"/>
              </a:rPr>
              <a:t>parameter3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  <a:endParaRPr sz="1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Example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myFunction(a, b)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a * 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myFunction(5, 6); // x = 30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9. Conditionals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Conditional statements are used to perform different actions based on different conditions.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JavaScript we have the following conditional statements: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 </a:t>
            </a:r>
            <a:r>
              <a:rPr lang="en-US" sz="1800" b="1"/>
              <a:t>if</a:t>
            </a:r>
            <a:r>
              <a:rPr lang="en-US" sz="1800"/>
              <a:t> to specify a block of code to be executed, if a specified condition is true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 </a:t>
            </a:r>
            <a:r>
              <a:rPr lang="en-US" sz="1800" b="1"/>
              <a:t>else</a:t>
            </a:r>
            <a:r>
              <a:rPr lang="en-US" sz="1800"/>
              <a:t> to specify a block of code to be executed, if the same condition is false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 </a:t>
            </a:r>
            <a:r>
              <a:rPr lang="en-US" sz="1800" b="1"/>
              <a:t>else if</a:t>
            </a:r>
            <a:r>
              <a:rPr lang="en-US" sz="1800"/>
              <a:t> to specify a new condition to test, if the first condition is false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 </a:t>
            </a:r>
            <a:r>
              <a:rPr lang="en-US" sz="1800" b="1"/>
              <a:t>switch</a:t>
            </a:r>
            <a:r>
              <a:rPr lang="en-US" sz="1800"/>
              <a:t> to specify many alternative blocks of code to be executed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9. Conditionals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Syntax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// if, else, else if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if (condition1) 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condition1 is true</a:t>
            </a:r>
            <a:endParaRPr sz="1600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 else if (condition2) 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the condition1 is false and condition2 is true</a:t>
            </a:r>
            <a:endParaRPr sz="1600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the condition1 is false and condition2 is false</a:t>
            </a:r>
            <a:endParaRPr sz="1600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9. Conditionals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Syntax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switch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switch(expression)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case n: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  <a:endParaRPr sz="1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case n: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  <a:endParaRPr sz="1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  <a:endParaRPr sz="1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9. Conditionals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Example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if (time &lt; 10)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morning";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if (time &lt; 20)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day";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evening";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Content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08775" y="989575"/>
            <a:ext cx="7878000" cy="3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What is </a:t>
            </a:r>
            <a:r>
              <a:rPr lang="en-US" sz="2000" dirty="0" err="1"/>
              <a:t>Javascript</a:t>
            </a:r>
            <a:r>
              <a:rPr lang="en-US" sz="2000" dirty="0"/>
              <a:t>?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Where to try?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Output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Statements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Variables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Operators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Data types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Functions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Conditionals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Loops</a:t>
            </a:r>
            <a:endParaRPr sz="20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Scope</a:t>
            </a:r>
            <a:endParaRPr sz="2000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9. Conditionals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Example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switch (new Date().getDay())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"Sunday";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"Monday";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"Tuesday";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"Wednesday";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3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For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While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Do/While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For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Syntax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-US" sz="1400" i="1"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i="1"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i="1">
                <a:latin typeface="Courier New"/>
                <a:ea typeface="Courier New"/>
                <a:cs typeface="Courier New"/>
                <a:sym typeface="Courier New"/>
              </a:rPr>
              <a:t>statement 3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b="1"/>
              <a:t>Statement 1</a:t>
            </a:r>
            <a:r>
              <a:rPr lang="en-US" sz="1800"/>
              <a:t> is executed before the loop (the code block) starts.</a:t>
            </a:r>
            <a:endParaRPr sz="18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b="1"/>
              <a:t>Statement 2</a:t>
            </a:r>
            <a:r>
              <a:rPr lang="en-US" sz="1800"/>
              <a:t> defines the condition for running the loop (the code block).</a:t>
            </a:r>
            <a:endParaRPr sz="18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b="1"/>
              <a:t>Statement 3</a:t>
            </a:r>
            <a:r>
              <a:rPr lang="en-US" sz="1800"/>
              <a:t> is executed each time after the loop (the code block) has been executed.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5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For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Example</a:t>
            </a:r>
            <a:endParaRPr sz="20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for (var i = 0; i &lt; 5;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 + "&lt;br&gt;";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6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While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Definition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1800"/>
              <a:t>The while loop loops through a block of code as long as a specified condition is true.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Syntax</a:t>
            </a:r>
            <a:endParaRPr sz="20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-US" sz="1400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7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While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Example</a:t>
            </a:r>
            <a:endParaRPr sz="20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while (i &lt; 10)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8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Do/While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Definition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1800"/>
              <a:t>The do/while loop is a variant of the while loop. </a:t>
            </a:r>
            <a:r>
              <a:rPr lang="en-US" sz="1800" b="1"/>
              <a:t>This loop will execute the code block once, before checking if the condition is true</a:t>
            </a:r>
            <a:r>
              <a:rPr lang="en-US" sz="1800"/>
              <a:t>, then it will repeat the loop as long as the condition is true.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Syntax</a:t>
            </a:r>
            <a:endParaRPr sz="20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 while (</a:t>
            </a:r>
            <a:r>
              <a:rPr lang="en-US" sz="1400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10. Loops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Do/While</a:t>
            </a:r>
            <a:endParaRPr sz="22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Example</a:t>
            </a:r>
            <a:endParaRPr sz="20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 while (i &lt; 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11. Scope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0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2200"/>
              <a:t>In Javascript, scope is the set of variables, objects, and functions you have access to.</a:t>
            </a:r>
            <a:endParaRPr sz="2200"/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Local variables</a:t>
            </a:r>
            <a:endParaRPr sz="2000"/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Global variables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11. Scope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200"/>
              <a:t>Local variables</a:t>
            </a:r>
            <a:endParaRPr sz="22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Variables declared within a JavaScript function, become </a:t>
            </a:r>
            <a:r>
              <a:rPr lang="en-US" sz="1800" b="1"/>
              <a:t>LOCAL</a:t>
            </a:r>
            <a:r>
              <a:rPr lang="en-US" sz="1800"/>
              <a:t> to the function.</a:t>
            </a:r>
            <a:endParaRPr sz="18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Local variables have </a:t>
            </a:r>
            <a:r>
              <a:rPr lang="en-US" sz="1800" b="1"/>
              <a:t>local scope</a:t>
            </a:r>
            <a:r>
              <a:rPr lang="en-US" sz="1800"/>
              <a:t>: They can only be accessed within the function</a:t>
            </a:r>
            <a:endParaRPr sz="1800"/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Example:</a:t>
            </a:r>
            <a:endParaRPr sz="1800"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not use carName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var carName = "Volvo";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1. What is Javascript?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/>
              <a:t>Javascript</a:t>
            </a:r>
            <a:r>
              <a:rPr lang="en-US" dirty="0"/>
              <a:t> is a programming language used in web programming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11. Scope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 startAt="2"/>
            </a:pPr>
            <a:r>
              <a:rPr lang="en-US" sz="2200"/>
              <a:t>Global variables</a:t>
            </a:r>
            <a:endParaRPr sz="22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variable declared outside a function, becomes </a:t>
            </a:r>
            <a:r>
              <a:rPr lang="en-US" sz="1800" b="1"/>
              <a:t>GLOBAL</a:t>
            </a:r>
            <a:r>
              <a:rPr lang="en-US" sz="1800"/>
              <a:t>.</a:t>
            </a:r>
            <a:endParaRPr sz="180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global variable has </a:t>
            </a:r>
            <a:r>
              <a:rPr lang="en-US" sz="1800" b="1"/>
              <a:t>global scope</a:t>
            </a:r>
            <a:r>
              <a:rPr lang="en-US" sz="1800"/>
              <a:t>: All scripts and functions on a web page can access it.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Example:</a:t>
            </a:r>
            <a:endParaRPr sz="1800"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carName = " Volvo";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 </a:t>
            </a:r>
            <a:endParaRPr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12. Hoisting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2200"/>
              <a:t>Hoisting is JavaScript's default behavior of moving declarations to the top.</a:t>
            </a:r>
            <a:endParaRPr sz="2200"/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JS declarations are hoisted</a:t>
            </a:r>
            <a:endParaRPr sz="2000"/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JS initializations are not hoisted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12. Hoisting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200"/>
              <a:t>JS declarations are hoisted</a:t>
            </a:r>
            <a:endParaRPr sz="22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JavaScript, a variable can be used before it has been declared.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Example: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x = 5; // Assign 5 to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console.log(x);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x; // Declare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12. Hoisting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5"/>
          <p:cNvSpPr txBox="1">
            <a:spLocks noGrp="1"/>
          </p:cNvSpPr>
          <p:nvPr>
            <p:ph type="body" idx="1"/>
          </p:nvPr>
        </p:nvSpPr>
        <p:spPr>
          <a:xfrm>
            <a:off x="457200" y="913450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 startAt="2"/>
            </a:pPr>
            <a:r>
              <a:rPr lang="en-US" sz="2200"/>
              <a:t>Global variables</a:t>
            </a:r>
            <a:endParaRPr sz="22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JavaScript only hoists declarations, not initializations.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Example: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 = 5; // Initialize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console.log(x); //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console.log(y); // undefined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y = 7; // Initialize 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2. Where to try?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dirty="0"/>
              <a:t>HTML &lt;script&gt; tag</a:t>
            </a:r>
            <a:endParaRPr dirty="0"/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Internal</a:t>
            </a:r>
            <a:endParaRPr dirty="0"/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External</a:t>
            </a:r>
            <a:endParaRPr dirty="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Console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Nodejs console</a:t>
            </a:r>
          </a:p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 err="1"/>
              <a:t>Vscode</a:t>
            </a:r>
            <a:r>
              <a:rPr lang="en-US" dirty="0"/>
              <a:t> (​​​​​Quokka)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2. Where to try?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/>
              <a:t>HTML &lt;script&gt; tag</a:t>
            </a:r>
            <a:endParaRPr sz="28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Internal</a:t>
            </a:r>
            <a:endParaRPr sz="24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Put your JS code right inside the &lt;script&gt; tag.</a:t>
            </a:r>
            <a:endParaRPr sz="240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Example:</a:t>
            </a:r>
            <a:endParaRPr sz="2400" u="sng">
              <a:solidFill>
                <a:srgbClr val="1155CC"/>
              </a:solidFill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alert(“Hello world”);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2. Where to try?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/>
              <a:t>HTML &lt;script&gt; tag</a:t>
            </a:r>
            <a:endParaRPr sz="28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External</a:t>
            </a:r>
            <a:endParaRPr sz="24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Write your JS code in a file with </a:t>
            </a:r>
            <a:r>
              <a:rPr lang="en-US" sz="2400" b="1"/>
              <a:t>.js</a:t>
            </a:r>
            <a:r>
              <a:rPr lang="en-US" sz="2400"/>
              <a:t> extension and put that file's path into src attribute of script tag</a:t>
            </a:r>
            <a:endParaRPr sz="240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Example:</a:t>
            </a:r>
            <a:endParaRPr sz="2400" u="sng">
              <a:solidFill>
                <a:srgbClr val="1155CC"/>
              </a:solidFill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&lt;script src=”path-to-file.js”&gt;&lt;/script&gt;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2. Where to try?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/>
              <a:t>Console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a modern browser, press F12 and go to Console tab.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Write your JS code and hit enter, it will run immediately.</a:t>
            </a:r>
            <a:endParaRPr sz="240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6712527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3. Output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In this course we will mainly practice on a console then simply we just have to use </a:t>
            </a:r>
            <a:r>
              <a:rPr lang="en-US" sz="2400" b="1" dirty="0" err="1"/>
              <a:t>console.log</a:t>
            </a:r>
            <a:r>
              <a:rPr lang="en-US" sz="2400" b="1" dirty="0"/>
              <a:t>()</a:t>
            </a:r>
            <a:r>
              <a:rPr lang="en-US" sz="2400" dirty="0"/>
              <a:t> to log output to console.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 Point Hero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1808</Words>
  <Application>Microsoft Macintosh PowerPoint</Application>
  <PresentationFormat>On-screen Show (16:9)</PresentationFormat>
  <Paragraphs>478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Roboto</vt:lpstr>
      <vt:lpstr>Power Point Hero theme</vt:lpstr>
      <vt:lpstr>PowerPoint Presentation</vt:lpstr>
      <vt:lpstr>Objective</vt:lpstr>
      <vt:lpstr>Content</vt:lpstr>
      <vt:lpstr>1. What is Javascript?</vt:lpstr>
      <vt:lpstr>2. Where to try?</vt:lpstr>
      <vt:lpstr>2. Where to try?</vt:lpstr>
      <vt:lpstr>2. Where to try?</vt:lpstr>
      <vt:lpstr>2. Where to try?</vt:lpstr>
      <vt:lpstr>3. Output</vt:lpstr>
      <vt:lpstr>4. Statements</vt:lpstr>
      <vt:lpstr>5. Variables</vt:lpstr>
      <vt:lpstr>6. Operators</vt:lpstr>
      <vt:lpstr>6. Operators</vt:lpstr>
      <vt:lpstr>6. Operators</vt:lpstr>
      <vt:lpstr>6. Operators</vt:lpstr>
      <vt:lpstr>6. Operators</vt:lpstr>
      <vt:lpstr>6. Operators</vt:lpstr>
      <vt:lpstr>6. Operators</vt:lpstr>
      <vt:lpstr>6. Operators</vt:lpstr>
      <vt:lpstr>7. Data types</vt:lpstr>
      <vt:lpstr>7. Data types</vt:lpstr>
      <vt:lpstr>7. Data types</vt:lpstr>
      <vt:lpstr>8. Functions</vt:lpstr>
      <vt:lpstr>8. Functions</vt:lpstr>
      <vt:lpstr>8. Functions</vt:lpstr>
      <vt:lpstr>9. Conditionals</vt:lpstr>
      <vt:lpstr>9. Conditionals</vt:lpstr>
      <vt:lpstr>9. Conditionals</vt:lpstr>
      <vt:lpstr>9. Conditionals</vt:lpstr>
      <vt:lpstr>9. Conditionals</vt:lpstr>
      <vt:lpstr>10. Loops</vt:lpstr>
      <vt:lpstr>10. Loops</vt:lpstr>
      <vt:lpstr>10. Loops</vt:lpstr>
      <vt:lpstr>10. Loops</vt:lpstr>
      <vt:lpstr>10. Loops</vt:lpstr>
      <vt:lpstr>10. Loops</vt:lpstr>
      <vt:lpstr>10. Loops</vt:lpstr>
      <vt:lpstr>11. Scope</vt:lpstr>
      <vt:lpstr>11. Scope</vt:lpstr>
      <vt:lpstr>11. Scope</vt:lpstr>
      <vt:lpstr>12. Hoisting</vt:lpstr>
      <vt:lpstr>12. Hoisting</vt:lpstr>
      <vt:lpstr>12. Hoisting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Truc Pham</cp:lastModifiedBy>
  <cp:revision>7</cp:revision>
  <dcterms:modified xsi:type="dcterms:W3CDTF">2022-02-07T06:27:18Z</dcterms:modified>
</cp:coreProperties>
</file>