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556" autoAdjust="0"/>
  </p:normalViewPr>
  <p:slideViewPr>
    <p:cSldViewPr>
      <p:cViewPr varScale="1">
        <p:scale>
          <a:sx n="110" d="100"/>
          <a:sy n="110" d="100"/>
        </p:scale>
        <p:origin x="18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\Downloads\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22-439D-8D41-D37CB776E964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22-439D-8D41-D37CB776E964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2-439D-8D41-D37CB776E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中華旅行社銷售情形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3275444561920272"/>
          <c:y val="0.13249070315383088"/>
          <c:w val="0.68591554876242267"/>
          <c:h val="0.701762852357566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EA-4F63-AD53-6D7C818A5910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EA-4F63-AD53-6D7C818A5910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EA-4F63-AD53-6D7C818A5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608984344"/>
        <c:axId val="608984736"/>
      </c:barChart>
      <c:lineChart>
        <c:grouping val="standard"/>
        <c:varyColors val="0"/>
        <c:ser>
          <c:idx val="3"/>
          <c:order val="3"/>
          <c:tx>
            <c:strRef>
              <c:f>組合圖!$A$5</c:f>
              <c:strCache>
                <c:ptCount val="1"/>
                <c:pt idx="0">
                  <c:v>平均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  <c:pt idx="0">
                  <c:v>2833.3333333333335</c:v>
                </c:pt>
                <c:pt idx="1">
                  <c:v>2933.3333333333335</c:v>
                </c:pt>
                <c:pt idx="2">
                  <c:v>3900</c:v>
                </c:pt>
                <c:pt idx="3">
                  <c:v>4000</c:v>
                </c:pt>
                <c:pt idx="4">
                  <c:v>4900</c:v>
                </c:pt>
                <c:pt idx="5">
                  <c:v>5266.666666666667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EA-4F63-AD53-6D7C818A5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8984344"/>
        <c:axId val="608984736"/>
      </c:lineChart>
      <c:catAx>
        <c:axId val="608984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r>
                  <a:rPr lang="zh-TW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89843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635592290191219"/>
          <c:y val="0.21813454181319408"/>
          <c:w val="0.60153888296694813"/>
          <c:h val="0.48638853678109129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北海道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F4-45E0-9ACD-CB3D51135ACC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濟州島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F4-45E0-9ACD-CB3D51135ACC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京阪神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F4-45E0-9ACD-CB3D51135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/>
                  <a:t>金額</a:t>
                </a:r>
                <a:r>
                  <a:rPr lang="en-US"/>
                  <a:t>(</a:t>
                </a:r>
                <a:r>
                  <a:rPr lang="zh-TW"/>
                  <a:t>千元</a:t>
                </a:r>
                <a:r>
                  <a:rPr lang="en-US"/>
                  <a:t>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圓形圖!$H$1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2">
                      <a:shade val="53000"/>
                      <a:lumMod val="60000"/>
                      <a:lumOff val="40000"/>
                    </a:schemeClr>
                  </a:gs>
                  <a:gs pos="0">
                    <a:schemeClr val="accent2">
                      <a:shade val="5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34-417E-A3DE-B6E5BDAE2B41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shade val="76000"/>
                      <a:lumMod val="60000"/>
                      <a:lumOff val="40000"/>
                    </a:schemeClr>
                  </a:gs>
                  <a:gs pos="0">
                    <a:schemeClr val="accent2">
                      <a:shade val="7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34-417E-A3DE-B6E5BDAE2B41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34-417E-A3DE-B6E5BDAE2B41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2">
                      <a:tint val="77000"/>
                      <a:lumMod val="60000"/>
                      <a:lumOff val="40000"/>
                    </a:schemeClr>
                  </a:gs>
                  <a:gs pos="0">
                    <a:schemeClr val="accent2">
                      <a:tint val="77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34-417E-A3DE-B6E5BDAE2B41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2">
                      <a:tint val="54000"/>
                      <a:lumMod val="60000"/>
                      <a:lumOff val="40000"/>
                    </a:schemeClr>
                  </a:gs>
                  <a:gs pos="0">
                    <a:schemeClr val="accent2">
                      <a:tint val="54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734-417E-A3DE-B6E5BDAE2B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圓形圖!$A$2:$A$6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圓形圖!$H$2:$H$6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734-417E-A3DE-B6E5BDAE2B4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中華旅行社銷售業績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子圖!$H$1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3">
                      <a:shade val="53000"/>
                      <a:lumMod val="60000"/>
                      <a:lumOff val="40000"/>
                    </a:schemeClr>
                  </a:gs>
                  <a:gs pos="0">
                    <a:schemeClr val="accent3">
                      <a:shade val="5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56-43B9-BF15-C895E6081D7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3">
                      <a:shade val="76000"/>
                      <a:lumMod val="60000"/>
                      <a:lumOff val="40000"/>
                    </a:schemeClr>
                  </a:gs>
                  <a:gs pos="0">
                    <a:schemeClr val="accent3">
                      <a:shade val="7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56-43B9-BF15-C895E6081D7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56-43B9-BF15-C895E6081D7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3">
                      <a:tint val="77000"/>
                      <a:lumMod val="60000"/>
                      <a:lumOff val="40000"/>
                    </a:schemeClr>
                  </a:gs>
                  <a:gs pos="0">
                    <a:schemeClr val="accent3">
                      <a:tint val="77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56-43B9-BF15-C895E6081D7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3">
                      <a:tint val="54000"/>
                      <a:lumMod val="60000"/>
                      <a:lumOff val="40000"/>
                    </a:schemeClr>
                  </a:gs>
                  <a:gs pos="0">
                    <a:schemeClr val="accent3">
                      <a:tint val="54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556-43B9-BF15-C895E6081D7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3">
                      <a:tint val="30000"/>
                      <a:lumMod val="60000"/>
                      <a:lumOff val="40000"/>
                    </a:schemeClr>
                  </a:gs>
                  <a:gs pos="0">
                    <a:schemeClr val="accent3">
                      <a:tint val="3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556-43B9-BF15-C895E6081D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子圖!$A$2:$A$6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子圖!$H$2:$H$6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56-43B9-BF15-C895E6081D77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中華旅行社銷售業績</a:t>
            </a:r>
          </a:p>
        </c:rich>
      </c:tx>
      <c:layout>
        <c:manualLayout>
          <c:xMode val="edge"/>
          <c:yMode val="edge"/>
          <c:x val="0.22692199201985672"/>
          <c:y val="2.95745391495041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脫離圓心!$H$1</c:f>
              <c:strCache>
                <c:ptCount val="1"/>
                <c:pt idx="0">
                  <c:v>總計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25C-4FDF-B1A6-03913E1AE2B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25C-4FDF-B1A6-03913E1AE2B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25C-4FDF-B1A6-03913E1AE2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25C-4FDF-B1A6-03913E1AE2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25C-4FDF-B1A6-03913E1AE2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脫離圓心!$A$2:$A$6</c:f>
              <c:strCache>
                <c:ptCount val="5"/>
                <c:pt idx="0">
                  <c:v>北海道</c:v>
                </c:pt>
                <c:pt idx="1">
                  <c:v>濟州島</c:v>
                </c:pt>
                <c:pt idx="2">
                  <c:v>京阪神</c:v>
                </c:pt>
                <c:pt idx="3">
                  <c:v>九州</c:v>
                </c:pt>
                <c:pt idx="4">
                  <c:v>四國</c:v>
                </c:pt>
              </c:strCache>
            </c:strRef>
          </c:cat>
          <c:val>
            <c:numRef>
              <c:f>脫離圓心!$H$2:$H$6</c:f>
              <c:numCache>
                <c:formatCode>#,##0</c:formatCode>
                <c:ptCount val="5"/>
                <c:pt idx="0">
                  <c:v>26400</c:v>
                </c:pt>
                <c:pt idx="1">
                  <c:v>18350</c:v>
                </c:pt>
                <c:pt idx="2">
                  <c:v>26750</c:v>
                </c:pt>
                <c:pt idx="3">
                  <c:v>12180</c:v>
                </c:pt>
                <c:pt idx="4">
                  <c:v>13225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25C-4FDF-B1A6-03913E1AE2B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服務績效表現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31393968419421636"/>
          <c:y val="0.20738584234834148"/>
          <c:w val="0.38643190173679093"/>
          <c:h val="0.64099535035865329"/>
        </c:manualLayout>
      </c:layout>
      <c:radarChart>
        <c:radarStyle val="marker"/>
        <c:varyColors val="0"/>
        <c:ser>
          <c:idx val="0"/>
          <c:order val="0"/>
          <c:tx>
            <c:strRef>
              <c:f>雷達圖!$B$1</c:f>
              <c:strCache>
                <c:ptCount val="1"/>
                <c:pt idx="0">
                  <c:v>全體平均</c:v>
                </c:pt>
              </c:strCache>
            </c:strRef>
          </c:tx>
          <c:spPr>
            <a:ln w="34925" cap="rnd">
              <a:solidFill>
                <a:schemeClr val="accent2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雷達圖!$B$2:$B$6</c:f>
              <c:numCache>
                <c:formatCode>0.0</c:formatCode>
                <c:ptCount val="5"/>
                <c:pt idx="0">
                  <c:v>3.5</c:v>
                </c:pt>
                <c:pt idx="1">
                  <c:v>3.2</c:v>
                </c:pt>
                <c:pt idx="2">
                  <c:v>3.8</c:v>
                </c:pt>
                <c:pt idx="3">
                  <c:v>3.4</c:v>
                </c:pt>
                <c:pt idx="4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06-4F3B-9B48-0DD3C99B9423}"/>
            </c:ext>
          </c:extLst>
        </c:ser>
        <c:ser>
          <c:idx val="1"/>
          <c:order val="1"/>
          <c:tx>
            <c:strRef>
              <c:f>雷達圖!$C$1</c:f>
              <c:strCache>
                <c:ptCount val="1"/>
                <c:pt idx="0">
                  <c:v>甲領隊</c:v>
                </c:pt>
              </c:strCache>
            </c:strRef>
          </c:tx>
          <c:spPr>
            <a:ln w="34925" cap="rnd">
              <a:solidFill>
                <a:schemeClr val="accent2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雷達圖!$A$2:$A$6</c:f>
              <c:strCache>
                <c:ptCount val="5"/>
                <c:pt idx="0">
                  <c:v>服務完善</c:v>
                </c:pt>
                <c:pt idx="1">
                  <c:v>互動性</c:v>
                </c:pt>
                <c:pt idx="2">
                  <c:v>認真</c:v>
                </c:pt>
                <c:pt idx="3">
                  <c:v>即時性</c:v>
                </c:pt>
                <c:pt idx="4">
                  <c:v>同理心</c:v>
                </c:pt>
              </c:strCache>
            </c:strRef>
          </c:cat>
          <c:val>
            <c:numRef>
              <c:f>雷達圖!$C$2:$C$6</c:f>
              <c:numCache>
                <c:formatCode>0.0</c:formatCode>
                <c:ptCount val="5"/>
                <c:pt idx="0">
                  <c:v>4</c:v>
                </c:pt>
                <c:pt idx="1">
                  <c:v>2.6</c:v>
                </c:pt>
                <c:pt idx="2">
                  <c:v>4.2</c:v>
                </c:pt>
                <c:pt idx="3">
                  <c:v>4.3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06-4F3B-9B48-0DD3C99B9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3232"/>
        <c:axId val="603933624"/>
      </c:radarChart>
      <c:catAx>
        <c:axId val="6039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624"/>
        <c:crosses val="autoZero"/>
        <c:auto val="1"/>
        <c:lblAlgn val="ctr"/>
        <c:lblOffset val="100"/>
        <c:noMultiLvlLbl val="0"/>
      </c:catAx>
      <c:valAx>
        <c:axId val="60393362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3232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年資與月所得關係圖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1"/>
        <c:ser>
          <c:idx val="0"/>
          <c:order val="0"/>
          <c:tx>
            <c:strRef>
              <c:f>XY散佈圖!$B$1</c:f>
              <c:strCache>
                <c:ptCount val="1"/>
                <c:pt idx="0">
                  <c:v>月所得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6"/>
          </c:marker>
          <c:dPt>
            <c:idx val="0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8F-4CA6-B7D8-E03BA6620432}"/>
              </c:ext>
            </c:extLst>
          </c:dPt>
          <c:dPt>
            <c:idx val="1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2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8F-4CA6-B7D8-E03BA6620432}"/>
              </c:ext>
            </c:extLst>
          </c:dPt>
          <c:dPt>
            <c:idx val="2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3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8F-4CA6-B7D8-E03BA6620432}"/>
              </c:ext>
            </c:extLst>
          </c:dPt>
          <c:dPt>
            <c:idx val="3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4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D8F-4CA6-B7D8-E03BA6620432}"/>
              </c:ext>
            </c:extLst>
          </c:dPt>
          <c:dPt>
            <c:idx val="4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5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1D8F-4CA6-B7D8-E03BA6620432}"/>
              </c:ext>
            </c:extLst>
          </c:dPt>
          <c:dPt>
            <c:idx val="5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6"/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1D8F-4CA6-B7D8-E03BA6620432}"/>
              </c:ext>
            </c:extLst>
          </c:dPt>
          <c:dPt>
            <c:idx val="6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1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1D8F-4CA6-B7D8-E03BA6620432}"/>
              </c:ext>
            </c:extLst>
          </c:dPt>
          <c:dPt>
            <c:idx val="7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2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1D8F-4CA6-B7D8-E03BA6620432}"/>
              </c:ext>
            </c:extLst>
          </c:dPt>
          <c:dPt>
            <c:idx val="8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3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1D8F-4CA6-B7D8-E03BA6620432}"/>
              </c:ext>
            </c:extLst>
          </c:dPt>
          <c:dPt>
            <c:idx val="9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4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1D8F-4CA6-B7D8-E03BA6620432}"/>
              </c:ext>
            </c:extLst>
          </c:dPt>
          <c:dPt>
            <c:idx val="10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5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1D8F-4CA6-B7D8-E03BA6620432}"/>
              </c:ext>
            </c:extLst>
          </c:dPt>
          <c:dPt>
            <c:idx val="11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6">
                      <a:lumMod val="6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1D8F-4CA6-B7D8-E03BA6620432}"/>
              </c:ext>
            </c:extLst>
          </c:dPt>
          <c:dPt>
            <c:idx val="12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1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1D8F-4CA6-B7D8-E03BA6620432}"/>
              </c:ext>
            </c:extLst>
          </c:dPt>
          <c:dPt>
            <c:idx val="13"/>
            <c:marker>
              <c:symbol val="diamond"/>
              <c:size val="6"/>
              <c:spPr>
                <a:solidFill>
                  <a:schemeClr val="lt1"/>
                </a:solidFill>
                <a:ln w="15875">
                  <a:solidFill>
                    <a:schemeClr val="accent2">
                      <a:lumMod val="80000"/>
                      <a:lumOff val="2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1D8F-4CA6-B7D8-E03BA6620432}"/>
              </c:ext>
            </c:extLst>
          </c:dPt>
          <c:xVal>
            <c:numRef>
              <c:f>XY散佈圖!$A$2:$A$15</c:f>
              <c:numCache>
                <c:formatCode>General</c:formatCode>
                <c:ptCount val="1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  <c:pt idx="8">
                  <c:v>17</c:v>
                </c:pt>
                <c:pt idx="9">
                  <c:v>19</c:v>
                </c:pt>
                <c:pt idx="10">
                  <c:v>21</c:v>
                </c:pt>
                <c:pt idx="11">
                  <c:v>23</c:v>
                </c:pt>
                <c:pt idx="12">
                  <c:v>25</c:v>
                </c:pt>
                <c:pt idx="13">
                  <c:v>27</c:v>
                </c:pt>
              </c:numCache>
            </c:numRef>
          </c:xVal>
          <c:yVal>
            <c:numRef>
              <c:f>XY散佈圖!$B$2:$B$15</c:f>
              <c:numCache>
                <c:formatCode>_(* #,##0_);_(* \(#,##0\);_(* "-"_);_(@_)</c:formatCode>
                <c:ptCount val="14"/>
                <c:pt idx="0">
                  <c:v>33000</c:v>
                </c:pt>
                <c:pt idx="1">
                  <c:v>34000</c:v>
                </c:pt>
                <c:pt idx="2">
                  <c:v>37000</c:v>
                </c:pt>
                <c:pt idx="3">
                  <c:v>43000</c:v>
                </c:pt>
                <c:pt idx="4">
                  <c:v>48000</c:v>
                </c:pt>
                <c:pt idx="5">
                  <c:v>54000</c:v>
                </c:pt>
                <c:pt idx="6">
                  <c:v>63000</c:v>
                </c:pt>
                <c:pt idx="7">
                  <c:v>66000</c:v>
                </c:pt>
                <c:pt idx="8">
                  <c:v>68000</c:v>
                </c:pt>
                <c:pt idx="9">
                  <c:v>69000</c:v>
                </c:pt>
                <c:pt idx="10">
                  <c:v>69000</c:v>
                </c:pt>
                <c:pt idx="11">
                  <c:v>70000</c:v>
                </c:pt>
                <c:pt idx="12">
                  <c:v>71000</c:v>
                </c:pt>
                <c:pt idx="13">
                  <c:v>72000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1D8F-4CA6-B7D8-E03BA6620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934408"/>
        <c:axId val="603934800"/>
      </c:scatterChart>
      <c:valAx>
        <c:axId val="603934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800"/>
        <c:crosses val="autoZero"/>
        <c:crossBetween val="midCat"/>
      </c:valAx>
      <c:valAx>
        <c:axId val="60393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每月所得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440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中華航空銷售機位數量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折線圖!$B$1</c:f>
              <c:strCache>
                <c:ptCount val="1"/>
                <c:pt idx="0">
                  <c:v>銷售量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3"/>
              </a:outerShdw>
            </a:effectLst>
          </c:spPr>
          <c:marker>
            <c:symbol val="none"/>
          </c:marker>
          <c:dLbls>
            <c:spPr>
              <a:solidFill>
                <a:schemeClr val="accent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折線圖!$A$2:$A$14</c:f>
              <c:numCache>
                <c:formatCode>m/d;@</c:formatCode>
                <c:ptCount val="13"/>
                <c:pt idx="0">
                  <c:v>45213</c:v>
                </c:pt>
                <c:pt idx="1">
                  <c:v>45244</c:v>
                </c:pt>
                <c:pt idx="2">
                  <c:v>45274</c:v>
                </c:pt>
                <c:pt idx="3">
                  <c:v>45306</c:v>
                </c:pt>
                <c:pt idx="4">
                  <c:v>45337</c:v>
                </c:pt>
                <c:pt idx="5">
                  <c:v>45366</c:v>
                </c:pt>
                <c:pt idx="6">
                  <c:v>45397</c:v>
                </c:pt>
                <c:pt idx="7">
                  <c:v>45427</c:v>
                </c:pt>
                <c:pt idx="8">
                  <c:v>45458</c:v>
                </c:pt>
                <c:pt idx="9">
                  <c:v>45488</c:v>
                </c:pt>
                <c:pt idx="10">
                  <c:v>45519</c:v>
                </c:pt>
                <c:pt idx="11">
                  <c:v>45550</c:v>
                </c:pt>
                <c:pt idx="12">
                  <c:v>45580</c:v>
                </c:pt>
              </c:numCache>
            </c:numRef>
          </c:cat>
          <c:val>
            <c:numRef>
              <c:f>折線圖!$B$2:$B$14</c:f>
              <c:numCache>
                <c:formatCode>_-* #,##0_-;\-* #,##0_-;_-* "-"??_-;_-@_-</c:formatCode>
                <c:ptCount val="13"/>
                <c:pt idx="0">
                  <c:v>12298</c:v>
                </c:pt>
                <c:pt idx="1">
                  <c:v>11955</c:v>
                </c:pt>
                <c:pt idx="2">
                  <c:v>12430</c:v>
                </c:pt>
                <c:pt idx="3">
                  <c:v>12380</c:v>
                </c:pt>
                <c:pt idx="4">
                  <c:v>10452</c:v>
                </c:pt>
                <c:pt idx="5">
                  <c:v>11868</c:v>
                </c:pt>
                <c:pt idx="6">
                  <c:v>11925</c:v>
                </c:pt>
                <c:pt idx="7">
                  <c:v>12191</c:v>
                </c:pt>
                <c:pt idx="8">
                  <c:v>12337</c:v>
                </c:pt>
                <c:pt idx="9">
                  <c:v>12443</c:v>
                </c:pt>
                <c:pt idx="10">
                  <c:v>12064</c:v>
                </c:pt>
                <c:pt idx="11">
                  <c:v>12447</c:v>
                </c:pt>
                <c:pt idx="12">
                  <c:v>12481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7E-4257-A10B-35FA9CA5770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1298744368"/>
        <c:axId val="1505623808"/>
      </c:lineChart>
      <c:catAx>
        <c:axId val="1298744368"/>
        <c:scaling>
          <c:orientation val="minMax"/>
        </c:scaling>
        <c:delete val="0"/>
        <c:axPos val="b"/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5623808"/>
        <c:crosses val="autoZero"/>
        <c:auto val="0"/>
        <c:lblAlgn val="ctr"/>
        <c:lblOffset val="100"/>
        <c:noMultiLvlLbl val="0"/>
      </c:catAx>
      <c:valAx>
        <c:axId val="1505623808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29874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中華航空股價趨勢圖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股票圖!$B$1</c:f>
              <c:strCache>
                <c:ptCount val="1"/>
                <c:pt idx="0">
                  <c:v>成交量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股票圖!$B$2:$B$15</c:f>
              <c:numCache>
                <c:formatCode>General</c:formatCode>
                <c:ptCount val="14"/>
                <c:pt idx="0">
                  <c:v>1200</c:v>
                </c:pt>
                <c:pt idx="1">
                  <c:v>1250</c:v>
                </c:pt>
                <c:pt idx="2">
                  <c:v>1500</c:v>
                </c:pt>
                <c:pt idx="3">
                  <c:v>1600</c:v>
                </c:pt>
                <c:pt idx="4">
                  <c:v>2500</c:v>
                </c:pt>
                <c:pt idx="5">
                  <c:v>2400</c:v>
                </c:pt>
                <c:pt idx="6">
                  <c:v>3000</c:v>
                </c:pt>
                <c:pt idx="7">
                  <c:v>3600</c:v>
                </c:pt>
                <c:pt idx="8">
                  <c:v>3000</c:v>
                </c:pt>
                <c:pt idx="9">
                  <c:v>2560</c:v>
                </c:pt>
                <c:pt idx="10">
                  <c:v>2000</c:v>
                </c:pt>
                <c:pt idx="11">
                  <c:v>2200</c:v>
                </c:pt>
                <c:pt idx="12">
                  <c:v>2000</c:v>
                </c:pt>
                <c:pt idx="1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B02-9381-D8C88434D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3935584"/>
        <c:axId val="603935976"/>
      </c:barChart>
      <c:stockChart>
        <c:ser>
          <c:idx val="1"/>
          <c:order val="1"/>
          <c:tx>
            <c:strRef>
              <c:f>股票圖!$C$1</c:f>
              <c:strCache>
                <c:ptCount val="1"/>
                <c:pt idx="0">
                  <c:v>開盤價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股票圖!$C$2:$C$15</c:f>
              <c:numCache>
                <c:formatCode>General</c:formatCode>
                <c:ptCount val="14"/>
                <c:pt idx="0">
                  <c:v>52</c:v>
                </c:pt>
                <c:pt idx="1">
                  <c:v>53</c:v>
                </c:pt>
                <c:pt idx="2">
                  <c:v>56</c:v>
                </c:pt>
                <c:pt idx="3">
                  <c:v>62</c:v>
                </c:pt>
                <c:pt idx="4">
                  <c:v>60</c:v>
                </c:pt>
                <c:pt idx="5">
                  <c:v>56</c:v>
                </c:pt>
                <c:pt idx="6">
                  <c:v>54</c:v>
                </c:pt>
                <c:pt idx="7">
                  <c:v>50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66</c:v>
                </c:pt>
                <c:pt idx="12">
                  <c:v>71</c:v>
                </c:pt>
                <c:pt idx="13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C6-4B02-9381-D8C88434D6C0}"/>
            </c:ext>
          </c:extLst>
        </c:ser>
        <c:ser>
          <c:idx val="2"/>
          <c:order val="2"/>
          <c:tx>
            <c:strRef>
              <c:f>股票圖!$D$1</c:f>
              <c:strCache>
                <c:ptCount val="1"/>
                <c:pt idx="0">
                  <c:v>最高價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股票圖!$D$2:$D$15</c:f>
              <c:numCache>
                <c:formatCode>General</c:formatCode>
                <c:ptCount val="14"/>
                <c:pt idx="0">
                  <c:v>56</c:v>
                </c:pt>
                <c:pt idx="1">
                  <c:v>56</c:v>
                </c:pt>
                <c:pt idx="2">
                  <c:v>62</c:v>
                </c:pt>
                <c:pt idx="3">
                  <c:v>62</c:v>
                </c:pt>
                <c:pt idx="4">
                  <c:v>60</c:v>
                </c:pt>
                <c:pt idx="5">
                  <c:v>57</c:v>
                </c:pt>
                <c:pt idx="6">
                  <c:v>55</c:v>
                </c:pt>
                <c:pt idx="7">
                  <c:v>55</c:v>
                </c:pt>
                <c:pt idx="8">
                  <c:v>56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76</c:v>
                </c:pt>
                <c:pt idx="13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C6-4B02-9381-D8C88434D6C0}"/>
            </c:ext>
          </c:extLst>
        </c:ser>
        <c:ser>
          <c:idx val="3"/>
          <c:order val="3"/>
          <c:tx>
            <c:strRef>
              <c:f>股票圖!$E$1</c:f>
              <c:strCache>
                <c:ptCount val="1"/>
                <c:pt idx="0">
                  <c:v>最低價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股票圖!$E$2:$E$15</c:f>
              <c:numCache>
                <c:formatCode>General</c:formatCode>
                <c:ptCount val="14"/>
                <c:pt idx="0">
                  <c:v>50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56</c:v>
                </c:pt>
                <c:pt idx="5">
                  <c:v>52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53</c:v>
                </c:pt>
                <c:pt idx="10">
                  <c:v>60</c:v>
                </c:pt>
                <c:pt idx="11">
                  <c:v>64</c:v>
                </c:pt>
                <c:pt idx="12">
                  <c:v>70</c:v>
                </c:pt>
                <c:pt idx="13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C6-4B02-9381-D8C88434D6C0}"/>
            </c:ext>
          </c:extLst>
        </c:ser>
        <c:ser>
          <c:idx val="4"/>
          <c:order val="4"/>
          <c:tx>
            <c:strRef>
              <c:f>股票圖!$F$1</c:f>
              <c:strCache>
                <c:ptCount val="1"/>
                <c:pt idx="0">
                  <c:v>收盤價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股票圖!$A$2:$A$15</c:f>
              <c:numCache>
                <c:formatCode>m/d</c:formatCode>
                <c:ptCount val="14"/>
                <c:pt idx="0">
                  <c:v>41246</c:v>
                </c:pt>
                <c:pt idx="1">
                  <c:v>41247</c:v>
                </c:pt>
                <c:pt idx="2">
                  <c:v>41248</c:v>
                </c:pt>
                <c:pt idx="3">
                  <c:v>41249</c:v>
                </c:pt>
                <c:pt idx="4">
                  <c:v>41250</c:v>
                </c:pt>
                <c:pt idx="5">
                  <c:v>41253</c:v>
                </c:pt>
                <c:pt idx="6">
                  <c:v>41254</c:v>
                </c:pt>
                <c:pt idx="7">
                  <c:v>41255</c:v>
                </c:pt>
                <c:pt idx="8">
                  <c:v>41256</c:v>
                </c:pt>
                <c:pt idx="9">
                  <c:v>41257</c:v>
                </c:pt>
                <c:pt idx="10">
                  <c:v>41260</c:v>
                </c:pt>
                <c:pt idx="11">
                  <c:v>41261</c:v>
                </c:pt>
                <c:pt idx="12">
                  <c:v>41262</c:v>
                </c:pt>
                <c:pt idx="13">
                  <c:v>41263</c:v>
                </c:pt>
              </c:numCache>
            </c:numRef>
          </c:cat>
          <c:val>
            <c:numRef>
              <c:f>股票圖!$F$2:$F$15</c:f>
              <c:numCache>
                <c:formatCode>General</c:formatCode>
                <c:ptCount val="14"/>
                <c:pt idx="0">
                  <c:v>54</c:v>
                </c:pt>
                <c:pt idx="1">
                  <c:v>55</c:v>
                </c:pt>
                <c:pt idx="2">
                  <c:v>60</c:v>
                </c:pt>
                <c:pt idx="3">
                  <c:v>60</c:v>
                </c:pt>
                <c:pt idx="4">
                  <c:v>58</c:v>
                </c:pt>
                <c:pt idx="5">
                  <c:v>54</c:v>
                </c:pt>
                <c:pt idx="6">
                  <c:v>52</c:v>
                </c:pt>
                <c:pt idx="7">
                  <c:v>50</c:v>
                </c:pt>
                <c:pt idx="8">
                  <c:v>54</c:v>
                </c:pt>
                <c:pt idx="9">
                  <c:v>58</c:v>
                </c:pt>
                <c:pt idx="10">
                  <c:v>66</c:v>
                </c:pt>
                <c:pt idx="11">
                  <c:v>70</c:v>
                </c:pt>
                <c:pt idx="12">
                  <c:v>75</c:v>
                </c:pt>
                <c:pt idx="1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2C6-4B02-9381-D8C88434D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lt1"/>
              </a:solidFill>
              <a:round/>
            </a:ln>
            <a:effectLst/>
          </c:spPr>
        </c:hiLowLines>
        <c:upDownBars>
          <c:gapWidth val="150"/>
          <c:upBars>
            <c:spPr>
              <a:gradFill>
                <a:gsLst>
                  <a:gs pos="100000">
                    <a:schemeClr val="lt1">
                      <a:lumMod val="85000"/>
                    </a:schemeClr>
                  </a:gs>
                  <a:gs pos="0">
                    <a:schemeClr val="lt1"/>
                  </a:gs>
                </a:gsLst>
                <a:path path="circle">
                  <a:fillToRect l="50000" t="50000" r="50000" b="50000"/>
                </a:path>
              </a:gra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upBars>
          <c:downBars>
            <c:spPr>
              <a:gradFill>
                <a:gsLst>
                  <a:gs pos="100000">
                    <a:schemeClr val="dk1">
                      <a:lumMod val="95000"/>
                      <a:lumOff val="5000"/>
                    </a:schemeClr>
                  </a:gs>
                  <a:gs pos="0">
                    <a:schemeClr val="dk1">
                      <a:lumMod val="75000"/>
                      <a:lumOff val="2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 w="9525">
                <a:solidFill>
                  <a:schemeClr val="dk1">
                    <a:lumMod val="75000"/>
                    <a:lumOff val="25000"/>
                  </a:schemeClr>
                </a:solidFill>
              </a:ln>
              <a:effectLst/>
            </c:spPr>
          </c:downBars>
        </c:upDownBars>
        <c:axId val="603936760"/>
        <c:axId val="603936368"/>
      </c:stockChart>
      <c:catAx>
        <c:axId val="603935584"/>
        <c:scaling>
          <c:orientation val="minMax"/>
        </c:scaling>
        <c:delete val="0"/>
        <c:axPos val="b"/>
        <c:numFmt formatCode="m/d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976"/>
        <c:crosses val="autoZero"/>
        <c:auto val="0"/>
        <c:lblAlgn val="ctr"/>
        <c:lblOffset val="100"/>
        <c:noMultiLvlLbl val="0"/>
      </c:catAx>
      <c:valAx>
        <c:axId val="60393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成交量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5584"/>
        <c:crosses val="autoZero"/>
        <c:crossBetween val="between"/>
      </c:valAx>
      <c:valAx>
        <c:axId val="60393636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03936760"/>
        <c:crosses val="max"/>
        <c:crossBetween val="between"/>
      </c:valAx>
      <c:catAx>
        <c:axId val="603936760"/>
        <c:scaling>
          <c:orientation val="minMax"/>
        </c:scaling>
        <c:delete val="1"/>
        <c:axPos val="b"/>
        <c:numFmt formatCode="m/d" sourceLinked="1"/>
        <c:majorTickMark val="none"/>
        <c:minorTickMark val="none"/>
        <c:tickLblPos val="nextTo"/>
        <c:crossAx val="603936368"/>
        <c:crosses val="autoZero"/>
        <c:auto val="0"/>
        <c:lblAlgn val="ctr"/>
        <c:lblOffset val="100"/>
        <c:noMultiLvlLbl val="1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/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108EF314-F8CA-4A67-9207-B264FD321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664828"/>
              </p:ext>
            </p:extLst>
          </p:nvPr>
        </p:nvGraphicFramePr>
        <p:xfrm>
          <a:off x="4571998" y="3280885"/>
          <a:ext cx="4248473" cy="290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9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354002"/>
              </p:ext>
            </p:extLst>
          </p:nvPr>
        </p:nvGraphicFramePr>
        <p:xfrm>
          <a:off x="4884685" y="3524575"/>
          <a:ext cx="4012506" cy="2447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D6AD6458-1BF8-4B9D-87A8-7F51F9007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853662"/>
              </p:ext>
            </p:extLst>
          </p:nvPr>
        </p:nvGraphicFramePr>
        <p:xfrm>
          <a:off x="4637876" y="3327937"/>
          <a:ext cx="4308182" cy="2643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958308"/>
              </p:ext>
            </p:extLst>
          </p:nvPr>
        </p:nvGraphicFramePr>
        <p:xfrm>
          <a:off x="4713811" y="3300616"/>
          <a:ext cx="4185424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857005"/>
              </p:ext>
            </p:extLst>
          </p:nvPr>
        </p:nvGraphicFramePr>
        <p:xfrm>
          <a:off x="4932039" y="3367259"/>
          <a:ext cx="3822555" cy="262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30891"/>
              </p:ext>
            </p:extLst>
          </p:nvPr>
        </p:nvGraphicFramePr>
        <p:xfrm>
          <a:off x="5157591" y="3327936"/>
          <a:ext cx="3534523" cy="280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230523"/>
              </p:ext>
            </p:extLst>
          </p:nvPr>
        </p:nvGraphicFramePr>
        <p:xfrm>
          <a:off x="4760796" y="3413534"/>
          <a:ext cx="4167876" cy="2575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08621"/>
              </p:ext>
            </p:extLst>
          </p:nvPr>
        </p:nvGraphicFramePr>
        <p:xfrm>
          <a:off x="4925908" y="3260981"/>
          <a:ext cx="3972704" cy="2898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447681"/>
              </p:ext>
            </p:extLst>
          </p:nvPr>
        </p:nvGraphicFramePr>
        <p:xfrm>
          <a:off x="4681183" y="3234620"/>
          <a:ext cx="4283306" cy="283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00000000-0008-0000-08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848482"/>
              </p:ext>
            </p:extLst>
          </p:nvPr>
        </p:nvGraphicFramePr>
        <p:xfrm>
          <a:off x="4854559" y="3352929"/>
          <a:ext cx="4072757" cy="2723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683</TotalTime>
  <Words>659</Words>
  <Application>Microsoft Office PowerPoint</Application>
  <PresentationFormat>如螢幕大小 (4:3)</PresentationFormat>
  <Paragraphs>471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文鼎中楷</vt:lpstr>
      <vt:lpstr>微軟正黑體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C2</cp:lastModifiedBy>
  <cp:revision>84</cp:revision>
  <dcterms:created xsi:type="dcterms:W3CDTF">2017-01-16T13:26:16Z</dcterms:created>
  <dcterms:modified xsi:type="dcterms:W3CDTF">2024-03-26T07:07:16Z</dcterms:modified>
</cp:coreProperties>
</file>