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56" r:id="rId3"/>
    <p:sldId id="278" r:id="rId4"/>
    <p:sldId id="279" r:id="rId5"/>
    <p:sldId id="257" r:id="rId6"/>
    <p:sldId id="258" r:id="rId7"/>
    <p:sldId id="259" r:id="rId8"/>
    <p:sldId id="260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E774-E87E-4C68-A9D8-92C4640E3E00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5F1F-46A6-4EFC-901B-36991D7BA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E07D8-C010-4759-962B-8B4CF9792CEC}" type="slidenum">
              <a:rPr lang="en-US"/>
              <a:pPr/>
              <a:t>2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EA9AC-E9A6-4CB4-B56A-A542D08EC2B9}" type="slidenum">
              <a:rPr lang="en-US"/>
              <a:pPr/>
              <a:t>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D36C3-DFC4-4266-A38E-BC3857AF0F01}" type="slidenum">
              <a:rPr lang="en-US"/>
              <a:pPr/>
              <a:t>6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6946F-898F-42DA-8334-3B92439A4950}" type="slidenum">
              <a:rPr lang="en-US"/>
              <a:pPr/>
              <a:t>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40AEE-2B66-46E0-9B07-BFFB0993FA32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6375" y="1125538"/>
            <a:ext cx="4262438" cy="511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125538"/>
            <a:ext cx="4264025" cy="511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DAA8A8-3A34-41BE-BA9A-34A7F1307E27}" type="datetime1">
              <a:rPr lang="en-US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Kiến trúc hệ thống và liên lạc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A8AF5F3-F87D-4EA7-BEC0-C18498C22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144000" cy="6629400"/>
            <a:chOff x="960" y="360"/>
            <a:chExt cx="14900" cy="111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360"/>
              <a:ext cx="14900" cy="1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960" y="10094"/>
              <a:ext cx="14900" cy="1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960" y="10228"/>
              <a:ext cx="3651" cy="1163"/>
            </a:xfrm>
            <a:prstGeom prst="rect">
              <a:avLst/>
            </a:prstGeom>
            <a:solidFill>
              <a:srgbClr val="DD804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809" y="6943"/>
              <a:ext cx="10555" cy="298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53350" tIns="119025" rIns="112042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124075" y="5791200"/>
            <a:ext cx="7019925" cy="738187"/>
          </a:xfrm>
          <a:prstGeom prst="rect">
            <a:avLst/>
          </a:prstGeom>
          <a:solidFill>
            <a:srgbClr val="94B6D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lang="en-US" sz="27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S.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LÊ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NGỌC BẢO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ViỆN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CÔNG NGHỆ BƯU CHÍNH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ViỄN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THÔNG CƠ SỎ TPHCM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362200" y="3887450"/>
            <a:ext cx="6781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4400" b="0" i="0" u="none" strike="noStrike" cap="none" normalizeH="0" baseline="0" dirty="0" smtClean="0">
              <a:ln>
                <a:noFill/>
              </a:ln>
              <a:solidFill>
                <a:srgbClr val="EBDDC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TIẾN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04800"/>
            <a:ext cx="4114800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81400" y="304800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/>
              <a:t>Các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giao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diện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lập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trình</a:t>
            </a:r>
            <a:endParaRPr lang="en-US" sz="2000" i="1" dirty="0"/>
          </a:p>
        </p:txBody>
      </p:sp>
      <p:pic>
        <p:nvPicPr>
          <p:cNvPr id="6" name="image5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352800"/>
            <a:ext cx="2895600" cy="2727960"/>
          </a:xfrm>
          <a:prstGeom prst="rect">
            <a:avLst/>
          </a:prstGeom>
        </p:spPr>
      </p:pic>
      <p:pic>
        <p:nvPicPr>
          <p:cNvPr id="7" name="image5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0" y="3429000"/>
            <a:ext cx="2514600" cy="266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52800" y="6248400"/>
            <a:ext cx="1829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/>
              <a:t>Hai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mức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ảo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hóa</a:t>
            </a:r>
            <a:endParaRPr lang="en-US" sz="20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5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4038600" cy="4038600"/>
          </a:xfrm>
          <a:prstGeom prst="rect">
            <a:avLst/>
          </a:prstGeom>
        </p:spPr>
      </p:pic>
      <p:pic>
        <p:nvPicPr>
          <p:cNvPr id="5" name="image5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362200"/>
            <a:ext cx="38862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1800" y="6305490"/>
            <a:ext cx="265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/>
              <a:t>Giao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thức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lớp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ứng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dụng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7924800" cy="31996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9400" y="4800600"/>
            <a:ext cx="40893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/>
              <a:t>Tính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trong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suốt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nhân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bản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máy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chủ</a:t>
            </a:r>
            <a:endParaRPr lang="en-US" sz="22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76600" cy="381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vẫn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endParaRPr lang="en-US" sz="2200" dirty="0"/>
          </a:p>
        </p:txBody>
      </p:sp>
      <p:pic>
        <p:nvPicPr>
          <p:cNvPr id="4" name="image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514600"/>
            <a:ext cx="4114800" cy="2438400"/>
          </a:xfrm>
          <a:prstGeom prst="rect">
            <a:avLst/>
          </a:prstGeom>
        </p:spPr>
      </p:pic>
      <p:pic>
        <p:nvPicPr>
          <p:cNvPr id="5" name="image6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514600"/>
            <a:ext cx="4179094" cy="2292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0" y="5257800"/>
            <a:ext cx="32483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/>
              <a:t>Cài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đặt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mô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hình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khách</a:t>
            </a:r>
            <a:r>
              <a:rPr lang="en-US" sz="2200" i="1" dirty="0" smtClean="0"/>
              <a:t>/</a:t>
            </a:r>
            <a:r>
              <a:rPr lang="en-US" sz="2200" i="1" dirty="0" err="1" smtClean="0"/>
              <a:t>chủ</a:t>
            </a:r>
            <a:endParaRPr lang="en-US" sz="22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066800"/>
            <a:ext cx="7315199" cy="403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0" y="5588913"/>
            <a:ext cx="34933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/>
              <a:t>Tổ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cụm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máy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chủ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bên</a:t>
            </a:r>
            <a:endParaRPr lang="en-US" sz="2200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85800"/>
            <a:ext cx="7696200" cy="51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6096000"/>
            <a:ext cx="3711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/>
              <a:t>Tối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ưu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hóa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định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tuyến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máy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chủ</a:t>
            </a:r>
            <a:endParaRPr lang="en-US" sz="22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 </a:t>
            </a:r>
            <a:r>
              <a:rPr lang="en-US" dirty="0" err="1" smtClean="0">
                <a:solidFill>
                  <a:srgbClr val="FF0000"/>
                </a:solidFill>
              </a:rPr>
              <a:t>trú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Trong</a:t>
            </a:r>
            <a:r>
              <a:rPr lang="en-US" sz="2200" dirty="0" smtClean="0"/>
              <a:t> HTPT.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tăng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suất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linh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, </a:t>
            </a:r>
            <a:r>
              <a:rPr lang="en-US" sz="2200" dirty="0" err="1" smtClean="0"/>
              <a:t>đôi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đoạn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chương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,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 </a:t>
            </a:r>
            <a:r>
              <a:rPr lang="en-US" sz="2200" dirty="0" err="1" smtClean="0"/>
              <a:t>trú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5" name="image6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362200"/>
            <a:ext cx="4724400" cy="3733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6248400"/>
            <a:ext cx="47658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/>
              <a:t>Nguyên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lý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cấu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hình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động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máy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khách</a:t>
            </a:r>
            <a:endParaRPr lang="en-US" sz="2200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 </a:t>
            </a:r>
            <a:r>
              <a:rPr lang="en-US" dirty="0" err="1" smtClean="0">
                <a:solidFill>
                  <a:srgbClr val="FF0000"/>
                </a:solidFill>
              </a:rPr>
              <a:t>trú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nguyên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>
            <a:noAutofit/>
          </a:bodyPr>
          <a:lstStyle/>
          <a:p>
            <a:pPr indent="1588" algn="just">
              <a:buFont typeface="Wingdings" pitchFamily="2" charset="2"/>
              <a:buChar char="q"/>
            </a:pP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trú</a:t>
            </a:r>
            <a:r>
              <a:rPr lang="en-US" sz="2200" dirty="0" smtClean="0"/>
              <a:t> </a:t>
            </a:r>
            <a:r>
              <a:rPr lang="en-US" sz="2200" dirty="0" err="1" smtClean="0"/>
              <a:t>mạnh</a:t>
            </a:r>
            <a:r>
              <a:rPr lang="en-US" sz="2200" dirty="0" smtClean="0"/>
              <a:t> </a:t>
            </a:r>
            <a:r>
              <a:rPr lang="en-US" sz="2200" dirty="0" err="1" smtClean="0"/>
              <a:t>đòi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chú</a:t>
            </a:r>
            <a:r>
              <a:rPr lang="en-US" sz="2200" dirty="0" smtClean="0"/>
              <a:t> ý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biệt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đang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. </a:t>
            </a:r>
          </a:p>
          <a:p>
            <a:pPr indent="1588" algn="just">
              <a:buFont typeface="Wingdings" pitchFamily="2" charset="2"/>
              <a:buChar char="Ø"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đang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cổng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,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trú</a:t>
            </a:r>
            <a:r>
              <a:rPr lang="en-US" sz="2200" dirty="0" smtClean="0"/>
              <a:t> sang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cổng</a:t>
            </a:r>
            <a:r>
              <a:rPr lang="en-US" sz="2200" dirty="0" smtClean="0"/>
              <a:t> </a:t>
            </a:r>
            <a:r>
              <a:rPr lang="en-US" sz="2200" dirty="0" err="1" smtClean="0"/>
              <a:t>đang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cổng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. </a:t>
            </a:r>
          </a:p>
          <a:p>
            <a:pPr indent="1588" algn="just">
              <a:buFont typeface="Wingdings" pitchFamily="2" charset="2"/>
              <a:buChar char="q"/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: </a:t>
            </a:r>
            <a:r>
              <a:rPr lang="en-US" sz="2200" dirty="0" err="1" smtClean="0"/>
              <a:t>Mạnh</a:t>
            </a:r>
            <a:r>
              <a:rPr lang="en-US" sz="2200" dirty="0" smtClean="0"/>
              <a:t>, </a:t>
            </a:r>
            <a:r>
              <a:rPr lang="en-US" sz="2200" dirty="0" err="1" smtClean="0"/>
              <a:t>yếu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yếu</a:t>
            </a:r>
            <a:r>
              <a:rPr lang="en-US" sz="2200" dirty="0" smtClean="0"/>
              <a:t>. </a:t>
            </a:r>
          </a:p>
          <a:p>
            <a:pPr indent="1588" algn="just">
              <a:buFont typeface="Wingdings" pitchFamily="2" charset="2"/>
              <a:buChar char="Ø"/>
            </a:pP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,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qua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,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 URL. </a:t>
            </a:r>
          </a:p>
          <a:p>
            <a:pPr indent="1588" algn="just">
              <a:buFont typeface="Wingdings" pitchFamily="2" charset="2"/>
              <a:buChar char="Ø"/>
            </a:pP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,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đòi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,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viện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. </a:t>
            </a:r>
          </a:p>
          <a:p>
            <a:pPr indent="1588" algn="just">
              <a:buFont typeface="Wingdings" pitchFamily="2" charset="2"/>
              <a:buChar char="Ø"/>
            </a:pP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r>
              <a:rPr lang="en-US" sz="2200" dirty="0" smtClean="0"/>
              <a:t>,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,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r>
              <a:rPr lang="en-US" sz="2200" dirty="0" smtClean="0"/>
              <a:t> vi.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trú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 </a:t>
            </a:r>
            <a:r>
              <a:rPr lang="en-US" sz="2200" dirty="0" err="1" smtClean="0"/>
              <a:t>mức</a:t>
            </a:r>
            <a:r>
              <a:rPr lang="en-US" sz="2200" dirty="0" smtClean="0"/>
              <a:t> 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 </a:t>
            </a:r>
            <a:r>
              <a:rPr lang="en-US" dirty="0" err="1" smtClean="0">
                <a:solidFill>
                  <a:srgbClr val="FF0000"/>
                </a:solidFill>
              </a:rPr>
              <a:t>trú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nhất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chạy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nền</a:t>
            </a:r>
            <a:r>
              <a:rPr lang="en-US" sz="2200" dirty="0" smtClean="0"/>
              <a:t> </a:t>
            </a:r>
            <a:r>
              <a:rPr lang="en-US" sz="2200" dirty="0" err="1" smtClean="0"/>
              <a:t>tảng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cứng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HĐH.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,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nền</a:t>
            </a:r>
            <a:r>
              <a:rPr lang="en-US" sz="2200" dirty="0" smtClean="0"/>
              <a:t> </a:t>
            </a:r>
            <a:r>
              <a:rPr lang="en-US" sz="2200" dirty="0" err="1" smtClean="0"/>
              <a:t>tảng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 </a:t>
            </a:r>
            <a:r>
              <a:rPr lang="en-US" sz="2200" dirty="0" err="1" smtClean="0"/>
              <a:t>nhau</a:t>
            </a:r>
            <a:r>
              <a:rPr lang="en-US" sz="2200" dirty="0" smtClean="0"/>
              <a:t>.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gây</a:t>
            </a:r>
            <a:r>
              <a:rPr lang="en-US" sz="2200" dirty="0" smtClean="0"/>
              <a:t> </a:t>
            </a:r>
            <a:r>
              <a:rPr lang="en-US" sz="2200" dirty="0" err="1" smtClean="0"/>
              <a:t>trở</a:t>
            </a:r>
            <a:r>
              <a:rPr lang="en-US" sz="2200" dirty="0" smtClean="0"/>
              <a:t> </a:t>
            </a:r>
            <a:r>
              <a:rPr lang="en-US" sz="2200" dirty="0" err="1" smtClean="0"/>
              <a:t>ngại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trú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toàn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môi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. 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,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trú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:</a:t>
            </a:r>
          </a:p>
          <a:p>
            <a:pPr marL="468313" lvl="4"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1: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trang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sang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nhật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trang</a:t>
            </a:r>
            <a:r>
              <a:rPr lang="en-US" sz="2200" dirty="0" smtClean="0"/>
              <a:t> 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trú</a:t>
            </a:r>
            <a:r>
              <a:rPr lang="en-US" sz="2200" dirty="0" smtClean="0"/>
              <a:t>.</a:t>
            </a:r>
          </a:p>
          <a:p>
            <a:pPr marL="468313" lvl="4"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2: </a:t>
            </a:r>
            <a:r>
              <a:rPr lang="en-US" sz="2200" dirty="0" err="1" smtClean="0"/>
              <a:t>Ngừng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ảo</a:t>
            </a:r>
            <a:r>
              <a:rPr lang="en-US" sz="2200" dirty="0" smtClean="0"/>
              <a:t>,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trú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ảo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.</a:t>
            </a:r>
          </a:p>
          <a:p>
            <a:pPr marL="568325">
              <a:buFont typeface="Wingdings" pitchFamily="2" charset="2"/>
              <a:buChar char="Ø"/>
            </a:pPr>
            <a:r>
              <a:rPr lang="en-US" sz="2200" dirty="0" err="1" smtClean="0"/>
              <a:t>Bước</a:t>
            </a:r>
            <a:r>
              <a:rPr lang="en-US" sz="2200" dirty="0" smtClean="0"/>
              <a:t> 3: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ảo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chép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trang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7C53-6566-438C-AC19-1BCD0088771F}" type="slidenum">
              <a:rPr lang="en-US"/>
              <a:pPr/>
              <a:t>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luồng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 err="1"/>
              <a:t>Tiến</a:t>
            </a:r>
            <a:r>
              <a:rPr lang="en-US" sz="2200" b="1" dirty="0"/>
              <a:t> </a:t>
            </a:r>
            <a:r>
              <a:rPr lang="en-US" sz="2200" b="1" dirty="0" err="1"/>
              <a:t>trình</a:t>
            </a:r>
            <a:r>
              <a:rPr lang="en-US" sz="2200" dirty="0"/>
              <a:t> (</a:t>
            </a:r>
            <a:r>
              <a:rPr lang="en-US" sz="2200" b="1" dirty="0"/>
              <a:t>process</a:t>
            </a:r>
            <a:r>
              <a:rPr lang="en-US" sz="2200" dirty="0"/>
              <a:t>):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,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b="1" dirty="0" err="1"/>
              <a:t>luồng</a:t>
            </a:r>
            <a:r>
              <a:rPr lang="en-US" sz="2200" b="1" dirty="0"/>
              <a:t> (thread)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tuần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nằm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riêng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nhớ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nhớ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  <a:p>
            <a:pPr>
              <a:buFontTx/>
              <a:buChar char="•"/>
            </a:pPr>
            <a:endParaRPr lang="en-US" sz="2200" dirty="0"/>
          </a:p>
          <a:p>
            <a:pPr lvl="2" algn="ctr">
              <a:buFontTx/>
              <a:buNone/>
            </a:pP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ước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môn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: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“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” </a:t>
            </a:r>
            <a:br>
              <a:rPr lang="en-US" sz="1800" dirty="0"/>
            </a:br>
            <a:r>
              <a:rPr lang="en-US" sz="1800" dirty="0" err="1"/>
              <a:t>trừ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ý </a:t>
            </a:r>
            <a:r>
              <a:rPr lang="en-US" sz="1800" dirty="0" err="1"/>
              <a:t>nghĩa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 </a:t>
            </a:r>
            <a:r>
              <a:rPr lang="en-US" sz="1800" dirty="0" err="1"/>
              <a:t>ràng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Luồng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lập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4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03" y="1371600"/>
            <a:ext cx="5465197" cy="464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6211669"/>
            <a:ext cx="5943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“</a:t>
            </a:r>
            <a:r>
              <a:rPr lang="en-US" sz="2200" i="1" dirty="0" err="1" smtClean="0"/>
              <a:t>Đa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nhiệm</a:t>
            </a:r>
            <a:r>
              <a:rPr lang="en-US" sz="2200" i="1" dirty="0" smtClean="0"/>
              <a:t>” </a:t>
            </a:r>
            <a:r>
              <a:rPr lang="en-US" sz="2200" i="1" dirty="0" err="1" smtClean="0"/>
              <a:t>trong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truyền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thông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giữa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các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tiến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trình</a:t>
            </a:r>
            <a:endParaRPr lang="en-US" sz="22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đặt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luồng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5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77724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122313"/>
            <a:ext cx="6553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Kết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hợp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tiến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trình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nhẹ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và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các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luồng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người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dùng</a:t>
            </a:r>
            <a:endParaRPr lang="en-US" sz="2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Kiến trúc hệ thống và liên lạc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0B06-E258-472C-B78B-CEFEFA8472A9}" type="slidenum">
              <a:rPr lang="en-US"/>
              <a:pPr/>
              <a:t>5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tán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Web client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endParaRPr lang="en-US" sz="2200" dirty="0"/>
          </a:p>
          <a:p>
            <a:pPr lvl="1"/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Web </a:t>
            </a:r>
            <a:r>
              <a:rPr lang="en-US" sz="2200" dirty="0" err="1"/>
              <a:t>quét</a:t>
            </a:r>
            <a:r>
              <a:rPr lang="en-US" sz="2200" dirty="0"/>
              <a:t> qua </a:t>
            </a:r>
            <a:r>
              <a:rPr lang="en-US" sz="2200" dirty="0" err="1"/>
              <a:t>nội</a:t>
            </a:r>
            <a:r>
              <a:rPr lang="en-US" sz="2200" dirty="0"/>
              <a:t> dung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trang</a:t>
            </a:r>
            <a:r>
              <a:rPr lang="en-US" sz="2200" dirty="0"/>
              <a:t> HTML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vài</a:t>
            </a:r>
            <a:r>
              <a:rPr lang="en-US" sz="2200" dirty="0"/>
              <a:t> file </a:t>
            </a:r>
            <a:r>
              <a:rPr lang="en-US" sz="2200" dirty="0" err="1"/>
              <a:t>nữa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Mỗi</a:t>
            </a:r>
            <a:r>
              <a:rPr lang="en-US" sz="2200" dirty="0"/>
              <a:t> file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1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riêng</a:t>
            </a:r>
            <a:r>
              <a:rPr lang="en-US" sz="2200" dirty="0"/>
              <a:t>,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HTTP (blocking)</a:t>
            </a:r>
          </a:p>
          <a:p>
            <a:pPr lvl="1"/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file,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</a:t>
            </a:r>
            <a:r>
              <a:rPr lang="en-US" sz="2200" dirty="0" err="1"/>
              <a:t>hiển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loạt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(RPC)</a:t>
            </a:r>
          </a:p>
          <a:p>
            <a:pPr lvl="1"/>
            <a:r>
              <a:rPr lang="en-US" sz="2200" dirty="0" err="1"/>
              <a:t>Một</a:t>
            </a:r>
            <a:r>
              <a:rPr lang="en-US" sz="2200" dirty="0"/>
              <a:t> client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lúc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,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do 1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lang="en-US" sz="2200" dirty="0"/>
          </a:p>
          <a:p>
            <a:pPr lvl="1"/>
            <a:r>
              <a:rPr lang="en-US" sz="2200" dirty="0"/>
              <a:t>Client </a:t>
            </a:r>
            <a:r>
              <a:rPr lang="en-US" sz="2200" dirty="0" err="1"/>
              <a:t>đợi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endParaRPr lang="en-US" sz="2200" dirty="0"/>
          </a:p>
          <a:p>
            <a:pPr lvl="1"/>
            <a:r>
              <a:rPr lang="en-US" sz="2200" dirty="0" err="1"/>
              <a:t>Lưu</a:t>
            </a:r>
            <a:r>
              <a:rPr lang="en-US" sz="2200" dirty="0"/>
              <a:t> ý: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server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, </a:t>
            </a:r>
            <a:r>
              <a:rPr lang="en-US" sz="2200" dirty="0" err="1"/>
              <a:t>ta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tốc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tuyến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9CEE-EE6F-46A1-B854-49255F1A6238}" type="slidenum">
              <a:rPr lang="en-US"/>
              <a:pPr/>
              <a:t>6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tán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FF"/>
                </a:solidFill>
              </a:rPr>
              <a:t>rẻ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hơn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nhiều</a:t>
            </a:r>
            <a:r>
              <a:rPr lang="en-US" sz="2200" dirty="0"/>
              <a:t> so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endParaRPr lang="en-US" sz="2200" dirty="0"/>
          </a:p>
          <a:p>
            <a:pPr lvl="1"/>
            <a:r>
              <a:rPr lang="en-US" sz="2200" dirty="0" err="1"/>
              <a:t>Dùng</a:t>
            </a:r>
            <a:r>
              <a:rPr lang="en-US" sz="2200" dirty="0"/>
              <a:t> server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cản</a:t>
            </a:r>
            <a:r>
              <a:rPr lang="en-US" sz="2200" dirty="0"/>
              <a:t>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multi-processor</a:t>
            </a:r>
          </a:p>
          <a:p>
            <a:pPr lvl="1"/>
            <a:r>
              <a:rPr lang="en-US" sz="2200" dirty="0" err="1"/>
              <a:t>Với</a:t>
            </a:r>
            <a:r>
              <a:rPr lang="en-US" sz="2200" dirty="0"/>
              <a:t> client: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trễ</a:t>
            </a:r>
            <a:r>
              <a:rPr lang="en-US" sz="2200" dirty="0"/>
              <a:t> do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phản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đợi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endParaRPr lang="en-US" sz="2200" dirty="0"/>
          </a:p>
          <a:p>
            <a:pPr lvl="1"/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server </a:t>
            </a:r>
            <a:r>
              <a:rPr lang="en-US" sz="2200" dirty="0" err="1"/>
              <a:t>chịu</a:t>
            </a:r>
            <a:r>
              <a:rPr lang="en-US" sz="2200" dirty="0"/>
              <a:t> </a:t>
            </a:r>
            <a:r>
              <a:rPr lang="en-US" sz="2200" dirty="0" err="1"/>
              <a:t>đòi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I/O.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blocking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xu</a:t>
            </a:r>
            <a:r>
              <a:rPr lang="en-US" sz="2200" dirty="0"/>
              <a:t>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gọn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do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5B1D-7474-4D06-A4C5-4B097AF17FBA}" type="slidenum">
              <a:rPr lang="en-US"/>
              <a:pPr/>
              <a:t>7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/>
          <a:srcRect l="27365" t="44109" r="24345" b="37613"/>
          <a:stretch>
            <a:fillRect/>
          </a:stretch>
        </p:blipFill>
        <p:spPr bwMode="auto">
          <a:xfrm>
            <a:off x="2584450" y="1136650"/>
            <a:ext cx="642937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Đa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máy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chủ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3188"/>
            <a:ext cx="2782888" cy="4868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Một</a:t>
            </a:r>
            <a:r>
              <a:rPr lang="en-US" sz="2000" dirty="0"/>
              <a:t> server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dispatcher/worker.</a:t>
            </a:r>
          </a:p>
        </p:txBody>
      </p:sp>
      <p:graphicFrame>
        <p:nvGraphicFramePr>
          <p:cNvPr id="89114" name="Group 26"/>
          <p:cNvGraphicFramePr>
            <a:graphicFrameLocks noGrp="1"/>
          </p:cNvGraphicFramePr>
          <p:nvPr>
            <p:ph sz="half" idx="2"/>
          </p:nvPr>
        </p:nvGraphicFramePr>
        <p:xfrm>
          <a:off x="498475" y="4333875"/>
          <a:ext cx="7978775" cy="1556703"/>
        </p:xfrm>
        <a:graphic>
          <a:graphicData uri="http://schemas.openxmlformats.org/drawingml/2006/table">
            <a:tbl>
              <a:tblPr/>
              <a:tblGrid>
                <a:gridCol w="2641600"/>
                <a:gridCol w="5337175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Mô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hình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Đặc điểm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63500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Đa luống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413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Song song, phong tỏa hệ thống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63500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Đơn luồng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413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Tuần tự, phong tỏa hệ thống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63500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Máy trạng thái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413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Song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song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không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phong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tỏa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hệ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thống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91CE-B72C-4E5B-B3AC-0DC6DA7A4ECB}" type="slidenum">
              <a:rPr lang="en-US"/>
              <a:pPr/>
              <a:t>8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>
                <a:solidFill>
                  <a:srgbClr val="FF0000"/>
                </a:solidFill>
              </a:rPr>
              <a:t> server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: Server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đợi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(</a:t>
            </a:r>
            <a:r>
              <a:rPr lang="en-US" sz="2200" dirty="0" err="1"/>
              <a:t>IP+cổng</a:t>
            </a:r>
            <a:r>
              <a:rPr lang="en-US" sz="2200" dirty="0"/>
              <a:t>).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tiễn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ánh</a:t>
            </a:r>
            <a:r>
              <a:rPr lang="en-US" sz="2200" dirty="0"/>
              <a:t> </a:t>
            </a:r>
            <a:r>
              <a:rPr lang="en-US" sz="2200" dirty="0" err="1"/>
              <a:t>xạ</a:t>
            </a:r>
            <a:r>
              <a:rPr lang="en-US" sz="2200" dirty="0"/>
              <a:t> 1-1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ftp (File Transfer Protocol)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21, </a:t>
            </a:r>
            <a:r>
              <a:rPr lang="en-US" sz="2200" dirty="0" err="1"/>
              <a:t>smtp</a:t>
            </a:r>
            <a:r>
              <a:rPr lang="en-US" sz="2200" dirty="0"/>
              <a:t> (Simple Mail Transfer)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25.</a:t>
            </a:r>
          </a:p>
          <a:p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server: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</a:rPr>
              <a:t>Siêu</a:t>
            </a:r>
            <a:r>
              <a:rPr lang="en-US" sz="2200" dirty="0">
                <a:solidFill>
                  <a:srgbClr val="0000FF"/>
                </a:solidFill>
              </a:rPr>
              <a:t> server</a:t>
            </a:r>
            <a:r>
              <a:rPr lang="en-US" sz="2200" dirty="0"/>
              <a:t>: server </a:t>
            </a:r>
            <a:r>
              <a:rPr lang="en-US" sz="2200" dirty="0" err="1"/>
              <a:t>nghe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,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.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, </a:t>
            </a:r>
            <a:r>
              <a:rPr lang="en-US" sz="2200" dirty="0" err="1"/>
              <a:t>siêu</a:t>
            </a:r>
            <a:r>
              <a:rPr lang="en-US" sz="2200" dirty="0"/>
              <a:t> server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con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endParaRPr lang="en-US" sz="2200" dirty="0"/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Server </a:t>
            </a:r>
            <a:r>
              <a:rPr lang="en-US" sz="2200" dirty="0" err="1">
                <a:solidFill>
                  <a:srgbClr val="0000FF"/>
                </a:solidFill>
              </a:rPr>
              <a:t>lặp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server </a:t>
            </a:r>
            <a:r>
              <a:rPr lang="en-US" sz="2200" dirty="0" err="1">
                <a:solidFill>
                  <a:srgbClr val="0000FF"/>
                </a:solidFill>
              </a:rPr>
              <a:t>tương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tranh</a:t>
            </a:r>
            <a:r>
              <a:rPr lang="en-US" sz="2200" dirty="0"/>
              <a:t>: server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phục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client </a:t>
            </a:r>
            <a:r>
              <a:rPr lang="en-US" sz="2200" dirty="0" err="1"/>
              <a:t>một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hóa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Nhu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,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vật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hạn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nhưng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muốn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Vai</a:t>
            </a:r>
            <a:r>
              <a:rPr lang="en-US" sz="2200" dirty="0" smtClean="0"/>
              <a:t> </a:t>
            </a:r>
            <a:r>
              <a:rPr lang="en-US" sz="2200" dirty="0" err="1" smtClean="0"/>
              <a:t>trò</a:t>
            </a:r>
            <a:r>
              <a:rPr lang="en-US" sz="2200" dirty="0" smtClean="0"/>
              <a:t> </a:t>
            </a:r>
            <a:r>
              <a:rPr lang="en-US" sz="2200" dirty="0" err="1" smtClean="0"/>
              <a:t>ảo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HTPT</a:t>
            </a:r>
          </a:p>
          <a:p>
            <a:endParaRPr lang="en-US" sz="2200" dirty="0"/>
          </a:p>
        </p:txBody>
      </p:sp>
      <p:pic>
        <p:nvPicPr>
          <p:cNvPr id="4" name="image5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3429000" cy="3733800"/>
          </a:xfrm>
          <a:prstGeom prst="rect">
            <a:avLst/>
          </a:prstGeom>
        </p:spPr>
      </p:pic>
      <p:pic>
        <p:nvPicPr>
          <p:cNvPr id="5" name="image5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438400"/>
            <a:ext cx="327660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6096000"/>
            <a:ext cx="396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Ảo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hóa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trong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hệ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thống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phân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tán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1078</Words>
  <Application>Microsoft Office PowerPoint</Application>
  <PresentationFormat>On-screen Show (4:3)</PresentationFormat>
  <Paragraphs>91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Tiến trình và luồng</vt:lpstr>
      <vt:lpstr>Luồng trong các hệ thống độc lập</vt:lpstr>
      <vt:lpstr>Cài đặt luồng</vt:lpstr>
      <vt:lpstr>Đa luồng và các hệ phân tán</vt:lpstr>
      <vt:lpstr>Đa luồng và các hệ phân tán</vt:lpstr>
      <vt:lpstr>Đa luồng trên máy chủ</vt:lpstr>
      <vt:lpstr>Thiết kế server</vt:lpstr>
      <vt:lpstr>Ảo hóa</vt:lpstr>
      <vt:lpstr>Slide 10</vt:lpstr>
      <vt:lpstr>Client</vt:lpstr>
      <vt:lpstr>Slide 12</vt:lpstr>
      <vt:lpstr>Server</vt:lpstr>
      <vt:lpstr>Slide 14</vt:lpstr>
      <vt:lpstr>Slide 15</vt:lpstr>
      <vt:lpstr>Di trú mã</vt:lpstr>
      <vt:lpstr>Di trú và tài nguyên cục bộ</vt:lpstr>
      <vt:lpstr>Di trú trong hệ thống không đồng nhất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Tiến trình và luồng</dc:title>
  <dc:creator>Ngọc Bảo Lê</dc:creator>
  <cp:lastModifiedBy>Employee</cp:lastModifiedBy>
  <cp:revision>30</cp:revision>
  <dcterms:created xsi:type="dcterms:W3CDTF">2006-08-16T00:00:00Z</dcterms:created>
  <dcterms:modified xsi:type="dcterms:W3CDTF">2021-09-05T10:37:30Z</dcterms:modified>
</cp:coreProperties>
</file>