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19" r:id="rId2"/>
    <p:sldId id="356" r:id="rId3"/>
    <p:sldId id="325" r:id="rId4"/>
    <p:sldId id="320" r:id="rId5"/>
    <p:sldId id="322" r:id="rId6"/>
    <p:sldId id="323" r:id="rId7"/>
    <p:sldId id="324" r:id="rId8"/>
    <p:sldId id="3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22/09/2023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E2B7D38-EA63-5E5D-221F-F989242FC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DF9A9-4331-BED2-A21D-40CC19C4A0FE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071C5BC9-8B6D-89DB-AC31-42EE38C0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83" y="1835196"/>
            <a:ext cx="11240654" cy="194247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3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Giảng</a:t>
            </a: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viên</a:t>
            </a: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: </a:t>
            </a:r>
          </a:p>
          <a:p>
            <a:pPr marL="223838" indent="-223838" eaLnBrk="1" hangingPunct="1">
              <a:defRPr/>
            </a:pP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Đàm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Minh 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Lịnh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23838" indent="-223838" eaLnBrk="1" hangingPunct="1">
              <a:defRPr/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E2B7D38-EA63-5E5D-221F-F989242FC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DF9A9-4331-BED2-A21D-40CC19C4A0FE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071C5BC9-8B6D-89DB-AC31-42EE38C0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91" y="1336432"/>
            <a:ext cx="11240654" cy="479651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Tổng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tiết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môn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altLang="en-US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45t. (3 TC)</a:t>
            </a:r>
          </a:p>
          <a:p>
            <a:pPr marL="681038" lvl="1" indent="-223838" eaLnBrk="1" hangingPunct="1">
              <a:buFontTx/>
              <a:buChar char="-"/>
              <a:defRPr/>
            </a:pP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Lý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thuyết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…..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tiết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altLang="en-US" sz="2500" dirty="0">
                <a:solidFill>
                  <a:schemeClr val="tx1"/>
                </a:solidFill>
                <a:latin typeface="Arial" panose="020B0604020202020204" pitchFamily="34" charset="0"/>
              </a:rPr>
              <a:t>……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buổi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681038" lvl="1" indent="-223838" eaLnBrk="1" hangingPunct="1">
              <a:buFontTx/>
              <a:buChar char="-"/>
              <a:defRPr/>
            </a:pP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hành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…. 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tiết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(…..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buổi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223838" indent="-223838" eaLnBrk="1" hangingPunct="1">
              <a:defRPr/>
            </a:pP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đánh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môn</a:t>
            </a:r>
            <a:r>
              <a:rPr lang="en-US" altLang="en-US" sz="3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altLang="en-US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3000" dirty="0">
                <a:solidFill>
                  <a:srgbClr val="C00000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</a:rPr>
              <a:t>cột</a:t>
            </a:r>
            <a:r>
              <a:rPr lang="en-US" altLang="en-US" sz="3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</a:rPr>
              <a:t>điểm</a:t>
            </a:r>
            <a:endParaRPr lang="en-US" altLang="en-US" sz="3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8925" lvl="1" eaLnBrk="1" hangingPunct="1">
              <a:buFontTx/>
              <a:buChar char="-"/>
              <a:defRPr/>
            </a:pP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danh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10%</a:t>
            </a:r>
          </a:p>
          <a:p>
            <a:pPr marL="288925" lvl="1" eaLnBrk="1" hangingPunct="1">
              <a:buFontTx/>
              <a:buChar char="-"/>
              <a:defRPr/>
            </a:pP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hành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30%</a:t>
            </a:r>
          </a:p>
          <a:p>
            <a:pPr marL="288925" lvl="1" eaLnBrk="1" hangingPunct="1">
              <a:defRPr/>
            </a:pPr>
            <a:r>
              <a:rPr lang="en-US" altLang="en-US" sz="2500" b="1" u="sng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Bài</a:t>
            </a:r>
            <a:r>
              <a:rPr lang="en-US" altLang="en-US" sz="2500" b="1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u="sng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tập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dẫn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chi </a:t>
            </a:r>
            <a:r>
              <a:rPr lang="en-US" alt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tiết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i="1" dirty="0">
                <a:solidFill>
                  <a:srgbClr val="002060"/>
                </a:solidFill>
                <a:latin typeface="Arial" panose="020B0604020202020204" pitchFamily="34" charset="0"/>
              </a:rPr>
              <a:t>03 labs </a:t>
            </a:r>
          </a:p>
          <a:p>
            <a:pPr marL="288925" lvl="1" eaLnBrk="1" hangingPunct="1">
              <a:defRPr/>
            </a:pP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Cuối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kỳ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60% (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đề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môn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học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: 2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Sv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đề</a:t>
            </a:r>
            <a:r>
              <a:rPr lang="en-US" altLang="en-US" sz="25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C00000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marL="517525" indent="6350" eaLnBrk="1" hangingPunct="1">
              <a:defRPr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Techable Machine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…</a:t>
            </a:r>
          </a:p>
          <a:p>
            <a:pPr marL="517525" indent="6350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ML, DL, AI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 IoT;</a:t>
            </a:r>
          </a:p>
          <a:p>
            <a:pPr marL="517525" indent="6350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Portal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IoT,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AutoBahn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miễn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Cloud google, AWS, ….</a:t>
            </a: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CBBB44-B412-1098-94E9-24FCB44D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 (tt)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08A125-3139-BE0D-B565-0CD3B287EE7F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605A706-3B0F-B02E-4BF2-763D5A11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018" y="1536700"/>
            <a:ext cx="10668000" cy="470707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algn="ctr" eaLnBrk="1" hangingPunct="1">
              <a:lnSpc>
                <a:spcPct val="150000"/>
              </a:lnSpc>
              <a:defRPr/>
            </a:pPr>
            <a:r>
              <a:rPr lang="en-US" alt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gồm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có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: 4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223838" indent="-223838" eaLnBrk="1" hangingPunct="1">
              <a:lnSpc>
                <a:spcPct val="150000"/>
              </a:lnSpc>
              <a:defRPr/>
            </a:pP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1: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Tổng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quan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về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Internet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nối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vạn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vật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(IoT) 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1.0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Demo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tổng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quát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Giới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thiệu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về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Sơ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sản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phẩm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thành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cứng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API,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giao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…),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nghiệm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1.1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Giới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thiệu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về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1.2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thống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1.3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mức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triển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thống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đánh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ở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thời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khảo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sách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[1]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1.4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Đăng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ký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giới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thiệu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nền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tảng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Cloud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miễn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phí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23838" indent="-223838" eaLnBrk="1" hangingPunct="1">
              <a:defRPr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39CAFC-765E-DE1E-1DED-880E14127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 (tt)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A6221C-E2DF-480E-9E86-49139D3C6CB8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650E9DE6-90CF-9092-8BF5-DB4EF4FA7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341" y="1536701"/>
            <a:ext cx="9446846" cy="5715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2: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công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nghệ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hỗ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trợ</a:t>
            </a:r>
            <a:endParaRPr lang="en-US" altLang="en-US" sz="28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23838" indent="-223838" eaLnBrk="1" hangingPunct="1"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(Demo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giao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MQTT, API, Dataset, ML, DL, AI …)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2.1 Giao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nối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2.2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Mạng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cảm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biến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dây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2.3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Thiết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bị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nhúng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2.4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cảm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biến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2.5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nền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tảng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khảo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 </a:t>
            </a:r>
          </a:p>
          <a:p>
            <a:pPr marL="354012" lvl="1" indent="69850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2.5.1 WAMP -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AutoBahn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for IoT</a:t>
            </a:r>
          </a:p>
          <a:p>
            <a:pPr marL="354012" lvl="1" indent="69850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2.5.2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Xively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Cloud for IoT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Nền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tảng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này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ngưng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hỗ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trợ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354012" lvl="1" indent="69850" eaLnBrk="1" hangingPunct="1">
              <a:buSzPct val="97222"/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2.5.3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Python Web Application Framework – Django</a:t>
            </a:r>
          </a:p>
          <a:p>
            <a:pPr marL="354012" lvl="1" indent="69850" eaLnBrk="1" hangingPunct="1">
              <a:buSzPct val="97222"/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2.5.4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SkyNet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 Messaging Platform</a:t>
            </a:r>
            <a:endParaRPr lang="en-US" sz="2800" dirty="0">
              <a:latin typeface="Calibri"/>
              <a:cs typeface="Calibri"/>
            </a:endParaRPr>
          </a:p>
          <a:p>
            <a:pPr marL="354012" lvl="1" eaLnBrk="1" hangingPunct="1">
              <a:defRPr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defRPr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 dirty="0" err="1">
                <a:latin typeface="Arial" panose="020B0604020202020204" pitchFamily="34" charset="0"/>
              </a:rPr>
              <a:t>Môn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học</a:t>
            </a:r>
            <a:r>
              <a:rPr lang="en-US" altLang="en-US" sz="4000" b="1" dirty="0">
                <a:latin typeface="Arial" panose="020B0604020202020204" pitchFamily="34" charset="0"/>
              </a:rPr>
              <a:t>: IoT </a:t>
            </a:r>
            <a:r>
              <a:rPr lang="en-US" altLang="en-US" sz="4000" b="1" dirty="0" err="1">
                <a:latin typeface="Arial" panose="020B0604020202020204" pitchFamily="34" charset="0"/>
              </a:rPr>
              <a:t>và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Ứng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dụng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EEFD46AD-16DE-5655-7554-F4317A50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490" y="1354622"/>
            <a:ext cx="970319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3: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triển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thống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</a:t>
            </a:r>
          </a:p>
          <a:p>
            <a:pPr marL="223838" indent="-223838" algn="ctr" eaLnBrk="1" hangingPunct="1"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Triển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khai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3 Lab/ 1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nhóm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341313" indent="6350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3.0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Sơ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đồ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23838" indent="6350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3.1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Đặc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tả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thống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3.2 Thu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nhận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(input)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dữ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liệu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3.3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Tiền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&amp;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Trích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đặc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trưng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3.4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máy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3.5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giá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3.6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ảnh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coding training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3.7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khảo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E68322-F4EE-EF78-EC1B-D8A37D043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 (tt)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068141-5C0F-E6BE-A1BA-9248A3414A5C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B310BD3F-4064-FDCE-7115-B5A7CDC2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255" y="1371599"/>
            <a:ext cx="10686471" cy="376310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4: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Giới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thiệu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ứng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dụng</a:t>
            </a: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</a:t>
            </a:r>
          </a:p>
          <a:p>
            <a:pPr marL="223838" indent="-223838" algn="ctr" eaLnBrk="1" hangingPunct="1">
              <a:defRPr/>
            </a:pPr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(…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Buổi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4.1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Nhà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(Home Automation)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4.2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Thành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phố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(Smart city)</a:t>
            </a: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4.3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Giám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sát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chất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lượng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khí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tiếng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ồn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4.4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nghiệp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minh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4.5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Nhà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máy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minh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4.6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Thiết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bị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đeo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minh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hỗ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trợ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dõi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sức</a:t>
            </a: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khỏe</a:t>
            </a:r>
            <a:endParaRPr lang="en-US" alt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1891FE-76A6-1F8C-D43A-616868BB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>
                <a:latin typeface="Arial" panose="020B0604020202020204" pitchFamily="34" charset="0"/>
              </a:rPr>
              <a:t>Môn học: IoT và Ứng dụng (tt)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D0A73-3909-C25D-E141-3785813A4496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B607BA1-1E19-A087-CEEA-CD8EB6B8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1828800"/>
            <a:ext cx="84074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000" b="1" i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000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i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2000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i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000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i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khảo</a:t>
            </a:r>
            <a:endParaRPr lang="en-US" altLang="en-US" sz="2500" i="1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23838" indent="-223838" eaLnBrk="1" hangingPunct="1">
              <a:defRPr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[1]. </a:t>
            </a:r>
            <a:r>
              <a:rPr lang="en-US" altLang="en-US" sz="1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Arshdeep</a:t>
            </a:r>
            <a:r>
              <a:rPr lang="en-US" alt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Bahga</a:t>
            </a: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Vijay </a:t>
            </a:r>
            <a:r>
              <a:rPr lang="en-US" altLang="en-US" sz="1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Madisetti</a:t>
            </a: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Internet-of-things-a-hands-on-approach, 2019.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[2].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BK Tripathy, J Anuradha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Internet of Things (IoT) Technologies, Applications, Challenges and Solutions, CRC Press 2020.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[3].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Amita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Kapoor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, Hands-On Artificial Intelligence for IoT: Expert machine learning and deep learning techniques for developing smarter IoT systems., 2020</a:t>
            </a:r>
          </a:p>
          <a:p>
            <a:pPr eaLnBrk="1" hangingPunct="1"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283</TotalTime>
  <Words>587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Tahoma</vt:lpstr>
      <vt:lpstr>Wingdings 3</vt:lpstr>
      <vt:lpstr>Wisp</vt:lpstr>
      <vt:lpstr>Môn học: IoT và Ứng dụng</vt:lpstr>
      <vt:lpstr>Môn học: IoT và Ứng dụng</vt:lpstr>
      <vt:lpstr>Môn học: IoT và Ứng dụng (tt)</vt:lpstr>
      <vt:lpstr>Môn học: IoT và Ứng dụng (tt)</vt:lpstr>
      <vt:lpstr>Môn học: IoT và Ứng dụng</vt:lpstr>
      <vt:lpstr>Môn học: IoT và Ứng dụng (tt)</vt:lpstr>
      <vt:lpstr>Môn học: IoT và Ứng dụng (tt)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88</cp:revision>
  <dcterms:created xsi:type="dcterms:W3CDTF">2022-07-13T13:13:13Z</dcterms:created>
  <dcterms:modified xsi:type="dcterms:W3CDTF">2023-09-22T06:31:49Z</dcterms:modified>
</cp:coreProperties>
</file>