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319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5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4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4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405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29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9758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36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2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1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4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4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4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2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2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5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2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skynet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47D7D2C-2FC6-1D93-88BF-60DFE0891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9144000" cy="1155700"/>
          </a:xfrm>
        </p:spPr>
        <p:txBody>
          <a:bodyPr anchor="ctr">
            <a:normAutofit/>
          </a:bodyPr>
          <a:lstStyle/>
          <a:p>
            <a:pPr algn="ctr" eaLnBrk="1" hangingPunct="1">
              <a:defRPr/>
            </a:pPr>
            <a:r>
              <a:rPr lang="en-US" altLang="en-US" sz="4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Tiếp</a:t>
            </a:r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theo</a:t>
            </a:r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b="1" dirty="0" err="1">
                <a:solidFill>
                  <a:schemeClr val="tx1"/>
                </a:solidFill>
                <a:latin typeface="Arial" panose="020B0604020202020204" pitchFamily="34" charset="0"/>
              </a:rPr>
              <a:t>Chương</a:t>
            </a:r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</a:rPr>
              <a:t> 2 - </a:t>
            </a:r>
            <a:r>
              <a:rPr lang="en-US" altLang="en-US" sz="4000" b="1" dirty="0" err="1">
                <a:solidFill>
                  <a:schemeClr val="tx1"/>
                </a:solidFill>
                <a:latin typeface="Arial" panose="020B0604020202020204" pitchFamily="34" charset="0"/>
              </a:rPr>
              <a:t>phần</a:t>
            </a:r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</a:rPr>
              <a:t> 2.5_4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CC345F-A048-1303-AEFE-DE83FA9CC9EB}"/>
              </a:ext>
            </a:extLst>
          </p:cNvPr>
          <p:cNvCxnSpPr/>
          <p:nvPr/>
        </p:nvCxnSpPr>
        <p:spPr>
          <a:xfrm>
            <a:off x="1803400" y="1219200"/>
            <a:ext cx="858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C761E2A-E284-4F17-D09F-27C1D0A16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523" y="2944326"/>
            <a:ext cx="6754953" cy="9693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6F52CF-D18A-7666-BC2B-48DB05D5C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993" y="1806949"/>
            <a:ext cx="7230483" cy="5425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560" y="157479"/>
            <a:ext cx="7772400" cy="84328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76200" rIns="0" bIns="0" rtlCol="0" anchor="t">
            <a:spAutoFit/>
          </a:bodyPr>
          <a:lstStyle/>
          <a:p>
            <a:pPr marL="998219" marR="1536700" indent="2669540">
              <a:lnSpc>
                <a:spcPct val="125600"/>
              </a:lnSpc>
              <a:spcBef>
                <a:spcPts val="600"/>
              </a:spcBef>
            </a:pPr>
            <a:r>
              <a:rPr sz="20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::</a:t>
            </a:r>
            <a:r>
              <a:rPr sz="2000" u="heavy" spc="-6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Using</a:t>
            </a:r>
            <a:r>
              <a:rPr sz="2000" u="heavy" spc="10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SkyNet</a:t>
            </a:r>
            <a:r>
              <a:rPr sz="2000" u="heavy" spc="-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REST</a:t>
            </a:r>
            <a:r>
              <a:rPr sz="2000" u="heavy" spc="-9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API </a:t>
            </a:r>
            <a:r>
              <a:rPr sz="2000" spc="-434" dirty="0">
                <a:solidFill>
                  <a:srgbClr val="000000"/>
                </a:solidFill>
              </a:rPr>
              <a:t> </a:t>
            </a:r>
            <a:r>
              <a:rPr sz="2000" spc="-20" dirty="0">
                <a:solidFill>
                  <a:srgbClr val="6600FF"/>
                </a:solidFill>
              </a:rPr>
              <a:t>(Example</a:t>
            </a:r>
            <a:r>
              <a:rPr sz="2000" spc="140" dirty="0">
                <a:solidFill>
                  <a:srgbClr val="6600FF"/>
                </a:solidFill>
              </a:rPr>
              <a:t> </a:t>
            </a:r>
            <a:r>
              <a:rPr sz="2000" dirty="0">
                <a:solidFill>
                  <a:srgbClr val="6600FF"/>
                </a:solidFill>
              </a:rPr>
              <a:t>–</a:t>
            </a:r>
            <a:r>
              <a:rPr sz="2000" spc="-15" dirty="0">
                <a:solidFill>
                  <a:srgbClr val="6600FF"/>
                </a:solidFill>
              </a:rPr>
              <a:t> for</a:t>
            </a:r>
            <a:r>
              <a:rPr sz="2000" spc="-50" dirty="0">
                <a:solidFill>
                  <a:srgbClr val="6600FF"/>
                </a:solidFill>
              </a:rPr>
              <a:t> </a:t>
            </a:r>
            <a:r>
              <a:rPr sz="2000" spc="5" dirty="0">
                <a:solidFill>
                  <a:srgbClr val="6600FF"/>
                </a:solidFill>
              </a:rPr>
              <a:t>Demo</a:t>
            </a:r>
            <a:r>
              <a:rPr sz="2000" spc="-20" dirty="0">
                <a:solidFill>
                  <a:srgbClr val="6600FF"/>
                </a:solidFill>
              </a:rPr>
              <a:t> purpose</a:t>
            </a:r>
            <a:r>
              <a:rPr sz="2000" spc="135" dirty="0">
                <a:solidFill>
                  <a:srgbClr val="6600FF"/>
                </a:solidFill>
              </a:rPr>
              <a:t> </a:t>
            </a:r>
            <a:r>
              <a:rPr sz="2000" spc="-15" dirty="0">
                <a:solidFill>
                  <a:srgbClr val="6600FF"/>
                </a:solidFill>
              </a:rPr>
              <a:t>only)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995680"/>
            <a:ext cx="8310880" cy="57099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24291" y="6471999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560" y="157479"/>
            <a:ext cx="7772400" cy="84328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76200" rIns="0" bIns="0" rtlCol="0" anchor="t">
            <a:spAutoFit/>
          </a:bodyPr>
          <a:lstStyle/>
          <a:p>
            <a:pPr marL="998219" marR="1536700" indent="2669540">
              <a:lnSpc>
                <a:spcPct val="125600"/>
              </a:lnSpc>
              <a:spcBef>
                <a:spcPts val="600"/>
              </a:spcBef>
            </a:pPr>
            <a:r>
              <a:rPr sz="20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::</a:t>
            </a:r>
            <a:r>
              <a:rPr sz="2000" u="heavy" spc="-6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Using</a:t>
            </a:r>
            <a:r>
              <a:rPr sz="2000" u="heavy" spc="10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SkyNet</a:t>
            </a:r>
            <a:r>
              <a:rPr sz="2000" u="heavy" spc="-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REST</a:t>
            </a:r>
            <a:r>
              <a:rPr sz="2000" u="heavy" spc="-9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API </a:t>
            </a:r>
            <a:r>
              <a:rPr sz="2000" spc="-434" dirty="0">
                <a:solidFill>
                  <a:srgbClr val="000000"/>
                </a:solidFill>
              </a:rPr>
              <a:t> </a:t>
            </a:r>
            <a:r>
              <a:rPr sz="2000" spc="-20" dirty="0">
                <a:solidFill>
                  <a:srgbClr val="6600FF"/>
                </a:solidFill>
              </a:rPr>
              <a:t>(Example</a:t>
            </a:r>
            <a:r>
              <a:rPr sz="2000" spc="140" dirty="0">
                <a:solidFill>
                  <a:srgbClr val="6600FF"/>
                </a:solidFill>
              </a:rPr>
              <a:t> </a:t>
            </a:r>
            <a:r>
              <a:rPr sz="2000" dirty="0">
                <a:solidFill>
                  <a:srgbClr val="6600FF"/>
                </a:solidFill>
              </a:rPr>
              <a:t>–</a:t>
            </a:r>
            <a:r>
              <a:rPr sz="2000" spc="-15" dirty="0">
                <a:solidFill>
                  <a:srgbClr val="6600FF"/>
                </a:solidFill>
              </a:rPr>
              <a:t> for</a:t>
            </a:r>
            <a:r>
              <a:rPr sz="2000" spc="-50" dirty="0">
                <a:solidFill>
                  <a:srgbClr val="6600FF"/>
                </a:solidFill>
              </a:rPr>
              <a:t> </a:t>
            </a:r>
            <a:r>
              <a:rPr sz="2000" spc="5" dirty="0">
                <a:solidFill>
                  <a:srgbClr val="6600FF"/>
                </a:solidFill>
              </a:rPr>
              <a:t>Demo</a:t>
            </a:r>
            <a:r>
              <a:rPr sz="2000" spc="-20" dirty="0">
                <a:solidFill>
                  <a:srgbClr val="6600FF"/>
                </a:solidFill>
              </a:rPr>
              <a:t> purpose</a:t>
            </a:r>
            <a:r>
              <a:rPr sz="2000" spc="135" dirty="0">
                <a:solidFill>
                  <a:srgbClr val="6600FF"/>
                </a:solidFill>
              </a:rPr>
              <a:t> </a:t>
            </a:r>
            <a:r>
              <a:rPr sz="2000" spc="-15" dirty="0">
                <a:solidFill>
                  <a:srgbClr val="6600FF"/>
                </a:solidFill>
              </a:rPr>
              <a:t>only)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910079"/>
            <a:ext cx="8768080" cy="29667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24291" y="6471999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129152" y="385190"/>
            <a:ext cx="3297554" cy="260350"/>
            <a:chOff x="1605152" y="385190"/>
            <a:chExt cx="3297554" cy="260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5152" y="385729"/>
              <a:ext cx="767334" cy="2596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3313" y="386206"/>
              <a:ext cx="733679" cy="2175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7899" y="385729"/>
              <a:ext cx="2494341" cy="2596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5605" y="385190"/>
              <a:ext cx="2449957" cy="21882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29560" y="157479"/>
            <a:ext cx="7772400" cy="482824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173355" rIns="0" bIns="0" rtlCol="0" anchor="t">
            <a:spAutoFit/>
          </a:bodyPr>
          <a:lstStyle/>
          <a:p>
            <a:pPr marL="3820160">
              <a:spcBef>
                <a:spcPts val="1365"/>
              </a:spcBef>
            </a:pPr>
            <a:r>
              <a:rPr sz="20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::</a:t>
            </a:r>
            <a:r>
              <a:rPr sz="2000" u="heavy" spc="-6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Python</a:t>
            </a:r>
            <a:r>
              <a:rPr sz="2000" u="heavy" spc="6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client</a:t>
            </a:r>
            <a:r>
              <a:rPr sz="2000" u="heavy" spc="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for</a:t>
            </a:r>
            <a:r>
              <a:rPr sz="2000" u="heavy" spc="5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SkyNet</a:t>
            </a:r>
            <a:endParaRPr sz="2000"/>
          </a:p>
        </p:txBody>
      </p:sp>
      <p:grpSp>
        <p:nvGrpSpPr>
          <p:cNvPr id="9" name="object 9"/>
          <p:cNvGrpSpPr/>
          <p:nvPr/>
        </p:nvGrpSpPr>
        <p:grpSpPr>
          <a:xfrm>
            <a:off x="1524000" y="1148081"/>
            <a:ext cx="8950960" cy="4145279"/>
            <a:chOff x="0" y="1148080"/>
            <a:chExt cx="8950960" cy="4145279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300480"/>
              <a:ext cx="3027680" cy="36880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4479" y="1148080"/>
              <a:ext cx="6126480" cy="41452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92704" y="4807584"/>
              <a:ext cx="158750" cy="22986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123436" y="4751769"/>
            <a:ext cx="14414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spc="-5" dirty="0">
                <a:solidFill>
                  <a:srgbClr val="6600FF"/>
                </a:solidFill>
                <a:latin typeface="Calibri"/>
                <a:cs typeface="Calibri"/>
              </a:rPr>
              <a:t>1</a:t>
            </a:r>
            <a:endParaRPr sz="185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93984" y="5112385"/>
            <a:ext cx="158750" cy="22986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0302241" y="5056823"/>
            <a:ext cx="14414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spc="-5" dirty="0">
                <a:solidFill>
                  <a:srgbClr val="6600FF"/>
                </a:solidFill>
                <a:latin typeface="Calibri"/>
                <a:cs typeface="Calibri"/>
              </a:rPr>
              <a:t>2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29080" y="1153160"/>
            <a:ext cx="8991600" cy="4191000"/>
          </a:xfrm>
          <a:custGeom>
            <a:avLst/>
            <a:gdLst/>
            <a:ahLst/>
            <a:cxnLst/>
            <a:rect l="l" t="t" r="r" b="b"/>
            <a:pathLst>
              <a:path w="8991600" h="4191000">
                <a:moveTo>
                  <a:pt x="2743200" y="0"/>
                </a:moveTo>
                <a:lnTo>
                  <a:pt x="2743200" y="4191000"/>
                </a:lnTo>
              </a:path>
              <a:path w="8991600" h="4191000">
                <a:moveTo>
                  <a:pt x="0" y="0"/>
                </a:moveTo>
                <a:lnTo>
                  <a:pt x="8991600" y="0"/>
                </a:lnTo>
              </a:path>
              <a:path w="8991600" h="4191000">
                <a:moveTo>
                  <a:pt x="0" y="4185920"/>
                </a:moveTo>
                <a:lnTo>
                  <a:pt x="8991600" y="418592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8424291" y="6471999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129152" y="385190"/>
            <a:ext cx="3297554" cy="260350"/>
            <a:chOff x="1605152" y="385190"/>
            <a:chExt cx="3297554" cy="260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5152" y="385729"/>
              <a:ext cx="767334" cy="2596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3313" y="386206"/>
              <a:ext cx="733679" cy="2175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7899" y="385729"/>
              <a:ext cx="2494341" cy="2596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5605" y="385190"/>
              <a:ext cx="2449957" cy="21882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29560" y="157479"/>
            <a:ext cx="7772400" cy="482824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173355" rIns="0" bIns="0" rtlCol="0" anchor="t">
            <a:spAutoFit/>
          </a:bodyPr>
          <a:lstStyle/>
          <a:p>
            <a:pPr marL="3820160">
              <a:spcBef>
                <a:spcPts val="1365"/>
              </a:spcBef>
            </a:pPr>
            <a:r>
              <a:rPr sz="20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::</a:t>
            </a:r>
            <a:r>
              <a:rPr sz="2000" u="heavy" spc="-7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References</a:t>
            </a:r>
            <a:endParaRPr sz="2000"/>
          </a:p>
        </p:txBody>
      </p:sp>
      <p:sp>
        <p:nvSpPr>
          <p:cNvPr id="9" name="object 9"/>
          <p:cNvSpPr txBox="1"/>
          <p:nvPr/>
        </p:nvSpPr>
        <p:spPr>
          <a:xfrm>
            <a:off x="4567301" y="3261932"/>
            <a:ext cx="306451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https://pypi.org/project/skynet/</a:t>
            </a:r>
            <a:endParaRPr sz="185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27528" y="3962401"/>
            <a:ext cx="578702" cy="63597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424291" y="6471999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1219200"/>
            <a:ext cx="7620000" cy="3352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24291" y="6471999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F178E0-7557-8E6B-65A1-53D3BC3FEF03}"/>
              </a:ext>
            </a:extLst>
          </p:cNvPr>
          <p:cNvCxnSpPr/>
          <p:nvPr/>
        </p:nvCxnSpPr>
        <p:spPr>
          <a:xfrm>
            <a:off x="1803400" y="1219200"/>
            <a:ext cx="858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4FBE2B-FB43-44DD-D95C-2652B113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9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657" y="1309941"/>
            <a:ext cx="8421370" cy="399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3255" indent="-630555">
              <a:spcBef>
                <a:spcPts val="100"/>
              </a:spcBef>
              <a:buFont typeface="Wingdings"/>
              <a:buChar char=""/>
              <a:tabLst>
                <a:tab pos="642620" algn="l"/>
                <a:tab pos="643255" algn="l"/>
              </a:tabLst>
            </a:pPr>
            <a:r>
              <a:rPr sz="2000" spc="-25" dirty="0">
                <a:latin typeface="Calibri"/>
                <a:cs typeface="Calibri"/>
              </a:rPr>
              <a:t>SkyNet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is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open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source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instant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messaging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platform</a:t>
            </a:r>
            <a:r>
              <a:rPr sz="2000" b="1" spc="7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Internet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Things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30"/>
              </a:spcBef>
              <a:buFont typeface="Wingdings"/>
              <a:buChar char=""/>
            </a:pPr>
            <a:endParaRPr sz="1950">
              <a:latin typeface="Calibri"/>
              <a:cs typeface="Calibri"/>
            </a:endParaRPr>
          </a:p>
          <a:p>
            <a:pPr marL="643255" indent="-630555">
              <a:buFont typeface="Wingdings"/>
              <a:buChar char=""/>
              <a:tabLst>
                <a:tab pos="642620" algn="l"/>
                <a:tab pos="643255" algn="l"/>
              </a:tabLst>
            </a:pPr>
            <a:r>
              <a:rPr sz="2000" spc="-10" dirty="0">
                <a:latin typeface="Calibri"/>
                <a:cs typeface="Calibri"/>
              </a:rPr>
              <a:t>The </a:t>
            </a:r>
            <a:r>
              <a:rPr sz="2000" spc="-30" dirty="0">
                <a:latin typeface="Calibri"/>
                <a:cs typeface="Calibri"/>
              </a:rPr>
              <a:t>SkyNet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API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supports</a:t>
            </a:r>
            <a:r>
              <a:rPr sz="2000" b="1" spc="1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both</a:t>
            </a:r>
            <a:r>
              <a:rPr sz="2000" b="1" spc="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HTTP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REST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real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time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WebSockets</a:t>
            </a:r>
            <a:r>
              <a:rPr sz="2000" spc="-1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25"/>
              </a:spcBef>
              <a:buFont typeface="Wingdings"/>
              <a:buChar char=""/>
            </a:pPr>
            <a:endParaRPr sz="1950">
              <a:latin typeface="Calibri"/>
              <a:cs typeface="Calibri"/>
            </a:endParaRPr>
          </a:p>
          <a:p>
            <a:pPr marL="694055" indent="-681355">
              <a:buFont typeface="Wingdings"/>
              <a:buChar char=""/>
              <a:tabLst>
                <a:tab pos="693420" algn="l"/>
                <a:tab pos="694055" algn="l"/>
              </a:tabLst>
            </a:pPr>
            <a:r>
              <a:rPr sz="2000" spc="-25" dirty="0">
                <a:latin typeface="Calibri"/>
                <a:cs typeface="Calibri"/>
              </a:rPr>
              <a:t>SkyNet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allows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users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to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register</a:t>
            </a:r>
            <a:r>
              <a:rPr sz="2000" b="1" spc="-1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devices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network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25"/>
              </a:spcBef>
              <a:buFont typeface="Wingdings"/>
              <a:buChar char=""/>
            </a:pPr>
            <a:endParaRPr sz="1950">
              <a:latin typeface="Calibri"/>
              <a:cs typeface="Calibri"/>
            </a:endParaRPr>
          </a:p>
          <a:p>
            <a:pPr marL="755015" marR="389890" indent="-742950">
              <a:spcBef>
                <a:spcPts val="5"/>
              </a:spcBef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device </a:t>
            </a:r>
            <a:r>
              <a:rPr sz="2000" spc="10" dirty="0">
                <a:latin typeface="Calibri"/>
                <a:cs typeface="Calibri"/>
              </a:rPr>
              <a:t>can </a:t>
            </a:r>
            <a:r>
              <a:rPr sz="2000" spc="-10" dirty="0">
                <a:latin typeface="Calibri"/>
                <a:cs typeface="Calibri"/>
              </a:rPr>
              <a:t>be anything </a:t>
            </a:r>
            <a:r>
              <a:rPr sz="2000" dirty="0">
                <a:latin typeface="Calibri"/>
                <a:cs typeface="Calibri"/>
              </a:rPr>
              <a:t>including </a:t>
            </a:r>
            <a:r>
              <a:rPr sz="2000" spc="-5" dirty="0">
                <a:latin typeface="Calibri"/>
                <a:cs typeface="Calibri"/>
              </a:rPr>
              <a:t>sensors, </a:t>
            </a:r>
            <a:r>
              <a:rPr sz="2000" spc="5" dirty="0">
                <a:latin typeface="Calibri"/>
                <a:cs typeface="Calibri"/>
              </a:rPr>
              <a:t>smart </a:t>
            </a:r>
            <a:r>
              <a:rPr sz="2000" spc="-10" dirty="0">
                <a:latin typeface="Calibri"/>
                <a:cs typeface="Calibri"/>
              </a:rPr>
              <a:t>home devices, </a:t>
            </a:r>
            <a:r>
              <a:rPr sz="2000" dirty="0">
                <a:latin typeface="Calibri"/>
                <a:cs typeface="Calibri"/>
              </a:rPr>
              <a:t>cloud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resources,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drones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25"/>
              </a:spcBef>
              <a:buFont typeface="Wingdings"/>
              <a:buChar char=""/>
            </a:pPr>
            <a:endParaRPr sz="1950">
              <a:latin typeface="Calibri"/>
              <a:cs typeface="Calibri"/>
            </a:endParaRPr>
          </a:p>
          <a:p>
            <a:pPr marL="755015" indent="-742950">
              <a:spcBef>
                <a:spcPts val="5"/>
              </a:spcBef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latin typeface="Calibri"/>
                <a:cs typeface="Calibri"/>
              </a:rPr>
              <a:t>Each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device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is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assigned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UUID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secret</a:t>
            </a: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token.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25"/>
              </a:spcBef>
              <a:buFont typeface="Wingdings"/>
              <a:buChar char=""/>
            </a:pPr>
            <a:endParaRPr sz="1950">
              <a:latin typeface="Calibri"/>
              <a:cs typeface="Calibri"/>
            </a:endParaRPr>
          </a:p>
          <a:p>
            <a:pPr marL="755015" indent="-742950"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spc="-15" dirty="0">
                <a:latin typeface="Calibri"/>
                <a:cs typeface="Calibri"/>
              </a:rPr>
              <a:t>Devices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client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can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subscribe</a:t>
            </a:r>
            <a:r>
              <a:rPr sz="2000" b="1" u="heavy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other</a:t>
            </a:r>
            <a:r>
              <a:rPr sz="2000" b="1" u="heavy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devices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815975"/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000" b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0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sz="2000" b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</a:t>
            </a:r>
            <a:r>
              <a:rPr sz="2000" b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0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/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2000" b="1" u="heavy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0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2000" b="1" u="heavy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2000" b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ss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</a:t>
            </a:r>
            <a:r>
              <a:rPr sz="2000" b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6870" y="5186176"/>
            <a:ext cx="771128" cy="5947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019283" y="6471999"/>
            <a:ext cx="1663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0079" y="1524000"/>
            <a:ext cx="6421120" cy="4267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84376" y="1138238"/>
            <a:ext cx="5489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indent="-227329">
              <a:spcBef>
                <a:spcPts val="100"/>
              </a:spcBef>
              <a:buSzPct val="95000"/>
              <a:buFont typeface="Wingdings"/>
              <a:buChar char=""/>
              <a:tabLst>
                <a:tab pos="240029" algn="l"/>
              </a:tabLst>
            </a:pP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Commands</a:t>
            </a:r>
            <a:r>
              <a:rPr sz="2000" b="1" u="heavy" spc="1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set</a:t>
            </a:r>
            <a:r>
              <a:rPr sz="2000" b="1" u="heavy" spc="-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up</a:t>
            </a:r>
            <a:r>
              <a:rPr sz="2000" b="1" u="heavy" spc="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SkyNet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IoT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Linux</a:t>
            </a:r>
            <a:r>
              <a:rPr sz="2000" b="1" u="heavy" spc="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machine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19283" y="6471999"/>
            <a:ext cx="1663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605280"/>
            <a:ext cx="6177280" cy="17475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84376" y="1138238"/>
            <a:ext cx="38195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indent="-227329">
              <a:spcBef>
                <a:spcPts val="100"/>
              </a:spcBef>
              <a:buSzPct val="95000"/>
              <a:buFont typeface="Wingdings"/>
              <a:buChar char=""/>
              <a:tabLst>
                <a:tab pos="240029" algn="l"/>
              </a:tabLst>
            </a:pP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Sample</a:t>
            </a:r>
            <a:r>
              <a:rPr sz="2000" b="1" u="heavy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SkyNet</a:t>
            </a:r>
            <a:r>
              <a:rPr sz="20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Configuration</a:t>
            </a:r>
            <a:r>
              <a:rPr sz="2000" b="1" u="heavy" spc="1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File: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2885" y="3814576"/>
            <a:ext cx="761114" cy="59479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019283" y="6471999"/>
            <a:ext cx="1663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129152" y="385190"/>
            <a:ext cx="3297554" cy="260350"/>
            <a:chOff x="1605152" y="385190"/>
            <a:chExt cx="3297554" cy="260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5152" y="385729"/>
              <a:ext cx="767334" cy="2596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3313" y="386206"/>
              <a:ext cx="733679" cy="2175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7899" y="385729"/>
              <a:ext cx="2494341" cy="2596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5605" y="385190"/>
              <a:ext cx="2449957" cy="21882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29560" y="157479"/>
            <a:ext cx="7772400" cy="482824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173355" rIns="0" bIns="0" rtlCol="0" anchor="t">
            <a:spAutoFit/>
          </a:bodyPr>
          <a:lstStyle/>
          <a:p>
            <a:pPr marL="3820160">
              <a:spcBef>
                <a:spcPts val="1365"/>
              </a:spcBef>
            </a:pPr>
            <a:r>
              <a:rPr sz="20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::</a:t>
            </a:r>
            <a:r>
              <a:rPr sz="2000" u="heavy" spc="-6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Using</a:t>
            </a:r>
            <a:r>
              <a:rPr sz="2000" u="heavy" spc="1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SkyNet</a:t>
            </a:r>
            <a:r>
              <a:rPr sz="2000" u="heavy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REST</a:t>
            </a:r>
            <a:r>
              <a:rPr sz="2000" u="heavy" spc="-9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API</a:t>
            </a:r>
            <a:endParaRPr sz="2000"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19680" y="995680"/>
            <a:ext cx="7081520" cy="52527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019283" y="6471999"/>
            <a:ext cx="1663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560" y="157479"/>
            <a:ext cx="7772400" cy="84328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76200" rIns="0" bIns="0" rtlCol="0" anchor="t">
            <a:spAutoFit/>
          </a:bodyPr>
          <a:lstStyle/>
          <a:p>
            <a:pPr marL="998219" marR="1536700" indent="2669540">
              <a:lnSpc>
                <a:spcPct val="125600"/>
              </a:lnSpc>
              <a:spcBef>
                <a:spcPts val="600"/>
              </a:spcBef>
            </a:pPr>
            <a:r>
              <a:rPr sz="20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::</a:t>
            </a:r>
            <a:r>
              <a:rPr sz="2000" u="heavy" spc="-6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Using</a:t>
            </a:r>
            <a:r>
              <a:rPr sz="2000" u="heavy" spc="10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SkyNet</a:t>
            </a:r>
            <a:r>
              <a:rPr sz="2000" u="heavy" spc="-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REST</a:t>
            </a:r>
            <a:r>
              <a:rPr sz="2000" u="heavy" spc="-9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API </a:t>
            </a:r>
            <a:r>
              <a:rPr sz="2000" spc="-434" dirty="0">
                <a:solidFill>
                  <a:srgbClr val="000000"/>
                </a:solidFill>
              </a:rPr>
              <a:t> </a:t>
            </a:r>
            <a:r>
              <a:rPr sz="2000" spc="-20" dirty="0">
                <a:solidFill>
                  <a:srgbClr val="6600FF"/>
                </a:solidFill>
              </a:rPr>
              <a:t>(Example</a:t>
            </a:r>
            <a:r>
              <a:rPr sz="2000" spc="140" dirty="0">
                <a:solidFill>
                  <a:srgbClr val="6600FF"/>
                </a:solidFill>
              </a:rPr>
              <a:t> </a:t>
            </a:r>
            <a:r>
              <a:rPr sz="2000" dirty="0">
                <a:solidFill>
                  <a:srgbClr val="6600FF"/>
                </a:solidFill>
              </a:rPr>
              <a:t>–</a:t>
            </a:r>
            <a:r>
              <a:rPr sz="2000" spc="-15" dirty="0">
                <a:solidFill>
                  <a:srgbClr val="6600FF"/>
                </a:solidFill>
              </a:rPr>
              <a:t> for</a:t>
            </a:r>
            <a:r>
              <a:rPr sz="2000" spc="-50" dirty="0">
                <a:solidFill>
                  <a:srgbClr val="6600FF"/>
                </a:solidFill>
              </a:rPr>
              <a:t> </a:t>
            </a:r>
            <a:r>
              <a:rPr sz="2000" spc="5" dirty="0">
                <a:solidFill>
                  <a:srgbClr val="6600FF"/>
                </a:solidFill>
              </a:rPr>
              <a:t>Demo</a:t>
            </a:r>
            <a:r>
              <a:rPr sz="2000" spc="-20" dirty="0">
                <a:solidFill>
                  <a:srgbClr val="6600FF"/>
                </a:solidFill>
              </a:rPr>
              <a:t> purpose</a:t>
            </a:r>
            <a:r>
              <a:rPr sz="2000" spc="135" dirty="0">
                <a:solidFill>
                  <a:srgbClr val="6600FF"/>
                </a:solidFill>
              </a:rPr>
              <a:t> </a:t>
            </a:r>
            <a:r>
              <a:rPr sz="2000" spc="-15" dirty="0">
                <a:solidFill>
                  <a:srgbClr val="6600FF"/>
                </a:solidFill>
              </a:rPr>
              <a:t>only)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80" y="1148080"/>
            <a:ext cx="7213600" cy="1066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7679" y="2438400"/>
            <a:ext cx="8453120" cy="2590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24291" y="6471999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560" y="157479"/>
            <a:ext cx="7772400" cy="84328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76200" rIns="0" bIns="0" rtlCol="0" anchor="t">
            <a:spAutoFit/>
          </a:bodyPr>
          <a:lstStyle/>
          <a:p>
            <a:pPr marL="998219" marR="1536700" indent="2669540">
              <a:lnSpc>
                <a:spcPct val="125600"/>
              </a:lnSpc>
              <a:spcBef>
                <a:spcPts val="600"/>
              </a:spcBef>
            </a:pPr>
            <a:r>
              <a:rPr sz="20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::</a:t>
            </a:r>
            <a:r>
              <a:rPr sz="2000" u="heavy" spc="-6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Using</a:t>
            </a:r>
            <a:r>
              <a:rPr sz="2000" u="heavy" spc="10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SkyNet</a:t>
            </a:r>
            <a:r>
              <a:rPr sz="2000" u="heavy" spc="-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REST</a:t>
            </a:r>
            <a:r>
              <a:rPr sz="2000" u="heavy" spc="-9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API </a:t>
            </a:r>
            <a:r>
              <a:rPr sz="2000" spc="-434" dirty="0">
                <a:solidFill>
                  <a:srgbClr val="000000"/>
                </a:solidFill>
              </a:rPr>
              <a:t> </a:t>
            </a:r>
            <a:r>
              <a:rPr sz="2000" spc="-20" dirty="0">
                <a:solidFill>
                  <a:srgbClr val="6600FF"/>
                </a:solidFill>
              </a:rPr>
              <a:t>(Example</a:t>
            </a:r>
            <a:r>
              <a:rPr sz="2000" spc="140" dirty="0">
                <a:solidFill>
                  <a:srgbClr val="6600FF"/>
                </a:solidFill>
              </a:rPr>
              <a:t> </a:t>
            </a:r>
            <a:r>
              <a:rPr sz="2000" dirty="0">
                <a:solidFill>
                  <a:srgbClr val="6600FF"/>
                </a:solidFill>
              </a:rPr>
              <a:t>–</a:t>
            </a:r>
            <a:r>
              <a:rPr sz="2000" spc="-15" dirty="0">
                <a:solidFill>
                  <a:srgbClr val="6600FF"/>
                </a:solidFill>
              </a:rPr>
              <a:t> for</a:t>
            </a:r>
            <a:r>
              <a:rPr sz="2000" spc="-50" dirty="0">
                <a:solidFill>
                  <a:srgbClr val="6600FF"/>
                </a:solidFill>
              </a:rPr>
              <a:t> </a:t>
            </a:r>
            <a:r>
              <a:rPr sz="2000" spc="5" dirty="0">
                <a:solidFill>
                  <a:srgbClr val="6600FF"/>
                </a:solidFill>
              </a:rPr>
              <a:t>Demo</a:t>
            </a:r>
            <a:r>
              <a:rPr sz="2000" spc="-20" dirty="0">
                <a:solidFill>
                  <a:srgbClr val="6600FF"/>
                </a:solidFill>
              </a:rPr>
              <a:t> purpose</a:t>
            </a:r>
            <a:r>
              <a:rPr sz="2000" spc="135" dirty="0">
                <a:solidFill>
                  <a:srgbClr val="6600FF"/>
                </a:solidFill>
              </a:rPr>
              <a:t> </a:t>
            </a:r>
            <a:r>
              <a:rPr sz="2000" spc="-15" dirty="0">
                <a:solidFill>
                  <a:srgbClr val="6600FF"/>
                </a:solidFill>
              </a:rPr>
              <a:t>only)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1066800"/>
            <a:ext cx="7101840" cy="53136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24291" y="6471999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560" y="157479"/>
            <a:ext cx="7772400" cy="84328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76200" rIns="0" bIns="0" rtlCol="0" anchor="t">
            <a:spAutoFit/>
          </a:bodyPr>
          <a:lstStyle/>
          <a:p>
            <a:pPr marL="998219" marR="1536700" indent="2669540">
              <a:lnSpc>
                <a:spcPct val="125600"/>
              </a:lnSpc>
              <a:spcBef>
                <a:spcPts val="600"/>
              </a:spcBef>
            </a:pPr>
            <a:r>
              <a:rPr sz="20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::</a:t>
            </a:r>
            <a:r>
              <a:rPr sz="2000" u="heavy" spc="-6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Using</a:t>
            </a:r>
            <a:r>
              <a:rPr sz="2000" u="heavy" spc="10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SkyNet</a:t>
            </a:r>
            <a:r>
              <a:rPr sz="2000" u="heavy" spc="-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REST</a:t>
            </a:r>
            <a:r>
              <a:rPr sz="2000" u="heavy" spc="-9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API </a:t>
            </a:r>
            <a:r>
              <a:rPr sz="2000" spc="-434" dirty="0">
                <a:solidFill>
                  <a:srgbClr val="000000"/>
                </a:solidFill>
              </a:rPr>
              <a:t> </a:t>
            </a:r>
            <a:r>
              <a:rPr sz="2000" spc="-20" dirty="0">
                <a:solidFill>
                  <a:srgbClr val="6600FF"/>
                </a:solidFill>
              </a:rPr>
              <a:t>(Example</a:t>
            </a:r>
            <a:r>
              <a:rPr sz="2000" spc="140" dirty="0">
                <a:solidFill>
                  <a:srgbClr val="6600FF"/>
                </a:solidFill>
              </a:rPr>
              <a:t> </a:t>
            </a:r>
            <a:r>
              <a:rPr sz="2000" dirty="0">
                <a:solidFill>
                  <a:srgbClr val="6600FF"/>
                </a:solidFill>
              </a:rPr>
              <a:t>–</a:t>
            </a:r>
            <a:r>
              <a:rPr sz="2000" spc="-15" dirty="0">
                <a:solidFill>
                  <a:srgbClr val="6600FF"/>
                </a:solidFill>
              </a:rPr>
              <a:t> for</a:t>
            </a:r>
            <a:r>
              <a:rPr sz="2000" spc="-50" dirty="0">
                <a:solidFill>
                  <a:srgbClr val="6600FF"/>
                </a:solidFill>
              </a:rPr>
              <a:t> </a:t>
            </a:r>
            <a:r>
              <a:rPr sz="2000" spc="5" dirty="0">
                <a:solidFill>
                  <a:srgbClr val="6600FF"/>
                </a:solidFill>
              </a:rPr>
              <a:t>Demo</a:t>
            </a:r>
            <a:r>
              <a:rPr sz="2000" spc="-20" dirty="0">
                <a:solidFill>
                  <a:srgbClr val="6600FF"/>
                </a:solidFill>
              </a:rPr>
              <a:t> purpose</a:t>
            </a:r>
            <a:r>
              <a:rPr sz="2000" spc="135" dirty="0">
                <a:solidFill>
                  <a:srgbClr val="6600FF"/>
                </a:solidFill>
              </a:rPr>
              <a:t> </a:t>
            </a:r>
            <a:r>
              <a:rPr sz="2000" spc="-15" dirty="0">
                <a:solidFill>
                  <a:srgbClr val="6600FF"/>
                </a:solidFill>
              </a:rPr>
              <a:t>only)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9680" y="1676400"/>
            <a:ext cx="7091680" cy="20015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0160" y="3810000"/>
            <a:ext cx="7091680" cy="20624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24291" y="6471999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560" y="157479"/>
            <a:ext cx="7772400" cy="84328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76200" rIns="0" bIns="0" rtlCol="0" anchor="t">
            <a:spAutoFit/>
          </a:bodyPr>
          <a:lstStyle/>
          <a:p>
            <a:pPr marL="998219" marR="1536700" indent="2669540">
              <a:lnSpc>
                <a:spcPct val="125600"/>
              </a:lnSpc>
              <a:spcBef>
                <a:spcPts val="600"/>
              </a:spcBef>
            </a:pPr>
            <a:r>
              <a:rPr sz="20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::</a:t>
            </a:r>
            <a:r>
              <a:rPr sz="2000" u="heavy" spc="-6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Using</a:t>
            </a:r>
            <a:r>
              <a:rPr sz="2000" u="heavy" spc="10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SkyNet</a:t>
            </a:r>
            <a:r>
              <a:rPr sz="2000" u="heavy" spc="-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REST</a:t>
            </a:r>
            <a:r>
              <a:rPr sz="2000" u="heavy" spc="-9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API </a:t>
            </a:r>
            <a:r>
              <a:rPr sz="2000" spc="-434" dirty="0">
                <a:solidFill>
                  <a:srgbClr val="000000"/>
                </a:solidFill>
              </a:rPr>
              <a:t> </a:t>
            </a:r>
            <a:r>
              <a:rPr sz="2000" spc="-20" dirty="0">
                <a:solidFill>
                  <a:srgbClr val="6600FF"/>
                </a:solidFill>
              </a:rPr>
              <a:t>(Example</a:t>
            </a:r>
            <a:r>
              <a:rPr sz="2000" spc="140" dirty="0">
                <a:solidFill>
                  <a:srgbClr val="6600FF"/>
                </a:solidFill>
              </a:rPr>
              <a:t> </a:t>
            </a:r>
            <a:r>
              <a:rPr sz="2000" dirty="0">
                <a:solidFill>
                  <a:srgbClr val="6600FF"/>
                </a:solidFill>
              </a:rPr>
              <a:t>–</a:t>
            </a:r>
            <a:r>
              <a:rPr sz="2000" spc="-15" dirty="0">
                <a:solidFill>
                  <a:srgbClr val="6600FF"/>
                </a:solidFill>
              </a:rPr>
              <a:t> for</a:t>
            </a:r>
            <a:r>
              <a:rPr sz="2000" spc="-50" dirty="0">
                <a:solidFill>
                  <a:srgbClr val="6600FF"/>
                </a:solidFill>
              </a:rPr>
              <a:t> </a:t>
            </a:r>
            <a:r>
              <a:rPr sz="2000" spc="5" dirty="0">
                <a:solidFill>
                  <a:srgbClr val="6600FF"/>
                </a:solidFill>
              </a:rPr>
              <a:t>Demo</a:t>
            </a:r>
            <a:r>
              <a:rPr sz="2000" spc="-20" dirty="0">
                <a:solidFill>
                  <a:srgbClr val="6600FF"/>
                </a:solidFill>
              </a:rPr>
              <a:t> purpose</a:t>
            </a:r>
            <a:r>
              <a:rPr sz="2000" spc="135" dirty="0">
                <a:solidFill>
                  <a:srgbClr val="6600FF"/>
                </a:solidFill>
              </a:rPr>
              <a:t> </a:t>
            </a:r>
            <a:r>
              <a:rPr sz="2000" spc="-15" dirty="0">
                <a:solidFill>
                  <a:srgbClr val="6600FF"/>
                </a:solidFill>
              </a:rPr>
              <a:t>only)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452880"/>
            <a:ext cx="8077200" cy="35763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24291" y="6471999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129</TotalTime>
  <Words>212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Wisp</vt:lpstr>
      <vt:lpstr>Tiếp theo Chương 2 - phần 2.5_4</vt:lpstr>
      <vt:lpstr>PowerPoint Presentation</vt:lpstr>
      <vt:lpstr>PowerPoint Presentation</vt:lpstr>
      <vt:lpstr>PowerPoint Presentation</vt:lpstr>
      <vt:lpstr>:: Using SkyNet REST API</vt:lpstr>
      <vt:lpstr>:: Using SkyNet REST API  (Example – for Demo purpose only)</vt:lpstr>
      <vt:lpstr>:: Using SkyNet REST API  (Example – for Demo purpose only)</vt:lpstr>
      <vt:lpstr>:: Using SkyNet REST API  (Example – for Demo purpose only)</vt:lpstr>
      <vt:lpstr>:: Using SkyNet REST API  (Example – for Demo purpose only)</vt:lpstr>
      <vt:lpstr>:: Using SkyNet REST API  (Example – for Demo purpose only)</vt:lpstr>
      <vt:lpstr>:: Using SkyNet REST API  (Example – for Demo purpose only)</vt:lpstr>
      <vt:lpstr>:: Python client for SkyNet</vt:lpstr>
      <vt:lpstr>:: 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Môn học: IoT và Ứng dụng</dc:title>
  <dc:creator>Minh Linh</dc:creator>
  <cp:lastModifiedBy>Minh Linh</cp:lastModifiedBy>
  <cp:revision>44</cp:revision>
  <dcterms:created xsi:type="dcterms:W3CDTF">2022-07-13T13:13:13Z</dcterms:created>
  <dcterms:modified xsi:type="dcterms:W3CDTF">2022-07-14T04:35:17Z</dcterms:modified>
</cp:coreProperties>
</file>