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356" r:id="rId2"/>
    <p:sldId id="355" r:id="rId3"/>
    <p:sldId id="357" r:id="rId4"/>
    <p:sldId id="358" r:id="rId5"/>
    <p:sldId id="362" r:id="rId6"/>
    <p:sldId id="363" r:id="rId7"/>
    <p:sldId id="360" r:id="rId8"/>
    <p:sldId id="364" r:id="rId9"/>
    <p:sldId id="361" r:id="rId10"/>
    <p:sldId id="3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29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2331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55764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2A5FD0-5F7B-4A99-A63B-BC74F1E495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14051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36062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2A5FD0-5F7B-4A99-A63B-BC74F1E495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975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146393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311872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217641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6253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3A99-3C6D-4A17-AA5B-57DBBAAA706F}" type="datetimeFigureOut">
              <a:rPr lang="en-US" smtClean="0"/>
              <a:t>29/09/2023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14534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106374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63A99-3C6D-4A17-AA5B-57DBBAAA706F}" type="datetimeFigureOut">
              <a:rPr lang="en-US" smtClean="0"/>
              <a:t>29/09/2023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249854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63A99-3C6D-4A17-AA5B-57DBBAAA706F}" type="datetimeFigureOut">
              <a:rPr lang="en-US" smtClean="0"/>
              <a:t>29/09/2023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23282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3A99-3C6D-4A17-AA5B-57DBBAAA706F}" type="datetimeFigureOut">
              <a:rPr lang="en-US" smtClean="0"/>
              <a:t>29/09/2023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034329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47745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63A99-3C6D-4A17-AA5B-57DBBAAA706F}" type="datetimeFigureOut">
              <a:rPr lang="en-US" smtClean="0"/>
              <a:t>29/09/2023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2A5FD0-5F7B-4A99-A63B-BC74F1E49565}" type="slidenum">
              <a:rPr lang="en-US" smtClean="0"/>
              <a:t>‹#›</a:t>
            </a:fld>
            <a:endParaRPr lang="en-US"/>
          </a:p>
        </p:txBody>
      </p:sp>
    </p:spTree>
    <p:extLst>
      <p:ext uri="{BB962C8B-B14F-4D97-AF65-F5344CB8AC3E}">
        <p14:creationId xmlns:p14="http://schemas.microsoft.com/office/powerpoint/2010/main" val="36918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1863A99-3C6D-4A17-AA5B-57DBBAAA706F}" type="datetimeFigureOut">
              <a:rPr lang="en-US" smtClean="0"/>
              <a:t>29/09/2023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2A5FD0-5F7B-4A99-A63B-BC74F1E49565}" type="slidenum">
              <a:rPr lang="en-US" smtClean="0"/>
              <a:t>‹#›</a:t>
            </a:fld>
            <a:endParaRPr lang="en-US"/>
          </a:p>
        </p:txBody>
      </p:sp>
    </p:spTree>
    <p:extLst>
      <p:ext uri="{BB962C8B-B14F-4D97-AF65-F5344CB8AC3E}">
        <p14:creationId xmlns:p14="http://schemas.microsoft.com/office/powerpoint/2010/main" val="359442225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zure.microsoft.com/en-us/" TargetMode="External"/><Relationship Id="rId2" Type="http://schemas.openxmlformats.org/officeDocument/2006/relationships/hyperlink" Target="https://www.sap.com/sea/products/cloud-platform.html" TargetMode="External"/><Relationship Id="rId1" Type="http://schemas.openxmlformats.org/officeDocument/2006/relationships/slideLayout" Target="../slideLayouts/slideLayout2.xml"/><Relationship Id="rId5" Type="http://schemas.openxmlformats.org/officeDocument/2006/relationships/hyperlink" Target="https://cloud.google.com/" TargetMode="External"/><Relationship Id="rId4" Type="http://schemas.openxmlformats.org/officeDocument/2006/relationships/hyperlink" Target="https://aws.amazon.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296458" y="1434158"/>
            <a:ext cx="10035310" cy="3524783"/>
          </a:xfrm>
        </p:spPr>
        <p:txBody>
          <a:bodyPr anchor="ctr">
            <a:normAutofit fontScale="90000"/>
          </a:bodyPr>
          <a:lstStyle/>
          <a:p>
            <a:pPr marL="12700">
              <a:spcBef>
                <a:spcPts val="90"/>
              </a:spcBef>
              <a:defRPr/>
            </a:pPr>
            <a:r>
              <a:rPr lang="en-US" altLang="en-US" sz="2700" dirty="0">
                <a:solidFill>
                  <a:schemeClr val="tx1"/>
                </a:solidFill>
                <a:latin typeface="Arial" panose="020B0604020202020204" pitchFamily="34" charset="0"/>
              </a:rPr>
              <a:t>1</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Tạo</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tài</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khoản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nền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tảng</a:t>
            </a:r>
            <a:r>
              <a:rPr lang="en-US" altLang="en-US" sz="3100" dirty="0">
                <a:solidFill>
                  <a:schemeClr val="tx1"/>
                </a:solidFill>
                <a:latin typeface="Arial" panose="020B0604020202020204" pitchFamily="34" charset="0"/>
              </a:rPr>
              <a:t> Cloud </a:t>
            </a:r>
            <a:r>
              <a:rPr lang="en-US" altLang="en-US" sz="3100" dirty="0" err="1">
                <a:solidFill>
                  <a:schemeClr val="tx1"/>
                </a:solidFill>
                <a:latin typeface="Arial" panose="020B0604020202020204" pitchFamily="34" charset="0"/>
              </a:rPr>
              <a:t>miễn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phí</a:t>
            </a:r>
            <a:br>
              <a:rPr lang="en-US" altLang="en-US" sz="3100" dirty="0">
                <a:solidFill>
                  <a:schemeClr val="tx1"/>
                </a:solidFill>
                <a:latin typeface="Arial" panose="020B0604020202020204" pitchFamily="34" charset="0"/>
              </a:rPr>
            </a:br>
            <a:br>
              <a:rPr lang="en-US" altLang="en-US" sz="3100" dirty="0">
                <a:solidFill>
                  <a:schemeClr val="tx1"/>
                </a:solidFill>
                <a:latin typeface="Arial" panose="020B0604020202020204" pitchFamily="34" charset="0"/>
              </a:rPr>
            </a:br>
            <a:r>
              <a:rPr lang="en-US" altLang="en-US" sz="3100" dirty="0" err="1">
                <a:solidFill>
                  <a:srgbClr val="C00000"/>
                </a:solidFill>
                <a:latin typeface="Arial" panose="020B0604020202020204" pitchFamily="34" charset="0"/>
              </a:rPr>
              <a:t>Lưu</a:t>
            </a:r>
            <a:r>
              <a:rPr lang="en-US" altLang="en-US" sz="3100" dirty="0">
                <a:solidFill>
                  <a:srgbClr val="C00000"/>
                </a:solidFill>
                <a:latin typeface="Arial" panose="020B0604020202020204" pitchFamily="34" charset="0"/>
              </a:rPr>
              <a:t> ý: </a:t>
            </a:r>
            <a:r>
              <a:rPr lang="en-US" altLang="en-US" sz="3100" dirty="0" err="1">
                <a:solidFill>
                  <a:srgbClr val="C00000"/>
                </a:solidFill>
                <a:latin typeface="Arial" panose="020B0604020202020204" pitchFamily="34" charset="0"/>
              </a:rPr>
              <a:t>Nếu</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Tài</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khoản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cho</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đăng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ký</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không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cần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xác</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thực</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tài</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khoản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ngân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hàng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thì</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không</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cần</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thự</a:t>
            </a:r>
            <a:r>
              <a:rPr lang="en-US" altLang="en-US" sz="3100" dirty="0">
                <a:solidFill>
                  <a:srgbClr val="C00000"/>
                </a:solidFill>
                <a:latin typeface="Arial" panose="020B0604020202020204" pitchFamily="34" charset="0"/>
              </a:rPr>
              <a:t> </a:t>
            </a:r>
            <a:r>
              <a:rPr lang="en-US" altLang="en-US" sz="3100" dirty="0" err="1">
                <a:solidFill>
                  <a:srgbClr val="C00000"/>
                </a:solidFill>
                <a:latin typeface="Arial" panose="020B0604020202020204" pitchFamily="34" charset="0"/>
              </a:rPr>
              <a:t>hiện</a:t>
            </a:r>
            <a:r>
              <a:rPr lang="en-US" altLang="en-US" sz="3100" dirty="0">
                <a:solidFill>
                  <a:schemeClr val="tx1"/>
                </a:solidFill>
                <a:latin typeface="Arial" panose="020B0604020202020204" pitchFamily="34" charset="0"/>
              </a:rPr>
              <a:t> </a:t>
            </a:r>
            <a:r>
              <a:rPr lang="en-US" altLang="en-US" sz="3100" dirty="0">
                <a:solidFill>
                  <a:schemeClr val="tx1"/>
                </a:solidFill>
                <a:highlight>
                  <a:srgbClr val="FFFF00"/>
                </a:highlight>
                <a:latin typeface="Arial" panose="020B0604020202020204" pitchFamily="34" charset="0"/>
              </a:rPr>
              <a:t>“</a:t>
            </a:r>
            <a:r>
              <a:rPr lang="en-US" altLang="en-US" sz="3100" dirty="0" err="1">
                <a:solidFill>
                  <a:schemeClr val="tx1"/>
                </a:solidFill>
                <a:highlight>
                  <a:srgbClr val="FFFF00"/>
                </a:highlight>
                <a:latin typeface="Arial" panose="020B0604020202020204" pitchFamily="34" charset="0"/>
              </a:rPr>
              <a:t>Đăng</a:t>
            </a:r>
            <a:r>
              <a:rPr lang="en-US" altLang="en-US" sz="3100" dirty="0">
                <a:solidFill>
                  <a:schemeClr val="tx1"/>
                </a:solidFill>
                <a:highlight>
                  <a:srgbClr val="FFFF00"/>
                </a:highlight>
                <a:latin typeface="Arial" panose="020B0604020202020204" pitchFamily="34" charset="0"/>
              </a:rPr>
              <a:t> </a:t>
            </a:r>
            <a:r>
              <a:rPr lang="en-US" altLang="en-US" sz="3100" dirty="0" err="1">
                <a:solidFill>
                  <a:schemeClr val="tx1"/>
                </a:solidFill>
                <a:highlight>
                  <a:srgbClr val="FFFF00"/>
                </a:highlight>
                <a:latin typeface="Arial" panose="020B0604020202020204" pitchFamily="34" charset="0"/>
              </a:rPr>
              <a:t>ký</a:t>
            </a:r>
            <a:r>
              <a:rPr lang="en-US" altLang="en-US" sz="3100" dirty="0">
                <a:solidFill>
                  <a:schemeClr val="tx1"/>
                </a:solidFill>
                <a:highlight>
                  <a:srgbClr val="FFFF00"/>
                </a:highlight>
                <a:latin typeface="Arial" panose="020B0604020202020204" pitchFamily="34" charset="0"/>
              </a:rPr>
              <a:t> TK </a:t>
            </a:r>
            <a:r>
              <a:rPr lang="en-US" altLang="en-US" sz="3100" dirty="0" err="1">
                <a:solidFill>
                  <a:schemeClr val="tx1"/>
                </a:solidFill>
                <a:highlight>
                  <a:srgbClr val="FFFF00"/>
                </a:highlight>
                <a:latin typeface="Arial" panose="020B0604020202020204" pitchFamily="34" charset="0"/>
              </a:rPr>
              <a:t>ngân</a:t>
            </a:r>
            <a:r>
              <a:rPr lang="en-US" altLang="en-US" sz="3100" dirty="0">
                <a:solidFill>
                  <a:schemeClr val="tx1"/>
                </a:solidFill>
                <a:highlight>
                  <a:srgbClr val="FFFF00"/>
                </a:highlight>
                <a:latin typeface="Arial" panose="020B0604020202020204" pitchFamily="34" charset="0"/>
              </a:rPr>
              <a:t> </a:t>
            </a:r>
            <a:r>
              <a:rPr lang="en-US" altLang="en-US" sz="3100" dirty="0" err="1">
                <a:solidFill>
                  <a:schemeClr val="tx1"/>
                </a:solidFill>
                <a:highlight>
                  <a:srgbClr val="FFFF00"/>
                </a:highlight>
                <a:latin typeface="Arial" panose="020B0604020202020204" pitchFamily="34" charset="0"/>
              </a:rPr>
              <a:t>hàng</a:t>
            </a:r>
            <a:r>
              <a:rPr lang="en-US" altLang="en-US" sz="3100" dirty="0">
                <a:solidFill>
                  <a:schemeClr val="tx1"/>
                </a:solidFill>
                <a:highlight>
                  <a:srgbClr val="FFFF00"/>
                </a:highlight>
                <a:latin typeface="Arial" panose="020B0604020202020204" pitchFamily="34" charset="0"/>
              </a:rPr>
              <a:t> ONLINE”</a:t>
            </a:r>
            <a:br>
              <a:rPr lang="en-US" altLang="en-US" sz="3100" dirty="0">
                <a:solidFill>
                  <a:schemeClr val="tx1"/>
                </a:solidFill>
                <a:highlight>
                  <a:srgbClr val="FFFF00"/>
                </a:highlight>
                <a:latin typeface="Arial" panose="020B0604020202020204" pitchFamily="34" charset="0"/>
              </a:rPr>
            </a:br>
            <a:r>
              <a:rPr lang="en-US" altLang="en-US" sz="3100" dirty="0">
                <a:solidFill>
                  <a:schemeClr val="tx1"/>
                </a:solidFill>
                <a:latin typeface="Arial" panose="020B0604020202020204" pitchFamily="34" charset="0"/>
              </a:rPr>
              <a:t>2. </a:t>
            </a:r>
            <a:r>
              <a:rPr lang="en-US" altLang="en-US" sz="3100" dirty="0" err="1">
                <a:solidFill>
                  <a:schemeClr val="tx1"/>
                </a:solidFill>
                <a:latin typeface="Arial" panose="020B0604020202020204" pitchFamily="34" charset="0"/>
              </a:rPr>
              <a:t>Đăng</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ký</a:t>
            </a:r>
            <a:r>
              <a:rPr lang="en-US" altLang="en-US" sz="3100" dirty="0">
                <a:solidFill>
                  <a:schemeClr val="tx1"/>
                </a:solidFill>
                <a:latin typeface="Arial" panose="020B0604020202020204" pitchFamily="34" charset="0"/>
              </a:rPr>
              <a:t> TK </a:t>
            </a:r>
            <a:r>
              <a:rPr lang="en-US" altLang="en-US" sz="3100" dirty="0" err="1">
                <a:solidFill>
                  <a:schemeClr val="tx1"/>
                </a:solidFill>
                <a:latin typeface="Arial" panose="020B0604020202020204" pitchFamily="34" charset="0"/>
              </a:rPr>
              <a:t>ngân</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hàng</a:t>
            </a:r>
            <a:r>
              <a:rPr lang="en-US" altLang="en-US" sz="3100" dirty="0">
                <a:solidFill>
                  <a:schemeClr val="tx1"/>
                </a:solidFill>
                <a:latin typeface="Arial" panose="020B0604020202020204" pitchFamily="34" charset="0"/>
              </a:rPr>
              <a:t> ONLINE</a:t>
            </a:r>
            <a:br>
              <a:rPr lang="en-US" altLang="en-US" sz="3100" dirty="0">
                <a:solidFill>
                  <a:schemeClr val="tx1"/>
                </a:solidFill>
                <a:latin typeface="Arial" panose="020B0604020202020204" pitchFamily="34" charset="0"/>
              </a:rPr>
            </a:br>
            <a:r>
              <a:rPr lang="en-US" altLang="en-US" sz="3100" dirty="0">
                <a:solidFill>
                  <a:schemeClr val="tx1"/>
                </a:solidFill>
                <a:latin typeface="Arial" panose="020B0604020202020204" pitchFamily="34" charset="0"/>
              </a:rPr>
              <a:t>3. </a:t>
            </a:r>
            <a:r>
              <a:rPr lang="en-US" altLang="en-US" sz="3100" dirty="0" err="1">
                <a:solidFill>
                  <a:schemeClr val="tx1"/>
                </a:solidFill>
                <a:latin typeface="Arial" panose="020B0604020202020204" pitchFamily="34" charset="0"/>
              </a:rPr>
              <a:t>Tìm</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hiểu</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và</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khai</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thác</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dịch</a:t>
            </a:r>
            <a:r>
              <a:rPr lang="en-US" altLang="en-US" sz="3100" dirty="0">
                <a:solidFill>
                  <a:schemeClr val="tx1"/>
                </a:solidFill>
                <a:latin typeface="Arial" panose="020B0604020202020204" pitchFamily="34" charset="0"/>
              </a:rPr>
              <a:t> </a:t>
            </a:r>
            <a:r>
              <a:rPr lang="en-US" altLang="en-US" sz="3100" dirty="0" err="1">
                <a:solidFill>
                  <a:schemeClr val="tx1"/>
                </a:solidFill>
                <a:latin typeface="Arial" panose="020B0604020202020204" pitchFamily="34" charset="0"/>
              </a:rPr>
              <a:t>vụ</a:t>
            </a:r>
            <a:r>
              <a:rPr lang="en-US" altLang="en-US" sz="3100" dirty="0">
                <a:solidFill>
                  <a:schemeClr val="tx1"/>
                </a:solidFill>
                <a:latin typeface="Arial" panose="020B0604020202020204" pitchFamily="34" charset="0"/>
              </a:rPr>
              <a:t> cloud</a:t>
            </a:r>
            <a:br>
              <a:rPr lang="en-US" altLang="en-US" sz="4000" dirty="0">
                <a:solidFill>
                  <a:schemeClr val="tx1"/>
                </a:solidFill>
                <a:latin typeface="Arial" panose="020B0604020202020204" pitchFamily="34" charset="0"/>
              </a:rPr>
            </a:br>
            <a:endParaRPr lang="en-US" sz="4000" dirty="0">
              <a:solidFill>
                <a:schemeClr val="tx1"/>
              </a:solidFill>
              <a:latin typeface="Arial" panose="020B0604020202020204" pitchFamily="34" charset="0"/>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E758EEE-395D-BE0C-CFFF-65B079689E9A}"/>
              </a:ext>
            </a:extLst>
          </p:cNvPr>
          <p:cNvSpPr txBox="1"/>
          <p:nvPr/>
        </p:nvSpPr>
        <p:spPr>
          <a:xfrm>
            <a:off x="2955022" y="283729"/>
            <a:ext cx="6094602" cy="769441"/>
          </a:xfrm>
          <a:prstGeom prst="rect">
            <a:avLst/>
          </a:prstGeom>
          <a:noFill/>
        </p:spPr>
        <p:txBody>
          <a:bodyPr wrap="square">
            <a:spAutoFit/>
          </a:bodyPr>
          <a:lstStyle/>
          <a:p>
            <a:r>
              <a:rPr lang="en-US" sz="4400" b="1" dirty="0"/>
              <a:t>TÌM HIỂU VỀ Cloud</a:t>
            </a:r>
          </a:p>
        </p:txBody>
      </p:sp>
    </p:spTree>
    <p:extLst>
      <p:ext uri="{BB962C8B-B14F-4D97-AF65-F5344CB8AC3E}">
        <p14:creationId xmlns:p14="http://schemas.microsoft.com/office/powerpoint/2010/main" val="290283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74FBE2B-FB43-44DD-D95C-2652B113CFE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9243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8200664-04AE-A72E-5CB6-346D7B6F4BB9}"/>
              </a:ext>
            </a:extLst>
          </p:cNvPr>
          <p:cNvSpPr txBox="1"/>
          <p:nvPr/>
        </p:nvSpPr>
        <p:spPr>
          <a:xfrm>
            <a:off x="1082406" y="1397722"/>
            <a:ext cx="10871906" cy="4855753"/>
          </a:xfrm>
          <a:prstGeom prst="rect">
            <a:avLst/>
          </a:prstGeom>
          <a:noFill/>
        </p:spPr>
        <p:txBody>
          <a:bodyPr wrap="square">
            <a:spAutoFit/>
          </a:bodyPr>
          <a:lstStyle/>
          <a:p>
            <a:pPr marL="0" marR="0">
              <a:lnSpc>
                <a:spcPct val="150000"/>
              </a:lnSpc>
              <a:spcBef>
                <a:spcPts val="0"/>
              </a:spcBef>
              <a:spcAft>
                <a:spcPts val="800"/>
              </a:spcAft>
              <a:tabLst>
                <a:tab pos="4050665" algn="l"/>
              </a:tabLst>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3200" dirty="0">
                <a:solidFill>
                  <a:schemeClr val="tx1"/>
                </a:solidFill>
                <a:latin typeface="Arial" panose="020B0604020202020204" pitchFamily="34" charset="0"/>
              </a:rPr>
              <a:t>Cloud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khoản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dịch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https://www.sap.com/sea/products/cloud-platform.html</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3200" dirty="0">
                <a:latin typeface="Times New Roman" panose="02020603050405020304" pitchFamily="18" charset="0"/>
                <a:ea typeface="Calibri" panose="020F0502020204030204" pitchFamily="34" charset="0"/>
                <a:cs typeface="Times New Roman" panose="02020603050405020304" pitchFamily="18" charset="0"/>
              </a:rPr>
              <a:t>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https://azure.microsoft.com/en-us/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https://aws.amazon.com/</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50000"/>
              </a:lnSpc>
              <a:spcBef>
                <a:spcPts val="0"/>
              </a:spcBef>
              <a:spcAft>
                <a:spcPts val="800"/>
              </a:spcAft>
              <a:tabLst>
                <a:tab pos="4050665"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32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https://cloud.google.com/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2">
            <a:extLst>
              <a:ext uri="{FF2B5EF4-FFF2-40B4-BE49-F238E27FC236}">
                <a16:creationId xmlns:a16="http://schemas.microsoft.com/office/drawing/2014/main" id="{7D81BB07-E5F6-F0CD-C636-FA85D7CE3FAC}"/>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endParaRPr lang="en-US" sz="4000" spc="-5" dirty="0">
              <a:solidFill>
                <a:schemeClr val="bg2">
                  <a:lumMod val="25000"/>
                </a:schemeClr>
              </a:solidFill>
            </a:endParaRPr>
          </a:p>
        </p:txBody>
      </p:sp>
    </p:spTree>
    <p:extLst>
      <p:ext uri="{BB962C8B-B14F-4D97-AF65-F5344CB8AC3E}">
        <p14:creationId xmlns:p14="http://schemas.microsoft.com/office/powerpoint/2010/main" val="317019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1.1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Azure</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CEAD24-9E9F-CB85-B53D-F2D842790EAD}"/>
              </a:ext>
            </a:extLst>
          </p:cNvPr>
          <p:cNvPicPr>
            <a:picLocks noChangeAspect="1"/>
          </p:cNvPicPr>
          <p:nvPr/>
        </p:nvPicPr>
        <p:blipFill rotWithShape="1">
          <a:blip r:embed="rId2"/>
          <a:srcRect t="3951" r="30171" b="4881"/>
          <a:stretch/>
        </p:blipFill>
        <p:spPr bwMode="auto">
          <a:xfrm>
            <a:off x="2446920" y="1375551"/>
            <a:ext cx="7941680" cy="53360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093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743364" y="299606"/>
            <a:ext cx="9464964" cy="838200"/>
          </a:xfrm>
        </p:spPr>
        <p:txBody>
          <a:bodyPr anchor="ctr">
            <a:normAutofit fontScale="90000"/>
          </a:bodyPr>
          <a:lstStyle/>
          <a:p>
            <a:pPr marL="12700">
              <a:spcBef>
                <a:spcPts val="90"/>
              </a:spcBef>
              <a:defRPr/>
            </a:pPr>
            <a:r>
              <a:rPr lang="en-US" altLang="en-US" sz="4000" dirty="0">
                <a:solidFill>
                  <a:schemeClr val="tx1"/>
                </a:solidFill>
                <a:latin typeface="Arial" panose="020B0604020202020204" pitchFamily="34" charset="0"/>
              </a:rPr>
              <a:t>1.1 Cloud Google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đã</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được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kích</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hoạt</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9B2A94B-7C62-A61B-2455-4EC9A337E313}"/>
              </a:ext>
            </a:extLst>
          </p:cNvPr>
          <p:cNvPicPr>
            <a:picLocks noChangeAspect="1"/>
          </p:cNvPicPr>
          <p:nvPr/>
        </p:nvPicPr>
        <p:blipFill>
          <a:blip r:embed="rId2"/>
          <a:stretch>
            <a:fillRect/>
          </a:stretch>
        </p:blipFill>
        <p:spPr>
          <a:xfrm>
            <a:off x="1803400" y="1300595"/>
            <a:ext cx="9735127" cy="5476009"/>
          </a:xfrm>
          <a:prstGeom prst="rect">
            <a:avLst/>
          </a:prstGeom>
        </p:spPr>
      </p:pic>
    </p:spTree>
    <p:extLst>
      <p:ext uri="{BB962C8B-B14F-4D97-AF65-F5344CB8AC3E}">
        <p14:creationId xmlns:p14="http://schemas.microsoft.com/office/powerpoint/2010/main" val="347063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26F1196-EC1B-49A2-00D8-192026C23CBE}"/>
              </a:ext>
            </a:extLst>
          </p:cNvPr>
          <p:cNvPicPr>
            <a:picLocks noChangeAspect="1"/>
          </p:cNvPicPr>
          <p:nvPr/>
        </p:nvPicPr>
        <p:blipFill>
          <a:blip r:embed="rId2"/>
          <a:stretch>
            <a:fillRect/>
          </a:stretch>
        </p:blipFill>
        <p:spPr>
          <a:xfrm>
            <a:off x="857608" y="1432619"/>
            <a:ext cx="10476784" cy="5125775"/>
          </a:xfrm>
          <a:prstGeom prst="rect">
            <a:avLst/>
          </a:prstGeom>
        </p:spPr>
      </p:pic>
      <p:sp>
        <p:nvSpPr>
          <p:cNvPr id="8" name="Rectangle 2">
            <a:extLst>
              <a:ext uri="{FF2B5EF4-FFF2-40B4-BE49-F238E27FC236}">
                <a16:creationId xmlns:a16="http://schemas.microsoft.com/office/drawing/2014/main" id="{A365A0AC-0F5B-BAA3-4C29-3D85B1D96255}"/>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1.2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AWS</a:t>
            </a:r>
            <a:endParaRPr lang="en-US" sz="4000" spc="-5" dirty="0">
              <a:solidFill>
                <a:schemeClr val="bg2">
                  <a:lumMod val="25000"/>
                </a:schemeClr>
              </a:solidFill>
            </a:endParaRPr>
          </a:p>
        </p:txBody>
      </p:sp>
    </p:spTree>
    <p:extLst>
      <p:ext uri="{BB962C8B-B14F-4D97-AF65-F5344CB8AC3E}">
        <p14:creationId xmlns:p14="http://schemas.microsoft.com/office/powerpoint/2010/main" val="624177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2">
            <a:extLst>
              <a:ext uri="{FF2B5EF4-FFF2-40B4-BE49-F238E27FC236}">
                <a16:creationId xmlns:a16="http://schemas.microsoft.com/office/drawing/2014/main" id="{A365A0AC-0F5B-BAA3-4C29-3D85B1D96255}"/>
              </a:ext>
            </a:extLst>
          </p:cNvPr>
          <p:cNvSpPr>
            <a:spLocks noGrp="1" noChangeArrowheads="1"/>
          </p:cNvSpPr>
          <p:nvPr>
            <p:ph type="title"/>
          </p:nvPr>
        </p:nvSpPr>
        <p:spPr>
          <a:xfrm>
            <a:off x="1743364" y="299606"/>
            <a:ext cx="9464964"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1.3 </a:t>
            </a:r>
            <a:r>
              <a:rPr lang="en-US" altLang="en-US" sz="4000" dirty="0" err="1">
                <a:solidFill>
                  <a:schemeClr val="tx1"/>
                </a:solidFill>
                <a:latin typeface="Arial" panose="020B0604020202020204" pitchFamily="34" charset="0"/>
              </a:rPr>
              <a:t>Nền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tảng</a:t>
            </a:r>
            <a:r>
              <a:rPr lang="en-US" altLang="en-US" sz="4000" dirty="0">
                <a:solidFill>
                  <a:schemeClr val="tx1"/>
                </a:solidFill>
                <a:latin typeface="Arial" panose="020B0604020202020204" pitchFamily="34" charset="0"/>
              </a:rPr>
              <a:t> Cloud GOOGLE</a:t>
            </a:r>
            <a:endParaRPr lang="en-US" sz="4000" spc="-5" dirty="0">
              <a:solidFill>
                <a:schemeClr val="bg2">
                  <a:lumMod val="25000"/>
                </a:schemeClr>
              </a:solidFill>
            </a:endParaRPr>
          </a:p>
        </p:txBody>
      </p:sp>
      <p:pic>
        <p:nvPicPr>
          <p:cNvPr id="4" name="Picture 3">
            <a:extLst>
              <a:ext uri="{FF2B5EF4-FFF2-40B4-BE49-F238E27FC236}">
                <a16:creationId xmlns:a16="http://schemas.microsoft.com/office/drawing/2014/main" id="{DAF50EB4-8520-3CD8-A103-374567E4E1BC}"/>
              </a:ext>
            </a:extLst>
          </p:cNvPr>
          <p:cNvPicPr>
            <a:picLocks noChangeAspect="1"/>
          </p:cNvPicPr>
          <p:nvPr/>
        </p:nvPicPr>
        <p:blipFill>
          <a:blip r:embed="rId2"/>
          <a:stretch>
            <a:fillRect/>
          </a:stretch>
        </p:blipFill>
        <p:spPr>
          <a:xfrm>
            <a:off x="394282" y="1300594"/>
            <a:ext cx="11401812" cy="4999533"/>
          </a:xfrm>
          <a:prstGeom prst="rect">
            <a:avLst/>
          </a:prstGeom>
        </p:spPr>
      </p:pic>
    </p:spTree>
    <p:extLst>
      <p:ext uri="{BB962C8B-B14F-4D97-AF65-F5344CB8AC3E}">
        <p14:creationId xmlns:p14="http://schemas.microsoft.com/office/powerpoint/2010/main" val="403713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690254" y="199929"/>
            <a:ext cx="10035310"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2.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 TK </a:t>
            </a:r>
            <a:r>
              <a:rPr lang="en-US" altLang="en-US" sz="4000" dirty="0" err="1">
                <a:solidFill>
                  <a:schemeClr val="tx1"/>
                </a:solidFill>
                <a:latin typeface="Arial" panose="020B0604020202020204" pitchFamily="34" charset="0"/>
              </a:rPr>
              <a:t>ngân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hàng</a:t>
            </a:r>
            <a:r>
              <a:rPr lang="en-US" altLang="en-US" sz="4000" dirty="0">
                <a:solidFill>
                  <a:schemeClr val="tx1"/>
                </a:solidFill>
                <a:latin typeface="Arial" panose="020B0604020202020204" pitchFamily="34" charset="0"/>
              </a:rPr>
              <a:t> : </a:t>
            </a:r>
            <a:r>
              <a:rPr lang="en-US" altLang="en-US" sz="4000" dirty="0">
                <a:solidFill>
                  <a:srgbClr val="FF0000"/>
                </a:solidFill>
                <a:latin typeface="Arial" panose="020B0604020202020204" pitchFamily="34" charset="0"/>
              </a:rPr>
              <a:t>CAKE </a:t>
            </a:r>
            <a:endParaRPr lang="en-US" sz="4000" spc="-5" dirty="0">
              <a:solidFill>
                <a:srgbClr val="FF0000"/>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DD88DCA-D60F-6C86-3CE2-22203C42630F}"/>
              </a:ext>
            </a:extLst>
          </p:cNvPr>
          <p:cNvPicPr>
            <a:picLocks noChangeAspect="1"/>
          </p:cNvPicPr>
          <p:nvPr/>
        </p:nvPicPr>
        <p:blipFill>
          <a:blip r:embed="rId2"/>
          <a:stretch>
            <a:fillRect/>
          </a:stretch>
        </p:blipFill>
        <p:spPr>
          <a:xfrm>
            <a:off x="69909" y="1269415"/>
            <a:ext cx="3029604" cy="5388656"/>
          </a:xfrm>
          <a:prstGeom prst="rect">
            <a:avLst/>
          </a:prstGeom>
        </p:spPr>
      </p:pic>
      <p:sp>
        <p:nvSpPr>
          <p:cNvPr id="5" name="Rectangle 2">
            <a:extLst>
              <a:ext uri="{FF2B5EF4-FFF2-40B4-BE49-F238E27FC236}">
                <a16:creationId xmlns:a16="http://schemas.microsoft.com/office/drawing/2014/main" id="{9260F41A-44B6-D747-006D-3D75FABD2173}"/>
              </a:ext>
            </a:extLst>
          </p:cNvPr>
          <p:cNvSpPr txBox="1">
            <a:spLocks noChangeArrowheads="1"/>
          </p:cNvSpPr>
          <p:nvPr/>
        </p:nvSpPr>
        <p:spPr>
          <a:xfrm>
            <a:off x="3159723" y="1400272"/>
            <a:ext cx="9163703" cy="423852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90"/>
              </a:spcBef>
              <a:defRPr/>
            </a:pPr>
            <a:r>
              <a:rPr lang="en-US" altLang="en-US" sz="3200" dirty="0" err="1">
                <a:solidFill>
                  <a:schemeClr val="tx1"/>
                </a:solidFill>
                <a:latin typeface="Arial" panose="020B0604020202020204" pitchFamily="34" charset="0"/>
                <a:cs typeface="Arial" panose="020B0604020202020204" pitchFamily="34" charset="0"/>
              </a:rPr>
              <a:t>Trên</a:t>
            </a:r>
            <a:r>
              <a:rPr lang="en-US" altLang="en-US" sz="3200" dirty="0">
                <a:solidFill>
                  <a:schemeClr val="tx1"/>
                </a:solidFill>
                <a:latin typeface="Arial" panose="020B0604020202020204" pitchFamily="34" charset="0"/>
                <a:cs typeface="Arial" panose="020B0604020202020204" pitchFamily="34" charset="0"/>
              </a:rPr>
              <a:t> </a:t>
            </a:r>
            <a:r>
              <a:rPr lang="en-US" altLang="en-US" sz="3200" dirty="0" err="1">
                <a:solidFill>
                  <a:schemeClr val="tx1"/>
                </a:solidFill>
                <a:latin typeface="Arial" panose="020B0604020202020204" pitchFamily="34" charset="0"/>
                <a:cs typeface="Arial" panose="020B0604020202020204" pitchFamily="34" charset="0"/>
              </a:rPr>
              <a:t>điện</a:t>
            </a:r>
            <a:r>
              <a:rPr lang="en-US" altLang="en-US" sz="3200" dirty="0">
                <a:solidFill>
                  <a:schemeClr val="tx1"/>
                </a:solidFill>
                <a:latin typeface="Arial" panose="020B0604020202020204" pitchFamily="34" charset="0"/>
                <a:cs typeface="Arial" panose="020B0604020202020204" pitchFamily="34" charset="0"/>
              </a:rPr>
              <a:t> </a:t>
            </a:r>
            <a:r>
              <a:rPr lang="en-US" altLang="en-US" sz="3200" dirty="0" err="1">
                <a:solidFill>
                  <a:schemeClr val="tx1"/>
                </a:solidFill>
                <a:latin typeface="Arial" panose="020B0604020202020204" pitchFamily="34" charset="0"/>
                <a:cs typeface="Arial" panose="020B0604020202020204" pitchFamily="34" charset="0"/>
              </a:rPr>
              <a:t>thoại</a:t>
            </a:r>
            <a:r>
              <a:rPr lang="en-US" altLang="en-US" sz="3200" dirty="0">
                <a:solidFill>
                  <a:schemeClr val="tx1"/>
                </a:solidFill>
                <a:latin typeface="Arial" panose="020B0604020202020204" pitchFamily="34" charset="0"/>
                <a:cs typeface="Arial" panose="020B0604020202020204" pitchFamily="34" charset="0"/>
              </a:rPr>
              <a:t> di </a:t>
            </a:r>
            <a:r>
              <a:rPr lang="en-US" altLang="en-US" sz="3200" dirty="0" err="1">
                <a:solidFill>
                  <a:schemeClr val="tx1"/>
                </a:solidFill>
                <a:latin typeface="Arial" panose="020B0604020202020204" pitchFamily="34" charset="0"/>
                <a:cs typeface="Arial" panose="020B0604020202020204" pitchFamily="34" charset="0"/>
              </a:rPr>
              <a:t>động</a:t>
            </a:r>
            <a:r>
              <a:rPr lang="en-US" altLang="en-US" sz="3200"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Tải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ứng</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dụng</a:t>
            </a:r>
            <a:r>
              <a:rPr lang="en-US" sz="3200" spc="-5"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Cài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đặt</a:t>
            </a:r>
            <a:r>
              <a:rPr lang="en-US" sz="3200" spc="-5" dirty="0">
                <a:solidFill>
                  <a:schemeClr val="tx1"/>
                </a:solidFill>
                <a:latin typeface="Arial" panose="020B0604020202020204" pitchFamily="34" charset="0"/>
                <a:cs typeface="Arial" panose="020B0604020202020204" pitchFamily="34" charset="0"/>
              </a:rPr>
              <a:t>.</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Gọi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số</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tổng</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đài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kích</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hoạt</a:t>
            </a:r>
            <a:r>
              <a:rPr lang="en-US" sz="3200" spc="-5" dirty="0">
                <a:solidFill>
                  <a:schemeClr val="tx1"/>
                </a:solidFill>
                <a:latin typeface="Arial" panose="020B0604020202020204" pitchFamily="34" charset="0"/>
                <a:cs typeface="Arial" panose="020B0604020202020204" pitchFamily="34" charset="0"/>
              </a:rPr>
              <a:t> TK.</a:t>
            </a:r>
          </a:p>
          <a:p>
            <a:pPr marL="584200" indent="-571500">
              <a:spcBef>
                <a:spcPts val="90"/>
              </a:spcBef>
              <a:buFontTx/>
              <a:buChar char="-"/>
              <a:defRPr/>
            </a:pPr>
            <a:r>
              <a:rPr lang="en-US" sz="3200" spc="-5" dirty="0" err="1">
                <a:solidFill>
                  <a:schemeClr val="tx1"/>
                </a:solidFill>
                <a:latin typeface="Arial" panose="020B0604020202020204" pitchFamily="34" charset="0"/>
                <a:cs typeface="Arial" panose="020B0604020202020204" pitchFamily="34" charset="0"/>
              </a:rPr>
              <a:t>Dùng</a:t>
            </a:r>
            <a:r>
              <a:rPr lang="en-US" sz="3200" spc="-5" dirty="0">
                <a:solidFill>
                  <a:schemeClr val="tx1"/>
                </a:solidFill>
                <a:latin typeface="Arial" panose="020B0604020202020204" pitchFamily="34" charset="0"/>
                <a:cs typeface="Arial" panose="020B0604020202020204" pitchFamily="34" charset="0"/>
              </a:rPr>
              <a:t> TK </a:t>
            </a:r>
            <a:r>
              <a:rPr lang="en-US" sz="3200" spc="-5" dirty="0" err="1">
                <a:solidFill>
                  <a:schemeClr val="tx1"/>
                </a:solidFill>
                <a:latin typeface="Arial" panose="020B0604020202020204" pitchFamily="34" charset="0"/>
                <a:cs typeface="Arial" panose="020B0604020202020204" pitchFamily="34" charset="0"/>
              </a:rPr>
              <a:t>khác</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chuyển</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vào</a:t>
            </a:r>
            <a:r>
              <a:rPr lang="en-US" sz="3200" spc="-5" dirty="0">
                <a:solidFill>
                  <a:schemeClr val="tx1"/>
                </a:solidFill>
                <a:latin typeface="Arial" panose="020B0604020202020204" pitchFamily="34" charset="0"/>
                <a:cs typeface="Arial" panose="020B0604020202020204" pitchFamily="34" charset="0"/>
              </a:rPr>
              <a:t> TK </a:t>
            </a:r>
            <a:r>
              <a:rPr lang="en-US" sz="3200" spc="-5" dirty="0" err="1">
                <a:solidFill>
                  <a:schemeClr val="tx1"/>
                </a:solidFill>
                <a:latin typeface="Arial" panose="020B0604020202020204" pitchFamily="34" charset="0"/>
                <a:cs typeface="Arial" panose="020B0604020202020204" pitchFamily="34" charset="0"/>
              </a:rPr>
              <a:t>mới</a:t>
            </a:r>
            <a:r>
              <a:rPr lang="en-US" sz="3200" spc="-5" dirty="0">
                <a:solidFill>
                  <a:schemeClr val="tx1"/>
                </a:solidFill>
                <a:latin typeface="Arial" panose="020B0604020202020204" pitchFamily="34" charset="0"/>
                <a:cs typeface="Arial" panose="020B0604020202020204" pitchFamily="34" charset="0"/>
              </a:rPr>
              <a:t> </a:t>
            </a:r>
            <a:r>
              <a:rPr lang="en-US" sz="3200" spc="-5" dirty="0" err="1">
                <a:solidFill>
                  <a:schemeClr val="tx1"/>
                </a:solidFill>
                <a:latin typeface="Arial" panose="020B0604020202020204" pitchFamily="34" charset="0"/>
                <a:cs typeface="Arial" panose="020B0604020202020204" pitchFamily="34" charset="0"/>
              </a:rPr>
              <a:t>tạo</a:t>
            </a:r>
            <a:r>
              <a:rPr lang="en-US" sz="3200" spc="-5" dirty="0">
                <a:solidFill>
                  <a:schemeClr val="tx1"/>
                </a:solidFill>
                <a:latin typeface="Arial" panose="020B0604020202020204" pitchFamily="34" charset="0"/>
                <a:cs typeface="Arial" panose="020B0604020202020204" pitchFamily="34" charset="0"/>
              </a:rPr>
              <a:t>: </a:t>
            </a:r>
            <a:r>
              <a:rPr lang="en-US" sz="3200" b="1" spc="-5" dirty="0">
                <a:solidFill>
                  <a:schemeClr val="tx1"/>
                </a:solidFill>
                <a:latin typeface="Arial" panose="020B0604020202020204" pitchFamily="34" charset="0"/>
                <a:cs typeface="Arial" panose="020B0604020202020204" pitchFamily="34" charset="0"/>
              </a:rPr>
              <a:t>30.000 </a:t>
            </a:r>
            <a:r>
              <a:rPr lang="en-US" sz="3200" b="1" spc="-5" dirty="0" err="1">
                <a:solidFill>
                  <a:schemeClr val="tx1"/>
                </a:solidFill>
                <a:latin typeface="Arial" panose="020B0604020202020204" pitchFamily="34" charset="0"/>
                <a:cs typeface="Arial" panose="020B0604020202020204" pitchFamily="34" charset="0"/>
              </a:rPr>
              <a:t>VNđ</a:t>
            </a:r>
            <a:endParaRPr lang="en-US" sz="3200" b="1" spc="-5" dirty="0">
              <a:solidFill>
                <a:schemeClr val="tx1"/>
              </a:solidFill>
              <a:latin typeface="Arial" panose="020B0604020202020204" pitchFamily="34" charset="0"/>
              <a:cs typeface="Arial" panose="020B0604020202020204" pitchFamily="34" charset="0"/>
            </a:endParaRPr>
          </a:p>
          <a:p>
            <a:pPr marL="584200" indent="-571500">
              <a:spcBef>
                <a:spcPts val="90"/>
              </a:spcBef>
              <a:buFontTx/>
              <a:buChar char="-"/>
              <a:defRPr/>
            </a:pPr>
            <a:endParaRPr lang="en-US" sz="3200" spc="-5" dirty="0">
              <a:solidFill>
                <a:srgbClr val="FF0000"/>
              </a:solidFill>
            </a:endParaRPr>
          </a:p>
        </p:txBody>
      </p:sp>
    </p:spTree>
    <p:extLst>
      <p:ext uri="{BB962C8B-B14F-4D97-AF65-F5344CB8AC3E}">
        <p14:creationId xmlns:p14="http://schemas.microsoft.com/office/powerpoint/2010/main" val="253163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863677" y="186649"/>
            <a:ext cx="11328323" cy="838200"/>
          </a:xfrm>
        </p:spPr>
        <p:txBody>
          <a:bodyPr anchor="ctr">
            <a:normAutofit fontScale="90000"/>
          </a:bodyPr>
          <a:lstStyle/>
          <a:p>
            <a:pPr marL="12700">
              <a:spcBef>
                <a:spcPts val="90"/>
              </a:spcBef>
              <a:defRPr/>
            </a:pPr>
            <a:r>
              <a:rPr lang="en-US" altLang="en-US" sz="4000" dirty="0">
                <a:solidFill>
                  <a:schemeClr val="tx1"/>
                </a:solidFill>
                <a:latin typeface="Arial" panose="020B0604020202020204" pitchFamily="34" charset="0"/>
              </a:rPr>
              <a:t>2.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 Cloud </a:t>
            </a:r>
            <a:r>
              <a:rPr lang="en-US" altLang="en-US" sz="4000" dirty="0" err="1">
                <a:solidFill>
                  <a:schemeClr val="tx1"/>
                </a:solidFill>
                <a:latin typeface="Arial" panose="020B0604020202020204" pitchFamily="34" charset="0"/>
              </a:rPr>
              <a:t>miễn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phí</a:t>
            </a:r>
            <a:r>
              <a:rPr lang="en-US" altLang="en-US" sz="4000" dirty="0">
                <a:solidFill>
                  <a:schemeClr val="tx1"/>
                </a:solidFill>
                <a:latin typeface="Arial" panose="020B0604020202020204" pitchFamily="34" charset="0"/>
              </a:rPr>
              <a:t>, qua TK </a:t>
            </a:r>
            <a:r>
              <a:rPr lang="en-US" altLang="en-US" sz="4000" dirty="0" err="1">
                <a:solidFill>
                  <a:schemeClr val="tx1"/>
                </a:solidFill>
                <a:latin typeface="Arial" panose="020B0604020202020204" pitchFamily="34" charset="0"/>
              </a:rPr>
              <a:t>ngân</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hàng</a:t>
            </a:r>
            <a:r>
              <a:rPr lang="en-US" altLang="en-US" sz="4000" dirty="0">
                <a:solidFill>
                  <a:schemeClr val="tx1"/>
                </a:solidFill>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số</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tiền</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sẽ</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trừ</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và</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hoàn</a:t>
            </a:r>
            <a:r>
              <a:rPr lang="en-US" altLang="en-US" sz="4000" b="1" dirty="0">
                <a:solidFill>
                  <a:schemeClr val="tx1"/>
                </a:solidFill>
                <a:highlight>
                  <a:srgbClr val="FFFF00"/>
                </a:highlight>
                <a:latin typeface="Arial" panose="020B0604020202020204" pitchFamily="34" charset="0"/>
              </a:rPr>
              <a:t> </a:t>
            </a:r>
            <a:r>
              <a:rPr lang="en-US" altLang="en-US" sz="4000" b="1" dirty="0" err="1">
                <a:solidFill>
                  <a:schemeClr val="tx1"/>
                </a:solidFill>
                <a:highlight>
                  <a:srgbClr val="FFFF00"/>
                </a:highlight>
                <a:latin typeface="Arial" panose="020B0604020202020204" pitchFamily="34" charset="0"/>
              </a:rPr>
              <a:t>trả</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được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gửi</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trong</a:t>
            </a:r>
            <a:r>
              <a:rPr lang="en-US" altLang="en-US" sz="4000" dirty="0">
                <a:solidFill>
                  <a:schemeClr val="tx1"/>
                </a:solidFill>
                <a:latin typeface="Arial" panose="020B0604020202020204" pitchFamily="34" charset="0"/>
              </a:rPr>
              <a:t> mail </a:t>
            </a:r>
            <a:r>
              <a:rPr lang="en-US" altLang="en-US" sz="4000" dirty="0" err="1">
                <a:solidFill>
                  <a:schemeClr val="tx1"/>
                </a:solidFill>
                <a:latin typeface="Arial" panose="020B0604020202020204" pitchFamily="34" charset="0"/>
              </a:rPr>
              <a:t>đăng</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ký</a:t>
            </a:r>
            <a:r>
              <a:rPr lang="en-US" altLang="en-US" sz="4000" dirty="0">
                <a:solidFill>
                  <a:schemeClr val="tx1"/>
                </a:solidFill>
                <a:latin typeface="Arial" panose="020B0604020202020204" pitchFamily="34" charset="0"/>
              </a:rPr>
              <a:t>.</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F082906-EBE2-970C-4868-DFDA87B52EDB}"/>
              </a:ext>
            </a:extLst>
          </p:cNvPr>
          <p:cNvPicPr>
            <a:picLocks noChangeAspect="1"/>
          </p:cNvPicPr>
          <p:nvPr/>
        </p:nvPicPr>
        <p:blipFill>
          <a:blip r:embed="rId2"/>
          <a:stretch>
            <a:fillRect/>
          </a:stretch>
        </p:blipFill>
        <p:spPr>
          <a:xfrm>
            <a:off x="397241" y="1668696"/>
            <a:ext cx="11545300" cy="4610500"/>
          </a:xfrm>
          <a:prstGeom prst="rect">
            <a:avLst/>
          </a:prstGeom>
        </p:spPr>
      </p:pic>
    </p:spTree>
    <p:extLst>
      <p:ext uri="{BB962C8B-B14F-4D97-AF65-F5344CB8AC3E}">
        <p14:creationId xmlns:p14="http://schemas.microsoft.com/office/powerpoint/2010/main" val="322496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11D20F-058F-8A80-1EB3-DB2193E1740F}"/>
              </a:ext>
            </a:extLst>
          </p:cNvPr>
          <p:cNvSpPr>
            <a:spLocks noGrp="1" noChangeArrowheads="1"/>
          </p:cNvSpPr>
          <p:nvPr>
            <p:ph type="title"/>
          </p:nvPr>
        </p:nvSpPr>
        <p:spPr>
          <a:xfrm>
            <a:off x="1690254" y="199929"/>
            <a:ext cx="10035310" cy="838200"/>
          </a:xfrm>
        </p:spPr>
        <p:txBody>
          <a:bodyPr anchor="ctr">
            <a:normAutofit/>
          </a:bodyPr>
          <a:lstStyle/>
          <a:p>
            <a:pPr marL="12700">
              <a:spcBef>
                <a:spcPts val="90"/>
              </a:spcBef>
              <a:defRPr/>
            </a:pPr>
            <a:r>
              <a:rPr lang="en-US" altLang="en-US" sz="4000" dirty="0">
                <a:solidFill>
                  <a:schemeClr val="tx1"/>
                </a:solidFill>
                <a:latin typeface="Arial" panose="020B0604020202020204" pitchFamily="34" charset="0"/>
              </a:rPr>
              <a:t>3. </a:t>
            </a:r>
            <a:r>
              <a:rPr lang="en-US" altLang="en-US" sz="4000" dirty="0" err="1">
                <a:solidFill>
                  <a:schemeClr val="tx1"/>
                </a:solidFill>
                <a:latin typeface="Arial" panose="020B0604020202020204" pitchFamily="34" charset="0"/>
              </a:rPr>
              <a:t>Tìm</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hiểu</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và</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khai</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thác</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dịch</a:t>
            </a:r>
            <a:r>
              <a:rPr lang="en-US" altLang="en-US" sz="4000" dirty="0">
                <a:solidFill>
                  <a:schemeClr val="tx1"/>
                </a:solidFill>
                <a:latin typeface="Arial" panose="020B0604020202020204" pitchFamily="34" charset="0"/>
              </a:rPr>
              <a:t> </a:t>
            </a:r>
            <a:r>
              <a:rPr lang="en-US" altLang="en-US" sz="4000" dirty="0" err="1">
                <a:solidFill>
                  <a:schemeClr val="tx1"/>
                </a:solidFill>
                <a:latin typeface="Arial" panose="020B0604020202020204" pitchFamily="34" charset="0"/>
              </a:rPr>
              <a:t>vụ</a:t>
            </a:r>
            <a:r>
              <a:rPr lang="en-US" altLang="en-US" sz="4000" dirty="0">
                <a:solidFill>
                  <a:schemeClr val="tx1"/>
                </a:solidFill>
                <a:latin typeface="Arial" panose="020B0604020202020204" pitchFamily="34" charset="0"/>
              </a:rPr>
              <a:t> cloud</a:t>
            </a:r>
            <a:endParaRPr lang="en-US" sz="4000" spc="-5" dirty="0">
              <a:solidFill>
                <a:schemeClr val="bg2">
                  <a:lumMod val="25000"/>
                </a:schemeClr>
              </a:solidFill>
            </a:endParaRPr>
          </a:p>
        </p:txBody>
      </p:sp>
      <p:cxnSp>
        <p:nvCxnSpPr>
          <p:cNvPr id="7" name="Straight Connector 6">
            <a:extLst>
              <a:ext uri="{FF2B5EF4-FFF2-40B4-BE49-F238E27FC236}">
                <a16:creationId xmlns:a16="http://schemas.microsoft.com/office/drawing/2014/main" id="{F9F178E0-7557-8E6B-65A1-53D3BC3FEF03}"/>
              </a:ext>
            </a:extLst>
          </p:cNvPr>
          <p:cNvCxnSpPr/>
          <p:nvPr/>
        </p:nvCxnSpPr>
        <p:spPr>
          <a:xfrm>
            <a:off x="1803400" y="1219200"/>
            <a:ext cx="8585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B06E82-7110-7460-8BBD-D12239BA784F}"/>
              </a:ext>
            </a:extLst>
          </p:cNvPr>
          <p:cNvSpPr txBox="1"/>
          <p:nvPr/>
        </p:nvSpPr>
        <p:spPr>
          <a:xfrm>
            <a:off x="1690254" y="1589605"/>
            <a:ext cx="6094602" cy="923330"/>
          </a:xfrm>
          <a:prstGeom prst="rect">
            <a:avLst/>
          </a:prstGeom>
          <a:noFill/>
        </p:spPr>
        <p:txBody>
          <a:bodyPr wrap="square">
            <a:spAutoFit/>
          </a:bodyPr>
          <a:lstStyle/>
          <a:p>
            <a:pPr marL="285750" indent="-285750">
              <a:buFontTx/>
              <a:buChar char="-"/>
            </a:pPr>
            <a:r>
              <a:rPr lang="en-US" dirty="0" err="1"/>
              <a:t>Tạo</a:t>
            </a:r>
            <a:r>
              <a:rPr lang="en-US" dirty="0"/>
              <a:t> </a:t>
            </a:r>
            <a:r>
              <a:rPr lang="en-US" dirty="0" err="1"/>
              <a:t>máy</a:t>
            </a:r>
            <a:r>
              <a:rPr lang="en-US" dirty="0"/>
              <a:t> </a:t>
            </a:r>
            <a:r>
              <a:rPr lang="en-US" dirty="0" err="1"/>
              <a:t>chủ</a:t>
            </a:r>
            <a:r>
              <a:rPr lang="en-US" dirty="0"/>
              <a:t> VPS</a:t>
            </a:r>
          </a:p>
          <a:p>
            <a:pPr marL="285750" indent="-285750">
              <a:buFontTx/>
              <a:buChar char="-"/>
            </a:pPr>
            <a:r>
              <a:rPr lang="en-US" dirty="0" err="1"/>
              <a:t>Khai</a:t>
            </a:r>
            <a:r>
              <a:rPr lang="en-US" dirty="0"/>
              <a:t> </a:t>
            </a:r>
            <a:r>
              <a:rPr lang="en-US" dirty="0" err="1"/>
              <a:t>thác</a:t>
            </a:r>
            <a:r>
              <a:rPr lang="en-US" dirty="0"/>
              <a:t> </a:t>
            </a:r>
            <a:r>
              <a:rPr lang="en-US" dirty="0" err="1"/>
              <a:t>tính</a:t>
            </a:r>
            <a:r>
              <a:rPr lang="en-US" dirty="0"/>
              <a:t> </a:t>
            </a:r>
            <a:r>
              <a:rPr lang="en-US" dirty="0" err="1"/>
              <a:t>năng</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cân</a:t>
            </a:r>
            <a:r>
              <a:rPr lang="en-US" dirty="0"/>
              <a:t> </a:t>
            </a:r>
            <a:r>
              <a:rPr lang="en-US" dirty="0" err="1"/>
              <a:t>bằng</a:t>
            </a:r>
            <a:r>
              <a:rPr lang="en-US" dirty="0"/>
              <a:t> </a:t>
            </a:r>
            <a:r>
              <a:rPr lang="en-US" dirty="0" err="1"/>
              <a:t>tải</a:t>
            </a:r>
            <a:endParaRPr lang="en-US" dirty="0"/>
          </a:p>
          <a:p>
            <a:pPr marL="285750" indent="-285750">
              <a:buFontTx/>
              <a:buChar char="-"/>
            </a:pPr>
            <a:r>
              <a:rPr lang="en-US" dirty="0"/>
              <a:t>…, </a:t>
            </a:r>
          </a:p>
        </p:txBody>
      </p:sp>
    </p:spTree>
    <p:extLst>
      <p:ext uri="{BB962C8B-B14F-4D97-AF65-F5344CB8AC3E}">
        <p14:creationId xmlns:p14="http://schemas.microsoft.com/office/powerpoint/2010/main" val="4957114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238</TotalTime>
  <Words>270</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Wisp</vt:lpstr>
      <vt:lpstr>1. Tạo tài khoản nền tảng Cloud miễn phí  Lưu ý: Nếu Tài khoản cho đăng ký không cần xác thực tài khoản ngân hàng thì không cần thự hiện “Đăng ký TK ngân hàng ONLINE” 2. Đăng ký TK ngân hàng ONLINE 3. Tìm hiểu và khai thác dịch vụ cloud </vt:lpstr>
      <vt:lpstr>1. Nền tảng Cloud miễn phí</vt:lpstr>
      <vt:lpstr>1.1 Nền tảng Cloud miễn phí Azure</vt:lpstr>
      <vt:lpstr>1.1 Cloud Google miễn phí đã được kích hoạt</vt:lpstr>
      <vt:lpstr>1.2 Nền tảng Cloud AWS</vt:lpstr>
      <vt:lpstr>1.3 Nền tảng Cloud GOOGLE</vt:lpstr>
      <vt:lpstr>2. Đăng ký TK ngân hàng : CAKE </vt:lpstr>
      <vt:lpstr>2. Đăng ký Cloud miễn phí, qua TK ngân hàng, số tiền sẽ trừ và hoàn trả được gửi trong mail đăng ký.</vt:lpstr>
      <vt:lpstr>3. Tìm hiểu và khai thác dịch vụ cloud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học: IoT và Ứng dụng</dc:title>
  <dc:creator>Minh Linh</dc:creator>
  <cp:lastModifiedBy>MINH LINH</cp:lastModifiedBy>
  <cp:revision>47</cp:revision>
  <dcterms:created xsi:type="dcterms:W3CDTF">2022-07-13T13:13:13Z</dcterms:created>
  <dcterms:modified xsi:type="dcterms:W3CDTF">2023-09-29T10:57:28Z</dcterms:modified>
</cp:coreProperties>
</file>