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23" r:id="rId2"/>
    <p:sldId id="324" r:id="rId3"/>
    <p:sldId id="356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9" r:id="rId17"/>
    <p:sldId id="337" r:id="rId18"/>
    <p:sldId id="340" r:id="rId19"/>
    <p:sldId id="341" r:id="rId20"/>
    <p:sldId id="342" r:id="rId21"/>
    <p:sldId id="35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5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5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 dirty="0" err="1">
                <a:latin typeface="Arial" panose="020B0604020202020204" pitchFamily="34" charset="0"/>
              </a:rPr>
              <a:t>Môn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học</a:t>
            </a:r>
            <a:r>
              <a:rPr lang="en-US" altLang="en-US" sz="4000" b="1" dirty="0">
                <a:latin typeface="Arial" panose="020B0604020202020204" pitchFamily="34" charset="0"/>
              </a:rPr>
              <a:t>: IoT </a:t>
            </a:r>
            <a:r>
              <a:rPr lang="en-US" altLang="en-US" sz="4000" b="1" dirty="0" err="1">
                <a:latin typeface="Arial" panose="020B0604020202020204" pitchFamily="34" charset="0"/>
              </a:rPr>
              <a:t>và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Ứng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dụng</a:t>
            </a:r>
            <a:endParaRPr lang="en-US" altLang="en-US" sz="4000" b="1" dirty="0"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EEFD46AD-16DE-5655-7554-F4317A50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790" y="1317676"/>
            <a:ext cx="840740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3: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Phát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triển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thống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IoT</a:t>
            </a:r>
            <a:endParaRPr lang="en-US" alt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3.1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tả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thống</a:t>
            </a:r>
            <a:endParaRPr lang="en-US" alt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3.2 Thu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nhận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(input)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liệu</a:t>
            </a:r>
            <a:endParaRPr lang="en-US" alt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3.3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Tiền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xử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Trích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chọn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trưng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3.4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máy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3.5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Kiểm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giá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3.6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ảnh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coding training</a:t>
            </a:r>
          </a:p>
          <a:p>
            <a:pPr marL="354012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3.7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Tài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tham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khảo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354012" lvl="1" eaLnBrk="1" hangingPunct="1">
              <a:defRPr/>
            </a:pP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6DDA06-620F-5C96-0867-352F49C5C153}"/>
              </a:ext>
            </a:extLst>
          </p:cNvPr>
          <p:cNvSpPr txBox="1"/>
          <p:nvPr/>
        </p:nvSpPr>
        <p:spPr>
          <a:xfrm>
            <a:off x="834190" y="1391269"/>
            <a:ext cx="90958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Convolutional Neural Network (CNNs)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Lớp</a:t>
            </a:r>
            <a:r>
              <a:rPr lang="en-US" sz="2800" dirty="0">
                <a:solidFill>
                  <a:srgbClr val="222222"/>
                </a:solidFill>
                <a:latin typeface="Verdana" panose="020B0604030504040204" pitchFamily="34" charset="0"/>
              </a:rPr>
              <a:t> Convolutional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Lớp</a:t>
            </a:r>
            <a:r>
              <a:rPr lang="en-US" sz="2800" dirty="0">
                <a:solidFill>
                  <a:srgbClr val="222222"/>
                </a:solidFill>
                <a:latin typeface="Verdana" panose="020B0604030504040204" pitchFamily="34" charset="0"/>
              </a:rPr>
              <a:t> fully connected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6325E-1217-A864-B208-7656EA6A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7" y="3205004"/>
            <a:ext cx="10735723" cy="3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4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C0D07-2FA2-F32E-C4BB-EBC5354EB0DE}"/>
              </a:ext>
            </a:extLst>
          </p:cNvPr>
          <p:cNvSpPr txBox="1"/>
          <p:nvPr/>
        </p:nvSpPr>
        <p:spPr>
          <a:xfrm>
            <a:off x="962526" y="1536701"/>
            <a:ext cx="10684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- </a:t>
            </a:r>
            <a:r>
              <a:rPr lang="en-US" sz="2800" b="1" dirty="0" err="1"/>
              <a:t>Lớp</a:t>
            </a:r>
            <a:r>
              <a:rPr lang="en-US" sz="2800" b="1" dirty="0"/>
              <a:t> Pooling</a:t>
            </a:r>
            <a:r>
              <a:rPr lang="en-US" sz="2400" b="1" dirty="0"/>
              <a:t>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1318F-48AD-CFCE-B105-2345D395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0" y="2140590"/>
            <a:ext cx="7025530" cy="43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7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34077C-5B71-52C5-B2DA-3605287A35AF}"/>
              </a:ext>
            </a:extLst>
          </p:cNvPr>
          <p:cNvSpPr txBox="1"/>
          <p:nvPr/>
        </p:nvSpPr>
        <p:spPr>
          <a:xfrm>
            <a:off x="882316" y="15367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ớp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24095C-F526-170A-9E4A-C2BC4A3BE2ED}"/>
              </a:ext>
            </a:extLst>
          </p:cNvPr>
          <p:cNvGrpSpPr/>
          <p:nvPr/>
        </p:nvGrpSpPr>
        <p:grpSpPr>
          <a:xfrm>
            <a:off x="882317" y="2374233"/>
            <a:ext cx="9256294" cy="4061640"/>
            <a:chOff x="0" y="0"/>
            <a:chExt cx="5563235" cy="2450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559263-93B5-124F-838C-581DB691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36979" y="0"/>
              <a:ext cx="4620260" cy="2190750"/>
            </a:xfrm>
            <a:prstGeom prst="rect">
              <a:avLst/>
            </a:prstGeom>
            <a:noFill/>
          </p:spPr>
        </p:pic>
        <p:sp>
          <p:nvSpPr>
            <p:cNvPr id="10" name="Text Box 27">
              <a:extLst>
                <a:ext uri="{FF2B5EF4-FFF2-40B4-BE49-F238E27FC236}">
                  <a16:creationId xmlns:a16="http://schemas.microsoft.com/office/drawing/2014/main" id="{F8F01E8D-A338-A959-7E3E-C9786939F5F8}"/>
                </a:ext>
              </a:extLst>
            </p:cNvPr>
            <p:cNvSpPr txBox="1"/>
            <p:nvPr/>
          </p:nvSpPr>
          <p:spPr>
            <a:xfrm>
              <a:off x="0" y="2190466"/>
              <a:ext cx="5563235" cy="25995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trình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gọn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lớp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pooling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cục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bộ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33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4BC3D3-84E8-296E-70A6-D25B66A77D71}"/>
              </a:ext>
            </a:extLst>
          </p:cNvPr>
          <p:cNvSpPr txBox="1"/>
          <p:nvPr/>
        </p:nvSpPr>
        <p:spPr>
          <a:xfrm>
            <a:off x="882316" y="15367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ớp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DEBFAC-3590-733E-A675-CB599469A3DB}"/>
              </a:ext>
            </a:extLst>
          </p:cNvPr>
          <p:cNvGrpSpPr/>
          <p:nvPr/>
        </p:nvGrpSpPr>
        <p:grpSpPr>
          <a:xfrm>
            <a:off x="882316" y="2374235"/>
            <a:ext cx="10186737" cy="4225280"/>
            <a:chOff x="0" y="0"/>
            <a:chExt cx="5439410" cy="2507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80AA6B-1AF3-8882-6528-41446E71A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36980" y="0"/>
              <a:ext cx="4515485" cy="2245995"/>
            </a:xfrm>
            <a:prstGeom prst="rect">
              <a:avLst/>
            </a:prstGeom>
            <a:noFill/>
          </p:spPr>
        </p:pic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16A881EC-1A01-0C8A-7B80-07EE7E69175B}"/>
                </a:ext>
              </a:extLst>
            </p:cNvPr>
            <p:cNvSpPr txBox="1"/>
            <p:nvPr/>
          </p:nvSpPr>
          <p:spPr>
            <a:xfrm>
              <a:off x="0" y="2251881"/>
              <a:ext cx="5439410" cy="25572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trình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gọn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lớp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pooling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cục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35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FBA3FD-8FBF-90A4-285D-B9B828402E8F}"/>
              </a:ext>
            </a:extLst>
          </p:cNvPr>
          <p:cNvSpPr txBox="1"/>
          <p:nvPr/>
        </p:nvSpPr>
        <p:spPr>
          <a:xfrm>
            <a:off x="1237958" y="1263913"/>
            <a:ext cx="1033975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u="sng" dirty="0" err="1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3600" b="0" i="0" u="sng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</a:t>
            </a:r>
            <a:r>
              <a:rPr lang="en-US" sz="3600" b="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3600" b="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chọn tham số cho CNN</a:t>
            </a:r>
            <a:endParaRPr lang="en-US" sz="3600" b="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 b="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các convolution layer: càng nhiều các convolution layer thì performance càng được cải thiện. Sau khoảng 3 hoặc 4 layer, các tác động được giảm một cách đáng kể</a:t>
            </a: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size: thường filter theo size 5×5 hoặc 3×3</a:t>
            </a: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Pooling size: thường là 2×2 hoặc 4×4 cho ảnh đầu vào lớn</a:t>
            </a: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cuối cùng là thực hiện nhiều lần việc train test để chọn ra được param tốt nhất.</a:t>
            </a:r>
          </a:p>
        </p:txBody>
      </p:sp>
    </p:spTree>
    <p:extLst>
      <p:ext uri="{BB962C8B-B14F-4D97-AF65-F5344CB8AC3E}">
        <p14:creationId xmlns:p14="http://schemas.microsoft.com/office/powerpoint/2010/main" val="47608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3.5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Kiểm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thử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và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đánh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giá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C987ED-42B4-4E5C-BD2D-D50782A7649C}"/>
              </a:ext>
            </a:extLst>
          </p:cNvPr>
          <p:cNvSpPr txBox="1"/>
          <p:nvPr/>
        </p:nvSpPr>
        <p:spPr>
          <a:xfrm>
            <a:off x="1524000" y="1294553"/>
            <a:ext cx="8678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87BD64-52F4-7425-B906-0EC45973A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63501"/>
              </p:ext>
            </p:extLst>
          </p:nvPr>
        </p:nvGraphicFramePr>
        <p:xfrm>
          <a:off x="2342147" y="1844845"/>
          <a:ext cx="4013689" cy="1780657"/>
        </p:xfrm>
        <a:graphic>
          <a:graphicData uri="http://schemas.openxmlformats.org/drawingml/2006/table">
            <a:tbl>
              <a:tblPr firstRow="1" firstCol="1" bandRow="1"/>
              <a:tblGrid>
                <a:gridCol w="2699791">
                  <a:extLst>
                    <a:ext uri="{9D8B030D-6E8A-4147-A177-3AD203B41FA5}">
                      <a16:colId xmlns:a16="http://schemas.microsoft.com/office/drawing/2014/main" val="1327733565"/>
                    </a:ext>
                  </a:extLst>
                </a:gridCol>
                <a:gridCol w="1313898">
                  <a:extLst>
                    <a:ext uri="{9D8B030D-6E8A-4147-A177-3AD203B41FA5}">
                      <a16:colId xmlns:a16="http://schemas.microsoft.com/office/drawing/2014/main" val="3328399201"/>
                    </a:ext>
                  </a:extLst>
                </a:gridCol>
              </a:tblGrid>
              <a:tr h="131613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Độ đo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Đặc trưng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b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706761"/>
                  </a:ext>
                </a:extLst>
              </a:tr>
              <a:tr h="464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 ảnh entropy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2508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C34499-8834-D627-20F5-DF4C8F16447C}"/>
              </a:ext>
            </a:extLst>
          </p:cNvPr>
          <p:cNvSpPr txBox="1"/>
          <p:nvPr/>
        </p:nvSpPr>
        <p:spPr>
          <a:xfrm>
            <a:off x="850233" y="4520823"/>
            <a:ext cx="11022899" cy="145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b="1" u="sng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u="sng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entropy,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CNN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029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3.5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Kiểm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thử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và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đánh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giá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34499-8834-D627-20F5-DF4C8F16447C}"/>
              </a:ext>
            </a:extLst>
          </p:cNvPr>
          <p:cNvSpPr txBox="1"/>
          <p:nvPr/>
        </p:nvSpPr>
        <p:spPr>
          <a:xfrm>
            <a:off x="850233" y="4268432"/>
            <a:ext cx="11022899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73D1F0-81AD-00FE-32BD-A011628C4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3726"/>
              </p:ext>
            </p:extLst>
          </p:nvPr>
        </p:nvGraphicFramePr>
        <p:xfrm>
          <a:off x="1340234" y="2342151"/>
          <a:ext cx="8798377" cy="1701410"/>
        </p:xfrm>
        <a:graphic>
          <a:graphicData uri="http://schemas.openxmlformats.org/drawingml/2006/table">
            <a:tbl>
              <a:tblPr firstRow="1" firstCol="1" bandRow="1"/>
              <a:tblGrid>
                <a:gridCol w="2520838">
                  <a:extLst>
                    <a:ext uri="{9D8B030D-6E8A-4147-A177-3AD203B41FA5}">
                      <a16:colId xmlns:a16="http://schemas.microsoft.com/office/drawing/2014/main" val="2178478548"/>
                    </a:ext>
                  </a:extLst>
                </a:gridCol>
                <a:gridCol w="1933478">
                  <a:extLst>
                    <a:ext uri="{9D8B030D-6E8A-4147-A177-3AD203B41FA5}">
                      <a16:colId xmlns:a16="http://schemas.microsoft.com/office/drawing/2014/main" val="3607888002"/>
                    </a:ext>
                  </a:extLst>
                </a:gridCol>
                <a:gridCol w="2306342">
                  <a:extLst>
                    <a:ext uri="{9D8B030D-6E8A-4147-A177-3AD203B41FA5}">
                      <a16:colId xmlns:a16="http://schemas.microsoft.com/office/drawing/2014/main" val="63990233"/>
                    </a:ext>
                  </a:extLst>
                </a:gridCol>
                <a:gridCol w="2037719">
                  <a:extLst>
                    <a:ext uri="{9D8B030D-6E8A-4147-A177-3AD203B41FA5}">
                      <a16:colId xmlns:a16="http://schemas.microsoft.com/office/drawing/2014/main" val="3245867322"/>
                    </a:ext>
                  </a:extLst>
                </a:gridCol>
              </a:tblGrid>
              <a:tr h="1275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thuật toán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 trích xuất đặc trưng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Độ chính xác</a:t>
                      </a:r>
                      <a:b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(Accuracy 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493451"/>
                  </a:ext>
                </a:extLst>
              </a:tr>
              <a:tr h="426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 ảnh entropy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Entropy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2892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E9B024-820E-AC70-9F1F-8ADB2D812D4B}"/>
              </a:ext>
            </a:extLst>
          </p:cNvPr>
          <p:cNvSpPr txBox="1"/>
          <p:nvPr/>
        </p:nvSpPr>
        <p:spPr>
          <a:xfrm>
            <a:off x="1179813" y="1477270"/>
            <a:ext cx="9511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218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E4AD1C-F574-A464-DF50-9655A199130D}"/>
              </a:ext>
            </a:extLst>
          </p:cNvPr>
          <p:cNvSpPr txBox="1"/>
          <p:nvPr/>
        </p:nvSpPr>
        <p:spPr>
          <a:xfrm>
            <a:off x="641687" y="1290465"/>
            <a:ext cx="8341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coding: 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script.py --size </a:t>
            </a:r>
            <a:r>
              <a:rPr lang="en-US" sz="2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--no-duplicate all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BD9FD-6198-F9D8-A82B-41950FCF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06" y="1290465"/>
            <a:ext cx="2798307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E4AD1C-F574-A464-DF50-9655A199130D}"/>
              </a:ext>
            </a:extLst>
          </p:cNvPr>
          <p:cNvSpPr txBox="1"/>
          <p:nvPr/>
        </p:nvSpPr>
        <p:spPr>
          <a:xfrm>
            <a:off x="641686" y="1290465"/>
            <a:ext cx="103952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coding: 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script.py --size </a:t>
            </a:r>
            <a:r>
              <a:rPr lang="en-US" sz="2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--no-duplicate all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40AC9-DB71-7460-8F2E-D8B7A02A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4" y="2746724"/>
            <a:ext cx="11562545" cy="31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1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6D2F59A-BB9A-B7FB-9A11-EF4BE0BC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7" y="1349102"/>
            <a:ext cx="11293642" cy="54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2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3.0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Sơ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đồ</a:t>
            </a:r>
            <a:endParaRPr lang="en-US" alt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5C6019-810E-9E37-02E8-E83496F75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2"/>
          <a:stretch/>
        </p:blipFill>
        <p:spPr>
          <a:xfrm>
            <a:off x="1060890" y="1671782"/>
            <a:ext cx="10051773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3E09127-3DFB-D508-79C4-201377B1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16" y="1295013"/>
            <a:ext cx="11089611" cy="55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178E0-7557-8E6B-65A1-53D3BC3FEF03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FBE2B-FB43-44DD-D95C-2652B11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3.1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tả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thống</a:t>
            </a:r>
            <a:endParaRPr lang="en-US" alt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EA2B46-559A-4211-173A-0D740F612D17}"/>
              </a:ext>
            </a:extLst>
          </p:cNvPr>
          <p:cNvSpPr txBox="1"/>
          <p:nvPr/>
        </p:nvSpPr>
        <p:spPr>
          <a:xfrm>
            <a:off x="618978" y="1434294"/>
            <a:ext cx="1139483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500" dirty="0">
                <a:latin typeface="+mj-lt"/>
              </a:rPr>
              <a:t>-	Ngôn ngữ lập trình: python 3.10, + Visual studio code, pycha</a:t>
            </a:r>
            <a:r>
              <a:rPr lang="en-US" sz="2500" dirty="0">
                <a:latin typeface="+mj-lt"/>
              </a:rPr>
              <a:t>r</a:t>
            </a:r>
            <a:r>
              <a:rPr lang="vi-VN" sz="2500" dirty="0">
                <a:latin typeface="+mj-lt"/>
              </a:rPr>
              <a:t>m, thony.</a:t>
            </a:r>
          </a:p>
          <a:p>
            <a:r>
              <a:rPr lang="vi-VN" sz="2500" dirty="0">
                <a:latin typeface="+mj-lt"/>
              </a:rPr>
              <a:t>-	Thư viện sử dụng gồm có: tensorflow, requirements, numpy, ...</a:t>
            </a:r>
          </a:p>
          <a:p>
            <a:r>
              <a:rPr lang="vi-VN" sz="2500" dirty="0">
                <a:latin typeface="+mj-lt"/>
              </a:rPr>
              <a:t>-	Hệ điều hành: Window Server, Linux (Ubuntu), Windown 10Pro.</a:t>
            </a:r>
          </a:p>
          <a:p>
            <a:r>
              <a:rPr lang="vi-VN" sz="2500" dirty="0">
                <a:latin typeface="+mj-lt"/>
              </a:rPr>
              <a:t>-	Microsoft Software Removal Tool, Binvis.</a:t>
            </a:r>
          </a:p>
          <a:p>
            <a:r>
              <a:rPr lang="vi-VN" sz="2500" dirty="0">
                <a:latin typeface="+mj-lt"/>
              </a:rPr>
              <a:t>-</a:t>
            </a:r>
            <a:r>
              <a:rPr lang="vi-VN" sz="2500" b="1" dirty="0">
                <a:latin typeface="+mj-lt"/>
              </a:rPr>
              <a:t>	</a:t>
            </a:r>
            <a:r>
              <a:rPr lang="en-US" sz="2500" b="1" dirty="0" err="1">
                <a:latin typeface="+mj-lt"/>
              </a:rPr>
              <a:t>Tìm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 err="1">
                <a:latin typeface="+mj-lt"/>
              </a:rPr>
              <a:t>hiểu</a:t>
            </a:r>
            <a:r>
              <a:rPr lang="en-US" sz="2500" dirty="0">
                <a:latin typeface="+mj-lt"/>
              </a:rPr>
              <a:t>: </a:t>
            </a:r>
            <a:r>
              <a:rPr lang="vi-VN" sz="2500" dirty="0">
                <a:latin typeface="+mj-lt"/>
              </a:rPr>
              <a:t>Machine Learning/Deep Learning, IoT/ IioT, AI.</a:t>
            </a:r>
          </a:p>
        </p:txBody>
      </p:sp>
    </p:spTree>
    <p:extLst>
      <p:ext uri="{BB962C8B-B14F-4D97-AF65-F5344CB8AC3E}">
        <p14:creationId xmlns:p14="http://schemas.microsoft.com/office/powerpoint/2010/main" val="78344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3.2 Thu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nhận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(input)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liệu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2389CD-0A93-529E-22E3-D104000C508B}"/>
              </a:ext>
            </a:extLst>
          </p:cNvPr>
          <p:cNvSpPr txBox="1"/>
          <p:nvPr/>
        </p:nvSpPr>
        <p:spPr>
          <a:xfrm>
            <a:off x="844062" y="1536701"/>
            <a:ext cx="11169747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Dataset IoT Malware Picture </a:t>
            </a:r>
          </a:p>
          <a:p>
            <a:pPr>
              <a:spcAft>
                <a:spcPts val="800"/>
              </a:spcAft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11,273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Malware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3,697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lành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399A6A-CE91-36B1-2D64-A0FF48EC61FD}"/>
              </a:ext>
            </a:extLst>
          </p:cNvPr>
          <p:cNvGraphicFramePr>
            <a:graphicFrameLocks noGrp="1"/>
          </p:cNvGraphicFramePr>
          <p:nvPr/>
        </p:nvGraphicFramePr>
        <p:xfrm>
          <a:off x="2487856" y="3100789"/>
          <a:ext cx="5108697" cy="2194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136">
                  <a:extLst>
                    <a:ext uri="{9D8B030D-6E8A-4147-A177-3AD203B41FA5}">
                      <a16:colId xmlns:a16="http://schemas.microsoft.com/office/drawing/2014/main" val="668776404"/>
                    </a:ext>
                  </a:extLst>
                </a:gridCol>
                <a:gridCol w="2470561">
                  <a:extLst>
                    <a:ext uri="{9D8B030D-6E8A-4147-A177-3AD203B41FA5}">
                      <a16:colId xmlns:a16="http://schemas.microsoft.com/office/drawing/2014/main" val="2035329179"/>
                    </a:ext>
                  </a:extLst>
                </a:gridCol>
              </a:tblGrid>
              <a:tr h="33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Family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321569026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Mirai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6,793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170426734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Gafgyt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4,427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021114499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Other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408576611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Benign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3,697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4062583589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14,970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7316797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AECAA2-B1A9-828E-3982-04E60E218117}"/>
              </a:ext>
            </a:extLst>
          </p:cNvPr>
          <p:cNvSpPr txBox="1"/>
          <p:nvPr/>
        </p:nvSpPr>
        <p:spPr>
          <a:xfrm>
            <a:off x="844062" y="5510076"/>
            <a:ext cx="1095873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training 2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(80%),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(20%)</a:t>
            </a:r>
          </a:p>
        </p:txBody>
      </p:sp>
    </p:spTree>
    <p:extLst>
      <p:ext uri="{BB962C8B-B14F-4D97-AF65-F5344CB8AC3E}">
        <p14:creationId xmlns:p14="http://schemas.microsoft.com/office/powerpoint/2010/main" val="48904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0B15D5-AF72-D1BA-96AE-88E938226F28}"/>
              </a:ext>
            </a:extLst>
          </p:cNvPr>
          <p:cNvSpPr txBox="1"/>
          <p:nvPr/>
        </p:nvSpPr>
        <p:spPr>
          <a:xfrm>
            <a:off x="587326" y="1827430"/>
            <a:ext cx="60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- </a:t>
            </a:r>
            <a:r>
              <a:rPr lang="vi-VN" sz="2400" b="1" dirty="0"/>
              <a:t>Đưa dữ liệu </a:t>
            </a:r>
            <a:r>
              <a:rPr lang="vi-VN" sz="2400" dirty="0"/>
              <a:t>về dạng hình ảnh</a:t>
            </a:r>
          </a:p>
          <a:p>
            <a:r>
              <a:rPr lang="vi-VN" sz="2400" b="1" dirty="0"/>
              <a:t>- Tìm hiểu về: </a:t>
            </a:r>
            <a:r>
              <a:rPr lang="vi-VN" sz="2400" dirty="0"/>
              <a:t>Entropy, các giá trị màu của entropy được chia ra làm 5 nhóm:</a:t>
            </a:r>
          </a:p>
          <a:p>
            <a:r>
              <a:rPr lang="vi-VN" sz="2400" dirty="0"/>
              <a:t>•	Có trật tự (Ordered)</a:t>
            </a:r>
          </a:p>
          <a:p>
            <a:r>
              <a:rPr lang="vi-VN" sz="2400" dirty="0"/>
              <a:t>•	Thấp (Low)</a:t>
            </a:r>
          </a:p>
          <a:p>
            <a:r>
              <a:rPr lang="vi-VN" sz="2400" dirty="0"/>
              <a:t>•	Trung bình (Medium)</a:t>
            </a:r>
          </a:p>
          <a:p>
            <a:r>
              <a:rPr lang="vi-VN" sz="2400" dirty="0"/>
              <a:t>•	High (Cao)</a:t>
            </a:r>
          </a:p>
          <a:p>
            <a:r>
              <a:rPr lang="vi-VN" sz="2400" dirty="0"/>
              <a:t>•	Ngẫu nhiên (Random)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32316-397E-8EE7-0F34-806F8FA92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7" t="8745" r="4126" b="7335"/>
          <a:stretch/>
        </p:blipFill>
        <p:spPr>
          <a:xfrm>
            <a:off x="6217921" y="1434931"/>
            <a:ext cx="5556738" cy="37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50059-24B6-D78F-50D6-869605A66FDD}"/>
              </a:ext>
            </a:extLst>
          </p:cNvPr>
          <p:cNvSpPr txBox="1"/>
          <p:nvPr/>
        </p:nvSpPr>
        <p:spPr>
          <a:xfrm>
            <a:off x="643595" y="1219200"/>
            <a:ext cx="7515665" cy="2025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600"/>
              </a:spcBef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0, …, 255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Entropy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trộn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(Shannon)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AC40D-DCC4-7FD8-1474-251BC63A2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38" r="33940"/>
          <a:stretch/>
        </p:blipFill>
        <p:spPr>
          <a:xfrm>
            <a:off x="3513219" y="3257465"/>
            <a:ext cx="4677261" cy="13437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1A594A-4735-1220-FDBF-2A862B22BF64}"/>
              </a:ext>
            </a:extLst>
          </p:cNvPr>
          <p:cNvSpPr txBox="1"/>
          <p:nvPr/>
        </p:nvSpPr>
        <p:spPr>
          <a:xfrm>
            <a:off x="1796717" y="4152035"/>
            <a:ext cx="1021882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300" b="1" u="sng" dirty="0"/>
              <a:t>Trong đó:</a:t>
            </a:r>
          </a:p>
          <a:p>
            <a:r>
              <a:rPr lang="vi-VN" sz="2300" dirty="0"/>
              <a:t>+ x là cửa sổ trượt,</a:t>
            </a:r>
          </a:p>
          <a:p>
            <a:r>
              <a:rPr lang="vi-VN" sz="2300" dirty="0"/>
              <a:t>+ xi là số lần xuất hiện của i trong x</a:t>
            </a:r>
          </a:p>
          <a:p>
            <a:r>
              <a:rPr lang="vi-VN" sz="2300" dirty="0"/>
              <a:t>+ P là tỉ lệ (tức là |x_i |/|x| ). </a:t>
            </a:r>
          </a:p>
          <a:p>
            <a:r>
              <a:rPr lang="vi-VN" sz="2300" dirty="0"/>
              <a:t>+ Trong bài nghiên cứu này, các mẫu mã độc sẽ được đặt kích thước của cửa sổ trượt là 32x32 và cơ số là 10.</a:t>
            </a:r>
          </a:p>
        </p:txBody>
      </p:sp>
    </p:spTree>
    <p:extLst>
      <p:ext uri="{BB962C8B-B14F-4D97-AF65-F5344CB8AC3E}">
        <p14:creationId xmlns:p14="http://schemas.microsoft.com/office/powerpoint/2010/main" val="146122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7DE0BD-5174-1B43-F35C-5FAB38E92855}"/>
              </a:ext>
            </a:extLst>
          </p:cNvPr>
          <p:cNvSpPr txBox="1"/>
          <p:nvPr/>
        </p:nvSpPr>
        <p:spPr>
          <a:xfrm>
            <a:off x="1090863" y="1325777"/>
            <a:ext cx="6096000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 sang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RGB</a:t>
            </a:r>
            <a:endParaRPr lang="en-US" sz="24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B2CE4-2E84-2A26-B7C2-5208F031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3" r="26756" b="32608"/>
          <a:stretch/>
        </p:blipFill>
        <p:spPr>
          <a:xfrm>
            <a:off x="2438400" y="1857526"/>
            <a:ext cx="6224337" cy="7356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608F52-71D4-AD59-1785-DA1BCCA01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1" r="15871"/>
          <a:stretch/>
        </p:blipFill>
        <p:spPr>
          <a:xfrm>
            <a:off x="1235242" y="2998469"/>
            <a:ext cx="10523621" cy="20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4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6E8F12-24AF-CC0E-4475-4D3490B9A5AC}"/>
              </a:ext>
            </a:extLst>
          </p:cNvPr>
          <p:cNvSpPr txBox="1"/>
          <p:nvPr/>
        </p:nvSpPr>
        <p:spPr>
          <a:xfrm>
            <a:off x="770022" y="1515894"/>
            <a:ext cx="6096000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dải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endParaRPr lang="en-US" sz="24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3654DC-5FE0-B4E2-BF0D-334735079825}"/>
              </a:ext>
            </a:extLst>
          </p:cNvPr>
          <p:cNvGrpSpPr/>
          <p:nvPr/>
        </p:nvGrpSpPr>
        <p:grpSpPr>
          <a:xfrm>
            <a:off x="6561221" y="1536700"/>
            <a:ext cx="5452588" cy="3417673"/>
            <a:chOff x="0" y="0"/>
            <a:chExt cx="3065145" cy="9983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5C8620-B526-861E-5073-D3095303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943" y="0"/>
              <a:ext cx="2787650" cy="771525"/>
            </a:xfrm>
            <a:prstGeom prst="rect">
              <a:avLst/>
            </a:prstGeom>
            <a:noFill/>
          </p:spPr>
        </p:pic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FADC902A-E7EF-95F9-B169-B33A3B4D3499}"/>
                </a:ext>
              </a:extLst>
            </p:cNvPr>
            <p:cNvSpPr txBox="1"/>
            <p:nvPr/>
          </p:nvSpPr>
          <p:spPr>
            <a:xfrm>
              <a:off x="0" y="818515"/>
              <a:ext cx="3065145" cy="17980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đường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phủ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kín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gian</a:t>
              </a:r>
              <a:b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(a) Zigzag, (b) Z-Order, (c) Hilbert [12]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6A0FCEB-BDDF-A507-5303-8AD4AF68CA0C}"/>
              </a:ext>
            </a:extLst>
          </p:cNvPr>
          <p:cNvSpPr txBox="1"/>
          <p:nvPr/>
        </p:nvSpPr>
        <p:spPr>
          <a:xfrm>
            <a:off x="770022" y="200598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map = square, size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224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 = entropy.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0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0A0137D-43C3-FD40-6E08-82362482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77" y="1267284"/>
            <a:ext cx="4323432" cy="4323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511AB-3947-099D-93AE-1363440C7BF2}"/>
              </a:ext>
            </a:extLst>
          </p:cNvPr>
          <p:cNvSpPr txBox="1"/>
          <p:nvPr/>
        </p:nvSpPr>
        <p:spPr>
          <a:xfrm>
            <a:off x="1171074" y="243037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Hilbert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busybox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38351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118</TotalTime>
  <Words>918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Tahoma</vt:lpstr>
      <vt:lpstr>Times New Roman</vt:lpstr>
      <vt:lpstr>Verdana</vt:lpstr>
      <vt:lpstr>Wingdings 3</vt:lpstr>
      <vt:lpstr>Wisp</vt:lpstr>
      <vt:lpstr>Môn học: IoT và Ứng dụng</vt:lpstr>
      <vt:lpstr>3.0 Sơ đồ</vt:lpstr>
      <vt:lpstr>3.1 Đặc tả hệ thống</vt:lpstr>
      <vt:lpstr>3.2 Thu nhận (input) dữ liệu</vt:lpstr>
      <vt:lpstr>3.3 Tiền xử lý dữ liệu &amp; Trích chọn các đặc trưng </vt:lpstr>
      <vt:lpstr>3.3 Tiền xử lý dữ liệu &amp; Trích chọn các đặc trưng </vt:lpstr>
      <vt:lpstr>3.3 Tiền xử lý dữ liệu &amp; Trích chọn các đặc trưng </vt:lpstr>
      <vt:lpstr>3.3 Tiền xử lý dữ liệu &amp; Trích chọn các đặc trưng </vt:lpstr>
      <vt:lpstr>3.3 Tiền xử lý dữ liệu &amp; Trích chọn các đặc trưng </vt:lpstr>
      <vt:lpstr>3.4 Mô hình học máy</vt:lpstr>
      <vt:lpstr>3.4 Mô hình học máy</vt:lpstr>
      <vt:lpstr>3.4 Mô hình học máy</vt:lpstr>
      <vt:lpstr>3.4 Mô hình học máy</vt:lpstr>
      <vt:lpstr>3.4 Mô hình học máy</vt:lpstr>
      <vt:lpstr>3.5 Kiểm thử và đánh giá</vt:lpstr>
      <vt:lpstr>3.5 Kiểm thử và đánh giá</vt:lpstr>
      <vt:lpstr>3.6 Một số hình ảnh coding training</vt:lpstr>
      <vt:lpstr>3.6 Một số hình ảnh coding training</vt:lpstr>
      <vt:lpstr>3.6 Một số hình ảnh coding training</vt:lpstr>
      <vt:lpstr>3.6 Một số hình ảnh coding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MINHLINH</cp:lastModifiedBy>
  <cp:revision>29</cp:revision>
  <dcterms:created xsi:type="dcterms:W3CDTF">2022-07-13T13:13:13Z</dcterms:created>
  <dcterms:modified xsi:type="dcterms:W3CDTF">2022-09-03T02:07:02Z</dcterms:modified>
</cp:coreProperties>
</file>