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377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4195" y="2937459"/>
            <a:ext cx="3483609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948" y="1767459"/>
            <a:ext cx="6069965" cy="414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hyperlink" Target="http://www.apple.com/" TargetMode="External"/><Relationship Id="rId7" Type="http://schemas.openxmlformats.org/officeDocument/2006/relationships/image" Target="../media/image48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www.samsung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://www.consumer.huawei.com/nl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50.jpg"/><Relationship Id="rId7" Type="http://schemas.openxmlformats.org/officeDocument/2006/relationships/image" Target="../media/image53.jpg"/><Relationship Id="rId2" Type="http://schemas.openxmlformats.org/officeDocument/2006/relationships/hyperlink" Target="http://medicalfuturist.com/6-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11" Type="http://schemas.openxmlformats.org/officeDocument/2006/relationships/image" Target="../media/image56.jpg"/><Relationship Id="rId5" Type="http://schemas.openxmlformats.org/officeDocument/2006/relationships/image" Target="../media/image51.png"/><Relationship Id="rId10" Type="http://schemas.openxmlformats.org/officeDocument/2006/relationships/hyperlink" Target="http://www.hexoskin.com/" TargetMode="External"/><Relationship Id="rId4" Type="http://schemas.openxmlformats.org/officeDocument/2006/relationships/hyperlink" Target="http://www.amazon.com/Wearable-" TargetMode="External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7" Type="http://schemas.openxmlformats.org/officeDocument/2006/relationships/image" Target="../media/image62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g"/><Relationship Id="rId3" Type="http://schemas.openxmlformats.org/officeDocument/2006/relationships/image" Target="../media/image69.jpg"/><Relationship Id="rId7" Type="http://schemas.openxmlformats.org/officeDocument/2006/relationships/image" Target="../media/image73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11" Type="http://schemas.openxmlformats.org/officeDocument/2006/relationships/image" Target="../media/image77.jpg"/><Relationship Id="rId5" Type="http://schemas.openxmlformats.org/officeDocument/2006/relationships/image" Target="../media/image71.png"/><Relationship Id="rId10" Type="http://schemas.openxmlformats.org/officeDocument/2006/relationships/image" Target="../media/image76.jpg"/><Relationship Id="rId4" Type="http://schemas.openxmlformats.org/officeDocument/2006/relationships/image" Target="../media/image70.jpg"/><Relationship Id="rId9" Type="http://schemas.openxmlformats.org/officeDocument/2006/relationships/image" Target="../media/image7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om/" TargetMode="Externa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nsirion.com/" TargetMode="External"/><Relationship Id="rId4" Type="http://schemas.openxmlformats.org/officeDocument/2006/relationships/image" Target="../media/image7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g"/><Relationship Id="rId13" Type="http://schemas.openxmlformats.org/officeDocument/2006/relationships/image" Target="../media/image93.png"/><Relationship Id="rId18" Type="http://schemas.openxmlformats.org/officeDocument/2006/relationships/image" Target="../media/image98.jp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jp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jp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jp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jp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jpg"/><Relationship Id="rId13" Type="http://schemas.openxmlformats.org/officeDocument/2006/relationships/hyperlink" Target="http://www.electroglas.com/" TargetMode="External"/><Relationship Id="rId18" Type="http://schemas.openxmlformats.org/officeDocument/2006/relationships/image" Target="../media/image143.jpg"/><Relationship Id="rId3" Type="http://schemas.openxmlformats.org/officeDocument/2006/relationships/hyperlink" Target="http://www.comsol.com/" TargetMode="External"/><Relationship Id="rId7" Type="http://schemas.openxmlformats.org/officeDocument/2006/relationships/image" Target="../media/image136.jpg"/><Relationship Id="rId12" Type="http://schemas.openxmlformats.org/officeDocument/2006/relationships/image" Target="../media/image140.jpg"/><Relationship Id="rId17" Type="http://schemas.openxmlformats.org/officeDocument/2006/relationships/hyperlink" Target="http://www.xcerra.com/" TargetMode="External"/><Relationship Id="rId2" Type="http://schemas.openxmlformats.org/officeDocument/2006/relationships/image" Target="../media/image133.jpg"/><Relationship Id="rId16" Type="http://schemas.openxmlformats.org/officeDocument/2006/relationships/image" Target="../media/image1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jpg"/><Relationship Id="rId11" Type="http://schemas.openxmlformats.org/officeDocument/2006/relationships/image" Target="../media/image139.jpg"/><Relationship Id="rId5" Type="http://schemas.openxmlformats.org/officeDocument/2006/relationships/hyperlink" Target="http://www.cadence.com/" TargetMode="External"/><Relationship Id="rId15" Type="http://schemas.openxmlformats.org/officeDocument/2006/relationships/hyperlink" Target="http://www.hwashu.com.tw/" TargetMode="External"/><Relationship Id="rId10" Type="http://schemas.openxmlformats.org/officeDocument/2006/relationships/image" Target="../media/image138.jpg"/><Relationship Id="rId19" Type="http://schemas.openxmlformats.org/officeDocument/2006/relationships/image" Target="../media/image144.jpg"/><Relationship Id="rId4" Type="http://schemas.openxmlformats.org/officeDocument/2006/relationships/image" Target="../media/image134.jpg"/><Relationship Id="rId9" Type="http://schemas.openxmlformats.org/officeDocument/2006/relationships/hyperlink" Target="http://www.intellisense.com/" TargetMode="External"/><Relationship Id="rId1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g"/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jpg"/><Relationship Id="rId4" Type="http://schemas.openxmlformats.org/officeDocument/2006/relationships/image" Target="../media/image14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hyperlink" Target="http://www.ams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.com/" TargetMode="Externa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13" Type="http://schemas.openxmlformats.org/officeDocument/2006/relationships/image" Target="../media/image42.png"/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11" Type="http://schemas.openxmlformats.org/officeDocument/2006/relationships/image" Target="../media/image40.jp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C65009-1A5B-A577-0B5B-329070C8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9150889" cy="16765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52D7A-CF65-0874-BC2E-5C4FE45E13DD}"/>
              </a:ext>
            </a:extLst>
          </p:cNvPr>
          <p:cNvCxnSpPr>
            <a:cxnSpLocks/>
          </p:cNvCxnSpPr>
          <p:nvPr/>
        </p:nvCxnSpPr>
        <p:spPr>
          <a:xfrm>
            <a:off x="457200" y="1447800"/>
            <a:ext cx="11404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EA91C6-3536-FAFE-3A08-88E83A8282F1}"/>
              </a:ext>
            </a:extLst>
          </p:cNvPr>
          <p:cNvSpPr txBox="1"/>
          <p:nvPr/>
        </p:nvSpPr>
        <p:spPr>
          <a:xfrm>
            <a:off x="1371600" y="1877850"/>
            <a:ext cx="1008588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600" b="1" dirty="0">
                <a:solidFill>
                  <a:srgbClr val="002060"/>
                </a:solidFill>
                <a:latin typeface="+mj-lt"/>
              </a:rPr>
              <a:t>Nhà thông minh (Home Automation)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600" b="1" dirty="0">
                <a:solidFill>
                  <a:srgbClr val="002060"/>
                </a:solidFill>
                <a:latin typeface="+mj-lt"/>
              </a:rPr>
              <a:t>Thành phố thông minh (Smart city)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600" b="1" dirty="0">
                <a:solidFill>
                  <a:srgbClr val="002060"/>
                </a:solidFill>
                <a:latin typeface="+mj-lt"/>
              </a:rPr>
              <a:t>Giám sát chất lượng không khí và tiếng ồn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600" b="1" dirty="0">
                <a:solidFill>
                  <a:srgbClr val="002060"/>
                </a:solidFill>
                <a:latin typeface="+mj-lt"/>
              </a:rPr>
              <a:t>Nông nghiệp thông minh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600" b="1" dirty="0">
                <a:solidFill>
                  <a:srgbClr val="002060"/>
                </a:solidFill>
                <a:latin typeface="+mj-lt"/>
              </a:rPr>
              <a:t>Nhà máy thông minh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600" b="1" dirty="0">
                <a:solidFill>
                  <a:srgbClr val="002060"/>
                </a:solidFill>
                <a:latin typeface="+mj-lt"/>
              </a:rPr>
              <a:t>Thiết bị đeo thông minh hỗ trợ theo dõi sức khỏe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7634" y="1454382"/>
            <a:ext cx="5330190" cy="39839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Clr>
                <a:srgbClr val="0196A0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Driving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forces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market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integration: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Sensor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price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000" spc="-35" dirty="0">
                <a:latin typeface="Arial"/>
                <a:cs typeface="Arial"/>
              </a:rPr>
              <a:t>Value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adding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applications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lr>
                <a:srgbClr val="0196A0"/>
              </a:buClr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Must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haves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Clr>
                <a:srgbClr val="0196A0"/>
              </a:buClr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Good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sensor,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self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calibration,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reliable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Small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factor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Low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power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lr>
                <a:srgbClr val="0196A0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New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trends:</a:t>
            </a:r>
            <a:endParaRPr sz="2400">
              <a:latin typeface="Arial"/>
              <a:cs typeface="Arial"/>
            </a:endParaRPr>
          </a:p>
          <a:p>
            <a:pPr marL="698500" lvl="1" indent="-619125">
              <a:lnSpc>
                <a:spcPts val="2280"/>
              </a:lnSpc>
              <a:spcBef>
                <a:spcPts val="270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Smart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phone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HUB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e.g.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vitality</a:t>
            </a:r>
            <a:endParaRPr sz="2000">
              <a:latin typeface="Arial"/>
              <a:cs typeface="Arial"/>
            </a:endParaRPr>
          </a:p>
          <a:p>
            <a:pPr marL="92710" algn="ctr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sensors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www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cloud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databases.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510" y="224229"/>
            <a:ext cx="4252595" cy="97345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10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Sensors</a:t>
            </a:r>
            <a:r>
              <a:rPr sz="31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31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Mobiles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Nr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sensors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smartphone: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3" y="5737047"/>
            <a:ext cx="18091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*)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Yole</a:t>
            </a:r>
            <a:r>
              <a:rPr sz="1200" spc="-5" dirty="0">
                <a:latin typeface="Calibri"/>
                <a:cs typeface="Calibri"/>
              </a:rPr>
              <a:t> Developpement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640" y="5791200"/>
            <a:ext cx="3412236" cy="8260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7634" y="6589572"/>
            <a:ext cx="15836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www.a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pp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le.c</a:t>
            </a:r>
            <a:r>
              <a:rPr sz="11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o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m</a:t>
            </a:r>
            <a:r>
              <a:rPr sz="1100" spc="-4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100" dirty="0">
                <a:latin typeface="Calibri"/>
                <a:cs typeface="Calibri"/>
              </a:rPr>
              <a:t>–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iPh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96628" y="3910584"/>
            <a:ext cx="2296668" cy="27066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76256" y="6589572"/>
            <a:ext cx="179641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www.Samsung.com</a:t>
            </a:r>
            <a:r>
              <a:rPr sz="1100" spc="-50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Galaxy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S8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39740" y="326136"/>
            <a:ext cx="4946904" cy="7376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93816" y="1082420"/>
            <a:ext cx="393255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8175" algn="l"/>
                <a:tab pos="2683510" algn="l"/>
                <a:tab pos="3705860" algn="l"/>
              </a:tabLst>
            </a:pPr>
            <a:r>
              <a:rPr sz="1100" spc="-5" dirty="0">
                <a:solidFill>
                  <a:srgbClr val="6F2F9F"/>
                </a:solidFill>
                <a:latin typeface="Calibri"/>
                <a:cs typeface="Calibri"/>
              </a:rPr>
              <a:t>Fa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ce</a:t>
            </a:r>
            <a:r>
              <a:rPr sz="11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rec</a:t>
            </a:r>
            <a:r>
              <a:rPr sz="1100" spc="5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100" spc="-5" dirty="0">
                <a:solidFill>
                  <a:srgbClr val="6F2F9F"/>
                </a:solidFill>
                <a:latin typeface="Calibri"/>
                <a:cs typeface="Calibri"/>
              </a:rPr>
              <a:t>gn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iti</a:t>
            </a:r>
            <a:r>
              <a:rPr sz="1100" spc="-1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100" spc="-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, </a:t>
            </a:r>
            <a:r>
              <a:rPr sz="1100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alibri"/>
                <a:cs typeface="Calibri"/>
              </a:rPr>
              <a:t>fing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er </a:t>
            </a:r>
            <a:r>
              <a:rPr sz="1100" spc="-5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ri</a:t>
            </a:r>
            <a:r>
              <a:rPr sz="1100" spc="-10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t,	</a:t>
            </a:r>
            <a:r>
              <a:rPr sz="1100" spc="-5" dirty="0">
                <a:solidFill>
                  <a:srgbClr val="6F2F9F"/>
                </a:solidFill>
                <a:latin typeface="Calibri"/>
                <a:cs typeface="Calibri"/>
              </a:rPr>
              <a:t>patt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er</a:t>
            </a:r>
            <a:r>
              <a:rPr sz="1100" spc="-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,	</a:t>
            </a:r>
            <a:r>
              <a:rPr sz="1100" spc="-5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assw</a:t>
            </a:r>
            <a:r>
              <a:rPr sz="1100" spc="5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1100" spc="-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,	</a:t>
            </a:r>
            <a:r>
              <a:rPr sz="1100" spc="-5" dirty="0">
                <a:solidFill>
                  <a:srgbClr val="6F2F9F"/>
                </a:solidFill>
                <a:latin typeface="Calibri"/>
                <a:cs typeface="Calibri"/>
              </a:rPr>
              <a:t>pi</a:t>
            </a:r>
            <a:r>
              <a:rPr sz="1100" spc="-10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6137" y="1082420"/>
            <a:ext cx="4787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ir</a:t>
            </a:r>
            <a:r>
              <a:rPr sz="1100" spc="-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1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alibri"/>
                <a:cs typeface="Calibri"/>
              </a:rPr>
              <a:t>scan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570719" y="1083563"/>
            <a:ext cx="2342515" cy="5504815"/>
            <a:chOff x="9570719" y="1083563"/>
            <a:chExt cx="2342515" cy="550481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70719" y="3881628"/>
              <a:ext cx="2342387" cy="2706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71631" y="1083563"/>
              <a:ext cx="1072896" cy="277520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868404" y="1411677"/>
            <a:ext cx="165735" cy="2212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  <a:hlinkClick r:id="rId9"/>
              </a:rPr>
              <a:t>www.consumer.huawei.com/nl/</a:t>
            </a:r>
            <a:r>
              <a:rPr sz="1100" spc="-40" dirty="0">
                <a:latin typeface="Calibri"/>
                <a:cs typeface="Calibri"/>
                <a:hlinkClick r:id="rId9"/>
              </a:rPr>
              <a:t> </a:t>
            </a:r>
            <a:r>
              <a:rPr sz="1100" dirty="0">
                <a:latin typeface="Calibri"/>
                <a:cs typeface="Calibri"/>
              </a:rPr>
              <a:t>–</a:t>
            </a:r>
            <a:r>
              <a:rPr sz="1100" spc="5" dirty="0">
                <a:latin typeface="Calibri"/>
                <a:cs typeface="Calibri"/>
              </a:rPr>
              <a:t> P10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56146" y="1245616"/>
          <a:ext cx="3275964" cy="4537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  <a:spcBef>
                          <a:spcPts val="22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2007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  <a:spcBef>
                          <a:spcPts val="22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2014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  <a:spcBef>
                          <a:spcPts val="22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2021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IR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Sensor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RGB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Laser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ranger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Gas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sensor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Pressure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sensor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Relative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Humidity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Heart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Rate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Monitor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0"/>
                        </a:lnSpc>
                        <a:spcBef>
                          <a:spcPts val="23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Fingerprint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Magnetometer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0"/>
                        </a:lnSpc>
                        <a:spcBef>
                          <a:spcPts val="23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Accelerometer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5"/>
                        </a:lnSpc>
                        <a:spcBef>
                          <a:spcPts val="23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Proximity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0"/>
                        </a:lnSpc>
                        <a:spcBef>
                          <a:spcPts val="234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0"/>
                        </a:lnSpc>
                        <a:spcBef>
                          <a:spcPts val="23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CIS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3D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ToF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CIS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2D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Microphone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160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b="1" spc="-20" dirty="0">
                          <a:latin typeface="Calibri"/>
                          <a:cs typeface="Calibri"/>
                        </a:rPr>
                        <a:t>Temperature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1*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1*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R="2540" algn="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b="1" spc="-1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1884914" y="6439001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1536"/>
            <a:ext cx="428053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Sensors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3100" b="1" spc="-15" dirty="0">
                <a:solidFill>
                  <a:srgbClr val="000000"/>
                </a:solidFill>
                <a:latin typeface="Arial"/>
                <a:cs typeface="Arial"/>
              </a:rPr>
              <a:t> Wearables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875" y="852909"/>
            <a:ext cx="8590915" cy="34702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lr>
                <a:srgbClr val="0196A0"/>
              </a:buClr>
              <a:buChar char="•"/>
              <a:tabLst>
                <a:tab pos="241300" algn="l"/>
              </a:tabLst>
            </a:pPr>
            <a:r>
              <a:rPr sz="2800" spc="-15" dirty="0">
                <a:latin typeface="Arial"/>
                <a:cs typeface="Arial"/>
              </a:rPr>
              <a:t>Worn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 body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contact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with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body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Smart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watch,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wrist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band,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clothes,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shoes,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Clr>
                <a:srgbClr val="0196A0"/>
              </a:buClr>
              <a:buChar char="•"/>
              <a:tabLst>
                <a:tab pos="241300" algn="l"/>
              </a:tabLst>
            </a:pPr>
            <a:r>
              <a:rPr sz="2800" spc="-10" dirty="0">
                <a:latin typeface="Arial"/>
                <a:cs typeface="Arial"/>
              </a:rPr>
              <a:t>Vitality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sensors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lr>
                <a:srgbClr val="0196A0"/>
              </a:buClr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Sensors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supporting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Personalized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Medicine: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e.g.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PoC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7989" y="6234480"/>
            <a:ext cx="19469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  <a:hlinkClick r:id="rId2"/>
              </a:rPr>
              <a:t>http://medicalfuturist.com/6-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surprising-trends-shaping-the-future-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of-pharma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8359" y="4796028"/>
            <a:ext cx="2106167" cy="14264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23920" y="6452717"/>
            <a:ext cx="21748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https://</a:t>
            </a:r>
            <a:r>
              <a:rPr sz="1100" spc="-5" dirty="0">
                <a:latin typeface="Calibri"/>
                <a:cs typeface="Calibri"/>
                <a:hlinkClick r:id="rId4"/>
              </a:rPr>
              <a:t>www.amazon.com/Wearable-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Technology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7579" y="4796028"/>
            <a:ext cx="2234183" cy="16642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64652" y="5023103"/>
            <a:ext cx="836676" cy="14554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21218" y="6504228"/>
            <a:ext cx="920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Apple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iWactch3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96043" y="5023103"/>
            <a:ext cx="804672" cy="14554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594595" y="6499656"/>
            <a:ext cx="6229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Fi</a:t>
            </a:r>
            <a:r>
              <a:rPr sz="1100" dirty="0">
                <a:latin typeface="Calibri"/>
                <a:cs typeface="Calibri"/>
              </a:rPr>
              <a:t>tb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ic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488" y="5023103"/>
            <a:ext cx="842772" cy="145542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591038" y="6499656"/>
            <a:ext cx="1177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su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Gear </a:t>
            </a:r>
            <a:r>
              <a:rPr sz="1100" spc="-5" dirty="0">
                <a:latin typeface="Calibri"/>
                <a:cs typeface="Calibri"/>
              </a:rPr>
              <a:t>Sp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07523" y="496823"/>
            <a:ext cx="2055876" cy="205435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015218" y="2521711"/>
            <a:ext cx="1034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  <a:hlinkClick r:id="rId10"/>
              </a:rPr>
              <a:t>www.hexoskin.com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681971" y="2758439"/>
            <a:ext cx="2506979" cy="15758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7185"/>
            <a:ext cx="433070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Ambient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Light</a:t>
            </a:r>
            <a:r>
              <a:rPr sz="31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Sensors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901238"/>
            <a:ext cx="3303904" cy="12674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0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400" spc="-5" dirty="0">
                <a:latin typeface="Arial"/>
                <a:cs typeface="Arial"/>
              </a:rPr>
              <a:t>Adjust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screen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intensity</a:t>
            </a:r>
            <a:endParaRPr sz="2400">
              <a:latin typeface="Arial"/>
              <a:cs typeface="Arial"/>
            </a:endParaRPr>
          </a:p>
          <a:p>
            <a:pPr marL="241300" marR="139700" indent="-229235">
              <a:lnSpc>
                <a:spcPts val="2590"/>
              </a:lnSpc>
              <a:spcBef>
                <a:spcPts val="1040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400" spc="-5" dirty="0">
                <a:latin typeface="Arial"/>
                <a:cs typeface="Arial"/>
              </a:rPr>
              <a:t>Proximity detection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switch </a:t>
            </a:r>
            <a:r>
              <a:rPr sz="2400" spc="-20" dirty="0">
                <a:latin typeface="Arial"/>
                <a:cs typeface="Arial"/>
              </a:rPr>
              <a:t>off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screen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8912" y="365704"/>
            <a:ext cx="11743055" cy="6308090"/>
            <a:chOff x="438912" y="365704"/>
            <a:chExt cx="11743055" cy="63080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3615" y="365704"/>
              <a:ext cx="5209197" cy="29825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4320" y="3188086"/>
              <a:ext cx="3255238" cy="34001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8540" y="3358942"/>
              <a:ext cx="4813317" cy="33145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1436" y="3826763"/>
              <a:ext cx="2880360" cy="21214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912" y="2609088"/>
              <a:ext cx="3857244" cy="13609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6176" y="960105"/>
              <a:ext cx="2109293" cy="17921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667761" y="5363057"/>
            <a:ext cx="111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Dual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diodes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5377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17373"/>
            <a:ext cx="437578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Light</a:t>
            </a:r>
            <a:r>
              <a:rPr sz="31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sensor evolution: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923" y="920496"/>
            <a:ext cx="11311128" cy="49880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7185"/>
            <a:ext cx="6610984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0" dirty="0">
                <a:solidFill>
                  <a:srgbClr val="000000"/>
                </a:solidFill>
                <a:latin typeface="Arial"/>
                <a:cs typeface="Arial"/>
              </a:rPr>
              <a:t>True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 color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&amp;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Multi-spectral</a:t>
            </a:r>
            <a:r>
              <a:rPr sz="3100" b="1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sensors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991565"/>
            <a:ext cx="955611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735"/>
              </a:lnSpc>
              <a:spcBef>
                <a:spcPts val="100"/>
              </a:spcBef>
              <a:buClr>
                <a:srgbClr val="719300"/>
              </a:buClr>
              <a:buChar char="•"/>
              <a:tabLst>
                <a:tab pos="241935" algn="l"/>
              </a:tabLst>
            </a:pPr>
            <a:r>
              <a:rPr sz="2400" spc="-5" dirty="0">
                <a:latin typeface="Arial"/>
                <a:cs typeface="Arial"/>
              </a:rPr>
              <a:t>6-channel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various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choices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passband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filters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different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applications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3D/TSV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6564" y="1598675"/>
            <a:ext cx="5859780" cy="27691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60057" y="6399682"/>
            <a:ext cx="5174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6-channel</a:t>
            </a:r>
            <a:r>
              <a:rPr sz="1400" b="1" spc="28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photosensor</a:t>
            </a:r>
            <a:r>
              <a:rPr sz="1400" b="1" spc="2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AS726x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-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40" dirty="0">
                <a:latin typeface="Calibri"/>
                <a:cs typeface="Calibri"/>
              </a:rPr>
              <a:t>Top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view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TSV/WLP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bottom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view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42988" y="4608576"/>
            <a:ext cx="2095500" cy="1675130"/>
            <a:chOff x="7142988" y="4608576"/>
            <a:chExt cx="2095500" cy="16751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2988" y="4608576"/>
              <a:ext cx="2095500" cy="16748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50708" y="4953000"/>
              <a:ext cx="620395" cy="497205"/>
            </a:xfrm>
            <a:custGeom>
              <a:avLst/>
              <a:gdLst/>
              <a:ahLst/>
              <a:cxnLst/>
              <a:rect l="l" t="t" r="r" b="b"/>
              <a:pathLst>
                <a:path w="620395" h="497204">
                  <a:moveTo>
                    <a:pt x="0" y="248412"/>
                  </a:moveTo>
                  <a:lnTo>
                    <a:pt x="4058" y="208126"/>
                  </a:lnTo>
                  <a:lnTo>
                    <a:pt x="15806" y="169907"/>
                  </a:lnTo>
                  <a:lnTo>
                    <a:pt x="34608" y="134267"/>
                  </a:lnTo>
                  <a:lnTo>
                    <a:pt x="59826" y="101717"/>
                  </a:lnTo>
                  <a:lnTo>
                    <a:pt x="90820" y="72770"/>
                  </a:lnTo>
                  <a:lnTo>
                    <a:pt x="126955" y="47938"/>
                  </a:lnTo>
                  <a:lnTo>
                    <a:pt x="167591" y="27733"/>
                  </a:lnTo>
                  <a:lnTo>
                    <a:pt x="212092" y="12667"/>
                  </a:lnTo>
                  <a:lnTo>
                    <a:pt x="259818" y="3252"/>
                  </a:lnTo>
                  <a:lnTo>
                    <a:pt x="310134" y="0"/>
                  </a:lnTo>
                  <a:lnTo>
                    <a:pt x="360449" y="3252"/>
                  </a:lnTo>
                  <a:lnTo>
                    <a:pt x="408175" y="12667"/>
                  </a:lnTo>
                  <a:lnTo>
                    <a:pt x="452676" y="27733"/>
                  </a:lnTo>
                  <a:lnTo>
                    <a:pt x="493312" y="47938"/>
                  </a:lnTo>
                  <a:lnTo>
                    <a:pt x="529447" y="72770"/>
                  </a:lnTo>
                  <a:lnTo>
                    <a:pt x="560441" y="101717"/>
                  </a:lnTo>
                  <a:lnTo>
                    <a:pt x="585659" y="134267"/>
                  </a:lnTo>
                  <a:lnTo>
                    <a:pt x="604461" y="169907"/>
                  </a:lnTo>
                  <a:lnTo>
                    <a:pt x="616209" y="208126"/>
                  </a:lnTo>
                  <a:lnTo>
                    <a:pt x="620268" y="248412"/>
                  </a:lnTo>
                  <a:lnTo>
                    <a:pt x="616209" y="288697"/>
                  </a:lnTo>
                  <a:lnTo>
                    <a:pt x="604461" y="326916"/>
                  </a:lnTo>
                  <a:lnTo>
                    <a:pt x="585659" y="362556"/>
                  </a:lnTo>
                  <a:lnTo>
                    <a:pt x="560441" y="395106"/>
                  </a:lnTo>
                  <a:lnTo>
                    <a:pt x="529447" y="424053"/>
                  </a:lnTo>
                  <a:lnTo>
                    <a:pt x="493312" y="448885"/>
                  </a:lnTo>
                  <a:lnTo>
                    <a:pt x="452676" y="469090"/>
                  </a:lnTo>
                  <a:lnTo>
                    <a:pt x="408175" y="484156"/>
                  </a:lnTo>
                  <a:lnTo>
                    <a:pt x="360449" y="493571"/>
                  </a:lnTo>
                  <a:lnTo>
                    <a:pt x="310134" y="496824"/>
                  </a:lnTo>
                  <a:lnTo>
                    <a:pt x="259818" y="493571"/>
                  </a:lnTo>
                  <a:lnTo>
                    <a:pt x="212092" y="484156"/>
                  </a:lnTo>
                  <a:lnTo>
                    <a:pt x="167591" y="469090"/>
                  </a:lnTo>
                  <a:lnTo>
                    <a:pt x="126955" y="448885"/>
                  </a:lnTo>
                  <a:lnTo>
                    <a:pt x="90820" y="424053"/>
                  </a:lnTo>
                  <a:lnTo>
                    <a:pt x="59826" y="395106"/>
                  </a:lnTo>
                  <a:lnTo>
                    <a:pt x="34608" y="362556"/>
                  </a:lnTo>
                  <a:lnTo>
                    <a:pt x="15806" y="326916"/>
                  </a:lnTo>
                  <a:lnTo>
                    <a:pt x="4058" y="288697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07652" y="4872253"/>
            <a:ext cx="1358759" cy="143101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138300" y="2898520"/>
            <a:ext cx="2035175" cy="2003425"/>
            <a:chOff x="1138300" y="2898520"/>
            <a:chExt cx="2035175" cy="200342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1475" y="2901695"/>
              <a:ext cx="2028444" cy="17068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1475" y="2901695"/>
              <a:ext cx="2028825" cy="1706880"/>
            </a:xfrm>
            <a:custGeom>
              <a:avLst/>
              <a:gdLst/>
              <a:ahLst/>
              <a:cxnLst/>
              <a:rect l="l" t="t" r="r" b="b"/>
              <a:pathLst>
                <a:path w="2028825" h="1706879">
                  <a:moveTo>
                    <a:pt x="0" y="1706879"/>
                  </a:moveTo>
                  <a:lnTo>
                    <a:pt x="2028444" y="1706879"/>
                  </a:lnTo>
                  <a:lnTo>
                    <a:pt x="2028444" y="0"/>
                  </a:lnTo>
                  <a:lnTo>
                    <a:pt x="0" y="0"/>
                  </a:lnTo>
                  <a:lnTo>
                    <a:pt x="0" y="1706879"/>
                  </a:lnTo>
                  <a:close/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42616" y="4609338"/>
              <a:ext cx="88900" cy="292735"/>
            </a:xfrm>
            <a:custGeom>
              <a:avLst/>
              <a:gdLst/>
              <a:ahLst/>
              <a:cxnLst/>
              <a:rect l="l" t="t" r="r" b="b"/>
              <a:pathLst>
                <a:path w="88900" h="292735">
                  <a:moveTo>
                    <a:pt x="0" y="205105"/>
                  </a:moveTo>
                  <a:lnTo>
                    <a:pt x="42037" y="292607"/>
                  </a:lnTo>
                  <a:lnTo>
                    <a:pt x="79539" y="220472"/>
                  </a:lnTo>
                  <a:lnTo>
                    <a:pt x="57657" y="220472"/>
                  </a:lnTo>
                  <a:lnTo>
                    <a:pt x="28701" y="219963"/>
                  </a:lnTo>
                  <a:lnTo>
                    <a:pt x="28925" y="205527"/>
                  </a:lnTo>
                  <a:lnTo>
                    <a:pt x="0" y="205105"/>
                  </a:lnTo>
                  <a:close/>
                </a:path>
                <a:path w="88900" h="292735">
                  <a:moveTo>
                    <a:pt x="28925" y="205527"/>
                  </a:moveTo>
                  <a:lnTo>
                    <a:pt x="28701" y="219963"/>
                  </a:lnTo>
                  <a:lnTo>
                    <a:pt x="57657" y="220472"/>
                  </a:lnTo>
                  <a:lnTo>
                    <a:pt x="57882" y="205951"/>
                  </a:lnTo>
                  <a:lnTo>
                    <a:pt x="28925" y="205527"/>
                  </a:lnTo>
                  <a:close/>
                </a:path>
                <a:path w="88900" h="292735">
                  <a:moveTo>
                    <a:pt x="57882" y="205951"/>
                  </a:moveTo>
                  <a:lnTo>
                    <a:pt x="57657" y="220472"/>
                  </a:lnTo>
                  <a:lnTo>
                    <a:pt x="79539" y="220472"/>
                  </a:lnTo>
                  <a:lnTo>
                    <a:pt x="86868" y="206375"/>
                  </a:lnTo>
                  <a:lnTo>
                    <a:pt x="57882" y="205951"/>
                  </a:lnTo>
                  <a:close/>
                </a:path>
                <a:path w="88900" h="292735">
                  <a:moveTo>
                    <a:pt x="30763" y="86656"/>
                  </a:moveTo>
                  <a:lnTo>
                    <a:pt x="28925" y="205527"/>
                  </a:lnTo>
                  <a:lnTo>
                    <a:pt x="57882" y="205951"/>
                  </a:lnTo>
                  <a:lnTo>
                    <a:pt x="59720" y="87080"/>
                  </a:lnTo>
                  <a:lnTo>
                    <a:pt x="30763" y="86656"/>
                  </a:lnTo>
                  <a:close/>
                </a:path>
                <a:path w="88900" h="292735">
                  <a:moveTo>
                    <a:pt x="81263" y="72136"/>
                  </a:moveTo>
                  <a:lnTo>
                    <a:pt x="30987" y="72136"/>
                  </a:lnTo>
                  <a:lnTo>
                    <a:pt x="59943" y="72643"/>
                  </a:lnTo>
                  <a:lnTo>
                    <a:pt x="59720" y="87080"/>
                  </a:lnTo>
                  <a:lnTo>
                    <a:pt x="88645" y="87503"/>
                  </a:lnTo>
                  <a:lnTo>
                    <a:pt x="81263" y="72136"/>
                  </a:lnTo>
                  <a:close/>
                </a:path>
                <a:path w="88900" h="292735">
                  <a:moveTo>
                    <a:pt x="30987" y="72136"/>
                  </a:moveTo>
                  <a:lnTo>
                    <a:pt x="30763" y="86656"/>
                  </a:lnTo>
                  <a:lnTo>
                    <a:pt x="59720" y="87080"/>
                  </a:lnTo>
                  <a:lnTo>
                    <a:pt x="59943" y="72643"/>
                  </a:lnTo>
                  <a:lnTo>
                    <a:pt x="30987" y="72136"/>
                  </a:lnTo>
                  <a:close/>
                </a:path>
                <a:path w="88900" h="292735">
                  <a:moveTo>
                    <a:pt x="46608" y="0"/>
                  </a:moveTo>
                  <a:lnTo>
                    <a:pt x="1777" y="86232"/>
                  </a:lnTo>
                  <a:lnTo>
                    <a:pt x="30763" y="86656"/>
                  </a:lnTo>
                  <a:lnTo>
                    <a:pt x="30987" y="72136"/>
                  </a:lnTo>
                  <a:lnTo>
                    <a:pt x="81263" y="72136"/>
                  </a:lnTo>
                  <a:lnTo>
                    <a:pt x="46608" y="0"/>
                  </a:lnTo>
                  <a:close/>
                </a:path>
              </a:pathLst>
            </a:custGeom>
            <a:solidFill>
              <a:srgbClr val="007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69364" y="4898135"/>
            <a:ext cx="821690" cy="360045"/>
          </a:xfrm>
          <a:prstGeom prst="rect">
            <a:avLst/>
          </a:prstGeom>
          <a:ln w="6096">
            <a:solidFill>
              <a:srgbClr val="D9D9D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900" b="1" spc="-5" dirty="0">
                <a:latin typeface="Calibri"/>
                <a:cs typeface="Calibri"/>
              </a:rPr>
              <a:t>PROM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8530" y="4655311"/>
            <a:ext cx="170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46545F"/>
                </a:solidFill>
                <a:latin typeface="Calibri"/>
                <a:cs typeface="Calibri"/>
              </a:rPr>
              <a:t>S</a:t>
            </a:r>
            <a:r>
              <a:rPr sz="900" b="1" spc="-5" dirty="0">
                <a:solidFill>
                  <a:srgbClr val="46545F"/>
                </a:solidFill>
                <a:latin typeface="Calibri"/>
                <a:cs typeface="Calibri"/>
              </a:rPr>
              <a:t>PI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9920" y="3555491"/>
            <a:ext cx="675640" cy="76200"/>
          </a:xfrm>
          <a:custGeom>
            <a:avLst/>
            <a:gdLst/>
            <a:ahLst/>
            <a:cxnLst/>
            <a:rect l="l" t="t" r="r" b="b"/>
            <a:pathLst>
              <a:path w="675639" h="76200">
                <a:moveTo>
                  <a:pt x="598932" y="0"/>
                </a:moveTo>
                <a:lnTo>
                  <a:pt x="598932" y="76200"/>
                </a:lnTo>
                <a:lnTo>
                  <a:pt x="662432" y="44450"/>
                </a:lnTo>
                <a:lnTo>
                  <a:pt x="611632" y="44450"/>
                </a:lnTo>
                <a:lnTo>
                  <a:pt x="611632" y="31750"/>
                </a:lnTo>
                <a:lnTo>
                  <a:pt x="662432" y="31750"/>
                </a:lnTo>
                <a:lnTo>
                  <a:pt x="598932" y="0"/>
                </a:lnTo>
                <a:close/>
              </a:path>
              <a:path w="675639" h="76200">
                <a:moveTo>
                  <a:pt x="59893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98932" y="44450"/>
                </a:lnTo>
                <a:lnTo>
                  <a:pt x="598932" y="31750"/>
                </a:lnTo>
                <a:close/>
              </a:path>
              <a:path w="675639" h="76200">
                <a:moveTo>
                  <a:pt x="662432" y="31750"/>
                </a:moveTo>
                <a:lnTo>
                  <a:pt x="611632" y="31750"/>
                </a:lnTo>
                <a:lnTo>
                  <a:pt x="611632" y="44450"/>
                </a:lnTo>
                <a:lnTo>
                  <a:pt x="662432" y="44450"/>
                </a:lnTo>
                <a:lnTo>
                  <a:pt x="675132" y="38100"/>
                </a:lnTo>
                <a:lnTo>
                  <a:pt x="662432" y="31750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45052" y="3461003"/>
            <a:ext cx="367665" cy="26543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45"/>
              </a:spcBef>
            </a:pPr>
            <a:r>
              <a:rPr sz="900" b="1" dirty="0">
                <a:solidFill>
                  <a:srgbClr val="46545F"/>
                </a:solidFill>
                <a:latin typeface="Calibri"/>
                <a:cs typeface="Calibri"/>
              </a:rPr>
              <a:t>LED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5720" y="4006596"/>
            <a:ext cx="582295" cy="601980"/>
          </a:xfrm>
          <a:prstGeom prst="rect">
            <a:avLst/>
          </a:prstGeom>
          <a:ln w="6096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  <a:spcBef>
                <a:spcPts val="740"/>
              </a:spcBef>
            </a:pPr>
            <a:r>
              <a:rPr sz="900" b="1" dirty="0">
                <a:latin typeface="Calibri"/>
                <a:cs typeface="Calibri"/>
              </a:rPr>
              <a:t>BLE</a:t>
            </a:r>
            <a:r>
              <a:rPr sz="900" b="1" spc="-20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I</a:t>
            </a:r>
            <a:r>
              <a:rPr sz="900" b="1" spc="-5" dirty="0">
                <a:latin typeface="Calibri"/>
                <a:cs typeface="Calibri"/>
              </a:rPr>
              <a:t>/</a:t>
            </a:r>
            <a:r>
              <a:rPr sz="900" b="1" dirty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70682" y="4276344"/>
            <a:ext cx="688975" cy="86995"/>
          </a:xfrm>
          <a:custGeom>
            <a:avLst/>
            <a:gdLst/>
            <a:ahLst/>
            <a:cxnLst/>
            <a:rect l="l" t="t" r="r" b="b"/>
            <a:pathLst>
              <a:path w="688975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90" y="57911"/>
                </a:lnTo>
                <a:lnTo>
                  <a:pt x="72390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688975" h="86995">
                <a:moveTo>
                  <a:pt x="601980" y="0"/>
                </a:moveTo>
                <a:lnTo>
                  <a:pt x="601980" y="86867"/>
                </a:lnTo>
                <a:lnTo>
                  <a:pt x="659891" y="57911"/>
                </a:lnTo>
                <a:lnTo>
                  <a:pt x="616457" y="57911"/>
                </a:lnTo>
                <a:lnTo>
                  <a:pt x="616457" y="28955"/>
                </a:lnTo>
                <a:lnTo>
                  <a:pt x="659892" y="28955"/>
                </a:lnTo>
                <a:lnTo>
                  <a:pt x="601980" y="0"/>
                </a:lnTo>
                <a:close/>
              </a:path>
              <a:path w="688975" h="86995">
                <a:moveTo>
                  <a:pt x="86868" y="28955"/>
                </a:moveTo>
                <a:lnTo>
                  <a:pt x="72390" y="28955"/>
                </a:lnTo>
                <a:lnTo>
                  <a:pt x="72390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688975" h="86995">
                <a:moveTo>
                  <a:pt x="601980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601980" y="57911"/>
                </a:lnTo>
                <a:lnTo>
                  <a:pt x="601980" y="28955"/>
                </a:lnTo>
                <a:close/>
              </a:path>
              <a:path w="688975" h="86995">
                <a:moveTo>
                  <a:pt x="659892" y="28955"/>
                </a:moveTo>
                <a:lnTo>
                  <a:pt x="616457" y="28955"/>
                </a:lnTo>
                <a:lnTo>
                  <a:pt x="616457" y="57911"/>
                </a:lnTo>
                <a:lnTo>
                  <a:pt x="659891" y="57911"/>
                </a:lnTo>
                <a:lnTo>
                  <a:pt x="688847" y="43433"/>
                </a:lnTo>
                <a:lnTo>
                  <a:pt x="659892" y="2895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79394" y="4110990"/>
            <a:ext cx="289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46545F"/>
                </a:solidFill>
                <a:latin typeface="Calibri"/>
                <a:cs typeface="Calibri"/>
              </a:rPr>
              <a:t>U</a:t>
            </a:r>
            <a:r>
              <a:rPr sz="900" b="1" spc="-10" dirty="0">
                <a:solidFill>
                  <a:srgbClr val="46545F"/>
                </a:solidFill>
                <a:latin typeface="Calibri"/>
                <a:cs typeface="Calibri"/>
              </a:rPr>
              <a:t>A</a:t>
            </a:r>
            <a:r>
              <a:rPr sz="900" b="1" spc="-5" dirty="0">
                <a:solidFill>
                  <a:srgbClr val="46545F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6545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4733" y="4373117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6545F"/>
                </a:solidFill>
                <a:latin typeface="Calibri"/>
                <a:cs typeface="Calibri"/>
              </a:rPr>
              <a:t>/I</a:t>
            </a:r>
            <a:r>
              <a:rPr sz="900" b="1" spc="-7" baseline="27777" dirty="0">
                <a:solidFill>
                  <a:srgbClr val="46545F"/>
                </a:solidFill>
                <a:latin typeface="Calibri"/>
                <a:cs typeface="Calibri"/>
              </a:rPr>
              <a:t>2</a:t>
            </a:r>
            <a:r>
              <a:rPr sz="900" b="1" spc="-5" dirty="0">
                <a:solidFill>
                  <a:srgbClr val="46545F"/>
                </a:solidFill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427988" y="3252215"/>
          <a:ext cx="154559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marL="318770" marR="313055" indent="1187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Quad Sensor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Analog</a:t>
                      </a:r>
                      <a:r>
                        <a:rPr sz="1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Front</a:t>
                      </a:r>
                      <a:r>
                        <a:rPr sz="1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End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Spectral</a:t>
                      </a:r>
                      <a:r>
                        <a:rPr sz="1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Sensing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Engine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509270" marR="89535" indent="-4146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Communication/Network </a:t>
                      </a:r>
                      <a:r>
                        <a:rPr sz="1000" b="1" spc="-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Interfaces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1424939" y="2523744"/>
            <a:ext cx="2034539" cy="696595"/>
            <a:chOff x="1424939" y="2523744"/>
            <a:chExt cx="2034539" cy="696595"/>
          </a:xfrm>
        </p:grpSpPr>
        <p:sp>
          <p:nvSpPr>
            <p:cNvPr id="24" name="object 24"/>
            <p:cNvSpPr/>
            <p:nvPr/>
          </p:nvSpPr>
          <p:spPr>
            <a:xfrm>
              <a:off x="1431035" y="2997708"/>
              <a:ext cx="220979" cy="216535"/>
            </a:xfrm>
            <a:custGeom>
              <a:avLst/>
              <a:gdLst/>
              <a:ahLst/>
              <a:cxnLst/>
              <a:rect l="l" t="t" r="r" b="b"/>
              <a:pathLst>
                <a:path w="220980" h="216535">
                  <a:moveTo>
                    <a:pt x="220980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20980" y="216408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31035" y="2997708"/>
              <a:ext cx="220979" cy="216535"/>
            </a:xfrm>
            <a:custGeom>
              <a:avLst/>
              <a:gdLst/>
              <a:ahLst/>
              <a:cxnLst/>
              <a:rect l="l" t="t" r="r" b="b"/>
              <a:pathLst>
                <a:path w="220980" h="216535">
                  <a:moveTo>
                    <a:pt x="0" y="216408"/>
                  </a:moveTo>
                  <a:lnTo>
                    <a:pt x="220980" y="216408"/>
                  </a:lnTo>
                  <a:lnTo>
                    <a:pt x="220980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639" y="2997708"/>
              <a:ext cx="220979" cy="216535"/>
            </a:xfrm>
            <a:custGeom>
              <a:avLst/>
              <a:gdLst/>
              <a:ahLst/>
              <a:cxnLst/>
              <a:rect l="l" t="t" r="r" b="b"/>
              <a:pathLst>
                <a:path w="220980" h="216535">
                  <a:moveTo>
                    <a:pt x="220980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20980" y="216408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1639" y="2997708"/>
              <a:ext cx="220979" cy="216535"/>
            </a:xfrm>
            <a:custGeom>
              <a:avLst/>
              <a:gdLst/>
              <a:ahLst/>
              <a:cxnLst/>
              <a:rect l="l" t="t" r="r" b="b"/>
              <a:pathLst>
                <a:path w="220980" h="216535">
                  <a:moveTo>
                    <a:pt x="0" y="216408"/>
                  </a:moveTo>
                  <a:lnTo>
                    <a:pt x="220980" y="216408"/>
                  </a:lnTo>
                  <a:lnTo>
                    <a:pt x="220980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3451" y="2997708"/>
              <a:ext cx="220979" cy="216535"/>
            </a:xfrm>
            <a:custGeom>
              <a:avLst/>
              <a:gdLst/>
              <a:ahLst/>
              <a:cxnLst/>
              <a:rect l="l" t="t" r="r" b="b"/>
              <a:pathLst>
                <a:path w="220980" h="216535">
                  <a:moveTo>
                    <a:pt x="220980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20980" y="216408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73451" y="2997708"/>
              <a:ext cx="220979" cy="216535"/>
            </a:xfrm>
            <a:custGeom>
              <a:avLst/>
              <a:gdLst/>
              <a:ahLst/>
              <a:cxnLst/>
              <a:rect l="l" t="t" r="r" b="b"/>
              <a:pathLst>
                <a:path w="220980" h="216535">
                  <a:moveTo>
                    <a:pt x="0" y="216408"/>
                  </a:moveTo>
                  <a:lnTo>
                    <a:pt x="220980" y="216408"/>
                  </a:lnTo>
                  <a:lnTo>
                    <a:pt x="220980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35579" y="2997708"/>
              <a:ext cx="219710" cy="216535"/>
            </a:xfrm>
            <a:custGeom>
              <a:avLst/>
              <a:gdLst/>
              <a:ahLst/>
              <a:cxnLst/>
              <a:rect l="l" t="t" r="r" b="b"/>
              <a:pathLst>
                <a:path w="219710" h="216535">
                  <a:moveTo>
                    <a:pt x="219456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19456" y="216408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35579" y="2997708"/>
              <a:ext cx="219710" cy="216535"/>
            </a:xfrm>
            <a:custGeom>
              <a:avLst/>
              <a:gdLst/>
              <a:ahLst/>
              <a:cxnLst/>
              <a:rect l="l" t="t" r="r" b="b"/>
              <a:pathLst>
                <a:path w="219710" h="216535">
                  <a:moveTo>
                    <a:pt x="0" y="216408"/>
                  </a:moveTo>
                  <a:lnTo>
                    <a:pt x="219456" y="216408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2847" y="2997708"/>
              <a:ext cx="220979" cy="216535"/>
            </a:xfrm>
            <a:custGeom>
              <a:avLst/>
              <a:gdLst/>
              <a:ahLst/>
              <a:cxnLst/>
              <a:rect l="l" t="t" r="r" b="b"/>
              <a:pathLst>
                <a:path w="220980" h="216535">
                  <a:moveTo>
                    <a:pt x="220980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20980" y="216408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33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12847" y="2997708"/>
              <a:ext cx="220979" cy="216535"/>
            </a:xfrm>
            <a:custGeom>
              <a:avLst/>
              <a:gdLst/>
              <a:ahLst/>
              <a:cxnLst/>
              <a:rect l="l" t="t" r="r" b="b"/>
              <a:pathLst>
                <a:path w="220980" h="216535">
                  <a:moveTo>
                    <a:pt x="0" y="216408"/>
                  </a:moveTo>
                  <a:lnTo>
                    <a:pt x="220980" y="216408"/>
                  </a:lnTo>
                  <a:lnTo>
                    <a:pt x="220980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52243" y="2997708"/>
              <a:ext cx="220979" cy="216535"/>
            </a:xfrm>
            <a:custGeom>
              <a:avLst/>
              <a:gdLst/>
              <a:ahLst/>
              <a:cxnLst/>
              <a:rect l="l" t="t" r="r" b="b"/>
              <a:pathLst>
                <a:path w="220980" h="216535">
                  <a:moveTo>
                    <a:pt x="220980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20980" y="216408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52243" y="2997708"/>
              <a:ext cx="220979" cy="216535"/>
            </a:xfrm>
            <a:custGeom>
              <a:avLst/>
              <a:gdLst/>
              <a:ahLst/>
              <a:cxnLst/>
              <a:rect l="l" t="t" r="r" b="b"/>
              <a:pathLst>
                <a:path w="220980" h="216535">
                  <a:moveTo>
                    <a:pt x="0" y="216408"/>
                  </a:moveTo>
                  <a:lnTo>
                    <a:pt x="220980" y="216408"/>
                  </a:lnTo>
                  <a:lnTo>
                    <a:pt x="220980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76296" y="2523743"/>
              <a:ext cx="583565" cy="669290"/>
            </a:xfrm>
            <a:custGeom>
              <a:avLst/>
              <a:gdLst/>
              <a:ahLst/>
              <a:cxnLst/>
              <a:rect l="l" t="t" r="r" b="b"/>
              <a:pathLst>
                <a:path w="583564" h="669289">
                  <a:moveTo>
                    <a:pt x="583184" y="510540"/>
                  </a:moveTo>
                  <a:lnTo>
                    <a:pt x="499110" y="497078"/>
                  </a:lnTo>
                  <a:lnTo>
                    <a:pt x="508635" y="527431"/>
                  </a:lnTo>
                  <a:lnTo>
                    <a:pt x="98171" y="656844"/>
                  </a:lnTo>
                  <a:lnTo>
                    <a:pt x="101981" y="669036"/>
                  </a:lnTo>
                  <a:lnTo>
                    <a:pt x="512432" y="539508"/>
                  </a:lnTo>
                  <a:lnTo>
                    <a:pt x="521970" y="569849"/>
                  </a:lnTo>
                  <a:lnTo>
                    <a:pt x="569671" y="523621"/>
                  </a:lnTo>
                  <a:lnTo>
                    <a:pt x="583184" y="510540"/>
                  </a:lnTo>
                  <a:close/>
                </a:path>
                <a:path w="583564" h="669289">
                  <a:moveTo>
                    <a:pt x="583184" y="283464"/>
                  </a:moveTo>
                  <a:lnTo>
                    <a:pt x="498221" y="289306"/>
                  </a:lnTo>
                  <a:lnTo>
                    <a:pt x="514375" y="316699"/>
                  </a:lnTo>
                  <a:lnTo>
                    <a:pt x="96901" y="562991"/>
                  </a:lnTo>
                  <a:lnTo>
                    <a:pt x="103251" y="573913"/>
                  </a:lnTo>
                  <a:lnTo>
                    <a:pt x="520814" y="327634"/>
                  </a:lnTo>
                  <a:lnTo>
                    <a:pt x="536956" y="354965"/>
                  </a:lnTo>
                  <a:lnTo>
                    <a:pt x="565848" y="310261"/>
                  </a:lnTo>
                  <a:lnTo>
                    <a:pt x="583184" y="283464"/>
                  </a:lnTo>
                  <a:close/>
                </a:path>
                <a:path w="583564" h="669289">
                  <a:moveTo>
                    <a:pt x="583184" y="0"/>
                  </a:moveTo>
                  <a:lnTo>
                    <a:pt x="500126" y="18796"/>
                  </a:lnTo>
                  <a:lnTo>
                    <a:pt x="520192" y="43307"/>
                  </a:lnTo>
                  <a:lnTo>
                    <a:pt x="0" y="469011"/>
                  </a:lnTo>
                  <a:lnTo>
                    <a:pt x="8128" y="478917"/>
                  </a:lnTo>
                  <a:lnTo>
                    <a:pt x="528243" y="53149"/>
                  </a:lnTo>
                  <a:lnTo>
                    <a:pt x="548386" y="77724"/>
                  </a:lnTo>
                  <a:lnTo>
                    <a:pt x="567372" y="35306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007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560826" y="2165096"/>
            <a:ext cx="129413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Calibri"/>
                <a:cs typeface="Calibri"/>
              </a:rPr>
              <a:t>Interference</a:t>
            </a:r>
            <a:r>
              <a:rPr sz="900" b="1" spc="-25" dirty="0">
                <a:latin typeface="Calibri"/>
                <a:cs typeface="Calibri"/>
              </a:rPr>
              <a:t> </a:t>
            </a:r>
            <a:r>
              <a:rPr sz="900" b="1" spc="-5" dirty="0">
                <a:latin typeface="Calibri"/>
                <a:cs typeface="Calibri"/>
              </a:rPr>
              <a:t>Filter options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sz="900" b="1" spc="-5" dirty="0">
                <a:solidFill>
                  <a:srgbClr val="36434B"/>
                </a:solidFill>
                <a:latin typeface="Arial"/>
                <a:cs typeface="Arial"/>
              </a:rPr>
              <a:t>XYZ-NIR</a:t>
            </a:r>
            <a:r>
              <a:rPr sz="900" b="1" spc="204" dirty="0">
                <a:solidFill>
                  <a:srgbClr val="36434B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36434B"/>
                </a:solidFill>
                <a:latin typeface="Arial"/>
                <a:cs typeface="Arial"/>
              </a:rPr>
              <a:t>UVAB</a:t>
            </a:r>
            <a:endParaRPr sz="900">
              <a:latin typeface="Arial"/>
              <a:cs typeface="Arial"/>
            </a:endParaRPr>
          </a:p>
          <a:p>
            <a:pPr marL="12700" marR="306705" indent="4445">
              <a:lnSpc>
                <a:spcPct val="176500"/>
              </a:lnSpc>
              <a:spcBef>
                <a:spcPts val="75"/>
              </a:spcBef>
            </a:pPr>
            <a:r>
              <a:rPr sz="900" b="1" spc="-5" dirty="0">
                <a:solidFill>
                  <a:srgbClr val="36434B"/>
                </a:solidFill>
                <a:latin typeface="Arial"/>
                <a:cs typeface="Arial"/>
              </a:rPr>
              <a:t>6</a:t>
            </a:r>
            <a:r>
              <a:rPr sz="900" b="1" dirty="0">
                <a:solidFill>
                  <a:srgbClr val="36434B"/>
                </a:solidFill>
                <a:latin typeface="Arial"/>
                <a:cs typeface="Arial"/>
              </a:rPr>
              <a:t>-channel</a:t>
            </a:r>
            <a:r>
              <a:rPr sz="900" b="1" spc="-35" dirty="0">
                <a:solidFill>
                  <a:srgbClr val="36434B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6434B"/>
                </a:solidFill>
                <a:latin typeface="Arial"/>
                <a:cs typeface="Arial"/>
              </a:rPr>
              <a:t>VIS +I</a:t>
            </a:r>
            <a:r>
              <a:rPr sz="900" b="1" spc="-5" dirty="0">
                <a:solidFill>
                  <a:srgbClr val="36434B"/>
                </a:solidFill>
                <a:latin typeface="Arial"/>
                <a:cs typeface="Arial"/>
              </a:rPr>
              <a:t>R  </a:t>
            </a:r>
            <a:r>
              <a:rPr sz="900" b="1" dirty="0">
                <a:solidFill>
                  <a:srgbClr val="36434B"/>
                </a:solidFill>
                <a:latin typeface="Arial"/>
                <a:cs typeface="Arial"/>
              </a:rPr>
              <a:t>6-channel</a:t>
            </a:r>
            <a:r>
              <a:rPr sz="900" b="1" spc="-40" dirty="0">
                <a:solidFill>
                  <a:srgbClr val="36434B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6434B"/>
                </a:solidFill>
                <a:latin typeface="Arial"/>
                <a:cs typeface="Arial"/>
              </a:rPr>
              <a:t>VIS</a:t>
            </a:r>
            <a:endParaRPr sz="90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515"/>
              </a:spcBef>
            </a:pPr>
            <a:r>
              <a:rPr sz="900" b="1" dirty="0">
                <a:solidFill>
                  <a:srgbClr val="36434B"/>
                </a:solidFill>
                <a:latin typeface="Arial"/>
                <a:cs typeface="Arial"/>
              </a:rPr>
              <a:t>….</a:t>
            </a:r>
            <a:r>
              <a:rPr sz="900" b="1" spc="-35" dirty="0">
                <a:solidFill>
                  <a:srgbClr val="36434B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6434B"/>
                </a:solidFill>
                <a:latin typeface="Arial"/>
                <a:cs typeface="Arial"/>
              </a:rPr>
              <a:t>and</a:t>
            </a:r>
            <a:r>
              <a:rPr sz="900" b="1" spc="-40" dirty="0">
                <a:solidFill>
                  <a:srgbClr val="36434B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6434B"/>
                </a:solidFill>
                <a:latin typeface="Arial"/>
                <a:cs typeface="Arial"/>
              </a:rPr>
              <a:t>more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6939" y="5382564"/>
            <a:ext cx="442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6-channel</a:t>
            </a:r>
            <a:r>
              <a:rPr sz="1800" b="1" spc="3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photosensor</a:t>
            </a:r>
            <a:r>
              <a:rPr sz="1800" b="1" spc="3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AS726x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409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2547"/>
            <a:ext cx="5836285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35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Mobile 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sz="3100" b="1" spc="-15" dirty="0">
                <a:solidFill>
                  <a:srgbClr val="000000"/>
                </a:solidFill>
                <a:latin typeface="Arial"/>
                <a:cs typeface="Arial"/>
              </a:rPr>
              <a:t>Wearable</a:t>
            </a:r>
            <a:r>
              <a:rPr sz="3100" b="1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Solutions</a:t>
            </a:r>
            <a:endParaRPr sz="3100">
              <a:latin typeface="Arial"/>
              <a:cs typeface="Arial"/>
            </a:endParaRPr>
          </a:p>
          <a:p>
            <a:pPr marL="66675">
              <a:lnSpc>
                <a:spcPts val="2075"/>
              </a:lnSpc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Key Use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cases</a:t>
            </a:r>
            <a:r>
              <a:rPr sz="180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006FC0"/>
                </a:solidFill>
                <a:latin typeface="Arial"/>
                <a:cs typeface="Arial"/>
              </a:rPr>
              <a:t>Value</a:t>
            </a:r>
            <a:r>
              <a:rPr sz="18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Proposition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65721" y="1689861"/>
            <a:ext cx="4954270" cy="2602865"/>
            <a:chOff x="6665721" y="1689861"/>
            <a:chExt cx="4954270" cy="2602865"/>
          </a:xfrm>
        </p:grpSpPr>
        <p:sp>
          <p:nvSpPr>
            <p:cNvPr id="4" name="object 4"/>
            <p:cNvSpPr/>
            <p:nvPr/>
          </p:nvSpPr>
          <p:spPr>
            <a:xfrm>
              <a:off x="6672071" y="1720595"/>
              <a:ext cx="1098550" cy="2185670"/>
            </a:xfrm>
            <a:custGeom>
              <a:avLst/>
              <a:gdLst/>
              <a:ahLst/>
              <a:cxnLst/>
              <a:rect l="l" t="t" r="r" b="b"/>
              <a:pathLst>
                <a:path w="1098550" h="2185670">
                  <a:moveTo>
                    <a:pt x="1098296" y="0"/>
                  </a:moveTo>
                  <a:lnTo>
                    <a:pt x="0" y="2185542"/>
                  </a:lnTo>
                </a:path>
              </a:pathLst>
            </a:custGeom>
            <a:ln w="12192">
              <a:solidFill>
                <a:srgbClr val="0075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83067" y="1696211"/>
              <a:ext cx="3830320" cy="2568575"/>
            </a:xfrm>
            <a:custGeom>
              <a:avLst/>
              <a:gdLst/>
              <a:ahLst/>
              <a:cxnLst/>
              <a:rect l="l" t="t" r="r" b="b"/>
              <a:pathLst>
                <a:path w="3830320" h="2568575">
                  <a:moveTo>
                    <a:pt x="3817365" y="3810"/>
                  </a:moveTo>
                  <a:lnTo>
                    <a:pt x="1524" y="0"/>
                  </a:lnTo>
                </a:path>
                <a:path w="3830320" h="2568575">
                  <a:moveTo>
                    <a:pt x="3830065" y="2564892"/>
                  </a:moveTo>
                  <a:lnTo>
                    <a:pt x="0" y="2568448"/>
                  </a:lnTo>
                </a:path>
              </a:pathLst>
            </a:custGeom>
            <a:ln w="12192">
              <a:solidFill>
                <a:srgbClr val="0075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83907" y="3578351"/>
              <a:ext cx="911860" cy="708025"/>
            </a:xfrm>
            <a:custGeom>
              <a:avLst/>
              <a:gdLst/>
              <a:ahLst/>
              <a:cxnLst/>
              <a:rect l="l" t="t" r="r" b="b"/>
              <a:pathLst>
                <a:path w="911859" h="708025">
                  <a:moveTo>
                    <a:pt x="911606" y="70751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75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859" y="1367409"/>
            <a:ext cx="3333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5AF"/>
                </a:solidFill>
                <a:latin typeface="Arial"/>
                <a:cs typeface="Arial"/>
              </a:rPr>
              <a:t>In-</a:t>
            </a:r>
            <a:r>
              <a:rPr sz="1600" b="1" spc="15" dirty="0">
                <a:solidFill>
                  <a:srgbClr val="0075A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5AF"/>
                </a:solidFill>
                <a:latin typeface="Arial"/>
                <a:cs typeface="Arial"/>
              </a:rPr>
              <a:t>and</a:t>
            </a:r>
            <a:r>
              <a:rPr sz="1600" b="1" spc="-5" dirty="0">
                <a:solidFill>
                  <a:srgbClr val="0075A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5AF"/>
                </a:solidFill>
                <a:latin typeface="Arial"/>
                <a:cs typeface="Arial"/>
              </a:rPr>
              <a:t>outdoor</a:t>
            </a:r>
            <a:r>
              <a:rPr sz="1600" b="1" spc="30" dirty="0">
                <a:solidFill>
                  <a:srgbClr val="0075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5AF"/>
                </a:solidFill>
                <a:latin typeface="Arial"/>
                <a:cs typeface="Arial"/>
              </a:rPr>
              <a:t>air</a:t>
            </a:r>
            <a:r>
              <a:rPr sz="1600" b="1" spc="10" dirty="0">
                <a:solidFill>
                  <a:srgbClr val="0075A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5AF"/>
                </a:solidFill>
                <a:latin typeface="Arial"/>
                <a:cs typeface="Arial"/>
              </a:rPr>
              <a:t>quality</a:t>
            </a:r>
            <a:r>
              <a:rPr sz="1600" b="1" spc="10" dirty="0">
                <a:solidFill>
                  <a:srgbClr val="0075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5AF"/>
                </a:solidFill>
                <a:latin typeface="Arial"/>
                <a:cs typeface="Arial"/>
              </a:rPr>
              <a:t>Monitor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9564" y="1887473"/>
            <a:ext cx="2515235" cy="161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0075AF"/>
              </a:buClr>
              <a:buChar char="•"/>
              <a:tabLst>
                <a:tab pos="185420" algn="l"/>
              </a:tabLst>
            </a:pP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Improve</a:t>
            </a:r>
            <a:r>
              <a:rPr sz="1300" spc="1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life</a:t>
            </a:r>
            <a:r>
              <a:rPr sz="1300" spc="-2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quality</a:t>
            </a:r>
            <a:endParaRPr sz="1300">
              <a:latin typeface="Arial"/>
              <a:cs typeface="Arial"/>
            </a:endParaRPr>
          </a:p>
          <a:p>
            <a:pPr marL="184785" marR="603885" indent="-172720">
              <a:lnSpc>
                <a:spcPct val="100000"/>
              </a:lnSpc>
              <a:buClr>
                <a:srgbClr val="0075AF"/>
              </a:buClr>
              <a:buChar char="•"/>
              <a:tabLst>
                <a:tab pos="185420" algn="l"/>
              </a:tabLst>
            </a:pP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Environment</a:t>
            </a:r>
            <a:r>
              <a:rPr sz="1300" spc="3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Comfort</a:t>
            </a:r>
            <a:r>
              <a:rPr sz="130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&amp; </a:t>
            </a:r>
            <a:r>
              <a:rPr sz="1300" spc="-34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Wellbeing</a:t>
            </a:r>
            <a:r>
              <a:rPr sz="1300" spc="-4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awareness</a:t>
            </a:r>
            <a:endParaRPr sz="13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buClr>
                <a:srgbClr val="0075AF"/>
              </a:buClr>
              <a:buChar char="•"/>
              <a:tabLst>
                <a:tab pos="185420" algn="l"/>
              </a:tabLst>
            </a:pP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Increase</a:t>
            </a:r>
            <a:r>
              <a:rPr sz="1300" spc="1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personal</a:t>
            </a:r>
            <a:r>
              <a:rPr sz="1300" spc="1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effectiveness </a:t>
            </a:r>
            <a:r>
              <a:rPr sz="1300" spc="-34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and</a:t>
            </a:r>
            <a:r>
              <a:rPr sz="130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sleep</a:t>
            </a:r>
            <a:r>
              <a:rPr sz="1300" spc="1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quality</a:t>
            </a:r>
            <a:endParaRPr sz="13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0075AF"/>
              </a:buClr>
              <a:buChar char="•"/>
              <a:tabLst>
                <a:tab pos="185420" algn="l"/>
              </a:tabLst>
            </a:pP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Reduce</a:t>
            </a:r>
            <a:r>
              <a:rPr sz="1300" spc="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risks of</a:t>
            </a:r>
            <a:r>
              <a:rPr sz="130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chronic</a:t>
            </a:r>
            <a:endParaRPr sz="13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diseases</a:t>
            </a:r>
            <a:endParaRPr sz="13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0075AF"/>
              </a:buClr>
              <a:buChar char="•"/>
              <a:tabLst>
                <a:tab pos="185420" algn="l"/>
              </a:tabLst>
            </a:pP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Personal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Safety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04907" y="3983482"/>
            <a:ext cx="1816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5AF"/>
                </a:solidFill>
                <a:latin typeface="Arial"/>
                <a:cs typeface="Arial"/>
              </a:rPr>
              <a:t>GPS</a:t>
            </a:r>
            <a:r>
              <a:rPr sz="1600" b="1" spc="-35" dirty="0">
                <a:solidFill>
                  <a:srgbClr val="0075A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5AF"/>
                </a:solidFill>
                <a:latin typeface="Arial"/>
                <a:cs typeface="Arial"/>
              </a:rPr>
              <a:t>enhancement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4752" y="4618735"/>
            <a:ext cx="229743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0075AF"/>
              </a:buClr>
              <a:buChar char="•"/>
              <a:tabLst>
                <a:tab pos="185420" algn="l"/>
              </a:tabLst>
            </a:pP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Improve</a:t>
            </a:r>
            <a:r>
              <a:rPr sz="1300" spc="2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dead</a:t>
            </a:r>
            <a:r>
              <a:rPr sz="130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reckoning</a:t>
            </a:r>
            <a:endParaRPr sz="13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0075AF"/>
              </a:buClr>
              <a:buChar char="•"/>
              <a:tabLst>
                <a:tab pos="185420" algn="l"/>
              </a:tabLst>
            </a:pP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Low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 power</a:t>
            </a:r>
            <a:r>
              <a:rPr sz="1300" spc="2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indoor</a:t>
            </a:r>
            <a:r>
              <a:rPr sz="1300" spc="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navigation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859" y="3973448"/>
            <a:ext cx="2239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0075AF"/>
                </a:solidFill>
                <a:latin typeface="Arial"/>
                <a:cs typeface="Arial"/>
              </a:rPr>
              <a:t>Water</a:t>
            </a:r>
            <a:r>
              <a:rPr sz="1600" b="1" spc="-5" dirty="0">
                <a:solidFill>
                  <a:srgbClr val="0075A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5AF"/>
                </a:solidFill>
                <a:latin typeface="Arial"/>
                <a:cs typeface="Arial"/>
              </a:rPr>
              <a:t>splash</a:t>
            </a:r>
            <a:r>
              <a:rPr sz="1600" b="1" spc="5" dirty="0">
                <a:solidFill>
                  <a:srgbClr val="0075A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5A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6718" y="1881631"/>
            <a:ext cx="207454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75AF"/>
              </a:buClr>
              <a:buChar char="•"/>
              <a:tabLst>
                <a:tab pos="299085" algn="l"/>
                <a:tab pos="299720" algn="l"/>
              </a:tabLst>
            </a:pP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Performance</a:t>
            </a:r>
            <a:r>
              <a:rPr sz="1300" spc="2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report</a:t>
            </a:r>
            <a:endParaRPr sz="13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optimization</a:t>
            </a:r>
            <a:endParaRPr sz="13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lr>
                <a:srgbClr val="0075AF"/>
              </a:buClr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Improved</a:t>
            </a:r>
            <a:r>
              <a:rPr sz="1300" spc="3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calorie </a:t>
            </a:r>
            <a:r>
              <a:rPr sz="130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consumption</a:t>
            </a:r>
            <a:r>
              <a:rPr sz="1300" spc="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calculation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2" y="1766316"/>
            <a:ext cx="1298448" cy="110947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29768" y="1112519"/>
            <a:ext cx="11148060" cy="3205480"/>
            <a:chOff x="429768" y="1112519"/>
            <a:chExt cx="11148060" cy="320548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7187" y="1851659"/>
              <a:ext cx="1310640" cy="10988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16552" y="1699259"/>
              <a:ext cx="1102995" cy="2203450"/>
            </a:xfrm>
            <a:custGeom>
              <a:avLst/>
              <a:gdLst/>
              <a:ahLst/>
              <a:cxnLst/>
              <a:rect l="l" t="t" r="r" b="b"/>
              <a:pathLst>
                <a:path w="1102995" h="2203450">
                  <a:moveTo>
                    <a:pt x="0" y="0"/>
                  </a:moveTo>
                  <a:lnTo>
                    <a:pt x="1102740" y="2203322"/>
                  </a:lnTo>
                </a:path>
              </a:pathLst>
            </a:custGeom>
            <a:ln w="12191">
              <a:solidFill>
                <a:srgbClr val="0075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5864" y="1671827"/>
              <a:ext cx="3982085" cy="2582545"/>
            </a:xfrm>
            <a:custGeom>
              <a:avLst/>
              <a:gdLst/>
              <a:ahLst/>
              <a:cxnLst/>
              <a:rect l="l" t="t" r="r" b="b"/>
              <a:pathLst>
                <a:path w="3982085" h="2582545">
                  <a:moveTo>
                    <a:pt x="0" y="0"/>
                  </a:moveTo>
                  <a:lnTo>
                    <a:pt x="3981704" y="19431"/>
                  </a:lnTo>
                </a:path>
                <a:path w="3982085" h="2582545">
                  <a:moveTo>
                    <a:pt x="3048" y="2578608"/>
                  </a:moveTo>
                  <a:lnTo>
                    <a:pt x="3833114" y="2582164"/>
                  </a:lnTo>
                </a:path>
              </a:pathLst>
            </a:custGeom>
            <a:ln w="12192">
              <a:solidFill>
                <a:srgbClr val="0075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3483" y="3543299"/>
              <a:ext cx="911860" cy="708025"/>
            </a:xfrm>
            <a:custGeom>
              <a:avLst/>
              <a:gdLst/>
              <a:ahLst/>
              <a:cxnLst/>
              <a:rect l="l" t="t" r="r" b="b"/>
              <a:pathLst>
                <a:path w="911860" h="708025">
                  <a:moveTo>
                    <a:pt x="0" y="707517"/>
                  </a:moveTo>
                  <a:lnTo>
                    <a:pt x="911605" y="0"/>
                  </a:lnTo>
                </a:path>
              </a:pathLst>
            </a:custGeom>
            <a:ln w="12192">
              <a:solidFill>
                <a:srgbClr val="0075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444" y="2278380"/>
              <a:ext cx="1901952" cy="20391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1920" y="1158239"/>
              <a:ext cx="484631" cy="4846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2332" y="1112519"/>
              <a:ext cx="400812" cy="4968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5636" y="3767327"/>
              <a:ext cx="673607" cy="4480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1044" y="3709415"/>
              <a:ext cx="502920" cy="5151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6972" y="1175003"/>
              <a:ext cx="402335" cy="4968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6176" y="1175003"/>
              <a:ext cx="502920" cy="5135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9411" y="1191767"/>
              <a:ext cx="467868" cy="46786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116694" y="1411604"/>
            <a:ext cx="2531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5AF"/>
                </a:solidFill>
                <a:latin typeface="Arial"/>
                <a:cs typeface="Arial"/>
              </a:rPr>
              <a:t>Fitness &amp;</a:t>
            </a:r>
            <a:r>
              <a:rPr sz="1600" b="1" spc="-20" dirty="0">
                <a:solidFill>
                  <a:srgbClr val="0075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5AF"/>
                </a:solidFill>
                <a:latin typeface="Arial"/>
                <a:cs typeface="Arial"/>
              </a:rPr>
              <a:t>Personal Health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3295" y="4386071"/>
            <a:ext cx="1946148" cy="109575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267457" y="4618735"/>
            <a:ext cx="271716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0075AF"/>
              </a:buClr>
              <a:buChar char="•"/>
              <a:tabLst>
                <a:tab pos="185420" algn="l"/>
              </a:tabLst>
            </a:pP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Improve</a:t>
            </a:r>
            <a:r>
              <a:rPr sz="1300" spc="3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waterproof</a:t>
            </a:r>
            <a:r>
              <a:rPr sz="1300" spc="4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phone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performance</a:t>
            </a:r>
            <a:r>
              <a:rPr sz="1300" spc="4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by settings </a:t>
            </a:r>
            <a:r>
              <a:rPr sz="130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optimization</a:t>
            </a:r>
            <a:r>
              <a:rPr sz="1300" spc="2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in</a:t>
            </a:r>
            <a:r>
              <a:rPr sz="130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water</a:t>
            </a:r>
            <a:r>
              <a:rPr sz="1300" spc="3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submersion </a:t>
            </a:r>
            <a:r>
              <a:rPr sz="130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(e.g.</a:t>
            </a:r>
            <a:r>
              <a:rPr sz="1300" spc="1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camera,</a:t>
            </a:r>
            <a:r>
              <a:rPr sz="1300" spc="3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touch</a:t>
            </a:r>
            <a:r>
              <a:rPr sz="1300" spc="2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6545F"/>
                </a:solidFill>
                <a:latin typeface="Arial"/>
                <a:cs typeface="Arial"/>
              </a:rPr>
              <a:t>screen,</a:t>
            </a:r>
            <a:r>
              <a:rPr sz="1300" spc="1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6545F"/>
                </a:solidFill>
                <a:latin typeface="Arial"/>
                <a:cs typeface="Arial"/>
              </a:rPr>
              <a:t>audio)</a:t>
            </a:r>
            <a:endParaRPr sz="1300">
              <a:latin typeface="Arial"/>
              <a:cs typeface="Arial"/>
            </a:endParaRPr>
          </a:p>
          <a:p>
            <a:pPr marL="184785" indent="-172720">
              <a:lnSpc>
                <a:spcPts val="1675"/>
              </a:lnSpc>
              <a:buClr>
                <a:srgbClr val="0075AF"/>
              </a:buClr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Failure</a:t>
            </a:r>
            <a:r>
              <a:rPr sz="1400" spc="-4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prevention</a:t>
            </a:r>
            <a:r>
              <a:rPr sz="1400" spc="-4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or</a:t>
            </a:r>
            <a:r>
              <a:rPr sz="1400" spc="-2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guarantee</a:t>
            </a:r>
            <a:endParaRPr sz="14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voidance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408919" y="4418076"/>
            <a:ext cx="1184148" cy="138836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1536"/>
            <a:ext cx="569595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Sensors for</a:t>
            </a:r>
            <a:r>
              <a:rPr sz="31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Home</a:t>
            </a:r>
            <a:r>
              <a:rPr sz="3100" b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Automation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4386071"/>
            <a:ext cx="2889504" cy="21595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88591" y="6469481"/>
            <a:ext cx="791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  <a:hlinkClick r:id="rId3"/>
              </a:rPr>
              <a:t>www.st.com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831" y="926591"/>
            <a:ext cx="5230368" cy="32110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89934" y="842517"/>
            <a:ext cx="6960870" cy="533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6760" indent="-229235">
              <a:lnSpc>
                <a:spcPts val="3325"/>
              </a:lnSpc>
              <a:spcBef>
                <a:spcPts val="95"/>
              </a:spcBef>
              <a:buClr>
                <a:srgbClr val="0196A0"/>
              </a:buClr>
              <a:buChar char="•"/>
              <a:tabLst>
                <a:tab pos="2017395" algn="l"/>
              </a:tabLst>
            </a:pPr>
            <a:r>
              <a:rPr sz="2800" spc="-5" dirty="0">
                <a:latin typeface="Arial"/>
                <a:cs typeface="Arial"/>
              </a:rPr>
              <a:t>Smart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Home</a:t>
            </a:r>
            <a:endParaRPr sz="2800">
              <a:latin typeface="Arial"/>
              <a:cs typeface="Arial"/>
            </a:endParaRPr>
          </a:p>
          <a:p>
            <a:pPr marL="2474595" lvl="1" indent="-229235">
              <a:lnSpc>
                <a:spcPts val="2560"/>
              </a:lnSpc>
              <a:buClr>
                <a:srgbClr val="0196A0"/>
              </a:buClr>
              <a:buFont typeface="Symbol"/>
              <a:buChar char=""/>
              <a:tabLst>
                <a:tab pos="2474595" algn="l"/>
              </a:tabLst>
            </a:pPr>
            <a:r>
              <a:rPr sz="2400" spc="-5" dirty="0">
                <a:latin typeface="Arial"/>
                <a:cs typeface="Arial"/>
              </a:rPr>
              <a:t>Energy: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solar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panels,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geothermal</a:t>
            </a:r>
            <a:endParaRPr sz="2400">
              <a:latin typeface="Arial"/>
              <a:cs typeface="Arial"/>
            </a:endParaRPr>
          </a:p>
          <a:p>
            <a:pPr marL="2473960">
              <a:lnSpc>
                <a:spcPts val="2595"/>
              </a:lnSpc>
            </a:pPr>
            <a:r>
              <a:rPr sz="2400" spc="-5" dirty="0">
                <a:latin typeface="Arial"/>
                <a:cs typeface="Arial"/>
              </a:rPr>
              <a:t>heat</a:t>
            </a:r>
            <a:endParaRPr sz="2400">
              <a:latin typeface="Arial"/>
              <a:cs typeface="Arial"/>
            </a:endParaRPr>
          </a:p>
          <a:p>
            <a:pPr marL="2016760" indent="-229235">
              <a:lnSpc>
                <a:spcPct val="100000"/>
              </a:lnSpc>
              <a:spcBef>
                <a:spcPts val="320"/>
              </a:spcBef>
              <a:buClr>
                <a:srgbClr val="0196A0"/>
              </a:buClr>
              <a:buChar char="•"/>
              <a:tabLst>
                <a:tab pos="2017395" algn="l"/>
              </a:tabLst>
            </a:pPr>
            <a:r>
              <a:rPr sz="2800" spc="-5" dirty="0">
                <a:latin typeface="Arial"/>
                <a:cs typeface="Arial"/>
              </a:rPr>
              <a:t>Smart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appliances</a:t>
            </a:r>
            <a:endParaRPr sz="2800">
              <a:latin typeface="Arial"/>
              <a:cs typeface="Arial"/>
            </a:endParaRPr>
          </a:p>
          <a:p>
            <a:pPr marL="2016760" indent="-229235">
              <a:lnSpc>
                <a:spcPts val="3335"/>
              </a:lnSpc>
              <a:spcBef>
                <a:spcPts val="325"/>
              </a:spcBef>
              <a:buClr>
                <a:srgbClr val="0196A0"/>
              </a:buClr>
              <a:buChar char="•"/>
              <a:tabLst>
                <a:tab pos="2017395" algn="l"/>
              </a:tabLst>
            </a:pPr>
            <a:r>
              <a:rPr sz="2800" spc="-5" dirty="0">
                <a:latin typeface="Arial"/>
                <a:cs typeface="Arial"/>
              </a:rPr>
              <a:t>Smart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lighting</a:t>
            </a:r>
            <a:endParaRPr sz="2800">
              <a:latin typeface="Arial"/>
              <a:cs typeface="Arial"/>
            </a:endParaRPr>
          </a:p>
          <a:p>
            <a:pPr marL="2474595" lvl="1" indent="-229235">
              <a:lnSpc>
                <a:spcPts val="2855"/>
              </a:lnSpc>
              <a:buClr>
                <a:srgbClr val="0196A0"/>
              </a:buClr>
              <a:buFont typeface="Symbol"/>
              <a:buChar char=""/>
              <a:tabLst>
                <a:tab pos="2474595" algn="l"/>
              </a:tabLst>
            </a:pPr>
            <a:r>
              <a:rPr sz="2400" dirty="0">
                <a:latin typeface="Arial"/>
                <a:cs typeface="Arial"/>
              </a:rPr>
              <a:t>Presence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detection</a:t>
            </a:r>
            <a:endParaRPr sz="2400">
              <a:latin typeface="Arial"/>
              <a:cs typeface="Arial"/>
            </a:endParaRPr>
          </a:p>
          <a:p>
            <a:pPr marL="2016760" indent="-229235">
              <a:lnSpc>
                <a:spcPts val="3160"/>
              </a:lnSpc>
              <a:spcBef>
                <a:spcPts val="305"/>
              </a:spcBef>
              <a:buClr>
                <a:srgbClr val="0196A0"/>
              </a:buClr>
              <a:buChar char="•"/>
              <a:tabLst>
                <a:tab pos="2017395" algn="l"/>
              </a:tabLst>
            </a:pPr>
            <a:r>
              <a:rPr sz="2800" spc="-5" dirty="0">
                <a:latin typeface="Arial"/>
                <a:cs typeface="Arial"/>
              </a:rPr>
              <a:t>Air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Quality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650"/>
              </a:lnSpc>
            </a:pPr>
            <a:r>
              <a:rPr sz="800" spc="-5" dirty="0">
                <a:latin typeface="Calibri"/>
                <a:cs typeface="Calibri"/>
                <a:hlinkClick r:id="rId5"/>
              </a:rPr>
              <a:t>www.sensirion.com</a:t>
            </a:r>
            <a:endParaRPr sz="800">
              <a:latin typeface="Calibri"/>
              <a:cs typeface="Calibri"/>
            </a:endParaRPr>
          </a:p>
          <a:p>
            <a:pPr marL="2016760" indent="-229235">
              <a:lnSpc>
                <a:spcPts val="3250"/>
              </a:lnSpc>
              <a:buClr>
                <a:srgbClr val="0196A0"/>
              </a:buClr>
              <a:buChar char="•"/>
              <a:tabLst>
                <a:tab pos="2017395" algn="l"/>
              </a:tabLst>
            </a:pPr>
            <a:r>
              <a:rPr sz="2800" spc="-35" dirty="0">
                <a:latin typeface="Arial"/>
                <a:cs typeface="Arial"/>
              </a:rPr>
              <a:t>Temperature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comfort</a:t>
            </a:r>
            <a:endParaRPr sz="2800">
              <a:latin typeface="Arial"/>
              <a:cs typeface="Arial"/>
            </a:endParaRPr>
          </a:p>
          <a:p>
            <a:pPr marL="2016760" indent="-229235">
              <a:lnSpc>
                <a:spcPts val="3325"/>
              </a:lnSpc>
              <a:spcBef>
                <a:spcPts val="330"/>
              </a:spcBef>
              <a:buClr>
                <a:srgbClr val="0196A0"/>
              </a:buClr>
              <a:buChar char="•"/>
              <a:tabLst>
                <a:tab pos="2017395" algn="l"/>
              </a:tabLst>
            </a:pPr>
            <a:r>
              <a:rPr sz="2800" spc="-5" dirty="0">
                <a:latin typeface="Arial"/>
                <a:cs typeface="Arial"/>
              </a:rPr>
              <a:t>Healthy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Home</a:t>
            </a:r>
            <a:endParaRPr sz="2800">
              <a:latin typeface="Arial"/>
              <a:cs typeface="Arial"/>
            </a:endParaRPr>
          </a:p>
          <a:p>
            <a:pPr marL="2474595" lvl="1" indent="-229235">
              <a:lnSpc>
                <a:spcPts val="2845"/>
              </a:lnSpc>
              <a:buClr>
                <a:srgbClr val="0196A0"/>
              </a:buClr>
              <a:buFont typeface="Symbol"/>
              <a:buChar char=""/>
              <a:tabLst>
                <a:tab pos="2474595" algn="l"/>
              </a:tabLst>
            </a:pPr>
            <a:r>
              <a:rPr sz="2400" spc="-5" dirty="0">
                <a:latin typeface="Arial"/>
                <a:cs typeface="Arial"/>
              </a:rPr>
              <a:t>Dust, </a:t>
            </a:r>
            <a:r>
              <a:rPr sz="2400" spc="-10" dirty="0">
                <a:latin typeface="Arial"/>
                <a:cs typeface="Arial"/>
              </a:rPr>
              <a:t>Particular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Matter,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gases</a:t>
            </a:r>
            <a:endParaRPr sz="2400">
              <a:latin typeface="Arial"/>
              <a:cs typeface="Arial"/>
            </a:endParaRPr>
          </a:p>
          <a:p>
            <a:pPr marL="2016760" indent="-229235">
              <a:lnSpc>
                <a:spcPts val="3325"/>
              </a:lnSpc>
              <a:spcBef>
                <a:spcPts val="320"/>
              </a:spcBef>
              <a:buClr>
                <a:srgbClr val="0196A0"/>
              </a:buClr>
              <a:buChar char="•"/>
              <a:tabLst>
                <a:tab pos="2017395" algn="l"/>
              </a:tabLst>
            </a:pPr>
            <a:r>
              <a:rPr sz="2800" spc="-5" dirty="0">
                <a:latin typeface="Arial"/>
                <a:cs typeface="Arial"/>
              </a:rPr>
              <a:t>Safe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Home</a:t>
            </a:r>
            <a:endParaRPr sz="2800">
              <a:latin typeface="Arial"/>
              <a:cs typeface="Arial"/>
            </a:endParaRPr>
          </a:p>
          <a:p>
            <a:pPr marL="2474595" lvl="1" indent="-229235">
              <a:lnSpc>
                <a:spcPts val="2810"/>
              </a:lnSpc>
              <a:buClr>
                <a:srgbClr val="0196A0"/>
              </a:buClr>
              <a:buFont typeface="Symbol"/>
              <a:buChar char=""/>
              <a:tabLst>
                <a:tab pos="2474595" algn="l"/>
              </a:tabLst>
            </a:pPr>
            <a:r>
              <a:rPr sz="2400" dirty="0">
                <a:latin typeface="Arial"/>
                <a:cs typeface="Arial"/>
              </a:rPr>
              <a:t>Intrusion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detection</a:t>
            </a:r>
            <a:endParaRPr sz="2400">
              <a:latin typeface="Arial"/>
              <a:cs typeface="Arial"/>
            </a:endParaRPr>
          </a:p>
          <a:p>
            <a:pPr marL="2474595" lvl="1" indent="-229235">
              <a:lnSpc>
                <a:spcPts val="2845"/>
              </a:lnSpc>
              <a:buClr>
                <a:srgbClr val="0196A0"/>
              </a:buClr>
              <a:buFont typeface="Symbol"/>
              <a:buChar char=""/>
              <a:tabLst>
                <a:tab pos="2474595" algn="l"/>
              </a:tabLst>
            </a:pPr>
            <a:r>
              <a:rPr sz="2400" dirty="0">
                <a:latin typeface="Arial"/>
                <a:cs typeface="Arial"/>
              </a:rPr>
              <a:t>CO,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detection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42137"/>
            <a:ext cx="610362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 Home:</a:t>
            </a:r>
            <a:r>
              <a:rPr sz="3100" b="1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‘Bathroom’</a:t>
            </a:r>
            <a:r>
              <a:rPr sz="3100" b="1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automation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671" y="1049782"/>
            <a:ext cx="3646170" cy="448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345"/>
              </a:lnSpc>
              <a:spcBef>
                <a:spcPts val="105"/>
              </a:spcBef>
              <a:buClr>
                <a:srgbClr val="0196A0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Smart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environment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ts val="1935"/>
              </a:lnSpc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1700" dirty="0">
                <a:latin typeface="Arial"/>
                <a:cs typeface="Arial"/>
              </a:rPr>
              <a:t>light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intensity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&amp;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color</a:t>
            </a:r>
            <a:endParaRPr sz="1700">
              <a:latin typeface="Arial"/>
              <a:cs typeface="Arial"/>
            </a:endParaRPr>
          </a:p>
          <a:p>
            <a:pPr marL="698500" lvl="1" indent="-229235">
              <a:lnSpc>
                <a:spcPts val="1930"/>
              </a:lnSpc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1700" spc="-5" dirty="0">
                <a:latin typeface="Arial"/>
                <a:cs typeface="Arial"/>
              </a:rPr>
              <a:t>comfort: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temperature,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humidity</a:t>
            </a:r>
            <a:endParaRPr sz="1700">
              <a:latin typeface="Arial"/>
              <a:cs typeface="Arial"/>
            </a:endParaRPr>
          </a:p>
          <a:p>
            <a:pPr marL="698500" lvl="1" indent="-229235">
              <a:lnSpc>
                <a:spcPts val="1980"/>
              </a:lnSpc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1700" dirty="0">
                <a:latin typeface="Arial"/>
                <a:cs typeface="Arial"/>
              </a:rPr>
              <a:t>air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quality</a:t>
            </a:r>
            <a:endParaRPr sz="1700">
              <a:latin typeface="Arial"/>
              <a:cs typeface="Arial"/>
            </a:endParaRPr>
          </a:p>
          <a:p>
            <a:pPr marL="241300" indent="-228600">
              <a:lnSpc>
                <a:spcPts val="2345"/>
              </a:lnSpc>
              <a:spcBef>
                <a:spcPts val="275"/>
              </a:spcBef>
              <a:buClr>
                <a:srgbClr val="0196A0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Smart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mirror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ts val="1930"/>
              </a:lnSpc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1700" dirty="0">
                <a:latin typeface="Arial"/>
                <a:cs typeface="Arial"/>
              </a:rPr>
              <a:t>Screen,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indicates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news,</a:t>
            </a:r>
            <a:endParaRPr sz="1700">
              <a:latin typeface="Arial"/>
              <a:cs typeface="Arial"/>
            </a:endParaRPr>
          </a:p>
          <a:p>
            <a:pPr marL="698500" lvl="1" indent="-229235">
              <a:lnSpc>
                <a:spcPts val="1985"/>
              </a:lnSpc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1700" dirty="0">
                <a:latin typeface="Arial"/>
                <a:cs typeface="Arial"/>
              </a:rPr>
              <a:t>Body</a:t>
            </a:r>
            <a:r>
              <a:rPr sz="1700" spc="-15" dirty="0">
                <a:latin typeface="Arial"/>
                <a:cs typeface="Arial"/>
              </a:rPr>
              <a:t> vitality,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BMI,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etc</a:t>
            </a:r>
            <a:endParaRPr sz="1700">
              <a:latin typeface="Arial"/>
              <a:cs typeface="Arial"/>
            </a:endParaRPr>
          </a:p>
          <a:p>
            <a:pPr marL="241300" indent="-228600">
              <a:lnSpc>
                <a:spcPts val="2345"/>
              </a:lnSpc>
              <a:spcBef>
                <a:spcPts val="275"/>
              </a:spcBef>
              <a:buClr>
                <a:srgbClr val="0196A0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Smart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balance</a:t>
            </a:r>
            <a:endParaRPr sz="2000">
              <a:latin typeface="Arial"/>
              <a:cs typeface="Arial"/>
            </a:endParaRPr>
          </a:p>
          <a:p>
            <a:pPr marL="228600" marR="1315085" lvl="1" indent="-228600" algn="r">
              <a:lnSpc>
                <a:spcPts val="1985"/>
              </a:lnSpc>
              <a:buClr>
                <a:srgbClr val="0196A0"/>
              </a:buClr>
              <a:buFont typeface="Symbol"/>
              <a:buChar char=""/>
              <a:tabLst>
                <a:tab pos="228600" algn="l"/>
              </a:tabLst>
            </a:pPr>
            <a:r>
              <a:rPr sz="1700" spc="-5" dirty="0">
                <a:latin typeface="Arial"/>
                <a:cs typeface="Arial"/>
              </a:rPr>
              <a:t>BMI,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trends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of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…</a:t>
            </a:r>
            <a:endParaRPr sz="1700">
              <a:latin typeface="Arial"/>
              <a:cs typeface="Arial"/>
            </a:endParaRPr>
          </a:p>
          <a:p>
            <a:pPr marL="227965" marR="1379220" indent="-227965" algn="r">
              <a:lnSpc>
                <a:spcPts val="2345"/>
              </a:lnSpc>
              <a:spcBef>
                <a:spcPts val="275"/>
              </a:spcBef>
              <a:buClr>
                <a:srgbClr val="0196A0"/>
              </a:buClr>
              <a:buChar char="•"/>
              <a:tabLst>
                <a:tab pos="2279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Smart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tooth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brush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ts val="1985"/>
              </a:lnSpc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1700" spc="-5" dirty="0">
                <a:latin typeface="Arial"/>
                <a:cs typeface="Arial"/>
              </a:rPr>
              <a:t>senses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mouth</a:t>
            </a:r>
            <a:r>
              <a:rPr sz="1700" spc="-10" dirty="0">
                <a:latin typeface="Arial"/>
                <a:cs typeface="Arial"/>
              </a:rPr>
              <a:t> hygiene</a:t>
            </a:r>
            <a:endParaRPr sz="1700">
              <a:latin typeface="Arial"/>
              <a:cs typeface="Arial"/>
            </a:endParaRPr>
          </a:p>
          <a:p>
            <a:pPr marL="241300" indent="-228600">
              <a:lnSpc>
                <a:spcPts val="2345"/>
              </a:lnSpc>
              <a:spcBef>
                <a:spcPts val="280"/>
              </a:spcBef>
              <a:buClr>
                <a:srgbClr val="0196A0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Smart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toilet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ts val="1985"/>
              </a:lnSpc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1700" spc="-5" dirty="0">
                <a:latin typeface="Arial"/>
                <a:cs typeface="Arial"/>
              </a:rPr>
              <a:t>as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health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monitor</a:t>
            </a:r>
            <a:endParaRPr sz="1700">
              <a:latin typeface="Arial"/>
              <a:cs typeface="Arial"/>
            </a:endParaRPr>
          </a:p>
          <a:p>
            <a:pPr marL="227965" marR="1828164" indent="-227965" algn="r">
              <a:lnSpc>
                <a:spcPts val="2345"/>
              </a:lnSpc>
              <a:spcBef>
                <a:spcPts val="275"/>
              </a:spcBef>
              <a:buClr>
                <a:srgbClr val="0196A0"/>
              </a:buClr>
              <a:buChar char="•"/>
              <a:tabLst>
                <a:tab pos="2279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Smart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shower</a:t>
            </a:r>
            <a:endParaRPr sz="2000">
              <a:latin typeface="Arial"/>
              <a:cs typeface="Arial"/>
            </a:endParaRPr>
          </a:p>
          <a:p>
            <a:pPr marL="228600" marR="1820545" lvl="1" indent="-228600" algn="r">
              <a:lnSpc>
                <a:spcPts val="1930"/>
              </a:lnSpc>
              <a:buClr>
                <a:srgbClr val="0196A0"/>
              </a:buClr>
              <a:buFont typeface="Symbol"/>
              <a:buChar char=""/>
              <a:tabLst>
                <a:tab pos="228600" algn="l"/>
              </a:tabLst>
            </a:pPr>
            <a:r>
              <a:rPr sz="1700" dirty="0">
                <a:latin typeface="Arial"/>
                <a:cs typeface="Arial"/>
              </a:rPr>
              <a:t>eco</a:t>
            </a:r>
            <a:r>
              <a:rPr sz="1700" spc="-5" dirty="0">
                <a:latin typeface="Arial"/>
                <a:cs typeface="Arial"/>
              </a:rPr>
              <a:t>-f</a:t>
            </a:r>
            <a:r>
              <a:rPr sz="1700" dirty="0">
                <a:latin typeface="Arial"/>
                <a:cs typeface="Arial"/>
              </a:rPr>
              <a:t>riend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  <a:p>
            <a:pPr marL="698500" lvl="1" indent="-229235">
              <a:lnSpc>
                <a:spcPts val="1985"/>
              </a:lnSpc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1700" spc="-10" dirty="0">
                <a:latin typeface="Arial"/>
                <a:cs typeface="Arial"/>
              </a:rPr>
              <a:t>waste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analysis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7844" y="963167"/>
            <a:ext cx="7344155" cy="5852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1536"/>
            <a:ext cx="617410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Sensors</a:t>
            </a:r>
            <a:r>
              <a:rPr sz="31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Building</a:t>
            </a:r>
            <a:r>
              <a:rPr sz="3100" b="1" spc="-1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Automation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984" y="1246632"/>
            <a:ext cx="8129015" cy="5407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852909"/>
            <a:ext cx="3340735" cy="29603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0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Energy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neutral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Smart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Lighting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Health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environment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Comfort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O2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CO2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levels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Dust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gasses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6348" y="6639864"/>
            <a:ext cx="37007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White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Paper: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ams_TA_Internet_of_Awareness_in_Smart_Lighting_Systems_EN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7185"/>
            <a:ext cx="33299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Relative</a:t>
            </a:r>
            <a:r>
              <a:rPr sz="31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Humidity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983945"/>
            <a:ext cx="3420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dirty="0">
                <a:latin typeface="Arial"/>
                <a:cs typeface="Arial"/>
              </a:rPr>
              <a:t>Operation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principles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9888" y="1545336"/>
            <a:ext cx="2240280" cy="178917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153400" y="1360932"/>
            <a:ext cx="3769360" cy="1769745"/>
            <a:chOff x="8153400" y="1360932"/>
            <a:chExt cx="3769360" cy="17697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400" y="1360932"/>
              <a:ext cx="3768852" cy="17693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3315" y="1395984"/>
              <a:ext cx="3643883" cy="16443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38743" y="1391412"/>
              <a:ext cx="3653154" cy="1653539"/>
            </a:xfrm>
            <a:custGeom>
              <a:avLst/>
              <a:gdLst/>
              <a:ahLst/>
              <a:cxnLst/>
              <a:rect l="l" t="t" r="r" b="b"/>
              <a:pathLst>
                <a:path w="3653154" h="1653539">
                  <a:moveTo>
                    <a:pt x="0" y="1653539"/>
                  </a:moveTo>
                  <a:lnTo>
                    <a:pt x="3653028" y="1653539"/>
                  </a:lnTo>
                  <a:lnTo>
                    <a:pt x="3653028" y="0"/>
                  </a:lnTo>
                  <a:lnTo>
                    <a:pt x="0" y="0"/>
                  </a:lnTo>
                  <a:lnTo>
                    <a:pt x="0" y="1653539"/>
                  </a:lnTo>
                  <a:close/>
                </a:path>
              </a:pathLst>
            </a:custGeom>
            <a:ln w="914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444483" y="4736591"/>
            <a:ext cx="3144520" cy="1758950"/>
            <a:chOff x="8444483" y="4736591"/>
            <a:chExt cx="3144520" cy="17589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4483" y="4736591"/>
              <a:ext cx="3144012" cy="1758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534399" y="4771643"/>
              <a:ext cx="3019425" cy="1633855"/>
            </a:xfrm>
            <a:custGeom>
              <a:avLst/>
              <a:gdLst/>
              <a:ahLst/>
              <a:cxnLst/>
              <a:rect l="l" t="t" r="r" b="b"/>
              <a:pathLst>
                <a:path w="3019425" h="1633854">
                  <a:moveTo>
                    <a:pt x="3019044" y="0"/>
                  </a:moveTo>
                  <a:lnTo>
                    <a:pt x="0" y="0"/>
                  </a:lnTo>
                  <a:lnTo>
                    <a:pt x="0" y="1633727"/>
                  </a:lnTo>
                  <a:lnTo>
                    <a:pt x="3019044" y="1633727"/>
                  </a:lnTo>
                  <a:lnTo>
                    <a:pt x="3019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34400" y="4875741"/>
            <a:ext cx="544830" cy="343535"/>
          </a:xfrm>
          <a:prstGeom prst="rect">
            <a:avLst/>
          </a:prstGeom>
          <a:solidFill>
            <a:srgbClr val="EA9551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sz="700" spc="-30" dirty="0">
                <a:latin typeface="Calibri"/>
                <a:cs typeface="Calibri"/>
              </a:rPr>
              <a:t>MTP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-30" dirty="0">
                <a:latin typeface="Calibri"/>
                <a:cs typeface="Calibri"/>
              </a:rPr>
              <a:t>Memory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28479" y="4779855"/>
            <a:ext cx="92710" cy="1456690"/>
          </a:xfrm>
          <a:custGeom>
            <a:avLst/>
            <a:gdLst/>
            <a:ahLst/>
            <a:cxnLst/>
            <a:rect l="l" t="t" r="r" b="b"/>
            <a:pathLst>
              <a:path w="92709" h="1456689">
                <a:moveTo>
                  <a:pt x="92324" y="0"/>
                </a:moveTo>
                <a:lnTo>
                  <a:pt x="0" y="0"/>
                </a:lnTo>
                <a:lnTo>
                  <a:pt x="0" y="1456318"/>
                </a:lnTo>
                <a:lnTo>
                  <a:pt x="92324" y="1456318"/>
                </a:lnTo>
                <a:lnTo>
                  <a:pt x="9232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34400" y="5312571"/>
            <a:ext cx="544830" cy="353695"/>
          </a:xfrm>
          <a:prstGeom prst="rect">
            <a:avLst/>
          </a:prstGeom>
          <a:solidFill>
            <a:srgbClr val="EA9551"/>
          </a:solidFill>
        </p:spPr>
        <p:txBody>
          <a:bodyPr vert="horz" wrap="square" lIns="0" tIns="61594" rIns="0" bIns="0" rtlCol="0">
            <a:spAutoFit/>
          </a:bodyPr>
          <a:lstStyle/>
          <a:p>
            <a:pPr marL="169545" marR="100330" indent="-43815">
              <a:lnSpc>
                <a:spcPct val="100000"/>
              </a:lnSpc>
              <a:spcBef>
                <a:spcPts val="484"/>
              </a:spcBef>
            </a:pPr>
            <a:r>
              <a:rPr sz="700" spc="-20" dirty="0">
                <a:latin typeface="Calibri"/>
                <a:cs typeface="Calibri"/>
              </a:rPr>
              <a:t>Humidity  sensor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34400" y="5739082"/>
            <a:ext cx="544830" cy="353695"/>
          </a:xfrm>
          <a:prstGeom prst="rect">
            <a:avLst/>
          </a:prstGeom>
          <a:solidFill>
            <a:srgbClr val="EA9551"/>
          </a:solidFill>
        </p:spPr>
        <p:txBody>
          <a:bodyPr vert="horz" wrap="square" lIns="0" tIns="61594" rIns="0" bIns="0" rtlCol="0">
            <a:spAutoFit/>
          </a:bodyPr>
          <a:lstStyle/>
          <a:p>
            <a:pPr marL="169545" marR="32384" indent="-111125">
              <a:lnSpc>
                <a:spcPct val="100000"/>
              </a:lnSpc>
              <a:spcBef>
                <a:spcPts val="484"/>
              </a:spcBef>
            </a:pPr>
            <a:r>
              <a:rPr sz="700" spc="-20" dirty="0">
                <a:latin typeface="Calibri"/>
                <a:cs typeface="Calibri"/>
              </a:rPr>
              <a:t>Temperature  sensor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88533" y="5063398"/>
            <a:ext cx="1210945" cy="665480"/>
            <a:chOff x="9088533" y="5063398"/>
            <a:chExt cx="1210945" cy="665480"/>
          </a:xfrm>
        </p:grpSpPr>
        <p:sp>
          <p:nvSpPr>
            <p:cNvPr id="17" name="object 17"/>
            <p:cNvSpPr/>
            <p:nvPr/>
          </p:nvSpPr>
          <p:spPr>
            <a:xfrm>
              <a:off x="9151435" y="5094296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5">
                  <a:moveTo>
                    <a:pt x="0" y="0"/>
                  </a:moveTo>
                  <a:lnTo>
                    <a:pt x="100865" y="0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98521" y="5073967"/>
              <a:ext cx="207010" cy="41275"/>
            </a:xfrm>
            <a:custGeom>
              <a:avLst/>
              <a:gdLst/>
              <a:ahLst/>
              <a:cxnLst/>
              <a:rect l="l" t="t" r="r" b="b"/>
              <a:pathLst>
                <a:path w="207009" h="41275">
                  <a:moveTo>
                    <a:pt x="57708" y="0"/>
                  </a:moveTo>
                  <a:lnTo>
                    <a:pt x="0" y="20332"/>
                  </a:lnTo>
                  <a:lnTo>
                    <a:pt x="57708" y="40665"/>
                  </a:lnTo>
                  <a:lnTo>
                    <a:pt x="57708" y="0"/>
                  </a:lnTo>
                  <a:close/>
                </a:path>
                <a:path w="207009" h="41275">
                  <a:moveTo>
                    <a:pt x="206692" y="20332"/>
                  </a:moveTo>
                  <a:lnTo>
                    <a:pt x="148983" y="0"/>
                  </a:lnTo>
                  <a:lnTo>
                    <a:pt x="148983" y="40665"/>
                  </a:lnTo>
                  <a:lnTo>
                    <a:pt x="206692" y="20332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1435" y="5083727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5">
                  <a:moveTo>
                    <a:pt x="0" y="0"/>
                  </a:moveTo>
                  <a:lnTo>
                    <a:pt x="100865" y="0"/>
                  </a:lnTo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88526" y="5063401"/>
              <a:ext cx="207010" cy="41275"/>
            </a:xfrm>
            <a:custGeom>
              <a:avLst/>
              <a:gdLst/>
              <a:ahLst/>
              <a:cxnLst/>
              <a:rect l="l" t="t" r="r" b="b"/>
              <a:pathLst>
                <a:path w="207009" h="41275">
                  <a:moveTo>
                    <a:pt x="57708" y="0"/>
                  </a:moveTo>
                  <a:lnTo>
                    <a:pt x="0" y="20332"/>
                  </a:lnTo>
                  <a:lnTo>
                    <a:pt x="57708" y="40665"/>
                  </a:lnTo>
                  <a:lnTo>
                    <a:pt x="57708" y="0"/>
                  </a:lnTo>
                  <a:close/>
                </a:path>
                <a:path w="207009" h="41275">
                  <a:moveTo>
                    <a:pt x="206679" y="20332"/>
                  </a:moveTo>
                  <a:lnTo>
                    <a:pt x="148971" y="0"/>
                  </a:lnTo>
                  <a:lnTo>
                    <a:pt x="148971" y="40665"/>
                  </a:lnTo>
                  <a:lnTo>
                    <a:pt x="206679" y="2033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15346" y="5208582"/>
              <a:ext cx="584200" cy="520700"/>
            </a:xfrm>
            <a:custGeom>
              <a:avLst/>
              <a:gdLst/>
              <a:ahLst/>
              <a:cxnLst/>
              <a:rect l="l" t="t" r="r" b="b"/>
              <a:pathLst>
                <a:path w="584200" h="520700">
                  <a:moveTo>
                    <a:pt x="583792" y="0"/>
                  </a:moveTo>
                  <a:lnTo>
                    <a:pt x="0" y="0"/>
                  </a:lnTo>
                  <a:lnTo>
                    <a:pt x="0" y="520100"/>
                  </a:lnTo>
                  <a:lnTo>
                    <a:pt x="583792" y="520100"/>
                  </a:lnTo>
                  <a:lnTo>
                    <a:pt x="58379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795143" y="5383974"/>
            <a:ext cx="42481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5" dirty="0">
                <a:latin typeface="Calibri"/>
                <a:cs typeface="Calibri"/>
              </a:rPr>
              <a:t>Controller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586368" y="5218982"/>
            <a:ext cx="469265" cy="520700"/>
          </a:xfrm>
          <a:custGeom>
            <a:avLst/>
            <a:gdLst/>
            <a:ahLst/>
            <a:cxnLst/>
            <a:rect l="l" t="t" r="r" b="b"/>
            <a:pathLst>
              <a:path w="469265" h="520700">
                <a:moveTo>
                  <a:pt x="468781" y="0"/>
                </a:moveTo>
                <a:lnTo>
                  <a:pt x="0" y="0"/>
                </a:lnTo>
                <a:lnTo>
                  <a:pt x="0" y="520100"/>
                </a:lnTo>
                <a:lnTo>
                  <a:pt x="468781" y="520100"/>
                </a:lnTo>
                <a:lnTo>
                  <a:pt x="46878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604586" y="5332746"/>
            <a:ext cx="432434" cy="2724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800" spc="-15" dirty="0">
                <a:latin typeface="Calibri"/>
                <a:cs typeface="Calibri"/>
              </a:rPr>
              <a:t>I</a:t>
            </a:r>
            <a:r>
              <a:rPr sz="750" spc="-22" baseline="44444" dirty="0">
                <a:latin typeface="Calibri"/>
                <a:cs typeface="Calibri"/>
              </a:rPr>
              <a:t>2</a:t>
            </a:r>
            <a:r>
              <a:rPr sz="800" spc="-15" dirty="0">
                <a:latin typeface="Calibri"/>
                <a:cs typeface="Calibri"/>
              </a:rPr>
              <a:t>C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800" spc="-15" dirty="0">
                <a:latin typeface="Calibri"/>
                <a:cs typeface="Calibri"/>
              </a:rPr>
              <a:t>Interface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088533" y="5333848"/>
            <a:ext cx="2244725" cy="613410"/>
            <a:chOff x="9088533" y="5333848"/>
            <a:chExt cx="2244725" cy="613410"/>
          </a:xfrm>
        </p:grpSpPr>
        <p:sp>
          <p:nvSpPr>
            <p:cNvPr id="26" name="object 26"/>
            <p:cNvSpPr/>
            <p:nvPr/>
          </p:nvSpPr>
          <p:spPr>
            <a:xfrm>
              <a:off x="9151435" y="5489586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5">
                  <a:moveTo>
                    <a:pt x="0" y="0"/>
                  </a:moveTo>
                  <a:lnTo>
                    <a:pt x="100865" y="0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98521" y="5469267"/>
              <a:ext cx="207010" cy="41275"/>
            </a:xfrm>
            <a:custGeom>
              <a:avLst/>
              <a:gdLst/>
              <a:ahLst/>
              <a:cxnLst/>
              <a:rect l="l" t="t" r="r" b="b"/>
              <a:pathLst>
                <a:path w="207009" h="41275">
                  <a:moveTo>
                    <a:pt x="57708" y="0"/>
                  </a:moveTo>
                  <a:lnTo>
                    <a:pt x="0" y="20320"/>
                  </a:lnTo>
                  <a:lnTo>
                    <a:pt x="57708" y="40652"/>
                  </a:lnTo>
                  <a:lnTo>
                    <a:pt x="57708" y="0"/>
                  </a:lnTo>
                  <a:close/>
                </a:path>
                <a:path w="207009" h="41275">
                  <a:moveTo>
                    <a:pt x="206692" y="20320"/>
                  </a:moveTo>
                  <a:lnTo>
                    <a:pt x="148983" y="0"/>
                  </a:lnTo>
                  <a:lnTo>
                    <a:pt x="148983" y="40652"/>
                  </a:lnTo>
                  <a:lnTo>
                    <a:pt x="206692" y="20320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41435" y="5479017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5">
                  <a:moveTo>
                    <a:pt x="0" y="0"/>
                  </a:moveTo>
                  <a:lnTo>
                    <a:pt x="100865" y="0"/>
                  </a:lnTo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88526" y="5458688"/>
              <a:ext cx="207010" cy="41275"/>
            </a:xfrm>
            <a:custGeom>
              <a:avLst/>
              <a:gdLst/>
              <a:ahLst/>
              <a:cxnLst/>
              <a:rect l="l" t="t" r="r" b="b"/>
              <a:pathLst>
                <a:path w="207009" h="41275">
                  <a:moveTo>
                    <a:pt x="57708" y="0"/>
                  </a:moveTo>
                  <a:lnTo>
                    <a:pt x="0" y="20332"/>
                  </a:lnTo>
                  <a:lnTo>
                    <a:pt x="57708" y="40665"/>
                  </a:lnTo>
                  <a:lnTo>
                    <a:pt x="57708" y="0"/>
                  </a:lnTo>
                  <a:close/>
                </a:path>
                <a:path w="207009" h="41275">
                  <a:moveTo>
                    <a:pt x="206679" y="20332"/>
                  </a:moveTo>
                  <a:lnTo>
                    <a:pt x="148971" y="0"/>
                  </a:lnTo>
                  <a:lnTo>
                    <a:pt x="148971" y="40665"/>
                  </a:lnTo>
                  <a:lnTo>
                    <a:pt x="206679" y="2033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51435" y="5926488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5">
                  <a:moveTo>
                    <a:pt x="0" y="0"/>
                  </a:moveTo>
                  <a:lnTo>
                    <a:pt x="100865" y="0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98521" y="5906160"/>
              <a:ext cx="207010" cy="41275"/>
            </a:xfrm>
            <a:custGeom>
              <a:avLst/>
              <a:gdLst/>
              <a:ahLst/>
              <a:cxnLst/>
              <a:rect l="l" t="t" r="r" b="b"/>
              <a:pathLst>
                <a:path w="207009" h="41275">
                  <a:moveTo>
                    <a:pt x="57708" y="0"/>
                  </a:moveTo>
                  <a:lnTo>
                    <a:pt x="0" y="20332"/>
                  </a:lnTo>
                  <a:lnTo>
                    <a:pt x="57708" y="40665"/>
                  </a:lnTo>
                  <a:lnTo>
                    <a:pt x="57708" y="0"/>
                  </a:lnTo>
                  <a:close/>
                </a:path>
                <a:path w="207009" h="41275">
                  <a:moveTo>
                    <a:pt x="206692" y="20332"/>
                  </a:moveTo>
                  <a:lnTo>
                    <a:pt x="148983" y="0"/>
                  </a:lnTo>
                  <a:lnTo>
                    <a:pt x="148983" y="40665"/>
                  </a:lnTo>
                  <a:lnTo>
                    <a:pt x="206692" y="20332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41435" y="5915920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5">
                  <a:moveTo>
                    <a:pt x="0" y="0"/>
                  </a:moveTo>
                  <a:lnTo>
                    <a:pt x="100865" y="0"/>
                  </a:lnTo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88526" y="5895594"/>
              <a:ext cx="207010" cy="41275"/>
            </a:xfrm>
            <a:custGeom>
              <a:avLst/>
              <a:gdLst/>
              <a:ahLst/>
              <a:cxnLst/>
              <a:rect l="l" t="t" r="r" b="b"/>
              <a:pathLst>
                <a:path w="207009" h="41275">
                  <a:moveTo>
                    <a:pt x="57708" y="0"/>
                  </a:moveTo>
                  <a:lnTo>
                    <a:pt x="0" y="20332"/>
                  </a:lnTo>
                  <a:lnTo>
                    <a:pt x="57708" y="40665"/>
                  </a:lnTo>
                  <a:lnTo>
                    <a:pt x="57708" y="0"/>
                  </a:lnTo>
                  <a:close/>
                </a:path>
                <a:path w="207009" h="41275">
                  <a:moveTo>
                    <a:pt x="206679" y="20332"/>
                  </a:moveTo>
                  <a:lnTo>
                    <a:pt x="148971" y="0"/>
                  </a:lnTo>
                  <a:lnTo>
                    <a:pt x="148971" y="40665"/>
                  </a:lnTo>
                  <a:lnTo>
                    <a:pt x="206679" y="2033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132814" y="5364746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>
                  <a:moveTo>
                    <a:pt x="0" y="0"/>
                  </a:moveTo>
                  <a:lnTo>
                    <a:pt x="147010" y="0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079963" y="5344426"/>
              <a:ext cx="253365" cy="41275"/>
            </a:xfrm>
            <a:custGeom>
              <a:avLst/>
              <a:gdLst/>
              <a:ahLst/>
              <a:cxnLst/>
              <a:rect l="l" t="t" r="r" b="b"/>
              <a:pathLst>
                <a:path w="253365" h="41275">
                  <a:moveTo>
                    <a:pt x="57708" y="0"/>
                  </a:moveTo>
                  <a:lnTo>
                    <a:pt x="0" y="20320"/>
                  </a:lnTo>
                  <a:lnTo>
                    <a:pt x="57708" y="40652"/>
                  </a:lnTo>
                  <a:lnTo>
                    <a:pt x="57708" y="0"/>
                  </a:lnTo>
                  <a:close/>
                </a:path>
                <a:path w="253365" h="41275">
                  <a:moveTo>
                    <a:pt x="252768" y="20320"/>
                  </a:moveTo>
                  <a:lnTo>
                    <a:pt x="195059" y="0"/>
                  </a:lnTo>
                  <a:lnTo>
                    <a:pt x="195059" y="40652"/>
                  </a:lnTo>
                  <a:lnTo>
                    <a:pt x="252768" y="20320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122814" y="5354177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>
                  <a:moveTo>
                    <a:pt x="0" y="0"/>
                  </a:moveTo>
                  <a:lnTo>
                    <a:pt x="147010" y="0"/>
                  </a:lnTo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069968" y="5333860"/>
              <a:ext cx="253365" cy="41275"/>
            </a:xfrm>
            <a:custGeom>
              <a:avLst/>
              <a:gdLst/>
              <a:ahLst/>
              <a:cxnLst/>
              <a:rect l="l" t="t" r="r" b="b"/>
              <a:pathLst>
                <a:path w="253365" h="41275">
                  <a:moveTo>
                    <a:pt x="57696" y="0"/>
                  </a:moveTo>
                  <a:lnTo>
                    <a:pt x="0" y="20320"/>
                  </a:lnTo>
                  <a:lnTo>
                    <a:pt x="57696" y="40652"/>
                  </a:lnTo>
                  <a:lnTo>
                    <a:pt x="57696" y="0"/>
                  </a:lnTo>
                  <a:close/>
                </a:path>
                <a:path w="253365" h="41275">
                  <a:moveTo>
                    <a:pt x="252768" y="20320"/>
                  </a:moveTo>
                  <a:lnTo>
                    <a:pt x="195059" y="0"/>
                  </a:lnTo>
                  <a:lnTo>
                    <a:pt x="195059" y="40652"/>
                  </a:lnTo>
                  <a:lnTo>
                    <a:pt x="252768" y="2032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309382" y="6224235"/>
            <a:ext cx="149860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00" spc="-25" dirty="0">
                <a:latin typeface="Calibri"/>
                <a:cs typeface="Calibri"/>
              </a:rPr>
              <a:t>APB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317852" y="5384489"/>
            <a:ext cx="247650" cy="179070"/>
            <a:chOff x="10317852" y="5384489"/>
            <a:chExt cx="247650" cy="179070"/>
          </a:xfrm>
        </p:grpSpPr>
        <p:sp>
          <p:nvSpPr>
            <p:cNvPr id="40" name="object 40"/>
            <p:cNvSpPr/>
            <p:nvPr/>
          </p:nvSpPr>
          <p:spPr>
            <a:xfrm>
              <a:off x="10328804" y="5396010"/>
              <a:ext cx="236854" cy="167005"/>
            </a:xfrm>
            <a:custGeom>
              <a:avLst/>
              <a:gdLst/>
              <a:ahLst/>
              <a:cxnLst/>
              <a:rect l="l" t="t" r="r" b="b"/>
              <a:pathLst>
                <a:path w="236854" h="167004">
                  <a:moveTo>
                    <a:pt x="196870" y="0"/>
                  </a:moveTo>
                  <a:lnTo>
                    <a:pt x="196870" y="41613"/>
                  </a:lnTo>
                  <a:lnTo>
                    <a:pt x="39374" y="41613"/>
                  </a:lnTo>
                  <a:lnTo>
                    <a:pt x="39374" y="0"/>
                  </a:lnTo>
                  <a:lnTo>
                    <a:pt x="0" y="83153"/>
                  </a:lnTo>
                  <a:lnTo>
                    <a:pt x="39374" y="166379"/>
                  </a:lnTo>
                  <a:lnTo>
                    <a:pt x="39374" y="124766"/>
                  </a:lnTo>
                  <a:lnTo>
                    <a:pt x="196870" y="124766"/>
                  </a:lnTo>
                  <a:lnTo>
                    <a:pt x="196870" y="166379"/>
                  </a:lnTo>
                  <a:lnTo>
                    <a:pt x="236244" y="83153"/>
                  </a:lnTo>
                  <a:lnTo>
                    <a:pt x="196870" y="0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328804" y="5396010"/>
              <a:ext cx="197485" cy="167005"/>
            </a:xfrm>
            <a:custGeom>
              <a:avLst/>
              <a:gdLst/>
              <a:ahLst/>
              <a:cxnLst/>
              <a:rect l="l" t="t" r="r" b="b"/>
              <a:pathLst>
                <a:path w="197484" h="167004">
                  <a:moveTo>
                    <a:pt x="39374" y="0"/>
                  </a:moveTo>
                  <a:lnTo>
                    <a:pt x="0" y="83153"/>
                  </a:lnTo>
                  <a:lnTo>
                    <a:pt x="39374" y="166379"/>
                  </a:lnTo>
                </a:path>
                <a:path w="197484" h="167004">
                  <a:moveTo>
                    <a:pt x="196870" y="166379"/>
                  </a:moveTo>
                  <a:lnTo>
                    <a:pt x="196870" y="166379"/>
                  </a:lnTo>
                  <a:lnTo>
                    <a:pt x="196870" y="166379"/>
                  </a:lnTo>
                </a:path>
                <a:path w="197484" h="167004">
                  <a:moveTo>
                    <a:pt x="39374" y="124766"/>
                  </a:moveTo>
                  <a:lnTo>
                    <a:pt x="196870" y="124766"/>
                  </a:lnTo>
                  <a:lnTo>
                    <a:pt x="196870" y="166379"/>
                  </a:lnTo>
                </a:path>
                <a:path w="197484" h="167004">
                  <a:moveTo>
                    <a:pt x="196870" y="166379"/>
                  </a:moveTo>
                  <a:lnTo>
                    <a:pt x="196870" y="166379"/>
                  </a:lnTo>
                </a:path>
                <a:path w="197484" h="167004">
                  <a:moveTo>
                    <a:pt x="196870" y="0"/>
                  </a:moveTo>
                  <a:lnTo>
                    <a:pt x="196870" y="0"/>
                  </a:lnTo>
                  <a:lnTo>
                    <a:pt x="196870" y="41613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18805" y="5385442"/>
              <a:ext cx="236244" cy="16637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318804" y="5385442"/>
              <a:ext cx="236854" cy="167005"/>
            </a:xfrm>
            <a:custGeom>
              <a:avLst/>
              <a:gdLst/>
              <a:ahLst/>
              <a:cxnLst/>
              <a:rect l="l" t="t" r="r" b="b"/>
              <a:pathLst>
                <a:path w="236854" h="167004">
                  <a:moveTo>
                    <a:pt x="39374" y="41613"/>
                  </a:moveTo>
                  <a:lnTo>
                    <a:pt x="39374" y="0"/>
                  </a:lnTo>
                  <a:lnTo>
                    <a:pt x="0" y="83153"/>
                  </a:lnTo>
                  <a:lnTo>
                    <a:pt x="39374" y="166379"/>
                  </a:lnTo>
                  <a:lnTo>
                    <a:pt x="39374" y="124766"/>
                  </a:lnTo>
                  <a:lnTo>
                    <a:pt x="196870" y="124766"/>
                  </a:lnTo>
                  <a:lnTo>
                    <a:pt x="196870" y="166379"/>
                  </a:lnTo>
                  <a:lnTo>
                    <a:pt x="236244" y="83153"/>
                  </a:lnTo>
                  <a:lnTo>
                    <a:pt x="196870" y="0"/>
                  </a:lnTo>
                  <a:lnTo>
                    <a:pt x="196870" y="41613"/>
                  </a:lnTo>
                  <a:lnTo>
                    <a:pt x="39374" y="41613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349414" y="5279826"/>
            <a:ext cx="16319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25" dirty="0">
                <a:latin typeface="Calibri"/>
                <a:cs typeface="Calibri"/>
              </a:rPr>
              <a:t>SDA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1063440" y="5562757"/>
            <a:ext cx="262890" cy="51435"/>
            <a:chOff x="11063440" y="5562757"/>
            <a:chExt cx="262890" cy="51435"/>
          </a:xfrm>
        </p:grpSpPr>
        <p:sp>
          <p:nvSpPr>
            <p:cNvPr id="46" name="object 46"/>
            <p:cNvSpPr/>
            <p:nvPr/>
          </p:nvSpPr>
          <p:spPr>
            <a:xfrm>
              <a:off x="11126356" y="5593655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>
                  <a:moveTo>
                    <a:pt x="0" y="0"/>
                  </a:moveTo>
                  <a:lnTo>
                    <a:pt x="147010" y="0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073435" y="5573331"/>
              <a:ext cx="253365" cy="41275"/>
            </a:xfrm>
            <a:custGeom>
              <a:avLst/>
              <a:gdLst/>
              <a:ahLst/>
              <a:cxnLst/>
              <a:rect l="l" t="t" r="r" b="b"/>
              <a:pathLst>
                <a:path w="253365" h="41275">
                  <a:moveTo>
                    <a:pt x="57708" y="0"/>
                  </a:moveTo>
                  <a:lnTo>
                    <a:pt x="0" y="20332"/>
                  </a:lnTo>
                  <a:lnTo>
                    <a:pt x="57708" y="40665"/>
                  </a:lnTo>
                  <a:lnTo>
                    <a:pt x="57708" y="0"/>
                  </a:lnTo>
                  <a:close/>
                </a:path>
                <a:path w="253365" h="41275">
                  <a:moveTo>
                    <a:pt x="252844" y="20332"/>
                  </a:moveTo>
                  <a:lnTo>
                    <a:pt x="195135" y="0"/>
                  </a:lnTo>
                  <a:lnTo>
                    <a:pt x="195135" y="40665"/>
                  </a:lnTo>
                  <a:lnTo>
                    <a:pt x="252844" y="20332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116356" y="5583087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>
                  <a:moveTo>
                    <a:pt x="0" y="0"/>
                  </a:moveTo>
                  <a:lnTo>
                    <a:pt x="147010" y="0"/>
                  </a:lnTo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063440" y="5562764"/>
              <a:ext cx="253365" cy="41275"/>
            </a:xfrm>
            <a:custGeom>
              <a:avLst/>
              <a:gdLst/>
              <a:ahLst/>
              <a:cxnLst/>
              <a:rect l="l" t="t" r="r" b="b"/>
              <a:pathLst>
                <a:path w="253365" h="41275">
                  <a:moveTo>
                    <a:pt x="57696" y="0"/>
                  </a:moveTo>
                  <a:lnTo>
                    <a:pt x="0" y="20332"/>
                  </a:lnTo>
                  <a:lnTo>
                    <a:pt x="57696" y="40652"/>
                  </a:lnTo>
                  <a:lnTo>
                    <a:pt x="57696" y="0"/>
                  </a:lnTo>
                  <a:close/>
                </a:path>
                <a:path w="253365" h="41275">
                  <a:moveTo>
                    <a:pt x="252831" y="20332"/>
                  </a:moveTo>
                  <a:lnTo>
                    <a:pt x="195135" y="0"/>
                  </a:lnTo>
                  <a:lnTo>
                    <a:pt x="195135" y="40652"/>
                  </a:lnTo>
                  <a:lnTo>
                    <a:pt x="252831" y="2033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352956" y="5508736"/>
            <a:ext cx="143510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25" dirty="0">
                <a:latin typeface="Calibri"/>
                <a:cs typeface="Calibri"/>
              </a:rPr>
              <a:t>SCL</a:t>
            </a:r>
            <a:endParaRPr sz="700">
              <a:latin typeface="Calibri"/>
              <a:cs typeface="Calibri"/>
            </a:endParaRPr>
          </a:p>
        </p:txBody>
      </p:sp>
      <p:pic>
        <p:nvPicPr>
          <p:cNvPr id="51" name="object 5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53711" y="332231"/>
            <a:ext cx="563879" cy="56388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51" y="1389888"/>
            <a:ext cx="4334256" cy="1952243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5182933" y="3786949"/>
            <a:ext cx="2245360" cy="1638935"/>
            <a:chOff x="5182933" y="3786949"/>
            <a:chExt cx="2245360" cy="1638935"/>
          </a:xfrm>
        </p:grpSpPr>
        <p:sp>
          <p:nvSpPr>
            <p:cNvPr id="54" name="object 54"/>
            <p:cNvSpPr/>
            <p:nvPr/>
          </p:nvSpPr>
          <p:spPr>
            <a:xfrm>
              <a:off x="5187696" y="3791711"/>
              <a:ext cx="2235835" cy="928369"/>
            </a:xfrm>
            <a:custGeom>
              <a:avLst/>
              <a:gdLst/>
              <a:ahLst/>
              <a:cxnLst/>
              <a:rect l="l" t="t" r="r" b="b"/>
              <a:pathLst>
                <a:path w="2235834" h="928370">
                  <a:moveTo>
                    <a:pt x="2235707" y="0"/>
                  </a:moveTo>
                  <a:lnTo>
                    <a:pt x="0" y="0"/>
                  </a:lnTo>
                  <a:lnTo>
                    <a:pt x="0" y="928115"/>
                  </a:lnTo>
                  <a:lnTo>
                    <a:pt x="2235707" y="928115"/>
                  </a:lnTo>
                  <a:lnTo>
                    <a:pt x="223570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87696" y="3791711"/>
              <a:ext cx="2235835" cy="928369"/>
            </a:xfrm>
            <a:custGeom>
              <a:avLst/>
              <a:gdLst/>
              <a:ahLst/>
              <a:cxnLst/>
              <a:rect l="l" t="t" r="r" b="b"/>
              <a:pathLst>
                <a:path w="2235834" h="928370">
                  <a:moveTo>
                    <a:pt x="0" y="928115"/>
                  </a:moveTo>
                  <a:lnTo>
                    <a:pt x="2235707" y="928115"/>
                  </a:lnTo>
                  <a:lnTo>
                    <a:pt x="2235707" y="0"/>
                  </a:lnTo>
                  <a:lnTo>
                    <a:pt x="0" y="0"/>
                  </a:lnTo>
                  <a:lnTo>
                    <a:pt x="0" y="9281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87696" y="4719827"/>
              <a:ext cx="2235835" cy="706120"/>
            </a:xfrm>
            <a:custGeom>
              <a:avLst/>
              <a:gdLst/>
              <a:ahLst/>
              <a:cxnLst/>
              <a:rect l="l" t="t" r="r" b="b"/>
              <a:pathLst>
                <a:path w="2235834" h="706120">
                  <a:moveTo>
                    <a:pt x="2235707" y="0"/>
                  </a:moveTo>
                  <a:lnTo>
                    <a:pt x="0" y="0"/>
                  </a:lnTo>
                  <a:lnTo>
                    <a:pt x="0" y="705612"/>
                  </a:lnTo>
                  <a:lnTo>
                    <a:pt x="2235707" y="705612"/>
                  </a:lnTo>
                  <a:lnTo>
                    <a:pt x="223570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4647" y="3952557"/>
              <a:ext cx="1604708" cy="1078293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8525256" y="4165091"/>
            <a:ext cx="3416935" cy="2249805"/>
            <a:chOff x="8525256" y="4165091"/>
            <a:chExt cx="3416935" cy="2249805"/>
          </a:xfrm>
        </p:grpSpPr>
        <p:sp>
          <p:nvSpPr>
            <p:cNvPr id="59" name="object 59"/>
            <p:cNvSpPr/>
            <p:nvPr/>
          </p:nvSpPr>
          <p:spPr>
            <a:xfrm>
              <a:off x="9456602" y="5404157"/>
              <a:ext cx="236854" cy="167005"/>
            </a:xfrm>
            <a:custGeom>
              <a:avLst/>
              <a:gdLst/>
              <a:ahLst/>
              <a:cxnLst/>
              <a:rect l="l" t="t" r="r" b="b"/>
              <a:pathLst>
                <a:path w="236854" h="167004">
                  <a:moveTo>
                    <a:pt x="196870" y="0"/>
                  </a:moveTo>
                  <a:lnTo>
                    <a:pt x="196870" y="41613"/>
                  </a:lnTo>
                  <a:lnTo>
                    <a:pt x="39374" y="41613"/>
                  </a:lnTo>
                  <a:lnTo>
                    <a:pt x="39374" y="0"/>
                  </a:lnTo>
                  <a:lnTo>
                    <a:pt x="0" y="83226"/>
                  </a:lnTo>
                  <a:lnTo>
                    <a:pt x="39374" y="166453"/>
                  </a:lnTo>
                  <a:lnTo>
                    <a:pt x="39374" y="124839"/>
                  </a:lnTo>
                  <a:lnTo>
                    <a:pt x="196870" y="124839"/>
                  </a:lnTo>
                  <a:lnTo>
                    <a:pt x="196870" y="166453"/>
                  </a:lnTo>
                  <a:lnTo>
                    <a:pt x="236244" y="83226"/>
                  </a:lnTo>
                  <a:lnTo>
                    <a:pt x="196870" y="0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456602" y="5404157"/>
              <a:ext cx="197485" cy="167005"/>
            </a:xfrm>
            <a:custGeom>
              <a:avLst/>
              <a:gdLst/>
              <a:ahLst/>
              <a:cxnLst/>
              <a:rect l="l" t="t" r="r" b="b"/>
              <a:pathLst>
                <a:path w="197484" h="167004">
                  <a:moveTo>
                    <a:pt x="39374" y="0"/>
                  </a:moveTo>
                  <a:lnTo>
                    <a:pt x="0" y="83226"/>
                  </a:lnTo>
                  <a:lnTo>
                    <a:pt x="39374" y="166453"/>
                  </a:lnTo>
                </a:path>
                <a:path w="197484" h="167004">
                  <a:moveTo>
                    <a:pt x="196870" y="166453"/>
                  </a:moveTo>
                  <a:lnTo>
                    <a:pt x="196870" y="166453"/>
                  </a:lnTo>
                  <a:lnTo>
                    <a:pt x="196870" y="166453"/>
                  </a:lnTo>
                </a:path>
                <a:path w="197484" h="167004">
                  <a:moveTo>
                    <a:pt x="39374" y="124839"/>
                  </a:moveTo>
                  <a:lnTo>
                    <a:pt x="196870" y="124839"/>
                  </a:lnTo>
                  <a:lnTo>
                    <a:pt x="196870" y="166453"/>
                  </a:lnTo>
                </a:path>
                <a:path w="197484" h="167004">
                  <a:moveTo>
                    <a:pt x="196870" y="166453"/>
                  </a:moveTo>
                  <a:lnTo>
                    <a:pt x="196870" y="166452"/>
                  </a:lnTo>
                </a:path>
                <a:path w="197484" h="167004">
                  <a:moveTo>
                    <a:pt x="196870" y="0"/>
                  </a:moveTo>
                  <a:lnTo>
                    <a:pt x="196870" y="0"/>
                  </a:lnTo>
                  <a:lnTo>
                    <a:pt x="196870" y="41613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46602" y="5393588"/>
              <a:ext cx="236244" cy="16645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9446602" y="5393588"/>
              <a:ext cx="236854" cy="167005"/>
            </a:xfrm>
            <a:custGeom>
              <a:avLst/>
              <a:gdLst/>
              <a:ahLst/>
              <a:cxnLst/>
              <a:rect l="l" t="t" r="r" b="b"/>
              <a:pathLst>
                <a:path w="236854" h="167004">
                  <a:moveTo>
                    <a:pt x="39374" y="41613"/>
                  </a:moveTo>
                  <a:lnTo>
                    <a:pt x="39374" y="0"/>
                  </a:lnTo>
                  <a:lnTo>
                    <a:pt x="0" y="83226"/>
                  </a:lnTo>
                  <a:lnTo>
                    <a:pt x="39374" y="166453"/>
                  </a:lnTo>
                  <a:lnTo>
                    <a:pt x="39374" y="124839"/>
                  </a:lnTo>
                  <a:lnTo>
                    <a:pt x="196870" y="124839"/>
                  </a:lnTo>
                  <a:lnTo>
                    <a:pt x="196870" y="166453"/>
                  </a:lnTo>
                  <a:lnTo>
                    <a:pt x="236244" y="83226"/>
                  </a:lnTo>
                  <a:lnTo>
                    <a:pt x="196870" y="0"/>
                  </a:lnTo>
                  <a:lnTo>
                    <a:pt x="196870" y="41613"/>
                  </a:lnTo>
                  <a:lnTo>
                    <a:pt x="39374" y="41613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29828" y="4767071"/>
              <a:ext cx="3028315" cy="1643380"/>
            </a:xfrm>
            <a:custGeom>
              <a:avLst/>
              <a:gdLst/>
              <a:ahLst/>
              <a:cxnLst/>
              <a:rect l="l" t="t" r="r" b="b"/>
              <a:pathLst>
                <a:path w="3028315" h="1643379">
                  <a:moveTo>
                    <a:pt x="0" y="1642871"/>
                  </a:moveTo>
                  <a:lnTo>
                    <a:pt x="3028187" y="1642871"/>
                  </a:lnTo>
                  <a:lnTo>
                    <a:pt x="3028187" y="0"/>
                  </a:lnTo>
                  <a:lnTo>
                    <a:pt x="0" y="0"/>
                  </a:lnTo>
                  <a:lnTo>
                    <a:pt x="0" y="1642871"/>
                  </a:lnTo>
                  <a:close/>
                </a:path>
              </a:pathLst>
            </a:custGeom>
            <a:ln w="914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82884" y="4165091"/>
              <a:ext cx="1059179" cy="1043940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5187696" y="3791711"/>
            <a:ext cx="2235835" cy="92836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solidFill>
                  <a:srgbClr val="46545F"/>
                </a:solidFill>
                <a:latin typeface="Calibri"/>
                <a:cs typeface="Calibri"/>
              </a:rPr>
              <a:t>polymer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5309536" y="4014660"/>
            <a:ext cx="2100580" cy="612775"/>
            <a:chOff x="5309536" y="4014660"/>
            <a:chExt cx="2100580" cy="612775"/>
          </a:xfrm>
        </p:grpSpPr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1707" y="4297870"/>
              <a:ext cx="97805" cy="11609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09536" y="4200842"/>
              <a:ext cx="97805" cy="11607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09536" y="4449254"/>
              <a:ext cx="97805" cy="11607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24128" y="4014660"/>
              <a:ext cx="97805" cy="11609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49334" y="4511357"/>
              <a:ext cx="97805" cy="116078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5117084" y="3299586"/>
            <a:ext cx="238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6545F"/>
                </a:solidFill>
                <a:latin typeface="Calibri"/>
                <a:cs typeface="Calibri"/>
              </a:rPr>
              <a:t>Interdigital</a:t>
            </a:r>
            <a:r>
              <a:rPr sz="1800" b="1" spc="-70" dirty="0">
                <a:solidFill>
                  <a:srgbClr val="46545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6545F"/>
                </a:solidFill>
                <a:latin typeface="Calibri"/>
                <a:cs typeface="Calibri"/>
              </a:rPr>
              <a:t>configuration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0875" y="3974084"/>
            <a:ext cx="1797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46545F"/>
                </a:solidFill>
                <a:latin typeface="Calibri"/>
                <a:cs typeface="Calibri"/>
              </a:rPr>
              <a:t>DRY</a:t>
            </a:r>
            <a:r>
              <a:rPr sz="1400" b="1" spc="-35" dirty="0">
                <a:solidFill>
                  <a:srgbClr val="46545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46545F"/>
                </a:solidFill>
                <a:latin typeface="Calibri"/>
                <a:cs typeface="Calibri"/>
              </a:rPr>
              <a:t>POLYMER</a:t>
            </a:r>
            <a:r>
              <a:rPr sz="1400" b="1" spc="-25" dirty="0">
                <a:solidFill>
                  <a:srgbClr val="46545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6545F"/>
                </a:solidFill>
                <a:latin typeface="Calibri"/>
                <a:cs typeface="Calibri"/>
              </a:rPr>
              <a:t>(RH=0%):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50875" y="4873244"/>
            <a:ext cx="675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6545F"/>
                </a:solidFill>
                <a:latin typeface="Calibri"/>
                <a:cs typeface="Calibri"/>
              </a:rPr>
              <a:t>RH</a:t>
            </a:r>
            <a:r>
              <a:rPr sz="1400" b="1" spc="-40" dirty="0">
                <a:solidFill>
                  <a:srgbClr val="46545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6545F"/>
                </a:solidFill>
                <a:latin typeface="Calibri"/>
                <a:cs typeface="Calibri"/>
              </a:rPr>
              <a:t>&gt;</a:t>
            </a:r>
            <a:r>
              <a:rPr sz="1400" b="1" spc="-40" dirty="0">
                <a:solidFill>
                  <a:srgbClr val="46545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6545F"/>
                </a:solidFill>
                <a:latin typeface="Calibri"/>
                <a:cs typeface="Calibri"/>
              </a:rPr>
              <a:t>0%: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51104" y="4230623"/>
            <a:ext cx="3276600" cy="617220"/>
            <a:chOff x="451104" y="4230623"/>
            <a:chExt cx="3276600" cy="617220"/>
          </a:xfrm>
        </p:grpSpPr>
        <p:pic>
          <p:nvPicPr>
            <p:cNvPr id="76" name="object 7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1104" y="4230623"/>
              <a:ext cx="3276600" cy="60198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2378202" y="4304537"/>
              <a:ext cx="1306195" cy="533400"/>
            </a:xfrm>
            <a:custGeom>
              <a:avLst/>
              <a:gdLst/>
              <a:ahLst/>
              <a:cxnLst/>
              <a:rect l="l" t="t" r="r" b="b"/>
              <a:pathLst>
                <a:path w="1306195" h="533400">
                  <a:moveTo>
                    <a:pt x="0" y="266700"/>
                  </a:moveTo>
                  <a:lnTo>
                    <a:pt x="13266" y="212943"/>
                  </a:lnTo>
                  <a:lnTo>
                    <a:pt x="51315" y="162877"/>
                  </a:lnTo>
                  <a:lnTo>
                    <a:pt x="111522" y="117574"/>
                  </a:lnTo>
                  <a:lnTo>
                    <a:pt x="149114" y="97043"/>
                  </a:lnTo>
                  <a:lnTo>
                    <a:pt x="191261" y="78105"/>
                  </a:lnTo>
                  <a:lnTo>
                    <a:pt x="237635" y="60893"/>
                  </a:lnTo>
                  <a:lnTo>
                    <a:pt x="287908" y="45541"/>
                  </a:lnTo>
                  <a:lnTo>
                    <a:pt x="341750" y="32184"/>
                  </a:lnTo>
                  <a:lnTo>
                    <a:pt x="398835" y="20955"/>
                  </a:lnTo>
                  <a:lnTo>
                    <a:pt x="458834" y="11988"/>
                  </a:lnTo>
                  <a:lnTo>
                    <a:pt x="521419" y="5417"/>
                  </a:lnTo>
                  <a:lnTo>
                    <a:pt x="586261" y="1376"/>
                  </a:lnTo>
                  <a:lnTo>
                    <a:pt x="653034" y="0"/>
                  </a:lnTo>
                  <a:lnTo>
                    <a:pt x="719806" y="1376"/>
                  </a:lnTo>
                  <a:lnTo>
                    <a:pt x="784648" y="5417"/>
                  </a:lnTo>
                  <a:lnTo>
                    <a:pt x="847233" y="11988"/>
                  </a:lnTo>
                  <a:lnTo>
                    <a:pt x="907232" y="20954"/>
                  </a:lnTo>
                  <a:lnTo>
                    <a:pt x="964317" y="32184"/>
                  </a:lnTo>
                  <a:lnTo>
                    <a:pt x="1018159" y="45541"/>
                  </a:lnTo>
                  <a:lnTo>
                    <a:pt x="1068432" y="60893"/>
                  </a:lnTo>
                  <a:lnTo>
                    <a:pt x="1114806" y="78104"/>
                  </a:lnTo>
                  <a:lnTo>
                    <a:pt x="1156953" y="97043"/>
                  </a:lnTo>
                  <a:lnTo>
                    <a:pt x="1194545" y="117574"/>
                  </a:lnTo>
                  <a:lnTo>
                    <a:pt x="1227254" y="139563"/>
                  </a:lnTo>
                  <a:lnTo>
                    <a:pt x="1276710" y="187382"/>
                  </a:lnTo>
                  <a:lnTo>
                    <a:pt x="1302696" y="239427"/>
                  </a:lnTo>
                  <a:lnTo>
                    <a:pt x="1306068" y="266700"/>
                  </a:lnTo>
                  <a:lnTo>
                    <a:pt x="1302696" y="293972"/>
                  </a:lnTo>
                  <a:lnTo>
                    <a:pt x="1276710" y="346017"/>
                  </a:lnTo>
                  <a:lnTo>
                    <a:pt x="1227254" y="393836"/>
                  </a:lnTo>
                  <a:lnTo>
                    <a:pt x="1194545" y="415825"/>
                  </a:lnTo>
                  <a:lnTo>
                    <a:pt x="1156953" y="436356"/>
                  </a:lnTo>
                  <a:lnTo>
                    <a:pt x="1114806" y="455294"/>
                  </a:lnTo>
                  <a:lnTo>
                    <a:pt x="1068432" y="472506"/>
                  </a:lnTo>
                  <a:lnTo>
                    <a:pt x="1018159" y="487858"/>
                  </a:lnTo>
                  <a:lnTo>
                    <a:pt x="964317" y="501215"/>
                  </a:lnTo>
                  <a:lnTo>
                    <a:pt x="907232" y="512444"/>
                  </a:lnTo>
                  <a:lnTo>
                    <a:pt x="847233" y="521411"/>
                  </a:lnTo>
                  <a:lnTo>
                    <a:pt x="784648" y="527982"/>
                  </a:lnTo>
                  <a:lnTo>
                    <a:pt x="719806" y="532023"/>
                  </a:lnTo>
                  <a:lnTo>
                    <a:pt x="653034" y="533400"/>
                  </a:lnTo>
                  <a:lnTo>
                    <a:pt x="586261" y="532023"/>
                  </a:lnTo>
                  <a:lnTo>
                    <a:pt x="521419" y="527982"/>
                  </a:lnTo>
                  <a:lnTo>
                    <a:pt x="458834" y="521411"/>
                  </a:lnTo>
                  <a:lnTo>
                    <a:pt x="398835" y="512445"/>
                  </a:lnTo>
                  <a:lnTo>
                    <a:pt x="341750" y="501215"/>
                  </a:lnTo>
                  <a:lnTo>
                    <a:pt x="287908" y="487858"/>
                  </a:lnTo>
                  <a:lnTo>
                    <a:pt x="237635" y="472506"/>
                  </a:lnTo>
                  <a:lnTo>
                    <a:pt x="191261" y="455295"/>
                  </a:lnTo>
                  <a:lnTo>
                    <a:pt x="149114" y="436356"/>
                  </a:lnTo>
                  <a:lnTo>
                    <a:pt x="111522" y="415825"/>
                  </a:lnTo>
                  <a:lnTo>
                    <a:pt x="78813" y="393836"/>
                  </a:lnTo>
                  <a:lnTo>
                    <a:pt x="29357" y="346017"/>
                  </a:lnTo>
                  <a:lnTo>
                    <a:pt x="3371" y="293972"/>
                  </a:lnTo>
                  <a:lnTo>
                    <a:pt x="0" y="266700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603504" y="5045964"/>
            <a:ext cx="3929379" cy="553720"/>
            <a:chOff x="603504" y="5045964"/>
            <a:chExt cx="3929379" cy="553720"/>
          </a:xfrm>
        </p:grpSpPr>
        <p:pic>
          <p:nvPicPr>
            <p:cNvPr id="79" name="object 7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3504" y="5074920"/>
              <a:ext cx="3581400" cy="505968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216402" y="5055870"/>
              <a:ext cx="1306195" cy="533400"/>
            </a:xfrm>
            <a:custGeom>
              <a:avLst/>
              <a:gdLst/>
              <a:ahLst/>
              <a:cxnLst/>
              <a:rect l="l" t="t" r="r" b="b"/>
              <a:pathLst>
                <a:path w="1306195" h="533400">
                  <a:moveTo>
                    <a:pt x="0" y="266699"/>
                  </a:moveTo>
                  <a:lnTo>
                    <a:pt x="13266" y="212943"/>
                  </a:lnTo>
                  <a:lnTo>
                    <a:pt x="51315" y="162877"/>
                  </a:lnTo>
                  <a:lnTo>
                    <a:pt x="111522" y="117574"/>
                  </a:lnTo>
                  <a:lnTo>
                    <a:pt x="149114" y="97043"/>
                  </a:lnTo>
                  <a:lnTo>
                    <a:pt x="191262" y="78105"/>
                  </a:lnTo>
                  <a:lnTo>
                    <a:pt x="237635" y="60893"/>
                  </a:lnTo>
                  <a:lnTo>
                    <a:pt x="287908" y="45541"/>
                  </a:lnTo>
                  <a:lnTo>
                    <a:pt x="341750" y="32184"/>
                  </a:lnTo>
                  <a:lnTo>
                    <a:pt x="398835" y="20955"/>
                  </a:lnTo>
                  <a:lnTo>
                    <a:pt x="458834" y="11988"/>
                  </a:lnTo>
                  <a:lnTo>
                    <a:pt x="521419" y="5417"/>
                  </a:lnTo>
                  <a:lnTo>
                    <a:pt x="586261" y="1376"/>
                  </a:lnTo>
                  <a:lnTo>
                    <a:pt x="653034" y="0"/>
                  </a:lnTo>
                  <a:lnTo>
                    <a:pt x="719806" y="1376"/>
                  </a:lnTo>
                  <a:lnTo>
                    <a:pt x="784648" y="5417"/>
                  </a:lnTo>
                  <a:lnTo>
                    <a:pt x="847233" y="11988"/>
                  </a:lnTo>
                  <a:lnTo>
                    <a:pt x="907232" y="20954"/>
                  </a:lnTo>
                  <a:lnTo>
                    <a:pt x="964317" y="32184"/>
                  </a:lnTo>
                  <a:lnTo>
                    <a:pt x="1018159" y="45541"/>
                  </a:lnTo>
                  <a:lnTo>
                    <a:pt x="1068432" y="60893"/>
                  </a:lnTo>
                  <a:lnTo>
                    <a:pt x="1114806" y="78104"/>
                  </a:lnTo>
                  <a:lnTo>
                    <a:pt x="1156953" y="97043"/>
                  </a:lnTo>
                  <a:lnTo>
                    <a:pt x="1194545" y="117574"/>
                  </a:lnTo>
                  <a:lnTo>
                    <a:pt x="1227254" y="139563"/>
                  </a:lnTo>
                  <a:lnTo>
                    <a:pt x="1276710" y="187382"/>
                  </a:lnTo>
                  <a:lnTo>
                    <a:pt x="1302696" y="239427"/>
                  </a:lnTo>
                  <a:lnTo>
                    <a:pt x="1306068" y="266699"/>
                  </a:lnTo>
                  <a:lnTo>
                    <a:pt x="1302696" y="293972"/>
                  </a:lnTo>
                  <a:lnTo>
                    <a:pt x="1276710" y="346017"/>
                  </a:lnTo>
                  <a:lnTo>
                    <a:pt x="1227254" y="393836"/>
                  </a:lnTo>
                  <a:lnTo>
                    <a:pt x="1194545" y="415825"/>
                  </a:lnTo>
                  <a:lnTo>
                    <a:pt x="1156953" y="436356"/>
                  </a:lnTo>
                  <a:lnTo>
                    <a:pt x="1114806" y="455294"/>
                  </a:lnTo>
                  <a:lnTo>
                    <a:pt x="1068432" y="472506"/>
                  </a:lnTo>
                  <a:lnTo>
                    <a:pt x="1018159" y="487858"/>
                  </a:lnTo>
                  <a:lnTo>
                    <a:pt x="964317" y="501215"/>
                  </a:lnTo>
                  <a:lnTo>
                    <a:pt x="907232" y="512444"/>
                  </a:lnTo>
                  <a:lnTo>
                    <a:pt x="847233" y="521411"/>
                  </a:lnTo>
                  <a:lnTo>
                    <a:pt x="784648" y="527982"/>
                  </a:lnTo>
                  <a:lnTo>
                    <a:pt x="719806" y="532023"/>
                  </a:lnTo>
                  <a:lnTo>
                    <a:pt x="653034" y="533399"/>
                  </a:lnTo>
                  <a:lnTo>
                    <a:pt x="586261" y="532023"/>
                  </a:lnTo>
                  <a:lnTo>
                    <a:pt x="521419" y="527982"/>
                  </a:lnTo>
                  <a:lnTo>
                    <a:pt x="458834" y="521411"/>
                  </a:lnTo>
                  <a:lnTo>
                    <a:pt x="398835" y="512444"/>
                  </a:lnTo>
                  <a:lnTo>
                    <a:pt x="341750" y="501215"/>
                  </a:lnTo>
                  <a:lnTo>
                    <a:pt x="287908" y="487858"/>
                  </a:lnTo>
                  <a:lnTo>
                    <a:pt x="237635" y="472506"/>
                  </a:lnTo>
                  <a:lnTo>
                    <a:pt x="191261" y="455294"/>
                  </a:lnTo>
                  <a:lnTo>
                    <a:pt x="149114" y="436356"/>
                  </a:lnTo>
                  <a:lnTo>
                    <a:pt x="111522" y="415825"/>
                  </a:lnTo>
                  <a:lnTo>
                    <a:pt x="78813" y="393836"/>
                  </a:lnTo>
                  <a:lnTo>
                    <a:pt x="29357" y="346017"/>
                  </a:lnTo>
                  <a:lnTo>
                    <a:pt x="3371" y="293972"/>
                  </a:lnTo>
                  <a:lnTo>
                    <a:pt x="0" y="266699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59993" y="3299586"/>
            <a:ext cx="2576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6545F"/>
                </a:solidFill>
                <a:latin typeface="Calibri"/>
                <a:cs typeface="Calibri"/>
              </a:rPr>
              <a:t>Parallel</a:t>
            </a:r>
            <a:r>
              <a:rPr sz="1800" b="1" spc="-45" dirty="0">
                <a:solidFill>
                  <a:srgbClr val="46545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6545F"/>
                </a:solidFill>
                <a:latin typeface="Calibri"/>
                <a:cs typeface="Calibri"/>
              </a:rPr>
              <a:t>plate</a:t>
            </a:r>
            <a:r>
              <a:rPr sz="1800" b="1" spc="-40" dirty="0">
                <a:solidFill>
                  <a:srgbClr val="46545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6545F"/>
                </a:solidFill>
                <a:latin typeface="Calibri"/>
                <a:cs typeface="Calibri"/>
              </a:rPr>
              <a:t>configuration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936491" y="2531364"/>
            <a:ext cx="623570" cy="515620"/>
            <a:chOff x="3936491" y="2531364"/>
            <a:chExt cx="623570" cy="515620"/>
          </a:xfrm>
        </p:grpSpPr>
        <p:sp>
          <p:nvSpPr>
            <p:cNvPr id="83" name="object 83"/>
            <p:cNvSpPr/>
            <p:nvPr/>
          </p:nvSpPr>
          <p:spPr>
            <a:xfrm>
              <a:off x="3942587" y="2537460"/>
              <a:ext cx="611505" cy="502920"/>
            </a:xfrm>
            <a:custGeom>
              <a:avLst/>
              <a:gdLst/>
              <a:ahLst/>
              <a:cxnLst/>
              <a:rect l="l" t="t" r="r" b="b"/>
              <a:pathLst>
                <a:path w="611504" h="502919">
                  <a:moveTo>
                    <a:pt x="359663" y="0"/>
                  </a:moveTo>
                  <a:lnTo>
                    <a:pt x="359663" y="125729"/>
                  </a:lnTo>
                  <a:lnTo>
                    <a:pt x="0" y="125729"/>
                  </a:lnTo>
                  <a:lnTo>
                    <a:pt x="0" y="377189"/>
                  </a:lnTo>
                  <a:lnTo>
                    <a:pt x="359663" y="377189"/>
                  </a:lnTo>
                  <a:lnTo>
                    <a:pt x="359663" y="502919"/>
                  </a:lnTo>
                  <a:lnTo>
                    <a:pt x="611124" y="251460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942587" y="2537460"/>
              <a:ext cx="611505" cy="502920"/>
            </a:xfrm>
            <a:custGeom>
              <a:avLst/>
              <a:gdLst/>
              <a:ahLst/>
              <a:cxnLst/>
              <a:rect l="l" t="t" r="r" b="b"/>
              <a:pathLst>
                <a:path w="611504" h="502919">
                  <a:moveTo>
                    <a:pt x="0" y="125729"/>
                  </a:moveTo>
                  <a:lnTo>
                    <a:pt x="359663" y="125729"/>
                  </a:lnTo>
                  <a:lnTo>
                    <a:pt x="359663" y="0"/>
                  </a:lnTo>
                  <a:lnTo>
                    <a:pt x="611124" y="251460"/>
                  </a:lnTo>
                  <a:lnTo>
                    <a:pt x="359663" y="502919"/>
                  </a:lnTo>
                  <a:lnTo>
                    <a:pt x="359663" y="377189"/>
                  </a:lnTo>
                  <a:lnTo>
                    <a:pt x="0" y="377189"/>
                  </a:lnTo>
                  <a:lnTo>
                    <a:pt x="0" y="12572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18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143000"/>
            <a:ext cx="586740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dirty="0">
                <a:solidFill>
                  <a:srgbClr val="C00000"/>
                </a:solidFill>
                <a:latin typeface="Arial"/>
                <a:cs typeface="Arial"/>
              </a:rPr>
              <a:t>Sensors</a:t>
            </a:r>
            <a:r>
              <a:rPr sz="60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6000" b="1" spc="-5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60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6000" b="1" dirty="0">
                <a:solidFill>
                  <a:srgbClr val="C00000"/>
                </a:solidFill>
                <a:latin typeface="Arial"/>
                <a:cs typeface="Arial"/>
              </a:rPr>
              <a:t>IoT</a:t>
            </a:r>
            <a:endParaRPr sz="6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DDE18C-E854-AF14-4F5C-02B0F25F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143000"/>
            <a:ext cx="4025902" cy="36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6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7185"/>
            <a:ext cx="623633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Gas Sensor:</a:t>
            </a:r>
            <a:r>
              <a:rPr sz="3100" b="1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MOx</a:t>
            </a:r>
            <a:r>
              <a:rPr sz="31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semiconductor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382" y="922985"/>
            <a:ext cx="7354570" cy="150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75"/>
              </a:lnSpc>
              <a:spcBef>
                <a:spcPts val="100"/>
              </a:spcBef>
              <a:buClr>
                <a:srgbClr val="0196A0"/>
              </a:buClr>
              <a:buChar char="•"/>
              <a:tabLst>
                <a:tab pos="24130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MOx</a:t>
            </a:r>
            <a:r>
              <a:rPr sz="24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semiconductor</a:t>
            </a:r>
            <a:endParaRPr sz="2400">
              <a:latin typeface="Arial"/>
              <a:cs typeface="Arial"/>
            </a:endParaRPr>
          </a:p>
          <a:p>
            <a:pPr marL="812800" lvl="1" indent="-343535">
              <a:lnSpc>
                <a:spcPts val="2180"/>
              </a:lnSpc>
              <a:buClr>
                <a:srgbClr val="006FC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Crystalline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material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ts val="2180"/>
              </a:lnSpc>
              <a:buClr>
                <a:srgbClr val="006FC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Porous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structure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by “sintering”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oxide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powder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ts val="2185"/>
              </a:lnSpc>
              <a:buClr>
                <a:srgbClr val="006FC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Electrical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conductivity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increases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temperature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ts val="2290"/>
              </a:lnSpc>
              <a:buClr>
                <a:srgbClr val="006FC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Metal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oxides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behave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n-type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p-type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semiconductors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" y="2474976"/>
            <a:ext cx="2174748" cy="20284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4128" y="2916458"/>
            <a:ext cx="1234387" cy="13807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34890" y="2697550"/>
            <a:ext cx="548005" cy="29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6545F"/>
                </a:solidFill>
                <a:latin typeface="Arial"/>
                <a:cs typeface="Arial"/>
              </a:rPr>
              <a:t>Sensing </a:t>
            </a:r>
            <a:r>
              <a:rPr sz="90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46545F"/>
                </a:solidFill>
                <a:latin typeface="Arial"/>
                <a:cs typeface="Arial"/>
              </a:rPr>
              <a:t>re</a:t>
            </a:r>
            <a:r>
              <a:rPr sz="900" spc="5" dirty="0">
                <a:solidFill>
                  <a:srgbClr val="46545F"/>
                </a:solidFill>
                <a:latin typeface="Arial"/>
                <a:cs typeface="Arial"/>
              </a:rPr>
              <a:t>s</a:t>
            </a:r>
            <a:r>
              <a:rPr sz="900" spc="-5" dirty="0">
                <a:solidFill>
                  <a:srgbClr val="46545F"/>
                </a:solidFill>
                <a:latin typeface="Arial"/>
                <a:cs typeface="Arial"/>
              </a:rPr>
              <a:t>i</a:t>
            </a:r>
            <a:r>
              <a:rPr sz="900" spc="5" dirty="0">
                <a:solidFill>
                  <a:srgbClr val="46545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46545F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46545F"/>
                </a:solidFill>
                <a:latin typeface="Arial"/>
                <a:cs typeface="Arial"/>
              </a:rPr>
              <a:t>an</a:t>
            </a:r>
            <a:r>
              <a:rPr sz="900" spc="5" dirty="0">
                <a:solidFill>
                  <a:srgbClr val="46545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6545F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3768" y="4283865"/>
            <a:ext cx="3695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6545F"/>
                </a:solidFill>
                <a:latin typeface="Arial"/>
                <a:cs typeface="Arial"/>
              </a:rPr>
              <a:t>Hea</a:t>
            </a:r>
            <a:r>
              <a:rPr sz="900" dirty="0">
                <a:solidFill>
                  <a:srgbClr val="46545F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46545F"/>
                </a:solidFill>
                <a:latin typeface="Arial"/>
                <a:cs typeface="Arial"/>
              </a:rPr>
              <a:t>er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3764" y="3080469"/>
            <a:ext cx="1373383" cy="132693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56434" y="3609553"/>
            <a:ext cx="264160" cy="24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02800"/>
              </a:lnSpc>
              <a:spcBef>
                <a:spcPts val="100"/>
              </a:spcBef>
            </a:pPr>
            <a:r>
              <a:rPr sz="700" spc="10" dirty="0">
                <a:solidFill>
                  <a:srgbClr val="46545F"/>
                </a:solidFill>
                <a:latin typeface="Arial"/>
                <a:cs typeface="Arial"/>
              </a:rPr>
              <a:t>M</a:t>
            </a:r>
            <a:r>
              <a:rPr sz="700" spc="5" dirty="0">
                <a:solidFill>
                  <a:srgbClr val="46545F"/>
                </a:solidFill>
                <a:latin typeface="Arial"/>
                <a:cs typeface="Arial"/>
              </a:rPr>
              <a:t>etal  </a:t>
            </a:r>
            <a:r>
              <a:rPr sz="700" spc="15" dirty="0">
                <a:solidFill>
                  <a:srgbClr val="46545F"/>
                </a:solidFill>
                <a:latin typeface="Arial"/>
                <a:cs typeface="Arial"/>
              </a:rPr>
              <a:t>O</a:t>
            </a:r>
            <a:r>
              <a:rPr sz="700" spc="-10" dirty="0">
                <a:solidFill>
                  <a:srgbClr val="46545F"/>
                </a:solidFill>
                <a:latin typeface="Arial"/>
                <a:cs typeface="Arial"/>
              </a:rPr>
              <a:t>x</a:t>
            </a:r>
            <a:r>
              <a:rPr sz="700" spc="5" dirty="0">
                <a:solidFill>
                  <a:srgbClr val="46545F"/>
                </a:solidFill>
                <a:latin typeface="Arial"/>
                <a:cs typeface="Arial"/>
              </a:rPr>
              <a:t>ide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9354" y="2836965"/>
            <a:ext cx="650240" cy="325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spc="5" dirty="0">
                <a:solidFill>
                  <a:srgbClr val="46545F"/>
                </a:solidFill>
                <a:latin typeface="Arial"/>
                <a:cs typeface="Arial"/>
              </a:rPr>
              <a:t>Heater</a:t>
            </a:r>
            <a:endParaRPr sz="70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650"/>
              </a:spcBef>
            </a:pPr>
            <a:r>
              <a:rPr sz="700" spc="10" dirty="0">
                <a:solidFill>
                  <a:srgbClr val="46545F"/>
                </a:solidFill>
                <a:latin typeface="Arial"/>
                <a:cs typeface="Arial"/>
              </a:rPr>
              <a:t>M</a:t>
            </a:r>
            <a:r>
              <a:rPr sz="700" spc="5" dirty="0">
                <a:solidFill>
                  <a:srgbClr val="46545F"/>
                </a:solidFill>
                <a:latin typeface="Arial"/>
                <a:cs typeface="Arial"/>
              </a:rPr>
              <a:t>e</a:t>
            </a:r>
            <a:r>
              <a:rPr sz="700" spc="30" dirty="0">
                <a:solidFill>
                  <a:srgbClr val="46545F"/>
                </a:solidFill>
                <a:latin typeface="Arial"/>
                <a:cs typeface="Arial"/>
              </a:rPr>
              <a:t>m</a:t>
            </a:r>
            <a:r>
              <a:rPr sz="700" spc="5" dirty="0">
                <a:solidFill>
                  <a:srgbClr val="46545F"/>
                </a:solidFill>
                <a:latin typeface="Arial"/>
                <a:cs typeface="Arial"/>
              </a:rPr>
              <a:t>bran</a:t>
            </a:r>
            <a:r>
              <a:rPr sz="700" spc="10" dirty="0">
                <a:solidFill>
                  <a:srgbClr val="46545F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4009" y="2975724"/>
            <a:ext cx="805180" cy="807720"/>
          </a:xfrm>
          <a:custGeom>
            <a:avLst/>
            <a:gdLst/>
            <a:ahLst/>
            <a:cxnLst/>
            <a:rect l="l" t="t" r="r" b="b"/>
            <a:pathLst>
              <a:path w="805179" h="807720">
                <a:moveTo>
                  <a:pt x="568121" y="18961"/>
                </a:moveTo>
                <a:lnTo>
                  <a:pt x="554621" y="0"/>
                </a:lnTo>
                <a:lnTo>
                  <a:pt x="189611" y="256654"/>
                </a:lnTo>
                <a:lnTo>
                  <a:pt x="188150" y="255270"/>
                </a:lnTo>
                <a:lnTo>
                  <a:pt x="175602" y="250482"/>
                </a:lnTo>
                <a:lnTo>
                  <a:pt x="162179" y="250748"/>
                </a:lnTo>
                <a:lnTo>
                  <a:pt x="149453" y="256362"/>
                </a:lnTo>
                <a:lnTo>
                  <a:pt x="139890" y="266420"/>
                </a:lnTo>
                <a:lnTo>
                  <a:pt x="135102" y="278942"/>
                </a:lnTo>
                <a:lnTo>
                  <a:pt x="135382" y="292341"/>
                </a:lnTo>
                <a:lnTo>
                  <a:pt x="140982" y="305041"/>
                </a:lnTo>
                <a:lnTo>
                  <a:pt x="151079" y="314591"/>
                </a:lnTo>
                <a:lnTo>
                  <a:pt x="163626" y="319354"/>
                </a:lnTo>
                <a:lnTo>
                  <a:pt x="177050" y="319087"/>
                </a:lnTo>
                <a:lnTo>
                  <a:pt x="189776" y="313499"/>
                </a:lnTo>
                <a:lnTo>
                  <a:pt x="199339" y="303415"/>
                </a:lnTo>
                <a:lnTo>
                  <a:pt x="202768" y="294436"/>
                </a:lnTo>
                <a:lnTo>
                  <a:pt x="204127" y="290893"/>
                </a:lnTo>
                <a:lnTo>
                  <a:pt x="203847" y="277507"/>
                </a:lnTo>
                <a:lnTo>
                  <a:pt x="203034" y="275666"/>
                </a:lnTo>
                <a:lnTo>
                  <a:pt x="568121" y="18961"/>
                </a:lnTo>
                <a:close/>
              </a:path>
              <a:path w="805179" h="807720">
                <a:moveTo>
                  <a:pt x="802970" y="143268"/>
                </a:moveTo>
                <a:lnTo>
                  <a:pt x="792441" y="122466"/>
                </a:lnTo>
                <a:lnTo>
                  <a:pt x="193535" y="423659"/>
                </a:lnTo>
                <a:lnTo>
                  <a:pt x="192303" y="422084"/>
                </a:lnTo>
                <a:lnTo>
                  <a:pt x="180581" y="415544"/>
                </a:lnTo>
                <a:lnTo>
                  <a:pt x="167271" y="413842"/>
                </a:lnTo>
                <a:lnTo>
                  <a:pt x="153860" y="417512"/>
                </a:lnTo>
                <a:lnTo>
                  <a:pt x="142925" y="426097"/>
                </a:lnTo>
                <a:lnTo>
                  <a:pt x="136359" y="437781"/>
                </a:lnTo>
                <a:lnTo>
                  <a:pt x="134658" y="451078"/>
                </a:lnTo>
                <a:lnTo>
                  <a:pt x="138341" y="464464"/>
                </a:lnTo>
                <a:lnTo>
                  <a:pt x="146926" y="475386"/>
                </a:lnTo>
                <a:lnTo>
                  <a:pt x="158648" y="481939"/>
                </a:lnTo>
                <a:lnTo>
                  <a:pt x="171958" y="483628"/>
                </a:lnTo>
                <a:lnTo>
                  <a:pt x="185369" y="479958"/>
                </a:lnTo>
                <a:lnTo>
                  <a:pt x="196303" y="471373"/>
                </a:lnTo>
                <a:lnTo>
                  <a:pt x="202869" y="459689"/>
                </a:lnTo>
                <a:lnTo>
                  <a:pt x="202946" y="459143"/>
                </a:lnTo>
                <a:lnTo>
                  <a:pt x="204571" y="446392"/>
                </a:lnTo>
                <a:lnTo>
                  <a:pt x="204038" y="444474"/>
                </a:lnTo>
                <a:lnTo>
                  <a:pt x="802970" y="143268"/>
                </a:lnTo>
                <a:close/>
              </a:path>
              <a:path w="805179" h="807720">
                <a:moveTo>
                  <a:pt x="804799" y="780605"/>
                </a:moveTo>
                <a:lnTo>
                  <a:pt x="804684" y="757301"/>
                </a:lnTo>
                <a:lnTo>
                  <a:pt x="67627" y="760793"/>
                </a:lnTo>
                <a:lnTo>
                  <a:pt x="67221" y="758837"/>
                </a:lnTo>
                <a:lnTo>
                  <a:pt x="59664" y="747763"/>
                </a:lnTo>
                <a:lnTo>
                  <a:pt x="48501" y="740321"/>
                </a:lnTo>
                <a:lnTo>
                  <a:pt x="34848" y="737641"/>
                </a:lnTo>
                <a:lnTo>
                  <a:pt x="21234" y="740460"/>
                </a:lnTo>
                <a:lnTo>
                  <a:pt x="10147" y="747991"/>
                </a:lnTo>
                <a:lnTo>
                  <a:pt x="2692" y="759142"/>
                </a:lnTo>
                <a:lnTo>
                  <a:pt x="0" y="772756"/>
                </a:lnTo>
                <a:lnTo>
                  <a:pt x="2819" y="786358"/>
                </a:lnTo>
                <a:lnTo>
                  <a:pt x="10375" y="797433"/>
                </a:lnTo>
                <a:lnTo>
                  <a:pt x="21539" y="804875"/>
                </a:lnTo>
                <a:lnTo>
                  <a:pt x="35179" y="807554"/>
                </a:lnTo>
                <a:lnTo>
                  <a:pt x="48806" y="804748"/>
                </a:lnTo>
                <a:lnTo>
                  <a:pt x="59905" y="797204"/>
                </a:lnTo>
                <a:lnTo>
                  <a:pt x="67360" y="786053"/>
                </a:lnTo>
                <a:lnTo>
                  <a:pt x="67716" y="784250"/>
                </a:lnTo>
                <a:lnTo>
                  <a:pt x="67741" y="784098"/>
                </a:lnTo>
                <a:lnTo>
                  <a:pt x="804799" y="780605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7392" y="237743"/>
            <a:ext cx="630935" cy="630935"/>
          </a:xfrm>
          <a:prstGeom prst="rect">
            <a:avLst/>
          </a:prstGeom>
        </p:spPr>
      </p:pic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1645" y="4689094"/>
          <a:ext cx="5695949" cy="1205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ond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  Classification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solidFill>
                      <a:srgbClr val="4B9EC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5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mple  Material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solidFill>
                      <a:srgbClr val="4B9EC7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292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Reducing gas 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(eg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solidFill>
                      <a:srgbClr val="4B9EC7"/>
                    </a:solidFill>
                  </a:tcPr>
                </a:tc>
                <a:tc>
                  <a:txBody>
                    <a:bodyPr/>
                    <a:lstStyle/>
                    <a:p>
                      <a:pPr marL="131445" marR="3632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Oxidising gas 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(eg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200" b="1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solidFill>
                      <a:srgbClr val="4B9E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n-type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B9EC7"/>
                      </a:solidFill>
                      <a:prstDash val="solid"/>
                    </a:lnL>
                    <a:lnB w="12700">
                      <a:solidFill>
                        <a:srgbClr val="4B9EC7"/>
                      </a:solidFill>
                      <a:prstDash val="solid"/>
                    </a:lnB>
                    <a:solidFill>
                      <a:srgbClr val="E9EF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SnO</a:t>
                      </a:r>
                      <a:r>
                        <a:rPr sz="1200" baseline="-20833" dirty="0">
                          <a:latin typeface="Arial"/>
                          <a:cs typeface="Arial"/>
                        </a:rPr>
                        <a:t>2</a:t>
                      </a:r>
                      <a:endParaRPr sz="1200" baseline="-2083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B w="12700">
                      <a:solidFill>
                        <a:srgbClr val="4B9EC7"/>
                      </a:solidFill>
                      <a:prstDash val="solid"/>
                    </a:lnB>
                    <a:solidFill>
                      <a:srgbClr val="E9EFF5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Reducing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resistance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B w="12700">
                      <a:solidFill>
                        <a:srgbClr val="4B9EC7"/>
                      </a:solidFill>
                      <a:prstDash val="solid"/>
                    </a:lnB>
                    <a:solidFill>
                      <a:srgbClr val="E9EFF5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Increasing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resistance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R w="12700">
                      <a:solidFill>
                        <a:srgbClr val="4B9EC7"/>
                      </a:solidFill>
                      <a:prstDash val="solid"/>
                    </a:lnR>
                    <a:lnB w="12700">
                      <a:solidFill>
                        <a:srgbClr val="4B9EC7"/>
                      </a:solidFill>
                      <a:prstDash val="solid"/>
                    </a:lnB>
                    <a:solidFill>
                      <a:srgbClr val="E9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p-type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4B9EC7"/>
                      </a:solidFill>
                      <a:prstDash val="solid"/>
                    </a:lnL>
                    <a:lnT w="12700">
                      <a:solidFill>
                        <a:srgbClr val="4B9EC7"/>
                      </a:solidFill>
                      <a:prstDash val="solid"/>
                    </a:lnT>
                    <a:lnB w="12700">
                      <a:solidFill>
                        <a:srgbClr val="4B9EC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Cr</a:t>
                      </a:r>
                      <a:r>
                        <a:rPr sz="1200" spc="-7" baseline="-2083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200" baseline="-20833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T w="12700">
                      <a:solidFill>
                        <a:srgbClr val="4B9EC7"/>
                      </a:solidFill>
                      <a:prstDash val="solid"/>
                    </a:lnT>
                    <a:lnB w="12700">
                      <a:solidFill>
                        <a:srgbClr val="4B9EC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Increasing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resistance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T w="12700">
                      <a:solidFill>
                        <a:srgbClr val="4B9EC7"/>
                      </a:solidFill>
                      <a:prstDash val="solid"/>
                    </a:lnT>
                    <a:lnB w="12700">
                      <a:solidFill>
                        <a:srgbClr val="4B9EC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Reducing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resistance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R w="12700">
                      <a:solidFill>
                        <a:srgbClr val="4B9EC7"/>
                      </a:solidFill>
                      <a:prstDash val="solid"/>
                    </a:lnR>
                    <a:lnT w="12700">
                      <a:solidFill>
                        <a:srgbClr val="4B9EC7"/>
                      </a:solidFill>
                      <a:prstDash val="solid"/>
                    </a:lnT>
                    <a:lnB w="12700">
                      <a:solidFill>
                        <a:srgbClr val="4B9EC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6205728" y="2979420"/>
            <a:ext cx="5916295" cy="2931160"/>
            <a:chOff x="6205728" y="2979420"/>
            <a:chExt cx="5916295" cy="293116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4872" y="2988564"/>
              <a:ext cx="5897880" cy="291236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10300" y="2983992"/>
              <a:ext cx="5907405" cy="2921635"/>
            </a:xfrm>
            <a:custGeom>
              <a:avLst/>
              <a:gdLst/>
              <a:ahLst/>
              <a:cxnLst/>
              <a:rect l="l" t="t" r="r" b="b"/>
              <a:pathLst>
                <a:path w="5907405" h="2921635">
                  <a:moveTo>
                    <a:pt x="0" y="2921507"/>
                  </a:moveTo>
                  <a:lnTo>
                    <a:pt x="5907024" y="2921507"/>
                  </a:lnTo>
                  <a:lnTo>
                    <a:pt x="5907024" y="0"/>
                  </a:lnTo>
                  <a:lnTo>
                    <a:pt x="0" y="0"/>
                  </a:lnTo>
                  <a:lnTo>
                    <a:pt x="0" y="29215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19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8129"/>
            <a:ext cx="45262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Sensor</a:t>
            </a:r>
            <a:r>
              <a:rPr sz="31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Fusion</a:t>
            </a:r>
            <a:r>
              <a:rPr sz="3100"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Software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723" y="776985"/>
            <a:ext cx="251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5AF"/>
                </a:solidFill>
                <a:latin typeface="Arial"/>
                <a:cs typeface="Arial"/>
              </a:rPr>
              <a:t>Compensation</a:t>
            </a:r>
            <a:r>
              <a:rPr sz="1800" spc="-30" dirty="0">
                <a:solidFill>
                  <a:srgbClr val="0075A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5AF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43" y="998219"/>
            <a:ext cx="868679" cy="12268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90841" y="2248026"/>
            <a:ext cx="1564640" cy="381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sz="1150" dirty="0">
                <a:latin typeface="Calibri"/>
                <a:cs typeface="Calibri"/>
              </a:rPr>
              <a:t>Inaccurate sensing due to </a:t>
            </a:r>
            <a:r>
              <a:rPr sz="1150" spc="-2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thermal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interference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0261" y="1403730"/>
            <a:ext cx="363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sensor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08847" y="1624583"/>
            <a:ext cx="625475" cy="514350"/>
          </a:xfrm>
          <a:custGeom>
            <a:avLst/>
            <a:gdLst/>
            <a:ahLst/>
            <a:cxnLst/>
            <a:rect l="l" t="t" r="r" b="b"/>
            <a:pathLst>
              <a:path w="625475" h="514350">
                <a:moveTo>
                  <a:pt x="625221" y="0"/>
                </a:moveTo>
                <a:lnTo>
                  <a:pt x="0" y="5138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120384" y="987552"/>
            <a:ext cx="946150" cy="1138555"/>
            <a:chOff x="6120384" y="987552"/>
            <a:chExt cx="946150" cy="11385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0384" y="987552"/>
              <a:ext cx="597408" cy="11384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435852" y="1600200"/>
              <a:ext cx="626110" cy="514350"/>
            </a:xfrm>
            <a:custGeom>
              <a:avLst/>
              <a:gdLst/>
              <a:ahLst/>
              <a:cxnLst/>
              <a:rect l="l" t="t" r="r" b="b"/>
              <a:pathLst>
                <a:path w="626109" h="514350">
                  <a:moveTo>
                    <a:pt x="625728" y="0"/>
                  </a:moveTo>
                  <a:lnTo>
                    <a:pt x="0" y="51384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05246" y="2180336"/>
            <a:ext cx="1215390" cy="381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sz="1150" dirty="0">
                <a:latin typeface="Calibri"/>
                <a:cs typeface="Calibri"/>
              </a:rPr>
              <a:t>Slow sensing due to </a:t>
            </a:r>
            <a:r>
              <a:rPr sz="1150" spc="-2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thermal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inertia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7646" y="1380236"/>
            <a:ext cx="363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sensor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4063" y="2236977"/>
            <a:ext cx="2098040" cy="381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sz="1150" dirty="0">
                <a:latin typeface="Calibri"/>
                <a:cs typeface="Calibri"/>
              </a:rPr>
              <a:t>Slow sensing due to the diffusion </a:t>
            </a:r>
            <a:r>
              <a:rPr sz="1150" spc="5" dirty="0">
                <a:latin typeface="Calibri"/>
                <a:cs typeface="Calibri"/>
              </a:rPr>
              <a:t>/ </a:t>
            </a:r>
            <a:r>
              <a:rPr sz="1150" spc="-2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adsorption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97310" y="1037336"/>
            <a:ext cx="578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sensor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cavity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inside the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phone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9404" y="2040635"/>
            <a:ext cx="126492" cy="12649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0404" y="2040635"/>
            <a:ext cx="126492" cy="126491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407652" y="987552"/>
            <a:ext cx="1515110" cy="1053465"/>
            <a:chOff x="9407652" y="987552"/>
            <a:chExt cx="1515110" cy="1053465"/>
          </a:xfrm>
        </p:grpSpPr>
        <p:sp>
          <p:nvSpPr>
            <p:cNvPr id="18" name="object 18"/>
            <p:cNvSpPr/>
            <p:nvPr/>
          </p:nvSpPr>
          <p:spPr>
            <a:xfrm>
              <a:off x="9407652" y="987552"/>
              <a:ext cx="1402080" cy="782320"/>
            </a:xfrm>
            <a:custGeom>
              <a:avLst/>
              <a:gdLst/>
              <a:ahLst/>
              <a:cxnLst/>
              <a:rect l="l" t="t" r="r" b="b"/>
              <a:pathLst>
                <a:path w="1402079" h="782319">
                  <a:moveTo>
                    <a:pt x="1402079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402079" y="781812"/>
                  </a:lnTo>
                  <a:lnTo>
                    <a:pt x="1402079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08414" y="1755648"/>
              <a:ext cx="1402715" cy="29209"/>
            </a:xfrm>
            <a:custGeom>
              <a:avLst/>
              <a:gdLst/>
              <a:ahLst/>
              <a:cxnLst/>
              <a:rect l="l" t="t" r="r" b="b"/>
              <a:pathLst>
                <a:path w="1402715" h="29210">
                  <a:moveTo>
                    <a:pt x="0" y="28955"/>
                  </a:moveTo>
                  <a:lnTo>
                    <a:pt x="1402587" y="28955"/>
                  </a:lnTo>
                  <a:lnTo>
                    <a:pt x="1402587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1636" y="1687068"/>
              <a:ext cx="128016" cy="1264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15144" y="1850136"/>
              <a:ext cx="126491" cy="1264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38360" y="1863852"/>
              <a:ext cx="128016" cy="1280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60152" y="1912619"/>
              <a:ext cx="126492" cy="12801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785096" y="1044321"/>
              <a:ext cx="613410" cy="725170"/>
            </a:xfrm>
            <a:custGeom>
              <a:avLst/>
              <a:gdLst/>
              <a:ahLst/>
              <a:cxnLst/>
              <a:rect l="l" t="t" r="r" b="b"/>
              <a:pathLst>
                <a:path w="613409" h="725169">
                  <a:moveTo>
                    <a:pt x="612901" y="0"/>
                  </a:moveTo>
                  <a:lnTo>
                    <a:pt x="0" y="0"/>
                  </a:lnTo>
                  <a:lnTo>
                    <a:pt x="0" y="725169"/>
                  </a:lnTo>
                  <a:lnTo>
                    <a:pt x="612901" y="725169"/>
                  </a:lnTo>
                  <a:lnTo>
                    <a:pt x="612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85096" y="1044321"/>
              <a:ext cx="613410" cy="725170"/>
            </a:xfrm>
            <a:custGeom>
              <a:avLst/>
              <a:gdLst/>
              <a:ahLst/>
              <a:cxnLst/>
              <a:rect l="l" t="t" r="r" b="b"/>
              <a:pathLst>
                <a:path w="613409" h="725169">
                  <a:moveTo>
                    <a:pt x="612901" y="0"/>
                  </a:moveTo>
                  <a:lnTo>
                    <a:pt x="612901" y="725169"/>
                  </a:lnTo>
                  <a:lnTo>
                    <a:pt x="0" y="725169"/>
                  </a:lnTo>
                  <a:lnTo>
                    <a:pt x="0" y="0"/>
                  </a:lnTo>
                  <a:lnTo>
                    <a:pt x="612901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16998" y="1707261"/>
              <a:ext cx="190500" cy="130175"/>
            </a:xfrm>
            <a:custGeom>
              <a:avLst/>
              <a:gdLst/>
              <a:ahLst/>
              <a:cxnLst/>
              <a:rect l="l" t="t" r="r" b="b"/>
              <a:pathLst>
                <a:path w="190500" h="130175">
                  <a:moveTo>
                    <a:pt x="190500" y="0"/>
                  </a:moveTo>
                  <a:lnTo>
                    <a:pt x="0" y="0"/>
                  </a:lnTo>
                  <a:lnTo>
                    <a:pt x="0" y="129666"/>
                  </a:lnTo>
                  <a:lnTo>
                    <a:pt x="190500" y="129666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53244" y="1537716"/>
              <a:ext cx="126491" cy="12649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65080" y="1342644"/>
              <a:ext cx="126492" cy="1264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93808" y="1231392"/>
              <a:ext cx="128016" cy="12801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291572" y="1231392"/>
              <a:ext cx="106680" cy="455930"/>
            </a:xfrm>
            <a:custGeom>
              <a:avLst/>
              <a:gdLst/>
              <a:ahLst/>
              <a:cxnLst/>
              <a:rect l="l" t="t" r="r" b="b"/>
              <a:pathLst>
                <a:path w="106679" h="455930">
                  <a:moveTo>
                    <a:pt x="106679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06679" y="455675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291572" y="1231392"/>
              <a:ext cx="106680" cy="455930"/>
            </a:xfrm>
            <a:custGeom>
              <a:avLst/>
              <a:gdLst/>
              <a:ahLst/>
              <a:cxnLst/>
              <a:rect l="l" t="t" r="r" b="b"/>
              <a:pathLst>
                <a:path w="106679" h="455930">
                  <a:moveTo>
                    <a:pt x="0" y="455675"/>
                  </a:moveTo>
                  <a:lnTo>
                    <a:pt x="106679" y="455675"/>
                  </a:lnTo>
                  <a:lnTo>
                    <a:pt x="106679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398252" y="1306068"/>
              <a:ext cx="519430" cy="100330"/>
            </a:xfrm>
            <a:custGeom>
              <a:avLst/>
              <a:gdLst/>
              <a:ahLst/>
              <a:cxnLst/>
              <a:rect l="l" t="t" r="r" b="b"/>
              <a:pathLst>
                <a:path w="519429" h="100330">
                  <a:moveTo>
                    <a:pt x="519175" y="0"/>
                  </a:moveTo>
                  <a:lnTo>
                    <a:pt x="0" y="10020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583926" y="1815464"/>
            <a:ext cx="546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gas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ol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cul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69652" y="1804416"/>
            <a:ext cx="126492" cy="12649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22859" y="1251965"/>
            <a:ext cx="26777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75AF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46545F"/>
                </a:solidFill>
                <a:latin typeface="Arial"/>
                <a:cs typeface="Arial"/>
              </a:rPr>
              <a:t>Thermal</a:t>
            </a:r>
            <a:r>
              <a:rPr sz="1400" b="1" spc="-5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6545F"/>
                </a:solidFill>
                <a:latin typeface="Arial"/>
                <a:cs typeface="Arial"/>
              </a:rPr>
              <a:t>inertia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Thermal contact with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device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 reduces the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speed of adaptation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 to</a:t>
            </a:r>
            <a:r>
              <a:rPr sz="1400" spc="-3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changing</a:t>
            </a:r>
            <a:r>
              <a:rPr sz="1400" spc="-6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ambient</a:t>
            </a:r>
            <a:r>
              <a:rPr sz="1400" spc="-3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temperature.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2859" y="2319020"/>
            <a:ext cx="260985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4785">
              <a:lnSpc>
                <a:spcPct val="100000"/>
              </a:lnSpc>
              <a:spcBef>
                <a:spcPts val="105"/>
              </a:spcBef>
              <a:buClr>
                <a:srgbClr val="0075AF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46545F"/>
                </a:solidFill>
                <a:latin typeface="Arial"/>
                <a:cs typeface="Arial"/>
              </a:rPr>
              <a:t>Thermal interference </a:t>
            </a:r>
            <a:r>
              <a:rPr sz="1400" b="1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There are many components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producing</a:t>
            </a:r>
            <a:r>
              <a:rPr sz="1400" spc="-5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heat</a:t>
            </a:r>
            <a:r>
              <a:rPr sz="1400" spc="-3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inside</a:t>
            </a:r>
            <a:r>
              <a:rPr sz="1400" spc="-3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mobile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device, e.g. display or </a:t>
            </a:r>
            <a:r>
              <a:rPr sz="1400" spc="-15" dirty="0">
                <a:solidFill>
                  <a:srgbClr val="46545F"/>
                </a:solidFill>
                <a:latin typeface="Arial"/>
                <a:cs typeface="Arial"/>
              </a:rPr>
              <a:t>processor. </a:t>
            </a:r>
            <a:r>
              <a:rPr sz="1400" spc="-37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The generated heat </a:t>
            </a:r>
            <a:r>
              <a:rPr sz="1400" spc="-10" dirty="0">
                <a:solidFill>
                  <a:srgbClr val="46545F"/>
                </a:solidFill>
                <a:latin typeface="Arial"/>
                <a:cs typeface="Arial"/>
              </a:rPr>
              <a:t>warms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up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 the</a:t>
            </a:r>
            <a:r>
              <a:rPr sz="1400" spc="-2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device</a:t>
            </a:r>
            <a:r>
              <a:rPr sz="1400" spc="-2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6545F"/>
                </a:solidFill>
                <a:latin typeface="Arial"/>
                <a:cs typeface="Arial"/>
              </a:rPr>
              <a:t>sensor.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2859" y="3812794"/>
            <a:ext cx="301117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0075AF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46545F"/>
                </a:solidFill>
                <a:latin typeface="Arial"/>
                <a:cs typeface="Arial"/>
              </a:rPr>
              <a:t>Diffusion/adsorption/desorption </a:t>
            </a:r>
            <a:r>
              <a:rPr sz="1400" b="1" spc="-37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When the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ambient humidity changes,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 the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diffusion process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to the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inside of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 the</a:t>
            </a:r>
            <a:r>
              <a:rPr sz="1400" spc="-3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device</a:t>
            </a:r>
            <a:r>
              <a:rPr sz="1400" spc="-2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can</a:t>
            </a:r>
            <a:r>
              <a:rPr sz="1400" spc="-2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be</a:t>
            </a:r>
            <a:r>
              <a:rPr sz="1400" spc="-1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6545F"/>
                </a:solidFill>
                <a:latin typeface="Arial"/>
                <a:cs typeface="Arial"/>
              </a:rPr>
              <a:t>slow.</a:t>
            </a:r>
            <a:endParaRPr sz="1400">
              <a:latin typeface="Arial"/>
              <a:cs typeface="Arial"/>
            </a:endParaRPr>
          </a:p>
          <a:p>
            <a:pPr marL="12700" marR="31877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Furthermore, internal components </a:t>
            </a:r>
            <a:r>
              <a:rPr sz="1400" spc="-37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might</a:t>
            </a:r>
            <a:r>
              <a:rPr sz="1400" spc="-3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adsorb/desorb</a:t>
            </a:r>
            <a:r>
              <a:rPr sz="1400" spc="-5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6545F"/>
                </a:solidFill>
                <a:latin typeface="Arial"/>
                <a:cs typeface="Arial"/>
              </a:rPr>
              <a:t>humidity,</a:t>
            </a:r>
            <a:endParaRPr sz="1400">
              <a:latin typeface="Arial"/>
              <a:cs typeface="Arial"/>
            </a:endParaRPr>
          </a:p>
          <a:p>
            <a:pPr marL="12700" marR="418465">
              <a:lnSpc>
                <a:spcPct val="100000"/>
              </a:lnSpc>
            </a:pP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e.g. </a:t>
            </a:r>
            <a:r>
              <a:rPr sz="1400" dirty="0">
                <a:solidFill>
                  <a:srgbClr val="46545F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material of printed circuit </a:t>
            </a:r>
            <a:r>
              <a:rPr sz="1400" spc="-375" dirty="0">
                <a:solidFill>
                  <a:srgbClr val="4654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545F"/>
                </a:solidFill>
                <a:latin typeface="Arial"/>
                <a:cs typeface="Arial"/>
              </a:rPr>
              <a:t>boards.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661981" y="3131629"/>
            <a:ext cx="8521065" cy="3248025"/>
            <a:chOff x="3661981" y="3131629"/>
            <a:chExt cx="8521065" cy="3248025"/>
          </a:xfrm>
        </p:grpSpPr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6000" y="3407664"/>
              <a:ext cx="6086856" cy="29718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66744" y="3136392"/>
              <a:ext cx="8417560" cy="338455"/>
            </a:xfrm>
            <a:custGeom>
              <a:avLst/>
              <a:gdLst/>
              <a:ahLst/>
              <a:cxnLst/>
              <a:rect l="l" t="t" r="r" b="b"/>
              <a:pathLst>
                <a:path w="8417560" h="338454">
                  <a:moveTo>
                    <a:pt x="0" y="338327"/>
                  </a:moveTo>
                  <a:lnTo>
                    <a:pt x="8417052" y="338327"/>
                  </a:lnTo>
                  <a:lnTo>
                    <a:pt x="8417052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746119" y="3157473"/>
            <a:ext cx="7796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Calibri"/>
                <a:cs typeface="Calibri"/>
              </a:rPr>
              <a:t>Temperature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measurement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inside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mobile</a:t>
            </a:r>
            <a:r>
              <a:rPr sz="1600" b="1" spc="-10" dirty="0">
                <a:latin typeface="Calibri"/>
                <a:cs typeface="Calibri"/>
              </a:rPr>
              <a:t> phone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with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sudden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change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from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30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°C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5" dirty="0">
                <a:latin typeface="Calibri"/>
                <a:cs typeface="Calibri"/>
              </a:rPr>
              <a:t>20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°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509771" y="3505200"/>
            <a:ext cx="2700655" cy="3352800"/>
            <a:chOff x="3509771" y="3505200"/>
            <a:chExt cx="2700655" cy="3352800"/>
          </a:xfrm>
        </p:grpSpPr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09771" y="3517391"/>
              <a:ext cx="1310639" cy="334060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17391" y="3622547"/>
              <a:ext cx="1190243" cy="212597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4607" y="3505200"/>
              <a:ext cx="1345691" cy="335279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72227" y="3610355"/>
              <a:ext cx="1225296" cy="2142744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786" y="326847"/>
            <a:ext cx="1141603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Sensors</a:t>
            </a:r>
            <a:r>
              <a:rPr sz="3100" b="1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3100" b="1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Mobile,</a:t>
            </a:r>
            <a:r>
              <a:rPr sz="31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15" dirty="0">
                <a:solidFill>
                  <a:srgbClr val="000000"/>
                </a:solidFill>
                <a:latin typeface="Arial"/>
                <a:cs typeface="Arial"/>
              </a:rPr>
              <a:t>Wearables,</a:t>
            </a:r>
            <a:r>
              <a:rPr sz="3100" b="1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Home</a:t>
            </a:r>
            <a:r>
              <a:rPr sz="31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&amp;</a:t>
            </a:r>
            <a:r>
              <a:rPr sz="3100" b="1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Building</a:t>
            </a:r>
            <a:r>
              <a:rPr sz="3100" b="1" spc="-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Automation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4043" y="861602"/>
            <a:ext cx="8373745" cy="1261110"/>
            <a:chOff x="3274043" y="861602"/>
            <a:chExt cx="8373745" cy="1261110"/>
          </a:xfrm>
        </p:grpSpPr>
        <p:sp>
          <p:nvSpPr>
            <p:cNvPr id="4" name="object 4"/>
            <p:cNvSpPr/>
            <p:nvPr/>
          </p:nvSpPr>
          <p:spPr>
            <a:xfrm>
              <a:off x="3274996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927" y="0"/>
                  </a:moveTo>
                  <a:lnTo>
                    <a:pt x="1257420" y="0"/>
                  </a:lnTo>
                  <a:lnTo>
                    <a:pt x="0" y="1258932"/>
                  </a:lnTo>
                  <a:lnTo>
                    <a:pt x="323880" y="1258932"/>
                  </a:lnTo>
                  <a:lnTo>
                    <a:pt x="1580927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74996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880" y="1258932"/>
                  </a:lnTo>
                  <a:lnTo>
                    <a:pt x="1580927" y="0"/>
                  </a:lnTo>
                  <a:lnTo>
                    <a:pt x="1257420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8876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800" y="0"/>
                  </a:moveTo>
                  <a:lnTo>
                    <a:pt x="1257046" y="0"/>
                  </a:lnTo>
                  <a:lnTo>
                    <a:pt x="0" y="1258932"/>
                  </a:lnTo>
                  <a:lnTo>
                    <a:pt x="323504" y="1258932"/>
                  </a:lnTo>
                  <a:lnTo>
                    <a:pt x="15808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8876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504" y="1258932"/>
                  </a:lnTo>
                  <a:lnTo>
                    <a:pt x="1580800" y="0"/>
                  </a:lnTo>
                  <a:lnTo>
                    <a:pt x="125704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22381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1051" y="0"/>
                  </a:moveTo>
                  <a:lnTo>
                    <a:pt x="1257296" y="0"/>
                  </a:lnTo>
                  <a:lnTo>
                    <a:pt x="0" y="1258932"/>
                  </a:lnTo>
                  <a:lnTo>
                    <a:pt x="323755" y="1258932"/>
                  </a:lnTo>
                  <a:lnTo>
                    <a:pt x="158105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22381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755" y="1258932"/>
                  </a:lnTo>
                  <a:lnTo>
                    <a:pt x="1581051" y="0"/>
                  </a:lnTo>
                  <a:lnTo>
                    <a:pt x="125729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6136" y="862554"/>
              <a:ext cx="1581785" cy="1259205"/>
            </a:xfrm>
            <a:custGeom>
              <a:avLst/>
              <a:gdLst/>
              <a:ahLst/>
              <a:cxnLst/>
              <a:rect l="l" t="t" r="r" b="b"/>
              <a:pathLst>
                <a:path w="1581785" h="1259205">
                  <a:moveTo>
                    <a:pt x="1581176" y="0"/>
                  </a:moveTo>
                  <a:lnTo>
                    <a:pt x="1257296" y="0"/>
                  </a:lnTo>
                  <a:lnTo>
                    <a:pt x="0" y="1258932"/>
                  </a:lnTo>
                  <a:lnTo>
                    <a:pt x="323880" y="1258932"/>
                  </a:lnTo>
                  <a:lnTo>
                    <a:pt x="158117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6136" y="862554"/>
              <a:ext cx="1581785" cy="1259205"/>
            </a:xfrm>
            <a:custGeom>
              <a:avLst/>
              <a:gdLst/>
              <a:ahLst/>
              <a:cxnLst/>
              <a:rect l="l" t="t" r="r" b="b"/>
              <a:pathLst>
                <a:path w="1581785" h="1259205">
                  <a:moveTo>
                    <a:pt x="0" y="1258932"/>
                  </a:moveTo>
                  <a:lnTo>
                    <a:pt x="323880" y="1258932"/>
                  </a:lnTo>
                  <a:lnTo>
                    <a:pt x="1581176" y="0"/>
                  </a:lnTo>
                  <a:lnTo>
                    <a:pt x="125729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0017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802" y="0"/>
                  </a:moveTo>
                  <a:lnTo>
                    <a:pt x="1257296" y="0"/>
                  </a:lnTo>
                  <a:lnTo>
                    <a:pt x="0" y="1258932"/>
                  </a:lnTo>
                  <a:lnTo>
                    <a:pt x="323755" y="1258932"/>
                  </a:lnTo>
                  <a:lnTo>
                    <a:pt x="1580802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0017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755" y="1258932"/>
                  </a:lnTo>
                  <a:lnTo>
                    <a:pt x="1580802" y="0"/>
                  </a:lnTo>
                  <a:lnTo>
                    <a:pt x="125729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3772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925" y="0"/>
                  </a:moveTo>
                  <a:lnTo>
                    <a:pt x="1257046" y="0"/>
                  </a:lnTo>
                  <a:lnTo>
                    <a:pt x="0" y="1258932"/>
                  </a:lnTo>
                  <a:lnTo>
                    <a:pt x="323504" y="1258932"/>
                  </a:lnTo>
                  <a:lnTo>
                    <a:pt x="158092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93772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504" y="1258932"/>
                  </a:lnTo>
                  <a:lnTo>
                    <a:pt x="1580925" y="0"/>
                  </a:lnTo>
                  <a:lnTo>
                    <a:pt x="125704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7277" y="862554"/>
              <a:ext cx="1581785" cy="1259205"/>
            </a:xfrm>
            <a:custGeom>
              <a:avLst/>
              <a:gdLst/>
              <a:ahLst/>
              <a:cxnLst/>
              <a:rect l="l" t="t" r="r" b="b"/>
              <a:pathLst>
                <a:path w="1581784" h="1259205">
                  <a:moveTo>
                    <a:pt x="1581176" y="0"/>
                  </a:moveTo>
                  <a:lnTo>
                    <a:pt x="1257420" y="0"/>
                  </a:lnTo>
                  <a:lnTo>
                    <a:pt x="0" y="1258932"/>
                  </a:lnTo>
                  <a:lnTo>
                    <a:pt x="323880" y="1258932"/>
                  </a:lnTo>
                  <a:lnTo>
                    <a:pt x="158117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7277" y="862554"/>
              <a:ext cx="1581785" cy="1259205"/>
            </a:xfrm>
            <a:custGeom>
              <a:avLst/>
              <a:gdLst/>
              <a:ahLst/>
              <a:cxnLst/>
              <a:rect l="l" t="t" r="r" b="b"/>
              <a:pathLst>
                <a:path w="1581784" h="1259205">
                  <a:moveTo>
                    <a:pt x="0" y="1258932"/>
                  </a:moveTo>
                  <a:lnTo>
                    <a:pt x="323880" y="1258932"/>
                  </a:lnTo>
                  <a:lnTo>
                    <a:pt x="1581176" y="0"/>
                  </a:lnTo>
                  <a:lnTo>
                    <a:pt x="1257420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41157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802" y="0"/>
                  </a:moveTo>
                  <a:lnTo>
                    <a:pt x="1257296" y="0"/>
                  </a:lnTo>
                  <a:lnTo>
                    <a:pt x="0" y="1258932"/>
                  </a:lnTo>
                  <a:lnTo>
                    <a:pt x="323755" y="1258932"/>
                  </a:lnTo>
                  <a:lnTo>
                    <a:pt x="1580802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1157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755" y="1258932"/>
                  </a:lnTo>
                  <a:lnTo>
                    <a:pt x="1580802" y="0"/>
                  </a:lnTo>
                  <a:lnTo>
                    <a:pt x="125729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4913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800" y="0"/>
                  </a:moveTo>
                  <a:lnTo>
                    <a:pt x="1257046" y="0"/>
                  </a:lnTo>
                  <a:lnTo>
                    <a:pt x="0" y="1258932"/>
                  </a:lnTo>
                  <a:lnTo>
                    <a:pt x="323504" y="1258932"/>
                  </a:lnTo>
                  <a:lnTo>
                    <a:pt x="15808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4912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504" y="1258932"/>
                  </a:lnTo>
                  <a:lnTo>
                    <a:pt x="1580800" y="0"/>
                  </a:lnTo>
                  <a:lnTo>
                    <a:pt x="125704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88417" y="862554"/>
              <a:ext cx="1574165" cy="1259205"/>
            </a:xfrm>
            <a:custGeom>
              <a:avLst/>
              <a:gdLst/>
              <a:ahLst/>
              <a:cxnLst/>
              <a:rect l="l" t="t" r="r" b="b"/>
              <a:pathLst>
                <a:path w="1574165" h="1259205">
                  <a:moveTo>
                    <a:pt x="1573652" y="0"/>
                  </a:moveTo>
                  <a:lnTo>
                    <a:pt x="1257296" y="0"/>
                  </a:lnTo>
                  <a:lnTo>
                    <a:pt x="0" y="1258932"/>
                  </a:lnTo>
                  <a:lnTo>
                    <a:pt x="316231" y="1258932"/>
                  </a:lnTo>
                  <a:lnTo>
                    <a:pt x="1573652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88417" y="862554"/>
              <a:ext cx="1574165" cy="1259205"/>
            </a:xfrm>
            <a:custGeom>
              <a:avLst/>
              <a:gdLst/>
              <a:ahLst/>
              <a:cxnLst/>
              <a:rect l="l" t="t" r="r" b="b"/>
              <a:pathLst>
                <a:path w="1574165" h="1259205">
                  <a:moveTo>
                    <a:pt x="0" y="1258932"/>
                  </a:moveTo>
                  <a:lnTo>
                    <a:pt x="316231" y="1258932"/>
                  </a:lnTo>
                  <a:lnTo>
                    <a:pt x="1573652" y="0"/>
                  </a:lnTo>
                  <a:lnTo>
                    <a:pt x="125729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04649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927" y="0"/>
                  </a:moveTo>
                  <a:lnTo>
                    <a:pt x="1257420" y="0"/>
                  </a:lnTo>
                  <a:lnTo>
                    <a:pt x="0" y="1258932"/>
                  </a:lnTo>
                  <a:lnTo>
                    <a:pt x="323880" y="1258932"/>
                  </a:lnTo>
                  <a:lnTo>
                    <a:pt x="1580927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4649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880" y="1258932"/>
                  </a:lnTo>
                  <a:lnTo>
                    <a:pt x="1580927" y="0"/>
                  </a:lnTo>
                  <a:lnTo>
                    <a:pt x="1257420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28530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925" y="0"/>
                  </a:moveTo>
                  <a:lnTo>
                    <a:pt x="1257046" y="0"/>
                  </a:lnTo>
                  <a:lnTo>
                    <a:pt x="0" y="1258932"/>
                  </a:lnTo>
                  <a:lnTo>
                    <a:pt x="323504" y="1258932"/>
                  </a:lnTo>
                  <a:lnTo>
                    <a:pt x="158092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28530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504" y="1258932"/>
                  </a:lnTo>
                  <a:lnTo>
                    <a:pt x="1580925" y="0"/>
                  </a:lnTo>
                  <a:lnTo>
                    <a:pt x="125704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52035" y="862554"/>
              <a:ext cx="1581785" cy="1259205"/>
            </a:xfrm>
            <a:custGeom>
              <a:avLst/>
              <a:gdLst/>
              <a:ahLst/>
              <a:cxnLst/>
              <a:rect l="l" t="t" r="r" b="b"/>
              <a:pathLst>
                <a:path w="1581784" h="1259205">
                  <a:moveTo>
                    <a:pt x="1581176" y="0"/>
                  </a:moveTo>
                  <a:lnTo>
                    <a:pt x="1257420" y="0"/>
                  </a:lnTo>
                  <a:lnTo>
                    <a:pt x="0" y="1258932"/>
                  </a:lnTo>
                  <a:lnTo>
                    <a:pt x="323880" y="1258932"/>
                  </a:lnTo>
                  <a:lnTo>
                    <a:pt x="158117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52034" y="862554"/>
              <a:ext cx="1581785" cy="1259205"/>
            </a:xfrm>
            <a:custGeom>
              <a:avLst/>
              <a:gdLst/>
              <a:ahLst/>
              <a:cxnLst/>
              <a:rect l="l" t="t" r="r" b="b"/>
              <a:pathLst>
                <a:path w="1581784" h="1259205">
                  <a:moveTo>
                    <a:pt x="0" y="1258932"/>
                  </a:moveTo>
                  <a:lnTo>
                    <a:pt x="323880" y="1258932"/>
                  </a:lnTo>
                  <a:lnTo>
                    <a:pt x="1581176" y="0"/>
                  </a:lnTo>
                  <a:lnTo>
                    <a:pt x="1257420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75915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802" y="0"/>
                  </a:moveTo>
                  <a:lnTo>
                    <a:pt x="1257296" y="0"/>
                  </a:lnTo>
                  <a:lnTo>
                    <a:pt x="0" y="1258932"/>
                  </a:lnTo>
                  <a:lnTo>
                    <a:pt x="323755" y="1258932"/>
                  </a:lnTo>
                  <a:lnTo>
                    <a:pt x="1580802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75915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755" y="1258932"/>
                  </a:lnTo>
                  <a:lnTo>
                    <a:pt x="1580802" y="0"/>
                  </a:lnTo>
                  <a:lnTo>
                    <a:pt x="125729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99670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925" y="0"/>
                  </a:moveTo>
                  <a:lnTo>
                    <a:pt x="1257046" y="0"/>
                  </a:lnTo>
                  <a:lnTo>
                    <a:pt x="0" y="1258932"/>
                  </a:lnTo>
                  <a:lnTo>
                    <a:pt x="323504" y="1258932"/>
                  </a:lnTo>
                  <a:lnTo>
                    <a:pt x="158092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99670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504" y="1258932"/>
                  </a:lnTo>
                  <a:lnTo>
                    <a:pt x="1580925" y="0"/>
                  </a:lnTo>
                  <a:lnTo>
                    <a:pt x="125704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23175" y="862554"/>
              <a:ext cx="1581785" cy="1259205"/>
            </a:xfrm>
            <a:custGeom>
              <a:avLst/>
              <a:gdLst/>
              <a:ahLst/>
              <a:cxnLst/>
              <a:rect l="l" t="t" r="r" b="b"/>
              <a:pathLst>
                <a:path w="1581784" h="1259205">
                  <a:moveTo>
                    <a:pt x="1581176" y="0"/>
                  </a:moveTo>
                  <a:lnTo>
                    <a:pt x="1257420" y="0"/>
                  </a:lnTo>
                  <a:lnTo>
                    <a:pt x="0" y="1258932"/>
                  </a:lnTo>
                  <a:lnTo>
                    <a:pt x="323755" y="1258932"/>
                  </a:lnTo>
                  <a:lnTo>
                    <a:pt x="158117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23175" y="862554"/>
              <a:ext cx="1581785" cy="1259205"/>
            </a:xfrm>
            <a:custGeom>
              <a:avLst/>
              <a:gdLst/>
              <a:ahLst/>
              <a:cxnLst/>
              <a:rect l="l" t="t" r="r" b="b"/>
              <a:pathLst>
                <a:path w="1581784" h="1259205">
                  <a:moveTo>
                    <a:pt x="0" y="1258932"/>
                  </a:moveTo>
                  <a:lnTo>
                    <a:pt x="323755" y="1258932"/>
                  </a:lnTo>
                  <a:lnTo>
                    <a:pt x="1581176" y="0"/>
                  </a:lnTo>
                  <a:lnTo>
                    <a:pt x="1257420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46930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927" y="0"/>
                  </a:moveTo>
                  <a:lnTo>
                    <a:pt x="1257420" y="0"/>
                  </a:lnTo>
                  <a:lnTo>
                    <a:pt x="0" y="1258932"/>
                  </a:lnTo>
                  <a:lnTo>
                    <a:pt x="323880" y="1258932"/>
                  </a:lnTo>
                  <a:lnTo>
                    <a:pt x="1580927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46930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880" y="1258932"/>
                  </a:lnTo>
                  <a:lnTo>
                    <a:pt x="1580927" y="0"/>
                  </a:lnTo>
                  <a:lnTo>
                    <a:pt x="1257420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70811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800" y="0"/>
                  </a:moveTo>
                  <a:lnTo>
                    <a:pt x="1257046" y="0"/>
                  </a:lnTo>
                  <a:lnTo>
                    <a:pt x="0" y="1258932"/>
                  </a:lnTo>
                  <a:lnTo>
                    <a:pt x="323504" y="1258932"/>
                  </a:lnTo>
                  <a:lnTo>
                    <a:pt x="15808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70811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504" y="1258932"/>
                  </a:lnTo>
                  <a:lnTo>
                    <a:pt x="1580800" y="0"/>
                  </a:lnTo>
                  <a:lnTo>
                    <a:pt x="125704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94316" y="862554"/>
              <a:ext cx="1581785" cy="1259205"/>
            </a:xfrm>
            <a:custGeom>
              <a:avLst/>
              <a:gdLst/>
              <a:ahLst/>
              <a:cxnLst/>
              <a:rect l="l" t="t" r="r" b="b"/>
              <a:pathLst>
                <a:path w="1581784" h="1259205">
                  <a:moveTo>
                    <a:pt x="1581176" y="0"/>
                  </a:moveTo>
                  <a:lnTo>
                    <a:pt x="1257296" y="0"/>
                  </a:lnTo>
                  <a:lnTo>
                    <a:pt x="0" y="1258932"/>
                  </a:lnTo>
                  <a:lnTo>
                    <a:pt x="323880" y="1258932"/>
                  </a:lnTo>
                  <a:lnTo>
                    <a:pt x="158117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94315" y="862554"/>
              <a:ext cx="1581785" cy="1259205"/>
            </a:xfrm>
            <a:custGeom>
              <a:avLst/>
              <a:gdLst/>
              <a:ahLst/>
              <a:cxnLst/>
              <a:rect l="l" t="t" r="r" b="b"/>
              <a:pathLst>
                <a:path w="1581784" h="1259205">
                  <a:moveTo>
                    <a:pt x="0" y="1258932"/>
                  </a:moveTo>
                  <a:lnTo>
                    <a:pt x="323880" y="1258932"/>
                  </a:lnTo>
                  <a:lnTo>
                    <a:pt x="1581176" y="0"/>
                  </a:lnTo>
                  <a:lnTo>
                    <a:pt x="125729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418196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802" y="0"/>
                  </a:moveTo>
                  <a:lnTo>
                    <a:pt x="1257296" y="0"/>
                  </a:lnTo>
                  <a:lnTo>
                    <a:pt x="0" y="1258932"/>
                  </a:lnTo>
                  <a:lnTo>
                    <a:pt x="323755" y="1258932"/>
                  </a:lnTo>
                  <a:lnTo>
                    <a:pt x="1580802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18196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755" y="1258932"/>
                  </a:lnTo>
                  <a:lnTo>
                    <a:pt x="1580802" y="0"/>
                  </a:lnTo>
                  <a:lnTo>
                    <a:pt x="125729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741951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1580925" y="0"/>
                  </a:moveTo>
                  <a:lnTo>
                    <a:pt x="1257046" y="0"/>
                  </a:lnTo>
                  <a:lnTo>
                    <a:pt x="0" y="1258932"/>
                  </a:lnTo>
                  <a:lnTo>
                    <a:pt x="323504" y="1258932"/>
                  </a:lnTo>
                  <a:lnTo>
                    <a:pt x="158092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741951" y="862554"/>
              <a:ext cx="1581150" cy="1259205"/>
            </a:xfrm>
            <a:custGeom>
              <a:avLst/>
              <a:gdLst/>
              <a:ahLst/>
              <a:cxnLst/>
              <a:rect l="l" t="t" r="r" b="b"/>
              <a:pathLst>
                <a:path w="1581150" h="1259205">
                  <a:moveTo>
                    <a:pt x="0" y="1258932"/>
                  </a:moveTo>
                  <a:lnTo>
                    <a:pt x="323504" y="1258932"/>
                  </a:lnTo>
                  <a:lnTo>
                    <a:pt x="1580925" y="0"/>
                  </a:lnTo>
                  <a:lnTo>
                    <a:pt x="1257046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065456" y="862554"/>
              <a:ext cx="1581785" cy="1259205"/>
            </a:xfrm>
            <a:custGeom>
              <a:avLst/>
              <a:gdLst/>
              <a:ahLst/>
              <a:cxnLst/>
              <a:rect l="l" t="t" r="r" b="b"/>
              <a:pathLst>
                <a:path w="1581784" h="1259205">
                  <a:moveTo>
                    <a:pt x="1581176" y="0"/>
                  </a:moveTo>
                  <a:lnTo>
                    <a:pt x="1257420" y="0"/>
                  </a:lnTo>
                  <a:lnTo>
                    <a:pt x="0" y="1258932"/>
                  </a:lnTo>
                  <a:lnTo>
                    <a:pt x="323880" y="1258932"/>
                  </a:lnTo>
                  <a:lnTo>
                    <a:pt x="158117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065456" y="862554"/>
              <a:ext cx="1581785" cy="1259205"/>
            </a:xfrm>
            <a:custGeom>
              <a:avLst/>
              <a:gdLst/>
              <a:ahLst/>
              <a:cxnLst/>
              <a:rect l="l" t="t" r="r" b="b"/>
              <a:pathLst>
                <a:path w="1581784" h="1259205">
                  <a:moveTo>
                    <a:pt x="0" y="1258932"/>
                  </a:moveTo>
                  <a:lnTo>
                    <a:pt x="323880" y="1258932"/>
                  </a:lnTo>
                  <a:lnTo>
                    <a:pt x="1581176" y="0"/>
                  </a:lnTo>
                  <a:lnTo>
                    <a:pt x="1257420" y="0"/>
                  </a:lnTo>
                  <a:lnTo>
                    <a:pt x="0" y="1258932"/>
                  </a:lnTo>
                </a:path>
              </a:pathLst>
            </a:custGeom>
            <a:ln w="31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 rot="18900000">
            <a:off x="3372353" y="1692112"/>
            <a:ext cx="841622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10" dirty="0">
                <a:latin typeface="Calibri"/>
                <a:cs typeface="Calibri"/>
              </a:rPr>
              <a:t>A</a:t>
            </a:r>
            <a:r>
              <a:rPr sz="1050" b="1" spc="25" dirty="0">
                <a:latin typeface="Calibri"/>
                <a:cs typeface="Calibri"/>
              </a:rPr>
              <a:t>c</a:t>
            </a:r>
            <a:r>
              <a:rPr sz="1050" b="1" spc="-30" dirty="0">
                <a:latin typeface="Calibri"/>
                <a:cs typeface="Calibri"/>
              </a:rPr>
              <a:t>c</a:t>
            </a:r>
            <a:r>
              <a:rPr sz="1050" b="1" dirty="0">
                <a:latin typeface="Calibri"/>
                <a:cs typeface="Calibri"/>
              </a:rPr>
              <a:t>e</a:t>
            </a:r>
            <a:r>
              <a:rPr sz="1050" b="1" spc="30" dirty="0">
                <a:latin typeface="Calibri"/>
                <a:cs typeface="Calibri"/>
              </a:rPr>
              <a:t>l</a:t>
            </a:r>
            <a:r>
              <a:rPr sz="1050" b="1" dirty="0">
                <a:latin typeface="Calibri"/>
                <a:cs typeface="Calibri"/>
              </a:rPr>
              <a:t>e</a:t>
            </a:r>
            <a:r>
              <a:rPr sz="1050" b="1" spc="-20" dirty="0">
                <a:latin typeface="Calibri"/>
                <a:cs typeface="Calibri"/>
              </a:rPr>
              <a:t>r</a:t>
            </a:r>
            <a:r>
              <a:rPr sz="1050" b="1" spc="25" dirty="0">
                <a:latin typeface="Calibri"/>
                <a:cs typeface="Calibri"/>
              </a:rPr>
              <a:t>o</a:t>
            </a:r>
            <a:r>
              <a:rPr sz="1050" b="1" spc="-30" dirty="0">
                <a:latin typeface="Calibri"/>
                <a:cs typeface="Calibri"/>
              </a:rPr>
              <a:t>m</a:t>
            </a:r>
            <a:r>
              <a:rPr sz="1050" b="1" dirty="0">
                <a:latin typeface="Calibri"/>
                <a:cs typeface="Calibri"/>
              </a:rPr>
              <a:t>e</a:t>
            </a:r>
            <a:r>
              <a:rPr sz="1050" b="1" spc="45" dirty="0">
                <a:latin typeface="Calibri"/>
                <a:cs typeface="Calibri"/>
              </a:rPr>
              <a:t>t</a:t>
            </a:r>
            <a:r>
              <a:rPr sz="1050" b="1" dirty="0">
                <a:latin typeface="Calibri"/>
                <a:cs typeface="Calibri"/>
              </a:rPr>
              <a:t>e</a:t>
            </a:r>
            <a:r>
              <a:rPr sz="1050" b="1" spc="5" dirty="0">
                <a:latin typeface="Calibri"/>
                <a:cs typeface="Calibri"/>
              </a:rPr>
              <a:t>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 rot="18900000">
            <a:off x="3728267" y="1775504"/>
            <a:ext cx="61031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35" dirty="0">
                <a:latin typeface="Calibri"/>
                <a:cs typeface="Calibri"/>
              </a:rPr>
              <a:t>G</a:t>
            </a:r>
            <a:r>
              <a:rPr sz="1050" b="1" spc="-30" dirty="0">
                <a:latin typeface="Calibri"/>
                <a:cs typeface="Calibri"/>
              </a:rPr>
              <a:t>y</a:t>
            </a:r>
            <a:r>
              <a:rPr sz="1050" b="1" spc="-20" dirty="0">
                <a:latin typeface="Calibri"/>
                <a:cs typeface="Calibri"/>
              </a:rPr>
              <a:t>r</a:t>
            </a:r>
            <a:r>
              <a:rPr sz="1050" b="1" spc="25" dirty="0">
                <a:latin typeface="Calibri"/>
                <a:cs typeface="Calibri"/>
              </a:rPr>
              <a:t>o</a:t>
            </a:r>
            <a:r>
              <a:rPr sz="1050" b="1" spc="-10" dirty="0">
                <a:latin typeface="Calibri"/>
                <a:cs typeface="Calibri"/>
              </a:rPr>
              <a:t>s</a:t>
            </a:r>
            <a:r>
              <a:rPr sz="1050" b="1" spc="25" dirty="0">
                <a:latin typeface="Calibri"/>
                <a:cs typeface="Calibri"/>
              </a:rPr>
              <a:t>co</a:t>
            </a:r>
            <a:r>
              <a:rPr sz="1050" b="1" spc="-35" dirty="0">
                <a:latin typeface="Calibri"/>
                <a:cs typeface="Calibri"/>
              </a:rPr>
              <a:t>p</a:t>
            </a:r>
            <a:r>
              <a:rPr sz="1050" b="1" spc="5" dirty="0">
                <a:latin typeface="Calibri"/>
                <a:cs typeface="Calibri"/>
              </a:rPr>
              <a:t>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 rot="18900000">
            <a:off x="4060637" y="1798162"/>
            <a:ext cx="547976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25" dirty="0">
                <a:latin typeface="Calibri"/>
                <a:cs typeface="Calibri"/>
              </a:rPr>
              <a:t>M</a:t>
            </a:r>
            <a:r>
              <a:rPr sz="1050" b="1" spc="5" dirty="0">
                <a:latin typeface="Calibri"/>
                <a:cs typeface="Calibri"/>
              </a:rPr>
              <a:t>a</a:t>
            </a:r>
            <a:r>
              <a:rPr sz="1050" b="1" spc="-30" dirty="0">
                <a:latin typeface="Calibri"/>
                <a:cs typeface="Calibri"/>
              </a:rPr>
              <a:t>g</a:t>
            </a:r>
            <a:r>
              <a:rPr sz="1050" b="1" spc="25" dirty="0">
                <a:latin typeface="Calibri"/>
                <a:cs typeface="Calibri"/>
              </a:rPr>
              <a:t>n</a:t>
            </a:r>
            <a:r>
              <a:rPr sz="1050" b="1" dirty="0">
                <a:latin typeface="Calibri"/>
                <a:cs typeface="Calibri"/>
              </a:rPr>
              <a:t>e</a:t>
            </a:r>
            <a:r>
              <a:rPr sz="1050" b="1" spc="-10" dirty="0">
                <a:latin typeface="Calibri"/>
                <a:cs typeface="Calibri"/>
              </a:rPr>
              <a:t>t</a:t>
            </a:r>
            <a:r>
              <a:rPr sz="1050" b="1" spc="30" dirty="0">
                <a:latin typeface="Calibri"/>
                <a:cs typeface="Calibri"/>
              </a:rPr>
              <a:t>i</a:t>
            </a:r>
            <a:r>
              <a:rPr sz="1050" b="1" spc="5" dirty="0">
                <a:latin typeface="Calibri"/>
                <a:cs typeface="Calibri"/>
              </a:rPr>
              <a:t>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 rot="18900000">
            <a:off x="4390774" y="1815254"/>
            <a:ext cx="501366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30" dirty="0">
                <a:latin typeface="Calibri"/>
                <a:cs typeface="Calibri"/>
              </a:rPr>
              <a:t>P</a:t>
            </a:r>
            <a:r>
              <a:rPr sz="1050" b="1" spc="-20" dirty="0">
                <a:latin typeface="Calibri"/>
                <a:cs typeface="Calibri"/>
              </a:rPr>
              <a:t>r</a:t>
            </a:r>
            <a:r>
              <a:rPr sz="1050" b="1" dirty="0">
                <a:latin typeface="Calibri"/>
                <a:cs typeface="Calibri"/>
              </a:rPr>
              <a:t>e</a:t>
            </a:r>
            <a:r>
              <a:rPr sz="1050" b="1" spc="-10" dirty="0">
                <a:latin typeface="Calibri"/>
                <a:cs typeface="Calibri"/>
              </a:rPr>
              <a:t>ss</a:t>
            </a:r>
            <a:r>
              <a:rPr sz="1050" b="1" spc="25" dirty="0">
                <a:latin typeface="Calibri"/>
                <a:cs typeface="Calibri"/>
              </a:rPr>
              <a:t>u</a:t>
            </a:r>
            <a:r>
              <a:rPr sz="1050" b="1" spc="-20" dirty="0">
                <a:latin typeface="Calibri"/>
                <a:cs typeface="Calibri"/>
              </a:rPr>
              <a:t>r</a:t>
            </a:r>
            <a:r>
              <a:rPr sz="1050" b="1" spc="5" dirty="0">
                <a:latin typeface="Calibri"/>
                <a:cs typeface="Calibri"/>
              </a:rPr>
              <a:t>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 rot="18900000">
            <a:off x="4679901" y="1724904"/>
            <a:ext cx="750278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5" dirty="0">
                <a:latin typeface="Calibri"/>
                <a:cs typeface="Calibri"/>
              </a:rPr>
              <a:t>T</a:t>
            </a:r>
            <a:r>
              <a:rPr sz="1050" b="1" dirty="0">
                <a:latin typeface="Calibri"/>
                <a:cs typeface="Calibri"/>
              </a:rPr>
              <a:t>e</a:t>
            </a:r>
            <a:r>
              <a:rPr sz="1050" b="1" spc="30" dirty="0">
                <a:latin typeface="Calibri"/>
                <a:cs typeface="Calibri"/>
              </a:rPr>
              <a:t>m</a:t>
            </a:r>
            <a:r>
              <a:rPr sz="1050" b="1" spc="-35" dirty="0">
                <a:latin typeface="Calibri"/>
                <a:cs typeface="Calibri"/>
              </a:rPr>
              <a:t>p</a:t>
            </a:r>
            <a:r>
              <a:rPr sz="1050" b="1" dirty="0">
                <a:latin typeface="Calibri"/>
                <a:cs typeface="Calibri"/>
              </a:rPr>
              <a:t>e</a:t>
            </a:r>
            <a:r>
              <a:rPr sz="1050" b="1" spc="35" dirty="0">
                <a:latin typeface="Calibri"/>
                <a:cs typeface="Calibri"/>
              </a:rPr>
              <a:t>r</a:t>
            </a:r>
            <a:r>
              <a:rPr sz="1050" b="1" spc="5" dirty="0">
                <a:latin typeface="Calibri"/>
                <a:cs typeface="Calibri"/>
              </a:rPr>
              <a:t>a</a:t>
            </a:r>
            <a:r>
              <a:rPr sz="1050" b="1" spc="-10" dirty="0">
                <a:latin typeface="Calibri"/>
                <a:cs typeface="Calibri"/>
              </a:rPr>
              <a:t>t</a:t>
            </a:r>
            <a:r>
              <a:rPr sz="1050" b="1" spc="25" dirty="0">
                <a:latin typeface="Calibri"/>
                <a:cs typeface="Calibri"/>
              </a:rPr>
              <a:t>u</a:t>
            </a:r>
            <a:r>
              <a:rPr sz="1050" b="1" spc="-20" dirty="0">
                <a:latin typeface="Calibri"/>
                <a:cs typeface="Calibri"/>
              </a:rPr>
              <a:t>r</a:t>
            </a:r>
            <a:r>
              <a:rPr sz="1050" b="1" spc="5" dirty="0">
                <a:latin typeface="Calibri"/>
                <a:cs typeface="Calibri"/>
              </a:rPr>
              <a:t>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 rot="18900000">
            <a:off x="4967424" y="1633295"/>
            <a:ext cx="1006168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dirty="0">
                <a:latin typeface="Calibri"/>
                <a:cs typeface="Calibri"/>
              </a:rPr>
              <a:t>Re</a:t>
            </a:r>
            <a:r>
              <a:rPr sz="1050" b="1" spc="30" dirty="0">
                <a:latin typeface="Calibri"/>
                <a:cs typeface="Calibri"/>
              </a:rPr>
              <a:t>l</a:t>
            </a:r>
            <a:r>
              <a:rPr sz="1050" b="1" spc="5" dirty="0">
                <a:latin typeface="Calibri"/>
                <a:cs typeface="Calibri"/>
              </a:rPr>
              <a:t>a</a:t>
            </a:r>
            <a:r>
              <a:rPr sz="1050" b="1" spc="-10" dirty="0">
                <a:latin typeface="Calibri"/>
                <a:cs typeface="Calibri"/>
              </a:rPr>
              <a:t>t</a:t>
            </a:r>
            <a:r>
              <a:rPr sz="1050" b="1" spc="-30" dirty="0">
                <a:latin typeface="Calibri"/>
                <a:cs typeface="Calibri"/>
              </a:rPr>
              <a:t>i</a:t>
            </a:r>
            <a:r>
              <a:rPr sz="1050" b="1" spc="30" dirty="0">
                <a:latin typeface="Calibri"/>
                <a:cs typeface="Calibri"/>
              </a:rPr>
              <a:t>v</a:t>
            </a:r>
            <a:r>
              <a:rPr sz="1050" b="1" spc="5" dirty="0">
                <a:latin typeface="Calibri"/>
                <a:cs typeface="Calibri"/>
              </a:rPr>
              <a:t>e</a:t>
            </a:r>
            <a:r>
              <a:rPr sz="1050" b="1" spc="-5" dirty="0">
                <a:latin typeface="Calibri"/>
                <a:cs typeface="Calibri"/>
              </a:rPr>
              <a:t> </a:t>
            </a:r>
            <a:r>
              <a:rPr sz="1050" b="1" spc="25" dirty="0">
                <a:latin typeface="Calibri"/>
                <a:cs typeface="Calibri"/>
              </a:rPr>
              <a:t>h</a:t>
            </a:r>
            <a:r>
              <a:rPr sz="1050" b="1" spc="-35" dirty="0">
                <a:latin typeface="Calibri"/>
                <a:cs typeface="Calibri"/>
              </a:rPr>
              <a:t>u</a:t>
            </a:r>
            <a:r>
              <a:rPr sz="1050" b="1" spc="30" dirty="0">
                <a:latin typeface="Calibri"/>
                <a:cs typeface="Calibri"/>
              </a:rPr>
              <a:t>m</a:t>
            </a:r>
            <a:r>
              <a:rPr sz="1050" b="1" spc="-30" dirty="0">
                <a:latin typeface="Calibri"/>
                <a:cs typeface="Calibri"/>
              </a:rPr>
              <a:t>i</a:t>
            </a:r>
            <a:r>
              <a:rPr sz="1050" b="1" spc="25" dirty="0">
                <a:latin typeface="Calibri"/>
                <a:cs typeface="Calibri"/>
              </a:rPr>
              <a:t>d</a:t>
            </a:r>
            <a:r>
              <a:rPr sz="1050" b="1" spc="-30" dirty="0">
                <a:latin typeface="Calibri"/>
                <a:cs typeface="Calibri"/>
              </a:rPr>
              <a:t>i</a:t>
            </a:r>
            <a:r>
              <a:rPr sz="1050" b="1" spc="45" dirty="0">
                <a:latin typeface="Calibri"/>
                <a:cs typeface="Calibri"/>
              </a:rPr>
              <a:t>t</a:t>
            </a:r>
            <a:r>
              <a:rPr sz="1050" b="1" spc="5" dirty="0">
                <a:latin typeface="Calibri"/>
                <a:cs typeface="Calibri"/>
              </a:rPr>
              <a:t>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 rot="18900000">
            <a:off x="5345802" y="1771901"/>
            <a:ext cx="620224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-5" dirty="0">
                <a:latin typeface="Calibri"/>
                <a:cs typeface="Calibri"/>
              </a:rPr>
              <a:t>Gas sensor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 rot="18900000">
            <a:off x="5666635" y="1764894"/>
            <a:ext cx="63944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10" dirty="0">
                <a:latin typeface="Calibri"/>
                <a:cs typeface="Calibri"/>
              </a:rPr>
              <a:t>I</a:t>
            </a:r>
            <a:r>
              <a:rPr sz="1050" b="1" spc="-30" dirty="0">
                <a:latin typeface="Calibri"/>
                <a:cs typeface="Calibri"/>
              </a:rPr>
              <a:t>m</a:t>
            </a:r>
            <a:r>
              <a:rPr sz="1050" b="1" spc="25" dirty="0">
                <a:latin typeface="Calibri"/>
                <a:cs typeface="Calibri"/>
              </a:rPr>
              <a:t>p</a:t>
            </a:r>
            <a:r>
              <a:rPr sz="1050" b="1" dirty="0">
                <a:latin typeface="Calibri"/>
                <a:cs typeface="Calibri"/>
              </a:rPr>
              <a:t>e</a:t>
            </a:r>
            <a:r>
              <a:rPr sz="1050" b="1" spc="25" dirty="0">
                <a:latin typeface="Calibri"/>
                <a:cs typeface="Calibri"/>
              </a:rPr>
              <a:t>d</a:t>
            </a:r>
            <a:r>
              <a:rPr sz="1050" b="1" spc="5" dirty="0">
                <a:latin typeface="Calibri"/>
                <a:cs typeface="Calibri"/>
              </a:rPr>
              <a:t>a</a:t>
            </a:r>
            <a:r>
              <a:rPr sz="1050" b="1" spc="-35" dirty="0">
                <a:latin typeface="Calibri"/>
                <a:cs typeface="Calibri"/>
              </a:rPr>
              <a:t>n</a:t>
            </a:r>
            <a:r>
              <a:rPr sz="1050" b="1" spc="25" dirty="0">
                <a:latin typeface="Calibri"/>
                <a:cs typeface="Calibri"/>
              </a:rPr>
              <a:t>c</a:t>
            </a:r>
            <a:r>
              <a:rPr sz="1050" b="1" spc="5" dirty="0">
                <a:latin typeface="Calibri"/>
                <a:cs typeface="Calibri"/>
              </a:rPr>
              <a:t>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 rot="18900000">
            <a:off x="6040738" y="1927959"/>
            <a:ext cx="212852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25" dirty="0">
                <a:latin typeface="Calibri"/>
                <a:cs typeface="Calibri"/>
              </a:rPr>
              <a:t>pH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 rot="18900000">
            <a:off x="6299495" y="1726678"/>
            <a:ext cx="745283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dirty="0">
                <a:latin typeface="Calibri"/>
                <a:cs typeface="Calibri"/>
              </a:rPr>
              <a:t>Strain</a:t>
            </a:r>
            <a:r>
              <a:rPr sz="1050" b="1" spc="-40" dirty="0">
                <a:latin typeface="Calibri"/>
                <a:cs typeface="Calibri"/>
              </a:rPr>
              <a:t> </a:t>
            </a:r>
            <a:r>
              <a:rPr sz="1050" b="1" spc="5" dirty="0">
                <a:latin typeface="Calibri"/>
                <a:cs typeface="Calibri"/>
              </a:rPr>
              <a:t>sensor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 rot="18900000">
            <a:off x="6621044" y="1740987"/>
            <a:ext cx="705363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25" dirty="0">
                <a:latin typeface="Calibri"/>
                <a:cs typeface="Calibri"/>
              </a:rPr>
              <a:t>M</a:t>
            </a:r>
            <a:r>
              <a:rPr sz="1050" b="1" spc="-30" dirty="0">
                <a:latin typeface="Calibri"/>
                <a:cs typeface="Calibri"/>
              </a:rPr>
              <a:t>i</a:t>
            </a:r>
            <a:r>
              <a:rPr sz="1050" b="1" spc="25" dirty="0">
                <a:latin typeface="Calibri"/>
                <a:cs typeface="Calibri"/>
              </a:rPr>
              <a:t>c</a:t>
            </a:r>
            <a:r>
              <a:rPr sz="1050" b="1" spc="-20" dirty="0">
                <a:latin typeface="Calibri"/>
                <a:cs typeface="Calibri"/>
              </a:rPr>
              <a:t>r</a:t>
            </a:r>
            <a:r>
              <a:rPr sz="1050" b="1" spc="25" dirty="0">
                <a:latin typeface="Calibri"/>
                <a:cs typeface="Calibri"/>
              </a:rPr>
              <a:t>op</a:t>
            </a:r>
            <a:r>
              <a:rPr sz="1050" b="1" spc="-35" dirty="0">
                <a:latin typeface="Calibri"/>
                <a:cs typeface="Calibri"/>
              </a:rPr>
              <a:t>h</a:t>
            </a:r>
            <a:r>
              <a:rPr sz="1050" b="1" spc="25" dirty="0">
                <a:latin typeface="Calibri"/>
                <a:cs typeface="Calibri"/>
              </a:rPr>
              <a:t>on</a:t>
            </a:r>
            <a:r>
              <a:rPr sz="1050" b="1" spc="5" dirty="0">
                <a:latin typeface="Calibri"/>
                <a:cs typeface="Calibri"/>
              </a:rPr>
              <a:t>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 rot="18900000">
            <a:off x="6938221" y="1724085"/>
            <a:ext cx="752776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5" dirty="0">
                <a:latin typeface="Calibri"/>
                <a:cs typeface="Calibri"/>
              </a:rPr>
              <a:t>Touch</a:t>
            </a:r>
            <a:r>
              <a:rPr sz="1050" b="1" spc="-25" dirty="0">
                <a:latin typeface="Calibri"/>
                <a:cs typeface="Calibri"/>
              </a:rPr>
              <a:t> </a:t>
            </a:r>
            <a:r>
              <a:rPr sz="1050" b="1" spc="-5" dirty="0">
                <a:latin typeface="Calibri"/>
                <a:cs typeface="Calibri"/>
              </a:rPr>
              <a:t>sensor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 rot="18900000">
            <a:off x="7217524" y="1612371"/>
            <a:ext cx="1064712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5" dirty="0">
                <a:latin typeface="Calibri"/>
                <a:cs typeface="Calibri"/>
              </a:rPr>
              <a:t>Finger</a:t>
            </a:r>
            <a:r>
              <a:rPr sz="1050" b="1" spc="-40" dirty="0">
                <a:latin typeface="Calibri"/>
                <a:cs typeface="Calibri"/>
              </a:rPr>
              <a:t> </a:t>
            </a:r>
            <a:r>
              <a:rPr sz="1050" b="1" spc="10" dirty="0">
                <a:latin typeface="Calibri"/>
                <a:cs typeface="Calibri"/>
              </a:rPr>
              <a:t>print</a:t>
            </a:r>
            <a:r>
              <a:rPr sz="1050" b="1" spc="-25" dirty="0">
                <a:latin typeface="Calibri"/>
                <a:cs typeface="Calibri"/>
              </a:rPr>
              <a:t> </a:t>
            </a:r>
            <a:r>
              <a:rPr sz="1050" b="1" spc="5" dirty="0">
                <a:latin typeface="Calibri"/>
                <a:cs typeface="Calibri"/>
              </a:rPr>
              <a:t>sensor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 rot="18900000">
            <a:off x="7485098" y="1473627"/>
            <a:ext cx="145479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</a:pPr>
            <a:r>
              <a:rPr sz="1050" b="1" dirty="0">
                <a:latin typeface="Calibri"/>
                <a:cs typeface="Calibri"/>
              </a:rPr>
              <a:t>Light</a:t>
            </a:r>
            <a:r>
              <a:rPr sz="1050" b="1" spc="50" dirty="0">
                <a:latin typeface="Calibri"/>
                <a:cs typeface="Calibri"/>
              </a:rPr>
              <a:t> </a:t>
            </a:r>
            <a:r>
              <a:rPr sz="1050" b="1" spc="-5" dirty="0">
                <a:latin typeface="Calibri"/>
                <a:cs typeface="Calibri"/>
              </a:rPr>
              <a:t>sensor</a:t>
            </a:r>
            <a:r>
              <a:rPr sz="1050" b="1" spc="40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(Photodiode)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 rot="18900000">
            <a:off x="7901206" y="1703324"/>
            <a:ext cx="8103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10" dirty="0">
                <a:latin typeface="Calibri"/>
                <a:cs typeface="Calibri"/>
              </a:rPr>
              <a:t>I</a:t>
            </a:r>
            <a:r>
              <a:rPr sz="1050" b="1" spc="-30" dirty="0">
                <a:latin typeface="Calibri"/>
                <a:cs typeface="Calibri"/>
              </a:rPr>
              <a:t>m</a:t>
            </a:r>
            <a:r>
              <a:rPr sz="1050" b="1" spc="5" dirty="0">
                <a:latin typeface="Calibri"/>
                <a:cs typeface="Calibri"/>
              </a:rPr>
              <a:t>a</a:t>
            </a:r>
            <a:r>
              <a:rPr sz="1050" b="1" spc="30" dirty="0">
                <a:latin typeface="Calibri"/>
                <a:cs typeface="Calibri"/>
              </a:rPr>
              <a:t>g</a:t>
            </a:r>
            <a:r>
              <a:rPr sz="1050" b="1" spc="5" dirty="0">
                <a:latin typeface="Calibri"/>
                <a:cs typeface="Calibri"/>
              </a:rPr>
              <a:t>e</a:t>
            </a:r>
            <a:r>
              <a:rPr sz="1050" b="1" spc="-5" dirty="0">
                <a:latin typeface="Calibri"/>
                <a:cs typeface="Calibri"/>
              </a:rPr>
              <a:t> </a:t>
            </a:r>
            <a:r>
              <a:rPr sz="1050" b="1" spc="-10" dirty="0">
                <a:latin typeface="Calibri"/>
                <a:cs typeface="Calibri"/>
              </a:rPr>
              <a:t>s</a:t>
            </a:r>
            <a:r>
              <a:rPr sz="1050" b="1" dirty="0">
                <a:latin typeface="Calibri"/>
                <a:cs typeface="Calibri"/>
              </a:rPr>
              <a:t>e</a:t>
            </a:r>
            <a:r>
              <a:rPr sz="1050" b="1" spc="25" dirty="0">
                <a:latin typeface="Calibri"/>
                <a:cs typeface="Calibri"/>
              </a:rPr>
              <a:t>n</a:t>
            </a:r>
            <a:r>
              <a:rPr sz="1050" b="1" spc="-10" dirty="0">
                <a:latin typeface="Calibri"/>
                <a:cs typeface="Calibri"/>
              </a:rPr>
              <a:t>s</a:t>
            </a:r>
            <a:r>
              <a:rPr sz="1050" b="1" spc="25" dirty="0">
                <a:latin typeface="Calibri"/>
                <a:cs typeface="Calibri"/>
              </a:rPr>
              <a:t>o</a:t>
            </a:r>
            <a:r>
              <a:rPr sz="1050" b="1" spc="-20" dirty="0">
                <a:latin typeface="Calibri"/>
                <a:cs typeface="Calibri"/>
              </a:rPr>
              <a:t>r</a:t>
            </a:r>
            <a:r>
              <a:rPr sz="1050" b="1" spc="5" dirty="0"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 rot="18900000">
            <a:off x="8135846" y="1482175"/>
            <a:ext cx="1430772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dirty="0">
                <a:latin typeface="Calibri"/>
                <a:cs typeface="Calibri"/>
              </a:rPr>
              <a:t>ALS,</a:t>
            </a:r>
            <a:r>
              <a:rPr sz="1050" b="1" spc="10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ambient</a:t>
            </a:r>
            <a:r>
              <a:rPr sz="1050" b="1" spc="-15" dirty="0">
                <a:latin typeface="Calibri"/>
                <a:cs typeface="Calibri"/>
              </a:rPr>
              <a:t> </a:t>
            </a:r>
            <a:r>
              <a:rPr sz="1050" b="1" spc="15" dirty="0">
                <a:latin typeface="Calibri"/>
                <a:cs typeface="Calibri"/>
              </a:rPr>
              <a:t>light</a:t>
            </a:r>
            <a:r>
              <a:rPr sz="1050" b="1" spc="-15" dirty="0">
                <a:latin typeface="Calibri"/>
                <a:cs typeface="Calibri"/>
              </a:rPr>
              <a:t> </a:t>
            </a:r>
            <a:r>
              <a:rPr sz="1050" b="1" spc="5" dirty="0">
                <a:latin typeface="Calibri"/>
                <a:cs typeface="Calibri"/>
              </a:rPr>
              <a:t>sensor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 rot="18900000">
            <a:off x="8623236" y="1944861"/>
            <a:ext cx="178388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15" dirty="0">
                <a:latin typeface="Calibri"/>
                <a:cs typeface="Calibri"/>
              </a:rPr>
              <a:t>IR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 rot="18900000">
            <a:off x="8805094" y="1535873"/>
            <a:ext cx="12797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dirty="0">
                <a:latin typeface="Calibri"/>
                <a:cs typeface="Calibri"/>
              </a:rPr>
              <a:t>color</a:t>
            </a:r>
            <a:r>
              <a:rPr sz="1050" b="1" spc="30" dirty="0">
                <a:latin typeface="Calibri"/>
                <a:cs typeface="Calibri"/>
              </a:rPr>
              <a:t> </a:t>
            </a:r>
            <a:r>
              <a:rPr sz="1050" b="1" spc="5" dirty="0">
                <a:latin typeface="Calibri"/>
                <a:cs typeface="Calibri"/>
              </a:rPr>
              <a:t>/</a:t>
            </a:r>
            <a:r>
              <a:rPr sz="1050" b="1" spc="1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spectra</a:t>
            </a:r>
            <a:r>
              <a:rPr sz="1050" b="1" spc="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sensors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 rot="18900000">
            <a:off x="9200388" y="1713898"/>
            <a:ext cx="780899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5" dirty="0">
                <a:latin typeface="Calibri"/>
                <a:cs typeface="Calibri"/>
              </a:rPr>
              <a:t>Time</a:t>
            </a:r>
            <a:r>
              <a:rPr sz="1050" b="1" spc="-35" dirty="0">
                <a:latin typeface="Calibri"/>
                <a:cs typeface="Calibri"/>
              </a:rPr>
              <a:t> </a:t>
            </a:r>
            <a:r>
              <a:rPr sz="1050" b="1" spc="15" dirty="0">
                <a:latin typeface="Calibri"/>
                <a:cs typeface="Calibri"/>
              </a:rPr>
              <a:t>of</a:t>
            </a:r>
            <a:r>
              <a:rPr sz="1050" b="1" spc="-1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Flight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 rot="18900000">
            <a:off x="9541497" y="1758555"/>
            <a:ext cx="6568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dirty="0">
                <a:latin typeface="Calibri"/>
                <a:cs typeface="Calibri"/>
              </a:rPr>
              <a:t>Flow</a:t>
            </a:r>
            <a:r>
              <a:rPr sz="1050" b="1" spc="-40" dirty="0">
                <a:latin typeface="Calibri"/>
                <a:cs typeface="Calibri"/>
              </a:rPr>
              <a:t> </a:t>
            </a:r>
            <a:r>
              <a:rPr sz="1050" b="1" spc="5" dirty="0">
                <a:latin typeface="Calibri"/>
                <a:cs typeface="Calibri"/>
              </a:rPr>
              <a:t>meter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 rot="18900000">
            <a:off x="9859913" y="1745346"/>
            <a:ext cx="693528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dirty="0">
                <a:latin typeface="Calibri"/>
                <a:cs typeface="Calibri"/>
              </a:rPr>
              <a:t>B</a:t>
            </a:r>
            <a:r>
              <a:rPr sz="1050" b="1" spc="30" dirty="0">
                <a:latin typeface="Calibri"/>
                <a:cs typeface="Calibri"/>
              </a:rPr>
              <a:t>i</a:t>
            </a:r>
            <a:r>
              <a:rPr sz="1050" b="1" spc="-35" dirty="0">
                <a:latin typeface="Calibri"/>
                <a:cs typeface="Calibri"/>
              </a:rPr>
              <a:t>o</a:t>
            </a:r>
            <a:r>
              <a:rPr sz="1050" b="1" spc="25" dirty="0">
                <a:latin typeface="Calibri"/>
                <a:cs typeface="Calibri"/>
              </a:rPr>
              <a:t>c</a:t>
            </a:r>
            <a:r>
              <a:rPr sz="1050" b="1" spc="-35" dirty="0">
                <a:latin typeface="Calibri"/>
                <a:cs typeface="Calibri"/>
              </a:rPr>
              <a:t>h</a:t>
            </a:r>
            <a:r>
              <a:rPr sz="1050" b="1" spc="55" dirty="0">
                <a:latin typeface="Calibri"/>
                <a:cs typeface="Calibri"/>
              </a:rPr>
              <a:t>e</a:t>
            </a:r>
            <a:r>
              <a:rPr sz="1050" b="1" spc="-30" dirty="0">
                <a:latin typeface="Calibri"/>
                <a:cs typeface="Calibri"/>
              </a:rPr>
              <a:t>m</a:t>
            </a:r>
            <a:r>
              <a:rPr sz="1050" b="1" spc="30" dirty="0">
                <a:latin typeface="Calibri"/>
                <a:cs typeface="Calibri"/>
              </a:rPr>
              <a:t>i</a:t>
            </a:r>
            <a:r>
              <a:rPr sz="1050" b="1" spc="-30" dirty="0">
                <a:latin typeface="Calibri"/>
                <a:cs typeface="Calibri"/>
              </a:rPr>
              <a:t>c</a:t>
            </a:r>
            <a:r>
              <a:rPr sz="1050" b="1" spc="5" dirty="0">
                <a:latin typeface="Calibri"/>
                <a:cs typeface="Calibri"/>
              </a:rPr>
              <a:t>al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 rot="18900000">
            <a:off x="10164003" y="1694801"/>
            <a:ext cx="834103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50" b="1" spc="5" dirty="0">
                <a:latin typeface="Calibri"/>
                <a:cs typeface="Calibri"/>
              </a:rPr>
              <a:t>Particle</a:t>
            </a:r>
            <a:r>
              <a:rPr sz="1050" b="1" spc="-35" dirty="0">
                <a:latin typeface="Calibri"/>
                <a:cs typeface="Calibri"/>
              </a:rPr>
              <a:t> </a:t>
            </a:r>
            <a:r>
              <a:rPr sz="1050" b="1" spc="-5" dirty="0">
                <a:latin typeface="Calibri"/>
                <a:cs typeface="Calibri"/>
              </a:rPr>
              <a:t>sensor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274995" y="862554"/>
            <a:ext cx="8047990" cy="1259205"/>
          </a:xfrm>
          <a:custGeom>
            <a:avLst/>
            <a:gdLst/>
            <a:ahLst/>
            <a:cxnLst/>
            <a:rect l="l" t="t" r="r" b="b"/>
            <a:pathLst>
              <a:path w="8047990" h="1259205">
                <a:moveTo>
                  <a:pt x="0" y="1258932"/>
                </a:moveTo>
                <a:lnTo>
                  <a:pt x="1257420" y="0"/>
                </a:lnTo>
              </a:path>
              <a:path w="8047990" h="1259205">
                <a:moveTo>
                  <a:pt x="323880" y="1258932"/>
                </a:moveTo>
                <a:lnTo>
                  <a:pt x="1580927" y="0"/>
                </a:lnTo>
              </a:path>
              <a:path w="8047990" h="1259205">
                <a:moveTo>
                  <a:pt x="647385" y="1258932"/>
                </a:moveTo>
                <a:lnTo>
                  <a:pt x="1904681" y="0"/>
                </a:lnTo>
              </a:path>
              <a:path w="8047990" h="1259205">
                <a:moveTo>
                  <a:pt x="971140" y="1258932"/>
                </a:moveTo>
                <a:lnTo>
                  <a:pt x="2228436" y="0"/>
                </a:lnTo>
              </a:path>
              <a:path w="8047990" h="1259205">
                <a:moveTo>
                  <a:pt x="1295021" y="1258932"/>
                </a:moveTo>
                <a:lnTo>
                  <a:pt x="2552317" y="0"/>
                </a:lnTo>
              </a:path>
              <a:path w="8047990" h="1259205">
                <a:moveTo>
                  <a:pt x="1618776" y="1258932"/>
                </a:moveTo>
                <a:lnTo>
                  <a:pt x="2875823" y="0"/>
                </a:lnTo>
              </a:path>
              <a:path w="8047990" h="1259205">
                <a:moveTo>
                  <a:pt x="1942280" y="1258932"/>
                </a:moveTo>
                <a:lnTo>
                  <a:pt x="3199701" y="0"/>
                </a:lnTo>
              </a:path>
              <a:path w="8047990" h="1259205">
                <a:moveTo>
                  <a:pt x="2266161" y="1258932"/>
                </a:moveTo>
                <a:lnTo>
                  <a:pt x="3523457" y="0"/>
                </a:lnTo>
              </a:path>
              <a:path w="8047990" h="1259205">
                <a:moveTo>
                  <a:pt x="2589916" y="1258932"/>
                </a:moveTo>
                <a:lnTo>
                  <a:pt x="3846963" y="0"/>
                </a:lnTo>
              </a:path>
              <a:path w="8047990" h="1259205">
                <a:moveTo>
                  <a:pt x="2913421" y="1258932"/>
                </a:moveTo>
                <a:lnTo>
                  <a:pt x="4170717" y="0"/>
                </a:lnTo>
              </a:path>
              <a:path w="8047990" h="1259205">
                <a:moveTo>
                  <a:pt x="3229653" y="1258932"/>
                </a:moveTo>
                <a:lnTo>
                  <a:pt x="4487074" y="0"/>
                </a:lnTo>
              </a:path>
              <a:path w="8047990" h="1259205">
                <a:moveTo>
                  <a:pt x="3553534" y="1258932"/>
                </a:moveTo>
                <a:lnTo>
                  <a:pt x="4810580" y="0"/>
                </a:lnTo>
              </a:path>
              <a:path w="8047990" h="1259205">
                <a:moveTo>
                  <a:pt x="3877038" y="1258932"/>
                </a:moveTo>
                <a:lnTo>
                  <a:pt x="5134459" y="0"/>
                </a:lnTo>
              </a:path>
              <a:path w="8047990" h="1259205">
                <a:moveTo>
                  <a:pt x="4200919" y="1258932"/>
                </a:moveTo>
                <a:lnTo>
                  <a:pt x="5458215" y="0"/>
                </a:lnTo>
              </a:path>
              <a:path w="8047990" h="1259205">
                <a:moveTo>
                  <a:pt x="4524674" y="1258932"/>
                </a:moveTo>
                <a:lnTo>
                  <a:pt x="5781721" y="0"/>
                </a:lnTo>
              </a:path>
              <a:path w="8047990" h="1259205">
                <a:moveTo>
                  <a:pt x="4848179" y="1258932"/>
                </a:moveTo>
                <a:lnTo>
                  <a:pt x="6105599" y="0"/>
                </a:lnTo>
              </a:path>
              <a:path w="8047990" h="1259205">
                <a:moveTo>
                  <a:pt x="5171934" y="1258932"/>
                </a:moveTo>
                <a:lnTo>
                  <a:pt x="6429355" y="0"/>
                </a:lnTo>
              </a:path>
              <a:path w="8047990" h="1259205">
                <a:moveTo>
                  <a:pt x="5495815" y="1258932"/>
                </a:moveTo>
                <a:lnTo>
                  <a:pt x="6752861" y="0"/>
                </a:lnTo>
              </a:path>
              <a:path w="8047990" h="1259205">
                <a:moveTo>
                  <a:pt x="5819319" y="1258932"/>
                </a:moveTo>
                <a:lnTo>
                  <a:pt x="7076615" y="0"/>
                </a:lnTo>
              </a:path>
              <a:path w="8047990" h="1259205">
                <a:moveTo>
                  <a:pt x="6143200" y="1258932"/>
                </a:moveTo>
                <a:lnTo>
                  <a:pt x="7400496" y="0"/>
                </a:lnTo>
              </a:path>
              <a:path w="8047990" h="1259205">
                <a:moveTo>
                  <a:pt x="6466955" y="1258932"/>
                </a:moveTo>
                <a:lnTo>
                  <a:pt x="7724002" y="0"/>
                </a:lnTo>
              </a:path>
              <a:path w="8047990" h="1259205">
                <a:moveTo>
                  <a:pt x="6790460" y="1258932"/>
                </a:moveTo>
                <a:lnTo>
                  <a:pt x="8047880" y="0"/>
                </a:lnTo>
              </a:path>
            </a:pathLst>
          </a:custGeom>
          <a:ln w="7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391668" y="855038"/>
          <a:ext cx="11314420" cy="507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4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57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57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57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1266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</a:tcPr>
                </a:tc>
                <a:tc gridSpan="23">
                  <a:txBody>
                    <a:bodyPr/>
                    <a:lstStyle/>
                    <a:p>
                      <a:pPr marL="1049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'Basic'</a:t>
                      </a:r>
                      <a:r>
                        <a:rPr sz="10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0" dirty="0">
                          <a:latin typeface="Calibri"/>
                          <a:cs typeface="Calibri"/>
                        </a:rPr>
                        <a:t>Sensor</a:t>
                      </a:r>
                      <a:r>
                        <a:rPr sz="10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5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0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5" dirty="0">
                          <a:latin typeface="Calibri"/>
                          <a:cs typeface="Calibri"/>
                        </a:rPr>
                        <a:t>=&gt;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050" b="1" spc="5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0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0" dirty="0">
                          <a:latin typeface="Calibri"/>
                          <a:cs typeface="Calibri"/>
                        </a:rPr>
                        <a:t>Case</a:t>
                      </a:r>
                      <a:r>
                        <a:rPr sz="10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5" dirty="0">
                          <a:latin typeface="Calibri"/>
                          <a:cs typeface="Calibri"/>
                        </a:rPr>
                        <a:t>Domains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40">
                <a:tc gridSpan="2"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5" dirty="0">
                          <a:latin typeface="Calibri"/>
                          <a:cs typeface="Calibri"/>
                        </a:rPr>
                        <a:t>Mobiles</a:t>
                      </a:r>
                      <a:r>
                        <a:rPr sz="10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0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latin typeface="Calibri"/>
                          <a:cs typeface="Calibri"/>
                        </a:rPr>
                        <a:t>Wearables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8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spc="20" dirty="0">
                          <a:latin typeface="Calibri"/>
                          <a:cs typeface="Calibri"/>
                        </a:rPr>
                        <a:t>Phone</a:t>
                      </a:r>
                      <a:r>
                        <a:rPr sz="10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5" dirty="0">
                          <a:latin typeface="Calibri"/>
                          <a:cs typeface="Calibri"/>
                        </a:rPr>
                        <a:t>calls,</a:t>
                      </a:r>
                      <a:r>
                        <a:rPr sz="105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5" dirty="0">
                          <a:latin typeface="Calibri"/>
                          <a:cs typeface="Calibri"/>
                        </a:rPr>
                        <a:t>voice</a:t>
                      </a:r>
                      <a:r>
                        <a:rPr sz="10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5" dirty="0">
                          <a:latin typeface="Calibri"/>
                          <a:cs typeface="Calibri"/>
                        </a:rPr>
                        <a:t>recognition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15" dirty="0">
                          <a:latin typeface="Calibri"/>
                          <a:cs typeface="Calibri"/>
                        </a:rPr>
                        <a:t>Photo</a:t>
                      </a:r>
                      <a:r>
                        <a:rPr sz="10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0" dirty="0">
                          <a:latin typeface="Calibri"/>
                          <a:cs typeface="Calibri"/>
                        </a:rPr>
                        <a:t>camera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10" dirty="0">
                          <a:latin typeface="Calibri"/>
                          <a:cs typeface="Calibri"/>
                        </a:rPr>
                        <a:t>Face</a:t>
                      </a:r>
                      <a:r>
                        <a:rPr sz="10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5" dirty="0">
                          <a:latin typeface="Calibri"/>
                          <a:cs typeface="Calibri"/>
                        </a:rPr>
                        <a:t>recognition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spc="10" dirty="0">
                          <a:latin typeface="Calibri"/>
                          <a:cs typeface="Calibri"/>
                        </a:rPr>
                        <a:t>Screen</a:t>
                      </a:r>
                      <a:r>
                        <a:rPr sz="105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5" dirty="0">
                          <a:latin typeface="Calibri"/>
                          <a:cs typeface="Calibri"/>
                        </a:rPr>
                        <a:t>intensity</a:t>
                      </a:r>
                      <a:r>
                        <a:rPr sz="105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0" dirty="0">
                          <a:latin typeface="Calibri"/>
                          <a:cs typeface="Calibri"/>
                        </a:rPr>
                        <a:t>adjustment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Proximity</a:t>
                      </a:r>
                      <a:r>
                        <a:rPr sz="10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0" dirty="0">
                          <a:latin typeface="Calibri"/>
                          <a:cs typeface="Calibri"/>
                        </a:rPr>
                        <a:t>measurement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spc="10" dirty="0">
                          <a:latin typeface="Calibri"/>
                          <a:cs typeface="Calibri"/>
                        </a:rPr>
                        <a:t>Screen</a:t>
                      </a:r>
                      <a:r>
                        <a:rPr sz="10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latin typeface="Calibri"/>
                          <a:cs typeface="Calibri"/>
                        </a:rPr>
                        <a:t>orientation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10" dirty="0">
                          <a:latin typeface="Calibri"/>
                          <a:cs typeface="Calibri"/>
                        </a:rPr>
                        <a:t>Location,</a:t>
                      </a:r>
                      <a:r>
                        <a:rPr sz="10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5" dirty="0">
                          <a:latin typeface="Calibri"/>
                          <a:cs typeface="Calibri"/>
                        </a:rPr>
                        <a:t>GPS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10" dirty="0">
                          <a:latin typeface="Calibri"/>
                          <a:cs typeface="Calibri"/>
                        </a:rPr>
                        <a:t>Environmental</a:t>
                      </a:r>
                      <a:r>
                        <a:rPr sz="105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5" dirty="0">
                          <a:latin typeface="Calibri"/>
                          <a:cs typeface="Calibri"/>
                        </a:rPr>
                        <a:t>information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-5" dirty="0">
                          <a:latin typeface="Calibri"/>
                          <a:cs typeface="Calibri"/>
                        </a:rPr>
                        <a:t>Heart</a:t>
                      </a:r>
                      <a:r>
                        <a:rPr sz="105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latin typeface="Calibri"/>
                          <a:cs typeface="Calibri"/>
                        </a:rPr>
                        <a:t>Rate</a:t>
                      </a:r>
                      <a:r>
                        <a:rPr sz="10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0" dirty="0">
                          <a:latin typeface="Calibri"/>
                          <a:cs typeface="Calibri"/>
                        </a:rPr>
                        <a:t>monitor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0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0" dirty="0">
                          <a:latin typeface="Calibri"/>
                          <a:cs typeface="Calibri"/>
                        </a:rPr>
                        <a:t>color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spc="-10" dirty="0">
                          <a:latin typeface="Calibri"/>
                          <a:cs typeface="Calibri"/>
                        </a:rPr>
                        <a:t>Vitality</a:t>
                      </a:r>
                      <a:r>
                        <a:rPr sz="105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5" dirty="0">
                          <a:latin typeface="Calibri"/>
                          <a:cs typeface="Calibri"/>
                        </a:rPr>
                        <a:t>information, Glucose,</a:t>
                      </a:r>
                      <a:r>
                        <a:rPr sz="105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5" dirty="0">
                          <a:latin typeface="Calibri"/>
                          <a:cs typeface="Calibri"/>
                        </a:rPr>
                        <a:t>..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5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05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5" dirty="0">
                          <a:latin typeface="Calibri"/>
                          <a:cs typeface="Calibri"/>
                        </a:rPr>
                        <a:t>Health</a:t>
                      </a:r>
                      <a:r>
                        <a:rPr sz="105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5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latin typeface="Calibri"/>
                          <a:cs typeface="Calibri"/>
                        </a:rPr>
                        <a:t>Quantified</a:t>
                      </a:r>
                      <a:r>
                        <a:rPr sz="105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latin typeface="Calibri"/>
                          <a:cs typeface="Calibri"/>
                        </a:rPr>
                        <a:t>Self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340">
                <a:tc gridSpan="2"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10" dirty="0">
                          <a:latin typeface="Calibri"/>
                          <a:cs typeface="Calibri"/>
                        </a:rPr>
                        <a:t>Home</a:t>
                      </a:r>
                      <a:r>
                        <a:rPr sz="10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050" b="1" dirty="0"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105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5" dirty="0">
                          <a:latin typeface="Calibri"/>
                          <a:cs typeface="Calibri"/>
                        </a:rPr>
                        <a:t>Automation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8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5" dirty="0">
                          <a:latin typeface="Calibri"/>
                          <a:cs typeface="Calibri"/>
                        </a:rPr>
                        <a:t>Temperature</a:t>
                      </a:r>
                      <a:r>
                        <a:rPr sz="10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0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5" dirty="0">
                          <a:latin typeface="Calibri"/>
                          <a:cs typeface="Calibri"/>
                        </a:rPr>
                        <a:t>comfort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50" b="1" spc="-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5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50" b="1" spc="-25" dirty="0">
                          <a:latin typeface="Calibri"/>
                          <a:cs typeface="Calibri"/>
                        </a:rPr>
                        <a:t> Q</a:t>
                      </a:r>
                      <a:r>
                        <a:rPr sz="1050" b="1" spc="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5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50" b="1" spc="-3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05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50" b="1" dirty="0">
                          <a:latin typeface="Calibri"/>
                          <a:cs typeface="Calibri"/>
                        </a:rPr>
                        <a:t>y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1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05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5" dirty="0">
                          <a:latin typeface="Calibri"/>
                          <a:cs typeface="Calibri"/>
                        </a:rPr>
                        <a:t>Lighting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5" dirty="0">
                          <a:latin typeface="Calibri"/>
                          <a:cs typeface="Calibri"/>
                        </a:rPr>
                        <a:t>Security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10" dirty="0">
                          <a:latin typeface="Calibri"/>
                          <a:cs typeface="Calibri"/>
                        </a:rPr>
                        <a:t>Food</a:t>
                      </a:r>
                      <a:r>
                        <a:rPr sz="10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latin typeface="Calibri"/>
                          <a:cs typeface="Calibri"/>
                        </a:rPr>
                        <a:t>quality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-5" dirty="0">
                          <a:latin typeface="Calibri"/>
                          <a:cs typeface="Calibri"/>
                        </a:rPr>
                        <a:t>Health</a:t>
                      </a:r>
                      <a:r>
                        <a:rPr sz="10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latin typeface="Calibri"/>
                          <a:cs typeface="Calibri"/>
                        </a:rPr>
                        <a:t>security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dirty="0">
                          <a:latin typeface="Calibri"/>
                          <a:cs typeface="Calibri"/>
                        </a:rPr>
                        <a:t>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10389336" y="862554"/>
            <a:ext cx="1257300" cy="1259205"/>
          </a:xfrm>
          <a:custGeom>
            <a:avLst/>
            <a:gdLst/>
            <a:ahLst/>
            <a:cxnLst/>
            <a:rect l="l" t="t" r="r" b="b"/>
            <a:pathLst>
              <a:path w="1257300" h="1259205">
                <a:moveTo>
                  <a:pt x="0" y="1258932"/>
                </a:moveTo>
                <a:lnTo>
                  <a:pt x="1257296" y="0"/>
                </a:lnTo>
              </a:path>
            </a:pathLst>
          </a:custGeom>
          <a:ln w="7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1536"/>
            <a:ext cx="391731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Conclusion</a:t>
            </a:r>
            <a:r>
              <a:rPr sz="3100"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outlook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921235"/>
            <a:ext cx="10465435" cy="48837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780"/>
              </a:spcBef>
              <a:buClr>
                <a:srgbClr val="0196A0"/>
              </a:buClr>
              <a:buChar char="•"/>
              <a:tabLst>
                <a:tab pos="267335" algn="l"/>
              </a:tabLst>
            </a:pPr>
            <a:r>
              <a:rPr sz="2600" dirty="0">
                <a:latin typeface="Arial"/>
                <a:cs typeface="Arial"/>
              </a:rPr>
              <a:t>IoT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is an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exciting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field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sensors!</a:t>
            </a:r>
            <a:endParaRPr sz="2600">
              <a:latin typeface="Arial"/>
              <a:cs typeface="Arial"/>
            </a:endParaRPr>
          </a:p>
          <a:p>
            <a:pPr marL="266700" indent="-229235">
              <a:lnSpc>
                <a:spcPct val="100000"/>
              </a:lnSpc>
              <a:spcBef>
                <a:spcPts val="685"/>
              </a:spcBef>
              <a:buClr>
                <a:srgbClr val="0196A0"/>
              </a:buClr>
              <a:buChar char="•"/>
              <a:tabLst>
                <a:tab pos="267335" algn="l"/>
              </a:tabLst>
            </a:pPr>
            <a:r>
              <a:rPr sz="2600" dirty="0">
                <a:latin typeface="Arial"/>
                <a:cs typeface="Arial"/>
              </a:rPr>
              <a:t>Sensors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need to be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small,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low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power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low</a:t>
            </a:r>
            <a:r>
              <a:rPr sz="2600" dirty="0">
                <a:latin typeface="Arial"/>
                <a:cs typeface="Arial"/>
              </a:rPr>
              <a:t> cost</a:t>
            </a:r>
            <a:endParaRPr sz="2600">
              <a:latin typeface="Arial"/>
              <a:cs typeface="Arial"/>
            </a:endParaRPr>
          </a:p>
          <a:p>
            <a:pPr marL="723900" lvl="1" indent="-229235">
              <a:lnSpc>
                <a:spcPct val="100000"/>
              </a:lnSpc>
              <a:spcBef>
                <a:spcPts val="245"/>
              </a:spcBef>
              <a:buClr>
                <a:srgbClr val="0196A0"/>
              </a:buClr>
              <a:buFont typeface="Symbol"/>
              <a:buChar char=""/>
              <a:tabLst>
                <a:tab pos="724535" algn="l"/>
              </a:tabLst>
            </a:pPr>
            <a:r>
              <a:rPr sz="2200" spc="-5" dirty="0">
                <a:latin typeface="Arial"/>
                <a:cs typeface="Arial"/>
              </a:rPr>
              <a:t>This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requires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highly integrated, high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volume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productions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flows</a:t>
            </a:r>
            <a:endParaRPr sz="2200">
              <a:latin typeface="Arial"/>
              <a:cs typeface="Arial"/>
            </a:endParaRPr>
          </a:p>
          <a:p>
            <a:pPr marL="1181100" lvl="2" indent="-229235">
              <a:lnSpc>
                <a:spcPct val="100000"/>
              </a:lnSpc>
              <a:spcBef>
                <a:spcPts val="240"/>
              </a:spcBef>
              <a:buClr>
                <a:srgbClr val="0196A0"/>
              </a:buClr>
              <a:buChar char="•"/>
              <a:tabLst>
                <a:tab pos="1181100" algn="l"/>
                <a:tab pos="1181735" algn="l"/>
              </a:tabLst>
            </a:pPr>
            <a:r>
              <a:rPr sz="2200" spc="-5" dirty="0">
                <a:latin typeface="Arial"/>
                <a:cs typeface="Arial"/>
              </a:rPr>
              <a:t>Sensor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process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becomes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more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integrated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 CMOS-fabs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(4</a:t>
            </a:r>
            <a:r>
              <a:rPr sz="2175" baseline="24904" dirty="0">
                <a:latin typeface="Arial"/>
                <a:cs typeface="Arial"/>
              </a:rPr>
              <a:t>th</a:t>
            </a:r>
            <a:r>
              <a:rPr sz="2175" spc="322" baseline="24904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option)</a:t>
            </a:r>
            <a:endParaRPr sz="2200">
              <a:latin typeface="Arial"/>
              <a:cs typeface="Arial"/>
            </a:endParaRPr>
          </a:p>
          <a:p>
            <a:pPr marL="1752600" lvl="3" indent="-343535">
              <a:lnSpc>
                <a:spcPct val="100000"/>
              </a:lnSpc>
              <a:spcBef>
                <a:spcPts val="240"/>
              </a:spcBef>
              <a:buClr>
                <a:srgbClr val="0196A0"/>
              </a:buClr>
              <a:buFont typeface="Symbol"/>
              <a:buChar char=""/>
              <a:tabLst>
                <a:tab pos="1752600" algn="l"/>
                <a:tab pos="1753235" algn="l"/>
              </a:tabLst>
            </a:pPr>
            <a:r>
              <a:rPr sz="2200" spc="-10" dirty="0">
                <a:latin typeface="Arial"/>
                <a:cs typeface="Arial"/>
              </a:rPr>
              <a:t>CMOS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/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MEMS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fabs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become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more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integrated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/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adjusted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each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other.</a:t>
            </a:r>
            <a:endParaRPr sz="2200">
              <a:latin typeface="Arial"/>
              <a:cs typeface="Arial"/>
            </a:endParaRPr>
          </a:p>
          <a:p>
            <a:pPr marL="1181100" lvl="2" indent="-229235">
              <a:lnSpc>
                <a:spcPct val="100000"/>
              </a:lnSpc>
              <a:spcBef>
                <a:spcPts val="229"/>
              </a:spcBef>
              <a:buClr>
                <a:srgbClr val="0196A0"/>
              </a:buClr>
              <a:buChar char="•"/>
              <a:tabLst>
                <a:tab pos="1181100" algn="l"/>
                <a:tab pos="1181735" algn="l"/>
              </a:tabLst>
            </a:pPr>
            <a:r>
              <a:rPr sz="2200" spc="-5" dirty="0">
                <a:latin typeface="Arial"/>
                <a:cs typeface="Arial"/>
              </a:rPr>
              <a:t>Packaging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becomes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more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integrated</a:t>
            </a:r>
            <a:endParaRPr sz="2200">
              <a:latin typeface="Arial"/>
              <a:cs typeface="Arial"/>
            </a:endParaRPr>
          </a:p>
          <a:p>
            <a:pPr marL="1181100" lvl="2" indent="-229235">
              <a:lnSpc>
                <a:spcPct val="100000"/>
              </a:lnSpc>
              <a:spcBef>
                <a:spcPts val="240"/>
              </a:spcBef>
              <a:buClr>
                <a:srgbClr val="0196A0"/>
              </a:buClr>
              <a:buChar char="•"/>
              <a:tabLst>
                <a:tab pos="1181100" algn="l"/>
                <a:tab pos="1181735" algn="l"/>
              </a:tabLst>
            </a:pPr>
            <a:r>
              <a:rPr sz="2200" spc="-5" dirty="0">
                <a:latin typeface="Arial"/>
                <a:cs typeface="Arial"/>
              </a:rPr>
              <a:t>Design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flows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well</a:t>
            </a:r>
            <a:endParaRPr sz="2200">
              <a:latin typeface="Arial"/>
              <a:cs typeface="Arial"/>
            </a:endParaRPr>
          </a:p>
          <a:p>
            <a:pPr marL="266700" indent="-229235">
              <a:lnSpc>
                <a:spcPct val="100000"/>
              </a:lnSpc>
              <a:spcBef>
                <a:spcPts val="680"/>
              </a:spcBef>
              <a:buClr>
                <a:srgbClr val="0196A0"/>
              </a:buClr>
              <a:buChar char="•"/>
              <a:tabLst>
                <a:tab pos="267335" algn="l"/>
              </a:tabLst>
            </a:pPr>
            <a:r>
              <a:rPr sz="2600" dirty="0">
                <a:latin typeface="Arial"/>
                <a:cs typeface="Arial"/>
              </a:rPr>
              <a:t>Sensors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need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perform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well</a:t>
            </a:r>
            <a:endParaRPr sz="2600">
              <a:latin typeface="Arial"/>
              <a:cs typeface="Arial"/>
            </a:endParaRPr>
          </a:p>
          <a:p>
            <a:pPr marL="723900" lvl="1" indent="-229235">
              <a:lnSpc>
                <a:spcPct val="100000"/>
              </a:lnSpc>
              <a:spcBef>
                <a:spcPts val="245"/>
              </a:spcBef>
              <a:buClr>
                <a:srgbClr val="0196A0"/>
              </a:buClr>
              <a:buFont typeface="Symbol"/>
              <a:buChar char=""/>
              <a:tabLst>
                <a:tab pos="724535" algn="l"/>
              </a:tabLst>
            </a:pPr>
            <a:r>
              <a:rPr sz="2200" spc="-5" dirty="0">
                <a:latin typeface="Arial"/>
                <a:cs typeface="Arial"/>
              </a:rPr>
              <a:t>System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integration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software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helps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make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sensors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accurate.</a:t>
            </a:r>
            <a:endParaRPr sz="2200">
              <a:latin typeface="Arial"/>
              <a:cs typeface="Arial"/>
            </a:endParaRPr>
          </a:p>
          <a:p>
            <a:pPr marL="1181100" lvl="2" indent="-229235">
              <a:lnSpc>
                <a:spcPct val="100000"/>
              </a:lnSpc>
              <a:spcBef>
                <a:spcPts val="240"/>
              </a:spcBef>
              <a:buClr>
                <a:srgbClr val="0196A0"/>
              </a:buClr>
              <a:buChar char="•"/>
              <a:tabLst>
                <a:tab pos="1181100" algn="l"/>
                <a:tab pos="1181735" algn="l"/>
              </a:tabLst>
            </a:pPr>
            <a:r>
              <a:rPr sz="2200" spc="-5" dirty="0">
                <a:latin typeface="Arial"/>
                <a:cs typeface="Arial"/>
              </a:rPr>
              <a:t>Multiple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sensors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provide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 inputs</a:t>
            </a:r>
            <a:endParaRPr sz="2200">
              <a:latin typeface="Arial"/>
              <a:cs typeface="Arial"/>
            </a:endParaRPr>
          </a:p>
          <a:p>
            <a:pPr marL="266700" indent="-229235">
              <a:lnSpc>
                <a:spcPct val="100000"/>
              </a:lnSpc>
              <a:spcBef>
                <a:spcPts val="670"/>
              </a:spcBef>
              <a:buClr>
                <a:srgbClr val="0196A0"/>
              </a:buClr>
              <a:buChar char="•"/>
              <a:tabLst>
                <a:tab pos="267335" algn="l"/>
              </a:tabLst>
            </a:pPr>
            <a:r>
              <a:rPr sz="2600" dirty="0">
                <a:latin typeface="Arial"/>
                <a:cs typeface="Arial"/>
              </a:rPr>
              <a:t>Number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available </a:t>
            </a:r>
            <a:r>
              <a:rPr sz="2600" dirty="0">
                <a:latin typeface="Arial"/>
                <a:cs typeface="Arial"/>
              </a:rPr>
              <a:t>Sensors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&amp;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Applications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will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expand:</a:t>
            </a:r>
            <a:endParaRPr sz="2600">
              <a:latin typeface="Arial"/>
              <a:cs typeface="Arial"/>
            </a:endParaRPr>
          </a:p>
          <a:p>
            <a:pPr marL="723900" lvl="1" indent="-229235">
              <a:lnSpc>
                <a:spcPct val="100000"/>
              </a:lnSpc>
              <a:spcBef>
                <a:spcPts val="254"/>
              </a:spcBef>
              <a:buClr>
                <a:srgbClr val="0196A0"/>
              </a:buClr>
              <a:buFont typeface="Symbol"/>
              <a:buChar char=""/>
              <a:tabLst>
                <a:tab pos="724535" algn="l"/>
              </a:tabLst>
            </a:pPr>
            <a:r>
              <a:rPr sz="2200" spc="-5" dirty="0">
                <a:latin typeface="Arial"/>
                <a:cs typeface="Arial"/>
              </a:rPr>
              <a:t>Health</a:t>
            </a:r>
            <a:r>
              <a:rPr sz="2200" dirty="0">
                <a:latin typeface="Arial"/>
                <a:cs typeface="Arial"/>
              </a:rPr>
              <a:t> related: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vitality,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particulate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matter,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medical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sensors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45" dirty="0"/>
              <a:t> </a:t>
            </a:r>
            <a:r>
              <a:rPr spc="-5" dirty="0"/>
              <a:t>you!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7185"/>
            <a:ext cx="161925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Abstract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513" y="912316"/>
            <a:ext cx="1097153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050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Sensing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trigger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network, </a:t>
            </a:r>
            <a:r>
              <a:rPr sz="1800" spc="-5" dirty="0">
                <a:latin typeface="Calibri"/>
                <a:cs typeface="Calibri"/>
              </a:rPr>
              <a:t> where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eventually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meaningful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sensible </a:t>
            </a:r>
            <a:r>
              <a:rPr sz="1800" dirty="0">
                <a:latin typeface="Calibri"/>
                <a:cs typeface="Calibri"/>
              </a:rPr>
              <a:t>inputs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 need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derived.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exactly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playfield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CMOS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technologies,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computational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</a:t>
            </a:r>
            <a:r>
              <a:rPr sz="1800" dirty="0">
                <a:latin typeface="Calibri"/>
                <a:cs typeface="Calibri"/>
              </a:rPr>
              <a:t> seemingly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complex</a:t>
            </a:r>
            <a:r>
              <a:rPr sz="1800" spc="-5" dirty="0">
                <a:latin typeface="Calibri"/>
                <a:cs typeface="Calibri"/>
              </a:rPr>
              <a:t> situations.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Internet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Things,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IoT,</a:t>
            </a:r>
            <a:r>
              <a:rPr sz="1800" dirty="0">
                <a:latin typeface="Calibri"/>
                <a:cs typeface="Calibri"/>
              </a:rPr>
              <a:t> is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such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environments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lot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sensing</a:t>
            </a:r>
            <a:r>
              <a:rPr sz="1800" spc="-10" dirty="0">
                <a:latin typeface="Calibri"/>
                <a:cs typeface="Calibri"/>
              </a:rPr>
              <a:t> information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expected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benefit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human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wellbeing.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These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numerous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hence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situations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elucidated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buildings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info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play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interesting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role.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development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often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cheap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prices,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giving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quality.</a:t>
            </a:r>
            <a:r>
              <a:rPr sz="1800" dirty="0">
                <a:latin typeface="Calibri"/>
                <a:cs typeface="Calibri"/>
              </a:rPr>
              <a:t> 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factors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power,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enabling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battery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energy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scavenging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dreamed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off.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CMOS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technologies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capabilities.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Therefore, </a:t>
            </a:r>
            <a:r>
              <a:rPr sz="1800" spc="-10" dirty="0">
                <a:latin typeface="Calibri"/>
                <a:cs typeface="Calibri"/>
              </a:rPr>
              <a:t> sensors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becoming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4th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technology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CMOS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fabs,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besides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current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RF,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Voltage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embedded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memories.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Together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advanced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packaging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miniaturization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being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enabled.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libraries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classical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integrate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sensors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ASIC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designs.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integrated,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capable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realize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sensor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ideas.</a:t>
            </a:r>
            <a:endParaRPr sz="1800">
              <a:latin typeface="Calibri"/>
              <a:cs typeface="Calibri"/>
            </a:endParaRPr>
          </a:p>
          <a:p>
            <a:pPr marL="12700" marR="7067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20" dirty="0">
                <a:latin typeface="Calibri"/>
                <a:cs typeface="Calibri"/>
              </a:rPr>
              <a:t>humidity,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temperature,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pressure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gas</a:t>
            </a:r>
            <a:r>
              <a:rPr sz="1800" dirty="0">
                <a:latin typeface="Calibri"/>
                <a:cs typeface="Calibri"/>
              </a:rPr>
              <a:t> sensing,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biosensors,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several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optical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Mobiles,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Wearables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Building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7185"/>
            <a:ext cx="988822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Sensor fusion</a:t>
            </a:r>
            <a:r>
              <a:rPr sz="3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software</a:t>
            </a:r>
            <a:r>
              <a:rPr sz="3100" b="1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&amp;</a:t>
            </a:r>
            <a:r>
              <a:rPr sz="3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sensor</a:t>
            </a:r>
            <a:r>
              <a:rPr sz="3100" b="1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inter-dependencies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109" y="952176"/>
            <a:ext cx="8575040" cy="72771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4"/>
              </a:spcBef>
              <a:buClr>
                <a:srgbClr val="719300"/>
              </a:buClr>
              <a:buFont typeface="Arial"/>
              <a:buChar char="•"/>
              <a:tabLst>
                <a:tab pos="240665" algn="l"/>
                <a:tab pos="241300" algn="l"/>
                <a:tab pos="4295140" algn="l"/>
              </a:tabLst>
            </a:pPr>
            <a:r>
              <a:rPr sz="2000" b="1" spc="-5" dirty="0">
                <a:latin typeface="Arial"/>
                <a:cs typeface="Arial"/>
              </a:rPr>
              <a:t>Sensor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5" dirty="0">
                <a:latin typeface="Arial"/>
                <a:cs typeface="Arial"/>
              </a:rPr>
              <a:t> information	</a:t>
            </a:r>
            <a:r>
              <a:rPr sz="2000" b="1" dirty="0">
                <a:latin typeface="Arial"/>
                <a:cs typeface="Arial"/>
              </a:rPr>
              <a:t>(sensor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fusion)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Clr>
                <a:srgbClr val="719300"/>
              </a:buClr>
              <a:buFont typeface="Arial"/>
              <a:buChar char="•"/>
              <a:tabLst>
                <a:tab pos="240665" algn="l"/>
                <a:tab pos="241300" algn="l"/>
                <a:tab pos="4971415" algn="l"/>
              </a:tabLst>
            </a:pPr>
            <a:r>
              <a:rPr sz="2000" b="1" dirty="0">
                <a:latin typeface="Arial"/>
                <a:cs typeface="Arial"/>
              </a:rPr>
              <a:t>Sensor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solution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Sensor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IC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hardware	+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system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integration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software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3771" y="4338828"/>
            <a:ext cx="3107435" cy="2325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85032" y="1734311"/>
            <a:ext cx="1209040" cy="5123815"/>
            <a:chOff x="3685032" y="1734311"/>
            <a:chExt cx="1209040" cy="51238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5032" y="3820667"/>
              <a:ext cx="1208532" cy="30373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2652" y="3925823"/>
              <a:ext cx="1088136" cy="19034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4176" y="1734311"/>
              <a:ext cx="1129284" cy="204520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277355" y="5500115"/>
            <a:ext cx="1454150" cy="20447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ts val="1610"/>
              </a:lnSpc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Temperature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0707" y="4354067"/>
            <a:ext cx="3072383" cy="22981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589264" y="5875020"/>
            <a:ext cx="1870075" cy="2641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900">
              <a:lnSpc>
                <a:spcPts val="1914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Relative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humidity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9293" y="1784699"/>
            <a:ext cx="2810071" cy="19872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800624" y="1812880"/>
            <a:ext cx="5613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09128" y="2225962"/>
            <a:ext cx="407034" cy="145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10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750" spc="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09128" y="3141964"/>
            <a:ext cx="17018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03813" y="3551077"/>
            <a:ext cx="454659" cy="145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94189" y="3587027"/>
            <a:ext cx="27368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NS210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59335" y="3591803"/>
            <a:ext cx="29845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4189" y="3193302"/>
            <a:ext cx="273685" cy="184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NS210</a:t>
            </a: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25"/>
              </a:spcBef>
            </a:pP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driver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59723" y="3199404"/>
            <a:ext cx="298450" cy="184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5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</a:rPr>
              <a:t>driver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66131" y="3197016"/>
            <a:ext cx="203835" cy="184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20"/>
              </a:spcBef>
            </a:pPr>
            <a:r>
              <a:rPr sz="500" spc="1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84067" y="3591803"/>
            <a:ext cx="16573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59404" y="1901506"/>
            <a:ext cx="14414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17159" y="3588752"/>
            <a:ext cx="243204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17601" y="3196220"/>
            <a:ext cx="243840" cy="1854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endParaRPr sz="50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30"/>
              </a:spcBef>
            </a:pP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92196" y="2785774"/>
            <a:ext cx="280035" cy="184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20"/>
              </a:spcBef>
            </a:pP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T/RH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27602" y="2830491"/>
            <a:ext cx="95631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Compensation</a:t>
            </a:r>
            <a:r>
              <a:rPr sz="5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87540" y="2338057"/>
            <a:ext cx="67754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854" marR="5080" indent="-224790">
              <a:lnSpc>
                <a:spcPct val="104500"/>
              </a:lnSpc>
              <a:spcBef>
                <a:spcPts val="95"/>
              </a:spcBef>
            </a:pP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Compe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atio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</a:rPr>
              <a:t>gine  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21745" y="2348946"/>
            <a:ext cx="362585" cy="184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640424" y="1784695"/>
            <a:ext cx="75565" cy="392430"/>
            <a:chOff x="11640424" y="1784695"/>
            <a:chExt cx="75565" cy="392430"/>
          </a:xfrm>
        </p:grpSpPr>
        <p:sp>
          <p:nvSpPr>
            <p:cNvPr id="31" name="object 31"/>
            <p:cNvSpPr/>
            <p:nvPr/>
          </p:nvSpPr>
          <p:spPr>
            <a:xfrm>
              <a:off x="11647395" y="179033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46" y="0"/>
                  </a:moveTo>
                  <a:lnTo>
                    <a:pt x="0" y="0"/>
                  </a:lnTo>
                  <a:lnTo>
                    <a:pt x="0" y="62348"/>
                  </a:lnTo>
                  <a:lnTo>
                    <a:pt x="62446" y="62348"/>
                  </a:lnTo>
                  <a:lnTo>
                    <a:pt x="6244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47395" y="179033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0" y="62348"/>
                  </a:moveTo>
                  <a:lnTo>
                    <a:pt x="62446" y="62348"/>
                  </a:lnTo>
                  <a:lnTo>
                    <a:pt x="62446" y="0"/>
                  </a:lnTo>
                  <a:lnTo>
                    <a:pt x="0" y="0"/>
                  </a:lnTo>
                  <a:lnTo>
                    <a:pt x="0" y="62348"/>
                  </a:lnTo>
                  <a:close/>
                </a:path>
              </a:pathLst>
            </a:custGeom>
            <a:ln w="11284">
              <a:solidFill>
                <a:srgbClr val="303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47395" y="189646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46" y="0"/>
                  </a:moveTo>
                  <a:lnTo>
                    <a:pt x="0" y="0"/>
                  </a:lnTo>
                  <a:lnTo>
                    <a:pt x="0" y="62348"/>
                  </a:lnTo>
                  <a:lnTo>
                    <a:pt x="62446" y="62348"/>
                  </a:lnTo>
                  <a:lnTo>
                    <a:pt x="6244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647395" y="189646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0" y="62348"/>
                  </a:moveTo>
                  <a:lnTo>
                    <a:pt x="62446" y="62348"/>
                  </a:lnTo>
                  <a:lnTo>
                    <a:pt x="62446" y="0"/>
                  </a:lnTo>
                  <a:lnTo>
                    <a:pt x="0" y="0"/>
                  </a:lnTo>
                  <a:lnTo>
                    <a:pt x="0" y="62348"/>
                  </a:lnTo>
                  <a:close/>
                </a:path>
              </a:pathLst>
            </a:custGeom>
            <a:ln w="11284">
              <a:solidFill>
                <a:srgbClr val="303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647395" y="2002588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46" y="0"/>
                  </a:moveTo>
                  <a:lnTo>
                    <a:pt x="0" y="0"/>
                  </a:lnTo>
                  <a:lnTo>
                    <a:pt x="0" y="62348"/>
                  </a:lnTo>
                  <a:lnTo>
                    <a:pt x="62446" y="62348"/>
                  </a:lnTo>
                  <a:lnTo>
                    <a:pt x="6244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47395" y="2002588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0" y="62348"/>
                  </a:moveTo>
                  <a:lnTo>
                    <a:pt x="62446" y="62348"/>
                  </a:lnTo>
                  <a:lnTo>
                    <a:pt x="62446" y="0"/>
                  </a:lnTo>
                  <a:lnTo>
                    <a:pt x="0" y="0"/>
                  </a:lnTo>
                  <a:lnTo>
                    <a:pt x="0" y="62348"/>
                  </a:lnTo>
                  <a:close/>
                </a:path>
              </a:pathLst>
            </a:custGeom>
            <a:ln w="11284">
              <a:solidFill>
                <a:srgbClr val="303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46066" y="2108714"/>
              <a:ext cx="63500" cy="62865"/>
            </a:xfrm>
            <a:custGeom>
              <a:avLst/>
              <a:gdLst/>
              <a:ahLst/>
              <a:cxnLst/>
              <a:rect l="l" t="t" r="r" b="b"/>
              <a:pathLst>
                <a:path w="63500" h="62864">
                  <a:moveTo>
                    <a:pt x="63110" y="0"/>
                  </a:moveTo>
                  <a:lnTo>
                    <a:pt x="0" y="0"/>
                  </a:lnTo>
                  <a:lnTo>
                    <a:pt x="0" y="62348"/>
                  </a:lnTo>
                  <a:lnTo>
                    <a:pt x="63110" y="62348"/>
                  </a:lnTo>
                  <a:lnTo>
                    <a:pt x="63110" y="0"/>
                  </a:lnTo>
                  <a:close/>
                </a:path>
              </a:pathLst>
            </a:custGeom>
            <a:solidFill>
              <a:srgbClr val="4654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646066" y="2108714"/>
              <a:ext cx="63500" cy="62865"/>
            </a:xfrm>
            <a:custGeom>
              <a:avLst/>
              <a:gdLst/>
              <a:ahLst/>
              <a:cxnLst/>
              <a:rect l="l" t="t" r="r" b="b"/>
              <a:pathLst>
                <a:path w="63500" h="62864">
                  <a:moveTo>
                    <a:pt x="0" y="62348"/>
                  </a:moveTo>
                  <a:lnTo>
                    <a:pt x="63110" y="62348"/>
                  </a:lnTo>
                  <a:lnTo>
                    <a:pt x="63110" y="0"/>
                  </a:lnTo>
                  <a:lnTo>
                    <a:pt x="0" y="0"/>
                  </a:lnTo>
                  <a:lnTo>
                    <a:pt x="0" y="62348"/>
                  </a:lnTo>
                  <a:close/>
                </a:path>
              </a:pathLst>
            </a:custGeom>
            <a:ln w="11284">
              <a:solidFill>
                <a:srgbClr val="303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1736392" y="1739995"/>
            <a:ext cx="296545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11430">
              <a:lnSpc>
                <a:spcPct val="139500"/>
              </a:lnSpc>
              <a:spcBef>
                <a:spcPts val="95"/>
              </a:spcBef>
            </a:pPr>
            <a:r>
              <a:rPr sz="500" spc="10" dirty="0">
                <a:solidFill>
                  <a:srgbClr val="46545F"/>
                </a:solidFill>
                <a:latin typeface="Arial"/>
                <a:cs typeface="Arial"/>
              </a:rPr>
              <a:t>Sof</a:t>
            </a:r>
            <a:r>
              <a:rPr sz="500" spc="5" dirty="0">
                <a:solidFill>
                  <a:srgbClr val="46545F"/>
                </a:solidFill>
                <a:latin typeface="Arial"/>
                <a:cs typeface="Arial"/>
              </a:rPr>
              <a:t>tware  </a:t>
            </a:r>
            <a:r>
              <a:rPr sz="500" spc="10" dirty="0">
                <a:solidFill>
                  <a:srgbClr val="46545F"/>
                </a:solidFill>
                <a:latin typeface="Arial"/>
                <a:cs typeface="Arial"/>
              </a:rPr>
              <a:t>Data</a:t>
            </a:r>
            <a:endParaRPr sz="5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235"/>
              </a:spcBef>
            </a:pPr>
            <a:r>
              <a:rPr sz="500" spc="10" dirty="0">
                <a:solidFill>
                  <a:srgbClr val="46545F"/>
                </a:solidFill>
                <a:latin typeface="Arial"/>
                <a:cs typeface="Arial"/>
              </a:rPr>
              <a:t>IC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500" spc="10" dirty="0">
                <a:solidFill>
                  <a:srgbClr val="46545F"/>
                </a:solidFill>
                <a:latin typeface="Arial"/>
                <a:cs typeface="Arial"/>
              </a:rPr>
              <a:t>Standard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498591" y="2170176"/>
            <a:ext cx="1698625" cy="1219200"/>
            <a:chOff x="5498591" y="2170176"/>
            <a:chExt cx="1698625" cy="1219200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98591" y="2170176"/>
              <a:ext cx="1412747" cy="1219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4630" y="2790190"/>
              <a:ext cx="249936" cy="16763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9721" y="2557780"/>
              <a:ext cx="274320" cy="24637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919721" y="2557526"/>
              <a:ext cx="274320" cy="246379"/>
            </a:xfrm>
            <a:custGeom>
              <a:avLst/>
              <a:gdLst/>
              <a:ahLst/>
              <a:cxnLst/>
              <a:rect l="l" t="t" r="r" b="b"/>
              <a:pathLst>
                <a:path w="274320" h="246380">
                  <a:moveTo>
                    <a:pt x="0" y="83820"/>
                  </a:moveTo>
                  <a:lnTo>
                    <a:pt x="97789" y="83820"/>
                  </a:lnTo>
                  <a:lnTo>
                    <a:pt x="97789" y="0"/>
                  </a:lnTo>
                  <a:lnTo>
                    <a:pt x="176529" y="0"/>
                  </a:lnTo>
                  <a:lnTo>
                    <a:pt x="176529" y="83820"/>
                  </a:lnTo>
                  <a:lnTo>
                    <a:pt x="274320" y="83820"/>
                  </a:lnTo>
                  <a:lnTo>
                    <a:pt x="274320" y="162560"/>
                  </a:lnTo>
                  <a:lnTo>
                    <a:pt x="176529" y="162560"/>
                  </a:lnTo>
                  <a:lnTo>
                    <a:pt x="176529" y="246379"/>
                  </a:lnTo>
                  <a:lnTo>
                    <a:pt x="97789" y="246379"/>
                  </a:lnTo>
                  <a:lnTo>
                    <a:pt x="97789" y="162560"/>
                  </a:lnTo>
                  <a:lnTo>
                    <a:pt x="0" y="162560"/>
                  </a:lnTo>
                  <a:lnTo>
                    <a:pt x="0" y="8382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418589" y="2074545"/>
            <a:ext cx="217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 Light"/>
                <a:cs typeface="Calibri Light"/>
              </a:rPr>
              <a:t>Cor</a:t>
            </a:r>
            <a:r>
              <a:rPr sz="1800" b="0" spc="-35" dirty="0">
                <a:latin typeface="Calibri Light"/>
                <a:cs typeface="Calibri Light"/>
              </a:rPr>
              <a:t>r</a:t>
            </a:r>
            <a:r>
              <a:rPr sz="1800" b="0" spc="-15" dirty="0">
                <a:latin typeface="Calibri Light"/>
                <a:cs typeface="Calibri Light"/>
              </a:rPr>
              <a:t>e</a:t>
            </a:r>
            <a:r>
              <a:rPr sz="1800" b="0" spc="-25" dirty="0">
                <a:latin typeface="Calibri Light"/>
                <a:cs typeface="Calibri Light"/>
              </a:rPr>
              <a:t>c</a:t>
            </a:r>
            <a:r>
              <a:rPr sz="1800" b="0" spc="-30" dirty="0">
                <a:latin typeface="Calibri Light"/>
                <a:cs typeface="Calibri Light"/>
              </a:rPr>
              <a:t>t</a:t>
            </a:r>
            <a:r>
              <a:rPr sz="1800" b="0" spc="-15" dirty="0">
                <a:latin typeface="Calibri Light"/>
                <a:cs typeface="Calibri Light"/>
              </a:rPr>
              <a:t>e</a:t>
            </a:r>
            <a:r>
              <a:rPr sz="1800" b="0" dirty="0">
                <a:latin typeface="Calibri Light"/>
                <a:cs typeface="Calibri Light"/>
              </a:rPr>
              <a:t>d</a:t>
            </a:r>
            <a:r>
              <a:rPr sz="1800" b="0" spc="-7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R</a:t>
            </a:r>
            <a:r>
              <a:rPr sz="1800" b="0" dirty="0">
                <a:latin typeface="Calibri Light"/>
                <a:cs typeface="Calibri Light"/>
              </a:rPr>
              <a:t>H</a:t>
            </a:r>
            <a:r>
              <a:rPr sz="1800" b="0" spc="-5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a</a:t>
            </a:r>
            <a:r>
              <a:rPr sz="1800" b="0" spc="-10" dirty="0">
                <a:latin typeface="Calibri Light"/>
                <a:cs typeface="Calibri Light"/>
              </a:rPr>
              <a:t>n</a:t>
            </a:r>
            <a:r>
              <a:rPr sz="1800" b="0" dirty="0">
                <a:latin typeface="Calibri Light"/>
                <a:cs typeface="Calibri Light"/>
              </a:rPr>
              <a:t>d</a:t>
            </a:r>
            <a:r>
              <a:rPr sz="1800" b="0" spc="-5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T</a:t>
            </a:r>
            <a:r>
              <a:rPr sz="1800" b="0" spc="-30" dirty="0">
                <a:latin typeface="Calibri Light"/>
                <a:cs typeface="Calibri Light"/>
              </a:rPr>
              <a:t> </a:t>
            </a:r>
            <a:r>
              <a:rPr sz="1800" b="0" spc="5" dirty="0">
                <a:latin typeface="Calibri Light"/>
                <a:cs typeface="Calibri Light"/>
              </a:rPr>
              <a:t>i</a:t>
            </a:r>
            <a:r>
              <a:rPr sz="1800" b="0" spc="-25" dirty="0">
                <a:latin typeface="Calibri Light"/>
                <a:cs typeface="Calibri Light"/>
              </a:rPr>
              <a:t>n</a:t>
            </a:r>
            <a:r>
              <a:rPr sz="1800" b="0" spc="-60" dirty="0">
                <a:latin typeface="Calibri Light"/>
                <a:cs typeface="Calibri Light"/>
              </a:rPr>
              <a:t>f</a:t>
            </a:r>
            <a:r>
              <a:rPr sz="1800" b="0" dirty="0">
                <a:latin typeface="Calibri Light"/>
                <a:cs typeface="Calibri Light"/>
              </a:rPr>
              <a:t>o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45582" y="3930522"/>
            <a:ext cx="4203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b="0" spc="-15" dirty="0">
                <a:latin typeface="Calibri Light"/>
                <a:cs typeface="Calibri Light"/>
              </a:rPr>
              <a:t>Rel.</a:t>
            </a:r>
            <a:r>
              <a:rPr sz="1800" b="0" spc="-50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Humidity</a:t>
            </a:r>
            <a:r>
              <a:rPr sz="1800" b="0" spc="-6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(RH)</a:t>
            </a:r>
            <a:r>
              <a:rPr sz="1800" b="0" spc="-6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+</a:t>
            </a:r>
            <a:r>
              <a:rPr sz="1800" b="0" spc="-40" dirty="0">
                <a:latin typeface="Calibri Light"/>
                <a:cs typeface="Calibri Light"/>
              </a:rPr>
              <a:t> Temperature</a:t>
            </a:r>
            <a:r>
              <a:rPr sz="1800" b="0" spc="-6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(T)</a:t>
            </a:r>
            <a:r>
              <a:rPr sz="1800" b="0" spc="-60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sensor</a:t>
            </a:r>
            <a:r>
              <a:rPr sz="1800" b="0" spc="-4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IC </a:t>
            </a:r>
            <a:r>
              <a:rPr sz="1800" b="0" spc="-395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Accuracy:</a:t>
            </a:r>
            <a:r>
              <a:rPr sz="1800" b="0" spc="-6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±</a:t>
            </a:r>
            <a:r>
              <a:rPr sz="1800" b="0" spc="-3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0.2C;</a:t>
            </a:r>
            <a:r>
              <a:rPr sz="1800" b="0" spc="-5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±3.5%</a:t>
            </a:r>
            <a:r>
              <a:rPr sz="1800" b="0" spc="-6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(3σ)</a:t>
            </a:r>
            <a:r>
              <a:rPr sz="1800" b="0" spc="345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Power&lt;0.02mW</a:t>
            </a:r>
            <a:endParaRPr sz="1800">
              <a:latin typeface="Calibri Light"/>
              <a:cs typeface="Calibri Ligh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960746" y="2595498"/>
            <a:ext cx="429895" cy="109220"/>
            <a:chOff x="4960746" y="2595498"/>
            <a:chExt cx="429895" cy="109220"/>
          </a:xfrm>
        </p:grpSpPr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63794" y="2598546"/>
              <a:ext cx="423417" cy="10286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963794" y="2598546"/>
              <a:ext cx="423545" cy="102870"/>
            </a:xfrm>
            <a:custGeom>
              <a:avLst/>
              <a:gdLst/>
              <a:ahLst/>
              <a:cxnLst/>
              <a:rect l="l" t="t" r="r" b="b"/>
              <a:pathLst>
                <a:path w="423545" h="102869">
                  <a:moveTo>
                    <a:pt x="0" y="0"/>
                  </a:moveTo>
                  <a:lnTo>
                    <a:pt x="423417" y="0"/>
                  </a:lnTo>
                  <a:lnTo>
                    <a:pt x="423417" y="102869"/>
                  </a:lnTo>
                  <a:lnTo>
                    <a:pt x="0" y="102869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4960746" y="2749930"/>
            <a:ext cx="429895" cy="109220"/>
            <a:chOff x="4960746" y="2749930"/>
            <a:chExt cx="429895" cy="109220"/>
          </a:xfrm>
        </p:grpSpPr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63794" y="2752978"/>
              <a:ext cx="423417" cy="10287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963794" y="2752978"/>
              <a:ext cx="423545" cy="102870"/>
            </a:xfrm>
            <a:custGeom>
              <a:avLst/>
              <a:gdLst/>
              <a:ahLst/>
              <a:cxnLst/>
              <a:rect l="l" t="t" r="r" b="b"/>
              <a:pathLst>
                <a:path w="423545" h="102869">
                  <a:moveTo>
                    <a:pt x="0" y="0"/>
                  </a:moveTo>
                  <a:lnTo>
                    <a:pt x="423417" y="0"/>
                  </a:lnTo>
                  <a:lnTo>
                    <a:pt x="423417" y="102870"/>
                  </a:lnTo>
                  <a:lnTo>
                    <a:pt x="0" y="102870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305547" y="2087371"/>
            <a:ext cx="133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 Light"/>
                <a:cs typeface="Calibri Light"/>
              </a:rPr>
              <a:t>Co</a:t>
            </a:r>
            <a:r>
              <a:rPr sz="1800" b="0" spc="-30" dirty="0">
                <a:latin typeface="Calibri Light"/>
                <a:cs typeface="Calibri Light"/>
              </a:rPr>
              <a:t>m</a:t>
            </a:r>
            <a:r>
              <a:rPr sz="1800" b="0" spc="-15" dirty="0">
                <a:latin typeface="Calibri Light"/>
                <a:cs typeface="Calibri Light"/>
              </a:rPr>
              <a:t>pe</a:t>
            </a:r>
            <a:r>
              <a:rPr sz="1800" b="0" spc="-25" dirty="0">
                <a:latin typeface="Calibri Light"/>
                <a:cs typeface="Calibri Light"/>
              </a:rPr>
              <a:t>n</a:t>
            </a:r>
            <a:r>
              <a:rPr sz="1800" b="0" spc="-15" dirty="0">
                <a:latin typeface="Calibri Light"/>
                <a:cs typeface="Calibri Light"/>
              </a:rPr>
              <a:t>s</a:t>
            </a:r>
            <a:r>
              <a:rPr sz="1800" b="0" spc="-35" dirty="0">
                <a:latin typeface="Calibri Light"/>
                <a:cs typeface="Calibri Light"/>
              </a:rPr>
              <a:t>a</a:t>
            </a:r>
            <a:r>
              <a:rPr sz="1800" b="0" spc="-20" dirty="0">
                <a:latin typeface="Calibri Light"/>
                <a:cs typeface="Calibri Light"/>
              </a:rPr>
              <a:t>t</a:t>
            </a:r>
            <a:r>
              <a:rPr sz="1800" b="0" dirty="0">
                <a:latin typeface="Calibri Light"/>
                <a:cs typeface="Calibri Light"/>
              </a:rPr>
              <a:t>i</a:t>
            </a:r>
            <a:r>
              <a:rPr sz="1800" b="0" spc="-20" dirty="0">
                <a:latin typeface="Calibri Light"/>
                <a:cs typeface="Calibri Light"/>
              </a:rPr>
              <a:t>o</a:t>
            </a:r>
            <a:r>
              <a:rPr sz="1800" b="0" dirty="0">
                <a:latin typeface="Calibri Light"/>
                <a:cs typeface="Calibri Light"/>
              </a:rPr>
              <a:t>n  </a:t>
            </a:r>
            <a:r>
              <a:rPr sz="1800" b="0" spc="-15" dirty="0">
                <a:latin typeface="Calibri Light"/>
                <a:cs typeface="Calibri Light"/>
              </a:rPr>
              <a:t>engine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114278" y="6388709"/>
            <a:ext cx="63055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0" dirty="0">
                <a:latin typeface="Calibri Light"/>
                <a:cs typeface="Calibri Light"/>
              </a:rPr>
              <a:t>S</a:t>
            </a:r>
            <a:r>
              <a:rPr sz="750" b="0" spc="-5" dirty="0">
                <a:latin typeface="Calibri Light"/>
                <a:cs typeface="Calibri Light"/>
              </a:rPr>
              <a:t>o</a:t>
            </a:r>
            <a:r>
              <a:rPr sz="750" b="0" dirty="0">
                <a:latin typeface="Calibri Light"/>
                <a:cs typeface="Calibri Light"/>
              </a:rPr>
              <a:t>urc</a:t>
            </a:r>
            <a:r>
              <a:rPr sz="750" b="0" spc="-5" dirty="0">
                <a:latin typeface="Calibri Light"/>
                <a:cs typeface="Calibri Light"/>
              </a:rPr>
              <a:t>e</a:t>
            </a:r>
            <a:r>
              <a:rPr sz="750" b="0" dirty="0">
                <a:latin typeface="Calibri Light"/>
                <a:cs typeface="Calibri Light"/>
              </a:rPr>
              <a:t>:</a:t>
            </a:r>
            <a:r>
              <a:rPr sz="750" b="0" spc="-20" dirty="0">
                <a:latin typeface="Calibri Light"/>
                <a:cs typeface="Calibri Light"/>
              </a:rPr>
              <a:t> </a:t>
            </a:r>
            <a:r>
              <a:rPr sz="750" b="0" dirty="0">
                <a:latin typeface="Calibri Light"/>
                <a:cs typeface="Calibri Light"/>
              </a:rPr>
              <a:t>ams</a:t>
            </a:r>
            <a:r>
              <a:rPr sz="750" b="0" spc="-15" dirty="0">
                <a:latin typeface="Calibri Light"/>
                <a:cs typeface="Calibri Light"/>
              </a:rPr>
              <a:t> </a:t>
            </a:r>
            <a:r>
              <a:rPr sz="750" b="0" spc="5" dirty="0">
                <a:latin typeface="Calibri Light"/>
                <a:cs typeface="Calibri Light"/>
              </a:rPr>
              <a:t>AG</a:t>
            </a:r>
            <a:endParaRPr sz="750">
              <a:latin typeface="Calibri Light"/>
              <a:cs typeface="Calibri Ligh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93547" y="2723388"/>
            <a:ext cx="2901950" cy="2222500"/>
            <a:chOff x="193547" y="2723388"/>
            <a:chExt cx="2901950" cy="2222500"/>
          </a:xfrm>
        </p:grpSpPr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4987" y="2770632"/>
              <a:ext cx="2686812" cy="205587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547" y="2723388"/>
              <a:ext cx="2901696" cy="222199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4423" y="2810256"/>
              <a:ext cx="2567940" cy="1938528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344424" y="2810255"/>
            <a:ext cx="2567940" cy="19386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90805" marR="120014">
              <a:lnSpc>
                <a:spcPct val="100000"/>
              </a:lnSpc>
              <a:spcBef>
                <a:spcPts val="204"/>
              </a:spcBef>
            </a:pPr>
            <a:r>
              <a:rPr sz="24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Combined</a:t>
            </a:r>
            <a:r>
              <a:rPr sz="2400" u="sng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sensors: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one (T)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improve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sensor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(RH)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7185"/>
            <a:ext cx="549338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Integrated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sensor production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8619" y="478282"/>
            <a:ext cx="282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0196A0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CMOS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fabs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288" y="1813560"/>
            <a:ext cx="1160145" cy="36893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sz="1200" b="1" spc="-5" dirty="0">
                <a:latin typeface="Arial"/>
                <a:cs typeface="Arial"/>
              </a:rPr>
              <a:t>Device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Physics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Simulations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648" y="1397508"/>
            <a:ext cx="1516380" cy="73787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1270" rIns="0" bIns="0" rtlCol="0">
            <a:spAutoFit/>
          </a:bodyPr>
          <a:lstStyle/>
          <a:p>
            <a:pPr marR="41275">
              <a:lnSpc>
                <a:spcPts val="1440"/>
              </a:lnSpc>
              <a:spcBef>
                <a:spcPts val="10"/>
              </a:spcBef>
            </a:pPr>
            <a:r>
              <a:rPr sz="1200" b="1" spc="-5" dirty="0">
                <a:latin typeface="Arial"/>
                <a:cs typeface="Arial"/>
              </a:rPr>
              <a:t>Device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Library,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DRM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containing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Sensors</a:t>
            </a:r>
            <a:r>
              <a:rPr sz="1200" b="1" dirty="0">
                <a:latin typeface="Arial"/>
                <a:cs typeface="Arial"/>
              </a:rPr>
              <a:t>,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6F2F9F"/>
                </a:solidFill>
                <a:latin typeface="Arial"/>
                <a:cs typeface="Arial"/>
              </a:rPr>
              <a:t>TSV</a:t>
            </a:r>
            <a:r>
              <a:rPr sz="1200" b="1" spc="-30" dirty="0">
                <a:latin typeface="Arial"/>
                <a:cs typeface="Arial"/>
              </a:rPr>
              <a:t>, </a:t>
            </a:r>
            <a:r>
              <a:rPr sz="1200" b="1" spc="-5" dirty="0">
                <a:solidFill>
                  <a:srgbClr val="006FC0"/>
                </a:solidFill>
                <a:latin typeface="Arial"/>
                <a:cs typeface="Arial"/>
              </a:rPr>
              <a:t>3D </a:t>
            </a:r>
            <a:r>
              <a:rPr sz="1200" b="1" dirty="0">
                <a:solidFill>
                  <a:srgbClr val="006FC0"/>
                </a:solidFill>
                <a:latin typeface="Arial"/>
                <a:cs typeface="Arial"/>
              </a:rPr>
              <a:t>integration</a:t>
            </a:r>
            <a:r>
              <a:rPr sz="1200" b="1" dirty="0">
                <a:latin typeface="Arial"/>
                <a:cs typeface="Arial"/>
              </a:rPr>
              <a:t>,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Packaging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8935" y="1420367"/>
            <a:ext cx="1553210" cy="73787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sz="1200" b="1" dirty="0">
                <a:latin typeface="Arial"/>
                <a:cs typeface="Arial"/>
              </a:rPr>
              <a:t>Design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of,</a:t>
            </a:r>
            <a:endParaRPr sz="1200">
              <a:latin typeface="Arial"/>
              <a:cs typeface="Arial"/>
            </a:endParaRPr>
          </a:p>
          <a:p>
            <a:pPr marR="4889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containing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Sensor-IC,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6FC0"/>
                </a:solidFill>
                <a:latin typeface="Arial"/>
                <a:cs typeface="Arial"/>
              </a:rPr>
              <a:t>Lay-out</a:t>
            </a:r>
            <a:r>
              <a:rPr sz="1200" b="1" spc="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Arial"/>
                <a:cs typeface="Arial"/>
              </a:rPr>
              <a:t>&amp;</a:t>
            </a:r>
            <a:r>
              <a:rPr sz="12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Arial"/>
                <a:cs typeface="Arial"/>
              </a:rPr>
              <a:t>Package</a:t>
            </a:r>
            <a:endParaRPr sz="12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sz="1200" b="1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12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Arial"/>
                <a:cs typeface="Arial"/>
              </a:rPr>
              <a:t>DFM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4688" y="1754123"/>
            <a:ext cx="462280" cy="368935"/>
          </a:xfrm>
          <a:custGeom>
            <a:avLst/>
            <a:gdLst/>
            <a:ahLst/>
            <a:cxnLst/>
            <a:rect l="l" t="t" r="r" b="b"/>
            <a:pathLst>
              <a:path w="462279" h="368935">
                <a:moveTo>
                  <a:pt x="461772" y="0"/>
                </a:moveTo>
                <a:lnTo>
                  <a:pt x="0" y="0"/>
                </a:lnTo>
                <a:lnTo>
                  <a:pt x="0" y="368808"/>
                </a:lnTo>
                <a:lnTo>
                  <a:pt x="461772" y="368808"/>
                </a:lnTo>
                <a:lnTo>
                  <a:pt x="46177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04688" y="1754123"/>
            <a:ext cx="462280" cy="1930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sz="1200" b="1" dirty="0">
                <a:latin typeface="Arial"/>
                <a:cs typeface="Arial"/>
              </a:rPr>
              <a:t>GDS2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4688" y="1946868"/>
            <a:ext cx="462280" cy="17653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6123" y="1760220"/>
            <a:ext cx="965200" cy="3708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ts val="1440"/>
              </a:lnSpc>
              <a:spcBef>
                <a:spcPts val="20"/>
              </a:spcBef>
            </a:pPr>
            <a:r>
              <a:rPr sz="1200" b="1" spc="-5" dirty="0">
                <a:latin typeface="Arial"/>
                <a:cs typeface="Arial"/>
              </a:rPr>
              <a:t>Chipfin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&amp;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Mask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making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62059" y="949452"/>
            <a:ext cx="1629410" cy="18605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410"/>
              </a:lnSpc>
            </a:pPr>
            <a:r>
              <a:rPr sz="1200" b="1" spc="-10" dirty="0">
                <a:latin typeface="Arial"/>
                <a:cs typeface="Arial"/>
              </a:rPr>
              <a:t>Wafer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production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8148" y="5411723"/>
            <a:ext cx="2588260" cy="18605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0"/>
              </a:lnSpc>
            </a:pPr>
            <a:r>
              <a:rPr sz="1200" b="1" spc="-5" dirty="0">
                <a:latin typeface="Arial"/>
                <a:cs typeface="Arial"/>
              </a:rPr>
              <a:t>(</a:t>
            </a:r>
            <a:r>
              <a:rPr sz="1200" b="1" spc="-5" dirty="0">
                <a:solidFill>
                  <a:srgbClr val="006FC0"/>
                </a:solidFill>
                <a:latin typeface="Arial"/>
                <a:cs typeface="Arial"/>
              </a:rPr>
              <a:t>3D</a:t>
            </a:r>
            <a:r>
              <a:rPr sz="12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6FC0"/>
                </a:solidFill>
                <a:latin typeface="Arial"/>
                <a:cs typeface="Arial"/>
              </a:rPr>
              <a:t>integration</a:t>
            </a:r>
            <a:r>
              <a:rPr sz="12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1200" b="1" spc="-5" dirty="0">
                <a:solidFill>
                  <a:srgbClr val="006FC0"/>
                </a:solidFill>
                <a:latin typeface="Arial"/>
                <a:cs typeface="Arial"/>
              </a:rPr>
              <a:t> Multiple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6FC0"/>
                </a:solidFill>
                <a:latin typeface="Arial"/>
                <a:cs typeface="Arial"/>
              </a:rPr>
              <a:t>wafers</a:t>
            </a:r>
            <a:r>
              <a:rPr sz="1200" b="1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8567" y="5686044"/>
            <a:ext cx="1003300" cy="36893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1905" rIns="0" bIns="0" rtlCol="0">
            <a:spAutoFit/>
          </a:bodyPr>
          <a:lstStyle/>
          <a:p>
            <a:pPr marL="635" marR="45085">
              <a:lnSpc>
                <a:spcPts val="1440"/>
              </a:lnSpc>
              <a:spcBef>
                <a:spcPts val="15"/>
              </a:spcBef>
            </a:pPr>
            <a:r>
              <a:rPr sz="1200" b="1" spc="-5" dirty="0">
                <a:latin typeface="Arial"/>
                <a:cs typeface="Arial"/>
              </a:rPr>
              <a:t>Packaging </a:t>
            </a:r>
            <a:r>
              <a:rPr sz="1200" b="1" dirty="0">
                <a:latin typeface="Arial"/>
                <a:cs typeface="Arial"/>
              </a:rPr>
              <a:t> (</a:t>
            </a:r>
            <a:r>
              <a:rPr sz="1200" b="1" spc="-45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afer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el)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52359" y="5408676"/>
            <a:ext cx="1306195" cy="55372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1905" rIns="0" bIns="0" rtlCol="0">
            <a:spAutoFit/>
          </a:bodyPr>
          <a:lstStyle/>
          <a:p>
            <a:pPr marL="635" marR="3175">
              <a:lnSpc>
                <a:spcPts val="1440"/>
              </a:lnSpc>
              <a:spcBef>
                <a:spcPts val="15"/>
              </a:spcBef>
            </a:pPr>
            <a:r>
              <a:rPr sz="1200" b="1" spc="-25" dirty="0">
                <a:latin typeface="Arial"/>
                <a:cs typeface="Arial"/>
              </a:rPr>
              <a:t>Test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&amp;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Calibration </a:t>
            </a:r>
            <a:r>
              <a:rPr sz="1200" b="1" spc="-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Diced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marL="635">
              <a:lnSpc>
                <a:spcPts val="1390"/>
              </a:lnSpc>
            </a:pPr>
            <a:r>
              <a:rPr sz="1200" b="1" spc="-10" dirty="0">
                <a:latin typeface="Arial"/>
                <a:cs typeface="Arial"/>
              </a:rPr>
              <a:t>(Wafer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Level)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26295" y="5565647"/>
            <a:ext cx="868680" cy="18478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415"/>
              </a:lnSpc>
            </a:pPr>
            <a:r>
              <a:rPr sz="1200" b="1" spc="-25" dirty="0">
                <a:latin typeface="Arial"/>
                <a:cs typeface="Arial"/>
              </a:rPr>
              <a:t>Tape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&amp;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7788" y="906780"/>
            <a:ext cx="1545590" cy="43434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sz="1200" b="1" i="1" spc="-5" dirty="0">
                <a:latin typeface="Arial"/>
                <a:cs typeface="Arial"/>
              </a:rPr>
              <a:t>Customer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9247" y="943355"/>
            <a:ext cx="1190625" cy="18478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10"/>
              </a:lnSpc>
            </a:pPr>
            <a:r>
              <a:rPr sz="1200" b="1" dirty="0">
                <a:latin typeface="Arial"/>
                <a:cs typeface="Arial"/>
              </a:rPr>
              <a:t>Functional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Spec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83240" y="5510784"/>
            <a:ext cx="1341120" cy="50482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sz="1200" b="1" i="1" spc="-5" dirty="0">
                <a:latin typeface="Arial"/>
                <a:cs typeface="Arial"/>
              </a:rPr>
              <a:t>Customer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48416" y="5547359"/>
            <a:ext cx="990600" cy="18478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410"/>
              </a:lnSpc>
            </a:pPr>
            <a:r>
              <a:rPr sz="1200" b="1" spc="-5" dirty="0">
                <a:latin typeface="Arial"/>
                <a:cs typeface="Arial"/>
              </a:rPr>
              <a:t>Sensor-IC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564" y="4308347"/>
            <a:ext cx="3432048" cy="80771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16509" y="3218433"/>
            <a:ext cx="7683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Calibri"/>
                <a:cs typeface="Calibri"/>
                <a:hlinkClick r:id="rId3"/>
              </a:rPr>
              <a:t>www.comsol.com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" y="2322576"/>
            <a:ext cx="1761744" cy="93726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570" y="3315208"/>
            <a:ext cx="11916410" cy="228600"/>
          </a:xfrm>
          <a:custGeom>
            <a:avLst/>
            <a:gdLst/>
            <a:ahLst/>
            <a:cxnLst/>
            <a:rect l="l" t="t" r="r" b="b"/>
            <a:pathLst>
              <a:path w="11916410" h="228600">
                <a:moveTo>
                  <a:pt x="11687684" y="152398"/>
                </a:moveTo>
                <a:lnTo>
                  <a:pt x="11687684" y="228600"/>
                </a:lnTo>
                <a:lnTo>
                  <a:pt x="11840084" y="152400"/>
                </a:lnTo>
                <a:lnTo>
                  <a:pt x="11687684" y="152398"/>
                </a:lnTo>
                <a:close/>
              </a:path>
              <a:path w="11916410" h="228600">
                <a:moveTo>
                  <a:pt x="11687684" y="76198"/>
                </a:moveTo>
                <a:lnTo>
                  <a:pt x="11687684" y="152398"/>
                </a:lnTo>
                <a:lnTo>
                  <a:pt x="11725784" y="152400"/>
                </a:lnTo>
                <a:lnTo>
                  <a:pt x="11725784" y="76200"/>
                </a:lnTo>
                <a:lnTo>
                  <a:pt x="11687684" y="76198"/>
                </a:lnTo>
                <a:close/>
              </a:path>
              <a:path w="11916410" h="228600">
                <a:moveTo>
                  <a:pt x="11687684" y="0"/>
                </a:moveTo>
                <a:lnTo>
                  <a:pt x="11687684" y="76198"/>
                </a:lnTo>
                <a:lnTo>
                  <a:pt x="11725784" y="76200"/>
                </a:lnTo>
                <a:lnTo>
                  <a:pt x="11725784" y="152400"/>
                </a:lnTo>
                <a:lnTo>
                  <a:pt x="11840087" y="152398"/>
                </a:lnTo>
                <a:lnTo>
                  <a:pt x="11916284" y="114300"/>
                </a:lnTo>
                <a:lnTo>
                  <a:pt x="11687684" y="0"/>
                </a:lnTo>
                <a:close/>
              </a:path>
              <a:path w="11916410" h="228600">
                <a:moveTo>
                  <a:pt x="3" y="75691"/>
                </a:moveTo>
                <a:lnTo>
                  <a:pt x="0" y="151891"/>
                </a:lnTo>
                <a:lnTo>
                  <a:pt x="11687684" y="152398"/>
                </a:lnTo>
                <a:lnTo>
                  <a:pt x="11687684" y="76198"/>
                </a:lnTo>
                <a:lnTo>
                  <a:pt x="3" y="7569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95094" y="3199002"/>
            <a:ext cx="81597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Calibri"/>
                <a:cs typeface="Calibri"/>
                <a:hlinkClick r:id="rId5"/>
              </a:rPr>
              <a:t>www.cadence.com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3664" y="2342388"/>
            <a:ext cx="1530096" cy="8961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33215" y="2342388"/>
            <a:ext cx="1360932" cy="93726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631184" y="3232531"/>
            <a:ext cx="81597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Calibri"/>
                <a:cs typeface="Calibri"/>
                <a:hlinkClick r:id="rId5"/>
              </a:rPr>
              <a:t>www.cadence.com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6595" y="2289048"/>
            <a:ext cx="11916410" cy="1465580"/>
            <a:chOff x="196595" y="2289048"/>
            <a:chExt cx="11916410" cy="1465580"/>
          </a:xfrm>
        </p:grpSpPr>
        <p:sp>
          <p:nvSpPr>
            <p:cNvPr id="29" name="object 29"/>
            <p:cNvSpPr/>
            <p:nvPr/>
          </p:nvSpPr>
          <p:spPr>
            <a:xfrm>
              <a:off x="196595" y="3525520"/>
              <a:ext cx="11916410" cy="228600"/>
            </a:xfrm>
            <a:custGeom>
              <a:avLst/>
              <a:gdLst/>
              <a:ahLst/>
              <a:cxnLst/>
              <a:rect l="l" t="t" r="r" b="b"/>
              <a:pathLst>
                <a:path w="11916410" h="228600">
                  <a:moveTo>
                    <a:pt x="11687683" y="152398"/>
                  </a:moveTo>
                  <a:lnTo>
                    <a:pt x="11687683" y="228599"/>
                  </a:lnTo>
                  <a:lnTo>
                    <a:pt x="11840083" y="152399"/>
                  </a:lnTo>
                  <a:lnTo>
                    <a:pt x="11687683" y="152398"/>
                  </a:lnTo>
                  <a:close/>
                </a:path>
                <a:path w="11916410" h="228600">
                  <a:moveTo>
                    <a:pt x="11687683" y="76198"/>
                  </a:moveTo>
                  <a:lnTo>
                    <a:pt x="11687683" y="152398"/>
                  </a:lnTo>
                  <a:lnTo>
                    <a:pt x="11725783" y="152399"/>
                  </a:lnTo>
                  <a:lnTo>
                    <a:pt x="11725783" y="76200"/>
                  </a:lnTo>
                  <a:lnTo>
                    <a:pt x="11687683" y="76198"/>
                  </a:lnTo>
                  <a:close/>
                </a:path>
                <a:path w="11916410" h="228600">
                  <a:moveTo>
                    <a:pt x="11687683" y="0"/>
                  </a:moveTo>
                  <a:lnTo>
                    <a:pt x="11687683" y="76198"/>
                  </a:lnTo>
                  <a:lnTo>
                    <a:pt x="11725783" y="76200"/>
                  </a:lnTo>
                  <a:lnTo>
                    <a:pt x="11725783" y="152399"/>
                  </a:lnTo>
                  <a:lnTo>
                    <a:pt x="11840086" y="152398"/>
                  </a:lnTo>
                  <a:lnTo>
                    <a:pt x="11916283" y="114299"/>
                  </a:lnTo>
                  <a:lnTo>
                    <a:pt x="11687683" y="0"/>
                  </a:lnTo>
                  <a:close/>
                </a:path>
                <a:path w="11916410" h="228600">
                  <a:moveTo>
                    <a:pt x="0" y="75691"/>
                  </a:moveTo>
                  <a:lnTo>
                    <a:pt x="0" y="151891"/>
                  </a:lnTo>
                  <a:lnTo>
                    <a:pt x="11687683" y="152398"/>
                  </a:lnTo>
                  <a:lnTo>
                    <a:pt x="11687683" y="76198"/>
                  </a:lnTo>
                  <a:lnTo>
                    <a:pt x="0" y="7569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1892" y="2289048"/>
              <a:ext cx="961643" cy="96316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219827" y="3232531"/>
            <a:ext cx="9359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Calibri"/>
                <a:cs typeface="Calibri"/>
                <a:hlinkClick r:id="rId9"/>
              </a:rPr>
              <a:t>www.intellisense.com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26123" y="2182367"/>
            <a:ext cx="1048512" cy="104851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328409" y="3228213"/>
            <a:ext cx="98171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Calibri"/>
                <a:cs typeface="Calibri"/>
              </a:rPr>
              <a:t>Wikipedia </a:t>
            </a:r>
            <a:r>
              <a:rPr sz="800" dirty="0">
                <a:latin typeface="Calibri"/>
                <a:cs typeface="Calibri"/>
              </a:rPr>
              <a:t>-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photomask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67650" y="3232531"/>
            <a:ext cx="238442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AJ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den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Boef,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Surf.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Topogr.: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Metrol.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Prop.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4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(2016)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023001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9308" y="1135189"/>
            <a:ext cx="11512550" cy="4712970"/>
            <a:chOff x="559308" y="1135189"/>
            <a:chExt cx="11512550" cy="4712970"/>
          </a:xfrm>
        </p:grpSpPr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90460" y="1144524"/>
              <a:ext cx="4572000" cy="206959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485888" y="1139952"/>
              <a:ext cx="4581525" cy="2078989"/>
            </a:xfrm>
            <a:custGeom>
              <a:avLst/>
              <a:gdLst/>
              <a:ahLst/>
              <a:cxnLst/>
              <a:rect l="l" t="t" r="r" b="b"/>
              <a:pathLst>
                <a:path w="4581525" h="2078989">
                  <a:moveTo>
                    <a:pt x="0" y="2078736"/>
                  </a:moveTo>
                  <a:lnTo>
                    <a:pt x="4581144" y="2078736"/>
                  </a:lnTo>
                  <a:lnTo>
                    <a:pt x="4581144" y="0"/>
                  </a:lnTo>
                  <a:lnTo>
                    <a:pt x="0" y="0"/>
                  </a:lnTo>
                  <a:lnTo>
                    <a:pt x="0" y="2078736"/>
                  </a:lnTo>
                  <a:close/>
                </a:path>
              </a:pathLst>
            </a:custGeom>
            <a:ln w="9143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308" y="3736847"/>
              <a:ext cx="1466088" cy="211074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39623" y="5840374"/>
            <a:ext cx="92201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  <a:hlinkClick r:id="rId13"/>
              </a:rPr>
              <a:t>www.electroglas.com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8392" y="3810000"/>
            <a:ext cx="1268095" cy="554990"/>
          </a:xfrm>
          <a:custGeom>
            <a:avLst/>
            <a:gdLst/>
            <a:ahLst/>
            <a:cxnLst/>
            <a:rect l="l" t="t" r="r" b="b"/>
            <a:pathLst>
              <a:path w="1268095" h="554989">
                <a:moveTo>
                  <a:pt x="1267968" y="0"/>
                </a:moveTo>
                <a:lnTo>
                  <a:pt x="0" y="0"/>
                </a:lnTo>
                <a:lnTo>
                  <a:pt x="0" y="554736"/>
                </a:lnTo>
                <a:lnTo>
                  <a:pt x="1267968" y="554736"/>
                </a:lnTo>
                <a:lnTo>
                  <a:pt x="1267968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082" y="3793997"/>
            <a:ext cx="1279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88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Wafer </a:t>
            </a:r>
            <a:r>
              <a:rPr sz="1200" b="1" spc="-25" dirty="0">
                <a:latin typeface="Arial"/>
                <a:cs typeface="Arial"/>
              </a:rPr>
              <a:t>Test 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spc="-1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(Process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Control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Modules)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41307" y="3965447"/>
            <a:ext cx="1711452" cy="1141476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9276080" y="5143246"/>
            <a:ext cx="9290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  <a:hlinkClick r:id="rId15"/>
              </a:rPr>
              <a:t>www.hwashu.com.tw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61859" y="3806952"/>
            <a:ext cx="1679448" cy="1354836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7462266" y="5132323"/>
            <a:ext cx="7302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  <a:hlinkClick r:id="rId17"/>
              </a:rPr>
              <a:t>www.xcerra.com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733288" y="3998976"/>
            <a:ext cx="6285230" cy="1539240"/>
            <a:chOff x="5733288" y="3998976"/>
            <a:chExt cx="6285230" cy="1539240"/>
          </a:xfrm>
        </p:grpSpPr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33288" y="3998976"/>
              <a:ext cx="1539239" cy="153924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62488" y="4364736"/>
              <a:ext cx="1255776" cy="940307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26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7185"/>
            <a:ext cx="550608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65" dirty="0">
                <a:solidFill>
                  <a:srgbClr val="000000"/>
                </a:solidFill>
                <a:latin typeface="Arial"/>
                <a:cs typeface="Arial"/>
              </a:rPr>
              <a:t>Test</a:t>
            </a:r>
            <a:r>
              <a:rPr sz="3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&amp;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Calibration</a:t>
            </a:r>
            <a:r>
              <a:rPr sz="3100" b="1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Sensors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9001" y="899122"/>
            <a:ext cx="6690995" cy="347789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Clr>
                <a:srgbClr val="0196A0"/>
              </a:buClr>
              <a:buChar char="•"/>
              <a:tabLst>
                <a:tab pos="241300" algn="l"/>
              </a:tabLst>
            </a:pPr>
            <a:r>
              <a:rPr sz="2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Request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test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 handler</a:t>
            </a:r>
            <a:r>
              <a:rPr sz="28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tools: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Clr>
                <a:srgbClr val="0196A0"/>
              </a:buClr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Physical stimuli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5" dirty="0">
                <a:latin typeface="Arial"/>
                <a:cs typeface="Arial"/>
              </a:rPr>
              <a:t> handler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environment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Clr>
                <a:srgbClr val="0196A0"/>
              </a:buClr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NIST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traceable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Clr>
                <a:srgbClr val="0196A0"/>
              </a:buClr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High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accuracy &amp; repeatability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Clr>
                <a:srgbClr val="0196A0"/>
              </a:buClr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2800" spc="-85" dirty="0">
                <a:latin typeface="Arial"/>
                <a:cs typeface="Arial"/>
              </a:rPr>
              <a:t>Test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low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cost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high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speed</a:t>
            </a:r>
            <a:endParaRPr sz="2800">
              <a:latin typeface="Arial"/>
              <a:cs typeface="Arial"/>
            </a:endParaRPr>
          </a:p>
          <a:p>
            <a:pPr marL="527685" marR="546735" indent="-515620">
              <a:lnSpc>
                <a:spcPts val="3030"/>
              </a:lnSpc>
              <a:spcBef>
                <a:spcPts val="1050"/>
              </a:spcBef>
              <a:buClr>
                <a:srgbClr val="0196A0"/>
              </a:buClr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Small dimensions, incl. CSP dies </a:t>
            </a:r>
            <a:r>
              <a:rPr sz="2800" spc="-10" dirty="0">
                <a:latin typeface="Arial"/>
                <a:cs typeface="Arial"/>
              </a:rPr>
              <a:t>or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Wafer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Level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95188" y="4908803"/>
            <a:ext cx="6083935" cy="1454150"/>
            <a:chOff x="5695188" y="4908803"/>
            <a:chExt cx="6083935" cy="1454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5188" y="4939262"/>
              <a:ext cx="1170383" cy="13532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6288" y="4939283"/>
              <a:ext cx="1440179" cy="14218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4255" y="4908803"/>
              <a:ext cx="1799844" cy="1453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71532" y="4972811"/>
              <a:ext cx="1807464" cy="13792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760846" y="6311900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Osai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2784" y="6311900"/>
            <a:ext cx="47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2315" y="6329883"/>
            <a:ext cx="61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Xcerra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1744" y="6307937"/>
            <a:ext cx="784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ade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2984" y="893213"/>
            <a:ext cx="3731360" cy="424561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6888" y="5103876"/>
            <a:ext cx="3750945" cy="48640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208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1040"/>
              </a:spcBef>
            </a:pPr>
            <a:r>
              <a:rPr sz="1400" dirty="0">
                <a:solidFill>
                  <a:srgbClr val="8496AF"/>
                </a:solidFill>
                <a:latin typeface="Arial"/>
                <a:cs typeface="Arial"/>
              </a:rPr>
              <a:t>Absolute</a:t>
            </a:r>
            <a:r>
              <a:rPr sz="1400" spc="-60" dirty="0">
                <a:solidFill>
                  <a:srgbClr val="8496A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8496AF"/>
                </a:solidFill>
                <a:latin typeface="Arial"/>
                <a:cs typeface="Arial"/>
              </a:rPr>
              <a:t>Optical</a:t>
            </a:r>
            <a:r>
              <a:rPr sz="1400" spc="-55" dirty="0">
                <a:solidFill>
                  <a:srgbClr val="8496A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8496AF"/>
                </a:solidFill>
                <a:latin typeface="Arial"/>
                <a:cs typeface="Arial"/>
              </a:rPr>
              <a:t>&amp;</a:t>
            </a:r>
            <a:r>
              <a:rPr sz="1400" spc="-5" dirty="0">
                <a:solidFill>
                  <a:srgbClr val="8496A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8496AF"/>
                </a:solidFill>
                <a:latin typeface="Arial"/>
                <a:cs typeface="Arial"/>
              </a:rPr>
              <a:t>Spectral</a:t>
            </a:r>
            <a:r>
              <a:rPr sz="1400" spc="-55" dirty="0">
                <a:solidFill>
                  <a:srgbClr val="8496A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8496AF"/>
                </a:solidFill>
                <a:latin typeface="Arial"/>
                <a:cs typeface="Arial"/>
              </a:rPr>
              <a:t>sensing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84914" y="643900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27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351536"/>
            <a:ext cx="295846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ams</a:t>
            </a:r>
            <a:r>
              <a:rPr sz="31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sz="31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1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glance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896" y="831850"/>
            <a:ext cx="5821045" cy="110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045"/>
              </a:lnSpc>
              <a:spcBef>
                <a:spcPts val="100"/>
              </a:spcBef>
              <a:buClr>
                <a:srgbClr val="0196A0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1" dirty="0">
                <a:latin typeface="Arial"/>
                <a:cs typeface="Arial"/>
              </a:rPr>
              <a:t>Our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business</a:t>
            </a:r>
            <a:endParaRPr sz="1800" dirty="0">
              <a:latin typeface="Arial"/>
              <a:cs typeface="Arial"/>
            </a:endParaRPr>
          </a:p>
          <a:p>
            <a:pPr marL="698500" lvl="1" indent="-229235">
              <a:lnSpc>
                <a:spcPts val="1580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Focus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high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performance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sensor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solutions</a:t>
            </a:r>
          </a:p>
          <a:p>
            <a:pPr marL="698500" lvl="1" indent="-229235">
              <a:lnSpc>
                <a:spcPts val="1585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Sensor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solutions,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sensor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ICs,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interfaces,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related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software</a:t>
            </a:r>
            <a:endParaRPr sz="1500" dirty="0">
              <a:latin typeface="Arial"/>
              <a:cs typeface="Arial"/>
            </a:endParaRPr>
          </a:p>
          <a:p>
            <a:pPr marL="698500" lvl="1" indent="-229235">
              <a:lnSpc>
                <a:spcPts val="1580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Small, </a:t>
            </a:r>
            <a:r>
              <a:rPr sz="1500" dirty="0">
                <a:latin typeface="Arial"/>
                <a:cs typeface="Arial"/>
              </a:rPr>
              <a:t>low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power,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highest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sensitivity,</a:t>
            </a:r>
            <a:r>
              <a:rPr sz="1500" dirty="0">
                <a:latin typeface="Arial"/>
                <a:cs typeface="Arial"/>
              </a:rPr>
              <a:t> multi-sensor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integration</a:t>
            </a:r>
          </a:p>
          <a:p>
            <a:pPr marL="698500" lvl="1" indent="-229235">
              <a:lnSpc>
                <a:spcPts val="1689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dirty="0">
                <a:latin typeface="Arial"/>
                <a:cs typeface="Arial"/>
              </a:rPr>
              <a:t>Best-in-class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solutions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for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leading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OEMs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896" y="2217546"/>
            <a:ext cx="3825875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050"/>
              </a:lnSpc>
              <a:spcBef>
                <a:spcPts val="100"/>
              </a:spcBef>
              <a:buClr>
                <a:srgbClr val="0196A0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1" dirty="0">
                <a:latin typeface="Arial"/>
                <a:cs typeface="Arial"/>
              </a:rPr>
              <a:t>Our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markets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ts val="1580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dirty="0">
                <a:latin typeface="Arial"/>
                <a:cs typeface="Arial"/>
              </a:rPr>
              <a:t>Consumer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&amp;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Communications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(C&amp;C)</a:t>
            </a:r>
            <a:endParaRPr sz="1500">
              <a:latin typeface="Arial"/>
              <a:cs typeface="Arial"/>
            </a:endParaRPr>
          </a:p>
          <a:p>
            <a:pPr marL="698500" lvl="1" indent="-229235">
              <a:lnSpc>
                <a:spcPts val="1685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Automotive,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Industrial,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Medical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(AIM)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896" y="3202304"/>
            <a:ext cx="492887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050"/>
              </a:lnSpc>
              <a:spcBef>
                <a:spcPts val="100"/>
              </a:spcBef>
              <a:buClr>
                <a:srgbClr val="0196A0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1" spc="-5" dirty="0">
                <a:latin typeface="Arial"/>
                <a:cs typeface="Arial"/>
              </a:rPr>
              <a:t>By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ts val="1580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1000+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engineers</a:t>
            </a:r>
            <a:endParaRPr sz="1500">
              <a:latin typeface="Arial"/>
              <a:cs typeface="Arial"/>
            </a:endParaRPr>
          </a:p>
          <a:p>
            <a:pPr marL="698500" lvl="1" indent="-229235">
              <a:lnSpc>
                <a:spcPts val="1580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21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design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centers,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3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manufacturing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locations</a:t>
            </a:r>
            <a:endParaRPr sz="1500">
              <a:latin typeface="Arial"/>
              <a:cs typeface="Arial"/>
            </a:endParaRPr>
          </a:p>
          <a:p>
            <a:pPr marL="698500" lvl="1" indent="-229235">
              <a:lnSpc>
                <a:spcPts val="1585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35+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years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design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manufacturing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know-how</a:t>
            </a:r>
            <a:endParaRPr sz="1500">
              <a:latin typeface="Arial"/>
              <a:cs typeface="Arial"/>
            </a:endParaRPr>
          </a:p>
          <a:p>
            <a:pPr marL="698500" lvl="1" indent="-229235">
              <a:lnSpc>
                <a:spcPts val="1580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dirty="0">
                <a:latin typeface="Arial"/>
                <a:cs typeface="Arial"/>
              </a:rPr>
              <a:t>9000+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employees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worldwide</a:t>
            </a:r>
            <a:endParaRPr sz="1500">
              <a:latin typeface="Arial"/>
              <a:cs typeface="Arial"/>
            </a:endParaRPr>
          </a:p>
          <a:p>
            <a:pPr marL="698500" lvl="1" indent="-229235">
              <a:lnSpc>
                <a:spcPts val="1689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dirty="0">
                <a:latin typeface="Arial"/>
                <a:cs typeface="Arial"/>
              </a:rPr>
              <a:t>8,000+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customers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896" y="4789170"/>
            <a:ext cx="4233545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050"/>
              </a:lnSpc>
              <a:spcBef>
                <a:spcPts val="100"/>
              </a:spcBef>
              <a:buClr>
                <a:srgbClr val="0196A0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1" dirty="0">
                <a:latin typeface="Arial"/>
                <a:cs typeface="Arial"/>
              </a:rPr>
              <a:t>Financials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1580"/>
              </a:lnSpc>
            </a:pPr>
            <a:r>
              <a:rPr sz="1500" dirty="0">
                <a:solidFill>
                  <a:srgbClr val="0196A0"/>
                </a:solidFill>
                <a:latin typeface="Symbol"/>
                <a:cs typeface="Symbol"/>
              </a:rPr>
              <a:t></a:t>
            </a:r>
            <a:r>
              <a:rPr sz="1500" spc="605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"/>
                <a:cs typeface="Arial"/>
              </a:rPr>
              <a:t>Revenues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H1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2017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EUR330.8m/$359.1m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ts val="1685"/>
              </a:lnSpc>
            </a:pPr>
            <a:r>
              <a:rPr sz="1500" dirty="0">
                <a:solidFill>
                  <a:srgbClr val="0196A0"/>
                </a:solidFill>
                <a:latin typeface="Symbol"/>
                <a:cs typeface="Symbol"/>
              </a:rPr>
              <a:t></a:t>
            </a:r>
            <a:r>
              <a:rPr sz="1500" spc="210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"/>
                <a:cs typeface="Arial"/>
              </a:rPr>
              <a:t>Revenues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2016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EUR549.9m/$608.7m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7473" y="1157097"/>
            <a:ext cx="2232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5AF"/>
                </a:solidFill>
                <a:latin typeface="Arial"/>
                <a:cs typeface="Arial"/>
              </a:rPr>
              <a:t>Smart Phones</a:t>
            </a:r>
            <a:r>
              <a:rPr sz="1600" b="1" spc="-20" dirty="0">
                <a:solidFill>
                  <a:srgbClr val="0075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5AF"/>
                </a:solidFill>
                <a:latin typeface="Arial"/>
                <a:cs typeface="Arial"/>
              </a:rPr>
              <a:t>&amp;</a:t>
            </a:r>
            <a:r>
              <a:rPr sz="1600" b="1" spc="-10" dirty="0">
                <a:solidFill>
                  <a:srgbClr val="0075A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0075AF"/>
                </a:solidFill>
                <a:latin typeface="Arial"/>
                <a:cs typeface="Arial"/>
              </a:rPr>
              <a:t>Tablet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7473" y="4799457"/>
            <a:ext cx="2082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5AF"/>
                </a:solidFill>
                <a:latin typeface="Calibri"/>
                <a:cs typeface="Calibri"/>
              </a:rPr>
              <a:t>Smart</a:t>
            </a:r>
            <a:r>
              <a:rPr sz="1600" b="1" spc="-15" dirty="0">
                <a:solidFill>
                  <a:srgbClr val="0075A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5AF"/>
                </a:solidFill>
                <a:latin typeface="Calibri"/>
                <a:cs typeface="Calibri"/>
              </a:rPr>
              <a:t>Home</a:t>
            </a:r>
            <a:r>
              <a:rPr sz="1600" b="1" spc="-10" dirty="0">
                <a:solidFill>
                  <a:srgbClr val="0075A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5AF"/>
                </a:solidFill>
                <a:latin typeface="Calibri"/>
                <a:cs typeface="Calibri"/>
              </a:rPr>
              <a:t>&amp;</a:t>
            </a:r>
            <a:r>
              <a:rPr sz="1600" b="1" spc="-10" dirty="0">
                <a:solidFill>
                  <a:srgbClr val="0075A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5AF"/>
                </a:solidFill>
                <a:latin typeface="Calibri"/>
                <a:cs typeface="Calibri"/>
              </a:rPr>
              <a:t>Buildings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7473" y="3024631"/>
            <a:ext cx="1037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5AF"/>
                </a:solidFill>
                <a:latin typeface="Arial"/>
                <a:cs typeface="Arial"/>
              </a:rPr>
              <a:t>Wearables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47297" y="3024631"/>
            <a:ext cx="935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5AF"/>
                </a:solidFill>
                <a:latin typeface="Arial"/>
                <a:cs typeface="Arial"/>
              </a:rPr>
              <a:t>Industrial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05490" y="1157097"/>
            <a:ext cx="1134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solidFill>
                  <a:srgbClr val="0075A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0075AF"/>
                </a:solidFill>
                <a:latin typeface="Arial"/>
                <a:cs typeface="Arial"/>
              </a:rPr>
              <a:t>u</a:t>
            </a:r>
            <a:r>
              <a:rPr sz="1600" b="1" spc="-15" dirty="0">
                <a:solidFill>
                  <a:srgbClr val="0075AF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0075A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0075A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0075AF"/>
                </a:solidFill>
                <a:latin typeface="Arial"/>
                <a:cs typeface="Arial"/>
              </a:rPr>
              <a:t>ot</a:t>
            </a:r>
            <a:r>
              <a:rPr sz="1600" b="1" dirty="0">
                <a:solidFill>
                  <a:srgbClr val="0075AF"/>
                </a:solidFill>
                <a:latin typeface="Arial"/>
                <a:cs typeface="Arial"/>
              </a:rPr>
              <a:t>i</a:t>
            </a:r>
            <a:r>
              <a:rPr sz="1600" b="1" spc="-20" dirty="0">
                <a:solidFill>
                  <a:srgbClr val="0075AF"/>
                </a:solidFill>
                <a:latin typeface="Arial"/>
                <a:cs typeface="Arial"/>
              </a:rPr>
              <a:t>v</a:t>
            </a:r>
            <a:r>
              <a:rPr sz="1600" b="1" spc="-5" dirty="0">
                <a:solidFill>
                  <a:srgbClr val="0075A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9984" y="4812538"/>
            <a:ext cx="768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5AF"/>
                </a:solidFill>
                <a:latin typeface="Arial"/>
                <a:cs typeface="Arial"/>
              </a:rPr>
              <a:t>Medical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8876" y="5193791"/>
            <a:ext cx="1274064" cy="111556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973823" y="1476755"/>
            <a:ext cx="5120005" cy="3670300"/>
            <a:chOff x="6973823" y="1476755"/>
            <a:chExt cx="5120005" cy="3670300"/>
          </a:xfrm>
        </p:grpSpPr>
        <p:sp>
          <p:nvSpPr>
            <p:cNvPr id="15" name="object 15"/>
            <p:cNvSpPr/>
            <p:nvPr/>
          </p:nvSpPr>
          <p:spPr>
            <a:xfrm>
              <a:off x="6979919" y="1482851"/>
              <a:ext cx="1765300" cy="1838325"/>
            </a:xfrm>
            <a:custGeom>
              <a:avLst/>
              <a:gdLst/>
              <a:ahLst/>
              <a:cxnLst/>
              <a:rect l="l" t="t" r="r" b="b"/>
              <a:pathLst>
                <a:path w="1765300" h="1838325">
                  <a:moveTo>
                    <a:pt x="0" y="0"/>
                  </a:moveTo>
                  <a:lnTo>
                    <a:pt x="1608835" y="0"/>
                  </a:lnTo>
                </a:path>
                <a:path w="1765300" h="1838325">
                  <a:moveTo>
                    <a:pt x="0" y="1838325"/>
                  </a:moveTo>
                  <a:lnTo>
                    <a:pt x="1765300" y="1833372"/>
                  </a:lnTo>
                </a:path>
              </a:pathLst>
            </a:custGeom>
            <a:ln w="12192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9263" y="1482851"/>
              <a:ext cx="1036319" cy="2673985"/>
            </a:xfrm>
            <a:custGeom>
              <a:avLst/>
              <a:gdLst/>
              <a:ahLst/>
              <a:cxnLst/>
              <a:rect l="l" t="t" r="r" b="b"/>
              <a:pathLst>
                <a:path w="1036320" h="2673985">
                  <a:moveTo>
                    <a:pt x="0" y="0"/>
                  </a:moveTo>
                  <a:lnTo>
                    <a:pt x="1036065" y="2673858"/>
                  </a:lnTo>
                </a:path>
              </a:pathLst>
            </a:custGeom>
            <a:ln w="12192">
              <a:solidFill>
                <a:srgbClr val="00809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04932" y="1482851"/>
              <a:ext cx="1575435" cy="1845945"/>
            </a:xfrm>
            <a:custGeom>
              <a:avLst/>
              <a:gdLst/>
              <a:ahLst/>
              <a:cxnLst/>
              <a:rect l="l" t="t" r="r" b="b"/>
              <a:pathLst>
                <a:path w="1575434" h="1845945">
                  <a:moveTo>
                    <a:pt x="152400" y="0"/>
                  </a:moveTo>
                  <a:lnTo>
                    <a:pt x="1538732" y="0"/>
                  </a:lnTo>
                </a:path>
                <a:path w="1575434" h="1845945">
                  <a:moveTo>
                    <a:pt x="0" y="1845564"/>
                  </a:moveTo>
                  <a:lnTo>
                    <a:pt x="1575308" y="1845564"/>
                  </a:lnTo>
                </a:path>
              </a:pathLst>
            </a:custGeom>
            <a:ln w="12192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21011" y="1482851"/>
              <a:ext cx="1036955" cy="2680970"/>
            </a:xfrm>
            <a:custGeom>
              <a:avLst/>
              <a:gdLst/>
              <a:ahLst/>
              <a:cxnLst/>
              <a:rect l="l" t="t" r="r" b="b"/>
              <a:pathLst>
                <a:path w="1036954" h="2680970">
                  <a:moveTo>
                    <a:pt x="1036955" y="0"/>
                  </a:moveTo>
                  <a:lnTo>
                    <a:pt x="0" y="2680843"/>
                  </a:lnTo>
                </a:path>
              </a:pathLst>
            </a:custGeom>
            <a:ln w="12192">
              <a:solidFill>
                <a:srgbClr val="00809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53344" y="5125211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4">
                  <a:moveTo>
                    <a:pt x="0" y="0"/>
                  </a:moveTo>
                  <a:lnTo>
                    <a:pt x="1339977" y="0"/>
                  </a:lnTo>
                </a:path>
              </a:pathLst>
            </a:custGeom>
            <a:ln w="12192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30155" y="4136135"/>
              <a:ext cx="1123950" cy="988694"/>
            </a:xfrm>
            <a:custGeom>
              <a:avLst/>
              <a:gdLst/>
              <a:ahLst/>
              <a:cxnLst/>
              <a:rect l="l" t="t" r="r" b="b"/>
              <a:pathLst>
                <a:path w="1123950" h="988695">
                  <a:moveTo>
                    <a:pt x="1123823" y="98844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809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79919" y="5129784"/>
              <a:ext cx="1637664" cy="11430"/>
            </a:xfrm>
            <a:custGeom>
              <a:avLst/>
              <a:gdLst/>
              <a:ahLst/>
              <a:cxnLst/>
              <a:rect l="l" t="t" r="r" b="b"/>
              <a:pathLst>
                <a:path w="1637665" h="11429">
                  <a:moveTo>
                    <a:pt x="0" y="0"/>
                  </a:moveTo>
                  <a:lnTo>
                    <a:pt x="1637664" y="10922"/>
                  </a:lnTo>
                </a:path>
              </a:pathLst>
            </a:custGeom>
            <a:ln w="12192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16695" y="3316223"/>
              <a:ext cx="1888489" cy="1823720"/>
            </a:xfrm>
            <a:custGeom>
              <a:avLst/>
              <a:gdLst/>
              <a:ahLst/>
              <a:cxnLst/>
              <a:rect l="l" t="t" r="r" b="b"/>
              <a:pathLst>
                <a:path w="1888490" h="1823720">
                  <a:moveTo>
                    <a:pt x="0" y="1823720"/>
                  </a:moveTo>
                  <a:lnTo>
                    <a:pt x="1006475" y="819912"/>
                  </a:lnTo>
                </a:path>
                <a:path w="1888490" h="1823720">
                  <a:moveTo>
                    <a:pt x="132587" y="12191"/>
                  </a:moveTo>
                  <a:lnTo>
                    <a:pt x="1002664" y="906780"/>
                  </a:lnTo>
                </a:path>
                <a:path w="1888490" h="1823720">
                  <a:moveTo>
                    <a:pt x="1888362" y="0"/>
                  </a:moveTo>
                  <a:lnTo>
                    <a:pt x="1008887" y="907669"/>
                  </a:lnTo>
                </a:path>
              </a:pathLst>
            </a:custGeom>
            <a:ln w="12192">
              <a:solidFill>
                <a:srgbClr val="00809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0263" y="3395472"/>
              <a:ext cx="1310640" cy="128473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42676" y="1537715"/>
              <a:ext cx="1301496" cy="13014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9919" y="1549907"/>
              <a:ext cx="1280159" cy="12786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9919" y="3368039"/>
              <a:ext cx="1304544" cy="12862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82300" y="3386327"/>
              <a:ext cx="1298448" cy="1267968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79919" y="5193791"/>
            <a:ext cx="1318259" cy="111556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13064" y="5605271"/>
            <a:ext cx="2090927" cy="78638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1884914" y="6439001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1536"/>
            <a:ext cx="13817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Outline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978814"/>
            <a:ext cx="5951220" cy="4709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25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ams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glance</a:t>
            </a:r>
            <a:endParaRPr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IoT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starts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with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Technology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(HW/SW)</a:t>
            </a:r>
            <a:endParaRPr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40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IoT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starts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with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useful applications</a:t>
            </a:r>
            <a:endParaRPr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IoT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needs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security!</a:t>
            </a: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IoT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needs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sensors…</a:t>
            </a:r>
            <a:endParaRPr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35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Sensors for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Mobiles</a:t>
            </a:r>
            <a:endParaRPr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Sensors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Wearables</a:t>
            </a:r>
            <a:endParaRPr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Sensors for Home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Automation</a:t>
            </a:r>
            <a:endParaRPr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35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Sensors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Building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Automation</a:t>
            </a:r>
            <a:endParaRPr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Conclusion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/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outlook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3200" y="2115968"/>
            <a:ext cx="3863340" cy="2862580"/>
          </a:xfrm>
          <a:prstGeom prst="rect">
            <a:avLst/>
          </a:prstGeom>
          <a:ln w="25907">
            <a:solidFill>
              <a:srgbClr val="001F5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337820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Internet </a:t>
            </a:r>
            <a:r>
              <a:rPr sz="2000" b="1" dirty="0">
                <a:latin typeface="Calibri"/>
                <a:cs typeface="Calibri"/>
              </a:rPr>
              <a:t>of things </a:t>
            </a:r>
            <a:r>
              <a:rPr sz="2000" spc="-5" dirty="0">
                <a:latin typeface="Calibri"/>
                <a:cs typeface="Calibri"/>
              </a:rPr>
              <a:t>(IoT) is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network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physical </a:t>
            </a:r>
            <a:r>
              <a:rPr sz="2000" b="1" spc="-5" dirty="0">
                <a:latin typeface="Calibri"/>
                <a:cs typeface="Calibri"/>
              </a:rPr>
              <a:t>devices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vehicles, home </a:t>
            </a:r>
            <a:r>
              <a:rPr sz="2000" dirty="0">
                <a:latin typeface="Calibri"/>
                <a:cs typeface="Calibri"/>
              </a:rPr>
              <a:t>appliances,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embedded with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electronics, </a:t>
            </a:r>
            <a:r>
              <a:rPr sz="2000" b="1" spc="-10" dirty="0">
                <a:latin typeface="Calibri"/>
                <a:cs typeface="Calibri"/>
              </a:rPr>
              <a:t>software, </a:t>
            </a:r>
            <a:r>
              <a:rPr sz="2000" b="1" spc="-5" dirty="0">
                <a:latin typeface="Calibri"/>
                <a:cs typeface="Calibri"/>
              </a:rPr>
              <a:t>sensors,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actuators,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5" dirty="0">
                <a:latin typeface="Calibri"/>
                <a:cs typeface="Calibri"/>
              </a:rPr>
              <a:t>network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connectivity </a:t>
            </a:r>
            <a:r>
              <a:rPr sz="2000" dirty="0">
                <a:latin typeface="Calibri"/>
                <a:cs typeface="Calibri"/>
              </a:rPr>
              <a:t>which enable these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b="1" spc="-5" dirty="0">
                <a:latin typeface="Calibri"/>
                <a:cs typeface="Calibri"/>
              </a:rPr>
              <a:t>collect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15" dirty="0">
                <a:latin typeface="Calibri"/>
                <a:cs typeface="Calibri"/>
              </a:rPr>
              <a:t>exchange 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data.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3291" y="628499"/>
            <a:ext cx="1211579" cy="13914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24621" y="5535929"/>
            <a:ext cx="3255645" cy="646430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Autonomy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Sense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–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analyze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initiate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7669" y="5252084"/>
            <a:ext cx="1276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4914" y="6439001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1536"/>
            <a:ext cx="498538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IoT</a:t>
            </a:r>
            <a:r>
              <a:rPr sz="31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starts</a:t>
            </a:r>
            <a:r>
              <a:rPr sz="3100" b="1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3100" b="1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30" dirty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853185"/>
            <a:ext cx="9338945" cy="362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135"/>
              </a:lnSpc>
              <a:spcBef>
                <a:spcPts val="100"/>
              </a:spcBef>
              <a:buClr>
                <a:srgbClr val="0196A0"/>
              </a:buClr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latin typeface="Arial"/>
                <a:cs typeface="Arial"/>
              </a:rPr>
              <a:t>Hardware</a:t>
            </a:r>
            <a:endParaRPr sz="1800" dirty="0">
              <a:latin typeface="Arial"/>
              <a:cs typeface="Arial"/>
            </a:endParaRPr>
          </a:p>
          <a:p>
            <a:pPr marL="698500" lvl="1" indent="-229235">
              <a:lnSpc>
                <a:spcPts val="1760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Analog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mixed-signal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components</a:t>
            </a:r>
          </a:p>
          <a:p>
            <a:pPr marL="698500" lvl="1" indent="-229235">
              <a:lnSpc>
                <a:spcPts val="1764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Connectivity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Wingdings"/>
                <a:cs typeface="Wingdings"/>
              </a:rPr>
              <a:t>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"/>
                <a:cs typeface="Arial"/>
              </a:rPr>
              <a:t>Each</a:t>
            </a:r>
            <a:r>
              <a:rPr sz="1500" dirty="0">
                <a:latin typeface="Arial"/>
                <a:cs typeface="Arial"/>
              </a:rPr>
              <a:t> thing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uniquely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identifiable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&amp;</a:t>
            </a:r>
            <a:r>
              <a:rPr sz="1500" spc="5" dirty="0">
                <a:latin typeface="Arial"/>
                <a:cs typeface="Arial"/>
              </a:rPr>
              <a:t> addressable.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And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able</a:t>
            </a:r>
            <a:r>
              <a:rPr sz="1500" dirty="0">
                <a:latin typeface="Arial"/>
                <a:cs typeface="Arial"/>
              </a:rPr>
              <a:t> to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sent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receive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data.</a:t>
            </a:r>
          </a:p>
          <a:p>
            <a:pPr marL="698500" lvl="1" indent="-229235">
              <a:lnSpc>
                <a:spcPts val="1760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dirty="0">
                <a:latin typeface="Arial"/>
                <a:cs typeface="Arial"/>
              </a:rPr>
              <a:t>Microcontrollers</a:t>
            </a:r>
          </a:p>
          <a:p>
            <a:pPr marL="698500" lvl="1" indent="-229235">
              <a:lnSpc>
                <a:spcPts val="1760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Power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energy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management</a:t>
            </a:r>
          </a:p>
          <a:p>
            <a:pPr marL="698500" lvl="1" indent="-229235">
              <a:lnSpc>
                <a:spcPts val="1764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Sensors</a:t>
            </a:r>
            <a:endParaRPr sz="1500" dirty="0">
              <a:latin typeface="Arial"/>
              <a:cs typeface="Arial"/>
            </a:endParaRPr>
          </a:p>
          <a:p>
            <a:pPr marL="698500" lvl="1" indent="-229235">
              <a:lnSpc>
                <a:spcPts val="1780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dirty="0">
                <a:latin typeface="Arial"/>
                <a:cs typeface="Arial"/>
              </a:rPr>
              <a:t>Actuators</a:t>
            </a:r>
          </a:p>
          <a:p>
            <a:pPr marL="241300" indent="-229235">
              <a:lnSpc>
                <a:spcPts val="2140"/>
              </a:lnSpc>
              <a:spcBef>
                <a:spcPts val="345"/>
              </a:spcBef>
              <a:buClr>
                <a:srgbClr val="0196A0"/>
              </a:buClr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latin typeface="Arial"/>
                <a:cs typeface="Arial"/>
              </a:rPr>
              <a:t>Software</a:t>
            </a:r>
            <a:endParaRPr sz="1800" dirty="0">
              <a:latin typeface="Arial"/>
              <a:cs typeface="Arial"/>
            </a:endParaRPr>
          </a:p>
          <a:p>
            <a:pPr marL="698500" lvl="1" indent="-229235">
              <a:lnSpc>
                <a:spcPts val="1760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IoT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allows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objects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sensed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(sensors)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controlled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(actuators)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remotely</a:t>
            </a:r>
          </a:p>
          <a:p>
            <a:pPr marL="698500" lvl="1" indent="-229235">
              <a:lnSpc>
                <a:spcPts val="1760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Analysis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data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(at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local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scale)</a:t>
            </a:r>
          </a:p>
          <a:p>
            <a:pPr marL="698500" lvl="1" indent="-229235">
              <a:lnSpc>
                <a:spcPts val="1780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45" dirty="0">
                <a:latin typeface="Arial"/>
                <a:cs typeface="Arial"/>
              </a:rPr>
              <a:t>Take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informed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decisions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take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actions</a:t>
            </a:r>
          </a:p>
          <a:p>
            <a:pPr marL="241300" indent="-229235">
              <a:lnSpc>
                <a:spcPts val="2140"/>
              </a:lnSpc>
              <a:spcBef>
                <a:spcPts val="350"/>
              </a:spcBef>
              <a:buClr>
                <a:srgbClr val="0196A0"/>
              </a:buClr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  <a:p>
            <a:pPr marL="698500" lvl="1" indent="-229235">
              <a:lnSpc>
                <a:spcPts val="1764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dirty="0">
                <a:latin typeface="Arial"/>
                <a:cs typeface="Arial"/>
              </a:rPr>
              <a:t>Requires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standardization:</a:t>
            </a:r>
          </a:p>
          <a:p>
            <a:pPr marL="1155700" lvl="2" indent="-229235">
              <a:lnSpc>
                <a:spcPts val="1760"/>
              </a:lnSpc>
              <a:buClr>
                <a:srgbClr val="0196A0"/>
              </a:buClr>
              <a:buChar char="•"/>
              <a:tabLst>
                <a:tab pos="1155700" algn="l"/>
                <a:tab pos="1156335" algn="l"/>
              </a:tabLst>
            </a:pPr>
            <a:r>
              <a:rPr sz="1500" dirty="0">
                <a:latin typeface="Arial"/>
                <a:cs typeface="Arial"/>
              </a:rPr>
              <a:t>Data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structure: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data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type,</a:t>
            </a:r>
            <a:r>
              <a:rPr sz="1500" dirty="0">
                <a:latin typeface="Arial"/>
                <a:cs typeface="Arial"/>
              </a:rPr>
              <a:t> time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+ location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organization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needed</a:t>
            </a:r>
          </a:p>
          <a:p>
            <a:pPr marL="1155700" lvl="2" indent="-229235">
              <a:lnSpc>
                <a:spcPts val="1780"/>
              </a:lnSpc>
              <a:buClr>
                <a:srgbClr val="0196A0"/>
              </a:buClr>
              <a:buChar char="•"/>
              <a:tabLst>
                <a:tab pos="1155700" algn="l"/>
                <a:tab pos="1156335" algn="l"/>
              </a:tabLst>
            </a:pPr>
            <a:r>
              <a:rPr sz="1500" dirty="0">
                <a:latin typeface="Arial"/>
                <a:cs typeface="Arial"/>
              </a:rPr>
              <a:t>Communication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protocols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4493514"/>
            <a:ext cx="400431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135"/>
              </a:lnSpc>
              <a:spcBef>
                <a:spcPts val="100"/>
              </a:spcBef>
              <a:buClr>
                <a:srgbClr val="0196A0"/>
              </a:buClr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latin typeface="Arial"/>
                <a:cs typeface="Arial"/>
              </a:rPr>
              <a:t>Services</a:t>
            </a:r>
            <a:endParaRPr sz="1800" dirty="0">
              <a:latin typeface="Arial"/>
              <a:cs typeface="Arial"/>
            </a:endParaRPr>
          </a:p>
          <a:p>
            <a:pPr marL="698500" lvl="1" indent="-229235">
              <a:lnSpc>
                <a:spcPts val="1775"/>
              </a:lnSpc>
              <a:buClr>
                <a:srgbClr val="0196A0"/>
              </a:buClr>
              <a:buFont typeface="Symbol"/>
              <a:buChar char=""/>
              <a:tabLst>
                <a:tab pos="699135" algn="l"/>
              </a:tabLst>
            </a:pPr>
            <a:r>
              <a:rPr sz="1500" spc="-5" dirty="0">
                <a:latin typeface="Arial"/>
                <a:cs typeface="Arial"/>
              </a:rPr>
              <a:t>Analysis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data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(at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meta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/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mega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scale)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4394" y="4985766"/>
            <a:ext cx="3519170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780"/>
              </a:lnSpc>
              <a:spcBef>
                <a:spcPts val="100"/>
              </a:spcBef>
              <a:buClr>
                <a:srgbClr val="0196A0"/>
              </a:buClr>
              <a:buFont typeface="Symbol"/>
              <a:buChar char=""/>
              <a:tabLst>
                <a:tab pos="241300" algn="l"/>
              </a:tabLst>
            </a:pPr>
            <a:r>
              <a:rPr sz="1500" dirty="0">
                <a:latin typeface="Arial"/>
                <a:cs typeface="Arial"/>
              </a:rPr>
              <a:t>Create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www</a:t>
            </a:r>
            <a:r>
              <a:rPr sz="1500" spc="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statistics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for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reference</a:t>
            </a:r>
          </a:p>
          <a:p>
            <a:pPr marL="241300" indent="-228600">
              <a:lnSpc>
                <a:spcPts val="1760"/>
              </a:lnSpc>
              <a:buClr>
                <a:srgbClr val="0196A0"/>
              </a:buClr>
              <a:buFont typeface="Symbol"/>
              <a:buChar char=""/>
              <a:tabLst>
                <a:tab pos="241300" algn="l"/>
              </a:tabLst>
            </a:pPr>
            <a:r>
              <a:rPr sz="1500" spc="5" dirty="0">
                <a:latin typeface="Arial"/>
                <a:cs typeface="Arial"/>
              </a:rPr>
              <a:t>With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help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internet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give</a:t>
            </a:r>
            <a:r>
              <a:rPr sz="1500" spc="-5" dirty="0">
                <a:latin typeface="Arial"/>
                <a:cs typeface="Arial"/>
              </a:rPr>
              <a:t> advise.</a:t>
            </a:r>
            <a:endParaRPr sz="1500" dirty="0">
              <a:latin typeface="Arial"/>
              <a:cs typeface="Arial"/>
            </a:endParaRPr>
          </a:p>
          <a:p>
            <a:pPr marL="698500" lvl="1" indent="-228600">
              <a:lnSpc>
                <a:spcPts val="1775"/>
              </a:lnSpc>
              <a:buClr>
                <a:srgbClr val="0196A0"/>
              </a:buClr>
              <a:buChar char="•"/>
              <a:tabLst>
                <a:tab pos="697865" algn="l"/>
                <a:tab pos="698500" algn="l"/>
              </a:tabLst>
            </a:pPr>
            <a:r>
              <a:rPr sz="1500" dirty="0">
                <a:latin typeface="Arial"/>
                <a:cs typeface="Arial"/>
              </a:rPr>
              <a:t>With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use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reference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database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9135" y="4349496"/>
            <a:ext cx="2980944" cy="22357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10878" y="6494170"/>
            <a:ext cx="926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  <a:hlinkClick r:id="rId3"/>
              </a:rPr>
              <a:t>w</a:t>
            </a:r>
            <a:r>
              <a:rPr sz="1400" spc="5" dirty="0">
                <a:latin typeface="Calibri"/>
                <a:cs typeface="Calibri"/>
                <a:hlinkClick r:id="rId3"/>
              </a:rPr>
              <a:t>w</a:t>
            </a:r>
            <a:r>
              <a:rPr sz="1400" spc="-80" dirty="0">
                <a:latin typeface="Calibri"/>
                <a:cs typeface="Calibri"/>
                <a:hlinkClick r:id="rId3"/>
              </a:rPr>
              <a:t>w</a:t>
            </a:r>
            <a:r>
              <a:rPr sz="1400" dirty="0">
                <a:latin typeface="Calibri"/>
                <a:cs typeface="Calibri"/>
                <a:hlinkClick r:id="rId3"/>
              </a:rPr>
              <a:t>.</a:t>
            </a:r>
            <a:r>
              <a:rPr sz="1400" spc="-10" dirty="0">
                <a:latin typeface="Calibri"/>
                <a:cs typeface="Calibri"/>
                <a:hlinkClick r:id="rId3"/>
              </a:rPr>
              <a:t>s</a:t>
            </a:r>
            <a:r>
              <a:rPr sz="1400" dirty="0">
                <a:latin typeface="Calibri"/>
                <a:cs typeface="Calibri"/>
                <a:hlinkClick r:id="rId3"/>
              </a:rPr>
              <a:t>t.</a:t>
            </a:r>
            <a:r>
              <a:rPr sz="1400" spc="-15" dirty="0">
                <a:latin typeface="Calibri"/>
                <a:cs typeface="Calibri"/>
                <a:hlinkClick r:id="rId3"/>
              </a:rPr>
              <a:t>c</a:t>
            </a:r>
            <a:r>
              <a:rPr sz="1400" spc="-10" dirty="0">
                <a:latin typeface="Calibri"/>
                <a:cs typeface="Calibri"/>
                <a:hlinkClick r:id="rId3"/>
              </a:rPr>
              <a:t>o</a:t>
            </a:r>
            <a:r>
              <a:rPr sz="1400" dirty="0">
                <a:latin typeface="Calibri"/>
                <a:cs typeface="Calibri"/>
                <a:hlinkClick r:id="rId3"/>
              </a:rPr>
              <a:t>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37547" y="4440935"/>
            <a:ext cx="2481580" cy="247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830"/>
              </a:lnSpc>
            </a:pPr>
            <a:r>
              <a:rPr sz="1600" b="1" spc="-10" dirty="0">
                <a:latin typeface="Calibri"/>
                <a:cs typeface="Calibri"/>
              </a:rPr>
              <a:t>Portfolio </a:t>
            </a: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IoT applications: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84914" y="6439001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664"/>
            <a:ext cx="6565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IoT</a:t>
            </a:r>
            <a:r>
              <a:rPr sz="32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starts</a:t>
            </a:r>
            <a:r>
              <a:rPr sz="32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32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useful</a:t>
            </a:r>
            <a:r>
              <a:rPr sz="3200"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applications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90041"/>
            <a:ext cx="5972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0196A0"/>
              </a:buClr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Use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environmental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sensors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48755" y="1647444"/>
            <a:ext cx="5271770" cy="652780"/>
            <a:chOff x="6048755" y="1647444"/>
            <a:chExt cx="5271770" cy="652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9715" y="1679448"/>
              <a:ext cx="5198364" cy="5166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8755" y="1647444"/>
              <a:ext cx="5271515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9151" y="1719072"/>
              <a:ext cx="5079492" cy="3992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169152" y="1719072"/>
            <a:ext cx="5080000" cy="39941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/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Things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8263" y="1652016"/>
            <a:ext cx="2607945" cy="652780"/>
            <a:chOff x="588263" y="1652016"/>
            <a:chExt cx="2607945" cy="6527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223" y="1682496"/>
              <a:ext cx="2508504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263" y="1652016"/>
              <a:ext cx="2607564" cy="6522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659" y="1722120"/>
              <a:ext cx="2389631" cy="4008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08659" y="1722120"/>
            <a:ext cx="2390140" cy="4013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Mobile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wearable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8659" y="2156460"/>
            <a:ext cx="11451590" cy="3782695"/>
            <a:chOff x="708659" y="2156460"/>
            <a:chExt cx="11451590" cy="378269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659" y="2167128"/>
              <a:ext cx="5387340" cy="37658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4956" y="3721608"/>
              <a:ext cx="824483" cy="6278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9439" y="3642360"/>
              <a:ext cx="754379" cy="8458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6000" y="2156460"/>
              <a:ext cx="6063996" cy="37825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123168" y="5871464"/>
            <a:ext cx="877569" cy="80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  <a:hlinkClick r:id="rId12"/>
              </a:rPr>
              <a:t>www.ams.com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1536"/>
            <a:ext cx="636841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IoT</a:t>
            </a:r>
            <a:r>
              <a:rPr sz="31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starts</a:t>
            </a:r>
            <a:r>
              <a:rPr sz="3100" b="1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with useful</a:t>
            </a:r>
            <a:r>
              <a:rPr sz="31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applications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887" y="852909"/>
            <a:ext cx="5218430" cy="44132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lr>
                <a:srgbClr val="0196A0"/>
              </a:buClr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Everything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becomes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smart: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Smart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grids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power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Smart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homes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Smart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buildings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Intelligent transport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Smart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cities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Digital</a:t>
            </a:r>
            <a:r>
              <a:rPr sz="2400" spc="-10" dirty="0">
                <a:latin typeface="Arial"/>
                <a:cs typeface="Arial"/>
              </a:rPr>
              <a:t> health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Smart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wearable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Smart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Smart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enterprise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Smart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farming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088" y="5267959"/>
            <a:ext cx="55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196A0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0731" y="4796028"/>
            <a:ext cx="4524756" cy="19385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80731" y="4796028"/>
            <a:ext cx="4525010" cy="193865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Counter</a:t>
            </a:r>
            <a:r>
              <a:rPr sz="1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side: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Internet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Shit:</a:t>
            </a:r>
            <a:endParaRPr sz="18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Char char="-"/>
              <a:tabLst>
                <a:tab pos="377825" algn="l"/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value:</a:t>
            </a:r>
            <a:endParaRPr sz="1800">
              <a:latin typeface="Calibri"/>
              <a:cs typeface="Calibri"/>
            </a:endParaRPr>
          </a:p>
          <a:p>
            <a:pPr marL="549275">
              <a:lnSpc>
                <a:spcPts val="1415"/>
              </a:lnSpc>
              <a:spcBef>
                <a:spcPts val="50"/>
              </a:spcBef>
              <a:tabLst>
                <a:tab pos="835660" algn="l"/>
              </a:tabLst>
            </a:pPr>
            <a:r>
              <a:rPr sz="1200" dirty="0">
                <a:latin typeface="Calibri"/>
                <a:cs typeface="Calibri"/>
              </a:rPr>
              <a:t>-	e.g.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moving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display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from coffee </a:t>
            </a:r>
            <a:r>
              <a:rPr sz="1200" dirty="0">
                <a:latin typeface="Calibri"/>
                <a:cs typeface="Calibri"/>
              </a:rPr>
              <a:t>machine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mobile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phone</a:t>
            </a:r>
            <a:endParaRPr sz="1200">
              <a:latin typeface="Calibri"/>
              <a:cs typeface="Calibri"/>
            </a:endParaRPr>
          </a:p>
          <a:p>
            <a:pPr marL="377825" indent="-287020">
              <a:lnSpc>
                <a:spcPts val="2135"/>
              </a:lnSpc>
              <a:buChar char="-"/>
              <a:tabLst>
                <a:tab pos="377825" algn="l"/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Not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</a:t>
            </a:r>
            <a:endParaRPr sz="18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Char char="-"/>
              <a:tabLst>
                <a:tab pos="377825" algn="l"/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Not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security </a:t>
            </a:r>
            <a:r>
              <a:rPr sz="1800" spc="-10" dirty="0">
                <a:latin typeface="Calibri"/>
                <a:cs typeface="Calibri"/>
              </a:rPr>
              <a:t>standards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77825" algn="l"/>
              </a:tabLst>
            </a:pPr>
            <a:r>
              <a:rPr sz="1800" dirty="0">
                <a:latin typeface="Calibri"/>
                <a:cs typeface="Calibri"/>
              </a:rPr>
              <a:t>-	…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2264664"/>
            <a:ext cx="5967984" cy="11993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96000" y="2264664"/>
            <a:ext cx="5968365" cy="119951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Medical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2075" marR="25019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e-remote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health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monitoring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emergency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notification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Personal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medical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advisor.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Wearable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monitors,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vitality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sensors. </a:t>
            </a:r>
            <a:r>
              <a:rPr sz="1800" spc="-5" dirty="0">
                <a:latin typeface="Calibri"/>
                <a:cs typeface="Calibri"/>
              </a:rPr>
              <a:t>Quantified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self,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health.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999744"/>
            <a:ext cx="5967984" cy="11963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96000" y="999744"/>
            <a:ext cx="5968365" cy="119634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Transport</a:t>
            </a:r>
            <a:endParaRPr sz="1800">
              <a:latin typeface="Calibri"/>
              <a:cs typeface="Calibri"/>
            </a:endParaRPr>
          </a:p>
          <a:p>
            <a:pPr marL="92075" marR="283845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smart </a:t>
            </a:r>
            <a:r>
              <a:rPr sz="1800" spc="-15" dirty="0">
                <a:latin typeface="Calibri"/>
                <a:cs typeface="Calibri"/>
              </a:rPr>
              <a:t>traffic control, </a:t>
            </a:r>
            <a:r>
              <a:rPr sz="1800" spc="-5" dirty="0">
                <a:latin typeface="Calibri"/>
                <a:cs typeface="Calibri"/>
              </a:rPr>
              <a:t>smart parking, </a:t>
            </a:r>
            <a:r>
              <a:rPr sz="1800" spc="-10" dirty="0">
                <a:latin typeface="Calibri"/>
                <a:cs typeface="Calibri"/>
              </a:rPr>
              <a:t>electronic toll collection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systems, </a:t>
            </a:r>
            <a:r>
              <a:rPr sz="1800" spc="-10" dirty="0">
                <a:latin typeface="Calibri"/>
                <a:cs typeface="Calibri"/>
              </a:rPr>
              <a:t>logistic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fleet management, vehicle </a:t>
            </a:r>
            <a:r>
              <a:rPr sz="1800" spc="-15" dirty="0">
                <a:latin typeface="Calibri"/>
                <a:cs typeface="Calibri"/>
              </a:rPr>
              <a:t>control,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safety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assistance.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4414" y="5766053"/>
            <a:ext cx="2365375" cy="1016635"/>
          </a:xfrm>
          <a:prstGeom prst="rect">
            <a:avLst/>
          </a:prstGeom>
          <a:ln w="25907">
            <a:solidFill>
              <a:srgbClr val="00AFE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 marR="601345">
              <a:lnSpc>
                <a:spcPct val="100000"/>
              </a:lnSpc>
              <a:spcBef>
                <a:spcPts val="295"/>
              </a:spcBef>
            </a:pPr>
            <a:r>
              <a:rPr sz="1200" b="1" i="1" spc="-10" dirty="0">
                <a:solidFill>
                  <a:srgbClr val="00AFEF"/>
                </a:solidFill>
                <a:latin typeface="Calibri"/>
                <a:cs typeface="Calibri"/>
              </a:rPr>
              <a:t>Internet</a:t>
            </a:r>
            <a:r>
              <a:rPr sz="1200" b="1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1200" b="1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AFEF"/>
                </a:solidFill>
                <a:latin typeface="Calibri"/>
                <a:cs typeface="Calibri"/>
              </a:rPr>
              <a:t>Living</a:t>
            </a:r>
            <a:r>
              <a:rPr sz="1200" b="1" i="1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AFEF"/>
                </a:solidFill>
                <a:latin typeface="Calibri"/>
                <a:cs typeface="Calibri"/>
              </a:rPr>
              <a:t>Things </a:t>
            </a:r>
            <a:r>
              <a:rPr sz="1200" b="1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00AFEF"/>
                </a:solidFill>
                <a:latin typeface="Calibri"/>
                <a:cs typeface="Calibri"/>
              </a:rPr>
              <a:t>Internet</a:t>
            </a:r>
            <a:r>
              <a:rPr sz="1200" b="1" i="1" spc="-5" dirty="0">
                <a:solidFill>
                  <a:srgbClr val="00AFEF"/>
                </a:solidFill>
                <a:latin typeface="Calibri"/>
                <a:cs typeface="Calibri"/>
              </a:rPr>
              <a:t> of</a:t>
            </a:r>
            <a:r>
              <a:rPr sz="1200" b="1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AFEF"/>
                </a:solidFill>
                <a:latin typeface="Calibri"/>
                <a:cs typeface="Calibri"/>
              </a:rPr>
              <a:t>Medical</a:t>
            </a:r>
            <a:r>
              <a:rPr sz="1200" b="1" i="1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AFEF"/>
                </a:solidFill>
                <a:latin typeface="Calibri"/>
                <a:cs typeface="Calibri"/>
              </a:rPr>
              <a:t>Things</a:t>
            </a:r>
            <a:endParaRPr sz="1200">
              <a:latin typeface="Calibri"/>
              <a:cs typeface="Calibri"/>
            </a:endParaRPr>
          </a:p>
          <a:p>
            <a:pPr marL="90805" marR="107950">
              <a:lnSpc>
                <a:spcPct val="100000"/>
              </a:lnSpc>
            </a:pPr>
            <a:r>
              <a:rPr sz="1200" b="1" i="1" spc="-10" dirty="0">
                <a:solidFill>
                  <a:srgbClr val="00AFEF"/>
                </a:solidFill>
                <a:latin typeface="Calibri"/>
                <a:cs typeface="Calibri"/>
              </a:rPr>
              <a:t>Internet</a:t>
            </a:r>
            <a:r>
              <a:rPr sz="1200" b="1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1200" b="1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00AFEF"/>
                </a:solidFill>
                <a:latin typeface="Calibri"/>
                <a:cs typeface="Calibri"/>
              </a:rPr>
              <a:t>Health </a:t>
            </a:r>
            <a:r>
              <a:rPr sz="1200" b="1" i="1" spc="-5" dirty="0">
                <a:solidFill>
                  <a:srgbClr val="00AFEF"/>
                </a:solidFill>
                <a:latin typeface="Calibri"/>
                <a:cs typeface="Calibri"/>
              </a:rPr>
              <a:t>Things</a:t>
            </a:r>
            <a:r>
              <a:rPr sz="1200" b="1" i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00AFEF"/>
                </a:solidFill>
                <a:latin typeface="Calibri"/>
                <a:cs typeface="Calibri"/>
              </a:rPr>
              <a:t>at </a:t>
            </a:r>
            <a:r>
              <a:rPr sz="1200" b="1" i="1" spc="-5" dirty="0">
                <a:solidFill>
                  <a:srgbClr val="00AFEF"/>
                </a:solidFill>
                <a:latin typeface="Calibri"/>
                <a:cs typeface="Calibri"/>
              </a:rPr>
              <a:t>Home </a:t>
            </a:r>
            <a:r>
              <a:rPr sz="1200" b="1" i="1" spc="-254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AFEF"/>
                </a:solidFill>
                <a:latin typeface="Calibri"/>
                <a:cs typeface="Calibri"/>
              </a:rPr>
              <a:t>Industrial</a:t>
            </a:r>
            <a:r>
              <a:rPr sz="1200" b="1" i="1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00AFEF"/>
                </a:solidFill>
                <a:latin typeface="Calibri"/>
                <a:cs typeface="Calibri"/>
              </a:rPr>
              <a:t>Internet</a:t>
            </a:r>
            <a:r>
              <a:rPr sz="1200" b="1" i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AFEF"/>
                </a:solidFill>
                <a:latin typeface="Calibri"/>
                <a:cs typeface="Calibri"/>
              </a:rPr>
              <a:t>of Things </a:t>
            </a:r>
            <a:r>
              <a:rPr sz="1200" b="1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00AFEF"/>
                </a:solidFill>
                <a:latin typeface="Calibri"/>
                <a:cs typeface="Calibri"/>
              </a:rPr>
              <a:t>Internet</a:t>
            </a:r>
            <a:r>
              <a:rPr sz="1200" b="1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AFEF"/>
                </a:solidFill>
                <a:latin typeface="Calibri"/>
                <a:cs typeface="Calibri"/>
              </a:rPr>
              <a:t>of XXXXXX</a:t>
            </a:r>
            <a:r>
              <a:rPr sz="1200" b="1" i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AFEF"/>
                </a:solidFill>
                <a:latin typeface="Calibri"/>
                <a:cs typeface="Calibri"/>
              </a:rPr>
              <a:t>Things.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3171" y="3643884"/>
            <a:ext cx="2538983" cy="193700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43298" y="5467299"/>
            <a:ext cx="926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  <a:hlinkClick r:id="rId6"/>
              </a:rPr>
              <a:t>w</a:t>
            </a:r>
            <a:r>
              <a:rPr sz="1400" spc="5" dirty="0">
                <a:latin typeface="Calibri"/>
                <a:cs typeface="Calibri"/>
                <a:hlinkClick r:id="rId6"/>
              </a:rPr>
              <a:t>w</a:t>
            </a:r>
            <a:r>
              <a:rPr sz="1400" spc="-80" dirty="0">
                <a:latin typeface="Calibri"/>
                <a:cs typeface="Calibri"/>
                <a:hlinkClick r:id="rId6"/>
              </a:rPr>
              <a:t>w</a:t>
            </a:r>
            <a:r>
              <a:rPr sz="1400" dirty="0">
                <a:latin typeface="Calibri"/>
                <a:cs typeface="Calibri"/>
                <a:hlinkClick r:id="rId6"/>
              </a:rPr>
              <a:t>.</a:t>
            </a:r>
            <a:r>
              <a:rPr sz="1400" spc="-10" dirty="0">
                <a:latin typeface="Calibri"/>
                <a:cs typeface="Calibri"/>
                <a:hlinkClick r:id="rId6"/>
              </a:rPr>
              <a:t>s</a:t>
            </a:r>
            <a:r>
              <a:rPr sz="1400" dirty="0">
                <a:latin typeface="Calibri"/>
                <a:cs typeface="Calibri"/>
                <a:hlinkClick r:id="rId6"/>
              </a:rPr>
              <a:t>t.</a:t>
            </a:r>
            <a:r>
              <a:rPr sz="1400" spc="-15" dirty="0">
                <a:latin typeface="Calibri"/>
                <a:cs typeface="Calibri"/>
                <a:hlinkClick r:id="rId6"/>
              </a:rPr>
              <a:t>c</a:t>
            </a:r>
            <a:r>
              <a:rPr sz="1400" spc="-10" dirty="0">
                <a:latin typeface="Calibri"/>
                <a:cs typeface="Calibri"/>
                <a:hlinkClick r:id="rId6"/>
              </a:rPr>
              <a:t>o</a:t>
            </a:r>
            <a:r>
              <a:rPr sz="1400" dirty="0">
                <a:latin typeface="Calibri"/>
                <a:cs typeface="Calibri"/>
                <a:hlinkClick r:id="rId6"/>
              </a:rPr>
              <a:t>m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90588" y="3546347"/>
            <a:ext cx="5073396" cy="120091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990588" y="3546347"/>
            <a:ext cx="5073650" cy="120142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Agriculture:</a:t>
            </a:r>
            <a:endParaRPr sz="1800">
              <a:latin typeface="Calibri"/>
              <a:cs typeface="Calibri"/>
            </a:endParaRPr>
          </a:p>
          <a:p>
            <a:pPr marL="92075" marR="3816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temperature,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rainfall,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humidity,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speed,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pest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infestation,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soil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humus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nutrients,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Greenhouses: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light</a:t>
            </a:r>
            <a:r>
              <a:rPr sz="1800" dirty="0">
                <a:latin typeface="Calibri"/>
                <a:cs typeface="Calibri"/>
              </a:rPr>
              <a:t> 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light,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84914" y="6439001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1536"/>
            <a:ext cx="45262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IoT</a:t>
            </a:r>
            <a:r>
              <a:rPr sz="31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needs</a:t>
            </a:r>
            <a:r>
              <a:rPr sz="31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 security!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1002791"/>
            <a:ext cx="11446764" cy="826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1208" y="1002791"/>
            <a:ext cx="11447145" cy="82613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 marR="3550285" indent="-228600" algn="r">
              <a:lnSpc>
                <a:spcPts val="2795"/>
              </a:lnSpc>
              <a:buClr>
                <a:srgbClr val="0196A0"/>
              </a:buClr>
              <a:buFont typeface="Arial"/>
              <a:buChar char="•"/>
              <a:tabLst>
                <a:tab pos="228600" algn="l"/>
              </a:tabLst>
            </a:pPr>
            <a:r>
              <a:rPr sz="2400" spc="-5" dirty="0">
                <a:latin typeface="Calibri"/>
                <a:cs typeface="Calibri"/>
              </a:rPr>
              <a:t>IoT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inherently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incompatible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privacy.</a:t>
            </a:r>
            <a:endParaRPr sz="2400">
              <a:latin typeface="Calibri"/>
              <a:cs typeface="Calibri"/>
            </a:endParaRPr>
          </a:p>
          <a:p>
            <a:pPr marL="228600" marR="3508375" lvl="1" indent="-228600" algn="r">
              <a:lnSpc>
                <a:spcPct val="100000"/>
              </a:lnSpc>
              <a:spcBef>
                <a:spcPts val="290"/>
              </a:spcBef>
              <a:buClr>
                <a:srgbClr val="0196A0"/>
              </a:buClr>
              <a:buFont typeface="Symbol"/>
              <a:buChar char=""/>
              <a:tabLst>
                <a:tab pos="228600" algn="l"/>
              </a:tabLst>
            </a:pPr>
            <a:r>
              <a:rPr sz="2000" spc="-5" dirty="0">
                <a:latin typeface="Calibri"/>
                <a:cs typeface="Calibri"/>
              </a:rPr>
              <a:t>IoT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Security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Foundation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(IoTSF)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23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September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2015.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800" y="2743200"/>
            <a:ext cx="5388863" cy="38084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0"/>
              </a:spcBef>
              <a:buClr>
                <a:srgbClr val="0196A0"/>
              </a:buClr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Data</a:t>
            </a:r>
            <a:r>
              <a:rPr spc="-20" dirty="0"/>
              <a:t> </a:t>
            </a:r>
            <a:r>
              <a:rPr spc="-5" dirty="0"/>
              <a:t>security</a:t>
            </a:r>
          </a:p>
          <a:p>
            <a:pPr marL="697865" marR="41275" lvl="1" indent="-228600">
              <a:lnSpc>
                <a:spcPts val="1939"/>
              </a:lnSpc>
              <a:spcBef>
                <a:spcPts val="545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IoT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companies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should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ensure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that data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collection,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storage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 processing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would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secure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times.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ts val="2055"/>
              </a:lnSpc>
              <a:spcBef>
                <a:spcPts val="254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1800" spc="-10" dirty="0">
                <a:latin typeface="Arial"/>
                <a:cs typeface="Arial"/>
              </a:rPr>
              <a:t>Companies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should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adopt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“defence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depth”</a:t>
            </a:r>
            <a:endParaRPr sz="1800">
              <a:latin typeface="Arial"/>
              <a:cs typeface="Arial"/>
            </a:endParaRPr>
          </a:p>
          <a:p>
            <a:pPr marL="697865">
              <a:lnSpc>
                <a:spcPts val="2055"/>
              </a:lnSpc>
            </a:pPr>
            <a:r>
              <a:rPr sz="1800" b="0" u="none" spc="-10" dirty="0">
                <a:latin typeface="Arial"/>
                <a:cs typeface="Arial"/>
              </a:rPr>
              <a:t>approach</a:t>
            </a:r>
            <a:r>
              <a:rPr sz="1800" b="0" u="none" spc="10" dirty="0">
                <a:latin typeface="Arial"/>
                <a:cs typeface="Arial"/>
              </a:rPr>
              <a:t> </a:t>
            </a:r>
            <a:r>
              <a:rPr sz="1800" b="0" u="none" spc="-5" dirty="0">
                <a:latin typeface="Arial"/>
                <a:cs typeface="Arial"/>
              </a:rPr>
              <a:t>and</a:t>
            </a:r>
            <a:r>
              <a:rPr sz="1800" b="0" u="none" spc="-10" dirty="0">
                <a:latin typeface="Arial"/>
                <a:cs typeface="Arial"/>
              </a:rPr>
              <a:t> encrypt</a:t>
            </a:r>
            <a:r>
              <a:rPr sz="1800" b="0" u="none" spc="30" dirty="0">
                <a:latin typeface="Arial"/>
                <a:cs typeface="Arial"/>
              </a:rPr>
              <a:t> </a:t>
            </a:r>
            <a:r>
              <a:rPr sz="1800" b="0" u="none" spc="-5" dirty="0">
                <a:latin typeface="Arial"/>
                <a:cs typeface="Arial"/>
              </a:rPr>
              <a:t>data at</a:t>
            </a:r>
            <a:r>
              <a:rPr sz="1800" b="0" u="none" spc="-10" dirty="0">
                <a:latin typeface="Arial"/>
                <a:cs typeface="Arial"/>
              </a:rPr>
              <a:t> </a:t>
            </a:r>
            <a:r>
              <a:rPr sz="1800" b="0" u="none" spc="-5" dirty="0">
                <a:latin typeface="Arial"/>
                <a:cs typeface="Arial"/>
              </a:rPr>
              <a:t>each</a:t>
            </a:r>
            <a:r>
              <a:rPr sz="1800" b="0" u="none" spc="-10" dirty="0">
                <a:latin typeface="Arial"/>
                <a:cs typeface="Arial"/>
              </a:rPr>
              <a:t> </a:t>
            </a:r>
            <a:r>
              <a:rPr sz="1800" b="0" u="none" spc="-5" dirty="0">
                <a:latin typeface="Arial"/>
                <a:cs typeface="Arial"/>
              </a:rPr>
              <a:t>stage.</a:t>
            </a:r>
            <a:endParaRPr sz="1800">
              <a:latin typeface="Arial"/>
              <a:cs typeface="Arial"/>
            </a:endParaRPr>
          </a:p>
          <a:p>
            <a:pPr marL="697865" marR="365125" lvl="1" indent="-228600">
              <a:lnSpc>
                <a:spcPts val="1939"/>
              </a:lnSpc>
              <a:spcBef>
                <a:spcPts val="535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long as </a:t>
            </a:r>
            <a:r>
              <a:rPr sz="1800" dirty="0">
                <a:latin typeface="Arial"/>
                <a:cs typeface="Arial"/>
              </a:rPr>
              <a:t>IoT </a:t>
            </a:r>
            <a:r>
              <a:rPr sz="1800" spc="-5" dirty="0">
                <a:latin typeface="Arial"/>
                <a:cs typeface="Arial"/>
              </a:rPr>
              <a:t>devices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data are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internet.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Software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maintained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control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0196A0"/>
              </a:buClr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Data</a:t>
            </a:r>
            <a:r>
              <a:rPr spc="-20" dirty="0"/>
              <a:t> </a:t>
            </a:r>
            <a:r>
              <a:rPr spc="-5" dirty="0"/>
              <a:t>permission</a:t>
            </a:r>
          </a:p>
          <a:p>
            <a:pPr marL="697865" marR="5080" lvl="1" indent="-228600">
              <a:lnSpc>
                <a:spcPts val="1939"/>
              </a:lnSpc>
              <a:spcBef>
                <a:spcPts val="550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1800" spc="-5" dirty="0">
                <a:latin typeface="Arial"/>
                <a:cs typeface="Arial"/>
              </a:rPr>
              <a:t>users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should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control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over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their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 usage 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times.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0196A0"/>
              </a:buClr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Data</a:t>
            </a:r>
            <a:r>
              <a:rPr spc="-20" dirty="0"/>
              <a:t> </a:t>
            </a:r>
            <a:r>
              <a:rPr spc="-5" dirty="0"/>
              <a:t>limitation</a:t>
            </a:r>
          </a:p>
          <a:p>
            <a:pPr marL="698500" lvl="1" indent="-229235">
              <a:lnSpc>
                <a:spcPts val="2055"/>
              </a:lnSpc>
              <a:spcBef>
                <a:spcPts val="300"/>
              </a:spcBef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1800" spc="-5" dirty="0">
                <a:latin typeface="Arial"/>
                <a:cs typeface="Arial"/>
              </a:rPr>
              <a:t>Only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needed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should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 collected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697865">
              <a:lnSpc>
                <a:spcPts val="2055"/>
              </a:lnSpc>
            </a:pPr>
            <a:r>
              <a:rPr sz="1800" b="0" u="none" spc="-5" dirty="0">
                <a:latin typeface="Arial"/>
                <a:cs typeface="Arial"/>
              </a:rPr>
              <a:t>stored</a:t>
            </a:r>
            <a:r>
              <a:rPr sz="1800" b="0" u="none" spc="-20" dirty="0">
                <a:latin typeface="Arial"/>
                <a:cs typeface="Arial"/>
              </a:rPr>
              <a:t> </a:t>
            </a:r>
            <a:r>
              <a:rPr sz="1800" b="0" u="none" dirty="0">
                <a:latin typeface="Arial"/>
                <a:cs typeface="Arial"/>
              </a:rPr>
              <a:t>for</a:t>
            </a:r>
            <a:r>
              <a:rPr sz="1800" b="0" u="none" spc="-10" dirty="0">
                <a:latin typeface="Arial"/>
                <a:cs typeface="Arial"/>
              </a:rPr>
              <a:t> </a:t>
            </a:r>
            <a:r>
              <a:rPr sz="1800" b="0" u="none" dirty="0">
                <a:latin typeface="Arial"/>
                <a:cs typeface="Arial"/>
              </a:rPr>
              <a:t>a</a:t>
            </a:r>
            <a:r>
              <a:rPr sz="1800" b="0" u="none" spc="-15" dirty="0">
                <a:latin typeface="Arial"/>
                <a:cs typeface="Arial"/>
              </a:rPr>
              <a:t> </a:t>
            </a:r>
            <a:r>
              <a:rPr sz="1800" b="0" u="none" spc="-5" dirty="0">
                <a:latin typeface="Arial"/>
                <a:cs typeface="Arial"/>
              </a:rPr>
              <a:t>limited</a:t>
            </a:r>
            <a:r>
              <a:rPr sz="1800" b="0" u="none" spc="-10" dirty="0">
                <a:latin typeface="Arial"/>
                <a:cs typeface="Arial"/>
              </a:rPr>
              <a:t> </a:t>
            </a:r>
            <a:r>
              <a:rPr sz="1800" b="0" u="none" dirty="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93426" y="6334759"/>
            <a:ext cx="1633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White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paper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  <a:hlinkClick r:id="rId4"/>
              </a:rPr>
              <a:t>www.ti.com</a:t>
            </a:r>
            <a:r>
              <a:rPr sz="1100" spc="-25" dirty="0">
                <a:latin typeface="Calibri"/>
                <a:cs typeface="Calibri"/>
                <a:hlinkClick r:id="rId4"/>
              </a:rPr>
              <a:t> </a:t>
            </a:r>
            <a:r>
              <a:rPr sz="2100" baseline="-31746" dirty="0">
                <a:latin typeface="Calibri"/>
                <a:cs typeface="Calibri"/>
              </a:rPr>
              <a:t>7</a:t>
            </a:r>
            <a:endParaRPr sz="2100" baseline="-3174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1536"/>
            <a:ext cx="386969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IoT</a:t>
            </a:r>
            <a:r>
              <a:rPr sz="31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needs</a:t>
            </a:r>
            <a:r>
              <a:rPr sz="31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sensors…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875" y="824229"/>
            <a:ext cx="7482840" cy="2053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75"/>
              </a:lnSpc>
              <a:spcBef>
                <a:spcPts val="100"/>
              </a:spcBef>
              <a:buClr>
                <a:srgbClr val="0196A0"/>
              </a:buClr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Market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trends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technology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needs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ts val="2180"/>
              </a:lnSpc>
              <a:buClr>
                <a:srgbClr val="0196A0"/>
              </a:buClr>
              <a:buFont typeface="Symbol"/>
              <a:buChar char="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180"/>
              </a:lnSpc>
            </a:pPr>
            <a:r>
              <a:rPr sz="2000" spc="5" dirty="0">
                <a:solidFill>
                  <a:srgbClr val="0196A0"/>
                </a:solidFill>
                <a:latin typeface="Wingdings"/>
                <a:cs typeface="Wingdings"/>
              </a:rPr>
              <a:t></a:t>
            </a:r>
            <a:r>
              <a:rPr sz="2000" spc="45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New/better/more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sensing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185"/>
              </a:lnSpc>
            </a:pPr>
            <a:r>
              <a:rPr sz="2000" dirty="0">
                <a:solidFill>
                  <a:srgbClr val="0196A0"/>
                </a:solidFill>
                <a:latin typeface="Wingdings"/>
                <a:cs typeface="Wingdings"/>
              </a:rPr>
              <a:t></a:t>
            </a:r>
            <a:r>
              <a:rPr sz="2000" spc="50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Smarter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and/or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autonomous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ts val="2180"/>
              </a:lnSpc>
            </a:pPr>
            <a:r>
              <a:rPr sz="2000" dirty="0">
                <a:solidFill>
                  <a:srgbClr val="0196A0"/>
                </a:solidFill>
                <a:latin typeface="Wingdings"/>
                <a:cs typeface="Wingdings"/>
              </a:rPr>
              <a:t></a:t>
            </a:r>
            <a:r>
              <a:rPr sz="2000" spc="235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Through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logic,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ideal</a:t>
            </a:r>
            <a:r>
              <a:rPr sz="2000" dirty="0">
                <a:latin typeface="Arial"/>
                <a:cs typeface="Arial"/>
              </a:rPr>
              <a:t> &amp;</a:t>
            </a:r>
            <a:r>
              <a:rPr sz="2000" spc="-5" dirty="0">
                <a:latin typeface="Arial"/>
                <a:cs typeface="Arial"/>
              </a:rPr>
              <a:t> good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sensors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again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ts val="2180"/>
              </a:lnSpc>
            </a:pPr>
            <a:r>
              <a:rPr sz="2000" dirty="0">
                <a:solidFill>
                  <a:srgbClr val="0196A0"/>
                </a:solidFill>
                <a:latin typeface="Wingdings"/>
                <a:cs typeface="Wingdings"/>
              </a:rPr>
              <a:t></a:t>
            </a:r>
            <a:r>
              <a:rPr sz="2000" spc="229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Self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calibration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sensor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sensor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corrections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290"/>
              </a:lnSpc>
            </a:pPr>
            <a:r>
              <a:rPr sz="2000" spc="5" dirty="0">
                <a:solidFill>
                  <a:srgbClr val="0196A0"/>
                </a:solidFill>
                <a:latin typeface="Wingdings"/>
                <a:cs typeface="Wingdings"/>
              </a:rPr>
              <a:t></a:t>
            </a:r>
            <a:r>
              <a:rPr sz="2000" spc="40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Low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power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(battery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applications)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075" y="3100197"/>
            <a:ext cx="5101590" cy="116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90"/>
              </a:lnSpc>
              <a:spcBef>
                <a:spcPts val="105"/>
              </a:spcBef>
              <a:buClr>
                <a:srgbClr val="0196A0"/>
              </a:buClr>
              <a:buFont typeface="Symbol"/>
              <a:buChar char="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Size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cost: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185"/>
              </a:lnSpc>
            </a:pPr>
            <a:r>
              <a:rPr sz="2000" dirty="0">
                <a:solidFill>
                  <a:srgbClr val="0196A0"/>
                </a:solidFill>
                <a:latin typeface="Wingdings"/>
                <a:cs typeface="Wingdings"/>
              </a:rPr>
              <a:t></a:t>
            </a:r>
            <a:r>
              <a:rPr sz="2000" spc="50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Small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enough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enable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mobility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180"/>
              </a:lnSpc>
            </a:pPr>
            <a:r>
              <a:rPr sz="2000" dirty="0">
                <a:solidFill>
                  <a:srgbClr val="0196A0"/>
                </a:solidFill>
                <a:latin typeface="Wingdings"/>
                <a:cs typeface="Wingdings"/>
              </a:rPr>
              <a:t></a:t>
            </a:r>
            <a:r>
              <a:rPr sz="2000" spc="50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area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285"/>
              </a:lnSpc>
            </a:pPr>
            <a:r>
              <a:rPr sz="2000" spc="5" dirty="0">
                <a:solidFill>
                  <a:srgbClr val="0196A0"/>
                </a:solidFill>
                <a:latin typeface="Wingdings"/>
                <a:cs typeface="Wingdings"/>
              </a:rPr>
              <a:t></a:t>
            </a:r>
            <a:r>
              <a:rPr sz="2000" spc="-5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Thinner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devices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75" y="4485894"/>
            <a:ext cx="4291965" cy="116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285"/>
              </a:lnSpc>
              <a:spcBef>
                <a:spcPts val="100"/>
              </a:spcBef>
              <a:buClr>
                <a:srgbClr val="0196A0"/>
              </a:buClr>
              <a:buFont typeface="Symbol"/>
              <a:buChar char="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Miniaturized,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integrated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sensors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180"/>
              </a:lnSpc>
            </a:pPr>
            <a:r>
              <a:rPr sz="2000" dirty="0">
                <a:solidFill>
                  <a:srgbClr val="0196A0"/>
                </a:solidFill>
                <a:latin typeface="Wingdings"/>
                <a:cs typeface="Wingdings"/>
              </a:rPr>
              <a:t></a:t>
            </a:r>
            <a:r>
              <a:rPr sz="2000" spc="20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Monolithically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185"/>
              </a:lnSpc>
            </a:pPr>
            <a:r>
              <a:rPr sz="2000" dirty="0">
                <a:solidFill>
                  <a:srgbClr val="0196A0"/>
                </a:solidFill>
                <a:latin typeface="Wingdings"/>
                <a:cs typeface="Wingdings"/>
              </a:rPr>
              <a:t></a:t>
            </a:r>
            <a:r>
              <a:rPr sz="2000" spc="40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Wafer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stacking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(3D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integration)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295"/>
              </a:lnSpc>
            </a:pPr>
            <a:r>
              <a:rPr sz="2000" dirty="0">
                <a:solidFill>
                  <a:srgbClr val="0196A0"/>
                </a:solidFill>
                <a:latin typeface="Wingdings"/>
                <a:cs typeface="Wingdings"/>
              </a:rPr>
              <a:t></a:t>
            </a:r>
            <a:r>
              <a:rPr sz="2000" spc="40" dirty="0">
                <a:solidFill>
                  <a:srgbClr val="0196A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Wafer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Level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packaging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395" y="3986784"/>
            <a:ext cx="5410200" cy="258470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7395" y="3986784"/>
            <a:ext cx="5410200" cy="258508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Miniaturization</a:t>
            </a:r>
            <a:r>
              <a:rPr sz="1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8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sensors:</a:t>
            </a:r>
            <a:endParaRPr sz="1800">
              <a:latin typeface="Calibri"/>
              <a:cs typeface="Calibri"/>
            </a:endParaRPr>
          </a:p>
          <a:p>
            <a:pPr marL="378460" marR="788670" indent="-287020">
              <a:lnSpc>
                <a:spcPct val="100000"/>
              </a:lnSpc>
              <a:buFont typeface="Wingdings"/>
              <a:buChar char=""/>
              <a:tabLst>
                <a:tab pos="379095" algn="l"/>
              </a:tabLst>
            </a:pPr>
            <a:r>
              <a:rPr sz="1800" dirty="0">
                <a:latin typeface="Calibri"/>
                <a:cs typeface="Calibri"/>
              </a:rPr>
              <a:t>Bulk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classic</a:t>
            </a:r>
            <a:r>
              <a:rPr sz="1800" spc="-10" dirty="0">
                <a:latin typeface="Calibri"/>
                <a:cs typeface="Calibri"/>
              </a:rPr>
              <a:t> sensors,</a:t>
            </a:r>
            <a:r>
              <a:rPr sz="1800" spc="-5" dirty="0">
                <a:latin typeface="Calibri"/>
                <a:cs typeface="Calibri"/>
              </a:rPr>
              <a:t> replaced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modelling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chip.</a:t>
            </a:r>
            <a:endParaRPr sz="1800">
              <a:latin typeface="Calibri"/>
              <a:cs typeface="Calibri"/>
            </a:endParaRPr>
          </a:p>
          <a:p>
            <a:pPr marL="835660" lvl="1" indent="-287020">
              <a:lnSpc>
                <a:spcPct val="100000"/>
              </a:lnSpc>
              <a:buFont typeface="Wingdings"/>
              <a:buChar char=""/>
              <a:tabLst>
                <a:tab pos="836294" algn="l"/>
              </a:tabLst>
            </a:pPr>
            <a:r>
              <a:rPr sz="1800" dirty="0">
                <a:latin typeface="Calibri"/>
                <a:cs typeface="Calibri"/>
              </a:rPr>
              <a:t>Bulk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ideal,</a:t>
            </a:r>
            <a:endParaRPr sz="1800">
              <a:latin typeface="Calibri"/>
              <a:cs typeface="Calibri"/>
            </a:endParaRPr>
          </a:p>
          <a:p>
            <a:pPr marL="835660" lvl="1" indent="-287020">
              <a:lnSpc>
                <a:spcPct val="100000"/>
              </a:lnSpc>
              <a:buFont typeface="Wingdings"/>
              <a:buChar char=""/>
              <a:tabLst>
                <a:tab pos="836294" algn="l"/>
              </a:tabLst>
            </a:pPr>
            <a:r>
              <a:rPr sz="1800" spc="-10" dirty="0">
                <a:latin typeface="Calibri"/>
                <a:cs typeface="Calibri"/>
              </a:rPr>
              <a:t>Miniaturization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sensor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less-ideal.</a:t>
            </a:r>
            <a:endParaRPr sz="1800">
              <a:latin typeface="Calibri"/>
              <a:cs typeface="Calibri"/>
            </a:endParaRPr>
          </a:p>
          <a:p>
            <a:pPr marL="835660" lvl="1" indent="-287020">
              <a:lnSpc>
                <a:spcPct val="100000"/>
              </a:lnSpc>
              <a:buFont typeface="Wingdings"/>
              <a:buChar char=""/>
              <a:tabLst>
                <a:tab pos="836294" algn="l"/>
              </a:tabLst>
            </a:pPr>
            <a:r>
              <a:rPr sz="1800" dirty="0">
                <a:latin typeface="Calibri"/>
                <a:cs typeface="Calibri"/>
              </a:rPr>
              <a:t>ASIC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again.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Combined</a:t>
            </a: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sensors:</a:t>
            </a:r>
            <a:endParaRPr sz="18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Wingdings"/>
              <a:buChar char=""/>
              <a:tabLst>
                <a:tab pos="37909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sensors,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improve</a:t>
            </a:r>
            <a:r>
              <a:rPr sz="1800" dirty="0">
                <a:latin typeface="Calibri"/>
                <a:cs typeface="Calibri"/>
              </a:rPr>
              <a:t> the</a:t>
            </a:r>
            <a:endParaRPr sz="180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(RH)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64068" y="562355"/>
            <a:ext cx="1489075" cy="1381125"/>
            <a:chOff x="8164068" y="562355"/>
            <a:chExt cx="1489075" cy="13811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9808" y="562355"/>
              <a:ext cx="890016" cy="9220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4068" y="1566672"/>
              <a:ext cx="1488948" cy="37642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301228" y="1611884"/>
            <a:ext cx="10966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Calibri"/>
                <a:cs typeface="Calibri"/>
              </a:rPr>
              <a:t>St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n</a:t>
            </a:r>
            <a:r>
              <a:rPr sz="1050" b="1" spc="-10" dirty="0">
                <a:latin typeface="Calibri"/>
                <a:cs typeface="Calibri"/>
              </a:rPr>
              <a:t>d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l</a:t>
            </a:r>
            <a:r>
              <a:rPr sz="1050" b="1" spc="-5" dirty="0">
                <a:latin typeface="Calibri"/>
                <a:cs typeface="Calibri"/>
              </a:rPr>
              <a:t>o</a:t>
            </a:r>
            <a:r>
              <a:rPr sz="1050" b="1" dirty="0">
                <a:latin typeface="Calibri"/>
                <a:cs typeface="Calibri"/>
              </a:rPr>
              <a:t>ne</a:t>
            </a:r>
            <a:r>
              <a:rPr sz="1050" b="1" spc="-40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S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n</a:t>
            </a:r>
            <a:r>
              <a:rPr sz="1050" b="1" spc="-5" dirty="0">
                <a:latin typeface="Calibri"/>
                <a:cs typeface="Calibri"/>
              </a:rPr>
              <a:t>sors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86928" y="562355"/>
            <a:ext cx="3705225" cy="3164205"/>
            <a:chOff x="8186928" y="562355"/>
            <a:chExt cx="3705225" cy="316420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07880" y="2610611"/>
              <a:ext cx="568451" cy="3977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736074" y="2692145"/>
              <a:ext cx="459105" cy="288290"/>
            </a:xfrm>
            <a:custGeom>
              <a:avLst/>
              <a:gdLst/>
              <a:ahLst/>
              <a:cxnLst/>
              <a:rect l="l" t="t" r="r" b="b"/>
              <a:pathLst>
                <a:path w="459104" h="288289">
                  <a:moveTo>
                    <a:pt x="144018" y="0"/>
                  </a:moveTo>
                  <a:lnTo>
                    <a:pt x="0" y="144017"/>
                  </a:lnTo>
                  <a:lnTo>
                    <a:pt x="144018" y="288036"/>
                  </a:lnTo>
                  <a:lnTo>
                    <a:pt x="144018" y="216026"/>
                  </a:lnTo>
                  <a:lnTo>
                    <a:pt x="458724" y="216026"/>
                  </a:lnTo>
                  <a:lnTo>
                    <a:pt x="458724" y="72008"/>
                  </a:lnTo>
                  <a:lnTo>
                    <a:pt x="144018" y="72008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5B9BD4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36074" y="2692145"/>
              <a:ext cx="459105" cy="288290"/>
            </a:xfrm>
            <a:custGeom>
              <a:avLst/>
              <a:gdLst/>
              <a:ahLst/>
              <a:cxnLst/>
              <a:rect l="l" t="t" r="r" b="b"/>
              <a:pathLst>
                <a:path w="459104" h="288289">
                  <a:moveTo>
                    <a:pt x="458724" y="216026"/>
                  </a:moveTo>
                  <a:lnTo>
                    <a:pt x="144018" y="216026"/>
                  </a:lnTo>
                  <a:lnTo>
                    <a:pt x="144018" y="288036"/>
                  </a:lnTo>
                  <a:lnTo>
                    <a:pt x="0" y="144017"/>
                  </a:lnTo>
                  <a:lnTo>
                    <a:pt x="144018" y="0"/>
                  </a:lnTo>
                  <a:lnTo>
                    <a:pt x="144018" y="72008"/>
                  </a:lnTo>
                  <a:lnTo>
                    <a:pt x="458724" y="72008"/>
                  </a:lnTo>
                  <a:lnTo>
                    <a:pt x="458724" y="216026"/>
                  </a:lnTo>
                  <a:close/>
                </a:path>
              </a:pathLst>
            </a:custGeom>
            <a:ln w="3175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07980" y="562355"/>
              <a:ext cx="687324" cy="7879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36124" y="1568195"/>
              <a:ext cx="1732787" cy="3764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53116" y="2362200"/>
              <a:ext cx="1043940" cy="9921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58984" y="3349751"/>
              <a:ext cx="1732787" cy="3764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18548" y="783335"/>
              <a:ext cx="565403" cy="39776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745218" y="864869"/>
              <a:ext cx="457200" cy="288290"/>
            </a:xfrm>
            <a:custGeom>
              <a:avLst/>
              <a:gdLst/>
              <a:ahLst/>
              <a:cxnLst/>
              <a:rect l="l" t="t" r="r" b="b"/>
              <a:pathLst>
                <a:path w="457200" h="288290">
                  <a:moveTo>
                    <a:pt x="313181" y="0"/>
                  </a:moveTo>
                  <a:lnTo>
                    <a:pt x="313181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313181" y="216026"/>
                  </a:lnTo>
                  <a:lnTo>
                    <a:pt x="313181" y="288035"/>
                  </a:lnTo>
                  <a:lnTo>
                    <a:pt x="457200" y="144017"/>
                  </a:lnTo>
                  <a:lnTo>
                    <a:pt x="313181" y="0"/>
                  </a:lnTo>
                  <a:close/>
                </a:path>
              </a:pathLst>
            </a:custGeom>
            <a:solidFill>
              <a:srgbClr val="5B9BD4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45218" y="864869"/>
              <a:ext cx="457200" cy="288290"/>
            </a:xfrm>
            <a:custGeom>
              <a:avLst/>
              <a:gdLst/>
              <a:ahLst/>
              <a:cxnLst/>
              <a:rect l="l" t="t" r="r" b="b"/>
              <a:pathLst>
                <a:path w="457200" h="288290">
                  <a:moveTo>
                    <a:pt x="0" y="72008"/>
                  </a:moveTo>
                  <a:lnTo>
                    <a:pt x="313181" y="72008"/>
                  </a:lnTo>
                  <a:lnTo>
                    <a:pt x="313181" y="0"/>
                  </a:lnTo>
                  <a:lnTo>
                    <a:pt x="457200" y="144017"/>
                  </a:lnTo>
                  <a:lnTo>
                    <a:pt x="313181" y="288035"/>
                  </a:lnTo>
                  <a:lnTo>
                    <a:pt x="313181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3175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86928" y="2324100"/>
              <a:ext cx="1443227" cy="93421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414761" y="3395598"/>
            <a:ext cx="1235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Calibri"/>
                <a:cs typeface="Calibri"/>
              </a:rPr>
              <a:t>Sm</a:t>
            </a:r>
            <a:r>
              <a:rPr sz="1050" b="1" spc="-5" dirty="0">
                <a:latin typeface="Calibri"/>
                <a:cs typeface="Calibri"/>
              </a:rPr>
              <a:t>ar</a:t>
            </a:r>
            <a:r>
              <a:rPr sz="1050" b="1" dirty="0">
                <a:latin typeface="Calibri"/>
                <a:cs typeface="Calibri"/>
              </a:rPr>
              <a:t>t</a:t>
            </a:r>
            <a:r>
              <a:rPr sz="1050" b="1" spc="-3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S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n</a:t>
            </a:r>
            <a:r>
              <a:rPr sz="1050" b="1" spc="-5" dirty="0">
                <a:latin typeface="Calibri"/>
                <a:cs typeface="Calibri"/>
              </a:rPr>
              <a:t>so</a:t>
            </a:r>
            <a:r>
              <a:rPr sz="1050" b="1" dirty="0">
                <a:latin typeface="Calibri"/>
                <a:cs typeface="Calibri"/>
              </a:rPr>
              <a:t>r S</a:t>
            </a:r>
            <a:r>
              <a:rPr sz="1050" b="1" spc="5" dirty="0">
                <a:latin typeface="Calibri"/>
                <a:cs typeface="Calibri"/>
              </a:rPr>
              <a:t>y</a:t>
            </a:r>
            <a:r>
              <a:rPr sz="1050" b="1" dirty="0">
                <a:latin typeface="Calibri"/>
                <a:cs typeface="Calibri"/>
              </a:rPr>
              <a:t>st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ms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17992" y="3349752"/>
            <a:ext cx="1283207" cy="37642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674861" y="3395598"/>
            <a:ext cx="5861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Calibri"/>
                <a:cs typeface="Calibri"/>
              </a:rPr>
              <a:t>5 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-s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n</a:t>
            </a:r>
            <a:r>
              <a:rPr sz="1050" b="1" spc="-5" dirty="0">
                <a:latin typeface="Calibri"/>
                <a:cs typeface="Calibri"/>
              </a:rPr>
              <a:t>se</a:t>
            </a:r>
            <a:r>
              <a:rPr sz="1050" b="1" dirty="0"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106156" y="423672"/>
            <a:ext cx="3988435" cy="3394075"/>
            <a:chOff x="8106156" y="423672"/>
            <a:chExt cx="3988435" cy="3394075"/>
          </a:xfrm>
        </p:grpSpPr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03636" y="1810511"/>
              <a:ext cx="397764" cy="56692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831830" y="1892046"/>
              <a:ext cx="288290" cy="457200"/>
            </a:xfrm>
            <a:custGeom>
              <a:avLst/>
              <a:gdLst/>
              <a:ahLst/>
              <a:cxnLst/>
              <a:rect l="l" t="t" r="r" b="b"/>
              <a:pathLst>
                <a:path w="288290" h="457200">
                  <a:moveTo>
                    <a:pt x="216026" y="0"/>
                  </a:moveTo>
                  <a:lnTo>
                    <a:pt x="72009" y="0"/>
                  </a:lnTo>
                  <a:lnTo>
                    <a:pt x="72009" y="313181"/>
                  </a:lnTo>
                  <a:lnTo>
                    <a:pt x="0" y="313181"/>
                  </a:lnTo>
                  <a:lnTo>
                    <a:pt x="144018" y="457200"/>
                  </a:lnTo>
                  <a:lnTo>
                    <a:pt x="288036" y="313181"/>
                  </a:lnTo>
                  <a:lnTo>
                    <a:pt x="216026" y="313181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5B9BD4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31830" y="1892046"/>
              <a:ext cx="288290" cy="457200"/>
            </a:xfrm>
            <a:custGeom>
              <a:avLst/>
              <a:gdLst/>
              <a:ahLst/>
              <a:cxnLst/>
              <a:rect l="l" t="t" r="r" b="b"/>
              <a:pathLst>
                <a:path w="288290" h="457200">
                  <a:moveTo>
                    <a:pt x="216026" y="0"/>
                  </a:moveTo>
                  <a:lnTo>
                    <a:pt x="216026" y="313181"/>
                  </a:lnTo>
                  <a:lnTo>
                    <a:pt x="288036" y="313181"/>
                  </a:lnTo>
                  <a:lnTo>
                    <a:pt x="144018" y="457200"/>
                  </a:lnTo>
                  <a:lnTo>
                    <a:pt x="0" y="313181"/>
                  </a:lnTo>
                  <a:lnTo>
                    <a:pt x="72009" y="313181"/>
                  </a:lnTo>
                  <a:lnTo>
                    <a:pt x="72009" y="0"/>
                  </a:lnTo>
                  <a:lnTo>
                    <a:pt x="216026" y="0"/>
                  </a:lnTo>
                  <a:close/>
                </a:path>
              </a:pathLst>
            </a:custGeom>
            <a:ln w="3175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06156" y="423672"/>
              <a:ext cx="3988307" cy="33939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39656" y="1792224"/>
              <a:ext cx="1319783" cy="74676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138160" y="455676"/>
              <a:ext cx="3869690" cy="3275329"/>
            </a:xfrm>
            <a:custGeom>
              <a:avLst/>
              <a:gdLst/>
              <a:ahLst/>
              <a:cxnLst/>
              <a:rect l="l" t="t" r="r" b="b"/>
              <a:pathLst>
                <a:path w="3869690" h="3275329">
                  <a:moveTo>
                    <a:pt x="0" y="3275076"/>
                  </a:moveTo>
                  <a:lnTo>
                    <a:pt x="3869436" y="3275076"/>
                  </a:lnTo>
                  <a:lnTo>
                    <a:pt x="3869436" y="0"/>
                  </a:lnTo>
                  <a:lnTo>
                    <a:pt x="0" y="0"/>
                  </a:lnTo>
                  <a:lnTo>
                    <a:pt x="0" y="3275076"/>
                  </a:lnTo>
                  <a:close/>
                </a:path>
              </a:pathLst>
            </a:custGeom>
            <a:ln w="12192">
              <a:solidFill>
                <a:srgbClr val="FFE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649714" y="1568914"/>
            <a:ext cx="2018664" cy="7004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459"/>
              </a:spcBef>
            </a:pPr>
            <a:r>
              <a:rPr sz="1050" b="1" spc="-10" dirty="0">
                <a:latin typeface="Calibri"/>
                <a:cs typeface="Calibri"/>
              </a:rPr>
              <a:t>I</a:t>
            </a:r>
            <a:r>
              <a:rPr sz="1050" b="1" dirty="0">
                <a:latin typeface="Calibri"/>
                <a:cs typeface="Calibri"/>
              </a:rPr>
              <a:t>ntegr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t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d</a:t>
            </a:r>
            <a:r>
              <a:rPr sz="1050" b="1" spc="-40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Mul</a:t>
            </a:r>
            <a:r>
              <a:rPr sz="1050" b="1" spc="5" dirty="0">
                <a:latin typeface="Calibri"/>
                <a:cs typeface="Calibri"/>
              </a:rPr>
              <a:t>ti</a:t>
            </a:r>
            <a:r>
              <a:rPr sz="1050" b="1" dirty="0">
                <a:latin typeface="Calibri"/>
                <a:cs typeface="Calibri"/>
              </a:rPr>
              <a:t>-S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n</a:t>
            </a:r>
            <a:r>
              <a:rPr sz="1050" b="1" spc="-5" dirty="0">
                <a:latin typeface="Calibri"/>
                <a:cs typeface="Calibri"/>
              </a:rPr>
              <a:t>sors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r>
              <a:rPr sz="2400" spc="-5" dirty="0">
                <a:latin typeface="Calibri"/>
                <a:cs typeface="Calibri"/>
              </a:rPr>
              <a:t>TREND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884914" y="6439001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2634</Words>
  <Application>Microsoft Office PowerPoint</Application>
  <PresentationFormat>Widescreen</PresentationFormat>
  <Paragraphs>637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Sensors for IoT</vt:lpstr>
      <vt:lpstr>ams at a glance</vt:lpstr>
      <vt:lpstr>Outline</vt:lpstr>
      <vt:lpstr>IoT starts with Technology</vt:lpstr>
      <vt:lpstr>IoT starts with useful applications</vt:lpstr>
      <vt:lpstr>IoT starts with useful applications</vt:lpstr>
      <vt:lpstr>IoT needs data security!</vt:lpstr>
      <vt:lpstr>IoT needs sensors…</vt:lpstr>
      <vt:lpstr>Sensors for Mobiles Nr of sensors in a smartphone:</vt:lpstr>
      <vt:lpstr>Sensors for Wearables</vt:lpstr>
      <vt:lpstr>Ambient Light Sensors</vt:lpstr>
      <vt:lpstr>Light sensor evolution:</vt:lpstr>
      <vt:lpstr>True color &amp; Multi-spectral sensors</vt:lpstr>
      <vt:lpstr>Mobile and Wearable Solutions Key Use cases and Value Proposition</vt:lpstr>
      <vt:lpstr>Sensors for Home Automation</vt:lpstr>
      <vt:lpstr>In Home: ‘Bathroom’ automation</vt:lpstr>
      <vt:lpstr>Sensors for Building Automation</vt:lpstr>
      <vt:lpstr>Relative Humidity</vt:lpstr>
      <vt:lpstr>Gas Sensor: MOx semiconductor</vt:lpstr>
      <vt:lpstr>Sensor Fusion Software</vt:lpstr>
      <vt:lpstr>Sensors for Mobile, Wearables, Home &amp; Building Automation</vt:lpstr>
      <vt:lpstr>Conclusion / outlook</vt:lpstr>
      <vt:lpstr>Thank you!</vt:lpstr>
      <vt:lpstr>Abstract</vt:lpstr>
      <vt:lpstr>Sensor fusion software &amp; sensor inter-dependencies</vt:lpstr>
      <vt:lpstr>Integrated sensor production</vt:lpstr>
      <vt:lpstr>Test &amp; Calibration of Sensors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Raithel</dc:creator>
  <cp:lastModifiedBy>Minh Linh</cp:lastModifiedBy>
  <cp:revision>5</cp:revision>
  <dcterms:created xsi:type="dcterms:W3CDTF">2022-07-13T06:11:07Z</dcterms:created>
  <dcterms:modified xsi:type="dcterms:W3CDTF">2022-07-13T16:11:58Z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2022-07-13T00:00:00Z</vt:filetime>
  </property>
</Properties>
</file>