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73" r:id="rId5"/>
    <p:sldId id="275" r:id="rId6"/>
    <p:sldId id="274" r:id="rId7"/>
    <p:sldId id="281" r:id="rId8"/>
    <p:sldId id="276" r:id="rId9"/>
    <p:sldId id="277" r:id="rId10"/>
    <p:sldId id="279" r:id="rId11"/>
    <p:sldId id="28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09E5"/>
    <a:srgbClr val="1990E1"/>
    <a:srgbClr val="FFFFFF"/>
    <a:srgbClr val="130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394" autoAdjust="0"/>
  </p:normalViewPr>
  <p:slideViewPr>
    <p:cSldViewPr snapToGrid="0">
      <p:cViewPr varScale="1">
        <p:scale>
          <a:sx n="74" d="100"/>
          <a:sy n="74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p-lap\Downloads\result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p-lap\Downloads\resultRE%20(2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p-lap\Downloads\resultRE%20(2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p-lap\Downloads\resultRE%20(2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p-lap\Downloads\resultRE%20(2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p-lap\Downloads\resultRE%20(2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151795340935079"/>
          <c:y val="7.6071922544951584E-2"/>
          <c:w val="0.76283889306367814"/>
          <c:h val="0.68374710514126902"/>
        </c:manualLayout>
      </c:layout>
      <c:lineChart>
        <c:grouping val="standard"/>
        <c:varyColors val="0"/>
        <c:ser>
          <c:idx val="0"/>
          <c:order val="0"/>
          <c:spPr>
            <a:ln w="1905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cat>
            <c:numRef>
              <c:f>[resultRE.xlsx]Sheet1!$G$1:$G$15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[resultRE.xlsx]Sheet1!$H$1:$H$15</c:f>
              <c:numCache>
                <c:formatCode>General</c:formatCode>
                <c:ptCount val="15"/>
                <c:pt idx="0">
                  <c:v>309.84590886835298</c:v>
                </c:pt>
                <c:pt idx="1">
                  <c:v>309.84590886835298</c:v>
                </c:pt>
                <c:pt idx="2">
                  <c:v>298.24952232155601</c:v>
                </c:pt>
                <c:pt idx="3">
                  <c:v>298.24952232155601</c:v>
                </c:pt>
                <c:pt idx="4">
                  <c:v>290.97107186421499</c:v>
                </c:pt>
                <c:pt idx="5">
                  <c:v>290.97107186421499</c:v>
                </c:pt>
                <c:pt idx="6">
                  <c:v>290.97107186421499</c:v>
                </c:pt>
                <c:pt idx="7">
                  <c:v>290.97107186421499</c:v>
                </c:pt>
                <c:pt idx="8">
                  <c:v>290.97107186421499</c:v>
                </c:pt>
                <c:pt idx="9">
                  <c:v>290.97107186421499</c:v>
                </c:pt>
                <c:pt idx="10">
                  <c:v>290.97107186421499</c:v>
                </c:pt>
                <c:pt idx="11">
                  <c:v>290.97107186421499</c:v>
                </c:pt>
                <c:pt idx="12">
                  <c:v>290.97107186421499</c:v>
                </c:pt>
                <c:pt idx="13">
                  <c:v>290.97107186421499</c:v>
                </c:pt>
                <c:pt idx="14">
                  <c:v>290.97107186421499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D6-4DCC-8791-1F8E026BE6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54003311"/>
        <c:axId val="1230123823"/>
      </c:lineChart>
      <c:catAx>
        <c:axId val="14540033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b="1"/>
                  <a:t>Generations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230123823"/>
        <c:crosses val="autoZero"/>
        <c:auto val="1"/>
        <c:lblAlgn val="ctr"/>
        <c:lblOffset val="100"/>
        <c:noMultiLvlLbl val="0"/>
      </c:catAx>
      <c:valAx>
        <c:axId val="1230123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b="1"/>
                  <a:t>Fitness values</a:t>
                </a:r>
              </a:p>
            </c:rich>
          </c:tx>
          <c:layout>
            <c:manualLayout>
              <c:xMode val="edge"/>
              <c:yMode val="edge"/>
              <c:x val="2.2222222222222223E-2"/>
              <c:y val="0.267272163896179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54003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DA9-49DC-80B5-9B7ABD5277DF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DA9-49DC-80B5-9B7ABD5277DF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DA9-49DC-80B5-9B7ABD5277DF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DA9-49DC-80B5-9B7ABD5277DF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DA9-49DC-80B5-9B7ABD5277DF}"/>
              </c:ext>
            </c:extLst>
          </c:dPt>
          <c:cat>
            <c:numRef>
              <c:f>'[resultRE (2).xlsx]Sheet1'!$A$19:$A$23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'[resultRE (2).xlsx]Sheet1'!$B$19:$B$23</c:f>
              <c:numCache>
                <c:formatCode>General</c:formatCode>
                <c:ptCount val="5"/>
                <c:pt idx="0">
                  <c:v>13</c:v>
                </c:pt>
                <c:pt idx="1">
                  <c:v>13</c:v>
                </c:pt>
                <c:pt idx="2">
                  <c:v>33</c:v>
                </c:pt>
                <c:pt idx="3">
                  <c:v>33</c:v>
                </c:pt>
                <c:pt idx="4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DA9-49DC-80B5-9B7ABD5277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6429423"/>
        <c:axId val="1549667839"/>
      </c:barChart>
      <c:catAx>
        <c:axId val="15564294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ln>
                      <a:noFill/>
                    </a:ln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100" dirty="0"/>
                  <a:t>Set of Parameters : </a:t>
                </a:r>
                <a:r>
                  <a:rPr lang="en-US" sz="1100" b="0" i="0" u="none" strike="noStrike" baseline="0" dirty="0">
                    <a:effectLst/>
                  </a:rPr>
                  <a:t>(1000;1;1;1;1)</a:t>
                </a:r>
                <a:endParaRPr lang="en-US" sz="1100" dirty="0"/>
              </a:p>
            </c:rich>
          </c:tx>
          <c:layout>
            <c:manualLayout>
              <c:xMode val="edge"/>
              <c:yMode val="edge"/>
              <c:x val="0.2254474673124941"/>
              <c:y val="0.854695692798362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ln>
                    <a:noFill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49667839"/>
        <c:crosses val="autoZero"/>
        <c:auto val="1"/>
        <c:lblAlgn val="ctr"/>
        <c:lblOffset val="100"/>
        <c:noMultiLvlLbl val="0"/>
      </c:catAx>
      <c:valAx>
        <c:axId val="1549667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ln>
                      <a:noFill/>
                    </a:ln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Critical Path</a:t>
                </a:r>
              </a:p>
            </c:rich>
          </c:tx>
          <c:layout>
            <c:manualLayout>
              <c:xMode val="edge"/>
              <c:yMode val="edge"/>
              <c:x val="2.2222222222222223E-2"/>
              <c:y val="0.265489938757655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ln>
                    <a:noFill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56429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n>
            <a:noFill/>
          </a:ln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7B3-4577-938E-3D1C57F53A8F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7B3-4577-938E-3D1C57F53A8F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7B3-4577-938E-3D1C57F53A8F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7B3-4577-938E-3D1C57F53A8F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7B3-4577-938E-3D1C57F53A8F}"/>
              </c:ext>
            </c:extLst>
          </c:dPt>
          <c:cat>
            <c:numRef>
              <c:f>'[resultRE (2).xlsx]Sheet1'!$A$19:$A$23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'[resultRE (2).xlsx]Sheet1'!$C$19:$C$23</c:f>
              <c:numCache>
                <c:formatCode>General</c:formatCode>
                <c:ptCount val="5"/>
                <c:pt idx="0">
                  <c:v>28</c:v>
                </c:pt>
                <c:pt idx="1">
                  <c:v>28</c:v>
                </c:pt>
                <c:pt idx="2">
                  <c:v>77</c:v>
                </c:pt>
                <c:pt idx="3">
                  <c:v>77</c:v>
                </c:pt>
                <c:pt idx="4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7B3-4577-938E-3D1C57F53A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6385023"/>
        <c:axId val="1556623711"/>
      </c:barChart>
      <c:catAx>
        <c:axId val="15563850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100" dirty="0"/>
                  <a:t>Set of Parameters : </a:t>
                </a:r>
                <a:r>
                  <a:rPr lang="en-US" sz="1100" b="0" i="0" u="none" strike="noStrike" baseline="0" dirty="0">
                    <a:effectLst/>
                  </a:rPr>
                  <a:t>(1;1000;1;1;1)</a:t>
                </a:r>
                <a:r>
                  <a:rPr lang="en-US" sz="1100" dirty="0"/>
                  <a:t> </a:t>
                </a:r>
              </a:p>
            </c:rich>
          </c:tx>
          <c:layout>
            <c:manualLayout>
              <c:xMode val="edge"/>
              <c:yMode val="edge"/>
              <c:x val="0.20795001926473752"/>
              <c:y val="0.856694915033055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56623711"/>
        <c:crosses val="autoZero"/>
        <c:auto val="1"/>
        <c:lblAlgn val="ctr"/>
        <c:lblOffset val="100"/>
        <c:noMultiLvlLbl val="0"/>
      </c:catAx>
      <c:valAx>
        <c:axId val="1556623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Learning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56385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6FD-4D2E-89EB-72D7689CFE1A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6FD-4D2E-89EB-72D7689CFE1A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6FD-4D2E-89EB-72D7689CFE1A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6FD-4D2E-89EB-72D7689CFE1A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6FD-4D2E-89EB-72D7689CFE1A}"/>
              </c:ext>
            </c:extLst>
          </c:dPt>
          <c:cat>
            <c:numRef>
              <c:f>'[resultRE (2).xlsx]Sheet1'!$A$19:$A$23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'[resultRE (2).xlsx]Sheet1'!$D$19:$D$23</c:f>
              <c:numCache>
                <c:formatCode>General</c:formatCode>
                <c:ptCount val="5"/>
                <c:pt idx="0">
                  <c:v>17.899999999999999</c:v>
                </c:pt>
                <c:pt idx="1">
                  <c:v>17.899999999999999</c:v>
                </c:pt>
                <c:pt idx="2">
                  <c:v>12.5</c:v>
                </c:pt>
                <c:pt idx="3">
                  <c:v>15.2</c:v>
                </c:pt>
                <c:pt idx="4">
                  <c:v>17.399999999999999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6FD-4D2E-89EB-72D7689CFE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2414143"/>
        <c:axId val="1555222015"/>
      </c:barChart>
      <c:catAx>
        <c:axId val="16524141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100" dirty="0"/>
                  <a:t>Set of Parameters : </a:t>
                </a:r>
                <a:r>
                  <a:rPr lang="en-US" sz="1100" b="0" i="0" u="none" strike="noStrike" baseline="0" dirty="0">
                    <a:effectLst/>
                  </a:rPr>
                  <a:t>(1;1;1000;1;1)</a:t>
                </a:r>
                <a:endParaRPr lang="en-US" sz="1100" dirty="0"/>
              </a:p>
            </c:rich>
          </c:tx>
          <c:layout>
            <c:manualLayout>
              <c:xMode val="edge"/>
              <c:yMode val="edge"/>
              <c:x val="0.19100643242080192"/>
              <c:y val="0.845436147617185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55222015"/>
        <c:crosses val="autoZero"/>
        <c:auto val="1"/>
        <c:lblAlgn val="ctr"/>
        <c:lblOffset val="100"/>
        <c:noMultiLvlLbl val="0"/>
      </c:catAx>
      <c:valAx>
        <c:axId val="1555222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Course Rating</a:t>
                </a:r>
              </a:p>
            </c:rich>
          </c:tx>
          <c:layout>
            <c:manualLayout>
              <c:xMode val="edge"/>
              <c:yMode val="edge"/>
              <c:x val="3.0555555555555555E-2"/>
              <c:y val="0.248233085447652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524141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2AE-4590-B164-1386C9AE813C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2AE-4590-B164-1386C9AE813C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2AE-4590-B164-1386C9AE813C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2AE-4590-B164-1386C9AE813C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2AE-4590-B164-1386C9AE813C}"/>
              </c:ext>
            </c:extLst>
          </c:dPt>
          <c:cat>
            <c:numRef>
              <c:f>'[resultRE (2).xlsx]Sheet1'!$A$19:$A$23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'[resultRE (2).xlsx]Sheet1'!$E$19:$E$23</c:f>
              <c:numCache>
                <c:formatCode>General</c:formatCode>
                <c:ptCount val="5"/>
                <c:pt idx="0">
                  <c:v>414</c:v>
                </c:pt>
                <c:pt idx="1">
                  <c:v>414</c:v>
                </c:pt>
                <c:pt idx="2">
                  <c:v>281</c:v>
                </c:pt>
                <c:pt idx="3">
                  <c:v>150</c:v>
                </c:pt>
                <c:pt idx="4">
                  <c:v>445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2AE-4590-B164-1386C9AE81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5032895"/>
        <c:axId val="1713985471"/>
      </c:barChart>
      <c:catAx>
        <c:axId val="16550328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100" dirty="0"/>
                  <a:t>Set of Parameters : </a:t>
                </a:r>
                <a:r>
                  <a:rPr lang="en-US" sz="1100" b="0" i="0" u="none" strike="noStrike" baseline="0" dirty="0">
                    <a:effectLst/>
                  </a:rPr>
                  <a:t>(1;1;1;1000;1)</a:t>
                </a:r>
                <a:endParaRPr lang="en-US" sz="1100" dirty="0"/>
              </a:p>
            </c:rich>
          </c:tx>
          <c:layout>
            <c:manualLayout>
              <c:xMode val="edge"/>
              <c:yMode val="edge"/>
              <c:x val="0.24793804783591242"/>
              <c:y val="0.843250046065774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13985471"/>
        <c:crosses val="autoZero"/>
        <c:auto val="1"/>
        <c:lblAlgn val="ctr"/>
        <c:lblOffset val="100"/>
        <c:noMultiLvlLbl val="0"/>
      </c:catAx>
      <c:valAx>
        <c:axId val="1713985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Number of Enrollment</a:t>
                </a:r>
              </a:p>
            </c:rich>
          </c:tx>
          <c:layout>
            <c:manualLayout>
              <c:xMode val="edge"/>
              <c:yMode val="edge"/>
              <c:x val="1.9444444444444445E-2"/>
              <c:y val="0.155351049868766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55032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542-4000-BC53-2B30DBA80B79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542-4000-BC53-2B30DBA80B79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542-4000-BC53-2B30DBA80B79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542-4000-BC53-2B30DBA80B79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542-4000-BC53-2B30DBA80B79}"/>
              </c:ext>
            </c:extLst>
          </c:dPt>
          <c:cat>
            <c:numRef>
              <c:f>'[resultRE (2).xlsx]Sheet1'!$A$19:$A$23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'[resultRE (2).xlsx]Sheet1'!$F$19:$F$23</c:f>
              <c:numCache>
                <c:formatCode>General</c:formatCode>
                <c:ptCount val="5"/>
                <c:pt idx="0">
                  <c:v>368</c:v>
                </c:pt>
                <c:pt idx="1">
                  <c:v>392</c:v>
                </c:pt>
                <c:pt idx="2">
                  <c:v>264</c:v>
                </c:pt>
                <c:pt idx="3">
                  <c:v>283</c:v>
                </c:pt>
                <c:pt idx="4">
                  <c:v>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542-4000-BC53-2B30DBA80B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5111295"/>
        <c:axId val="1713991295"/>
      </c:barChart>
      <c:catAx>
        <c:axId val="16551112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100" dirty="0"/>
                  <a:t>Set of Parameters :</a:t>
                </a:r>
                <a:r>
                  <a:rPr lang="en-US" sz="1100" baseline="0" dirty="0"/>
                  <a:t> </a:t>
                </a:r>
                <a:r>
                  <a:rPr lang="en-US" sz="1100" b="0" i="0" u="none" strike="noStrike" baseline="0" dirty="0">
                    <a:effectLst/>
                  </a:rPr>
                  <a:t>(1;1;1;1;1000)</a:t>
                </a:r>
                <a:endParaRPr lang="en-US" sz="1100" dirty="0"/>
              </a:p>
            </c:rich>
          </c:tx>
          <c:layout>
            <c:manualLayout>
              <c:xMode val="edge"/>
              <c:yMode val="edge"/>
              <c:x val="0.23810788913665631"/>
              <c:y val="0.838806852081624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13991295"/>
        <c:crosses val="autoZero"/>
        <c:auto val="1"/>
        <c:lblAlgn val="ctr"/>
        <c:lblOffset val="100"/>
        <c:noMultiLvlLbl val="0"/>
      </c:catAx>
      <c:valAx>
        <c:axId val="1713991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Cost</a:t>
                </a:r>
              </a:p>
            </c:rich>
          </c:tx>
          <c:layout>
            <c:manualLayout>
              <c:xMode val="edge"/>
              <c:yMode val="edge"/>
              <c:x val="2.5000000000000001E-2"/>
              <c:y val="0.363082531350247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55111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2F992-D930-4831-AE35-810AEA0286DD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FE823-BEDC-424E-A8D4-D94C1956A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0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</a:t>
            </a:r>
          </a:p>
          <a:p>
            <a:r>
              <a:rPr lang="en-US" dirty="0"/>
              <a:t>My</a:t>
            </a:r>
            <a:r>
              <a:rPr lang="en-US" baseline="0" dirty="0"/>
              <a:t> Name is Ngo Tung Son, I come from ICT Department , FPT University in Hanoi, Vietnam.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FE823-BEDC-424E-A8D4-D94C1956A7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03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Hầu</a:t>
            </a:r>
            <a:r>
              <a:rPr lang="en-US" baseline="0" dirty="0"/>
              <a:t>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trường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học</a:t>
            </a:r>
            <a:r>
              <a:rPr lang="en-US" baseline="0" dirty="0"/>
              <a:t> </a:t>
            </a:r>
            <a:r>
              <a:rPr lang="en-US" baseline="0" dirty="0" err="1"/>
              <a:t>đều</a:t>
            </a:r>
            <a:r>
              <a:rPr lang="en-US" baseline="0" dirty="0"/>
              <a:t> </a:t>
            </a:r>
            <a:r>
              <a:rPr lang="en-US" baseline="0" dirty="0" err="1"/>
              <a:t>đang</a:t>
            </a:r>
            <a:r>
              <a:rPr lang="en-US" baseline="0" dirty="0"/>
              <a:t> </a:t>
            </a:r>
            <a:r>
              <a:rPr lang="en-US" baseline="0" dirty="0" err="1"/>
              <a:t>vận</a:t>
            </a:r>
            <a:r>
              <a:rPr lang="en-US" baseline="0" dirty="0"/>
              <a:t> </a:t>
            </a:r>
            <a:r>
              <a:rPr lang="en-US" baseline="0" dirty="0" err="1"/>
              <a:t>hành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tin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họ</a:t>
            </a:r>
            <a:r>
              <a:rPr lang="en-US" baseline="0" dirty="0"/>
              <a:t> ,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bao</a:t>
            </a:r>
            <a:r>
              <a:rPr lang="en-US" baseline="0" dirty="0"/>
              <a:t> </a:t>
            </a:r>
            <a:r>
              <a:rPr lang="en-US" baseline="0" dirty="0" err="1"/>
              <a:t>gồm</a:t>
            </a:r>
            <a:r>
              <a:rPr lang="en-US" baseline="0" dirty="0"/>
              <a:t> </a:t>
            </a:r>
            <a:r>
              <a:rPr lang="en-US" baseline="0" dirty="0" err="1"/>
              <a:t>cả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academic portal.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Điều</a:t>
            </a:r>
            <a:r>
              <a:rPr lang="en-US" baseline="0" dirty="0"/>
              <a:t> </a:t>
            </a:r>
            <a:r>
              <a:rPr lang="en-US" baseline="0" dirty="0" err="1"/>
              <a:t>họ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nghệ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minh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nâng</a:t>
            </a:r>
            <a:r>
              <a:rPr lang="en-US" baseline="0" dirty="0"/>
              <a:t> </a:t>
            </a:r>
            <a:r>
              <a:rPr lang="en-US" baseline="0" dirty="0" err="1"/>
              <a:t>cao</a:t>
            </a:r>
            <a:r>
              <a:rPr lang="en-US" baseline="0" dirty="0"/>
              <a:t> </a:t>
            </a:r>
            <a:r>
              <a:rPr lang="en-US" baseline="0" dirty="0" err="1"/>
              <a:t>chất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</a:t>
            </a:r>
            <a:r>
              <a:rPr lang="en-US" baseline="0" dirty="0" err="1"/>
              <a:t>đào</a:t>
            </a:r>
            <a:r>
              <a:rPr lang="en-US" baseline="0" dirty="0"/>
              <a:t> </a:t>
            </a:r>
            <a:r>
              <a:rPr lang="en-US" baseline="0" dirty="0" err="1"/>
              <a:t>tạo</a:t>
            </a:r>
            <a:r>
              <a:rPr lang="en-US" baseline="0" dirty="0"/>
              <a:t>, </a:t>
            </a:r>
            <a:r>
              <a:rPr lang="en-US" baseline="0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hỗ</a:t>
            </a:r>
            <a:r>
              <a:rPr lang="en-US" baseline="0" dirty="0"/>
              <a:t> </a:t>
            </a:r>
            <a:r>
              <a:rPr lang="en-US" baseline="0" dirty="0" err="1"/>
              <a:t>trợ</a:t>
            </a:r>
            <a:r>
              <a:rPr lang="en-US" baseline="0" dirty="0"/>
              <a:t> </a:t>
            </a:r>
            <a:r>
              <a:rPr lang="en-US" baseline="0" dirty="0" err="1"/>
              <a:t>giáo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ra</a:t>
            </a:r>
            <a:r>
              <a:rPr lang="en-US" baseline="0" dirty="0"/>
              <a:t> </a:t>
            </a:r>
            <a:r>
              <a:rPr lang="en-US" baseline="0" dirty="0" err="1"/>
              <a:t>quyết</a:t>
            </a:r>
            <a:r>
              <a:rPr lang="en-US" baseline="0" dirty="0"/>
              <a:t> </a:t>
            </a:r>
            <a:r>
              <a:rPr lang="en-US" baseline="0" dirty="0" err="1"/>
              <a:t>định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sách</a:t>
            </a:r>
            <a:r>
              <a:rPr lang="en-US" baseline="0" dirty="0"/>
              <a:t> </a:t>
            </a:r>
            <a:r>
              <a:rPr lang="en-US" baseline="0" dirty="0" err="1"/>
              <a:t>lược</a:t>
            </a:r>
            <a:r>
              <a:rPr lang="en-US" baseline="0" dirty="0"/>
              <a:t> </a:t>
            </a:r>
            <a:r>
              <a:rPr lang="en-US" baseline="0" dirty="0" err="1"/>
              <a:t>dạy</a:t>
            </a:r>
            <a:r>
              <a:rPr lang="en-US" baseline="0" dirty="0"/>
              <a:t> </a:t>
            </a:r>
            <a:r>
              <a:rPr lang="en-US" baseline="0" dirty="0" err="1"/>
              <a:t>học</a:t>
            </a:r>
            <a:r>
              <a:rPr lang="en-US" baseline="0" dirty="0"/>
              <a:t> </a:t>
            </a:r>
            <a:r>
              <a:rPr lang="en-US" baseline="0" dirty="0" err="1"/>
              <a:t>khác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tôi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bày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bạn</a:t>
            </a:r>
            <a:r>
              <a:rPr lang="en-US" baseline="0" dirty="0"/>
              <a:t> </a:t>
            </a:r>
            <a:r>
              <a:rPr lang="en-US" baseline="0" dirty="0" err="1"/>
              <a:t>hôm</a:t>
            </a:r>
            <a:r>
              <a:rPr lang="en-US" baseline="0" dirty="0"/>
              <a:t> nay </a:t>
            </a:r>
            <a:r>
              <a:rPr lang="en-US" baseline="0" dirty="0" err="1"/>
              <a:t>gọi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FAS,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smart school system. </a:t>
            </a:r>
            <a:r>
              <a:rPr lang="en-US" baseline="0" dirty="0" err="1"/>
              <a:t>Nó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danh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</a:t>
            </a:r>
            <a:r>
              <a:rPr lang="en-US" baseline="0" dirty="0" err="1"/>
              <a:t>động</a:t>
            </a:r>
            <a:r>
              <a:rPr lang="en-US" baseline="0" dirty="0"/>
              <a:t>.</a:t>
            </a:r>
            <a:br>
              <a:rPr lang="en-US" baseline="0" dirty="0"/>
            </a:b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nhân</a:t>
            </a:r>
            <a:r>
              <a:rPr lang="en-US" baseline="0" dirty="0"/>
              <a:t> </a:t>
            </a:r>
            <a:r>
              <a:rPr lang="en-US" baseline="0" dirty="0" err="1"/>
              <a:t>chúng</a:t>
            </a:r>
            <a:r>
              <a:rPr lang="en-US" baseline="0" dirty="0"/>
              <a:t> </a:t>
            </a:r>
            <a:r>
              <a:rPr lang="en-US" baseline="0" dirty="0" err="1"/>
              <a:t>tôi</a:t>
            </a:r>
            <a:r>
              <a:rPr lang="en-US" baseline="0" dirty="0"/>
              <a:t> </a:t>
            </a:r>
            <a:r>
              <a:rPr lang="en-US" baseline="0" dirty="0" err="1"/>
              <a:t>xây</a:t>
            </a:r>
            <a:r>
              <a:rPr lang="en-US" baseline="0" dirty="0"/>
              <a:t> </a:t>
            </a:r>
            <a:r>
              <a:rPr lang="en-US" baseline="0" dirty="0" err="1"/>
              <a:t>dựng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vì</a:t>
            </a:r>
            <a:r>
              <a:rPr lang="en-US" baseline="0" dirty="0"/>
              <a:t>: </a:t>
            </a:r>
            <a:r>
              <a:rPr lang="en-US" baseline="0" dirty="0" err="1"/>
              <a:t>quá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danh</a:t>
            </a:r>
            <a:r>
              <a:rPr lang="en-US" baseline="0" dirty="0"/>
              <a:t> </a:t>
            </a:r>
            <a:r>
              <a:rPr lang="en-US" baseline="0" dirty="0" err="1"/>
              <a:t>truyền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1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vấn</a:t>
            </a:r>
            <a:r>
              <a:rPr lang="en-US" baseline="0" dirty="0"/>
              <a:t> </a:t>
            </a:r>
            <a:r>
              <a:rPr lang="en-US" baseline="0" dirty="0" err="1"/>
              <a:t>đề</a:t>
            </a:r>
            <a:r>
              <a:rPr lang="en-US" baseline="0" dirty="0"/>
              <a:t> such as : </a:t>
            </a:r>
            <a:r>
              <a:rPr lang="en-US" baseline="0" dirty="0" err="1"/>
              <a:t>nó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tốn</a:t>
            </a:r>
            <a:r>
              <a:rPr lang="en-US" baseline="0" dirty="0"/>
              <a:t> </a:t>
            </a:r>
            <a:r>
              <a:rPr lang="en-US" baseline="0" dirty="0" err="1"/>
              <a:t>thời</a:t>
            </a:r>
            <a:r>
              <a:rPr lang="en-US" baseline="0" dirty="0"/>
              <a:t> </a:t>
            </a:r>
            <a:r>
              <a:rPr lang="en-US" baseline="0" dirty="0" err="1"/>
              <a:t>gian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giảng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, </a:t>
            </a:r>
            <a:r>
              <a:rPr lang="en-US" baseline="0" dirty="0" err="1"/>
              <a:t>dễ</a:t>
            </a:r>
            <a:r>
              <a:rPr lang="en-US" baseline="0" dirty="0"/>
              <a:t> </a:t>
            </a:r>
            <a:r>
              <a:rPr lang="en-US" baseline="0" dirty="0" err="1"/>
              <a:t>dàng</a:t>
            </a:r>
            <a:r>
              <a:rPr lang="en-US" baseline="0" dirty="0"/>
              <a:t> mistake , the quality assurance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sự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đủ</a:t>
            </a:r>
            <a:r>
              <a:rPr lang="en-US" baseline="0" dirty="0"/>
              <a:t>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cụ</a:t>
            </a:r>
            <a:r>
              <a:rPr lang="en-US" baseline="0" dirty="0"/>
              <a:t> </a:t>
            </a:r>
            <a:r>
              <a:rPr lang="en-US" baseline="0" dirty="0" err="1"/>
              <a:t>hiệu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track the attendances of the students.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FE823-BEDC-424E-A8D4-D94C1956A7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48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Hầu</a:t>
            </a:r>
            <a:r>
              <a:rPr lang="en-US" baseline="0" dirty="0"/>
              <a:t>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trường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học</a:t>
            </a:r>
            <a:r>
              <a:rPr lang="en-US" baseline="0" dirty="0"/>
              <a:t> </a:t>
            </a:r>
            <a:r>
              <a:rPr lang="en-US" baseline="0" dirty="0" err="1"/>
              <a:t>đều</a:t>
            </a:r>
            <a:r>
              <a:rPr lang="en-US" baseline="0" dirty="0"/>
              <a:t> </a:t>
            </a:r>
            <a:r>
              <a:rPr lang="en-US" baseline="0" dirty="0" err="1"/>
              <a:t>đang</a:t>
            </a:r>
            <a:r>
              <a:rPr lang="en-US" baseline="0" dirty="0"/>
              <a:t> </a:t>
            </a:r>
            <a:r>
              <a:rPr lang="en-US" baseline="0" dirty="0" err="1"/>
              <a:t>vận</a:t>
            </a:r>
            <a:r>
              <a:rPr lang="en-US" baseline="0" dirty="0"/>
              <a:t> </a:t>
            </a:r>
            <a:r>
              <a:rPr lang="en-US" baseline="0" dirty="0" err="1"/>
              <a:t>hành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tin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họ</a:t>
            </a:r>
            <a:r>
              <a:rPr lang="en-US" baseline="0" dirty="0"/>
              <a:t> ,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bao</a:t>
            </a:r>
            <a:r>
              <a:rPr lang="en-US" baseline="0" dirty="0"/>
              <a:t> </a:t>
            </a:r>
            <a:r>
              <a:rPr lang="en-US" baseline="0" dirty="0" err="1"/>
              <a:t>gồm</a:t>
            </a:r>
            <a:r>
              <a:rPr lang="en-US" baseline="0" dirty="0"/>
              <a:t> </a:t>
            </a:r>
            <a:r>
              <a:rPr lang="en-US" baseline="0" dirty="0" err="1"/>
              <a:t>cả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academic portal.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Điều</a:t>
            </a:r>
            <a:r>
              <a:rPr lang="en-US" baseline="0" dirty="0"/>
              <a:t> </a:t>
            </a:r>
            <a:r>
              <a:rPr lang="en-US" baseline="0" dirty="0" err="1"/>
              <a:t>họ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nghệ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minh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nâng</a:t>
            </a:r>
            <a:r>
              <a:rPr lang="en-US" baseline="0" dirty="0"/>
              <a:t> </a:t>
            </a:r>
            <a:r>
              <a:rPr lang="en-US" baseline="0" dirty="0" err="1"/>
              <a:t>cao</a:t>
            </a:r>
            <a:r>
              <a:rPr lang="en-US" baseline="0" dirty="0"/>
              <a:t> </a:t>
            </a:r>
            <a:r>
              <a:rPr lang="en-US" baseline="0" dirty="0" err="1"/>
              <a:t>chất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</a:t>
            </a:r>
            <a:r>
              <a:rPr lang="en-US" baseline="0" dirty="0" err="1"/>
              <a:t>đào</a:t>
            </a:r>
            <a:r>
              <a:rPr lang="en-US" baseline="0" dirty="0"/>
              <a:t> </a:t>
            </a:r>
            <a:r>
              <a:rPr lang="en-US" baseline="0" dirty="0" err="1"/>
              <a:t>tạo</a:t>
            </a:r>
            <a:r>
              <a:rPr lang="en-US" baseline="0" dirty="0"/>
              <a:t>, </a:t>
            </a:r>
            <a:r>
              <a:rPr lang="en-US" baseline="0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hỗ</a:t>
            </a:r>
            <a:r>
              <a:rPr lang="en-US" baseline="0" dirty="0"/>
              <a:t> </a:t>
            </a:r>
            <a:r>
              <a:rPr lang="en-US" baseline="0" dirty="0" err="1"/>
              <a:t>trợ</a:t>
            </a:r>
            <a:r>
              <a:rPr lang="en-US" baseline="0" dirty="0"/>
              <a:t> </a:t>
            </a:r>
            <a:r>
              <a:rPr lang="en-US" baseline="0" dirty="0" err="1"/>
              <a:t>giáo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ra</a:t>
            </a:r>
            <a:r>
              <a:rPr lang="en-US" baseline="0" dirty="0"/>
              <a:t> </a:t>
            </a:r>
            <a:r>
              <a:rPr lang="en-US" baseline="0" dirty="0" err="1"/>
              <a:t>quyết</a:t>
            </a:r>
            <a:r>
              <a:rPr lang="en-US" baseline="0" dirty="0"/>
              <a:t> </a:t>
            </a:r>
            <a:r>
              <a:rPr lang="en-US" baseline="0" dirty="0" err="1"/>
              <a:t>định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sách</a:t>
            </a:r>
            <a:r>
              <a:rPr lang="en-US" baseline="0" dirty="0"/>
              <a:t> </a:t>
            </a:r>
            <a:r>
              <a:rPr lang="en-US" baseline="0" dirty="0" err="1"/>
              <a:t>lược</a:t>
            </a:r>
            <a:r>
              <a:rPr lang="en-US" baseline="0" dirty="0"/>
              <a:t> </a:t>
            </a:r>
            <a:r>
              <a:rPr lang="en-US" baseline="0" dirty="0" err="1"/>
              <a:t>dạy</a:t>
            </a:r>
            <a:r>
              <a:rPr lang="en-US" baseline="0" dirty="0"/>
              <a:t> </a:t>
            </a:r>
            <a:r>
              <a:rPr lang="en-US" baseline="0" dirty="0" err="1"/>
              <a:t>học</a:t>
            </a:r>
            <a:r>
              <a:rPr lang="en-US" baseline="0" dirty="0"/>
              <a:t> </a:t>
            </a:r>
            <a:r>
              <a:rPr lang="en-US" baseline="0" dirty="0" err="1"/>
              <a:t>khác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tôi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bày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bạn</a:t>
            </a:r>
            <a:r>
              <a:rPr lang="en-US" baseline="0" dirty="0"/>
              <a:t> </a:t>
            </a:r>
            <a:r>
              <a:rPr lang="en-US" baseline="0" dirty="0" err="1"/>
              <a:t>hôm</a:t>
            </a:r>
            <a:r>
              <a:rPr lang="en-US" baseline="0" dirty="0"/>
              <a:t> nay </a:t>
            </a:r>
            <a:r>
              <a:rPr lang="en-US" baseline="0" dirty="0" err="1"/>
              <a:t>gọi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FAS,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smart school system. </a:t>
            </a:r>
            <a:r>
              <a:rPr lang="en-US" baseline="0" dirty="0" err="1"/>
              <a:t>Nó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danh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</a:t>
            </a:r>
            <a:r>
              <a:rPr lang="en-US" baseline="0" dirty="0" err="1"/>
              <a:t>động</a:t>
            </a:r>
            <a:r>
              <a:rPr lang="en-US" baseline="0" dirty="0"/>
              <a:t>.</a:t>
            </a:r>
            <a:br>
              <a:rPr lang="en-US" baseline="0" dirty="0"/>
            </a:b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nhân</a:t>
            </a:r>
            <a:r>
              <a:rPr lang="en-US" baseline="0" dirty="0"/>
              <a:t> </a:t>
            </a:r>
            <a:r>
              <a:rPr lang="en-US" baseline="0" dirty="0" err="1"/>
              <a:t>chúng</a:t>
            </a:r>
            <a:r>
              <a:rPr lang="en-US" baseline="0" dirty="0"/>
              <a:t> </a:t>
            </a:r>
            <a:r>
              <a:rPr lang="en-US" baseline="0" dirty="0" err="1"/>
              <a:t>tôi</a:t>
            </a:r>
            <a:r>
              <a:rPr lang="en-US" baseline="0" dirty="0"/>
              <a:t> </a:t>
            </a:r>
            <a:r>
              <a:rPr lang="en-US" baseline="0" dirty="0" err="1"/>
              <a:t>xây</a:t>
            </a:r>
            <a:r>
              <a:rPr lang="en-US" baseline="0" dirty="0"/>
              <a:t> </a:t>
            </a:r>
            <a:r>
              <a:rPr lang="en-US" baseline="0" dirty="0" err="1"/>
              <a:t>dựng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vì</a:t>
            </a:r>
            <a:r>
              <a:rPr lang="en-US" baseline="0" dirty="0"/>
              <a:t>: </a:t>
            </a:r>
            <a:r>
              <a:rPr lang="en-US" baseline="0" dirty="0" err="1"/>
              <a:t>quá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danh</a:t>
            </a:r>
            <a:r>
              <a:rPr lang="en-US" baseline="0" dirty="0"/>
              <a:t> </a:t>
            </a:r>
            <a:r>
              <a:rPr lang="en-US" baseline="0" dirty="0" err="1"/>
              <a:t>truyền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1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vấn</a:t>
            </a:r>
            <a:r>
              <a:rPr lang="en-US" baseline="0" dirty="0"/>
              <a:t> </a:t>
            </a:r>
            <a:r>
              <a:rPr lang="en-US" baseline="0" dirty="0" err="1"/>
              <a:t>đề</a:t>
            </a:r>
            <a:r>
              <a:rPr lang="en-US" baseline="0" dirty="0"/>
              <a:t> such as : </a:t>
            </a:r>
            <a:r>
              <a:rPr lang="en-US" baseline="0" dirty="0" err="1"/>
              <a:t>nó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tốn</a:t>
            </a:r>
            <a:r>
              <a:rPr lang="en-US" baseline="0" dirty="0"/>
              <a:t> </a:t>
            </a:r>
            <a:r>
              <a:rPr lang="en-US" baseline="0" dirty="0" err="1"/>
              <a:t>thời</a:t>
            </a:r>
            <a:r>
              <a:rPr lang="en-US" baseline="0" dirty="0"/>
              <a:t> </a:t>
            </a:r>
            <a:r>
              <a:rPr lang="en-US" baseline="0" dirty="0" err="1"/>
              <a:t>gian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giảng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, </a:t>
            </a:r>
            <a:r>
              <a:rPr lang="en-US" baseline="0" dirty="0" err="1"/>
              <a:t>dễ</a:t>
            </a:r>
            <a:r>
              <a:rPr lang="en-US" baseline="0" dirty="0"/>
              <a:t> </a:t>
            </a:r>
            <a:r>
              <a:rPr lang="en-US" baseline="0" dirty="0" err="1"/>
              <a:t>dàng</a:t>
            </a:r>
            <a:r>
              <a:rPr lang="en-US" baseline="0" dirty="0"/>
              <a:t> mistake , the quality assurance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sự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đủ</a:t>
            </a:r>
            <a:r>
              <a:rPr lang="en-US" baseline="0" dirty="0"/>
              <a:t>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cụ</a:t>
            </a:r>
            <a:r>
              <a:rPr lang="en-US" baseline="0" dirty="0"/>
              <a:t> </a:t>
            </a:r>
            <a:r>
              <a:rPr lang="en-US" baseline="0" dirty="0" err="1"/>
              <a:t>hiệu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track the attendances of the students.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FE823-BEDC-424E-A8D4-D94C1956A7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16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FE823-BEDC-424E-A8D4-D94C1956A7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12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FE823-BEDC-424E-A8D4-D94C1956A7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54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Hầu</a:t>
            </a:r>
            <a:r>
              <a:rPr lang="en-US" baseline="0" dirty="0"/>
              <a:t>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trường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học</a:t>
            </a:r>
            <a:r>
              <a:rPr lang="en-US" baseline="0" dirty="0"/>
              <a:t> </a:t>
            </a:r>
            <a:r>
              <a:rPr lang="en-US" baseline="0" dirty="0" err="1"/>
              <a:t>đều</a:t>
            </a:r>
            <a:r>
              <a:rPr lang="en-US" baseline="0" dirty="0"/>
              <a:t> </a:t>
            </a:r>
            <a:r>
              <a:rPr lang="en-US" baseline="0" dirty="0" err="1"/>
              <a:t>đang</a:t>
            </a:r>
            <a:r>
              <a:rPr lang="en-US" baseline="0" dirty="0"/>
              <a:t> </a:t>
            </a:r>
            <a:r>
              <a:rPr lang="en-US" baseline="0" dirty="0" err="1"/>
              <a:t>vận</a:t>
            </a:r>
            <a:r>
              <a:rPr lang="en-US" baseline="0" dirty="0"/>
              <a:t> </a:t>
            </a:r>
            <a:r>
              <a:rPr lang="en-US" baseline="0" dirty="0" err="1"/>
              <a:t>hành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tin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họ</a:t>
            </a:r>
            <a:r>
              <a:rPr lang="en-US" baseline="0" dirty="0"/>
              <a:t> ,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bao</a:t>
            </a:r>
            <a:r>
              <a:rPr lang="en-US" baseline="0" dirty="0"/>
              <a:t> </a:t>
            </a:r>
            <a:r>
              <a:rPr lang="en-US" baseline="0" dirty="0" err="1"/>
              <a:t>gồm</a:t>
            </a:r>
            <a:r>
              <a:rPr lang="en-US" baseline="0" dirty="0"/>
              <a:t> </a:t>
            </a:r>
            <a:r>
              <a:rPr lang="en-US" baseline="0" dirty="0" err="1"/>
              <a:t>cả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academic portal.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Điều</a:t>
            </a:r>
            <a:r>
              <a:rPr lang="en-US" baseline="0" dirty="0"/>
              <a:t> </a:t>
            </a:r>
            <a:r>
              <a:rPr lang="en-US" baseline="0" dirty="0" err="1"/>
              <a:t>họ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nghệ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minh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nâng</a:t>
            </a:r>
            <a:r>
              <a:rPr lang="en-US" baseline="0" dirty="0"/>
              <a:t> </a:t>
            </a:r>
            <a:r>
              <a:rPr lang="en-US" baseline="0" dirty="0" err="1"/>
              <a:t>cao</a:t>
            </a:r>
            <a:r>
              <a:rPr lang="en-US" baseline="0" dirty="0"/>
              <a:t> </a:t>
            </a:r>
            <a:r>
              <a:rPr lang="en-US" baseline="0" dirty="0" err="1"/>
              <a:t>chất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</a:t>
            </a:r>
            <a:r>
              <a:rPr lang="en-US" baseline="0" dirty="0" err="1"/>
              <a:t>đào</a:t>
            </a:r>
            <a:r>
              <a:rPr lang="en-US" baseline="0" dirty="0"/>
              <a:t> </a:t>
            </a:r>
            <a:r>
              <a:rPr lang="en-US" baseline="0" dirty="0" err="1"/>
              <a:t>tạo</a:t>
            </a:r>
            <a:r>
              <a:rPr lang="en-US" baseline="0" dirty="0"/>
              <a:t>, </a:t>
            </a:r>
            <a:r>
              <a:rPr lang="en-US" baseline="0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hỗ</a:t>
            </a:r>
            <a:r>
              <a:rPr lang="en-US" baseline="0" dirty="0"/>
              <a:t> </a:t>
            </a:r>
            <a:r>
              <a:rPr lang="en-US" baseline="0" dirty="0" err="1"/>
              <a:t>trợ</a:t>
            </a:r>
            <a:r>
              <a:rPr lang="en-US" baseline="0" dirty="0"/>
              <a:t> </a:t>
            </a:r>
            <a:r>
              <a:rPr lang="en-US" baseline="0" dirty="0" err="1"/>
              <a:t>giáo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ra</a:t>
            </a:r>
            <a:r>
              <a:rPr lang="en-US" baseline="0" dirty="0"/>
              <a:t> </a:t>
            </a:r>
            <a:r>
              <a:rPr lang="en-US" baseline="0" dirty="0" err="1"/>
              <a:t>quyết</a:t>
            </a:r>
            <a:r>
              <a:rPr lang="en-US" baseline="0" dirty="0"/>
              <a:t> </a:t>
            </a:r>
            <a:r>
              <a:rPr lang="en-US" baseline="0" dirty="0" err="1"/>
              <a:t>định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sách</a:t>
            </a:r>
            <a:r>
              <a:rPr lang="en-US" baseline="0" dirty="0"/>
              <a:t> </a:t>
            </a:r>
            <a:r>
              <a:rPr lang="en-US" baseline="0" dirty="0" err="1"/>
              <a:t>lược</a:t>
            </a:r>
            <a:r>
              <a:rPr lang="en-US" baseline="0" dirty="0"/>
              <a:t> </a:t>
            </a:r>
            <a:r>
              <a:rPr lang="en-US" baseline="0" dirty="0" err="1"/>
              <a:t>dạy</a:t>
            </a:r>
            <a:r>
              <a:rPr lang="en-US" baseline="0" dirty="0"/>
              <a:t> </a:t>
            </a:r>
            <a:r>
              <a:rPr lang="en-US" baseline="0" dirty="0" err="1"/>
              <a:t>học</a:t>
            </a:r>
            <a:r>
              <a:rPr lang="en-US" baseline="0" dirty="0"/>
              <a:t> </a:t>
            </a:r>
            <a:r>
              <a:rPr lang="en-US" baseline="0" dirty="0" err="1"/>
              <a:t>khác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tôi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bày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bạn</a:t>
            </a:r>
            <a:r>
              <a:rPr lang="en-US" baseline="0" dirty="0"/>
              <a:t> </a:t>
            </a:r>
            <a:r>
              <a:rPr lang="en-US" baseline="0" dirty="0" err="1"/>
              <a:t>hôm</a:t>
            </a:r>
            <a:r>
              <a:rPr lang="en-US" baseline="0" dirty="0"/>
              <a:t> nay </a:t>
            </a:r>
            <a:r>
              <a:rPr lang="en-US" baseline="0" dirty="0" err="1"/>
              <a:t>gọi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FAS,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smart school system. </a:t>
            </a:r>
            <a:r>
              <a:rPr lang="en-US" baseline="0" dirty="0" err="1"/>
              <a:t>Nó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danh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</a:t>
            </a:r>
            <a:r>
              <a:rPr lang="en-US" baseline="0" dirty="0" err="1"/>
              <a:t>động</a:t>
            </a:r>
            <a:r>
              <a:rPr lang="en-US" baseline="0" dirty="0"/>
              <a:t>.</a:t>
            </a:r>
            <a:br>
              <a:rPr lang="en-US" baseline="0" dirty="0"/>
            </a:b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nhân</a:t>
            </a:r>
            <a:r>
              <a:rPr lang="en-US" baseline="0" dirty="0"/>
              <a:t> </a:t>
            </a:r>
            <a:r>
              <a:rPr lang="en-US" baseline="0" dirty="0" err="1"/>
              <a:t>chúng</a:t>
            </a:r>
            <a:r>
              <a:rPr lang="en-US" baseline="0" dirty="0"/>
              <a:t> </a:t>
            </a:r>
            <a:r>
              <a:rPr lang="en-US" baseline="0" dirty="0" err="1"/>
              <a:t>tôi</a:t>
            </a:r>
            <a:r>
              <a:rPr lang="en-US" baseline="0" dirty="0"/>
              <a:t> </a:t>
            </a:r>
            <a:r>
              <a:rPr lang="en-US" baseline="0" dirty="0" err="1"/>
              <a:t>xây</a:t>
            </a:r>
            <a:r>
              <a:rPr lang="en-US" baseline="0" dirty="0"/>
              <a:t> </a:t>
            </a:r>
            <a:r>
              <a:rPr lang="en-US" baseline="0" dirty="0" err="1"/>
              <a:t>dựng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vì</a:t>
            </a:r>
            <a:r>
              <a:rPr lang="en-US" baseline="0" dirty="0"/>
              <a:t>: </a:t>
            </a:r>
            <a:r>
              <a:rPr lang="en-US" baseline="0" dirty="0" err="1"/>
              <a:t>quá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danh</a:t>
            </a:r>
            <a:r>
              <a:rPr lang="en-US" baseline="0" dirty="0"/>
              <a:t> </a:t>
            </a:r>
            <a:r>
              <a:rPr lang="en-US" baseline="0" dirty="0" err="1"/>
              <a:t>truyền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1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vấn</a:t>
            </a:r>
            <a:r>
              <a:rPr lang="en-US" baseline="0" dirty="0"/>
              <a:t> </a:t>
            </a:r>
            <a:r>
              <a:rPr lang="en-US" baseline="0" dirty="0" err="1"/>
              <a:t>đề</a:t>
            </a:r>
            <a:r>
              <a:rPr lang="en-US" baseline="0" dirty="0"/>
              <a:t> such as : </a:t>
            </a:r>
            <a:r>
              <a:rPr lang="en-US" baseline="0" dirty="0" err="1"/>
              <a:t>nó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tốn</a:t>
            </a:r>
            <a:r>
              <a:rPr lang="en-US" baseline="0" dirty="0"/>
              <a:t> </a:t>
            </a:r>
            <a:r>
              <a:rPr lang="en-US" baseline="0" dirty="0" err="1"/>
              <a:t>thời</a:t>
            </a:r>
            <a:r>
              <a:rPr lang="en-US" baseline="0" dirty="0"/>
              <a:t> </a:t>
            </a:r>
            <a:r>
              <a:rPr lang="en-US" baseline="0" dirty="0" err="1"/>
              <a:t>gian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giảng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, </a:t>
            </a:r>
            <a:r>
              <a:rPr lang="en-US" baseline="0" dirty="0" err="1"/>
              <a:t>dễ</a:t>
            </a:r>
            <a:r>
              <a:rPr lang="en-US" baseline="0" dirty="0"/>
              <a:t> </a:t>
            </a:r>
            <a:r>
              <a:rPr lang="en-US" baseline="0" dirty="0" err="1"/>
              <a:t>dàng</a:t>
            </a:r>
            <a:r>
              <a:rPr lang="en-US" baseline="0" dirty="0"/>
              <a:t> mistake , the quality assurance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sự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đủ</a:t>
            </a:r>
            <a:r>
              <a:rPr lang="en-US" baseline="0" dirty="0"/>
              <a:t>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cụ</a:t>
            </a:r>
            <a:r>
              <a:rPr lang="en-US" baseline="0" dirty="0"/>
              <a:t> </a:t>
            </a:r>
            <a:r>
              <a:rPr lang="en-US" baseline="0" dirty="0" err="1"/>
              <a:t>hiệu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track the attendances of the students.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FE823-BEDC-424E-A8D4-D94C1956A7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05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Hầu</a:t>
            </a:r>
            <a:r>
              <a:rPr lang="en-US" baseline="0" dirty="0"/>
              <a:t>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trường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học</a:t>
            </a:r>
            <a:r>
              <a:rPr lang="en-US" baseline="0" dirty="0"/>
              <a:t> </a:t>
            </a:r>
            <a:r>
              <a:rPr lang="en-US" baseline="0" dirty="0" err="1"/>
              <a:t>đều</a:t>
            </a:r>
            <a:r>
              <a:rPr lang="en-US" baseline="0" dirty="0"/>
              <a:t> </a:t>
            </a:r>
            <a:r>
              <a:rPr lang="en-US" baseline="0" dirty="0" err="1"/>
              <a:t>đang</a:t>
            </a:r>
            <a:r>
              <a:rPr lang="en-US" baseline="0" dirty="0"/>
              <a:t> </a:t>
            </a:r>
            <a:r>
              <a:rPr lang="en-US" baseline="0" dirty="0" err="1"/>
              <a:t>vận</a:t>
            </a:r>
            <a:r>
              <a:rPr lang="en-US" baseline="0" dirty="0"/>
              <a:t> </a:t>
            </a:r>
            <a:r>
              <a:rPr lang="en-US" baseline="0" dirty="0" err="1"/>
              <a:t>hành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tin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họ</a:t>
            </a:r>
            <a:r>
              <a:rPr lang="en-US" baseline="0" dirty="0"/>
              <a:t> ,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bao</a:t>
            </a:r>
            <a:r>
              <a:rPr lang="en-US" baseline="0" dirty="0"/>
              <a:t> </a:t>
            </a:r>
            <a:r>
              <a:rPr lang="en-US" baseline="0" dirty="0" err="1"/>
              <a:t>gồm</a:t>
            </a:r>
            <a:r>
              <a:rPr lang="en-US" baseline="0" dirty="0"/>
              <a:t> </a:t>
            </a:r>
            <a:r>
              <a:rPr lang="en-US" baseline="0" dirty="0" err="1"/>
              <a:t>cả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academic portal.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Điều</a:t>
            </a:r>
            <a:r>
              <a:rPr lang="en-US" baseline="0" dirty="0"/>
              <a:t> </a:t>
            </a:r>
            <a:r>
              <a:rPr lang="en-US" baseline="0" dirty="0" err="1"/>
              <a:t>họ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nghệ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minh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nâng</a:t>
            </a:r>
            <a:r>
              <a:rPr lang="en-US" baseline="0" dirty="0"/>
              <a:t> </a:t>
            </a:r>
            <a:r>
              <a:rPr lang="en-US" baseline="0" dirty="0" err="1"/>
              <a:t>cao</a:t>
            </a:r>
            <a:r>
              <a:rPr lang="en-US" baseline="0" dirty="0"/>
              <a:t> </a:t>
            </a:r>
            <a:r>
              <a:rPr lang="en-US" baseline="0" dirty="0" err="1"/>
              <a:t>chất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</a:t>
            </a:r>
            <a:r>
              <a:rPr lang="en-US" baseline="0" dirty="0" err="1"/>
              <a:t>đào</a:t>
            </a:r>
            <a:r>
              <a:rPr lang="en-US" baseline="0" dirty="0"/>
              <a:t> </a:t>
            </a:r>
            <a:r>
              <a:rPr lang="en-US" baseline="0" dirty="0" err="1"/>
              <a:t>tạo</a:t>
            </a:r>
            <a:r>
              <a:rPr lang="en-US" baseline="0" dirty="0"/>
              <a:t>, </a:t>
            </a:r>
            <a:r>
              <a:rPr lang="en-US" baseline="0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hỗ</a:t>
            </a:r>
            <a:r>
              <a:rPr lang="en-US" baseline="0" dirty="0"/>
              <a:t> </a:t>
            </a:r>
            <a:r>
              <a:rPr lang="en-US" baseline="0" dirty="0" err="1"/>
              <a:t>trợ</a:t>
            </a:r>
            <a:r>
              <a:rPr lang="en-US" baseline="0" dirty="0"/>
              <a:t> </a:t>
            </a:r>
            <a:r>
              <a:rPr lang="en-US" baseline="0" dirty="0" err="1"/>
              <a:t>giáo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ra</a:t>
            </a:r>
            <a:r>
              <a:rPr lang="en-US" baseline="0" dirty="0"/>
              <a:t> </a:t>
            </a:r>
            <a:r>
              <a:rPr lang="en-US" baseline="0" dirty="0" err="1"/>
              <a:t>quyết</a:t>
            </a:r>
            <a:r>
              <a:rPr lang="en-US" baseline="0" dirty="0"/>
              <a:t> </a:t>
            </a:r>
            <a:r>
              <a:rPr lang="en-US" baseline="0" dirty="0" err="1"/>
              <a:t>định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sách</a:t>
            </a:r>
            <a:r>
              <a:rPr lang="en-US" baseline="0" dirty="0"/>
              <a:t> </a:t>
            </a:r>
            <a:r>
              <a:rPr lang="en-US" baseline="0" dirty="0" err="1"/>
              <a:t>lược</a:t>
            </a:r>
            <a:r>
              <a:rPr lang="en-US" baseline="0" dirty="0"/>
              <a:t> </a:t>
            </a:r>
            <a:r>
              <a:rPr lang="en-US" baseline="0" dirty="0" err="1"/>
              <a:t>dạy</a:t>
            </a:r>
            <a:r>
              <a:rPr lang="en-US" baseline="0" dirty="0"/>
              <a:t> </a:t>
            </a:r>
            <a:r>
              <a:rPr lang="en-US" baseline="0" dirty="0" err="1"/>
              <a:t>học</a:t>
            </a:r>
            <a:r>
              <a:rPr lang="en-US" baseline="0" dirty="0"/>
              <a:t> </a:t>
            </a:r>
            <a:r>
              <a:rPr lang="en-US" baseline="0" dirty="0" err="1"/>
              <a:t>khác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tôi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bày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bạn</a:t>
            </a:r>
            <a:r>
              <a:rPr lang="en-US" baseline="0" dirty="0"/>
              <a:t> </a:t>
            </a:r>
            <a:r>
              <a:rPr lang="en-US" baseline="0" dirty="0" err="1"/>
              <a:t>hôm</a:t>
            </a:r>
            <a:r>
              <a:rPr lang="en-US" baseline="0" dirty="0"/>
              <a:t> nay </a:t>
            </a:r>
            <a:r>
              <a:rPr lang="en-US" baseline="0" dirty="0" err="1"/>
              <a:t>gọi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FAS,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smart school system. </a:t>
            </a:r>
            <a:r>
              <a:rPr lang="en-US" baseline="0" dirty="0" err="1"/>
              <a:t>Nó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danh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</a:t>
            </a:r>
            <a:r>
              <a:rPr lang="en-US" baseline="0" dirty="0" err="1"/>
              <a:t>động</a:t>
            </a:r>
            <a:r>
              <a:rPr lang="en-US" baseline="0" dirty="0"/>
              <a:t>.</a:t>
            </a:r>
            <a:br>
              <a:rPr lang="en-US" baseline="0" dirty="0"/>
            </a:b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nhân</a:t>
            </a:r>
            <a:r>
              <a:rPr lang="en-US" baseline="0" dirty="0"/>
              <a:t> </a:t>
            </a:r>
            <a:r>
              <a:rPr lang="en-US" baseline="0" dirty="0" err="1"/>
              <a:t>chúng</a:t>
            </a:r>
            <a:r>
              <a:rPr lang="en-US" baseline="0" dirty="0"/>
              <a:t> </a:t>
            </a:r>
            <a:r>
              <a:rPr lang="en-US" baseline="0" dirty="0" err="1"/>
              <a:t>tôi</a:t>
            </a:r>
            <a:r>
              <a:rPr lang="en-US" baseline="0" dirty="0"/>
              <a:t> </a:t>
            </a:r>
            <a:r>
              <a:rPr lang="en-US" baseline="0" dirty="0" err="1"/>
              <a:t>xây</a:t>
            </a:r>
            <a:r>
              <a:rPr lang="en-US" baseline="0" dirty="0"/>
              <a:t> </a:t>
            </a:r>
            <a:r>
              <a:rPr lang="en-US" baseline="0" dirty="0" err="1"/>
              <a:t>dựng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vì</a:t>
            </a:r>
            <a:r>
              <a:rPr lang="en-US" baseline="0" dirty="0"/>
              <a:t>: </a:t>
            </a:r>
            <a:r>
              <a:rPr lang="en-US" baseline="0" dirty="0" err="1"/>
              <a:t>quá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danh</a:t>
            </a:r>
            <a:r>
              <a:rPr lang="en-US" baseline="0" dirty="0"/>
              <a:t> </a:t>
            </a:r>
            <a:r>
              <a:rPr lang="en-US" baseline="0" dirty="0" err="1"/>
              <a:t>truyền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1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vấn</a:t>
            </a:r>
            <a:r>
              <a:rPr lang="en-US" baseline="0" dirty="0"/>
              <a:t> </a:t>
            </a:r>
            <a:r>
              <a:rPr lang="en-US" baseline="0" dirty="0" err="1"/>
              <a:t>đề</a:t>
            </a:r>
            <a:r>
              <a:rPr lang="en-US" baseline="0" dirty="0"/>
              <a:t> such as : </a:t>
            </a:r>
            <a:r>
              <a:rPr lang="en-US" baseline="0" dirty="0" err="1"/>
              <a:t>nó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tốn</a:t>
            </a:r>
            <a:r>
              <a:rPr lang="en-US" baseline="0" dirty="0"/>
              <a:t> </a:t>
            </a:r>
            <a:r>
              <a:rPr lang="en-US" baseline="0" dirty="0" err="1"/>
              <a:t>thời</a:t>
            </a:r>
            <a:r>
              <a:rPr lang="en-US" baseline="0" dirty="0"/>
              <a:t> </a:t>
            </a:r>
            <a:r>
              <a:rPr lang="en-US" baseline="0" dirty="0" err="1"/>
              <a:t>gian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giảng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, </a:t>
            </a:r>
            <a:r>
              <a:rPr lang="en-US" baseline="0" dirty="0" err="1"/>
              <a:t>dễ</a:t>
            </a:r>
            <a:r>
              <a:rPr lang="en-US" baseline="0" dirty="0"/>
              <a:t> </a:t>
            </a:r>
            <a:r>
              <a:rPr lang="en-US" baseline="0" dirty="0" err="1"/>
              <a:t>dàng</a:t>
            </a:r>
            <a:r>
              <a:rPr lang="en-US" baseline="0" dirty="0"/>
              <a:t> mistake , the quality assurance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sự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đủ</a:t>
            </a:r>
            <a:r>
              <a:rPr lang="en-US" baseline="0" dirty="0"/>
              <a:t>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cụ</a:t>
            </a:r>
            <a:r>
              <a:rPr lang="en-US" baseline="0" dirty="0"/>
              <a:t> </a:t>
            </a:r>
            <a:r>
              <a:rPr lang="en-US" baseline="0" dirty="0" err="1"/>
              <a:t>hiệu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track the attendances of the students.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FE823-BEDC-424E-A8D4-D94C1956A7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84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FE823-BEDC-424E-A8D4-D94C1956A7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28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FE823-BEDC-424E-A8D4-D94C1956A7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60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FE823-BEDC-424E-A8D4-D94C1956A7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46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FE823-BEDC-424E-A8D4-D94C1956A7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52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Hầu</a:t>
            </a:r>
            <a:r>
              <a:rPr lang="en-US" baseline="0" dirty="0"/>
              <a:t> </a:t>
            </a:r>
            <a:r>
              <a:rPr lang="en-US" baseline="0" dirty="0" err="1"/>
              <a:t>hết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trường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học</a:t>
            </a:r>
            <a:r>
              <a:rPr lang="en-US" baseline="0" dirty="0"/>
              <a:t> </a:t>
            </a:r>
            <a:r>
              <a:rPr lang="en-US" baseline="0" dirty="0" err="1"/>
              <a:t>đều</a:t>
            </a:r>
            <a:r>
              <a:rPr lang="en-US" baseline="0" dirty="0"/>
              <a:t> </a:t>
            </a:r>
            <a:r>
              <a:rPr lang="en-US" baseline="0" dirty="0" err="1"/>
              <a:t>đang</a:t>
            </a:r>
            <a:r>
              <a:rPr lang="en-US" baseline="0" dirty="0"/>
              <a:t> </a:t>
            </a:r>
            <a:r>
              <a:rPr lang="en-US" baseline="0" dirty="0" err="1"/>
              <a:t>vận</a:t>
            </a:r>
            <a:r>
              <a:rPr lang="en-US" baseline="0" dirty="0"/>
              <a:t> </a:t>
            </a:r>
            <a:r>
              <a:rPr lang="en-US" baseline="0" dirty="0" err="1"/>
              <a:t>hành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tin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họ</a:t>
            </a:r>
            <a:r>
              <a:rPr lang="en-US" baseline="0" dirty="0"/>
              <a:t> ,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bao</a:t>
            </a:r>
            <a:r>
              <a:rPr lang="en-US" baseline="0" dirty="0"/>
              <a:t> </a:t>
            </a:r>
            <a:r>
              <a:rPr lang="en-US" baseline="0" dirty="0" err="1"/>
              <a:t>gồm</a:t>
            </a:r>
            <a:r>
              <a:rPr lang="en-US" baseline="0" dirty="0"/>
              <a:t> </a:t>
            </a:r>
            <a:r>
              <a:rPr lang="en-US" baseline="0" dirty="0" err="1"/>
              <a:t>cả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academic portal.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Điều</a:t>
            </a:r>
            <a:r>
              <a:rPr lang="en-US" baseline="0" dirty="0"/>
              <a:t> </a:t>
            </a:r>
            <a:r>
              <a:rPr lang="en-US" baseline="0" dirty="0" err="1"/>
              <a:t>họ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nghệ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minh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nâng</a:t>
            </a:r>
            <a:r>
              <a:rPr lang="en-US" baseline="0" dirty="0"/>
              <a:t> </a:t>
            </a:r>
            <a:r>
              <a:rPr lang="en-US" baseline="0" dirty="0" err="1"/>
              <a:t>cao</a:t>
            </a:r>
            <a:r>
              <a:rPr lang="en-US" baseline="0" dirty="0"/>
              <a:t> </a:t>
            </a:r>
            <a:r>
              <a:rPr lang="en-US" baseline="0" dirty="0" err="1"/>
              <a:t>chất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</a:t>
            </a:r>
            <a:r>
              <a:rPr lang="en-US" baseline="0" dirty="0" err="1"/>
              <a:t>đào</a:t>
            </a:r>
            <a:r>
              <a:rPr lang="en-US" baseline="0" dirty="0"/>
              <a:t> </a:t>
            </a:r>
            <a:r>
              <a:rPr lang="en-US" baseline="0" dirty="0" err="1"/>
              <a:t>tạo</a:t>
            </a:r>
            <a:r>
              <a:rPr lang="en-US" baseline="0" dirty="0"/>
              <a:t>, </a:t>
            </a:r>
            <a:r>
              <a:rPr lang="en-US" baseline="0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hỗ</a:t>
            </a:r>
            <a:r>
              <a:rPr lang="en-US" baseline="0" dirty="0"/>
              <a:t> </a:t>
            </a:r>
            <a:r>
              <a:rPr lang="en-US" baseline="0" dirty="0" err="1"/>
              <a:t>trợ</a:t>
            </a:r>
            <a:r>
              <a:rPr lang="en-US" baseline="0" dirty="0"/>
              <a:t> </a:t>
            </a:r>
            <a:r>
              <a:rPr lang="en-US" baseline="0" dirty="0" err="1"/>
              <a:t>giáo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ra</a:t>
            </a:r>
            <a:r>
              <a:rPr lang="en-US" baseline="0" dirty="0"/>
              <a:t> </a:t>
            </a:r>
            <a:r>
              <a:rPr lang="en-US" baseline="0" dirty="0" err="1"/>
              <a:t>quyết</a:t>
            </a:r>
            <a:r>
              <a:rPr lang="en-US" baseline="0" dirty="0"/>
              <a:t> </a:t>
            </a:r>
            <a:r>
              <a:rPr lang="en-US" baseline="0" dirty="0" err="1"/>
              <a:t>định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sách</a:t>
            </a:r>
            <a:r>
              <a:rPr lang="en-US" baseline="0" dirty="0"/>
              <a:t> </a:t>
            </a:r>
            <a:r>
              <a:rPr lang="en-US" baseline="0" dirty="0" err="1"/>
              <a:t>lược</a:t>
            </a:r>
            <a:r>
              <a:rPr lang="en-US" baseline="0" dirty="0"/>
              <a:t> </a:t>
            </a:r>
            <a:r>
              <a:rPr lang="en-US" baseline="0" dirty="0" err="1"/>
              <a:t>dạy</a:t>
            </a:r>
            <a:r>
              <a:rPr lang="en-US" baseline="0" dirty="0"/>
              <a:t> </a:t>
            </a:r>
            <a:r>
              <a:rPr lang="en-US" baseline="0" dirty="0" err="1"/>
              <a:t>học</a:t>
            </a:r>
            <a:r>
              <a:rPr lang="en-US" baseline="0" dirty="0"/>
              <a:t> </a:t>
            </a:r>
            <a:r>
              <a:rPr lang="en-US" baseline="0" dirty="0" err="1"/>
              <a:t>khác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tôi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bày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bạn</a:t>
            </a:r>
            <a:r>
              <a:rPr lang="en-US" baseline="0" dirty="0"/>
              <a:t> </a:t>
            </a:r>
            <a:r>
              <a:rPr lang="en-US" baseline="0" dirty="0" err="1"/>
              <a:t>hôm</a:t>
            </a:r>
            <a:r>
              <a:rPr lang="en-US" baseline="0" dirty="0"/>
              <a:t> nay </a:t>
            </a:r>
            <a:r>
              <a:rPr lang="en-US" baseline="0" dirty="0" err="1"/>
              <a:t>gọi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FAS,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smart school system. </a:t>
            </a:r>
            <a:r>
              <a:rPr lang="en-US" baseline="0" dirty="0" err="1"/>
              <a:t>Nó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danh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</a:t>
            </a:r>
            <a:r>
              <a:rPr lang="en-US" baseline="0" dirty="0" err="1"/>
              <a:t>động</a:t>
            </a:r>
            <a:r>
              <a:rPr lang="en-US" baseline="0" dirty="0"/>
              <a:t>.</a:t>
            </a:r>
            <a:br>
              <a:rPr lang="en-US" baseline="0" dirty="0"/>
            </a:b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nhân</a:t>
            </a:r>
            <a:r>
              <a:rPr lang="en-US" baseline="0" dirty="0"/>
              <a:t> </a:t>
            </a:r>
            <a:r>
              <a:rPr lang="en-US" baseline="0" dirty="0" err="1"/>
              <a:t>chúng</a:t>
            </a:r>
            <a:r>
              <a:rPr lang="en-US" baseline="0" dirty="0"/>
              <a:t> </a:t>
            </a:r>
            <a:r>
              <a:rPr lang="en-US" baseline="0" dirty="0" err="1"/>
              <a:t>tôi</a:t>
            </a:r>
            <a:r>
              <a:rPr lang="en-US" baseline="0" dirty="0"/>
              <a:t> </a:t>
            </a:r>
            <a:r>
              <a:rPr lang="en-US" baseline="0" dirty="0" err="1"/>
              <a:t>xây</a:t>
            </a:r>
            <a:r>
              <a:rPr lang="en-US" baseline="0" dirty="0"/>
              <a:t> </a:t>
            </a:r>
            <a:r>
              <a:rPr lang="en-US" baseline="0" dirty="0" err="1"/>
              <a:t>dựng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vì</a:t>
            </a:r>
            <a:r>
              <a:rPr lang="en-US" baseline="0" dirty="0"/>
              <a:t>: </a:t>
            </a:r>
            <a:r>
              <a:rPr lang="en-US" baseline="0" dirty="0" err="1"/>
              <a:t>quá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danh</a:t>
            </a:r>
            <a:r>
              <a:rPr lang="en-US" baseline="0" dirty="0"/>
              <a:t> </a:t>
            </a:r>
            <a:r>
              <a:rPr lang="en-US" baseline="0" dirty="0" err="1"/>
              <a:t>truyền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1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vấn</a:t>
            </a:r>
            <a:r>
              <a:rPr lang="en-US" baseline="0" dirty="0"/>
              <a:t> </a:t>
            </a:r>
            <a:r>
              <a:rPr lang="en-US" baseline="0" dirty="0" err="1"/>
              <a:t>đề</a:t>
            </a:r>
            <a:r>
              <a:rPr lang="en-US" baseline="0" dirty="0"/>
              <a:t> such as : </a:t>
            </a:r>
            <a:r>
              <a:rPr lang="en-US" baseline="0" dirty="0" err="1"/>
              <a:t>nó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tốn</a:t>
            </a:r>
            <a:r>
              <a:rPr lang="en-US" baseline="0" dirty="0"/>
              <a:t> </a:t>
            </a:r>
            <a:r>
              <a:rPr lang="en-US" baseline="0" dirty="0" err="1"/>
              <a:t>thời</a:t>
            </a:r>
            <a:r>
              <a:rPr lang="en-US" baseline="0" dirty="0"/>
              <a:t> </a:t>
            </a:r>
            <a:r>
              <a:rPr lang="en-US" baseline="0" dirty="0" err="1"/>
              <a:t>gian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giảng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, </a:t>
            </a:r>
            <a:r>
              <a:rPr lang="en-US" baseline="0" dirty="0" err="1"/>
              <a:t>dễ</a:t>
            </a:r>
            <a:r>
              <a:rPr lang="en-US" baseline="0" dirty="0"/>
              <a:t> </a:t>
            </a:r>
            <a:r>
              <a:rPr lang="en-US" baseline="0" dirty="0" err="1"/>
              <a:t>dàng</a:t>
            </a:r>
            <a:r>
              <a:rPr lang="en-US" baseline="0" dirty="0"/>
              <a:t> mistake , the quality assurance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sự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đủ</a:t>
            </a:r>
            <a:r>
              <a:rPr lang="en-US" baseline="0" dirty="0"/>
              <a:t>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cụ</a:t>
            </a:r>
            <a:r>
              <a:rPr lang="en-US" baseline="0" dirty="0"/>
              <a:t> </a:t>
            </a:r>
            <a:r>
              <a:rPr lang="en-US" baseline="0" dirty="0" err="1"/>
              <a:t>hiệu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track the attendances of the students.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FE823-BEDC-424E-A8D4-D94C1956A7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22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591F-3E72-41B8-9E70-C7B94A25BBE5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91BD-84BD-470D-A966-19B72B48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CAC5-CBE3-45A3-B551-9140AC0FA65A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91BD-84BD-470D-A966-19B72B48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9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09AB-44E6-4C1C-880F-B2DA1BA36E29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91BD-84BD-470D-A966-19B72B48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3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A9EB-647E-482F-BB7E-B2FC8F17D030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91BD-84BD-470D-A966-19B72B48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1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CF8C-ECDB-4398-929D-3EF157F38374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91BD-84BD-470D-A966-19B72B48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0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D754-16C9-4EEF-A43A-593FA6F645E3}" type="datetime1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91BD-84BD-470D-A966-19B72B48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3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DD89-38AD-4A3E-926E-3D8F4F48D3D4}" type="datetime1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91BD-84BD-470D-A966-19B72B48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5326-D0CB-4886-BE6D-5CADE22E957A}" type="datetime1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91BD-84BD-470D-A966-19B72B48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9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575B7-C9D3-46B4-ACA9-DF5C98C7319A}" type="datetime1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91BD-84BD-470D-A966-19B72B48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3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B4FA-113F-4E8F-BF76-8EFBA7998E56}" type="datetime1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91BD-84BD-470D-A966-19B72B48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7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66D5-20B8-47AF-BD8B-6335F7D96EC2}" type="datetime1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91BD-84BD-470D-A966-19B72B48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5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512FB-3338-4231-B3D4-23574D65D90C}" type="datetime1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091BD-84BD-470D-A966-19B72B48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9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etnamworks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D1FA79B-5CD9-4CAC-898F-458BBD5C47D0}"/>
              </a:ext>
            </a:extLst>
          </p:cNvPr>
          <p:cNvSpPr/>
          <p:nvPr/>
        </p:nvSpPr>
        <p:spPr>
          <a:xfrm>
            <a:off x="2219288" y="2277878"/>
            <a:ext cx="7886772" cy="26274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UTM Avo" panose="020406030505060202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516A767-27B1-4EB7-AAAB-179A15BA8ED4}"/>
              </a:ext>
            </a:extLst>
          </p:cNvPr>
          <p:cNvSpPr/>
          <p:nvPr/>
        </p:nvSpPr>
        <p:spPr>
          <a:xfrm>
            <a:off x="867785" y="1198463"/>
            <a:ext cx="10589777" cy="195564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TM Avo" panose="0204060305050602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4786"/>
            <a:ext cx="9144000" cy="2387600"/>
          </a:xfrm>
        </p:spPr>
        <p:txBody>
          <a:bodyPr/>
          <a:lstStyle/>
          <a:p>
            <a:br>
              <a:rPr lang="en-US" dirty="0">
                <a:latin typeface="UTM Avo" panose="02040603050506020204" pitchFamily="18" charset="0"/>
              </a:rPr>
            </a:br>
            <a:endParaRPr lang="en-US" dirty="0">
              <a:latin typeface="UTM Avo" panose="0204060305050602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89784"/>
            <a:ext cx="9144000" cy="151268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UTM Avo" panose="02040603050506020204" pitchFamily="18" charset="0"/>
                <a:cs typeface="Times New Roman" panose="02020603050405020304" pitchFamily="18" charset="0"/>
              </a:rPr>
              <a:t>Student: </a:t>
            </a:r>
            <a:r>
              <a:rPr lang="en-US" b="1" dirty="0">
                <a:latin typeface="UTM Avo" panose="02040603050506020204" pitchFamily="18" charset="0"/>
                <a:cs typeface="Times New Roman" panose="02020603050405020304" pitchFamily="18" charset="0"/>
              </a:rPr>
              <a:t>Phan </a:t>
            </a:r>
            <a:r>
              <a:rPr lang="en-US" b="1" dirty="0" err="1">
                <a:latin typeface="UTM Avo" panose="02040603050506020204" pitchFamily="18" charset="0"/>
                <a:cs typeface="Times New Roman" panose="02020603050405020304" pitchFamily="18" charset="0"/>
              </a:rPr>
              <a:t>Lạc</a:t>
            </a:r>
            <a:r>
              <a:rPr lang="en-US" b="1" dirty="0">
                <a:latin typeface="UTM Avo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UTM Avo" panose="02040603050506020204" pitchFamily="18" charset="0"/>
                <a:cs typeface="Times New Roman" panose="02020603050405020304" pitchFamily="18" charset="0"/>
              </a:rPr>
              <a:t>Dương</a:t>
            </a:r>
            <a:endParaRPr lang="en-US" b="1" dirty="0">
              <a:latin typeface="UTM Avo" panose="020406030505060202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UTM Avo" panose="02040603050506020204" pitchFamily="18" charset="0"/>
                <a:cs typeface="Times New Roman" panose="02020603050405020304" pitchFamily="18" charset="0"/>
              </a:rPr>
              <a:t>Supervisor: </a:t>
            </a:r>
            <a:r>
              <a:rPr lang="en-US" dirty="0" err="1">
                <a:latin typeface="UTM Avo" panose="02040603050506020204" pitchFamily="18" charset="0"/>
                <a:cs typeface="Times New Roman" panose="02020603050405020304" pitchFamily="18" charset="0"/>
              </a:rPr>
              <a:t>Ngô</a:t>
            </a:r>
            <a:r>
              <a:rPr lang="en-US" dirty="0">
                <a:latin typeface="UTM Avo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UTM Avo" panose="02040603050506020204" pitchFamily="18" charset="0"/>
                <a:cs typeface="Times New Roman" panose="02020603050405020304" pitchFamily="18" charset="0"/>
              </a:rPr>
              <a:t>Tùng</a:t>
            </a:r>
            <a:r>
              <a:rPr lang="en-US" dirty="0">
                <a:latin typeface="UTM Avo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UTM Avo" panose="02040603050506020204" pitchFamily="18" charset="0"/>
                <a:cs typeface="Times New Roman" panose="02020603050405020304" pitchFamily="18" charset="0"/>
              </a:rPr>
              <a:t>Sơn</a:t>
            </a:r>
            <a:endParaRPr lang="en-US" dirty="0">
              <a:latin typeface="UTM Avo" panose="020406030505060202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UTM Avo" panose="02040603050506020204" pitchFamily="18" charset="0"/>
                <a:cs typeface="Times New Roman" panose="02020603050405020304" pitchFamily="18" charset="0"/>
              </a:rPr>
              <a:t>SAP-LAB Innovation, ICT Department</a:t>
            </a:r>
          </a:p>
          <a:p>
            <a:r>
              <a:rPr lang="en-US" dirty="0">
                <a:latin typeface="UTM Avo" panose="02040603050506020204" pitchFamily="18" charset="0"/>
                <a:cs typeface="Times New Roman" panose="02020603050405020304" pitchFamily="18" charset="0"/>
              </a:rPr>
              <a:t>FPT University, Hanoi, Vietnam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9449" y="1675767"/>
            <a:ext cx="108331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UTM Avo" panose="02040603050506020204" pitchFamily="18" charset="0"/>
              </a:rPr>
              <a:t>A Multi-Objective Optimization as a Knowledge-Based Recommender</a:t>
            </a:r>
            <a:r>
              <a:rPr lang="en-US" sz="16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UTM Avo" panose="02040603050506020204" pitchFamily="18" charset="0"/>
              </a:rPr>
              <a:t>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UTM Avo" panose="02040603050506020204" pitchFamily="18" charset="0"/>
              </a:rPr>
              <a:t>For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UTM Avo" panose="02040603050506020204" pitchFamily="18" charset="0"/>
              </a:rPr>
              <a:t>Learning Path at MOOC</a:t>
            </a:r>
          </a:p>
        </p:txBody>
      </p:sp>
      <p:pic>
        <p:nvPicPr>
          <p:cNvPr id="4" name="Picture 2" descr="Tổ chức giáo dục FPT Education – Trường Cao đẳng quốc tế BTEC – FPT  Education">
            <a:extLst>
              <a:ext uri="{FF2B5EF4-FFF2-40B4-BE49-F238E27FC236}">
                <a16:creationId xmlns:a16="http://schemas.microsoft.com/office/drawing/2014/main" id="{1869246E-5BD8-4035-B8A2-CF3F355C3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577" y="373324"/>
            <a:ext cx="1589923" cy="45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may contain: text that says 'ResFes FPT Education'">
            <a:extLst>
              <a:ext uri="{FF2B5EF4-FFF2-40B4-BE49-F238E27FC236}">
                <a16:creationId xmlns:a16="http://schemas.microsoft.com/office/drawing/2014/main" id="{87C09442-213E-49BA-BA3E-3EB498BBF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3" t="37833" r="13725" b="38445"/>
          <a:stretch/>
        </p:blipFill>
        <p:spPr bwMode="auto">
          <a:xfrm>
            <a:off x="6781499" y="307190"/>
            <a:ext cx="1612573" cy="52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EABCFACE-3F53-4F34-A7B6-904D4B07BA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097" y="176598"/>
            <a:ext cx="1019805" cy="78663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77E026BA-B5F1-40C4-B152-F39082E357BC}"/>
              </a:ext>
            </a:extLst>
          </p:cNvPr>
          <p:cNvGrpSpPr/>
          <p:nvPr/>
        </p:nvGrpSpPr>
        <p:grpSpPr>
          <a:xfrm>
            <a:off x="9766964" y="6475835"/>
            <a:ext cx="2397043" cy="314324"/>
            <a:chOff x="6416212" y="4895851"/>
            <a:chExt cx="2397043" cy="31432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A41C169-0E37-4C98-9414-673F3220D189}"/>
                </a:ext>
              </a:extLst>
            </p:cNvPr>
            <p:cNvGrpSpPr/>
            <p:nvPr/>
          </p:nvGrpSpPr>
          <p:grpSpPr>
            <a:xfrm>
              <a:off x="6448425" y="4895851"/>
              <a:ext cx="2332619" cy="314324"/>
              <a:chOff x="1428750" y="4572000"/>
              <a:chExt cx="2686050" cy="361950"/>
            </a:xfrm>
          </p:grpSpPr>
          <p:sp>
            <p:nvSpPr>
              <p:cNvPr id="27" name="Flowchart: Delay 26">
                <a:extLst>
                  <a:ext uri="{FF2B5EF4-FFF2-40B4-BE49-F238E27FC236}">
                    <a16:creationId xmlns:a16="http://schemas.microsoft.com/office/drawing/2014/main" id="{1DF6247B-AD22-4AB3-AFD2-C32D6FFEEDD4}"/>
                  </a:ext>
                </a:extLst>
              </p:cNvPr>
              <p:cNvSpPr/>
              <p:nvPr/>
            </p:nvSpPr>
            <p:spPr>
              <a:xfrm>
                <a:off x="3829050" y="4572000"/>
                <a:ext cx="285750" cy="361950"/>
              </a:xfrm>
              <a:prstGeom prst="flowChartDelay">
                <a:avLst/>
              </a:prstGeom>
              <a:solidFill>
                <a:srgbClr val="199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7C2DEED-9E60-4822-AD02-D54A8173D20B}"/>
                  </a:ext>
                </a:extLst>
              </p:cNvPr>
              <p:cNvSpPr/>
              <p:nvPr/>
            </p:nvSpPr>
            <p:spPr>
              <a:xfrm>
                <a:off x="1714500" y="4572000"/>
                <a:ext cx="2114550" cy="361950"/>
              </a:xfrm>
              <a:prstGeom prst="rect">
                <a:avLst/>
              </a:prstGeom>
              <a:solidFill>
                <a:srgbClr val="199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lowchart: Delay 28">
                <a:extLst>
                  <a:ext uri="{FF2B5EF4-FFF2-40B4-BE49-F238E27FC236}">
                    <a16:creationId xmlns:a16="http://schemas.microsoft.com/office/drawing/2014/main" id="{13119C0D-8451-4A87-B609-7FCF23552C96}"/>
                  </a:ext>
                </a:extLst>
              </p:cNvPr>
              <p:cNvSpPr/>
              <p:nvPr/>
            </p:nvSpPr>
            <p:spPr>
              <a:xfrm flipH="1">
                <a:off x="1428750" y="4572000"/>
                <a:ext cx="285750" cy="361950"/>
              </a:xfrm>
              <a:prstGeom prst="flowChartDelay">
                <a:avLst/>
              </a:prstGeom>
              <a:solidFill>
                <a:srgbClr val="199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36773F-3149-4D26-BE35-83A3B8588F33}"/>
                </a:ext>
              </a:extLst>
            </p:cNvPr>
            <p:cNvSpPr txBox="1"/>
            <p:nvPr/>
          </p:nvSpPr>
          <p:spPr>
            <a:xfrm>
              <a:off x="6416212" y="4914513"/>
              <a:ext cx="239704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UTM Avo" panose="02040603050506020204" pitchFamily="18" charset="0"/>
                </a:rPr>
                <a:t>Learning Path Recommender  </a:t>
              </a:r>
              <a:r>
                <a:rPr lang="en-US" sz="1200" b="1" dirty="0">
                  <a:solidFill>
                    <a:schemeClr val="bg1"/>
                  </a:solidFill>
                  <a:latin typeface="UTM Avo" panose="02040603050506020204" pitchFamily="18" charset="0"/>
                </a:rPr>
                <a:t>1</a:t>
              </a: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0B4ECF-FBD9-4CBE-A8C4-4046BF7B3187}"/>
              </a:ext>
            </a:extLst>
          </p:cNvPr>
          <p:cNvCxnSpPr>
            <a:cxnSpLocks/>
          </p:cNvCxnSpPr>
          <p:nvPr/>
        </p:nvCxnSpPr>
        <p:spPr>
          <a:xfrm>
            <a:off x="0" y="6382139"/>
            <a:ext cx="12192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25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UTM Avo" panose="0204060305050602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98274" y="4720573"/>
            <a:ext cx="5091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UTM Avo" panose="02040603050506020204" pitchFamily="18" charset="0"/>
              </a:rPr>
              <a:t>Fitness values changing over generations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1C9F66-DD8C-4ACB-8A3A-33E47A39C25E}"/>
              </a:ext>
            </a:extLst>
          </p:cNvPr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r>
              <a:rPr lang="en-US" sz="2400" b="1" dirty="0">
                <a:solidFill>
                  <a:schemeClr val="bg1"/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Experiments– Genetic Algorithm Converged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95D3DA5-70A9-4A34-A2B8-9159A7959DE4}"/>
              </a:ext>
            </a:extLst>
          </p:cNvPr>
          <p:cNvGrpSpPr/>
          <p:nvPr/>
        </p:nvGrpSpPr>
        <p:grpSpPr>
          <a:xfrm>
            <a:off x="9766964" y="6475835"/>
            <a:ext cx="2397043" cy="314324"/>
            <a:chOff x="6416212" y="4895851"/>
            <a:chExt cx="2397043" cy="31432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6618F34-35D3-4485-A7F3-3D5A060181BB}"/>
                </a:ext>
              </a:extLst>
            </p:cNvPr>
            <p:cNvGrpSpPr/>
            <p:nvPr/>
          </p:nvGrpSpPr>
          <p:grpSpPr>
            <a:xfrm>
              <a:off x="6448425" y="4895851"/>
              <a:ext cx="2332619" cy="314324"/>
              <a:chOff x="1428750" y="4572000"/>
              <a:chExt cx="2686050" cy="361950"/>
            </a:xfrm>
          </p:grpSpPr>
          <p:sp>
            <p:nvSpPr>
              <p:cNvPr id="20" name="Flowchart: Delay 19">
                <a:extLst>
                  <a:ext uri="{FF2B5EF4-FFF2-40B4-BE49-F238E27FC236}">
                    <a16:creationId xmlns:a16="http://schemas.microsoft.com/office/drawing/2014/main" id="{FD0D8E90-5C2E-4C6D-969C-E3DCC7AF09E8}"/>
                  </a:ext>
                </a:extLst>
              </p:cNvPr>
              <p:cNvSpPr/>
              <p:nvPr/>
            </p:nvSpPr>
            <p:spPr>
              <a:xfrm>
                <a:off x="3829050" y="4572000"/>
                <a:ext cx="285750" cy="361950"/>
              </a:xfrm>
              <a:prstGeom prst="flowChartDelay">
                <a:avLst/>
              </a:prstGeom>
              <a:solidFill>
                <a:srgbClr val="199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UTM Avo" panose="02040603050506020204" pitchFamily="18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9CD6351-036F-454D-801D-F5D1BB5E18AC}"/>
                  </a:ext>
                </a:extLst>
              </p:cNvPr>
              <p:cNvSpPr/>
              <p:nvPr/>
            </p:nvSpPr>
            <p:spPr>
              <a:xfrm>
                <a:off x="1714500" y="4572000"/>
                <a:ext cx="2114550" cy="361950"/>
              </a:xfrm>
              <a:prstGeom prst="rect">
                <a:avLst/>
              </a:prstGeom>
              <a:solidFill>
                <a:srgbClr val="199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UTM Avo" panose="02040603050506020204" pitchFamily="18" charset="0"/>
                </a:endParaRPr>
              </a:p>
            </p:txBody>
          </p:sp>
          <p:sp>
            <p:nvSpPr>
              <p:cNvPr id="23" name="Flowchart: Delay 22">
                <a:extLst>
                  <a:ext uri="{FF2B5EF4-FFF2-40B4-BE49-F238E27FC236}">
                    <a16:creationId xmlns:a16="http://schemas.microsoft.com/office/drawing/2014/main" id="{982B2EDA-A2D0-4416-A4C1-4CC77DCEDCF6}"/>
                  </a:ext>
                </a:extLst>
              </p:cNvPr>
              <p:cNvSpPr/>
              <p:nvPr/>
            </p:nvSpPr>
            <p:spPr>
              <a:xfrm flipH="1">
                <a:off x="1428750" y="4572000"/>
                <a:ext cx="285750" cy="361950"/>
              </a:xfrm>
              <a:prstGeom prst="flowChartDelay">
                <a:avLst/>
              </a:prstGeom>
              <a:solidFill>
                <a:srgbClr val="199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UTM Avo" panose="02040603050506020204" pitchFamily="18" charset="0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96F6D2-5E54-473D-AA1B-35FE06D4D9A8}"/>
                </a:ext>
              </a:extLst>
            </p:cNvPr>
            <p:cNvSpPr txBox="1"/>
            <p:nvPr/>
          </p:nvSpPr>
          <p:spPr>
            <a:xfrm>
              <a:off x="6416212" y="4914513"/>
              <a:ext cx="239704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UTM Avo" panose="02040603050506020204" pitchFamily="18" charset="0"/>
                </a:rPr>
                <a:t>Learning Path Recommender  </a:t>
              </a:r>
              <a:r>
                <a:rPr lang="en-US" sz="1200" b="1" dirty="0">
                  <a:solidFill>
                    <a:schemeClr val="bg1"/>
                  </a:solidFill>
                  <a:latin typeface="UTM Avo" panose="02040603050506020204" pitchFamily="18" charset="0"/>
                </a:rPr>
                <a:t>10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F83F05-DE1C-48F2-923C-BB8CEB225457}"/>
              </a:ext>
            </a:extLst>
          </p:cNvPr>
          <p:cNvCxnSpPr>
            <a:cxnSpLocks/>
          </p:cNvCxnSpPr>
          <p:nvPr/>
        </p:nvCxnSpPr>
        <p:spPr>
          <a:xfrm>
            <a:off x="0" y="6382139"/>
            <a:ext cx="12192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99FDB571-BF2C-40FF-950E-F95F53F00F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8230219"/>
              </p:ext>
            </p:extLst>
          </p:nvPr>
        </p:nvGraphicFramePr>
        <p:xfrm>
          <a:off x="669701" y="1367439"/>
          <a:ext cx="5254579" cy="3139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9642ECA-EB61-41CD-82FB-1C8273332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799" y="1190746"/>
            <a:ext cx="3510686" cy="399942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F2ADE41-9D9E-46ED-B279-B7D308506F32}"/>
              </a:ext>
            </a:extLst>
          </p:cNvPr>
          <p:cNvSpPr/>
          <p:nvPr/>
        </p:nvSpPr>
        <p:spPr>
          <a:xfrm>
            <a:off x="6689540" y="5371137"/>
            <a:ext cx="5391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Objective values and Time Execution of genetic algorithm over 15 executions.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UTM Avo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79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UTM Avo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UTM Avo" panose="02040603050506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7875" y="5771963"/>
            <a:ext cx="1063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The different values of objective functions according to different set of parameters. 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UTM Avo" panose="0204060305050602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EAA432-080C-4409-8FEC-B973C166C3DF}"/>
              </a:ext>
            </a:extLst>
          </p:cNvPr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r>
              <a:rPr lang="en-US" sz="2400" b="1" dirty="0">
                <a:solidFill>
                  <a:schemeClr val="bg1"/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Experiments – Different Weight Value of Objective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6A567C-05AA-4BD7-857D-AA9BC2AA04CF}"/>
              </a:ext>
            </a:extLst>
          </p:cNvPr>
          <p:cNvGrpSpPr/>
          <p:nvPr/>
        </p:nvGrpSpPr>
        <p:grpSpPr>
          <a:xfrm>
            <a:off x="9766964" y="6475835"/>
            <a:ext cx="2397043" cy="314324"/>
            <a:chOff x="6416212" y="4895851"/>
            <a:chExt cx="2397043" cy="31432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6AF988D-C20B-441A-80DB-13366753E78D}"/>
                </a:ext>
              </a:extLst>
            </p:cNvPr>
            <p:cNvGrpSpPr/>
            <p:nvPr/>
          </p:nvGrpSpPr>
          <p:grpSpPr>
            <a:xfrm>
              <a:off x="6448425" y="4895851"/>
              <a:ext cx="2332619" cy="314324"/>
              <a:chOff x="1428750" y="4572000"/>
              <a:chExt cx="2686050" cy="361950"/>
            </a:xfrm>
          </p:grpSpPr>
          <p:sp>
            <p:nvSpPr>
              <p:cNvPr id="15" name="Flowchart: Delay 14">
                <a:extLst>
                  <a:ext uri="{FF2B5EF4-FFF2-40B4-BE49-F238E27FC236}">
                    <a16:creationId xmlns:a16="http://schemas.microsoft.com/office/drawing/2014/main" id="{23E7F1DC-59B7-43D2-94D1-6B5A5092C37F}"/>
                  </a:ext>
                </a:extLst>
              </p:cNvPr>
              <p:cNvSpPr/>
              <p:nvPr/>
            </p:nvSpPr>
            <p:spPr>
              <a:xfrm>
                <a:off x="3829050" y="4572000"/>
                <a:ext cx="285750" cy="361950"/>
              </a:xfrm>
              <a:prstGeom prst="flowChartDelay">
                <a:avLst/>
              </a:prstGeom>
              <a:solidFill>
                <a:srgbClr val="199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UTM Avo" panose="02040603050506020204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3F1A63D-C014-4971-9516-A8BB386B67C9}"/>
                  </a:ext>
                </a:extLst>
              </p:cNvPr>
              <p:cNvSpPr/>
              <p:nvPr/>
            </p:nvSpPr>
            <p:spPr>
              <a:xfrm>
                <a:off x="1714500" y="4572000"/>
                <a:ext cx="2114550" cy="361950"/>
              </a:xfrm>
              <a:prstGeom prst="rect">
                <a:avLst/>
              </a:prstGeom>
              <a:solidFill>
                <a:srgbClr val="199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UTM Avo" panose="02040603050506020204" pitchFamily="18" charset="0"/>
                </a:endParaRPr>
              </a:p>
            </p:txBody>
          </p:sp>
          <p:sp>
            <p:nvSpPr>
              <p:cNvPr id="17" name="Flowchart: Delay 16">
                <a:extLst>
                  <a:ext uri="{FF2B5EF4-FFF2-40B4-BE49-F238E27FC236}">
                    <a16:creationId xmlns:a16="http://schemas.microsoft.com/office/drawing/2014/main" id="{5DC6058F-592C-49C7-9CCA-2FCFD4104ED5}"/>
                  </a:ext>
                </a:extLst>
              </p:cNvPr>
              <p:cNvSpPr/>
              <p:nvPr/>
            </p:nvSpPr>
            <p:spPr>
              <a:xfrm flipH="1">
                <a:off x="1428750" y="4572000"/>
                <a:ext cx="285750" cy="361950"/>
              </a:xfrm>
              <a:prstGeom prst="flowChartDelay">
                <a:avLst/>
              </a:prstGeom>
              <a:solidFill>
                <a:srgbClr val="199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UTM Avo" panose="02040603050506020204" pitchFamily="18" charset="0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3CDAF8-C31E-4EB4-8175-9DE3BA388BE4}"/>
                </a:ext>
              </a:extLst>
            </p:cNvPr>
            <p:cNvSpPr txBox="1"/>
            <p:nvPr/>
          </p:nvSpPr>
          <p:spPr>
            <a:xfrm>
              <a:off x="6416212" y="4914513"/>
              <a:ext cx="239704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UTM Avo" panose="02040603050506020204" pitchFamily="18" charset="0"/>
                </a:rPr>
                <a:t>Learning Path Recommender  </a:t>
              </a:r>
              <a:r>
                <a:rPr lang="en-US" sz="1200" b="1" dirty="0">
                  <a:solidFill>
                    <a:schemeClr val="bg1"/>
                  </a:solidFill>
                  <a:latin typeface="UTM Avo" panose="02040603050506020204" pitchFamily="18" charset="0"/>
                </a:rPr>
                <a:t>11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DD3FBA-9ED0-4321-8EAB-2F245893B8DC}"/>
              </a:ext>
            </a:extLst>
          </p:cNvPr>
          <p:cNvCxnSpPr>
            <a:cxnSpLocks/>
          </p:cNvCxnSpPr>
          <p:nvPr/>
        </p:nvCxnSpPr>
        <p:spPr>
          <a:xfrm>
            <a:off x="0" y="6382139"/>
            <a:ext cx="12192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3DAF76A6-1C4A-4F25-964C-B7790EF19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1461575"/>
              </p:ext>
            </p:extLst>
          </p:nvPr>
        </p:nvGraphicFramePr>
        <p:xfrm>
          <a:off x="617336" y="1241074"/>
          <a:ext cx="3197552" cy="1915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F34217AC-2EEA-4AD1-B1D9-8B1767E63E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7041432"/>
              </p:ext>
            </p:extLst>
          </p:nvPr>
        </p:nvGraphicFramePr>
        <p:xfrm>
          <a:off x="4497224" y="1241074"/>
          <a:ext cx="3197552" cy="1915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38AF7AD1-DB85-4555-B57F-289EA5FFA4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9179530"/>
              </p:ext>
            </p:extLst>
          </p:nvPr>
        </p:nvGraphicFramePr>
        <p:xfrm>
          <a:off x="8304875" y="1241074"/>
          <a:ext cx="3197552" cy="1915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0139E46C-5654-49D9-B315-5E6AF97247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1092507"/>
              </p:ext>
            </p:extLst>
          </p:nvPr>
        </p:nvGraphicFramePr>
        <p:xfrm>
          <a:off x="2383888" y="3499199"/>
          <a:ext cx="3338705" cy="1915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BB40E432-FDE6-42A7-8D83-4B429B72D2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5307325"/>
              </p:ext>
            </p:extLst>
          </p:nvPr>
        </p:nvGraphicFramePr>
        <p:xfrm>
          <a:off x="6635523" y="3499200"/>
          <a:ext cx="3338705" cy="1915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5505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3335" y="1154486"/>
            <a:ext cx="1112048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UTM Avo" panose="0204060305050602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Advantages</a:t>
            </a:r>
          </a:p>
          <a:p>
            <a:pPr marL="285750" indent="-285750">
              <a:lnSpc>
                <a:spcPct val="150000"/>
              </a:lnSpc>
              <a:buClr>
                <a:srgbClr val="1990E1"/>
              </a:buClr>
              <a:buFont typeface="Webdings" panose="05030102010509060703" pitchFamily="18" charset="2"/>
              <a:buChar char="4"/>
            </a:pPr>
            <a:r>
              <a:rPr lang="en-US" dirty="0"/>
              <a:t>we developed a multi-objective optimization model as a knowledge-based recommender for MOOC's learning path</a:t>
            </a:r>
          </a:p>
          <a:p>
            <a:pPr marL="285750" indent="-285750">
              <a:lnSpc>
                <a:spcPct val="150000"/>
              </a:lnSpc>
              <a:buClr>
                <a:srgbClr val="1990E1"/>
              </a:buClr>
              <a:buFont typeface="Webdings" panose="05030102010509060703" pitchFamily="18" charset="2"/>
              <a:buChar char="4"/>
            </a:pPr>
            <a:r>
              <a:rPr lang="en-US" dirty="0"/>
              <a:t>The model is generic for learning paths and can be applied in any online learning framework compared to other proposed methods</a:t>
            </a:r>
          </a:p>
          <a:p>
            <a:pPr marL="285750" indent="-285750">
              <a:lnSpc>
                <a:spcPct val="150000"/>
              </a:lnSpc>
              <a:buClr>
                <a:srgbClr val="1990E1"/>
              </a:buClr>
              <a:buFont typeface="Webdings" panose="05030102010509060703" pitchFamily="18" charset="2"/>
              <a:buChar char="4"/>
            </a:pPr>
            <a:r>
              <a:rPr lang="en-US" dirty="0"/>
              <a:t>It allows decision-maker to assign their preferences to achieve different goals of the recommended path</a:t>
            </a: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UTM Avo" panose="0204060305050602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Disadvantages</a:t>
            </a:r>
          </a:p>
          <a:p>
            <a:pPr marL="285750" indent="-285750">
              <a:lnSpc>
                <a:spcPct val="150000"/>
              </a:lnSpc>
              <a:buClr>
                <a:srgbClr val="1990E1"/>
              </a:buClr>
              <a:buFont typeface="Webdings" panose="05030102010509060703" pitchFamily="18" charset="2"/>
              <a:buChar char="4"/>
            </a:pPr>
            <a:r>
              <a:rPr lang="en-US" dirty="0"/>
              <a:t>In the context of so many courses developed, there is a need to have a tool to explore the learning outcomes being stored in complex structures effectively</a:t>
            </a:r>
          </a:p>
          <a:p>
            <a:pPr marL="285750" indent="-285750">
              <a:lnSpc>
                <a:spcPct val="150000"/>
              </a:lnSpc>
              <a:buClr>
                <a:srgbClr val="1990E1"/>
              </a:buClr>
              <a:buFont typeface="Webdings" panose="05030102010509060703" pitchFamily="18" charset="2"/>
              <a:buChar char="4"/>
            </a:pPr>
            <a:r>
              <a:rPr lang="en-US" dirty="0"/>
              <a:t>knowledge-graph has not been easily constructed</a:t>
            </a:r>
          </a:p>
          <a:p>
            <a:pPr>
              <a:lnSpc>
                <a:spcPct val="150000"/>
              </a:lnSpc>
              <a:buClr>
                <a:srgbClr val="1990E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Future Works</a:t>
            </a:r>
          </a:p>
          <a:p>
            <a:pPr marL="285750" indent="-285750">
              <a:lnSpc>
                <a:spcPct val="150000"/>
              </a:lnSpc>
              <a:buClr>
                <a:srgbClr val="1990E1"/>
              </a:buClr>
              <a:buFont typeface="Webdings" panose="05030102010509060703" pitchFamily="18" charset="2"/>
              <a:buChar char="4"/>
            </a:pPr>
            <a:r>
              <a:rPr lang="en-US" dirty="0"/>
              <a:t>build a model that allows the personalization of learners' learning paths not only based on demand but also on demographic information, similarity among learners, user feedback, etc.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UTM Avo" panose="020406030505060202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947494-F868-44C5-888D-E8F935F5F42A}"/>
              </a:ext>
            </a:extLst>
          </p:cNvPr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r>
              <a:rPr lang="en-US" sz="2400" b="1" dirty="0">
                <a:solidFill>
                  <a:schemeClr val="bg1"/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D27D16-7E21-4256-AC4B-2A267CC17687}"/>
              </a:ext>
            </a:extLst>
          </p:cNvPr>
          <p:cNvGrpSpPr/>
          <p:nvPr/>
        </p:nvGrpSpPr>
        <p:grpSpPr>
          <a:xfrm>
            <a:off x="9766964" y="6475835"/>
            <a:ext cx="2397043" cy="314324"/>
            <a:chOff x="6416212" y="4895851"/>
            <a:chExt cx="2397043" cy="31432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DF8495-0758-4DE8-9BBB-1004A92E5747}"/>
                </a:ext>
              </a:extLst>
            </p:cNvPr>
            <p:cNvGrpSpPr/>
            <p:nvPr/>
          </p:nvGrpSpPr>
          <p:grpSpPr>
            <a:xfrm>
              <a:off x="6448425" y="4895851"/>
              <a:ext cx="2332619" cy="314324"/>
              <a:chOff x="1428750" y="4572000"/>
              <a:chExt cx="2686050" cy="361950"/>
            </a:xfrm>
          </p:grpSpPr>
          <p:sp>
            <p:nvSpPr>
              <p:cNvPr id="15" name="Flowchart: Delay 14">
                <a:extLst>
                  <a:ext uri="{FF2B5EF4-FFF2-40B4-BE49-F238E27FC236}">
                    <a16:creationId xmlns:a16="http://schemas.microsoft.com/office/drawing/2014/main" id="{FE145B29-4A48-4C86-B71A-076FBB1F2D4A}"/>
                  </a:ext>
                </a:extLst>
              </p:cNvPr>
              <p:cNvSpPr/>
              <p:nvPr/>
            </p:nvSpPr>
            <p:spPr>
              <a:xfrm>
                <a:off x="3829050" y="4572000"/>
                <a:ext cx="285750" cy="361950"/>
              </a:xfrm>
              <a:prstGeom prst="flowChartDelay">
                <a:avLst/>
              </a:prstGeom>
              <a:solidFill>
                <a:srgbClr val="199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UTM Avo" panose="02040603050506020204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314B8C6-4D49-4F8E-9229-02CF62A8DB13}"/>
                  </a:ext>
                </a:extLst>
              </p:cNvPr>
              <p:cNvSpPr/>
              <p:nvPr/>
            </p:nvSpPr>
            <p:spPr>
              <a:xfrm>
                <a:off x="1714500" y="4572000"/>
                <a:ext cx="2114550" cy="361950"/>
              </a:xfrm>
              <a:prstGeom prst="rect">
                <a:avLst/>
              </a:prstGeom>
              <a:solidFill>
                <a:srgbClr val="199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UTM Avo" panose="02040603050506020204" pitchFamily="18" charset="0"/>
                </a:endParaRPr>
              </a:p>
            </p:txBody>
          </p:sp>
          <p:sp>
            <p:nvSpPr>
              <p:cNvPr id="17" name="Flowchart: Delay 16">
                <a:extLst>
                  <a:ext uri="{FF2B5EF4-FFF2-40B4-BE49-F238E27FC236}">
                    <a16:creationId xmlns:a16="http://schemas.microsoft.com/office/drawing/2014/main" id="{EF821525-810C-40F3-9CC9-547F114BC7A5}"/>
                  </a:ext>
                </a:extLst>
              </p:cNvPr>
              <p:cNvSpPr/>
              <p:nvPr/>
            </p:nvSpPr>
            <p:spPr>
              <a:xfrm flipH="1">
                <a:off x="1428750" y="4572000"/>
                <a:ext cx="285750" cy="361950"/>
              </a:xfrm>
              <a:prstGeom prst="flowChartDelay">
                <a:avLst/>
              </a:prstGeom>
              <a:solidFill>
                <a:srgbClr val="199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UTM Avo" panose="02040603050506020204" pitchFamily="18" charset="0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E4CCD0-E53F-409E-ADE5-04EA496C7170}"/>
                </a:ext>
              </a:extLst>
            </p:cNvPr>
            <p:cNvSpPr txBox="1"/>
            <p:nvPr/>
          </p:nvSpPr>
          <p:spPr>
            <a:xfrm>
              <a:off x="6416212" y="4914513"/>
              <a:ext cx="239704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UTM Avo" panose="02040603050506020204" pitchFamily="18" charset="0"/>
                </a:rPr>
                <a:t>Learning Path Recommender  </a:t>
              </a:r>
              <a:r>
                <a:rPr lang="en-US" sz="1200" b="1" dirty="0">
                  <a:solidFill>
                    <a:schemeClr val="bg1"/>
                  </a:solidFill>
                  <a:latin typeface="UTM Avo" panose="02040603050506020204" pitchFamily="18" charset="0"/>
                </a:rPr>
                <a:t>12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E53AC8-8351-452E-97F0-399141826998}"/>
              </a:ext>
            </a:extLst>
          </p:cNvPr>
          <p:cNvCxnSpPr>
            <a:cxnSpLocks/>
          </p:cNvCxnSpPr>
          <p:nvPr/>
        </p:nvCxnSpPr>
        <p:spPr>
          <a:xfrm>
            <a:off x="0" y="6382139"/>
            <a:ext cx="12192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3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03300"/>
            <a:ext cx="12192000" cy="2292350"/>
          </a:xfrm>
        </p:spPr>
        <p:txBody>
          <a:bodyPr lIns="457200">
            <a:normAutofit/>
          </a:bodyPr>
          <a:lstStyle/>
          <a:p>
            <a:pPr marL="571500" indent="-571500" algn="l">
              <a:buClr>
                <a:srgbClr val="1990E1"/>
              </a:buClr>
              <a:buFont typeface="Webdings" panose="05030102010509060703" pitchFamily="18" charset="2"/>
              <a:buChar char=""/>
            </a:pPr>
            <a:r>
              <a:rPr lang="en-US" altLang="zh-TW" sz="2200" dirty="0">
                <a:latin typeface="UTM Avo" panose="02040603050506020204" pitchFamily="18" charset="0"/>
                <a:ea typeface="新細明體" pitchFamily="18" charset="-120"/>
                <a:cs typeface="Times New Roman" panose="02020603050405020304" pitchFamily="18" charset="0"/>
              </a:rPr>
              <a:t>Introduction</a:t>
            </a:r>
          </a:p>
          <a:p>
            <a:pPr marL="571500" indent="-571500" algn="l">
              <a:buClr>
                <a:srgbClr val="1990E1"/>
              </a:buClr>
              <a:buFont typeface="Webdings" panose="05030102010509060703" pitchFamily="18" charset="2"/>
              <a:buChar char=""/>
            </a:pPr>
            <a:r>
              <a:rPr lang="en-US" altLang="zh-TW" sz="2200" dirty="0">
                <a:latin typeface="UTM Avo" panose="02040603050506020204" pitchFamily="18" charset="0"/>
                <a:ea typeface="新細明體" pitchFamily="18" charset="-120"/>
                <a:cs typeface="Times New Roman" panose="02020603050405020304" pitchFamily="18" charset="0"/>
              </a:rPr>
              <a:t>Related Works</a:t>
            </a:r>
          </a:p>
          <a:p>
            <a:pPr marL="571500" indent="-571500" algn="l">
              <a:buClr>
                <a:srgbClr val="1990E1"/>
              </a:buClr>
              <a:buFont typeface="Webdings" panose="05030102010509060703" pitchFamily="18" charset="2"/>
              <a:buChar char=""/>
            </a:pPr>
            <a:r>
              <a:rPr lang="en-US" altLang="zh-TW" sz="2200" dirty="0">
                <a:latin typeface="UTM Avo" panose="02040603050506020204" pitchFamily="18" charset="0"/>
                <a:ea typeface="新細明體" pitchFamily="18" charset="-120"/>
                <a:cs typeface="Times New Roman" panose="02020603050405020304" pitchFamily="18" charset="0"/>
              </a:rPr>
              <a:t>Proposed Solution</a:t>
            </a:r>
          </a:p>
          <a:p>
            <a:pPr marL="571500" indent="-571500" algn="l">
              <a:buClr>
                <a:srgbClr val="1990E1"/>
              </a:buClr>
              <a:buFont typeface="Webdings" panose="05030102010509060703" pitchFamily="18" charset="2"/>
              <a:buChar char=""/>
            </a:pPr>
            <a:r>
              <a:rPr lang="en-US" altLang="zh-TW" sz="2200" dirty="0">
                <a:latin typeface="UTM Avo" panose="02040603050506020204" pitchFamily="18" charset="0"/>
                <a:ea typeface="新細明體" pitchFamily="18" charset="-120"/>
                <a:cs typeface="Times New Roman" panose="02020603050405020304" pitchFamily="18" charset="0"/>
              </a:rPr>
              <a:t>Experiments</a:t>
            </a:r>
          </a:p>
          <a:p>
            <a:pPr marL="571500" indent="-571500" algn="l">
              <a:buClr>
                <a:srgbClr val="1990E1"/>
              </a:buClr>
              <a:buFont typeface="Webdings" panose="05030102010509060703" pitchFamily="18" charset="2"/>
              <a:buChar char=""/>
            </a:pPr>
            <a:r>
              <a:rPr lang="en-US" altLang="zh-TW" sz="2200" dirty="0">
                <a:latin typeface="UTM Avo" panose="02040603050506020204" pitchFamily="18" charset="0"/>
                <a:ea typeface="新細明體" pitchFamily="18" charset="-120"/>
                <a:cs typeface="Times New Roman" panose="02020603050405020304" pitchFamily="18" charset="0"/>
              </a:rPr>
              <a:t>Conclusion</a:t>
            </a:r>
          </a:p>
          <a:p>
            <a:pPr marL="342900" indent="-342900" algn="l">
              <a:buClr>
                <a:srgbClr val="00B0F0"/>
              </a:buClr>
              <a:buFont typeface="Webdings" panose="05030102010509060703" pitchFamily="18" charset="2"/>
              <a:buChar char=""/>
            </a:pPr>
            <a:endParaRPr lang="en-US" sz="2200" dirty="0">
              <a:latin typeface="UTM Avo" panose="0204060305050602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r>
              <a:rPr lang="en-US" sz="2400" b="1">
                <a:latin typeface="UTM Avo" panose="02040603050506020204" pitchFamily="18" charset="0"/>
                <a:cs typeface="Times New Roman" panose="02020603050405020304" pitchFamily="18" charset="0"/>
              </a:rPr>
              <a:t>Agenda</a:t>
            </a:r>
            <a:endParaRPr lang="en-US" sz="2400" b="1" dirty="0">
              <a:latin typeface="UTM Avo" panose="0204060305050602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5EDAA66-D625-4F4B-AAC9-1592095FBD8F}"/>
              </a:ext>
            </a:extLst>
          </p:cNvPr>
          <p:cNvGrpSpPr/>
          <p:nvPr/>
        </p:nvGrpSpPr>
        <p:grpSpPr>
          <a:xfrm>
            <a:off x="9766964" y="6475835"/>
            <a:ext cx="2397043" cy="314324"/>
            <a:chOff x="6416212" y="4895851"/>
            <a:chExt cx="2397043" cy="31432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6E585D8-A3E5-4F7A-ACFF-99726DA86987}"/>
                </a:ext>
              </a:extLst>
            </p:cNvPr>
            <p:cNvGrpSpPr/>
            <p:nvPr/>
          </p:nvGrpSpPr>
          <p:grpSpPr>
            <a:xfrm>
              <a:off x="6448425" y="4895851"/>
              <a:ext cx="2332619" cy="314324"/>
              <a:chOff x="1428750" y="4572000"/>
              <a:chExt cx="2686050" cy="361950"/>
            </a:xfrm>
          </p:grpSpPr>
          <p:sp>
            <p:nvSpPr>
              <p:cNvPr id="4" name="Flowchart: Delay 3">
                <a:extLst>
                  <a:ext uri="{FF2B5EF4-FFF2-40B4-BE49-F238E27FC236}">
                    <a16:creationId xmlns:a16="http://schemas.microsoft.com/office/drawing/2014/main" id="{5196CBB0-3B8B-4AFA-AB77-372BFFE5E70B}"/>
                  </a:ext>
                </a:extLst>
              </p:cNvPr>
              <p:cNvSpPr/>
              <p:nvPr/>
            </p:nvSpPr>
            <p:spPr>
              <a:xfrm>
                <a:off x="3829050" y="4572000"/>
                <a:ext cx="285750" cy="361950"/>
              </a:xfrm>
              <a:prstGeom prst="flowChartDelay">
                <a:avLst/>
              </a:prstGeom>
              <a:solidFill>
                <a:srgbClr val="199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EEBE73B-C8CE-4A20-9A72-D5185382BCD0}"/>
                  </a:ext>
                </a:extLst>
              </p:cNvPr>
              <p:cNvSpPr/>
              <p:nvPr/>
            </p:nvSpPr>
            <p:spPr>
              <a:xfrm>
                <a:off x="1714500" y="4572000"/>
                <a:ext cx="2114550" cy="361950"/>
              </a:xfrm>
              <a:prstGeom prst="rect">
                <a:avLst/>
              </a:prstGeom>
              <a:solidFill>
                <a:srgbClr val="199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lowchart: Delay 9">
                <a:extLst>
                  <a:ext uri="{FF2B5EF4-FFF2-40B4-BE49-F238E27FC236}">
                    <a16:creationId xmlns:a16="http://schemas.microsoft.com/office/drawing/2014/main" id="{75F05109-C685-4928-8E18-8A551A1A0402}"/>
                  </a:ext>
                </a:extLst>
              </p:cNvPr>
              <p:cNvSpPr/>
              <p:nvPr/>
            </p:nvSpPr>
            <p:spPr>
              <a:xfrm flipH="1">
                <a:off x="1428750" y="4572000"/>
                <a:ext cx="285750" cy="361950"/>
              </a:xfrm>
              <a:prstGeom prst="flowChartDelay">
                <a:avLst/>
              </a:prstGeom>
              <a:solidFill>
                <a:srgbClr val="199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1F7697-2785-40C9-8AF2-34F75DA425F1}"/>
                </a:ext>
              </a:extLst>
            </p:cNvPr>
            <p:cNvSpPr txBox="1"/>
            <p:nvPr/>
          </p:nvSpPr>
          <p:spPr>
            <a:xfrm>
              <a:off x="6416212" y="4914513"/>
              <a:ext cx="239704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UTM Avo" panose="02040603050506020204" pitchFamily="18" charset="0"/>
                </a:rPr>
                <a:t>Learning Path Recommender  </a:t>
              </a:r>
              <a:r>
                <a:rPr lang="en-US" sz="1200" b="1" dirty="0">
                  <a:solidFill>
                    <a:schemeClr val="bg1"/>
                  </a:solidFill>
                  <a:latin typeface="UTM Avo" panose="02040603050506020204" pitchFamily="18" charset="0"/>
                </a:rPr>
                <a:t>2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C93176-68C3-4801-9781-054A3357EB10}"/>
              </a:ext>
            </a:extLst>
          </p:cNvPr>
          <p:cNvCxnSpPr>
            <a:cxnSpLocks/>
          </p:cNvCxnSpPr>
          <p:nvPr/>
        </p:nvCxnSpPr>
        <p:spPr>
          <a:xfrm>
            <a:off x="0" y="6382139"/>
            <a:ext cx="12192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08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12649" y="981076"/>
            <a:ext cx="5448518" cy="5513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</a:pP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UTM Avo" panose="02040603050506020204" pitchFamily="18" charset="0"/>
                <a:ea typeface="新細明體" pitchFamily="18" charset="-120"/>
                <a:cs typeface="Times New Roman" panose="02020603050405020304" pitchFamily="18" charset="0"/>
              </a:rPr>
              <a:t>Motivation:</a:t>
            </a: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 the speed of knowledge expansion of kindness is extremely fast. Therefore, learning styles also need to be adapted to increase efficiency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learning and Massive Open Online Courses (MOOCs) are revolutionizing learning.</a:t>
            </a: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learning platforms offer thousands of courses in many areas. </a:t>
            </a: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opens up unprecedented learning opportunities for learners. However, it is difficult for learners to find a learning path.</a:t>
            </a: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task is to advise learners on a suitable path based on learners' available preference and constraints 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sz="1900" dirty="0">
              <a:solidFill>
                <a:schemeClr val="tx1">
                  <a:lumMod val="75000"/>
                  <a:lumOff val="25000"/>
                </a:schemeClr>
              </a:solidFill>
              <a:latin typeface="UTM Avo" panose="020406030505060202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zh-TW" altLang="en-US" sz="1900" dirty="0">
              <a:solidFill>
                <a:schemeClr val="tx1">
                  <a:lumMod val="75000"/>
                  <a:lumOff val="25000"/>
                </a:schemeClr>
              </a:solidFill>
              <a:latin typeface="UTM Avo" panose="020406030505060202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846F9-8995-441D-A33D-C031552DABD1}"/>
              </a:ext>
            </a:extLst>
          </p:cNvPr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r>
              <a:rPr lang="en-US" sz="2400" b="1" dirty="0">
                <a:solidFill>
                  <a:schemeClr val="bg1"/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73E3C49-B01A-4A65-B608-41698C404FEE}"/>
              </a:ext>
            </a:extLst>
          </p:cNvPr>
          <p:cNvGrpSpPr/>
          <p:nvPr/>
        </p:nvGrpSpPr>
        <p:grpSpPr>
          <a:xfrm>
            <a:off x="9766964" y="6475835"/>
            <a:ext cx="2397043" cy="314324"/>
            <a:chOff x="6416212" y="4895851"/>
            <a:chExt cx="2397043" cy="31432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B75D0B2-AE10-4D37-BCA4-9C434E76A5A3}"/>
                </a:ext>
              </a:extLst>
            </p:cNvPr>
            <p:cNvGrpSpPr/>
            <p:nvPr/>
          </p:nvGrpSpPr>
          <p:grpSpPr>
            <a:xfrm>
              <a:off x="6448425" y="4895851"/>
              <a:ext cx="2332619" cy="314324"/>
              <a:chOff x="1428750" y="4572000"/>
              <a:chExt cx="2686050" cy="361950"/>
            </a:xfrm>
          </p:grpSpPr>
          <p:sp>
            <p:nvSpPr>
              <p:cNvPr id="17" name="Flowchart: Delay 16">
                <a:extLst>
                  <a:ext uri="{FF2B5EF4-FFF2-40B4-BE49-F238E27FC236}">
                    <a16:creationId xmlns:a16="http://schemas.microsoft.com/office/drawing/2014/main" id="{BCD8EFBA-1129-49F8-B942-9421B556492C}"/>
                  </a:ext>
                </a:extLst>
              </p:cNvPr>
              <p:cNvSpPr/>
              <p:nvPr/>
            </p:nvSpPr>
            <p:spPr>
              <a:xfrm>
                <a:off x="3829050" y="4572000"/>
                <a:ext cx="285750" cy="361950"/>
              </a:xfrm>
              <a:prstGeom prst="flowChartDelay">
                <a:avLst/>
              </a:prstGeom>
              <a:solidFill>
                <a:srgbClr val="199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642863F-D980-4203-984D-586362F27544}"/>
                  </a:ext>
                </a:extLst>
              </p:cNvPr>
              <p:cNvSpPr/>
              <p:nvPr/>
            </p:nvSpPr>
            <p:spPr>
              <a:xfrm>
                <a:off x="1714500" y="4572000"/>
                <a:ext cx="2114550" cy="361950"/>
              </a:xfrm>
              <a:prstGeom prst="rect">
                <a:avLst/>
              </a:prstGeom>
              <a:solidFill>
                <a:srgbClr val="199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lowchart: Delay 19">
                <a:extLst>
                  <a:ext uri="{FF2B5EF4-FFF2-40B4-BE49-F238E27FC236}">
                    <a16:creationId xmlns:a16="http://schemas.microsoft.com/office/drawing/2014/main" id="{964C0E94-6C41-4836-8700-BAD112F80895}"/>
                  </a:ext>
                </a:extLst>
              </p:cNvPr>
              <p:cNvSpPr/>
              <p:nvPr/>
            </p:nvSpPr>
            <p:spPr>
              <a:xfrm flipH="1">
                <a:off x="1428750" y="4572000"/>
                <a:ext cx="285750" cy="361950"/>
              </a:xfrm>
              <a:prstGeom prst="flowChartDelay">
                <a:avLst/>
              </a:prstGeom>
              <a:solidFill>
                <a:srgbClr val="199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FDFA09-3FA2-40B3-9C53-59DD48C71A2E}"/>
                </a:ext>
              </a:extLst>
            </p:cNvPr>
            <p:cNvSpPr txBox="1"/>
            <p:nvPr/>
          </p:nvSpPr>
          <p:spPr>
            <a:xfrm>
              <a:off x="6416212" y="4914513"/>
              <a:ext cx="239704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UTM Avo" panose="02040603050506020204" pitchFamily="18" charset="0"/>
                </a:rPr>
                <a:t>Learning Path Recommender   </a:t>
              </a:r>
              <a:r>
                <a:rPr lang="en-US" sz="1200" b="1" dirty="0">
                  <a:solidFill>
                    <a:schemeClr val="bg1"/>
                  </a:solidFill>
                  <a:latin typeface="UTM Avo" panose="02040603050506020204" pitchFamily="18" charset="0"/>
                </a:rPr>
                <a:t>3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6C9AB5-D977-4034-A166-24034281B6B4}"/>
              </a:ext>
            </a:extLst>
          </p:cNvPr>
          <p:cNvCxnSpPr>
            <a:cxnSpLocks/>
          </p:cNvCxnSpPr>
          <p:nvPr/>
        </p:nvCxnSpPr>
        <p:spPr>
          <a:xfrm>
            <a:off x="0" y="6382139"/>
            <a:ext cx="12192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33"/>
          <p:cNvSpPr>
            <a:spLocks noChangeArrowheads="1"/>
          </p:cNvSpPr>
          <p:nvPr/>
        </p:nvSpPr>
        <p:spPr bwMode="auto">
          <a:xfrm>
            <a:off x="7305675" y="14146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441996"/>
              </p:ext>
            </p:extLst>
          </p:nvPr>
        </p:nvGraphicFramePr>
        <p:xfrm>
          <a:off x="7305675" y="1414657"/>
          <a:ext cx="3924300" cy="439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" r:id="rId4" imgW="3924640" imgH="4389279" progId="Visio.Drawing.15">
                  <p:embed/>
                </p:oleObj>
              </mc:Choice>
              <mc:Fallback>
                <p:oleObj r:id="rId4" imgW="3924640" imgH="4389279" progId="Visio.Drawing.15">
                  <p:embed/>
                  <p:pic>
                    <p:nvPicPr>
                      <p:cNvPr id="0" name="Objec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5675" y="1414657"/>
                        <a:ext cx="3924300" cy="439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7322749" y="5733373"/>
            <a:ext cx="3890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UTM Avo" panose="02040603050506020204" pitchFamily="18" charset="0"/>
              </a:rPr>
              <a:t>Learning Path Recommender at MOOC</a:t>
            </a:r>
          </a:p>
        </p:txBody>
      </p:sp>
    </p:spTree>
    <p:extLst>
      <p:ext uri="{BB962C8B-B14F-4D97-AF65-F5344CB8AC3E}">
        <p14:creationId xmlns:p14="http://schemas.microsoft.com/office/powerpoint/2010/main" val="251992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12648" y="985837"/>
            <a:ext cx="10893551" cy="5311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TW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UTM Avo" panose="02040603050506020204" pitchFamily="18" charset="0"/>
                <a:ea typeface="新細明體" pitchFamily="18" charset="-120"/>
                <a:cs typeface="Times New Roman" panose="02020603050405020304" pitchFamily="18" charset="0"/>
              </a:rPr>
              <a:t>Previous Researches:</a:t>
            </a:r>
          </a:p>
          <a:p>
            <a:pPr marL="342900" indent="-342900" algn="l">
              <a:lnSpc>
                <a:spcPct val="150000"/>
              </a:lnSpc>
              <a:buClr>
                <a:srgbClr val="1990E1"/>
              </a:buClr>
              <a:buFont typeface="Webdings" panose="05030102010509060703" pitchFamily="18" charset="2"/>
              <a:buChar char="4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researches based on data mining often seek to detect similarity points between factors in the system.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or sometimes unrelated to the needs of the learners.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 marL="342900" indent="-342900" algn="l">
              <a:lnSpc>
                <a:spcPct val="150000"/>
              </a:lnSpc>
              <a:buClr>
                <a:srgbClr val="1990E1"/>
              </a:buClr>
              <a:buFont typeface="Webdings" panose="05030102010509060703" pitchFamily="18" charset="2"/>
              <a:buChar char="4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Traditional Recommender System based on Nearest Neighbor Search and Similarities does not work in this context.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2900" indent="-342900" algn="l">
              <a:lnSpc>
                <a:spcPct val="150000"/>
              </a:lnSpc>
              <a:buClr>
                <a:srgbClr val="1990E1"/>
              </a:buClr>
              <a:buFont typeface="Webdings" panose="05030102010509060703" pitchFamily="18" charset="2"/>
              <a:buChar char="4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graphs allows thorough matching of knowledge required with the learning path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No researcher consider the learner’s preferences and constraints when studying at MOOC.</a:t>
            </a:r>
          </a:p>
          <a:p>
            <a:pPr marL="342900" indent="-342900" algn="l">
              <a:lnSpc>
                <a:spcPct val="150000"/>
              </a:lnSpc>
              <a:buClr>
                <a:srgbClr val="1990E1"/>
              </a:buClr>
              <a:buFont typeface="Webdings" panose="05030102010509060703" pitchFamily="18" charset="2"/>
              <a:buChar char="4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Learning path search problem is permutation complexity   Optimal cannot be archived by a polynomial Solution.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Solution: </a:t>
            </a:r>
          </a:p>
          <a:p>
            <a:pPr marL="342900" indent="-342900" algn="l">
              <a:lnSpc>
                <a:spcPct val="150000"/>
              </a:lnSpc>
              <a:buClr>
                <a:srgbClr val="1990E1"/>
              </a:buClr>
              <a:buFont typeface="Webdings" panose="05030102010509060703" pitchFamily="18" charset="2"/>
              <a:buChar char="4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Multi-Criteria Optimization as a Knowledge-based Recommender System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recommend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path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learner.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path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 several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their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archive some particular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Clr>
                <a:srgbClr val="1990E1"/>
              </a:buClr>
              <a:buFont typeface="Webdings" panose="05030102010509060703" pitchFamily="18" charset="2"/>
              <a:buChar char="4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Genetic Algorithm for solving the NP-Hard problem.</a:t>
            </a:r>
            <a:endParaRPr lang="zh-TW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UTM Avo" panose="020406030505060202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8B08B2-26B2-4C2F-B689-9C89B59519F6}"/>
              </a:ext>
            </a:extLst>
          </p:cNvPr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r>
              <a:rPr lang="en-US" sz="2400" b="1">
                <a:solidFill>
                  <a:schemeClr val="bg1"/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Related Works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1D7AF0-D709-4251-A2A3-2EE3708782AF}"/>
              </a:ext>
            </a:extLst>
          </p:cNvPr>
          <p:cNvGrpSpPr/>
          <p:nvPr/>
        </p:nvGrpSpPr>
        <p:grpSpPr>
          <a:xfrm>
            <a:off x="9766964" y="6475835"/>
            <a:ext cx="2397043" cy="314324"/>
            <a:chOff x="6416212" y="4895851"/>
            <a:chExt cx="2397043" cy="31432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A57E1A-2D5A-4D66-A42A-F68B60AFA12B}"/>
                </a:ext>
              </a:extLst>
            </p:cNvPr>
            <p:cNvGrpSpPr/>
            <p:nvPr/>
          </p:nvGrpSpPr>
          <p:grpSpPr>
            <a:xfrm>
              <a:off x="6448425" y="4895851"/>
              <a:ext cx="2332619" cy="314324"/>
              <a:chOff x="1428750" y="4572000"/>
              <a:chExt cx="2686050" cy="361950"/>
            </a:xfrm>
          </p:grpSpPr>
          <p:sp>
            <p:nvSpPr>
              <p:cNvPr id="14" name="Flowchart: Delay 13">
                <a:extLst>
                  <a:ext uri="{FF2B5EF4-FFF2-40B4-BE49-F238E27FC236}">
                    <a16:creationId xmlns:a16="http://schemas.microsoft.com/office/drawing/2014/main" id="{F40D5644-F50F-472C-B3FD-222E41CAE225}"/>
                  </a:ext>
                </a:extLst>
              </p:cNvPr>
              <p:cNvSpPr/>
              <p:nvPr/>
            </p:nvSpPr>
            <p:spPr>
              <a:xfrm>
                <a:off x="3829050" y="4572000"/>
                <a:ext cx="285750" cy="361950"/>
              </a:xfrm>
              <a:prstGeom prst="flowChartDelay">
                <a:avLst/>
              </a:prstGeom>
              <a:solidFill>
                <a:srgbClr val="199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E9EFDC3-E737-401B-A984-EDB0F8D3764A}"/>
                  </a:ext>
                </a:extLst>
              </p:cNvPr>
              <p:cNvSpPr/>
              <p:nvPr/>
            </p:nvSpPr>
            <p:spPr>
              <a:xfrm>
                <a:off x="1714500" y="4572000"/>
                <a:ext cx="2114550" cy="361950"/>
              </a:xfrm>
              <a:prstGeom prst="rect">
                <a:avLst/>
              </a:prstGeom>
              <a:solidFill>
                <a:srgbClr val="199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lowchart: Delay 15">
                <a:extLst>
                  <a:ext uri="{FF2B5EF4-FFF2-40B4-BE49-F238E27FC236}">
                    <a16:creationId xmlns:a16="http://schemas.microsoft.com/office/drawing/2014/main" id="{30C17064-DDD6-4680-8597-0CA5C79D3A79}"/>
                  </a:ext>
                </a:extLst>
              </p:cNvPr>
              <p:cNvSpPr/>
              <p:nvPr/>
            </p:nvSpPr>
            <p:spPr>
              <a:xfrm flipH="1">
                <a:off x="1428750" y="4572000"/>
                <a:ext cx="285750" cy="361950"/>
              </a:xfrm>
              <a:prstGeom prst="flowChartDelay">
                <a:avLst/>
              </a:prstGeom>
              <a:solidFill>
                <a:srgbClr val="199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334DBC-3745-4436-9A17-7FA61121D38C}"/>
                </a:ext>
              </a:extLst>
            </p:cNvPr>
            <p:cNvSpPr txBox="1"/>
            <p:nvPr/>
          </p:nvSpPr>
          <p:spPr>
            <a:xfrm>
              <a:off x="6416212" y="4914513"/>
              <a:ext cx="239704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UTM Avo" panose="02040603050506020204" pitchFamily="18" charset="0"/>
                </a:rPr>
                <a:t>Learning Path Recommender  </a:t>
              </a:r>
              <a:r>
                <a:rPr lang="en-US" sz="1200" b="1" dirty="0">
                  <a:solidFill>
                    <a:schemeClr val="bg1"/>
                  </a:solidFill>
                  <a:latin typeface="UTM Avo" panose="02040603050506020204" pitchFamily="18" charset="0"/>
                </a:rPr>
                <a:t>4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991B7D-5D3D-468E-9173-1FD2B5065C4F}"/>
              </a:ext>
            </a:extLst>
          </p:cNvPr>
          <p:cNvCxnSpPr>
            <a:cxnSpLocks/>
          </p:cNvCxnSpPr>
          <p:nvPr/>
        </p:nvCxnSpPr>
        <p:spPr>
          <a:xfrm>
            <a:off x="0" y="6382139"/>
            <a:ext cx="12192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52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12648" y="985837"/>
            <a:ext cx="10893551" cy="5311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TW" sz="18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Objectives:</a:t>
            </a:r>
          </a:p>
          <a:p>
            <a:pPr marL="342900" indent="-342900" algn="l">
              <a:lnSpc>
                <a:spcPct val="160000"/>
              </a:lnSpc>
              <a:buClr>
                <a:srgbClr val="1990E1"/>
              </a:buClr>
              <a:buFont typeface="Webdings" panose="05030102010509060703" pitchFamily="18" charset="2"/>
              <a:buChar char="4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Minimizing the critical learning path </a:t>
            </a:r>
          </a:p>
          <a:p>
            <a:pPr marL="342900" indent="-342900" algn="l">
              <a:lnSpc>
                <a:spcPct val="160000"/>
              </a:lnSpc>
              <a:buClr>
                <a:srgbClr val="1990E1"/>
              </a:buClr>
              <a:buFont typeface="Webdings" panose="05030102010509060703" pitchFamily="18" charset="2"/>
              <a:buChar char="4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learning time.</a:t>
            </a:r>
          </a:p>
          <a:p>
            <a:pPr marL="342900" indent="-342900" algn="l">
              <a:lnSpc>
                <a:spcPct val="160000"/>
              </a:lnSpc>
              <a:buClr>
                <a:srgbClr val="1990E1"/>
              </a:buClr>
              <a:buFont typeface="Webdings" panose="05030102010509060703" pitchFamily="18" charset="2"/>
              <a:buChar char="4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with higher ratings have a higher chance of being recommended.</a:t>
            </a:r>
          </a:p>
          <a:p>
            <a:pPr marL="342900" indent="-342900" algn="l">
              <a:lnSpc>
                <a:spcPct val="160000"/>
              </a:lnSpc>
              <a:buClr>
                <a:srgbClr val="1990E1"/>
              </a:buClr>
              <a:buFont typeface="Webdings" panose="05030102010509060703" pitchFamily="18" charset="2"/>
              <a:buChar char="4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Courses with a higher number of recent enrollment have a higher chance of being recommended.</a:t>
            </a:r>
          </a:p>
          <a:p>
            <a:pPr marL="342900" indent="-342900" algn="l">
              <a:lnSpc>
                <a:spcPct val="160000"/>
              </a:lnSpc>
              <a:buClr>
                <a:srgbClr val="1990E1"/>
              </a:buClr>
              <a:buFont typeface="Webdings" panose="05030102010509060703" pitchFamily="18" charset="2"/>
              <a:buChar char="4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cheaper the cost, the better.</a:t>
            </a:r>
          </a:p>
          <a:p>
            <a:pPr algn="l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Constraints: </a:t>
            </a:r>
          </a:p>
          <a:p>
            <a:pPr marL="342900" indent="-342900" algn="l">
              <a:lnSpc>
                <a:spcPct val="160000"/>
              </a:lnSpc>
              <a:buClr>
                <a:srgbClr val="1990E1"/>
              </a:buClr>
              <a:buFont typeface="Webdings" panose="05030102010509060703" pitchFamily="18" charset="2"/>
              <a:buChar char="4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Courses must be organized according to the dependencies of the learning outcomes defined in the knowledge graph. </a:t>
            </a:r>
          </a:p>
          <a:p>
            <a:pPr marL="342900" indent="-342900" algn="l">
              <a:lnSpc>
                <a:spcPct val="160000"/>
              </a:lnSpc>
              <a:buClr>
                <a:srgbClr val="1990E1"/>
              </a:buClr>
              <a:buFont typeface="Webdings" panose="05030102010509060703" pitchFamily="18" charset="2"/>
              <a:buChar char="4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qualifications of the registered job must be met.</a:t>
            </a:r>
          </a:p>
          <a:p>
            <a:pPr marL="342900" indent="-342900" algn="l">
              <a:lnSpc>
                <a:spcPct val="160000"/>
              </a:lnSpc>
              <a:buClr>
                <a:srgbClr val="1990E1"/>
              </a:buClr>
              <a:buFont typeface="Webdings" panose="05030102010509060703" pitchFamily="18" charset="2"/>
              <a:buChar char="4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cost for the courses should not exceed the budget.</a:t>
            </a:r>
          </a:p>
          <a:p>
            <a:pPr marL="342900" indent="-3429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altLang="zh-TW" sz="2000" dirty="0">
              <a:latin typeface="UTM Avo" panose="0204060305050602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zh-TW" sz="2000" dirty="0">
              <a:latin typeface="UTM Avo" panose="020406030505060202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zh-TW" altLang="en-US" sz="2800" dirty="0">
              <a:latin typeface="UTM Avo" panose="020406030505060202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BADF0B-39CF-429F-9055-89473C6E886D}"/>
              </a:ext>
            </a:extLst>
          </p:cNvPr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r>
              <a:rPr lang="en-US" sz="2400" b="1" dirty="0">
                <a:solidFill>
                  <a:schemeClr val="bg1"/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Proposed Solution – Model Description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404E2A6-E4F4-4472-8AF7-07701F9DCF3F}"/>
              </a:ext>
            </a:extLst>
          </p:cNvPr>
          <p:cNvGrpSpPr/>
          <p:nvPr/>
        </p:nvGrpSpPr>
        <p:grpSpPr>
          <a:xfrm>
            <a:off x="9766964" y="6475835"/>
            <a:ext cx="2397043" cy="314324"/>
            <a:chOff x="6416212" y="4895851"/>
            <a:chExt cx="2397043" cy="31432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6BF8E92-901D-482E-A136-C00CAFE63C91}"/>
                </a:ext>
              </a:extLst>
            </p:cNvPr>
            <p:cNvGrpSpPr/>
            <p:nvPr/>
          </p:nvGrpSpPr>
          <p:grpSpPr>
            <a:xfrm>
              <a:off x="6448425" y="4895851"/>
              <a:ext cx="2332619" cy="314324"/>
              <a:chOff x="1428750" y="4572000"/>
              <a:chExt cx="2686050" cy="361950"/>
            </a:xfrm>
          </p:grpSpPr>
          <p:sp>
            <p:nvSpPr>
              <p:cNvPr id="14" name="Flowchart: Delay 13">
                <a:extLst>
                  <a:ext uri="{FF2B5EF4-FFF2-40B4-BE49-F238E27FC236}">
                    <a16:creationId xmlns:a16="http://schemas.microsoft.com/office/drawing/2014/main" id="{3AD45E8E-63BF-4EF0-9FC2-86B024445418}"/>
                  </a:ext>
                </a:extLst>
              </p:cNvPr>
              <p:cNvSpPr/>
              <p:nvPr/>
            </p:nvSpPr>
            <p:spPr>
              <a:xfrm>
                <a:off x="3829050" y="4572000"/>
                <a:ext cx="285750" cy="361950"/>
              </a:xfrm>
              <a:prstGeom prst="flowChartDelay">
                <a:avLst/>
              </a:prstGeom>
              <a:solidFill>
                <a:srgbClr val="199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0AF7790-828D-40C4-960C-DAAD790B1CE5}"/>
                  </a:ext>
                </a:extLst>
              </p:cNvPr>
              <p:cNvSpPr/>
              <p:nvPr/>
            </p:nvSpPr>
            <p:spPr>
              <a:xfrm>
                <a:off x="1714500" y="4572000"/>
                <a:ext cx="2114550" cy="361950"/>
              </a:xfrm>
              <a:prstGeom prst="rect">
                <a:avLst/>
              </a:prstGeom>
              <a:solidFill>
                <a:srgbClr val="199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lowchart: Delay 15">
                <a:extLst>
                  <a:ext uri="{FF2B5EF4-FFF2-40B4-BE49-F238E27FC236}">
                    <a16:creationId xmlns:a16="http://schemas.microsoft.com/office/drawing/2014/main" id="{EDB957C4-40E9-4AEF-BAAB-C2D530A10807}"/>
                  </a:ext>
                </a:extLst>
              </p:cNvPr>
              <p:cNvSpPr/>
              <p:nvPr/>
            </p:nvSpPr>
            <p:spPr>
              <a:xfrm flipH="1">
                <a:off x="1428750" y="4572000"/>
                <a:ext cx="285750" cy="361950"/>
              </a:xfrm>
              <a:prstGeom prst="flowChartDelay">
                <a:avLst/>
              </a:prstGeom>
              <a:solidFill>
                <a:srgbClr val="199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7E0AEF-62F8-4FE9-9AFF-6A3EE4D87136}"/>
                </a:ext>
              </a:extLst>
            </p:cNvPr>
            <p:cNvSpPr txBox="1"/>
            <p:nvPr/>
          </p:nvSpPr>
          <p:spPr>
            <a:xfrm>
              <a:off x="6416212" y="4914513"/>
              <a:ext cx="239704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UTM Avo" panose="02040603050506020204" pitchFamily="18" charset="0"/>
                </a:rPr>
                <a:t>Learning Path Recommender  </a:t>
              </a:r>
              <a:r>
                <a:rPr lang="en-US" sz="1200" b="1" dirty="0">
                  <a:solidFill>
                    <a:schemeClr val="bg1"/>
                  </a:solidFill>
                  <a:latin typeface="UTM Avo" panose="02040603050506020204" pitchFamily="18" charset="0"/>
                </a:rPr>
                <a:t>5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22EEE3-09BB-4B85-912C-81A9EFA4D3BC}"/>
              </a:ext>
            </a:extLst>
          </p:cNvPr>
          <p:cNvCxnSpPr>
            <a:cxnSpLocks/>
          </p:cNvCxnSpPr>
          <p:nvPr/>
        </p:nvCxnSpPr>
        <p:spPr>
          <a:xfrm>
            <a:off x="0" y="6382139"/>
            <a:ext cx="12192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36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994375" y="1025887"/>
                <a:ext cx="6953723" cy="4937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the number of available courses. </a:t>
                </a:r>
              </a:p>
              <a:p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number of </a:t>
                </a:r>
                <a:r>
                  <a:rPr 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available</a:t>
                </a: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learning outcomes.</a:t>
                </a:r>
              </a:p>
              <a:p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represents the set of predefined jobs (user can choose one or more jobs). </a:t>
                </a:r>
              </a:p>
              <a:p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budget of the user. </a:t>
                </a:r>
              </a:p>
              <a:p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05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050" i="1">
                        <a:latin typeface="Cambria Math" panose="02040503050406030204" pitchFamily="18" charset="0"/>
                      </a:rPr>
                      <m:t> ∈{0,1}, 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matrix to represent the required learning outcomes of the jobs,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05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means the learning outcome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required by the job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05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otherwise.</a:t>
                </a:r>
              </a:p>
              <a:p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05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vector that represents the registered jobs of the user,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05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if the learner register for job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05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otherwise.</a:t>
                </a:r>
              </a:p>
              <a:p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05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050" i="1">
                        <a:latin typeface="Cambria Math" panose="02040503050406030204" pitchFamily="18" charset="0"/>
                      </a:rPr>
                      <m:t>∈{0,1}, 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defines a vector that illustrate the learning outcomes that the user achieved before the learning process,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05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means the user already gained learning outcome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05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otherwise.</a:t>
                </a:r>
              </a:p>
              <a:p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05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050" i="1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{"/>
                        <m:endChr m:val="}"/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describes the adjacency matrix,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05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determines that course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provide learning outcome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05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otherwise.</a:t>
                </a:r>
              </a:p>
              <a:p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05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05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05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denotes the averaging rating of the community on the course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05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05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05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number of recent number of enrollment of course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050" i="1">
                        <a:latin typeface="Cambria Math" panose="02040503050406030204" pitchFamily="18" charset="0"/>
                      </a:rPr>
                      <m:t>|∈</m:t>
                    </m:r>
                    <m:sSup>
                      <m:sSup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05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price of course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05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</a:rPr>
                      <m:t>,, 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 } 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adjacency matrix to present the knowledge graph,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05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indicates that learning outcome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must be archived before learning outcome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05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means they have no dependency.</a:t>
                </a:r>
              </a:p>
              <a:p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={</m:t>
                    </m:r>
                    <m:sSubSup>
                      <m:sSubSup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</m:sSubSup>
                    <m:r>
                      <a:rPr lang="en-US" sz="1050" i="1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</m:sSubSup>
                    <m:r>
                      <a:rPr lang="en-US" sz="105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050" i="1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advertised duration to complete course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the decision variables to represent a adjacency matrix of a directed graph for the recommended learning path. Where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05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shows that course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starts before  course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05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means they have no dependency.</a:t>
                </a:r>
              </a:p>
              <a:p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set of vertexes of the graph represented by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In other words,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presents the set of course that recommend to user.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={</m:t>
                    </m:r>
                    <m:sSubSup>
                      <m:sSubSup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</m:sSubSup>
                    <m:r>
                      <a:rPr lang="en-US" sz="1050" i="1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</m:sSubSup>
                    <m:r>
                      <a:rPr lang="en-US" sz="105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</m:sSubSup>
                    <m:r>
                      <a:rPr lang="en-US" sz="105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course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vertex of graph represented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/>
                    </m:sSup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</m:sSubSup>
                    <m:r>
                      <a:rPr lang="en-US" sz="105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otherwise.</a:t>
                </a:r>
              </a:p>
              <a:p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𝑐𝑜𝑚𝑝𝑙𝑒𝑡𝑒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𝑐𝑜𝑚𝑝𝑙𝑒𝑡𝑒</m:t>
                        </m:r>
                      </m:sup>
                    </m:sSubSup>
                    <m:r>
                      <a:rPr lang="en-US" sz="1050" i="1">
                        <a:latin typeface="Cambria Math" panose="02040503050406030204" pitchFamily="18" charset="0"/>
                      </a:rPr>
                      <m:t>∈  </m:t>
                    </m:r>
                    <m:sSup>
                      <m:sSup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05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050" i="1">
                        <a:latin typeface="Cambria Math" panose="02040503050406030204" pitchFamily="18" charset="0"/>
                      </a:rPr>
                      <m:t>,}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presents the actual time user complete the courses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𝑐𝑜𝑚𝑝𝑙𝑒𝑡𝑒</m:t>
                        </m:r>
                      </m:sup>
                    </m:sSubSup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denotes the time when the learner complete course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𝑐𝑜𝑚𝑝𝑙𝑒𝑡𝑒</m:t>
                          </m:r>
                        </m:sup>
                      </m:sSubSup>
                      <m:r>
                        <a:rPr lang="en-US" sz="105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/>
                              </m:sSubSup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=0                   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𝑐𝑜𝑚𝑝𝑙𝑒𝑡𝑒</m:t>
                                  </m:r>
                                </m:sup>
                              </m:sSubSup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≥0 </m:t>
                              </m:r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375" y="1025887"/>
                <a:ext cx="6953723" cy="4937827"/>
              </a:xfrm>
              <a:prstGeom prst="rect">
                <a:avLst/>
              </a:prstGeom>
              <a:blipFill>
                <a:blip r:embed="rId3"/>
                <a:stretch>
                  <a:fillRect r="-263" b="-33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BBAE75D7-2FFC-4A71-9F85-B48B91432B4C}"/>
              </a:ext>
            </a:extLst>
          </p:cNvPr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r>
              <a:rPr lang="en-US" sz="2400" b="1" dirty="0">
                <a:solidFill>
                  <a:schemeClr val="bg1"/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Proposed Solution – Optimization Model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A7A0CC2-D005-47F7-ADE7-FFAE04B0DD9B}"/>
              </a:ext>
            </a:extLst>
          </p:cNvPr>
          <p:cNvGrpSpPr/>
          <p:nvPr/>
        </p:nvGrpSpPr>
        <p:grpSpPr>
          <a:xfrm>
            <a:off x="9766964" y="6475835"/>
            <a:ext cx="2397043" cy="314324"/>
            <a:chOff x="6416212" y="4895851"/>
            <a:chExt cx="2397043" cy="31432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3CCF026-4CB6-4444-8296-DD64BE8B7A2E}"/>
                </a:ext>
              </a:extLst>
            </p:cNvPr>
            <p:cNvGrpSpPr/>
            <p:nvPr/>
          </p:nvGrpSpPr>
          <p:grpSpPr>
            <a:xfrm>
              <a:off x="6448425" y="4895851"/>
              <a:ext cx="2332619" cy="314324"/>
              <a:chOff x="1428750" y="4572000"/>
              <a:chExt cx="2686050" cy="361950"/>
            </a:xfrm>
          </p:grpSpPr>
          <p:sp>
            <p:nvSpPr>
              <p:cNvPr id="28" name="Flowchart: Delay 27">
                <a:extLst>
                  <a:ext uri="{FF2B5EF4-FFF2-40B4-BE49-F238E27FC236}">
                    <a16:creationId xmlns:a16="http://schemas.microsoft.com/office/drawing/2014/main" id="{76301DF2-4381-431B-8A76-5C387D40BBFA}"/>
                  </a:ext>
                </a:extLst>
              </p:cNvPr>
              <p:cNvSpPr/>
              <p:nvPr/>
            </p:nvSpPr>
            <p:spPr>
              <a:xfrm>
                <a:off x="3829050" y="4572000"/>
                <a:ext cx="285750" cy="361950"/>
              </a:xfrm>
              <a:prstGeom prst="flowChartDelay">
                <a:avLst/>
              </a:prstGeom>
              <a:solidFill>
                <a:srgbClr val="199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E4B958B-1577-4700-A94E-AD2704CB8D0C}"/>
                  </a:ext>
                </a:extLst>
              </p:cNvPr>
              <p:cNvSpPr/>
              <p:nvPr/>
            </p:nvSpPr>
            <p:spPr>
              <a:xfrm>
                <a:off x="1714500" y="4572000"/>
                <a:ext cx="2114550" cy="361950"/>
              </a:xfrm>
              <a:prstGeom prst="rect">
                <a:avLst/>
              </a:prstGeom>
              <a:solidFill>
                <a:srgbClr val="199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lowchart: Delay 29">
                <a:extLst>
                  <a:ext uri="{FF2B5EF4-FFF2-40B4-BE49-F238E27FC236}">
                    <a16:creationId xmlns:a16="http://schemas.microsoft.com/office/drawing/2014/main" id="{3D4475B9-6A7E-4586-AACA-20A10CCE3769}"/>
                  </a:ext>
                </a:extLst>
              </p:cNvPr>
              <p:cNvSpPr/>
              <p:nvPr/>
            </p:nvSpPr>
            <p:spPr>
              <a:xfrm flipH="1">
                <a:off x="1428750" y="4572000"/>
                <a:ext cx="285750" cy="361950"/>
              </a:xfrm>
              <a:prstGeom prst="flowChartDelay">
                <a:avLst/>
              </a:prstGeom>
              <a:solidFill>
                <a:srgbClr val="199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A321184-14FA-48DF-BEBA-0344AF3F6F6E}"/>
                </a:ext>
              </a:extLst>
            </p:cNvPr>
            <p:cNvSpPr txBox="1"/>
            <p:nvPr/>
          </p:nvSpPr>
          <p:spPr>
            <a:xfrm>
              <a:off x="6416212" y="4914513"/>
              <a:ext cx="239704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UTM Avo" panose="02040603050506020204" pitchFamily="18" charset="0"/>
                </a:rPr>
                <a:t>Learning Path Recommender  </a:t>
              </a:r>
              <a:r>
                <a:rPr lang="en-US" sz="1200" b="1" dirty="0">
                  <a:solidFill>
                    <a:schemeClr val="bg1"/>
                  </a:solidFill>
                  <a:latin typeface="UTM Avo" panose="02040603050506020204" pitchFamily="18" charset="0"/>
                </a:rPr>
                <a:t>6</a:t>
              </a: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979CFD-B7B4-4571-A102-DC2ED5C733CD}"/>
              </a:ext>
            </a:extLst>
          </p:cNvPr>
          <p:cNvCxnSpPr>
            <a:cxnSpLocks/>
          </p:cNvCxnSpPr>
          <p:nvPr/>
        </p:nvCxnSpPr>
        <p:spPr>
          <a:xfrm>
            <a:off x="0" y="6382139"/>
            <a:ext cx="12192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67A302-6D87-4D5B-9BFA-0FEBDA9E817E}"/>
              </a:ext>
            </a:extLst>
          </p:cNvPr>
          <p:cNvSpPr txBox="1"/>
          <p:nvPr/>
        </p:nvSpPr>
        <p:spPr>
          <a:xfrm>
            <a:off x="358202" y="3187342"/>
            <a:ext cx="1452642" cy="45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TW" sz="1800" b="1" dirty="0">
                <a:latin typeface="UTM Avo" panose="02040603050506020204" pitchFamily="18" charset="0"/>
                <a:ea typeface="新細明體" pitchFamily="18" charset="-120"/>
                <a:cs typeface="Times New Roman" panose="02020603050405020304" pitchFamily="18" charset="0"/>
              </a:rPr>
              <a:t>Subject to: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58201" y="976890"/>
                <a:ext cx="4246122" cy="751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2E09E5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  <m:d>
                      <m:dPr>
                        <m:ctrlPr>
                          <a:rPr lang="en-US" sz="1400" i="1">
                            <a:solidFill>
                              <a:srgbClr val="2E09E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solidFill>
                                  <a:srgbClr val="2E09E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solidFill>
                                  <a:srgbClr val="2E09E5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400" i="0">
                                <a:solidFill>
                                  <a:srgbClr val="2E09E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</m:sSubSup>
                        <m:d>
                          <m:dPr>
                            <m:ctrlPr>
                              <a:rPr lang="en-US" sz="1400" i="1">
                                <a:solidFill>
                                  <a:srgbClr val="2E09E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rgbClr val="2E09E5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1400" i="0">
                            <a:solidFill>
                              <a:srgbClr val="2E09E5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400" i="1">
                                <a:solidFill>
                                  <a:srgbClr val="2E09E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400" i="1">
                                    <a:solidFill>
                                      <a:srgbClr val="2E09E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i="0">
                                    <a:solidFill>
                                      <a:srgbClr val="2E09E5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400" i="1">
                                    <a:solidFill>
                                      <a:srgbClr val="2E09E5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400" i="0">
                                    <a:solidFill>
                                      <a:srgbClr val="2E09E5"/>
                                    </a:solidFill>
                                    <a:latin typeface="Cambria Math" panose="02040503050406030204" pitchFamily="18" charset="0"/>
                                  </a:rPr>
                                  <m:t>=1…</m:t>
                                </m:r>
                                <m:r>
                                  <a:rPr lang="en-US" sz="1400" i="1">
                                    <a:solidFill>
                                      <a:srgbClr val="2E09E5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rgbClr val="2E09E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2E09E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0">
                                        <a:solidFill>
                                          <a:srgbClr val="2E09E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2E09E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 i="0">
                                            <a:solidFill>
                                              <a:srgbClr val="2E09E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400" i="1">
                                                <a:solidFill>
                                                  <a:srgbClr val="2E09E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0">
                                                <a:solidFill>
                                                  <a:srgbClr val="2E09E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</m:t>
                                            </m:r>
                                            <m:nary>
                                              <m:naryPr>
                                                <m:chr m:val="∑"/>
                                                <m:limLoc m:val="undOvr"/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2E09E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2E09E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  <m:r>
                                                  <a:rPr lang="en-US" sz="1400" i="0">
                                                    <a:solidFill>
                                                      <a:srgbClr val="2E09E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=1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400" i="1">
                                                    <a:solidFill>
                                                      <a:srgbClr val="2E09E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sup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2E09E5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2E09E5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2E09E5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𝑐</m:t>
                                                    </m:r>
                                                    <m:r>
                                                      <a:rPr lang="en-US" sz="1400" i="0">
                                                        <a:solidFill>
                                                          <a:srgbClr val="2E09E5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2E09E5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𝑑</m:t>
                                                    </m:r>
                                                  </m:sub>
                                                  <m:sup/>
                                                </m:sSubSup>
                                              </m:e>
                                            </m:nary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1400" i="0">
                                        <a:solidFill>
                                          <a:srgbClr val="2E09E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2E09E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2E09E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2E09E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  <m:sup/>
                                    </m:sSubSup>
                                  </m:e>
                                </m:d>
                                <m:r>
                                  <a:rPr lang="en-US" sz="1400" i="0">
                                    <a:solidFill>
                                      <a:srgbClr val="2E09E5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2E09E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2E09E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                                                                         </m:t>
                                    </m:r>
                                    <m:r>
                                      <a:rPr lang="en-US" sz="1400" i="1">
                                        <a:solidFill>
                                          <a:srgbClr val="2E09E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2E09E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2E09E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𝑐𝑜𝑚𝑝𝑙𝑒𝑡𝑒</m:t>
                                    </m:r>
                                  </m:sup>
                                </m:sSubSup>
                                <m:r>
                                  <a:rPr lang="en-US" sz="1400" i="0">
                                    <a:solidFill>
                                      <a:srgbClr val="2E09E5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  <m:r>
                          <a:rPr lang="en-US" sz="1400" i="0">
                            <a:solidFill>
                              <a:srgbClr val="2E09E5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rgbClr val="2E09E5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01" y="976890"/>
                <a:ext cx="4246122" cy="751872"/>
              </a:xfrm>
              <a:prstGeom prst="rect">
                <a:avLst/>
              </a:prstGeom>
              <a:blipFill>
                <a:blip r:embed="rId4"/>
                <a:stretch>
                  <a:fillRect l="-4023" t="-88710" r="-15374" b="-1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8202" y="1632023"/>
                <a:ext cx="2495748" cy="3434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sz="1400" i="1" smtClean="0">
                            <a:solidFill>
                              <a:srgbClr val="2E09E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400" i="1">
                                <a:solidFill>
                                  <a:srgbClr val="2E09E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400" i="1">
                                <a:solidFill>
                                  <a:srgbClr val="2E09E5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fName>
                          <m:e>
                            <m:r>
                              <a:rPr lang="en-US" sz="1400" i="0">
                                <a:solidFill>
                                  <a:srgbClr val="2E09E5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func>
                        <m:sSub>
                          <m:sSubPr>
                            <m:ctrlPr>
                              <a:rPr lang="en-US" sz="1400" i="1">
                                <a:solidFill>
                                  <a:srgbClr val="2E09E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2E09E5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400" i="0">
                                <a:solidFill>
                                  <a:srgbClr val="2E09E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solidFill>
                                  <a:srgbClr val="2E09E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rgbClr val="2E09E5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1400" i="0">
                            <a:solidFill>
                              <a:srgbClr val="2E09E5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sz="1400" i="1">
                                <a:solidFill>
                                  <a:srgbClr val="2E09E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i="1">
                                <a:solidFill>
                                  <a:srgbClr val="2E09E5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400" i="0">
                                <a:solidFill>
                                  <a:srgbClr val="2E09E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400" i="1">
                                <a:solidFill>
                                  <a:srgbClr val="2E09E5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400" i="1">
                                    <a:solidFill>
                                      <a:srgbClr val="2E09E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solidFill>
                                      <a:srgbClr val="2E09E5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2E09E5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/>
                            </m:sSubSup>
                            <m:r>
                              <a:rPr lang="en-US" sz="1400" i="0">
                                <a:solidFill>
                                  <a:srgbClr val="2E09E5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Sup>
                              <m:sSubSupPr>
                                <m:ctrlPr>
                                  <a:rPr lang="en-US" sz="1400" i="1">
                                    <a:solidFill>
                                      <a:srgbClr val="2E09E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solidFill>
                                      <a:srgbClr val="2E09E5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2E09E5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/>
                            </m:sSubSup>
                          </m:e>
                        </m:nary>
                        <m:r>
                          <a:rPr lang="en-US" sz="1400" i="0">
                            <a:solidFill>
                              <a:srgbClr val="2E09E5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rgbClr val="2E09E5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02" y="1632023"/>
                <a:ext cx="2495748" cy="343427"/>
              </a:xfrm>
              <a:prstGeom prst="rect">
                <a:avLst/>
              </a:prstGeom>
              <a:blipFill>
                <a:blip r:embed="rId5"/>
                <a:stretch>
                  <a:fillRect t="-130357" r="-17604" b="-20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58202" y="1975450"/>
                <a:ext cx="2221762" cy="491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 smtClean="0">
                            <a:solidFill>
                              <a:srgbClr val="2E09E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rgbClr val="2E09E5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400" i="1">
                                <a:solidFill>
                                  <a:srgbClr val="2E09E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400" i="1">
                                    <a:solidFill>
                                      <a:srgbClr val="2E09E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solidFill>
                                      <a:srgbClr val="2E09E5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400" i="0">
                                    <a:solidFill>
                                      <a:srgbClr val="2E09E5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/>
                            </m:sSubSup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rgbClr val="2E09E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rgbClr val="2E09E5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sz="1400" i="0">
                                <a:solidFill>
                                  <a:srgbClr val="2E09E5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400" i="1">
                                    <a:solidFill>
                                      <a:srgbClr val="2E09E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1400" i="1">
                                        <a:solidFill>
                                          <a:srgbClr val="2E09E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i="1">
                                        <a:solidFill>
                                          <a:srgbClr val="2E09E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400" i="0">
                                        <a:solidFill>
                                          <a:srgbClr val="2E09E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2E09E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2E09E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2E09E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2E09E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en-US" sz="1400" i="0">
                                        <a:solidFill>
                                          <a:srgbClr val="2E09E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2E09E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2E09E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2E09E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nary>
                              </m:num>
                              <m:den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1400" i="1">
                                        <a:solidFill>
                                          <a:srgbClr val="2E09E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i="1">
                                        <a:solidFill>
                                          <a:srgbClr val="2E09E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400" i="0">
                                        <a:solidFill>
                                          <a:srgbClr val="2E09E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2E09E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2E09E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2E09E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2E09E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  <m:sup/>
                                    </m:sSubSup>
                                  </m:e>
                                </m:nary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1400" dirty="0">
                    <a:solidFill>
                      <a:srgbClr val="2E09E5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02" y="1975450"/>
                <a:ext cx="2221762" cy="491801"/>
              </a:xfrm>
              <a:prstGeom prst="rect">
                <a:avLst/>
              </a:prstGeom>
              <a:blipFill>
                <a:blip r:embed="rId6"/>
                <a:stretch>
                  <a:fillRect t="-35802" b="-71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58202" y="2416344"/>
                <a:ext cx="2216632" cy="491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 smtClean="0">
                            <a:solidFill>
                              <a:srgbClr val="2E09E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rgbClr val="2E09E5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400" i="1">
                                <a:solidFill>
                                  <a:srgbClr val="2E09E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400" i="1">
                                    <a:solidFill>
                                      <a:srgbClr val="2E09E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solidFill>
                                      <a:srgbClr val="2E09E5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400" i="0">
                                    <a:solidFill>
                                      <a:srgbClr val="2E09E5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/>
                            </m:sSubSup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rgbClr val="2E09E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rgbClr val="2E09E5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sz="1400" i="0">
                                <a:solidFill>
                                  <a:srgbClr val="2E09E5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400" i="1">
                                    <a:solidFill>
                                      <a:srgbClr val="2E09E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1400" i="1">
                                        <a:solidFill>
                                          <a:srgbClr val="2E09E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i="1">
                                        <a:solidFill>
                                          <a:srgbClr val="2E09E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400" i="0">
                                        <a:solidFill>
                                          <a:srgbClr val="2E09E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2E09E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2E09E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2E09E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2E09E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en-US" sz="1400" i="0">
                                        <a:solidFill>
                                          <a:srgbClr val="2E09E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2E09E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2E09E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2E09E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nary>
                              </m:num>
                              <m:den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1400" i="1">
                                        <a:solidFill>
                                          <a:srgbClr val="2E09E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i="1">
                                        <a:solidFill>
                                          <a:srgbClr val="2E09E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400" i="0">
                                        <a:solidFill>
                                          <a:srgbClr val="2E09E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2E09E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2E09E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2E09E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2E09E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  <m:sup/>
                                    </m:sSubSup>
                                  </m:e>
                                </m:nary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1400" dirty="0">
                    <a:solidFill>
                      <a:srgbClr val="2E09E5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02" y="2416344"/>
                <a:ext cx="2216632" cy="491801"/>
              </a:xfrm>
              <a:prstGeom prst="rect">
                <a:avLst/>
              </a:prstGeom>
              <a:blipFill>
                <a:blip r:embed="rId7"/>
                <a:stretch>
                  <a:fillRect t="-35802" b="-71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58202" y="2883606"/>
                <a:ext cx="2410340" cy="348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2E09E5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  <m:d>
                      <m:dPr>
                        <m:ctrlPr>
                          <a:rPr lang="en-US" sz="1400" i="1">
                            <a:solidFill>
                              <a:srgbClr val="2E09E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solidFill>
                                  <a:srgbClr val="2E09E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solidFill>
                                  <a:srgbClr val="2E09E5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400" i="0">
                                <a:solidFill>
                                  <a:srgbClr val="2E09E5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/>
                        </m:sSubSup>
                        <m:d>
                          <m:dPr>
                            <m:ctrlPr>
                              <a:rPr lang="en-US" sz="1400" i="1">
                                <a:solidFill>
                                  <a:srgbClr val="2E09E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rgbClr val="2E09E5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1400" i="0">
                            <a:solidFill>
                              <a:srgbClr val="2E09E5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sz="1400" i="1">
                                <a:solidFill>
                                  <a:srgbClr val="2E09E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i="1">
                                <a:solidFill>
                                  <a:srgbClr val="2E09E5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400" i="0">
                                <a:solidFill>
                                  <a:srgbClr val="2E09E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400" i="1">
                                <a:solidFill>
                                  <a:srgbClr val="2E09E5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400" i="1">
                                    <a:solidFill>
                                      <a:srgbClr val="2E09E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solidFill>
                                      <a:srgbClr val="2E09E5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2E09E5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/>
                            </m:sSubSup>
                            <m:r>
                              <a:rPr lang="en-US" sz="1400" i="0">
                                <a:solidFill>
                                  <a:srgbClr val="2E09E5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2E09E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2E09E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2E09E5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 sz="1400" dirty="0">
                    <a:solidFill>
                      <a:srgbClr val="2E09E5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02" y="2883606"/>
                <a:ext cx="2410340" cy="348365"/>
              </a:xfrm>
              <a:prstGeom prst="rect">
                <a:avLst/>
              </a:prstGeom>
              <a:blipFill>
                <a:blip r:embed="rId8"/>
                <a:stretch>
                  <a:fillRect t="-82456" b="-138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58202" y="3641249"/>
                <a:ext cx="2577309" cy="3085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solidFill>
                              <a:srgbClr val="2E09E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solidFill>
                              <a:srgbClr val="2E09E5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solidFill>
                              <a:srgbClr val="2E09E5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400" i="1">
                            <a:solidFill>
                              <a:srgbClr val="2E09E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US" sz="1400" i="0">
                        <a:solidFill>
                          <a:srgbClr val="2E09E5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sSubSup>
                      <m:sSubSupPr>
                        <m:ctrlPr>
                          <a:rPr lang="en-US" sz="1400" i="1">
                            <a:solidFill>
                              <a:srgbClr val="2E09E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solidFill>
                              <a:srgbClr val="2E09E5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i="1">
                            <a:solidFill>
                              <a:srgbClr val="2E09E5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400" i="1">
                            <a:solidFill>
                              <a:srgbClr val="2E09E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US" sz="1400" i="0">
                        <a:solidFill>
                          <a:srgbClr val="2E09E5"/>
                        </a:solidFill>
                        <a:latin typeface="Cambria Math" panose="02040503050406030204" pitchFamily="18" charset="0"/>
                      </a:rPr>
                      <m:t>   ∀</m:t>
                    </m:r>
                    <m:r>
                      <a:rPr lang="en-US" sz="1400" i="1">
                        <a:solidFill>
                          <a:srgbClr val="2E09E5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i="0">
                        <a:solidFill>
                          <a:srgbClr val="2E09E5"/>
                        </a:solidFill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sz="1400" i="1">
                        <a:solidFill>
                          <a:srgbClr val="2E09E5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400" i="0">
                        <a:solidFill>
                          <a:srgbClr val="2E09E5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solidFill>
                          <a:srgbClr val="2E09E5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400" i="0">
                        <a:solidFill>
                          <a:srgbClr val="2E09E5"/>
                        </a:solidFill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sz="1400" i="1">
                        <a:solidFill>
                          <a:srgbClr val="2E09E5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400" dirty="0">
                    <a:solidFill>
                      <a:srgbClr val="2E09E5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02" y="3641249"/>
                <a:ext cx="2577309" cy="3085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58202" y="5382826"/>
                <a:ext cx="2647456" cy="4294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2E09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2E09E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2E09E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i="0">
                              <a:solidFill>
                                <a:srgbClr val="2E09E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2E09E5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400" i="0">
                          <a:solidFill>
                            <a:srgbClr val="2E09E5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2E09E5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2E09E5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2E09E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2E09E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400" i="1">
                                          <a:solidFill>
                                            <a:srgbClr val="2E09E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 i="0">
                                          <a:solidFill>
                                            <a:srgbClr val="2E09E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1400" i="1">
                                          <a:solidFill>
                                            <a:srgbClr val="2E09E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400" i="0">
                                          <a:solidFill>
                                            <a:srgbClr val="2E09E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=1…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2E09E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2E09E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2E09E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2E09E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2E09E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US" sz="1400" i="0">
                                          <a:solidFill>
                                            <a:srgbClr val="2E09E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2E09E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2E09E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2E09E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1400" i="0">
                                              <a:solidFill>
                                                <a:srgbClr val="2E09E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2E09E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1400" i="0">
                                  <a:solidFill>
                                    <a:srgbClr val="2E09E5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2E09E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2E09E5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2E09E5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2E09E5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02" y="5382826"/>
                <a:ext cx="2647456" cy="4294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58202" y="5772019"/>
                <a:ext cx="1716111" cy="327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1400" i="1" smtClean="0">
                            <a:solidFill>
                              <a:srgbClr val="2E09E5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400" i="1">
                            <a:solidFill>
                              <a:srgbClr val="2E09E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400" i="0">
                            <a:solidFill>
                              <a:srgbClr val="2E09E5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solidFill>
                              <a:srgbClr val="2E09E5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Sup>
                          <m:sSubSupPr>
                            <m:ctrlPr>
                              <a:rPr lang="en-US" sz="1400" i="1">
                                <a:solidFill>
                                  <a:srgbClr val="2E09E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solidFill>
                                  <a:srgbClr val="2E09E5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2E09E5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/>
                        </m:sSubSup>
                        <m:r>
                          <a:rPr lang="en-US" sz="1400" i="0">
                            <a:solidFill>
                              <a:srgbClr val="2E09E5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rgbClr val="2E09E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2E09E5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2E09E5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nary>
                    <m:r>
                      <a:rPr lang="en-US" sz="1400" i="0">
                        <a:solidFill>
                          <a:srgbClr val="2E09E5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2E09E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2E09E5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/>
                    </m:sSub>
                  </m:oMath>
                </a14:m>
                <a:r>
                  <a:rPr lang="en-US" sz="1400" dirty="0">
                    <a:solidFill>
                      <a:srgbClr val="2E09E5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02" y="5772019"/>
                <a:ext cx="1716111" cy="327975"/>
              </a:xfrm>
              <a:prstGeom prst="rect">
                <a:avLst/>
              </a:prstGeom>
              <a:blipFill>
                <a:blip r:embed="rId11"/>
                <a:stretch>
                  <a:fillRect l="-13523" t="-88889" b="-1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-119806" y="3866659"/>
                <a:ext cx="5114182" cy="1634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0"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vector row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of the matrix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914400"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vector column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of matrix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914400"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vector column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of matrix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91440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12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combine</m:t>
                              </m:r>
                            </m:e>
                            <m:lim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=1…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91440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12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combine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(</m:t>
                          </m:r>
                          <m:limLow>
                            <m:limLow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combine</m:t>
                              </m:r>
                            </m:e>
                            <m:lim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=1…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𝐶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  </m:t>
                              </m:r>
                            </m:lim>
                          </m:limLow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2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𝑉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  <m:r>
                      <a:rPr lang="en-US" sz="1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combine</m:t>
                    </m:r>
                    <m:r>
                      <a:rPr lang="en-US" sz="12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n-US" sz="12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1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n-US" sz="12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sz="1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sz="1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∀ </m:t>
                    </m:r>
                    <m:r>
                      <a:rPr lang="en-US" sz="1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=1…</m:t>
                    </m:r>
                    <m:d>
                      <m:dPr>
                        <m:begChr m:val="|"/>
                        <m:endChr m:val="|"/>
                        <m:ctrlPr>
                          <a:rPr lang="en-US" sz="1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9806" y="3866659"/>
                <a:ext cx="5114182" cy="1634037"/>
              </a:xfrm>
              <a:prstGeom prst="rect">
                <a:avLst/>
              </a:prstGeom>
              <a:blipFill>
                <a:blip r:embed="rId12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76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702950-CB03-48D5-9D88-8E77C5A0E661}"/>
              </a:ext>
            </a:extLst>
          </p:cNvPr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r>
              <a:rPr lang="en-US" sz="2400" b="1" dirty="0">
                <a:solidFill>
                  <a:schemeClr val="bg1"/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Proposed Solution – Hybrid Approach for MOP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4A2F63-8953-4D0F-BB78-75F893FBC67B}"/>
              </a:ext>
            </a:extLst>
          </p:cNvPr>
          <p:cNvGrpSpPr/>
          <p:nvPr/>
        </p:nvGrpSpPr>
        <p:grpSpPr>
          <a:xfrm>
            <a:off x="9766964" y="6475835"/>
            <a:ext cx="2397043" cy="314324"/>
            <a:chOff x="6416212" y="4895851"/>
            <a:chExt cx="2397043" cy="31432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A37850C-6526-40BB-A7DC-35D2415E0AE8}"/>
                </a:ext>
              </a:extLst>
            </p:cNvPr>
            <p:cNvGrpSpPr/>
            <p:nvPr/>
          </p:nvGrpSpPr>
          <p:grpSpPr>
            <a:xfrm>
              <a:off x="6448425" y="4895851"/>
              <a:ext cx="2332619" cy="314324"/>
              <a:chOff x="1428750" y="4572000"/>
              <a:chExt cx="2686050" cy="361950"/>
            </a:xfrm>
          </p:grpSpPr>
          <p:sp>
            <p:nvSpPr>
              <p:cNvPr id="14" name="Flowchart: Delay 13">
                <a:extLst>
                  <a:ext uri="{FF2B5EF4-FFF2-40B4-BE49-F238E27FC236}">
                    <a16:creationId xmlns:a16="http://schemas.microsoft.com/office/drawing/2014/main" id="{1834C939-EE4D-4BB9-BBB3-0D3A12531640}"/>
                  </a:ext>
                </a:extLst>
              </p:cNvPr>
              <p:cNvSpPr/>
              <p:nvPr/>
            </p:nvSpPr>
            <p:spPr>
              <a:xfrm>
                <a:off x="3829050" y="4572000"/>
                <a:ext cx="285750" cy="361950"/>
              </a:xfrm>
              <a:prstGeom prst="flowChartDelay">
                <a:avLst/>
              </a:prstGeom>
              <a:solidFill>
                <a:srgbClr val="199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D1E9E93-4365-48F1-BB7E-3D640286B488}"/>
                  </a:ext>
                </a:extLst>
              </p:cNvPr>
              <p:cNvSpPr/>
              <p:nvPr/>
            </p:nvSpPr>
            <p:spPr>
              <a:xfrm>
                <a:off x="1714500" y="4572000"/>
                <a:ext cx="2114550" cy="361950"/>
              </a:xfrm>
              <a:prstGeom prst="rect">
                <a:avLst/>
              </a:prstGeom>
              <a:solidFill>
                <a:srgbClr val="199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lowchart: Delay 15">
                <a:extLst>
                  <a:ext uri="{FF2B5EF4-FFF2-40B4-BE49-F238E27FC236}">
                    <a16:creationId xmlns:a16="http://schemas.microsoft.com/office/drawing/2014/main" id="{407F32C6-1E22-4F1B-8CAC-CA51330CEA0D}"/>
                  </a:ext>
                </a:extLst>
              </p:cNvPr>
              <p:cNvSpPr/>
              <p:nvPr/>
            </p:nvSpPr>
            <p:spPr>
              <a:xfrm flipH="1">
                <a:off x="1428750" y="4572000"/>
                <a:ext cx="285750" cy="361950"/>
              </a:xfrm>
              <a:prstGeom prst="flowChartDelay">
                <a:avLst/>
              </a:prstGeom>
              <a:solidFill>
                <a:srgbClr val="199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2B8C19-3283-4A19-9F66-293181C5BB52}"/>
                </a:ext>
              </a:extLst>
            </p:cNvPr>
            <p:cNvSpPr txBox="1"/>
            <p:nvPr/>
          </p:nvSpPr>
          <p:spPr>
            <a:xfrm>
              <a:off x="6416212" y="4914513"/>
              <a:ext cx="239704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UTM Avo" panose="02040603050506020204" pitchFamily="18" charset="0"/>
                </a:rPr>
                <a:t>Learning Path Recommender  </a:t>
              </a:r>
              <a:r>
                <a:rPr lang="en-US" sz="1200" b="1" dirty="0">
                  <a:solidFill>
                    <a:schemeClr val="bg1"/>
                  </a:solidFill>
                  <a:latin typeface="UTM Avo" panose="02040603050506020204" pitchFamily="18" charset="0"/>
                </a:rPr>
                <a:t>7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747C0A-23D7-456E-9A29-BF7E9579748D}"/>
              </a:ext>
            </a:extLst>
          </p:cNvPr>
          <p:cNvCxnSpPr>
            <a:cxnSpLocks/>
          </p:cNvCxnSpPr>
          <p:nvPr/>
        </p:nvCxnSpPr>
        <p:spPr>
          <a:xfrm>
            <a:off x="0" y="6382139"/>
            <a:ext cx="12192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80D0EA8-638A-42F7-85C6-D64B57DF8D98}"/>
                  </a:ext>
                </a:extLst>
              </p:cNvPr>
              <p:cNvSpPr/>
              <p:nvPr/>
            </p:nvSpPr>
            <p:spPr>
              <a:xfrm>
                <a:off x="368761" y="1060966"/>
                <a:ext cx="11823239" cy="58449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30000"/>
                  </a:lnSpc>
                  <a:spcBef>
                    <a:spcPts val="1000"/>
                  </a:spcBef>
                  <a:buClr>
                    <a:srgbClr val="1990E1"/>
                  </a:buClr>
                  <a:buFont typeface="Webdings" panose="05030102010509060703" pitchFamily="18" charset="2"/>
                  <a:buChar char="4"/>
                </a:pPr>
                <a:r>
                  <a:rPr lang="en-US" sz="17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Compromise Programming</a:t>
                </a:r>
              </a:p>
              <a:p>
                <a:pPr>
                  <a:lnSpc>
                    <a:spcPct val="130000"/>
                  </a:lnSpc>
                  <a:spcBef>
                    <a:spcPts val="1000"/>
                  </a:spcBef>
                  <a:buClr>
                    <a:srgbClr val="1990E1"/>
                  </a:buClr>
                </a:pPr>
                <a14:m>
                  <m:oMath xmlns:m="http://schemas.openxmlformats.org/officeDocument/2006/math">
                    <m:r>
                      <a:rPr lang="en-US" sz="17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17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7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7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7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7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7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=1..5}</m:t>
                    </m:r>
                  </m:oMath>
                </a14:m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denotes the expected point. Where: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0,0,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30000"/>
                  </a:lnSpc>
                  <a:spcBef>
                    <a:spcPts val="1000"/>
                  </a:spcBef>
                  <a:buClr>
                    <a:srgbClr val="1990E1"/>
                  </a:buClr>
                </a:pP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17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7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7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7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7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7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=1..5}</m:t>
                    </m:r>
                  </m:oMath>
                </a14:m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denotes the actual solution. Where: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=1…5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objective functions can be rewritten as: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𝑚𝑖𝑛𝑖𝑚𝑖𝑧𝑒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d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dirty="0"/>
                  <a:t> </a:t>
                </a:r>
              </a:p>
              <a:p>
                <a:pPr marL="342900" indent="-342900">
                  <a:lnSpc>
                    <a:spcPct val="130000"/>
                  </a:lnSpc>
                  <a:spcBef>
                    <a:spcPts val="1000"/>
                  </a:spcBef>
                  <a:buClr>
                    <a:srgbClr val="1990E1"/>
                  </a:buClr>
                  <a:buFont typeface="Webdings" panose="05030102010509060703" pitchFamily="18" charset="2"/>
                  <a:buChar char="4"/>
                </a:pPr>
                <a:r>
                  <a:rPr lang="en-US" sz="17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Scalarizing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/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/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/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/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weight parameter of the objective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30000"/>
                  </a:lnSpc>
                  <a:spcBef>
                    <a:spcPts val="1000"/>
                  </a:spcBef>
                  <a:buClr>
                    <a:srgbClr val="1990E1"/>
                  </a:buClr>
                  <a:buFont typeface="Webdings" panose="05030102010509060703" pitchFamily="18" charset="2"/>
                  <a:buChar char="4"/>
                </a:pPr>
                <a:r>
                  <a:rPr lang="en-US" sz="17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Hybrid Approach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2E09E5"/>
                          </a:solidFill>
                          <a:latin typeface="Cambria Math" panose="02040503050406030204" pitchFamily="18" charset="0"/>
                        </a:rPr>
                        <m:t>𝑚𝑖𝑛𝑖𝑚𝑖𝑧𝑒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2E09E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E09E5"/>
                              </a:solidFill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2E09E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2E09E5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>
                                  <a:solidFill>
                                    <a:srgbClr val="2E09E5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2E09E5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</m:d>
                        </m:e>
                      </m:d>
                      <m:r>
                        <a:rPr lang="en-US">
                          <a:solidFill>
                            <a:srgbClr val="2E09E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2E09E5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solidFill>
                                    <a:srgbClr val="2E09E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rgbClr val="2E09E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>
                                  <a:solidFill>
                                    <a:srgbClr val="2E09E5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>
                                  <a:solidFill>
                                    <a:srgbClr val="2E09E5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2E09E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2E09E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2E09E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2E09E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2E09E5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2E09E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2E09E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2E09E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2E09E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2E09E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2E09E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2E09E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2E09E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>
                                      <a:solidFill>
                                        <a:srgbClr val="2E09E5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>
                  <a:solidFill>
                    <a:srgbClr val="2E09E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E09E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E09E5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2E09E5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2E09E5"/>
                        </a:solidFill>
                        <a:latin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en-US" i="1">
                            <a:solidFill>
                              <a:srgbClr val="2E09E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E09E5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2E09E5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2E09E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now is the weighted parameter of the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2E09E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E09E5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solidFill>
                              <a:srgbClr val="2E09E5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2E09E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distance function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80D0EA8-638A-42F7-85C6-D64B57DF8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61" y="1060966"/>
                <a:ext cx="11823239" cy="5844933"/>
              </a:xfrm>
              <a:prstGeom prst="rect">
                <a:avLst/>
              </a:prstGeom>
              <a:blipFill>
                <a:blip r:embed="rId3"/>
                <a:stretch>
                  <a:fillRect l="-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129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776749" y="991227"/>
            <a:ext cx="2568701" cy="56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UTM Avo" panose="02040603050506020204" pitchFamily="18" charset="0"/>
                <a:ea typeface="新細明體" pitchFamily="18" charset="-120"/>
                <a:cs typeface="Times New Roman" panose="02020603050405020304" pitchFamily="18" charset="0"/>
              </a:rPr>
              <a:t>Genetic Algorithm</a:t>
            </a:r>
          </a:p>
          <a:p>
            <a:pPr algn="l">
              <a:lnSpc>
                <a:spcPct val="150000"/>
              </a:lnSpc>
            </a:pP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UTM Avo" panose="020406030505060202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UTM Avo" panose="020406030505060202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UTM Avo" panose="020406030505060202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UTM Avo" panose="020406030505060202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UTM Avo" panose="0204060305050602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UTM Avo" panose="020406030505060202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zh-TW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UTM Avo" panose="020406030505060202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207051"/>
              </p:ext>
            </p:extLst>
          </p:nvPr>
        </p:nvGraphicFramePr>
        <p:xfrm>
          <a:off x="406405" y="1646817"/>
          <a:ext cx="4515705" cy="3071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8" r:id="rId4" imgW="5181718" imgH="3520651" progId="Visio.Drawing.15">
                  <p:embed/>
                </p:oleObj>
              </mc:Choice>
              <mc:Fallback>
                <p:oleObj r:id="rId4" imgW="5181718" imgH="352065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5" y="1646817"/>
                        <a:ext cx="4515705" cy="30717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406406" y="4870969"/>
            <a:ext cx="45157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UTM Avo" panose="02040603050506020204" pitchFamily="18" charset="0"/>
                <a:ea typeface="Times New Roman" panose="02020603050405020304" pitchFamily="18" charset="0"/>
              </a:rPr>
              <a:t>Basic workflow of the proposed Genetic Algorithm’s Scheme</a:t>
            </a:r>
            <a:endParaRPr lang="en-US" sz="1400" b="1" i="1" dirty="0">
              <a:solidFill>
                <a:schemeClr val="tx1">
                  <a:lumMod val="75000"/>
                  <a:lumOff val="25000"/>
                </a:schemeClr>
              </a:solidFill>
              <a:latin typeface="UTM Avo" panose="0204060305050602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CC5F3D-1C35-4743-9734-51747F1B33DC}"/>
              </a:ext>
            </a:extLst>
          </p:cNvPr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r>
              <a:rPr lang="en-US" sz="2400" b="1" dirty="0">
                <a:solidFill>
                  <a:schemeClr val="bg1"/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Proposed Solution – Genetic Algorithm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36E535-CD59-4514-94B7-BA8B04FA681F}"/>
              </a:ext>
            </a:extLst>
          </p:cNvPr>
          <p:cNvGrpSpPr/>
          <p:nvPr/>
        </p:nvGrpSpPr>
        <p:grpSpPr>
          <a:xfrm>
            <a:off x="9766964" y="6475835"/>
            <a:ext cx="2397043" cy="314324"/>
            <a:chOff x="6416212" y="4895851"/>
            <a:chExt cx="2397043" cy="31432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9A92226-0E8F-4CEC-815B-A74332FB869D}"/>
                </a:ext>
              </a:extLst>
            </p:cNvPr>
            <p:cNvGrpSpPr/>
            <p:nvPr/>
          </p:nvGrpSpPr>
          <p:grpSpPr>
            <a:xfrm>
              <a:off x="6448425" y="4895851"/>
              <a:ext cx="2332619" cy="314324"/>
              <a:chOff x="1428750" y="4572000"/>
              <a:chExt cx="2686050" cy="361950"/>
            </a:xfrm>
          </p:grpSpPr>
          <p:sp>
            <p:nvSpPr>
              <p:cNvPr id="22" name="Flowchart: Delay 21">
                <a:extLst>
                  <a:ext uri="{FF2B5EF4-FFF2-40B4-BE49-F238E27FC236}">
                    <a16:creationId xmlns:a16="http://schemas.microsoft.com/office/drawing/2014/main" id="{F25ED323-1883-4703-B6B7-E55D1C1F098D}"/>
                  </a:ext>
                </a:extLst>
              </p:cNvPr>
              <p:cNvSpPr/>
              <p:nvPr/>
            </p:nvSpPr>
            <p:spPr>
              <a:xfrm>
                <a:off x="3829050" y="4572000"/>
                <a:ext cx="285750" cy="361950"/>
              </a:xfrm>
              <a:prstGeom prst="flowChartDelay">
                <a:avLst/>
              </a:prstGeom>
              <a:solidFill>
                <a:srgbClr val="199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8AAE33B-4B10-4B0F-988B-3D455AB9DE59}"/>
                  </a:ext>
                </a:extLst>
              </p:cNvPr>
              <p:cNvSpPr/>
              <p:nvPr/>
            </p:nvSpPr>
            <p:spPr>
              <a:xfrm>
                <a:off x="1714500" y="4572000"/>
                <a:ext cx="2114550" cy="361950"/>
              </a:xfrm>
              <a:prstGeom prst="rect">
                <a:avLst/>
              </a:prstGeom>
              <a:solidFill>
                <a:srgbClr val="199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lowchart: Delay 24">
                <a:extLst>
                  <a:ext uri="{FF2B5EF4-FFF2-40B4-BE49-F238E27FC236}">
                    <a16:creationId xmlns:a16="http://schemas.microsoft.com/office/drawing/2014/main" id="{EB6573FB-8299-4079-BE48-EB5B3FEFB5C4}"/>
                  </a:ext>
                </a:extLst>
              </p:cNvPr>
              <p:cNvSpPr/>
              <p:nvPr/>
            </p:nvSpPr>
            <p:spPr>
              <a:xfrm flipH="1">
                <a:off x="1428750" y="4572000"/>
                <a:ext cx="285750" cy="361950"/>
              </a:xfrm>
              <a:prstGeom prst="flowChartDelay">
                <a:avLst/>
              </a:prstGeom>
              <a:solidFill>
                <a:srgbClr val="199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2BFB1D-D7E4-48F2-8793-E74FCC4BECD8}"/>
                </a:ext>
              </a:extLst>
            </p:cNvPr>
            <p:cNvSpPr txBox="1"/>
            <p:nvPr/>
          </p:nvSpPr>
          <p:spPr>
            <a:xfrm>
              <a:off x="6416212" y="4914513"/>
              <a:ext cx="239704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UTM Avo" panose="02040603050506020204" pitchFamily="18" charset="0"/>
                </a:rPr>
                <a:t>Learning Path Recommender  </a:t>
              </a:r>
              <a:r>
                <a:rPr lang="en-US" sz="1200" b="1" dirty="0">
                  <a:solidFill>
                    <a:schemeClr val="bg1"/>
                  </a:solidFill>
                  <a:latin typeface="UTM Avo" panose="02040603050506020204" pitchFamily="18" charset="0"/>
                </a:rPr>
                <a:t>8</a:t>
              </a: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377614-79B2-4D9C-9D9B-0ABAB91C1C65}"/>
              </a:ext>
            </a:extLst>
          </p:cNvPr>
          <p:cNvCxnSpPr>
            <a:cxnSpLocks/>
          </p:cNvCxnSpPr>
          <p:nvPr/>
        </p:nvCxnSpPr>
        <p:spPr>
          <a:xfrm>
            <a:off x="0" y="6382139"/>
            <a:ext cx="12192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E53D411-E0BD-4BEF-BDF2-8A098E5A964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292402" y="1981762"/>
            <a:ext cx="5401614" cy="341242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93FB39C-FA24-44EA-B2B8-895C165A911E}"/>
              </a:ext>
            </a:extLst>
          </p:cNvPr>
          <p:cNvSpPr/>
          <p:nvPr/>
        </p:nvSpPr>
        <p:spPr>
          <a:xfrm>
            <a:off x="7644684" y="1357277"/>
            <a:ext cx="2697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UTM Avo" panose="02040603050506020204" pitchFamily="18" charset="0"/>
              </a:rPr>
              <a:t>Repair operator</a:t>
            </a:r>
          </a:p>
        </p:txBody>
      </p:sp>
    </p:spTree>
    <p:extLst>
      <p:ext uri="{BB962C8B-B14F-4D97-AF65-F5344CB8AC3E}">
        <p14:creationId xmlns:p14="http://schemas.microsoft.com/office/powerpoint/2010/main" val="91937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90537" y="5629993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2">
                    <a:lumMod val="25000"/>
                  </a:schemeClr>
                </a:solidFill>
              </a:rPr>
              <a:t>An example of the course detail from Coursera.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6475" y="1571054"/>
            <a:ext cx="55721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1990E1"/>
              </a:buClr>
              <a:buFont typeface="Webdings" panose="05030102010509060703" pitchFamily="18" charset="2"/>
              <a:buChar char="4"/>
            </a:pPr>
            <a:r>
              <a:rPr lang="en-US" dirty="0"/>
              <a:t>We crawled data of more than 70 courses from Coursera</a:t>
            </a:r>
          </a:p>
          <a:p>
            <a:pPr marL="285750" indent="-285750" algn="just">
              <a:buClr>
                <a:srgbClr val="1990E1"/>
              </a:buClr>
              <a:buFont typeface="Webdings" panose="05030102010509060703" pitchFamily="18" charset="2"/>
              <a:buChar char="4"/>
            </a:pPr>
            <a:endParaRPr lang="en-GB" dirty="0">
              <a:latin typeface="UTM Avo" panose="02040603050506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rgbClr val="1990E1"/>
              </a:buClr>
              <a:buFont typeface="Webdings" panose="05030102010509060703" pitchFamily="18" charset="2"/>
              <a:buChar char="4"/>
            </a:pPr>
            <a:r>
              <a:rPr lang="en-US" dirty="0"/>
              <a:t>Identifying the about 28 learning outcomes </a:t>
            </a:r>
          </a:p>
          <a:p>
            <a:pPr marL="285750" indent="-285750" algn="just">
              <a:buClr>
                <a:srgbClr val="1990E1"/>
              </a:buClr>
              <a:buFont typeface="Webdings" panose="05030102010509060703" pitchFamily="18" charset="2"/>
              <a:buChar char="4"/>
            </a:pPr>
            <a:endParaRPr lang="en-GB" dirty="0">
              <a:latin typeface="UTM Avo" panose="02040603050506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rgbClr val="1990E1"/>
              </a:buClr>
              <a:buFont typeface="Webdings" panose="05030102010509060703" pitchFamily="18" charset="2"/>
              <a:buChar char="4"/>
            </a:pPr>
            <a:r>
              <a:rPr lang="en-US" dirty="0"/>
              <a:t>We collect 40 job calls related to software engineering such as business analysis, back-end Java engineer, project manager, ... from the most famous recruitment portal in Vietnam (</a:t>
            </a:r>
            <a:r>
              <a:rPr lang="en-US" u="sng" dirty="0">
                <a:hlinkClick r:id="rId3"/>
              </a:rPr>
              <a:t>https://www.vietnamworks.com</a:t>
            </a:r>
            <a:r>
              <a:rPr lang="en-US" dirty="0"/>
              <a:t>)</a:t>
            </a:r>
            <a:endParaRPr lang="en-US" dirty="0">
              <a:latin typeface="UTM Avo" panose="02040603050506020204" pitchFamily="18" charset="0"/>
            </a:endParaRPr>
          </a:p>
          <a:p>
            <a:pPr marL="285750" indent="-285750" algn="just">
              <a:buClr>
                <a:srgbClr val="1990E1"/>
              </a:buClr>
              <a:buFont typeface="Webdings" panose="05030102010509060703" pitchFamily="18" charset="2"/>
              <a:buChar char="4"/>
            </a:pPr>
            <a:endParaRPr lang="en-GB" dirty="0">
              <a:latin typeface="UTM Avo" panose="02040603050506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rgbClr val="1990E1"/>
              </a:buClr>
              <a:buFont typeface="Webdings" panose="05030102010509060703" pitchFamily="18" charset="2"/>
              <a:buChar char="4"/>
            </a:pPr>
            <a:r>
              <a:rPr lang="en-GB" dirty="0">
                <a:latin typeface="UTM Avo" panose="02040603050506020204" pitchFamily="18" charset="0"/>
                <a:cs typeface="Times New Roman" panose="02020603050405020304" pitchFamily="18" charset="0"/>
              </a:rPr>
              <a:t>Tested on Processor: Intel(R) Xeon(R) CPU X5650 @2.67GHz (4 CPUs), ~2.3GHz; Memory: 8096MB RAM; all code implemented in python 3.8.3</a:t>
            </a:r>
            <a:endParaRPr lang="en-US" dirty="0">
              <a:latin typeface="UTM Avo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396BCA-BE6D-46BE-B149-140299EBDDD5}"/>
              </a:ext>
            </a:extLst>
          </p:cNvPr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r>
              <a:rPr lang="en-US" sz="2400" b="1" dirty="0">
                <a:solidFill>
                  <a:schemeClr val="bg1"/>
                </a:solidFill>
                <a:latin typeface="UTM Avo" panose="02040603050506020204" pitchFamily="18" charset="0"/>
                <a:cs typeface="Times New Roman" panose="02020603050405020304" pitchFamily="18" charset="0"/>
              </a:rPr>
              <a:t>Experiments – Data Collection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539DE35-8495-45E8-B341-7FAD3DD3609B}"/>
              </a:ext>
            </a:extLst>
          </p:cNvPr>
          <p:cNvGrpSpPr/>
          <p:nvPr/>
        </p:nvGrpSpPr>
        <p:grpSpPr>
          <a:xfrm>
            <a:off x="9766964" y="6475835"/>
            <a:ext cx="2397043" cy="314324"/>
            <a:chOff x="6416212" y="4895851"/>
            <a:chExt cx="2397043" cy="31432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327E517-48F8-42B6-896F-C51BE1909168}"/>
                </a:ext>
              </a:extLst>
            </p:cNvPr>
            <p:cNvGrpSpPr/>
            <p:nvPr/>
          </p:nvGrpSpPr>
          <p:grpSpPr>
            <a:xfrm>
              <a:off x="6448425" y="4895851"/>
              <a:ext cx="2332619" cy="314324"/>
              <a:chOff x="1428750" y="4572000"/>
              <a:chExt cx="2686050" cy="361950"/>
            </a:xfrm>
          </p:grpSpPr>
          <p:sp>
            <p:nvSpPr>
              <p:cNvPr id="17" name="Flowchart: Delay 16">
                <a:extLst>
                  <a:ext uri="{FF2B5EF4-FFF2-40B4-BE49-F238E27FC236}">
                    <a16:creationId xmlns:a16="http://schemas.microsoft.com/office/drawing/2014/main" id="{C01C8E80-DA6B-414B-8151-7A56AD4AF1AF}"/>
                  </a:ext>
                </a:extLst>
              </p:cNvPr>
              <p:cNvSpPr/>
              <p:nvPr/>
            </p:nvSpPr>
            <p:spPr>
              <a:xfrm>
                <a:off x="3829050" y="4572000"/>
                <a:ext cx="285750" cy="361950"/>
              </a:xfrm>
              <a:prstGeom prst="flowChartDelay">
                <a:avLst/>
              </a:prstGeom>
              <a:solidFill>
                <a:srgbClr val="199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A95535A-39DF-4C8C-97FF-65730DFA4D04}"/>
                  </a:ext>
                </a:extLst>
              </p:cNvPr>
              <p:cNvSpPr/>
              <p:nvPr/>
            </p:nvSpPr>
            <p:spPr>
              <a:xfrm>
                <a:off x="1714500" y="4572000"/>
                <a:ext cx="2114550" cy="361950"/>
              </a:xfrm>
              <a:prstGeom prst="rect">
                <a:avLst/>
              </a:prstGeom>
              <a:solidFill>
                <a:srgbClr val="199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lowchart: Delay 18">
                <a:extLst>
                  <a:ext uri="{FF2B5EF4-FFF2-40B4-BE49-F238E27FC236}">
                    <a16:creationId xmlns:a16="http://schemas.microsoft.com/office/drawing/2014/main" id="{8908AF8D-68FD-4EBB-8507-EBFDE3B76489}"/>
                  </a:ext>
                </a:extLst>
              </p:cNvPr>
              <p:cNvSpPr/>
              <p:nvPr/>
            </p:nvSpPr>
            <p:spPr>
              <a:xfrm flipH="1">
                <a:off x="1428750" y="4572000"/>
                <a:ext cx="285750" cy="361950"/>
              </a:xfrm>
              <a:prstGeom prst="flowChartDelay">
                <a:avLst/>
              </a:prstGeom>
              <a:solidFill>
                <a:srgbClr val="1990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D1736A-870A-4C04-9C26-ECD186D5C05F}"/>
                </a:ext>
              </a:extLst>
            </p:cNvPr>
            <p:cNvSpPr txBox="1"/>
            <p:nvPr/>
          </p:nvSpPr>
          <p:spPr>
            <a:xfrm>
              <a:off x="6416212" y="4914513"/>
              <a:ext cx="239704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UTM Avo" panose="02040603050506020204" pitchFamily="18" charset="0"/>
                </a:rPr>
                <a:t>Learning Path Recommender  </a:t>
              </a:r>
              <a:r>
                <a:rPr lang="en-US" sz="1200" b="1" dirty="0">
                  <a:solidFill>
                    <a:schemeClr val="bg1"/>
                  </a:solidFill>
                  <a:latin typeface="UTM Avo" panose="02040603050506020204" pitchFamily="18" charset="0"/>
                </a:rPr>
                <a:t>9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9A371B-2BA8-4C46-884F-E87061FA6743}"/>
              </a:ext>
            </a:extLst>
          </p:cNvPr>
          <p:cNvCxnSpPr>
            <a:cxnSpLocks/>
          </p:cNvCxnSpPr>
          <p:nvPr/>
        </p:nvCxnSpPr>
        <p:spPr>
          <a:xfrm>
            <a:off x="0" y="6382139"/>
            <a:ext cx="12192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3644981-3DDE-4059-8680-87637DA4D49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" y="1424860"/>
            <a:ext cx="5051281" cy="4008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227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2843</TotalTime>
  <Words>2041</Words>
  <Application>Microsoft Office PowerPoint</Application>
  <PresentationFormat>Widescreen</PresentationFormat>
  <Paragraphs>174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UTM Avo</vt:lpstr>
      <vt:lpstr>Arial</vt:lpstr>
      <vt:lpstr>Calibri</vt:lpstr>
      <vt:lpstr>Calibri Light</vt:lpstr>
      <vt:lpstr>Cambria Math</vt:lpstr>
      <vt:lpstr>Times New Roman</vt:lpstr>
      <vt:lpstr>Webdings</vt:lpstr>
      <vt:lpstr>Wingdings</vt:lpstr>
      <vt:lpstr>Office Theme</vt:lpstr>
      <vt:lpstr>Microsoft Visio Drawing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sonnt</dc:creator>
  <cp:lastModifiedBy>Phan Lạc Dương</cp:lastModifiedBy>
  <cp:revision>290</cp:revision>
  <dcterms:created xsi:type="dcterms:W3CDTF">2018-09-14T15:30:06Z</dcterms:created>
  <dcterms:modified xsi:type="dcterms:W3CDTF">2020-09-09T04:25:36Z</dcterms:modified>
</cp:coreProperties>
</file>