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0" r:id="rId1"/>
  </p:sldMasterIdLst>
  <p:notesMasterIdLst>
    <p:notesMasterId r:id="rId20"/>
  </p:notesMasterIdLst>
  <p:sldIdLst>
    <p:sldId id="256" r:id="rId2"/>
    <p:sldId id="277" r:id="rId3"/>
    <p:sldId id="292" r:id="rId4"/>
    <p:sldId id="285" r:id="rId5"/>
    <p:sldId id="287" r:id="rId6"/>
    <p:sldId id="288" r:id="rId7"/>
    <p:sldId id="293" r:id="rId8"/>
    <p:sldId id="299" r:id="rId9"/>
    <p:sldId id="283" r:id="rId10"/>
    <p:sldId id="282" r:id="rId11"/>
    <p:sldId id="290" r:id="rId12"/>
    <p:sldId id="291" r:id="rId13"/>
    <p:sldId id="294" r:id="rId14"/>
    <p:sldId id="295" r:id="rId15"/>
    <p:sldId id="296" r:id="rId16"/>
    <p:sldId id="298" r:id="rId17"/>
    <p:sldId id="297" r:id="rId18"/>
    <p:sldId id="281" r:id="rId1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uc Hoang" initials="D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6FDFF"/>
    <a:srgbClr val="B7CBCD"/>
    <a:srgbClr val="FF0000"/>
    <a:srgbClr val="30A383"/>
    <a:srgbClr val="1481B8"/>
    <a:srgbClr val="D6E1E2"/>
    <a:srgbClr val="30A484"/>
    <a:srgbClr val="1F5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8330" autoAdjust="0"/>
  </p:normalViewPr>
  <p:slideViewPr>
    <p:cSldViewPr>
      <p:cViewPr varScale="1">
        <p:scale>
          <a:sx n="63" d="100"/>
          <a:sy n="63" d="100"/>
        </p:scale>
        <p:origin x="15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DE437-CB40-417D-AC35-4A7E5D913317}" type="datetimeFigureOut">
              <a:rPr lang="en-GB" smtClean="0"/>
              <a:t>18/08/2020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A99E3-C20F-455C-83E5-A8FDD3319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08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5ED8-7807-40AF-95AA-C805AF1ED7E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61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99E3-C20F-455C-83E5-A8FDD3319EF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98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7855289C-09C2-4FA6-9DE7-15D89A7144DF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err="1"/>
              <a:t>ĐATN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515079"/>
            <a:ext cx="511057" cy="2667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0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1400530"/>
          </a:xfrm>
        </p:spPr>
        <p:txBody>
          <a:bodyPr/>
          <a:lstStyle>
            <a:lvl1pPr>
              <a:defRPr sz="32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2052925"/>
            <a:ext cx="8191746" cy="4195481"/>
          </a:xfrm>
        </p:spPr>
        <p:txBody>
          <a:bodyPr/>
          <a:lstStyle>
            <a:lvl1pPr>
              <a:defRPr sz="3200"/>
            </a:lvl1pPr>
            <a:lvl2pPr marL="457200">
              <a:defRPr sz="2800"/>
            </a:lvl2pPr>
            <a:lvl3pPr marL="640080">
              <a:defRPr sz="2600"/>
            </a:lvl3pPr>
            <a:lvl4pPr marL="914400">
              <a:defRPr sz="2400"/>
            </a:lvl4pPr>
            <a:lvl5pPr marL="11887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7956376" y="6476970"/>
            <a:ext cx="1134285" cy="266739"/>
          </a:xfrm>
        </p:spPr>
        <p:txBody>
          <a:bodyPr/>
          <a:lstStyle/>
          <a:p>
            <a:fld id="{3BD01B09-9BFA-4E25-B6F7-A45121277496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614" y="6515049"/>
            <a:ext cx="3859795" cy="228660"/>
          </a:xfrm>
        </p:spPr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515079"/>
            <a:ext cx="511057" cy="2667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6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67202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A4BE-6657-4382-B365-D7D11ABF647C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515079"/>
            <a:ext cx="511057" cy="2667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7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D00D-E689-41A8-94DE-0AE5FDCE360B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9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7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690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10" y="1412777"/>
            <a:ext cx="8191746" cy="4835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56376" y="6476970"/>
            <a:ext cx="1134285" cy="2667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7F032A-4D12-4362-8B1C-673C2DC6E831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4" y="6515049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err="1"/>
              <a:t>ĐATN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CNPM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0" y="6515079"/>
            <a:ext cx="511057" cy="2667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38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6" r:id="rId3"/>
    <p:sldLayoutId id="2147483838" r:id="rId4"/>
    <p:sldLayoutId id="2147483837" r:id="rId5"/>
  </p:sldLayoutIdLst>
  <p:hf hdr="0"/>
  <p:txStyles>
    <p:titleStyle>
      <a:lvl1pPr algn="l" defTabSz="457207" rtl="0" eaLnBrk="1" latinLnBrk="0" hangingPunct="1">
        <a:spcBef>
          <a:spcPct val="0"/>
        </a:spcBef>
        <a:buNone/>
        <a:defRPr sz="3200" b="0" i="0" kern="1200" cap="all" baseline="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5616" y="194828"/>
            <a:ext cx="7239000" cy="1207666"/>
          </a:xfrm>
        </p:spPr>
        <p:txBody>
          <a:bodyPr/>
          <a:lstStyle/>
          <a:p>
            <a:pPr algn="ctr"/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tin</a:t>
            </a:r>
            <a:br>
              <a:rPr lang="en-US" sz="2800" cap="all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2800" cap="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745" y="5013176"/>
            <a:ext cx="4248224" cy="1512168"/>
          </a:xfrm>
        </p:spPr>
        <p:txBody>
          <a:bodyPr>
            <a:normAutofit fontScale="92500"/>
          </a:bodyPr>
          <a:lstStyle/>
          <a:p>
            <a:pPr algn="r">
              <a:lnSpc>
                <a:spcPct val="90000"/>
              </a:lnSpc>
            </a:pP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r">
              <a:lnSpc>
                <a:spcPct val="90000"/>
              </a:lnSpc>
            </a:pP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MSSV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r">
              <a:lnSpc>
                <a:spcPct val="90000"/>
              </a:lnSpc>
            </a:pP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988840"/>
            <a:ext cx="90364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cap="al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4000" b="1" cap="al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cap="al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4000" b="1" cap="al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sz="4000" b="1" cap="al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4000" b="1" cap="al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cap="al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4000" b="1" cap="al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cap="al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4000" b="1" cap="al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cap="al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4000" b="1" cap="al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cap="al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hồ</a:t>
            </a:r>
            <a:endParaRPr lang="en-US" sz="4000" b="1" cap="all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66568" y="4941168"/>
            <a:ext cx="4248224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auto">
              <a:lnSpc>
                <a:spcPct val="90000"/>
              </a:lnSpc>
            </a:pP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dương</a:t>
            </a:r>
            <a:endParaRPr lang="en-GB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90000"/>
              </a:lnSpc>
            </a:pP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1521050077</a:t>
            </a:r>
          </a:p>
          <a:p>
            <a:pPr fontAlgn="auto">
              <a:lnSpc>
                <a:spcPct val="90000"/>
              </a:lnSpc>
            </a:pP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Pgs.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Ts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hưng</a:t>
            </a:r>
            <a:endParaRPr lang="en-GB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960058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196752"/>
            <a:ext cx="8191746" cy="5051655"/>
          </a:xfrm>
        </p:spPr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đỉnh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DC047D-DD1B-4FC2-8F15-93FBEC3A74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3" y="1988840"/>
            <a:ext cx="857503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2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D30E-AEE1-4436-897F-1DC86CC3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52DF-4E9F-451B-9E8F-D86D0793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1340769"/>
            <a:ext cx="8191746" cy="4907638"/>
          </a:xfrm>
        </p:spPr>
        <p:txBody>
          <a:bodyPr/>
          <a:lstStyle/>
          <a:p>
            <a:r>
              <a:rPr lang="en-US" sz="3000" dirty="0" err="1"/>
              <a:t>Mô</a:t>
            </a:r>
            <a:r>
              <a:rPr lang="en-US" sz="3000" dirty="0"/>
              <a:t> </a:t>
            </a:r>
            <a:r>
              <a:rPr lang="en-US" sz="3000" dirty="0" err="1"/>
              <a:t>hình</a:t>
            </a:r>
            <a:r>
              <a:rPr lang="en-US" sz="3000" dirty="0"/>
              <a:t> </a:t>
            </a:r>
            <a:r>
              <a:rPr lang="en-US" sz="3000" dirty="0" err="1"/>
              <a:t>liên</a:t>
            </a:r>
            <a:r>
              <a:rPr lang="en-US" sz="3000" dirty="0"/>
              <a:t> </a:t>
            </a:r>
            <a:r>
              <a:rPr lang="en-US" sz="3000" dirty="0" err="1"/>
              <a:t>kết</a:t>
            </a:r>
            <a:r>
              <a:rPr lang="en-US" sz="3000" dirty="0"/>
              <a:t> ERM</a:t>
            </a:r>
          </a:p>
          <a:p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6F6E7-108E-4655-9777-4B16CC9C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D5FB9-EAD0-4170-BEFD-054753BE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E547-B6E8-4E9F-AFF9-DA6580F3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649BC3-B0FA-42C0-9BE7-5AB9AAF738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931699"/>
            <a:ext cx="8352927" cy="431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1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5DE8-2123-4590-B1FB-BC2720E0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888050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A2CE-1AFF-4C6F-B547-6BCD6981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1196753"/>
            <a:ext cx="8191746" cy="5051654"/>
          </a:xfrm>
        </p:spPr>
        <p:txBody>
          <a:bodyPr/>
          <a:lstStyle/>
          <a:p>
            <a:r>
              <a:rPr lang="en-US" sz="3000" dirty="0"/>
              <a:t>MÔ HÌNH QUAN HỆ CÁC BẢNG CSDL</a:t>
            </a:r>
          </a:p>
          <a:p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7922-DBE3-4F3B-9062-2029B270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CAB03-9C48-4350-A9D5-3F0FF942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7AB38-84CC-4444-925A-51D13640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2443D0-FFFA-4AE4-BDEF-41CDE2253E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916833"/>
            <a:ext cx="8047730" cy="456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31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5A5B-906A-494A-BBEF-65A2160A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744034"/>
          </a:xfrm>
        </p:spPr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21AE8-11FE-4D45-A078-51567107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7E58C-BA1C-4E1F-AA53-D253C963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F4EDC-60F2-44DC-B73E-3C60501C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0B8D1B-50AE-4A2B-9F3B-C41C9731C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1425317"/>
            <a:ext cx="8191746" cy="482309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56AD7B-3E1F-4E47-8827-9A0F01C4F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63394"/>
            <a:ext cx="8208912" cy="47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31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2682-56B8-4402-B84E-4E9BF84D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24CEB-877F-4032-BA27-1B0E4E0A3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1556793"/>
            <a:ext cx="8191746" cy="4691614"/>
          </a:xfrm>
        </p:spPr>
        <p:txBody>
          <a:bodyPr/>
          <a:lstStyle/>
          <a:p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C62FE-710A-45EF-A6B8-067DFD50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F6108-C1EA-4D81-ABF8-675EA134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09F6D-3F8F-40D7-AC1A-E4384AD5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EA1EDB-5C02-4749-9761-719360FEE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0" y="1556793"/>
            <a:ext cx="7944762" cy="493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37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0BAF-FE5F-4BDE-A004-1A6A06A0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8DB6-64B2-4270-AD88-5BCB76CE5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1556793"/>
            <a:ext cx="8191746" cy="4691614"/>
          </a:xfrm>
        </p:spPr>
        <p:txBody>
          <a:bodyPr/>
          <a:lstStyle/>
          <a:p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D36B9-DE3B-4D0F-B00E-1A7DEECD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4C423-ACD1-471D-A1EE-1A4D1414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64099-0C66-4193-96E3-AB7F81CF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9149DE-C0DA-4AB3-8667-49F05DAE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55" y="1556793"/>
            <a:ext cx="8126082" cy="469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15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A03B-BCB6-4D70-A915-61CC6530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Kết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hướng</a:t>
            </a:r>
            <a:r>
              <a:rPr lang="en-US" dirty="0"/>
              <a:t> </a:t>
            </a:r>
            <a:r>
              <a:rPr lang="en-US" dirty="0" err="1"/>
              <a:t>phát</a:t>
            </a:r>
            <a:r>
              <a:rPr lang="en-US" dirty="0"/>
              <a:t> </a:t>
            </a:r>
            <a:r>
              <a:rPr lang="en-US" dirty="0" err="1"/>
              <a:t>triển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207F-5BD7-4A36-9280-126F4A87E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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chi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buFont typeface="Wingdings" panose="05000000000000000000" pitchFamily="2" charset="2"/>
              <a:buChar char="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Lịch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buFont typeface="Wingdings" panose="05000000000000000000" pitchFamily="2" charset="2"/>
              <a:buChar char="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khẩu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buFont typeface="Wingdings" panose="05000000000000000000" pitchFamily="2" charset="2"/>
              <a:buChar char="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Gửi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mail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53685-3439-4627-9F65-52FF6C84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72F23-8B77-484C-81D1-2B2A6A70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9BB69-5FF4-4AC1-A746-0D6D0087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65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Kết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hướng</a:t>
            </a:r>
            <a:r>
              <a:rPr lang="en-US" dirty="0"/>
              <a:t> </a:t>
            </a:r>
            <a:r>
              <a:rPr lang="en-US" dirty="0" err="1"/>
              <a:t>phát</a:t>
            </a:r>
            <a:r>
              <a:rPr lang="en-US" dirty="0"/>
              <a:t> </a:t>
            </a:r>
            <a:r>
              <a:rPr lang="en-US" dirty="0" err="1"/>
              <a:t>triển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website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hồ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vi-V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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facebook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google.</a:t>
            </a:r>
            <a:endParaRPr lang="vi-V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vận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chuyển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website.</a:t>
            </a:r>
            <a:endParaRPr lang="vi-V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ĐATN </a:t>
            </a:r>
            <a:r>
              <a:rPr lang="en-US" dirty="0" err="1"/>
              <a:t>Phạm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Dương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47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66442" y="476672"/>
            <a:ext cx="7449974" cy="3329581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6776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3149"/>
            <a:ext cx="7392988" cy="56356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24386" y="1674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66"/>
              </a:solidFill>
              <a:latin typeface="Verdana"/>
            </a:endParaRPr>
          </a:p>
        </p:txBody>
      </p: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685800" y="1293975"/>
            <a:ext cx="8457931" cy="739775"/>
            <a:chOff x="940" y="1680"/>
            <a:chExt cx="7457" cy="653"/>
          </a:xfrm>
        </p:grpSpPr>
        <p:sp>
          <p:nvSpPr>
            <p:cNvPr id="7" name="AutoShape 62"/>
            <p:cNvSpPr>
              <a:spLocks noChangeArrowheads="1"/>
            </p:cNvSpPr>
            <p:nvPr/>
          </p:nvSpPr>
          <p:spPr bwMode="gray">
            <a:xfrm>
              <a:off x="1358" y="1793"/>
              <a:ext cx="6484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" name="AutoShape 63"/>
            <p:cNvSpPr>
              <a:spLocks noChangeArrowheads="1"/>
            </p:cNvSpPr>
            <p:nvPr/>
          </p:nvSpPr>
          <p:spPr bwMode="gray">
            <a:xfrm>
              <a:off x="1022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9" name="Text Box 64"/>
            <p:cNvSpPr txBox="1">
              <a:spLocks noChangeArrowheads="1"/>
            </p:cNvSpPr>
            <p:nvPr/>
          </p:nvSpPr>
          <p:spPr bwMode="gray">
            <a:xfrm>
              <a:off x="940" y="1789"/>
              <a:ext cx="7457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252538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800" b="1" dirty="0" err="1">
                  <a:solidFill>
                    <a:srgbClr val="FFFFFF"/>
                  </a:solidFill>
                </a:rPr>
                <a:t>Tổng</a:t>
              </a:r>
              <a:r>
                <a:rPr lang="en-GB" sz="2800" b="1" dirty="0">
                  <a:solidFill>
                    <a:srgbClr val="FFFFFF"/>
                  </a:solidFill>
                </a:rPr>
                <a:t> </a:t>
              </a:r>
              <a:r>
                <a:rPr lang="en-GB" sz="2800" b="1" dirty="0" err="1">
                  <a:solidFill>
                    <a:srgbClr val="FFFFFF"/>
                  </a:solidFill>
                </a:rPr>
                <a:t>quan</a:t>
              </a:r>
              <a:r>
                <a:rPr lang="en-GB" sz="2800" b="1" dirty="0">
                  <a:solidFill>
                    <a:srgbClr val="FFFFFF"/>
                  </a:solidFill>
                </a:rPr>
                <a:t> </a:t>
              </a:r>
              <a:r>
                <a:rPr lang="en-GB" sz="2800" b="1" dirty="0" err="1">
                  <a:solidFill>
                    <a:srgbClr val="FFFFFF"/>
                  </a:solidFill>
                </a:rPr>
                <a:t>về</a:t>
              </a:r>
              <a:r>
                <a:rPr lang="en-GB" sz="2800" b="1" dirty="0">
                  <a:solidFill>
                    <a:srgbClr val="FFFFFF"/>
                  </a:solidFill>
                </a:rPr>
                <a:t> </a:t>
              </a:r>
              <a:r>
                <a:rPr lang="en-GB" sz="2800" b="1" dirty="0" err="1">
                  <a:solidFill>
                    <a:srgbClr val="FFFFFF"/>
                  </a:solidFill>
                </a:rPr>
                <a:t>đề</a:t>
              </a:r>
              <a:r>
                <a:rPr lang="en-GB" sz="2800" b="1" dirty="0">
                  <a:solidFill>
                    <a:srgbClr val="FFFFFF"/>
                  </a:solidFill>
                </a:rPr>
                <a:t> </a:t>
              </a:r>
              <a:r>
                <a:rPr lang="en-GB" sz="2800" b="1" dirty="0" err="1">
                  <a:solidFill>
                    <a:srgbClr val="FFFFFF"/>
                  </a:solidFill>
                </a:rPr>
                <a:t>tài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0" name="Text Box 65"/>
            <p:cNvSpPr txBox="1">
              <a:spLocks noChangeArrowheads="1"/>
            </p:cNvSpPr>
            <p:nvPr/>
          </p:nvSpPr>
          <p:spPr bwMode="gray">
            <a:xfrm>
              <a:off x="1207" y="1824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1" name="Group 87"/>
          <p:cNvGrpSpPr>
            <a:grpSpLocks/>
          </p:cNvGrpSpPr>
          <p:nvPr/>
        </p:nvGrpSpPr>
        <p:grpSpPr bwMode="auto">
          <a:xfrm>
            <a:off x="778807" y="2183094"/>
            <a:ext cx="7825641" cy="739775"/>
            <a:chOff x="997" y="2478"/>
            <a:chExt cx="6944" cy="653"/>
          </a:xfrm>
        </p:grpSpPr>
        <p:sp>
          <p:nvSpPr>
            <p:cNvPr id="12" name="AutoShape 67"/>
            <p:cNvSpPr>
              <a:spLocks noChangeArrowheads="1"/>
            </p:cNvSpPr>
            <p:nvPr/>
          </p:nvSpPr>
          <p:spPr bwMode="gray">
            <a:xfrm>
              <a:off x="1365" y="2591"/>
              <a:ext cx="6477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3" name="AutoShape 68"/>
            <p:cNvSpPr>
              <a:spLocks noChangeArrowheads="1"/>
            </p:cNvSpPr>
            <p:nvPr/>
          </p:nvSpPr>
          <p:spPr bwMode="gray">
            <a:xfrm>
              <a:off x="997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4" name="Text Box 69"/>
            <p:cNvSpPr txBox="1">
              <a:spLocks noChangeArrowheads="1"/>
            </p:cNvSpPr>
            <p:nvPr/>
          </p:nvSpPr>
          <p:spPr bwMode="gray">
            <a:xfrm>
              <a:off x="1585" y="2624"/>
              <a:ext cx="6356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err="1">
                  <a:solidFill>
                    <a:srgbClr val="FFFFFF"/>
                  </a:solidFill>
                </a:rPr>
                <a:t>Cơ</a:t>
              </a:r>
              <a:r>
                <a:rPr lang="en-US" sz="2800" b="1" dirty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</a:rPr>
                <a:t>sở</a:t>
              </a:r>
              <a:r>
                <a:rPr lang="en-US" sz="2800" b="1" dirty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</a:rPr>
                <a:t>lý</a:t>
              </a:r>
              <a:r>
                <a:rPr lang="en-US" sz="2800" b="1" dirty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</a:rPr>
                <a:t>thuyết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5" name="Text Box 82"/>
            <p:cNvSpPr txBox="1">
              <a:spLocks noChangeArrowheads="1"/>
            </p:cNvSpPr>
            <p:nvPr/>
          </p:nvSpPr>
          <p:spPr bwMode="gray">
            <a:xfrm>
              <a:off x="1189" y="2620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6" name="Group 86"/>
          <p:cNvGrpSpPr>
            <a:grpSpLocks/>
          </p:cNvGrpSpPr>
          <p:nvPr/>
        </p:nvGrpSpPr>
        <p:grpSpPr bwMode="auto">
          <a:xfrm>
            <a:off x="778807" y="4221088"/>
            <a:ext cx="7830208" cy="739775"/>
            <a:chOff x="1728" y="3276"/>
            <a:chExt cx="6851" cy="653"/>
          </a:xfrm>
        </p:grpSpPr>
        <p:sp>
          <p:nvSpPr>
            <p:cNvPr id="17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6416" cy="43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8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9" name="Text Box 74"/>
            <p:cNvSpPr txBox="1">
              <a:spLocks noChangeArrowheads="1"/>
            </p:cNvSpPr>
            <p:nvPr/>
          </p:nvSpPr>
          <p:spPr bwMode="gray">
            <a:xfrm>
              <a:off x="2408" y="3364"/>
              <a:ext cx="6171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err="1">
                  <a:solidFill>
                    <a:srgbClr val="FFFFFF"/>
                  </a:solidFill>
                </a:rPr>
                <a:t>Cài</a:t>
              </a:r>
              <a:r>
                <a:rPr lang="en-US" sz="2800" b="1" dirty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</a:rPr>
                <a:t>đặt</a:t>
              </a:r>
              <a:r>
                <a:rPr lang="en-US" sz="2800" b="1" dirty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</a:rPr>
                <a:t>và</a:t>
              </a:r>
              <a:r>
                <a:rPr lang="en-US" sz="2800" b="1" dirty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</a:rPr>
                <a:t>thử</a:t>
              </a:r>
              <a:r>
                <a:rPr lang="en-US" sz="2800" b="1" dirty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</a:rPr>
                <a:t>nghiệm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21" name="Text Box 83"/>
            <p:cNvSpPr txBox="1">
              <a:spLocks noChangeArrowheads="1"/>
            </p:cNvSpPr>
            <p:nvPr/>
          </p:nvSpPr>
          <p:spPr bwMode="gray">
            <a:xfrm>
              <a:off x="1912" y="3408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23" name="Group 86"/>
          <p:cNvGrpSpPr>
            <a:grpSpLocks/>
          </p:cNvGrpSpPr>
          <p:nvPr/>
        </p:nvGrpSpPr>
        <p:grpSpPr bwMode="auto">
          <a:xfrm>
            <a:off x="778806" y="3193857"/>
            <a:ext cx="7753633" cy="739775"/>
            <a:chOff x="1728" y="3276"/>
            <a:chExt cx="6784" cy="653"/>
          </a:xfrm>
          <a:solidFill>
            <a:srgbClr val="92D050"/>
          </a:solidFill>
        </p:grpSpPr>
        <p:sp>
          <p:nvSpPr>
            <p:cNvPr id="24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6416" cy="436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25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26" name="Text Box 74"/>
            <p:cNvSpPr txBox="1">
              <a:spLocks noChangeArrowheads="1"/>
            </p:cNvSpPr>
            <p:nvPr/>
          </p:nvSpPr>
          <p:spPr bwMode="gray">
            <a:xfrm>
              <a:off x="2330" y="3424"/>
              <a:ext cx="6171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err="1">
                  <a:solidFill>
                    <a:srgbClr val="FFFFFF"/>
                  </a:solidFill>
                </a:rPr>
                <a:t>Phân</a:t>
              </a:r>
              <a:r>
                <a:rPr lang="en-US" sz="2800" b="1" dirty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</a:rPr>
                <a:t>tích</a:t>
              </a:r>
              <a:r>
                <a:rPr lang="en-US" sz="2800" b="1" dirty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</a:rPr>
                <a:t>thiết</a:t>
              </a:r>
              <a:r>
                <a:rPr lang="en-US" sz="2800" b="1" dirty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</a:rPr>
                <a:t>kế</a:t>
              </a:r>
              <a:r>
                <a:rPr lang="en-US" sz="2800" b="1" dirty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</a:rPr>
                <a:t>hệ</a:t>
              </a:r>
              <a:r>
                <a:rPr lang="en-US" sz="2800" b="1" dirty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</a:rPr>
                <a:t>thống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 Box 83"/>
            <p:cNvSpPr txBox="1">
              <a:spLocks noChangeArrowheads="1"/>
            </p:cNvSpPr>
            <p:nvPr/>
          </p:nvSpPr>
          <p:spPr bwMode="gray">
            <a:xfrm>
              <a:off x="1920" y="3408"/>
              <a:ext cx="258" cy="3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32CC-CCC0-4F72-B15C-9F1CE024F690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28" name="Group 86">
            <a:extLst>
              <a:ext uri="{FF2B5EF4-FFF2-40B4-BE49-F238E27FC236}">
                <a16:creationId xmlns:a16="http://schemas.microsoft.com/office/drawing/2014/main" id="{3D2DFD53-DD43-4F82-8D6E-B20AA9E5805B}"/>
              </a:ext>
            </a:extLst>
          </p:cNvPr>
          <p:cNvGrpSpPr>
            <a:grpSpLocks/>
          </p:cNvGrpSpPr>
          <p:nvPr/>
        </p:nvGrpSpPr>
        <p:grpSpPr bwMode="auto">
          <a:xfrm>
            <a:off x="837844" y="5229200"/>
            <a:ext cx="7694596" cy="739775"/>
            <a:chOff x="1728" y="3276"/>
            <a:chExt cx="6784" cy="653"/>
          </a:xfrm>
        </p:grpSpPr>
        <p:sp>
          <p:nvSpPr>
            <p:cNvPr id="29" name="AutoShape 72">
              <a:extLst>
                <a:ext uri="{FF2B5EF4-FFF2-40B4-BE49-F238E27FC236}">
                  <a16:creationId xmlns:a16="http://schemas.microsoft.com/office/drawing/2014/main" id="{ADCF6F72-0747-41D5-80D8-26EE73482F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96" y="3389"/>
              <a:ext cx="6416" cy="43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0" name="AutoShape 73">
              <a:extLst>
                <a:ext uri="{FF2B5EF4-FFF2-40B4-BE49-F238E27FC236}">
                  <a16:creationId xmlns:a16="http://schemas.microsoft.com/office/drawing/2014/main" id="{33A32048-7188-4659-B7BA-A71DA529A8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" name="Text Box 74">
              <a:extLst>
                <a:ext uri="{FF2B5EF4-FFF2-40B4-BE49-F238E27FC236}">
                  <a16:creationId xmlns:a16="http://schemas.microsoft.com/office/drawing/2014/main" id="{ECA38DBB-E968-469B-9FDC-E29A6030DDA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316" y="3369"/>
              <a:ext cx="6171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err="1">
                  <a:solidFill>
                    <a:srgbClr val="FFFFFF"/>
                  </a:solidFill>
                </a:rPr>
                <a:t>Kết</a:t>
              </a:r>
              <a:r>
                <a:rPr lang="en-US" sz="2800" b="1" dirty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</a:rPr>
                <a:t>luận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32" name="Text Box 83">
              <a:extLst>
                <a:ext uri="{FF2B5EF4-FFF2-40B4-BE49-F238E27FC236}">
                  <a16:creationId xmlns:a16="http://schemas.microsoft.com/office/drawing/2014/main" id="{1951D3BA-7EDA-413C-9C4F-F9746851D6E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912" y="3408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048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89F2-3C95-4460-AC3D-05B5BFF2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C562E-27C3-44B9-9358-B3DFE65A1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1628801"/>
            <a:ext cx="8191746" cy="4619606"/>
          </a:xfrm>
        </p:spPr>
        <p:txBody>
          <a:bodyPr>
            <a:normAutofit/>
          </a:bodyPr>
          <a:lstStyle/>
          <a:p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Hiện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trạng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trước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đây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thương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vẫn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chủ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yếu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doanh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khăn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ở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mất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lớn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Giải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pháp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vậy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ý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tưởng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website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khắc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thiếu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xót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ấy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82EFF-5312-4E5F-BC10-593437E0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0284C-243F-4416-A6AF-1A507164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65810-1A2F-4A7F-867F-280A7996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6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2758-FBB2-44F0-A94C-524757EC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F50D4-06DF-4AFC-B773-3D350C70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.NET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thuyết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Chạy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thử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vi-V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5EA68-1D1C-4D88-83C2-5674B58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D9E41-A122-4905-B9C6-B0BCF27A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A60CE-2870-4DE2-B12D-B35BF24B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6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6A45-7E12-4E30-8CDB-1A1C2FE0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ED496-8387-449E-824F-6567AAD2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ASP.NET MVC</a:t>
            </a:r>
          </a:p>
          <a:p>
            <a:endParaRPr lang="en-US" sz="3000" dirty="0"/>
          </a:p>
          <a:p>
            <a:r>
              <a:rPr lang="en-US" sz="3000" dirty="0"/>
              <a:t>HTML, CSS, </a:t>
            </a:r>
            <a:r>
              <a:rPr lang="en-US" sz="3000" dirty="0" err="1"/>
              <a:t>Javascript</a:t>
            </a:r>
            <a:endParaRPr lang="en-US" sz="3000" dirty="0"/>
          </a:p>
          <a:p>
            <a:endParaRPr lang="en-US" sz="3000" dirty="0"/>
          </a:p>
          <a:p>
            <a:r>
              <a:rPr lang="en-US" sz="3000" dirty="0" err="1"/>
              <a:t>Thư</a:t>
            </a:r>
            <a:r>
              <a:rPr lang="en-US" sz="3000" dirty="0"/>
              <a:t> </a:t>
            </a:r>
            <a:r>
              <a:rPr lang="en-US" sz="3000" dirty="0" err="1"/>
              <a:t>viện</a:t>
            </a:r>
            <a:r>
              <a:rPr lang="en-US" sz="3000" dirty="0"/>
              <a:t> </a:t>
            </a:r>
            <a:r>
              <a:rPr lang="en-US" sz="3000" dirty="0" err="1"/>
              <a:t>Datatable</a:t>
            </a:r>
            <a:r>
              <a:rPr lang="en-US" sz="3000" dirty="0"/>
              <a:t> </a:t>
            </a:r>
            <a:r>
              <a:rPr lang="en-US" sz="3000" dirty="0" err="1"/>
              <a:t>Jquery</a:t>
            </a:r>
            <a:endParaRPr lang="en-US" sz="3000" dirty="0"/>
          </a:p>
          <a:p>
            <a:endParaRPr lang="en-US" sz="3000" dirty="0"/>
          </a:p>
          <a:p>
            <a:r>
              <a:rPr lang="en-US" sz="3000" dirty="0" err="1"/>
              <a:t>Cơ</a:t>
            </a:r>
            <a:r>
              <a:rPr lang="en-US" sz="3000" dirty="0"/>
              <a:t> </a:t>
            </a:r>
            <a:r>
              <a:rPr lang="en-US" sz="3000" dirty="0" err="1"/>
              <a:t>sở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r>
              <a:rPr lang="en-US" sz="3000" dirty="0"/>
              <a:t> SQL Server</a:t>
            </a:r>
            <a:endParaRPr lang="vi-VN" sz="30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5F901-5F31-4C36-829E-7A25E009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54DA6-3B7A-45E7-86FB-775A85E0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181AD-AA42-4845-89BC-BA475E1F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85B1EC7-D923-4C67-B9E1-8847B5CE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42" y="1988056"/>
            <a:ext cx="3212936" cy="872019"/>
          </a:xfrm>
          <a:prstGeom prst="rect">
            <a:avLst/>
          </a:prstGeom>
        </p:spPr>
      </p:pic>
      <p:pic>
        <p:nvPicPr>
          <p:cNvPr id="9" name="Content Placeholder 22">
            <a:extLst>
              <a:ext uri="{FF2B5EF4-FFF2-40B4-BE49-F238E27FC236}">
                <a16:creationId xmlns:a16="http://schemas.microsoft.com/office/drawing/2014/main" id="{C426E596-C3D1-42B7-9AC6-6FE9E9C8D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930" y="3088639"/>
            <a:ext cx="3240360" cy="10244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picture containing ax, basketball, game, table&#10;&#10;Description automatically generated">
            <a:extLst>
              <a:ext uri="{FF2B5EF4-FFF2-40B4-BE49-F238E27FC236}">
                <a16:creationId xmlns:a16="http://schemas.microsoft.com/office/drawing/2014/main" id="{2515BBB5-2EDB-47F4-AF01-34CC5989F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338" y="4672564"/>
            <a:ext cx="2705100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6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323B-EA16-403C-A713-67669B42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F44FB-5650-4DE5-85C3-B57B19EE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Visual Studio</a:t>
            </a:r>
          </a:p>
          <a:p>
            <a:endParaRPr lang="en-US" sz="3000" dirty="0"/>
          </a:p>
          <a:p>
            <a:r>
              <a:rPr lang="en-US" sz="3000" dirty="0" err="1"/>
              <a:t>Thư</a:t>
            </a:r>
            <a:r>
              <a:rPr lang="en-US" sz="3000" dirty="0"/>
              <a:t> </a:t>
            </a:r>
            <a:r>
              <a:rPr lang="en-US" sz="3000" dirty="0" err="1"/>
              <a:t>viện</a:t>
            </a:r>
            <a:r>
              <a:rPr lang="en-US" sz="3000" dirty="0"/>
              <a:t> ajax</a:t>
            </a:r>
          </a:p>
          <a:p>
            <a:endParaRPr lang="en-US" sz="3000" dirty="0"/>
          </a:p>
          <a:p>
            <a:r>
              <a:rPr lang="en-US" sz="3000" dirty="0" err="1"/>
              <a:t>Thư</a:t>
            </a:r>
            <a:r>
              <a:rPr lang="en-US" sz="3000" dirty="0"/>
              <a:t> </a:t>
            </a:r>
            <a:r>
              <a:rPr lang="en-US" sz="3000" dirty="0" err="1"/>
              <a:t>viện</a:t>
            </a:r>
            <a:r>
              <a:rPr lang="en-US" sz="3000" dirty="0"/>
              <a:t> bootstrap </a:t>
            </a:r>
            <a:endParaRPr lang="vi-VN" sz="3000" dirty="0"/>
          </a:p>
          <a:p>
            <a:endParaRPr lang="en-US" sz="3000" dirty="0"/>
          </a:p>
          <a:p>
            <a:r>
              <a:rPr lang="en-US" sz="3000" dirty="0" err="1"/>
              <a:t>Googlemap</a:t>
            </a:r>
            <a:r>
              <a:rPr lang="en-US" sz="3000" dirty="0"/>
              <a:t> Platform </a:t>
            </a:r>
            <a:endParaRPr lang="vi-VN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BD3E6-E313-4048-928E-704E04F0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A69A4-F5A4-42E5-9535-EB96FB14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8F9E-2963-46A4-A0E0-207EAF3C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2F357E1-4A89-45DB-B4BD-C09BA4041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671" y="3135421"/>
            <a:ext cx="2390775" cy="1379246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A90D0B-7173-4A84-B200-A3511EEB7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671" y="2003297"/>
            <a:ext cx="2390774" cy="7776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DAA484-6807-4EF0-A258-B5B9B2815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671" y="5085184"/>
            <a:ext cx="2390774" cy="8553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27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9247-D2C6-4C35-B89C-5BB13893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/>
              <a:t>thống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0E63-6531-46CD-86B8-719B7A805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  <a:p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93991-D346-4199-AE4E-71783014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19242-F4C1-4D9F-9C19-50E3AF45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9F3DB-E9E9-42B3-9EE6-CA14B457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FF0B63-17FF-40B1-B903-8E37102524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636912"/>
            <a:ext cx="7200800" cy="3768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73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744034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ĐATN CHUYÊN NGÀNH CNPM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D14C68-E295-41C4-9C34-2A78EE319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1196753"/>
            <a:ext cx="8191746" cy="5051654"/>
          </a:xfrm>
        </p:spPr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̃ </a:t>
            </a:r>
            <a:r>
              <a:rPr lang="en-US" dirty="0" err="1"/>
              <a:t>chức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endParaRPr lang="en-US" dirty="0"/>
          </a:p>
          <a:p>
            <a:pPr algn="ctr"/>
            <a:endParaRPr lang="vi-VN" dirty="0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0F6BE2F0-33E1-44C7-94F0-C73275B7511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95" y="1988840"/>
            <a:ext cx="8784976" cy="4416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659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1544</TotalTime>
  <Words>570</Words>
  <Application>Microsoft Office PowerPoint</Application>
  <PresentationFormat>On-screen Show (4:3)</PresentationFormat>
  <Paragraphs>125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Times New Roman</vt:lpstr>
      <vt:lpstr>Verdana</vt:lpstr>
      <vt:lpstr>Wingdings</vt:lpstr>
      <vt:lpstr>Wingdings 3</vt:lpstr>
      <vt:lpstr>Ion</vt:lpstr>
      <vt:lpstr>Khoa Công nghệ thông tin Bộ môn công nghệ phần mềm</vt:lpstr>
      <vt:lpstr>Nội dung trình bày</vt:lpstr>
      <vt:lpstr>Tổng quan về đề tài</vt:lpstr>
      <vt:lpstr>Mục tiêu và nhiệm vụ thực hiện</vt:lpstr>
      <vt:lpstr>Mục tiêu và nhiệm vụ thực hiện</vt:lpstr>
      <vt:lpstr>Cơ sở lý thuyết</vt:lpstr>
      <vt:lpstr>Cơ sở lý thuyết</vt:lpstr>
      <vt:lpstr>Phân tích thiết kế hệ thống</vt:lpstr>
      <vt:lpstr>Phân tích thiết kế hệ thống</vt:lpstr>
      <vt:lpstr>Phân tích thiết kế hệ thống</vt:lpstr>
      <vt:lpstr>Phân tích thiết kế hệ thống</vt:lpstr>
      <vt:lpstr>Phân tích thiết kế hệ thống</vt:lpstr>
      <vt:lpstr>cài đặt và thử nghiệm</vt:lpstr>
      <vt:lpstr>cài đặt và thử nghiệm</vt:lpstr>
      <vt:lpstr>cài đặt và thử nghiệm</vt:lpstr>
      <vt:lpstr>Kết quả đạt được và hướng phát triển</vt:lpstr>
      <vt:lpstr>Kết quả đạt được và hướng phát triển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 Thiết kế giao diện trang web bán hoa, phân tích ưu nhược điểm của giao diện đó</dc:title>
  <dc:creator>DIEU HUONG</dc:creator>
  <cp:lastModifiedBy>PHAM THANH DUONG</cp:lastModifiedBy>
  <cp:revision>98</cp:revision>
  <dcterms:created xsi:type="dcterms:W3CDTF">2015-11-28T13:17:56Z</dcterms:created>
  <dcterms:modified xsi:type="dcterms:W3CDTF">2020-08-18T16:57:07Z</dcterms:modified>
</cp:coreProperties>
</file>