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CB8A3D-C67F-46DA-8115-D5972ECD7B8F}"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5BC4311-F91A-4A2E-A4B3-A0E27FAF266B}" type="slidenum">
              <a:rPr lang="en-US" smtClean="0"/>
              <a:t>‹#›</a:t>
            </a:fld>
            <a:endParaRPr lang="en-US"/>
          </a:p>
        </p:txBody>
      </p:sp>
    </p:spTree>
    <p:extLst>
      <p:ext uri="{BB962C8B-B14F-4D97-AF65-F5344CB8AC3E}">
        <p14:creationId xmlns:p14="http://schemas.microsoft.com/office/powerpoint/2010/main" val="386875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CB8A3D-C67F-46DA-8115-D5972ECD7B8F}"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BC4311-F91A-4A2E-A4B3-A0E27FAF266B}" type="slidenum">
              <a:rPr lang="en-US" smtClean="0"/>
              <a:t>‹#›</a:t>
            </a:fld>
            <a:endParaRPr lang="en-US"/>
          </a:p>
        </p:txBody>
      </p:sp>
    </p:spTree>
    <p:extLst>
      <p:ext uri="{BB962C8B-B14F-4D97-AF65-F5344CB8AC3E}">
        <p14:creationId xmlns:p14="http://schemas.microsoft.com/office/powerpoint/2010/main" val="3474605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CB8A3D-C67F-46DA-8115-D5972ECD7B8F}"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BC4311-F91A-4A2E-A4B3-A0E27FAF266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0867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ACB8A3D-C67F-46DA-8115-D5972ECD7B8F}"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BC4311-F91A-4A2E-A4B3-A0E27FAF266B}" type="slidenum">
              <a:rPr lang="en-US" smtClean="0"/>
              <a:t>‹#›</a:t>
            </a:fld>
            <a:endParaRPr lang="en-US"/>
          </a:p>
        </p:txBody>
      </p:sp>
    </p:spTree>
    <p:extLst>
      <p:ext uri="{BB962C8B-B14F-4D97-AF65-F5344CB8AC3E}">
        <p14:creationId xmlns:p14="http://schemas.microsoft.com/office/powerpoint/2010/main" val="803614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ACB8A3D-C67F-46DA-8115-D5972ECD7B8F}"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BC4311-F91A-4A2E-A4B3-A0E27FAF266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0435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ACB8A3D-C67F-46DA-8115-D5972ECD7B8F}"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BC4311-F91A-4A2E-A4B3-A0E27FAF266B}" type="slidenum">
              <a:rPr lang="en-US" smtClean="0"/>
              <a:t>‹#›</a:t>
            </a:fld>
            <a:endParaRPr lang="en-US"/>
          </a:p>
        </p:txBody>
      </p:sp>
    </p:spTree>
    <p:extLst>
      <p:ext uri="{BB962C8B-B14F-4D97-AF65-F5344CB8AC3E}">
        <p14:creationId xmlns:p14="http://schemas.microsoft.com/office/powerpoint/2010/main" val="1434026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CB8A3D-C67F-46DA-8115-D5972ECD7B8F}"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BC4311-F91A-4A2E-A4B3-A0E27FAF266B}" type="slidenum">
              <a:rPr lang="en-US" smtClean="0"/>
              <a:t>‹#›</a:t>
            </a:fld>
            <a:endParaRPr lang="en-US"/>
          </a:p>
        </p:txBody>
      </p:sp>
    </p:spTree>
    <p:extLst>
      <p:ext uri="{BB962C8B-B14F-4D97-AF65-F5344CB8AC3E}">
        <p14:creationId xmlns:p14="http://schemas.microsoft.com/office/powerpoint/2010/main" val="3398908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CB8A3D-C67F-46DA-8115-D5972ECD7B8F}"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BC4311-F91A-4A2E-A4B3-A0E27FAF266B}" type="slidenum">
              <a:rPr lang="en-US" smtClean="0"/>
              <a:t>‹#›</a:t>
            </a:fld>
            <a:endParaRPr lang="en-US"/>
          </a:p>
        </p:txBody>
      </p:sp>
    </p:spTree>
    <p:extLst>
      <p:ext uri="{BB962C8B-B14F-4D97-AF65-F5344CB8AC3E}">
        <p14:creationId xmlns:p14="http://schemas.microsoft.com/office/powerpoint/2010/main" val="1218474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CB8A3D-C67F-46DA-8115-D5972ECD7B8F}"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BC4311-F91A-4A2E-A4B3-A0E27FAF266B}" type="slidenum">
              <a:rPr lang="en-US" smtClean="0"/>
              <a:t>‹#›</a:t>
            </a:fld>
            <a:endParaRPr lang="en-US"/>
          </a:p>
        </p:txBody>
      </p:sp>
    </p:spTree>
    <p:extLst>
      <p:ext uri="{BB962C8B-B14F-4D97-AF65-F5344CB8AC3E}">
        <p14:creationId xmlns:p14="http://schemas.microsoft.com/office/powerpoint/2010/main" val="343655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CB8A3D-C67F-46DA-8115-D5972ECD7B8F}"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BC4311-F91A-4A2E-A4B3-A0E27FAF266B}" type="slidenum">
              <a:rPr lang="en-US" smtClean="0"/>
              <a:t>‹#›</a:t>
            </a:fld>
            <a:endParaRPr lang="en-US"/>
          </a:p>
        </p:txBody>
      </p:sp>
    </p:spTree>
    <p:extLst>
      <p:ext uri="{BB962C8B-B14F-4D97-AF65-F5344CB8AC3E}">
        <p14:creationId xmlns:p14="http://schemas.microsoft.com/office/powerpoint/2010/main" val="314975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CB8A3D-C67F-46DA-8115-D5972ECD7B8F}"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5BC4311-F91A-4A2E-A4B3-A0E27FAF266B}" type="slidenum">
              <a:rPr lang="en-US" smtClean="0"/>
              <a:t>‹#›</a:t>
            </a:fld>
            <a:endParaRPr lang="en-US"/>
          </a:p>
        </p:txBody>
      </p:sp>
    </p:spTree>
    <p:extLst>
      <p:ext uri="{BB962C8B-B14F-4D97-AF65-F5344CB8AC3E}">
        <p14:creationId xmlns:p14="http://schemas.microsoft.com/office/powerpoint/2010/main" val="2721077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CB8A3D-C67F-46DA-8115-D5972ECD7B8F}" type="datetimeFigureOut">
              <a:rPr lang="en-US" smtClean="0"/>
              <a:t>9/23/2020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BC4311-F91A-4A2E-A4B3-A0E27FAF266B}" type="slidenum">
              <a:rPr lang="en-US" smtClean="0"/>
              <a:t>‹#›</a:t>
            </a:fld>
            <a:endParaRPr lang="en-US"/>
          </a:p>
        </p:txBody>
      </p:sp>
    </p:spTree>
    <p:extLst>
      <p:ext uri="{BB962C8B-B14F-4D97-AF65-F5344CB8AC3E}">
        <p14:creationId xmlns:p14="http://schemas.microsoft.com/office/powerpoint/2010/main" val="369441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CB8A3D-C67F-46DA-8115-D5972ECD7B8F}" type="datetimeFigureOut">
              <a:rPr lang="en-US" smtClean="0"/>
              <a:t>9/23/2020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BC4311-F91A-4A2E-A4B3-A0E27FAF266B}" type="slidenum">
              <a:rPr lang="en-US" smtClean="0"/>
              <a:t>‹#›</a:t>
            </a:fld>
            <a:endParaRPr lang="en-US"/>
          </a:p>
        </p:txBody>
      </p:sp>
    </p:spTree>
    <p:extLst>
      <p:ext uri="{BB962C8B-B14F-4D97-AF65-F5344CB8AC3E}">
        <p14:creationId xmlns:p14="http://schemas.microsoft.com/office/powerpoint/2010/main" val="365493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B8A3D-C67F-46DA-8115-D5972ECD7B8F}" type="datetimeFigureOut">
              <a:rPr lang="en-US" smtClean="0"/>
              <a:t>9/23/2020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BC4311-F91A-4A2E-A4B3-A0E27FAF266B}" type="slidenum">
              <a:rPr lang="en-US" smtClean="0"/>
              <a:t>‹#›</a:t>
            </a:fld>
            <a:endParaRPr lang="en-US"/>
          </a:p>
        </p:txBody>
      </p:sp>
    </p:spTree>
    <p:extLst>
      <p:ext uri="{BB962C8B-B14F-4D97-AF65-F5344CB8AC3E}">
        <p14:creationId xmlns:p14="http://schemas.microsoft.com/office/powerpoint/2010/main" val="123724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CB8A3D-C67F-46DA-8115-D5972ECD7B8F}"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BC4311-F91A-4A2E-A4B3-A0E27FAF266B}" type="slidenum">
              <a:rPr lang="en-US" smtClean="0"/>
              <a:t>‹#›</a:t>
            </a:fld>
            <a:endParaRPr lang="en-US"/>
          </a:p>
        </p:txBody>
      </p:sp>
    </p:spTree>
    <p:extLst>
      <p:ext uri="{BB962C8B-B14F-4D97-AF65-F5344CB8AC3E}">
        <p14:creationId xmlns:p14="http://schemas.microsoft.com/office/powerpoint/2010/main" val="256413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CB8A3D-C67F-46DA-8115-D5972ECD7B8F}"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BC4311-F91A-4A2E-A4B3-A0E27FAF266B}" type="slidenum">
              <a:rPr lang="en-US" smtClean="0"/>
              <a:t>‹#›</a:t>
            </a:fld>
            <a:endParaRPr lang="en-US"/>
          </a:p>
        </p:txBody>
      </p:sp>
    </p:spTree>
    <p:extLst>
      <p:ext uri="{BB962C8B-B14F-4D97-AF65-F5344CB8AC3E}">
        <p14:creationId xmlns:p14="http://schemas.microsoft.com/office/powerpoint/2010/main" val="116847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CB8A3D-C67F-46DA-8115-D5972ECD7B8F}" type="datetimeFigureOut">
              <a:rPr lang="en-US" smtClean="0"/>
              <a:t>9/23/2020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BC4311-F91A-4A2E-A4B3-A0E27FAF266B}" type="slidenum">
              <a:rPr lang="en-US" smtClean="0"/>
              <a:t>‹#›</a:t>
            </a:fld>
            <a:endParaRPr lang="en-US"/>
          </a:p>
        </p:txBody>
      </p:sp>
    </p:spTree>
    <p:extLst>
      <p:ext uri="{BB962C8B-B14F-4D97-AF65-F5344CB8AC3E}">
        <p14:creationId xmlns:p14="http://schemas.microsoft.com/office/powerpoint/2010/main" val="2234586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2262781"/>
          </a:xfrm>
        </p:spPr>
        <p:txBody>
          <a:bodyPr/>
          <a:lstStyle/>
          <a:p>
            <a:pPr algn="ctr"/>
            <a:r>
              <a:rPr lang="en-US" smtClean="0">
                <a:latin typeface="Arial" panose="020B0604020202020204" pitchFamily="34" charset="0"/>
                <a:cs typeface="Arial" panose="020B0604020202020204" pitchFamily="34" charset="0"/>
              </a:rPr>
              <a:t>PHÂN BIỆT</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XSS VÀ SQL INJECTION</a:t>
            </a:r>
            <a:endParaRPr lang="en-US"/>
          </a:p>
        </p:txBody>
      </p:sp>
      <p:sp>
        <p:nvSpPr>
          <p:cNvPr id="3" name="Subtitle 2"/>
          <p:cNvSpPr>
            <a:spLocks noGrp="1"/>
          </p:cNvSpPr>
          <p:nvPr>
            <p:ph type="subTitle" idx="1"/>
          </p:nvPr>
        </p:nvSpPr>
        <p:spPr>
          <a:xfrm>
            <a:off x="4423954" y="2882537"/>
            <a:ext cx="7080657" cy="3021125"/>
          </a:xfrm>
        </p:spPr>
        <p:txBody>
          <a:bodyPr>
            <a:normAutofit/>
          </a:bodyPr>
          <a:lstStyle/>
          <a:p>
            <a:pPr marL="2622550"/>
            <a:r>
              <a:rPr lang="en-US" smtClean="0">
                <a:latin typeface="Arial" panose="020B0604020202020204" pitchFamily="34" charset="0"/>
                <a:cs typeface="Arial" panose="020B0604020202020204" pitchFamily="34" charset="0"/>
              </a:rPr>
              <a:t>Thành viên nhóm 6:	</a:t>
            </a:r>
          </a:p>
          <a:p>
            <a:pPr marL="2965450" indent="-342900">
              <a:buFont typeface="+mj-lt"/>
              <a:buAutoNum type="arabicPeriod"/>
            </a:pPr>
            <a:r>
              <a:rPr lang="en-US" smtClean="0">
                <a:latin typeface="Arial" panose="020B0604020202020204" pitchFamily="34" charset="0"/>
                <a:cs typeface="Arial" panose="020B0604020202020204" pitchFamily="34" charset="0"/>
              </a:rPr>
              <a:t>Dương </a:t>
            </a:r>
            <a:r>
              <a:rPr lang="en-US">
                <a:latin typeface="Arial" panose="020B0604020202020204" pitchFamily="34" charset="0"/>
                <a:cs typeface="Arial" panose="020B0604020202020204" pitchFamily="34" charset="0"/>
              </a:rPr>
              <a:t>Văn </a:t>
            </a:r>
            <a:r>
              <a:rPr lang="en-US" smtClean="0">
                <a:latin typeface="Arial" panose="020B0604020202020204" pitchFamily="34" charset="0"/>
                <a:cs typeface="Arial" panose="020B0604020202020204" pitchFamily="34" charset="0"/>
              </a:rPr>
              <a:t>Sơn</a:t>
            </a:r>
          </a:p>
          <a:p>
            <a:pPr marL="2965450" indent="-342900">
              <a:buFont typeface="+mj-lt"/>
              <a:buAutoNum type="arabicPeriod"/>
            </a:pPr>
            <a:r>
              <a:rPr lang="en-US" smtClean="0">
                <a:latin typeface="Arial" panose="020B0604020202020204" pitchFamily="34" charset="0"/>
                <a:cs typeface="Arial" panose="020B0604020202020204" pitchFamily="34" charset="0"/>
              </a:rPr>
              <a:t>Trần </a:t>
            </a:r>
            <a:r>
              <a:rPr lang="en-US">
                <a:latin typeface="Arial" panose="020B0604020202020204" pitchFamily="34" charset="0"/>
                <a:cs typeface="Arial" panose="020B0604020202020204" pitchFamily="34" charset="0"/>
              </a:rPr>
              <a:t>Bình </a:t>
            </a:r>
            <a:r>
              <a:rPr lang="en-US" smtClean="0">
                <a:latin typeface="Arial" panose="020B0604020202020204" pitchFamily="34" charset="0"/>
                <a:cs typeface="Arial" panose="020B0604020202020204" pitchFamily="34" charset="0"/>
              </a:rPr>
              <a:t>Minh</a:t>
            </a:r>
          </a:p>
          <a:p>
            <a:pPr marL="2965450" indent="-342900">
              <a:buFont typeface="+mj-lt"/>
              <a:buAutoNum type="arabicPeriod"/>
            </a:pPr>
            <a:r>
              <a:rPr lang="en-US" smtClean="0">
                <a:latin typeface="Arial" panose="020B0604020202020204" pitchFamily="34" charset="0"/>
                <a:cs typeface="Arial" panose="020B0604020202020204" pitchFamily="34" charset="0"/>
              </a:rPr>
              <a:t>Nguyễn </a:t>
            </a:r>
            <a:r>
              <a:rPr lang="en-US">
                <a:latin typeface="Arial" panose="020B0604020202020204" pitchFamily="34" charset="0"/>
                <a:cs typeface="Arial" panose="020B0604020202020204" pitchFamily="34" charset="0"/>
              </a:rPr>
              <a:t>Đăng Hải </a:t>
            </a:r>
            <a:r>
              <a:rPr lang="en-US" smtClean="0">
                <a:latin typeface="Arial" panose="020B0604020202020204" pitchFamily="34" charset="0"/>
                <a:cs typeface="Arial" panose="020B0604020202020204" pitchFamily="34" charset="0"/>
              </a:rPr>
              <a:t>Nam</a:t>
            </a:r>
          </a:p>
          <a:p>
            <a:pPr marL="2965450" indent="-342900">
              <a:buFont typeface="+mj-lt"/>
              <a:buAutoNum type="arabicPeriod"/>
            </a:pPr>
            <a:r>
              <a:rPr lang="en-US" smtClean="0">
                <a:latin typeface="Arial" panose="020B0604020202020204" pitchFamily="34" charset="0"/>
                <a:cs typeface="Arial" panose="020B0604020202020204" pitchFamily="34" charset="0"/>
              </a:rPr>
              <a:t>Hoàng </a:t>
            </a:r>
            <a:r>
              <a:rPr lang="en-US">
                <a:latin typeface="Arial" panose="020B0604020202020204" pitchFamily="34" charset="0"/>
                <a:cs typeface="Arial" panose="020B0604020202020204" pitchFamily="34" charset="0"/>
              </a:rPr>
              <a:t>Gia </a:t>
            </a:r>
            <a:r>
              <a:rPr lang="en-US" smtClean="0">
                <a:latin typeface="Arial" panose="020B0604020202020204" pitchFamily="34" charset="0"/>
                <a:cs typeface="Arial" panose="020B0604020202020204" pitchFamily="34" charset="0"/>
              </a:rPr>
              <a:t>Minh</a:t>
            </a:r>
          </a:p>
          <a:p>
            <a:pPr marL="2622550"/>
            <a:r>
              <a:rPr lang="en-US" smtClean="0">
                <a:latin typeface="Arial" panose="020B0604020202020204" pitchFamily="34" charset="0"/>
                <a:cs typeface="Arial" panose="020B0604020202020204" pitchFamily="34" charset="0"/>
              </a:rPr>
              <a:t>GV: ThS. Dương Thúy Hường</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0987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CHÍNH</a:t>
            </a:r>
            <a:endParaRPr lang="en-US"/>
          </a:p>
        </p:txBody>
      </p:sp>
      <p:sp>
        <p:nvSpPr>
          <p:cNvPr id="3" name="Content Placeholder 2"/>
          <p:cNvSpPr>
            <a:spLocks noGrp="1"/>
          </p:cNvSpPr>
          <p:nvPr>
            <p:ph idx="1"/>
          </p:nvPr>
        </p:nvSpPr>
        <p:spPr>
          <a:xfrm>
            <a:off x="2589212" y="2159726"/>
            <a:ext cx="8915400" cy="3352800"/>
          </a:xfrm>
        </p:spPr>
        <p:txBody>
          <a:bodyPr>
            <a:noAutofit/>
          </a:bodyPr>
          <a:lstStyle/>
          <a:p>
            <a:r>
              <a:rPr lang="en-US" sz="2800"/>
              <a:t>Tìm hiểu Về XSS</a:t>
            </a:r>
          </a:p>
          <a:p>
            <a:endParaRPr lang="en-US" sz="2800"/>
          </a:p>
          <a:p>
            <a:r>
              <a:rPr lang="en-US" sz="2800"/>
              <a:t>Tìm Hiểu SQL injection</a:t>
            </a:r>
          </a:p>
          <a:p>
            <a:endParaRPr lang="en-US" sz="2800"/>
          </a:p>
          <a:p>
            <a:r>
              <a:rPr lang="en-US" sz="2800"/>
              <a:t>So sánh XSS VS SQL </a:t>
            </a:r>
            <a:r>
              <a:rPr lang="en-US" sz="2800" smtClean="0"/>
              <a:t>INJection</a:t>
            </a:r>
            <a:endParaRPr lang="en-US" sz="2800"/>
          </a:p>
        </p:txBody>
      </p:sp>
    </p:spTree>
    <p:extLst>
      <p:ext uri="{BB962C8B-B14F-4D97-AF65-F5344CB8AC3E}">
        <p14:creationId xmlns:p14="http://schemas.microsoft.com/office/powerpoint/2010/main" val="2607925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XSS</a:t>
            </a:r>
            <a:endParaRPr lang="en-US"/>
          </a:p>
        </p:txBody>
      </p:sp>
      <p:sp>
        <p:nvSpPr>
          <p:cNvPr id="3" name="Content Placeholder 2"/>
          <p:cNvSpPr>
            <a:spLocks noGrp="1"/>
          </p:cNvSpPr>
          <p:nvPr>
            <p:ph idx="1"/>
          </p:nvPr>
        </p:nvSpPr>
        <p:spPr>
          <a:xfrm>
            <a:off x="2589212" y="1689463"/>
            <a:ext cx="9602788" cy="4702628"/>
          </a:xfrm>
        </p:spPr>
        <p:txBody>
          <a:bodyPr/>
          <a:lstStyle/>
          <a:p>
            <a:r>
              <a:rPr lang="en-US" sz="2000" b="1" smtClean="0"/>
              <a:t>Định nghĩa</a:t>
            </a:r>
          </a:p>
          <a:p>
            <a:pPr lvl="1">
              <a:buFont typeface="Arial" panose="020B0604020202020204" pitchFamily="34" charset="0"/>
              <a:buChar char="•"/>
            </a:pPr>
            <a:r>
              <a:rPr lang="en-US" sz="2000">
                <a:latin typeface="Arial" panose="020B0604020202020204" pitchFamily="34" charset="0"/>
                <a:cs typeface="Arial" panose="020B0604020202020204" pitchFamily="34" charset="0"/>
              </a:rPr>
              <a:t>Tấn công xss là một đoạn mã độc, để khai thác một lỗ hổng xss, hacker sẽ chèn mã độc thông qua các đoạn script để thực thi chúng ở phía client</a:t>
            </a:r>
            <a:r>
              <a:rPr lang="en-US" sz="2000" smtClean="0">
                <a:latin typeface="Arial" panose="020B0604020202020204" pitchFamily="34" charset="0"/>
                <a:cs typeface="Arial" panose="020B0604020202020204" pitchFamily="34" charset="0"/>
              </a:rPr>
              <a:t>. </a:t>
            </a:r>
          </a:p>
          <a:p>
            <a:r>
              <a:rPr lang="en-US" sz="2000" b="1" smtClean="0"/>
              <a:t>Mục đích</a:t>
            </a:r>
          </a:p>
          <a:p>
            <a:pPr lvl="1">
              <a:buFont typeface="Arial" panose="020B0604020202020204" pitchFamily="34" charset="0"/>
              <a:buChar char="•"/>
            </a:pPr>
            <a:r>
              <a:rPr lang="en-US" sz="2000">
                <a:latin typeface="Arial" panose="020B0604020202020204" pitchFamily="34" charset="0"/>
                <a:cs typeface="Arial" panose="020B0604020202020204" pitchFamily="34" charset="0"/>
              </a:rPr>
              <a:t>Mục đích chính của tấn công XSS là ăn cắp dữ liệu nhận dạng của người dùng như: cookies, session tokens và các thông tin khác</a:t>
            </a:r>
            <a:r>
              <a:rPr lang="en-US" sz="2000" smtClean="0">
                <a:latin typeface="Arial" panose="020B0604020202020204" pitchFamily="34" charset="0"/>
                <a:cs typeface="Arial" panose="020B0604020202020204" pitchFamily="34" charset="0"/>
              </a:rPr>
              <a:t>.</a:t>
            </a:r>
          </a:p>
          <a:p>
            <a:pPr lvl="1">
              <a:buFont typeface="Arial" panose="020B0604020202020204" pitchFamily="34" charset="0"/>
              <a:buChar char="•"/>
            </a:pPr>
            <a:r>
              <a:rPr lang="en-US" sz="2000" smtClean="0">
                <a:latin typeface="Arial" panose="020B0604020202020204" pitchFamily="34" charset="0"/>
                <a:cs typeface="Arial" panose="020B0604020202020204" pitchFamily="34" charset="0"/>
              </a:rPr>
              <a:t>Thay đổi cấu trúc trang web.</a:t>
            </a:r>
            <a:endParaRPr lang="en-US" sz="2000" smtClean="0"/>
          </a:p>
          <a:p>
            <a:r>
              <a:rPr lang="en-US" sz="2000" b="1" smtClean="0"/>
              <a:t>Các kiểu tấn công XSS</a:t>
            </a:r>
          </a:p>
          <a:p>
            <a:pPr lvl="1">
              <a:buFont typeface="Wingdings" panose="05000000000000000000" pitchFamily="2" charset="2"/>
              <a:buChar char="Ø"/>
            </a:pPr>
            <a:r>
              <a:rPr lang="en-US" sz="2000" smtClean="0">
                <a:latin typeface="Arial" panose="020B0604020202020204" pitchFamily="34" charset="0"/>
                <a:cs typeface="Arial" panose="020B0604020202020204" pitchFamily="34" charset="0"/>
              </a:rPr>
              <a:t>Reflected </a:t>
            </a:r>
            <a:r>
              <a:rPr lang="en-US" sz="2000">
                <a:latin typeface="Arial" panose="020B0604020202020204" pitchFamily="34" charset="0"/>
                <a:cs typeface="Arial" panose="020B0604020202020204" pitchFamily="34" charset="0"/>
              </a:rPr>
              <a:t>XSS</a:t>
            </a:r>
            <a:endParaRPr lang="en-US" sz="2000"/>
          </a:p>
          <a:p>
            <a:pPr lvl="1">
              <a:buFont typeface="Wingdings" panose="05000000000000000000" pitchFamily="2" charset="2"/>
              <a:buChar char="Ø"/>
            </a:pPr>
            <a:r>
              <a:rPr lang="en-US" sz="2000" smtClean="0">
                <a:latin typeface="Arial" panose="020B0604020202020204" pitchFamily="34" charset="0"/>
                <a:cs typeface="Arial" panose="020B0604020202020204" pitchFamily="34" charset="0"/>
              </a:rPr>
              <a:t>Stored </a:t>
            </a:r>
            <a:r>
              <a:rPr lang="en-US" sz="2000">
                <a:latin typeface="Arial" panose="020B0604020202020204" pitchFamily="34" charset="0"/>
                <a:cs typeface="Arial" panose="020B0604020202020204" pitchFamily="34" charset="0"/>
              </a:rPr>
              <a:t>XSS</a:t>
            </a:r>
            <a:endParaRPr lang="en-US" sz="2000"/>
          </a:p>
          <a:p>
            <a:pPr lvl="1">
              <a:buFont typeface="Wingdings" panose="05000000000000000000" pitchFamily="2" charset="2"/>
              <a:buChar char="Ø"/>
            </a:pPr>
            <a:r>
              <a:rPr lang="en-US" sz="2000">
                <a:latin typeface="Arial" panose="020B0604020202020204" pitchFamily="34" charset="0"/>
                <a:cs typeface="Arial" panose="020B0604020202020204" pitchFamily="34" charset="0"/>
              </a:rPr>
              <a:t>DOM - </a:t>
            </a:r>
            <a:r>
              <a:rPr lang="en-US" sz="2000" smtClean="0">
                <a:latin typeface="Arial" panose="020B0604020202020204" pitchFamily="34" charset="0"/>
                <a:cs typeface="Arial" panose="020B0604020202020204" pitchFamily="34" charset="0"/>
              </a:rPr>
              <a:t>Based </a:t>
            </a:r>
            <a:r>
              <a:rPr lang="en-US" sz="2000">
                <a:latin typeface="Arial" panose="020B0604020202020204" pitchFamily="34" charset="0"/>
                <a:cs typeface="Arial" panose="020B0604020202020204" pitchFamily="34" charset="0"/>
              </a:rPr>
              <a:t>XSS</a:t>
            </a:r>
          </a:p>
          <a:p>
            <a:pPr lvl="1"/>
            <a:endParaRPr lang="en-US" b="1"/>
          </a:p>
        </p:txBody>
      </p:sp>
    </p:spTree>
    <p:extLst>
      <p:ext uri="{BB962C8B-B14F-4D97-AF65-F5344CB8AC3E}">
        <p14:creationId xmlns:p14="http://schemas.microsoft.com/office/powerpoint/2010/main" val="7440404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XSS</a:t>
            </a:r>
            <a:endParaRPr lang="en-US"/>
          </a:p>
        </p:txBody>
      </p:sp>
      <p:sp>
        <p:nvSpPr>
          <p:cNvPr id="3" name="Content Placeholder 2"/>
          <p:cNvSpPr>
            <a:spLocks noGrp="1"/>
          </p:cNvSpPr>
          <p:nvPr>
            <p:ph idx="1"/>
          </p:nvPr>
        </p:nvSpPr>
        <p:spPr>
          <a:xfrm>
            <a:off x="2592925" y="1733006"/>
            <a:ext cx="8915400" cy="3777622"/>
          </a:xfrm>
        </p:spPr>
        <p:txBody>
          <a:bodyPr>
            <a:normAutofit/>
          </a:bodyPr>
          <a:lstStyle/>
          <a:p>
            <a:r>
              <a:rPr lang="en-US" sz="2000" b="1">
                <a:latin typeface="Arial" panose="020B0604020202020204" pitchFamily="34" charset="0"/>
                <a:cs typeface="Arial" panose="020B0604020202020204" pitchFamily="34" charset="0"/>
              </a:rPr>
              <a:t>Phương pháp phòng chống, ngăn </a:t>
            </a:r>
            <a:r>
              <a:rPr lang="en-US" sz="2000" b="1" smtClean="0">
                <a:latin typeface="Arial" panose="020B0604020202020204" pitchFamily="34" charset="0"/>
                <a:cs typeface="Arial" panose="020B0604020202020204" pitchFamily="34" charset="0"/>
              </a:rPr>
              <a:t>chặn</a:t>
            </a:r>
          </a:p>
          <a:p>
            <a:pPr lvl="1">
              <a:buFont typeface="Wingdings" panose="05000000000000000000" pitchFamily="2" charset="2"/>
              <a:buChar char="ü"/>
            </a:pPr>
            <a:r>
              <a:rPr lang="en-US" sz="1800">
                <a:latin typeface="Arial" panose="020B0604020202020204" pitchFamily="34" charset="0"/>
                <a:cs typeface="Arial" panose="020B0604020202020204" pitchFamily="34" charset="0"/>
              </a:rPr>
              <a:t>Escape đầu vào của người </a:t>
            </a:r>
            <a:r>
              <a:rPr lang="en-US" sz="1800" smtClean="0">
                <a:latin typeface="Arial" panose="020B0604020202020204" pitchFamily="34" charset="0"/>
                <a:cs typeface="Arial" panose="020B0604020202020204" pitchFamily="34" charset="0"/>
              </a:rPr>
              <a:t>dung.</a:t>
            </a:r>
            <a:endParaRPr lang="en-US" sz="1800">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1800">
                <a:latin typeface="Arial" panose="020B0604020202020204" pitchFamily="34" charset="0"/>
                <a:cs typeface="Arial" panose="020B0604020202020204" pitchFamily="34" charset="0"/>
              </a:rPr>
              <a:t>Sàng lọc đầu vào của người </a:t>
            </a:r>
            <a:r>
              <a:rPr lang="en-US" sz="1800" smtClean="0">
                <a:latin typeface="Arial" panose="020B0604020202020204" pitchFamily="34" charset="0"/>
                <a:cs typeface="Arial" panose="020B0604020202020204" pitchFamily="34" charset="0"/>
              </a:rPr>
              <a:t>dung.</a:t>
            </a:r>
            <a:endParaRPr lang="en-US" sz="1800">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1800">
                <a:latin typeface="Arial" panose="020B0604020202020204" pitchFamily="34" charset="0"/>
                <a:cs typeface="Arial" panose="020B0604020202020204" pitchFamily="34" charset="0"/>
              </a:rPr>
              <a:t> Xác thực đầu vào đảm bảo việc ứng dụng hiển thị dữ liệu chính xác và ngăn dữ liệu độc hại gây hại cho trang web, cơ sở dữ liệu và người dùng</a:t>
            </a:r>
            <a:r>
              <a:rPr lang="en-US" sz="1800" smtClean="0">
                <a:latin typeface="Arial" panose="020B0604020202020204" pitchFamily="34" charset="0"/>
                <a:cs typeface="Arial" panose="020B0604020202020204" pitchFamily="34" charset="0"/>
              </a:rPr>
              <a:t>.</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1043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SQL </a:t>
            </a:r>
            <a:r>
              <a:rPr lang="en-US" smtClean="0">
                <a:latin typeface="Arial" panose="020B0604020202020204" pitchFamily="34" charset="0"/>
                <a:cs typeface="Arial" panose="020B0604020202020204" pitchFamily="34" charset="0"/>
              </a:rPr>
              <a:t>Injection</a:t>
            </a:r>
            <a:endParaRPr lang="en-US"/>
          </a:p>
        </p:txBody>
      </p:sp>
      <p:sp>
        <p:nvSpPr>
          <p:cNvPr id="3" name="Content Placeholder 2"/>
          <p:cNvSpPr>
            <a:spLocks noGrp="1"/>
          </p:cNvSpPr>
          <p:nvPr>
            <p:ph idx="1"/>
          </p:nvPr>
        </p:nvSpPr>
        <p:spPr>
          <a:xfrm>
            <a:off x="2667588" y="1463040"/>
            <a:ext cx="9524411" cy="4397830"/>
          </a:xfrm>
        </p:spPr>
        <p:txBody>
          <a:bodyPr>
            <a:normAutofit/>
          </a:bodyPr>
          <a:lstStyle/>
          <a:p>
            <a:r>
              <a:rPr lang="en-US" sz="2000" b="1"/>
              <a:t>Định nghĩa</a:t>
            </a:r>
          </a:p>
          <a:p>
            <a:pPr lvl="1">
              <a:buFont typeface="Arial" panose="020B0604020202020204" pitchFamily="34" charset="0"/>
              <a:buChar char="•"/>
            </a:pPr>
            <a:r>
              <a:rPr lang="en-US" sz="2000">
                <a:latin typeface="Arial" panose="020B0604020202020204" pitchFamily="34" charset="0"/>
                <a:cs typeface="Arial" panose="020B0604020202020204" pitchFamily="34" charset="0"/>
              </a:rPr>
              <a:t>Một kỹ thuật chèn mã, tấn công các ứng dụng hướng tới dữ liệu, chèn các câu lệnh SQL vào các trường input để thực thi.</a:t>
            </a:r>
          </a:p>
          <a:p>
            <a:r>
              <a:rPr lang="en-US" sz="2000" b="1" smtClean="0"/>
              <a:t>Mục </a:t>
            </a:r>
            <a:r>
              <a:rPr lang="en-US" sz="2000" b="1"/>
              <a:t>đích</a:t>
            </a:r>
          </a:p>
          <a:p>
            <a:pPr lvl="1">
              <a:buFont typeface="Arial" panose="020B0604020202020204" pitchFamily="34" charset="0"/>
              <a:buChar char="•"/>
            </a:pPr>
            <a:r>
              <a:rPr lang="en-US" sz="2000" smtClean="0">
                <a:latin typeface="Arial" panose="020B0604020202020204" pitchFamily="34" charset="0"/>
                <a:cs typeface="Arial" panose="020B0604020202020204" pitchFamily="34" charset="0"/>
              </a:rPr>
              <a:t>Có rất nhiều mục đích trong việc tấn công như: </a:t>
            </a:r>
            <a:r>
              <a:rPr lang="en-US" sz="2000">
                <a:latin typeface="Arial" panose="020B0604020202020204" pitchFamily="34" charset="0"/>
                <a:cs typeface="Arial" panose="020B0604020202020204" pitchFamily="34" charset="0"/>
              </a:rPr>
              <a:t>Hack tài </a:t>
            </a:r>
            <a:r>
              <a:rPr lang="en-US" sz="2000" smtClean="0">
                <a:latin typeface="Arial" panose="020B0604020202020204" pitchFamily="34" charset="0"/>
                <a:cs typeface="Arial" panose="020B0604020202020204" pitchFamily="34" charset="0"/>
              </a:rPr>
              <a:t>khoản, ăn </a:t>
            </a:r>
            <a:r>
              <a:rPr lang="en-US" sz="2000">
                <a:latin typeface="Arial" panose="020B0604020202020204" pitchFamily="34" charset="0"/>
                <a:cs typeface="Arial" panose="020B0604020202020204" pitchFamily="34" charset="0"/>
              </a:rPr>
              <a:t>cắp hoặc sao chép dữ </a:t>
            </a:r>
            <a:r>
              <a:rPr lang="en-US" sz="2000" smtClean="0">
                <a:latin typeface="Arial" panose="020B0604020202020204" pitchFamily="34" charset="0"/>
                <a:cs typeface="Arial" panose="020B0604020202020204" pitchFamily="34" charset="0"/>
              </a:rPr>
              <a:t>liệu, xóa </a:t>
            </a:r>
            <a:r>
              <a:rPr lang="en-US" sz="2000">
                <a:latin typeface="Arial" panose="020B0604020202020204" pitchFamily="34" charset="0"/>
                <a:cs typeface="Arial" panose="020B0604020202020204" pitchFamily="34" charset="0"/>
              </a:rPr>
              <a:t>dữ </a:t>
            </a:r>
            <a:r>
              <a:rPr lang="en-US" sz="2000" smtClean="0">
                <a:latin typeface="Arial" panose="020B0604020202020204" pitchFamily="34" charset="0"/>
                <a:cs typeface="Arial" panose="020B0604020202020204" pitchFamily="34" charset="0"/>
              </a:rPr>
              <a:t>liệu hệ thống,…</a:t>
            </a:r>
            <a:endParaRPr lang="en-US" sz="2000" b="1"/>
          </a:p>
          <a:p>
            <a:r>
              <a:rPr lang="en-US" sz="2000" b="1"/>
              <a:t>Các kiểu tấn công </a:t>
            </a:r>
            <a:r>
              <a:rPr lang="en-US" sz="2000" b="1"/>
              <a:t>SQL Injection</a:t>
            </a:r>
            <a:endParaRPr lang="en-US" sz="2000" b="1"/>
          </a:p>
          <a:p>
            <a:pPr lvl="1">
              <a:buFont typeface="Wingdings" panose="05000000000000000000" pitchFamily="2" charset="2"/>
              <a:buChar char="Ø"/>
            </a:pPr>
            <a:r>
              <a:rPr lang="en-US" sz="2000" smtClean="0"/>
              <a:t> </a:t>
            </a:r>
            <a:r>
              <a:rPr lang="en-US" sz="2000"/>
              <a:t>In-band SQLi</a:t>
            </a:r>
          </a:p>
          <a:p>
            <a:pPr lvl="1">
              <a:buFont typeface="Wingdings" panose="05000000000000000000" pitchFamily="2" charset="2"/>
              <a:buChar char="Ø"/>
            </a:pPr>
            <a:r>
              <a:rPr lang="en-US" sz="2000" smtClean="0"/>
              <a:t> </a:t>
            </a:r>
            <a:r>
              <a:rPr lang="en-US" sz="2000"/>
              <a:t>Inferential SQLi (Blind SQLi)</a:t>
            </a:r>
          </a:p>
          <a:p>
            <a:pPr lvl="1">
              <a:buFont typeface="Wingdings" panose="05000000000000000000" pitchFamily="2" charset="2"/>
              <a:buChar char="Ø"/>
            </a:pPr>
            <a:r>
              <a:rPr lang="en-US" sz="2000" smtClean="0"/>
              <a:t> </a:t>
            </a:r>
            <a:r>
              <a:rPr lang="en-US" sz="2000"/>
              <a:t>Out-of-band SQLi</a:t>
            </a:r>
          </a:p>
          <a:p>
            <a:pPr lvl="1">
              <a:buFont typeface="Wingdings" panose="05000000000000000000" pitchFamily="2" charset="2"/>
              <a:buChar char="Ø"/>
            </a:pPr>
            <a:endParaRPr lang="en-US" sz="2000" b="1"/>
          </a:p>
          <a:p>
            <a:endParaRPr lang="en-US" sz="2000"/>
          </a:p>
        </p:txBody>
      </p:sp>
    </p:spTree>
    <p:extLst>
      <p:ext uri="{BB962C8B-B14F-4D97-AF65-F5344CB8AC3E}">
        <p14:creationId xmlns:p14="http://schemas.microsoft.com/office/powerpoint/2010/main" val="65779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SQL Injection</a:t>
            </a:r>
            <a:endParaRPr lang="en-US"/>
          </a:p>
        </p:txBody>
      </p:sp>
      <p:sp>
        <p:nvSpPr>
          <p:cNvPr id="3" name="Content Placeholder 2"/>
          <p:cNvSpPr>
            <a:spLocks noGrp="1"/>
          </p:cNvSpPr>
          <p:nvPr>
            <p:ph idx="1"/>
          </p:nvPr>
        </p:nvSpPr>
        <p:spPr>
          <a:xfrm>
            <a:off x="2592924" y="1584960"/>
            <a:ext cx="9599075" cy="3777622"/>
          </a:xfrm>
        </p:spPr>
        <p:txBody>
          <a:bodyPr/>
          <a:lstStyle/>
          <a:p>
            <a:r>
              <a:rPr lang="en-US" b="1">
                <a:latin typeface="Arial" panose="020B0604020202020204" pitchFamily="34" charset="0"/>
                <a:cs typeface="Arial" panose="020B0604020202020204" pitchFamily="34" charset="0"/>
              </a:rPr>
              <a:t>Phương pháp phòng chống, ngăn chặn</a:t>
            </a:r>
          </a:p>
          <a:p>
            <a:pPr lvl="1">
              <a:buFont typeface="Wingdings" panose="05000000000000000000" pitchFamily="2" charset="2"/>
              <a:buChar char="ü"/>
            </a:pPr>
            <a:r>
              <a:rPr lang="en-US" sz="2000">
                <a:latin typeface="Arial" panose="020B0604020202020204" pitchFamily="34" charset="0"/>
                <a:cs typeface="Arial" panose="020B0604020202020204" pitchFamily="34" charset="0"/>
              </a:rPr>
              <a:t>Lọc dữ liệu từ người </a:t>
            </a:r>
            <a:r>
              <a:rPr lang="en-US" sz="2000" smtClean="0">
                <a:latin typeface="Arial" panose="020B0604020202020204" pitchFamily="34" charset="0"/>
                <a:cs typeface="Arial" panose="020B0604020202020204" pitchFamily="34" charset="0"/>
              </a:rPr>
              <a:t>dung.</a:t>
            </a:r>
            <a:endParaRPr lang="en-US" sz="2000">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2000">
                <a:latin typeface="Arial" panose="020B0604020202020204" pitchFamily="34" charset="0"/>
                <a:cs typeface="Arial" panose="020B0604020202020204" pitchFamily="34" charset="0"/>
              </a:rPr>
              <a:t>Không cộng chuỗi để tạo </a:t>
            </a:r>
            <a:r>
              <a:rPr lang="en-US" sz="2000" smtClean="0">
                <a:latin typeface="Arial" panose="020B0604020202020204" pitchFamily="34" charset="0"/>
                <a:cs typeface="Arial" panose="020B0604020202020204" pitchFamily="34" charset="0"/>
              </a:rPr>
              <a:t>SQL.</a:t>
            </a:r>
            <a:endParaRPr lang="en-US" sz="2000">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2000">
                <a:latin typeface="Arial" panose="020B0604020202020204" pitchFamily="34" charset="0"/>
                <a:cs typeface="Arial" panose="020B0604020202020204" pitchFamily="34" charset="0"/>
              </a:rPr>
              <a:t>Không hiển thị exception, message </a:t>
            </a:r>
            <a:r>
              <a:rPr lang="en-US" sz="2000" smtClean="0">
                <a:latin typeface="Arial" panose="020B0604020202020204" pitchFamily="34" charset="0"/>
                <a:cs typeface="Arial" panose="020B0604020202020204" pitchFamily="34" charset="0"/>
              </a:rPr>
              <a:t>lỗi.</a:t>
            </a:r>
            <a:endParaRPr lang="en-US" sz="2000">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2000">
                <a:latin typeface="Arial" panose="020B0604020202020204" pitchFamily="34" charset="0"/>
                <a:cs typeface="Arial" panose="020B0604020202020204" pitchFamily="34" charset="0"/>
              </a:rPr>
              <a:t>Phân quyền rõ ràng trong </a:t>
            </a:r>
            <a:r>
              <a:rPr lang="en-US" sz="2000" smtClean="0">
                <a:latin typeface="Arial" panose="020B0604020202020204" pitchFamily="34" charset="0"/>
                <a:cs typeface="Arial" panose="020B0604020202020204" pitchFamily="34" charset="0"/>
              </a:rPr>
              <a:t>Database.</a:t>
            </a:r>
            <a:endParaRPr lang="en-US" sz="2000">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2000">
                <a:latin typeface="Arial" panose="020B0604020202020204" pitchFamily="34" charset="0"/>
                <a:cs typeface="Arial" panose="020B0604020202020204" pitchFamily="34" charset="0"/>
              </a:rPr>
              <a:t>Backup dữ liệu thường </a:t>
            </a:r>
            <a:r>
              <a:rPr lang="en-US" sz="2000" smtClean="0">
                <a:latin typeface="Arial" panose="020B0604020202020204" pitchFamily="34" charset="0"/>
                <a:cs typeface="Arial" panose="020B0604020202020204" pitchFamily="34" charset="0"/>
              </a:rPr>
              <a:t>xuyên.</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7747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Phân biệt XSS </a:t>
            </a:r>
            <a:r>
              <a:rPr lang="en-US"/>
              <a:t>và </a:t>
            </a:r>
            <a:r>
              <a:rPr lang="en-US" smtClean="0"/>
              <a:t>SQL-injection</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73547409"/>
              </p:ext>
            </p:extLst>
          </p:nvPr>
        </p:nvGraphicFramePr>
        <p:xfrm>
          <a:off x="2592925" y="1669180"/>
          <a:ext cx="9599076" cy="4801287"/>
        </p:xfrm>
        <a:graphic>
          <a:graphicData uri="http://schemas.openxmlformats.org/drawingml/2006/table">
            <a:tbl>
              <a:tblPr firstRow="1" firstCol="1" bandRow="1">
                <a:tableStyleId>{5940675A-B579-460E-94D1-54222C63F5DA}</a:tableStyleId>
              </a:tblPr>
              <a:tblGrid>
                <a:gridCol w="1247555">
                  <a:extLst>
                    <a:ext uri="{9D8B030D-6E8A-4147-A177-3AD203B41FA5}">
                      <a16:colId xmlns:a16="http://schemas.microsoft.com/office/drawing/2014/main" val="1328296269"/>
                    </a:ext>
                  </a:extLst>
                </a:gridCol>
                <a:gridCol w="4214949">
                  <a:extLst>
                    <a:ext uri="{9D8B030D-6E8A-4147-A177-3AD203B41FA5}">
                      <a16:colId xmlns:a16="http://schemas.microsoft.com/office/drawing/2014/main" val="652733135"/>
                    </a:ext>
                  </a:extLst>
                </a:gridCol>
                <a:gridCol w="4136572">
                  <a:extLst>
                    <a:ext uri="{9D8B030D-6E8A-4147-A177-3AD203B41FA5}">
                      <a16:colId xmlns:a16="http://schemas.microsoft.com/office/drawing/2014/main" val="1522393852"/>
                    </a:ext>
                  </a:extLst>
                </a:gridCol>
              </a:tblGrid>
              <a:tr h="395665">
                <a:tc>
                  <a:txBody>
                    <a:bodyPr/>
                    <a:lstStyle/>
                    <a:p>
                      <a:pPr>
                        <a:lnSpc>
                          <a:spcPct val="107000"/>
                        </a:lnSpc>
                      </a:pPr>
                      <a:endParaRPr lang="en-US" sz="1600">
                        <a:effectLst/>
                        <a:latin typeface="Times New Roman" panose="02020603050405020304" pitchFamily="18" charset="0"/>
                        <a:cs typeface="Times New Roman" panose="02020603050405020304" pitchFamily="18" charset="0"/>
                      </a:endParaRPr>
                    </a:p>
                  </a:txBody>
                  <a:tcPr marL="57895" marR="57895" marT="57895" marB="57895"/>
                </a:tc>
                <a:tc>
                  <a:txBody>
                    <a:bodyPr/>
                    <a:lstStyle/>
                    <a:p>
                      <a:pPr marL="0" marR="0" algn="ctr">
                        <a:lnSpc>
                          <a:spcPct val="107000"/>
                        </a:lnSpc>
                        <a:spcBef>
                          <a:spcPts val="0"/>
                        </a:spcBef>
                        <a:spcAft>
                          <a:spcPts val="800"/>
                        </a:spcAft>
                      </a:pPr>
                      <a:r>
                        <a:rPr lang="en-US" sz="1600" b="1">
                          <a:effectLst/>
                        </a:rPr>
                        <a:t>XSS</a:t>
                      </a:r>
                      <a:endParaRPr lang="en-US"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7895" marR="57895" marT="57895" marB="57895"/>
                </a:tc>
                <a:tc>
                  <a:txBody>
                    <a:bodyPr/>
                    <a:lstStyle/>
                    <a:p>
                      <a:pPr marL="0" marR="0" algn="ctr">
                        <a:lnSpc>
                          <a:spcPct val="107000"/>
                        </a:lnSpc>
                        <a:spcBef>
                          <a:spcPts val="0"/>
                        </a:spcBef>
                        <a:spcAft>
                          <a:spcPts val="800"/>
                        </a:spcAft>
                      </a:pPr>
                      <a:r>
                        <a:rPr lang="en-US" sz="1600" b="1" smtClean="0">
                          <a:effectLst/>
                        </a:rPr>
                        <a:t>SQL</a:t>
                      </a:r>
                      <a:r>
                        <a:rPr lang="en-US" sz="1600" b="1" baseline="0" smtClean="0">
                          <a:effectLst/>
                        </a:rPr>
                        <a:t> </a:t>
                      </a:r>
                      <a:r>
                        <a:rPr lang="en-US" sz="1600" b="1" smtClean="0">
                          <a:effectLst/>
                        </a:rPr>
                        <a:t>Injection</a:t>
                      </a:r>
                      <a:endParaRPr lang="en-US"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7895" marR="57895" marT="57895" marB="57895"/>
                </a:tc>
                <a:extLst>
                  <a:ext uri="{0D108BD9-81ED-4DB2-BD59-A6C34878D82A}">
                    <a16:rowId xmlns:a16="http://schemas.microsoft.com/office/drawing/2014/main" val="533751075"/>
                  </a:ext>
                </a:extLst>
              </a:tr>
              <a:tr h="1336220">
                <a:tc>
                  <a:txBody>
                    <a:bodyPr/>
                    <a:lstStyle/>
                    <a:p>
                      <a:pPr marL="0" marR="0" algn="ctr">
                        <a:lnSpc>
                          <a:spcPct val="107000"/>
                        </a:lnSpc>
                        <a:spcBef>
                          <a:spcPts val="0"/>
                        </a:spcBef>
                        <a:spcAft>
                          <a:spcPts val="800"/>
                        </a:spcAft>
                      </a:pPr>
                      <a:r>
                        <a:rPr lang="en-US" sz="1600" b="1">
                          <a:effectLst/>
                        </a:rPr>
                        <a:t>Định nghĩa</a:t>
                      </a:r>
                      <a:endParaRPr lang="en-US"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7895" marR="57895" marT="57895" marB="57895" anchor="ctr"/>
                </a:tc>
                <a:tc>
                  <a:txBody>
                    <a:bodyPr/>
                    <a:lstStyle/>
                    <a:p>
                      <a:pPr marL="0" marR="0">
                        <a:lnSpc>
                          <a:spcPct val="107000"/>
                        </a:lnSpc>
                        <a:spcBef>
                          <a:spcPts val="0"/>
                        </a:spcBef>
                        <a:spcAft>
                          <a:spcPts val="800"/>
                        </a:spcAft>
                      </a:pPr>
                      <a:r>
                        <a:rPr lang="en-US" sz="1600">
                          <a:effectLst/>
                        </a:rPr>
                        <a:t>Một loại lỗ hổng bảo mật máy tính trong các ứng dụng web cho phép kẻ tấn công đưa các tập lệnh chạy phía máy khách vào các trang web được người dùng khác xem.</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895" marR="57895" marT="57895" marB="57895"/>
                </a:tc>
                <a:tc>
                  <a:txBody>
                    <a:bodyPr/>
                    <a:lstStyle/>
                    <a:p>
                      <a:pPr marL="0" marR="0">
                        <a:lnSpc>
                          <a:spcPct val="107000"/>
                        </a:lnSpc>
                        <a:spcBef>
                          <a:spcPts val="0"/>
                        </a:spcBef>
                        <a:spcAft>
                          <a:spcPts val="800"/>
                        </a:spcAft>
                      </a:pPr>
                      <a:r>
                        <a:rPr lang="en-US" sz="1600">
                          <a:effectLst/>
                        </a:rPr>
                        <a:t>Một kỹ thuật chèn mã, tấn công các ứng dụng hướng tới dữ liệu, chèn các câu lệnh SQL vào các trường input để thực thi.</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895" marR="57895" marT="57895" marB="57895"/>
                </a:tc>
                <a:extLst>
                  <a:ext uri="{0D108BD9-81ED-4DB2-BD59-A6C34878D82A}">
                    <a16:rowId xmlns:a16="http://schemas.microsoft.com/office/drawing/2014/main" val="1862417777"/>
                  </a:ext>
                </a:extLst>
              </a:tr>
              <a:tr h="1092294">
                <a:tc>
                  <a:txBody>
                    <a:bodyPr/>
                    <a:lstStyle/>
                    <a:p>
                      <a:pPr marL="0" marR="0" algn="ctr">
                        <a:lnSpc>
                          <a:spcPct val="107000"/>
                        </a:lnSpc>
                        <a:spcBef>
                          <a:spcPts val="0"/>
                        </a:spcBef>
                        <a:spcAft>
                          <a:spcPts val="800"/>
                        </a:spcAft>
                      </a:pPr>
                      <a:r>
                        <a:rPr lang="en-US" sz="1600" b="1">
                          <a:effectLst/>
                        </a:rPr>
                        <a:t>Cách </a:t>
                      </a:r>
                      <a:r>
                        <a:rPr lang="en-US" sz="1600" b="1" smtClean="0">
                          <a:effectLst/>
                        </a:rPr>
                        <a:t>thức</a:t>
                      </a:r>
                      <a:endParaRPr lang="en-US"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7895" marR="57895" marT="57895" marB="57895" anchor="ctr"/>
                </a:tc>
                <a:tc>
                  <a:txBody>
                    <a:bodyPr/>
                    <a:lstStyle/>
                    <a:p>
                      <a:pPr marL="0" marR="0">
                        <a:lnSpc>
                          <a:spcPct val="107000"/>
                        </a:lnSpc>
                        <a:spcBef>
                          <a:spcPts val="0"/>
                        </a:spcBef>
                        <a:spcAft>
                          <a:spcPts val="800"/>
                        </a:spcAft>
                      </a:pPr>
                      <a:r>
                        <a:rPr lang="en-US" sz="1600">
                          <a:effectLst/>
                        </a:rPr>
                        <a:t>Lợi dụng lỗ hổng XSS để chèn mã thực thi vào trang web do Web server sinh ra.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895" marR="57895" marT="57895" marB="57895"/>
                </a:tc>
                <a:tc>
                  <a:txBody>
                    <a:bodyPr/>
                    <a:lstStyle/>
                    <a:p>
                      <a:pPr marL="0" marR="0">
                        <a:lnSpc>
                          <a:spcPct val="107000"/>
                        </a:lnSpc>
                        <a:spcBef>
                          <a:spcPts val="0"/>
                        </a:spcBef>
                        <a:spcAft>
                          <a:spcPts val="800"/>
                        </a:spcAft>
                      </a:pPr>
                      <a:r>
                        <a:rPr lang="en-US" sz="1600">
                          <a:effectLst/>
                        </a:rPr>
                        <a:t>Chèn các ký tự đặc biệt hoặc câu lệnh SQL vào giá trị tham số đầu vào để thay đổi ý nghĩa của câu truy vấn CSDL</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895" marR="57895" marT="57895" marB="57895"/>
                </a:tc>
                <a:extLst>
                  <a:ext uri="{0D108BD9-81ED-4DB2-BD59-A6C34878D82A}">
                    <a16:rowId xmlns:a16="http://schemas.microsoft.com/office/drawing/2014/main" val="996258503"/>
                  </a:ext>
                </a:extLst>
              </a:tr>
              <a:tr h="650973">
                <a:tc>
                  <a:txBody>
                    <a:bodyPr/>
                    <a:lstStyle/>
                    <a:p>
                      <a:pPr marL="0" marR="0" algn="ctr">
                        <a:lnSpc>
                          <a:spcPct val="107000"/>
                        </a:lnSpc>
                        <a:spcBef>
                          <a:spcPts val="0"/>
                        </a:spcBef>
                        <a:spcAft>
                          <a:spcPts val="800"/>
                        </a:spcAft>
                      </a:pPr>
                      <a:r>
                        <a:rPr lang="en-US" sz="1600" b="1">
                          <a:effectLst/>
                        </a:rPr>
                        <a:t>Ngôn ngữ</a:t>
                      </a:r>
                      <a:endParaRPr lang="en-US"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7895" marR="57895" marT="57895" marB="57895" anchor="ctr"/>
                </a:tc>
                <a:tc>
                  <a:txBody>
                    <a:bodyPr/>
                    <a:lstStyle/>
                    <a:p>
                      <a:pPr marL="0" marR="0">
                        <a:lnSpc>
                          <a:spcPct val="107000"/>
                        </a:lnSpc>
                        <a:spcBef>
                          <a:spcPts val="0"/>
                        </a:spcBef>
                        <a:spcAft>
                          <a:spcPts val="800"/>
                        </a:spcAft>
                      </a:pPr>
                      <a:r>
                        <a:rPr lang="en-US" sz="1600">
                          <a:effectLst/>
                        </a:rPr>
                        <a:t>JavaScript,HTML</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895" marR="57895" marT="57895" marB="57895"/>
                </a:tc>
                <a:tc>
                  <a:txBody>
                    <a:bodyPr/>
                    <a:lstStyle/>
                    <a:p>
                      <a:pPr marL="0" marR="0">
                        <a:lnSpc>
                          <a:spcPct val="107000"/>
                        </a:lnSpc>
                        <a:spcBef>
                          <a:spcPts val="0"/>
                        </a:spcBef>
                        <a:spcAft>
                          <a:spcPts val="800"/>
                        </a:spcAft>
                      </a:pPr>
                      <a:r>
                        <a:rPr lang="en-US" sz="1600">
                          <a:effectLst/>
                        </a:rPr>
                        <a:t>Ngôn ngữ truy vấn có cấu trúc (SQL)</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895" marR="57895" marT="57895" marB="57895"/>
                </a:tc>
                <a:extLst>
                  <a:ext uri="{0D108BD9-81ED-4DB2-BD59-A6C34878D82A}">
                    <a16:rowId xmlns:a16="http://schemas.microsoft.com/office/drawing/2014/main" val="932695915"/>
                  </a:ext>
                </a:extLst>
              </a:tr>
              <a:tr h="1326135">
                <a:tc>
                  <a:txBody>
                    <a:bodyPr/>
                    <a:lstStyle/>
                    <a:p>
                      <a:pPr marL="0" marR="0" algn="ctr">
                        <a:lnSpc>
                          <a:spcPct val="107000"/>
                        </a:lnSpc>
                        <a:spcBef>
                          <a:spcPts val="0"/>
                        </a:spcBef>
                        <a:spcAft>
                          <a:spcPts val="800"/>
                        </a:spcAft>
                      </a:pPr>
                      <a:r>
                        <a:rPr lang="en-US" sz="1600" b="1">
                          <a:effectLst/>
                        </a:rPr>
                        <a:t>Mục đích</a:t>
                      </a:r>
                      <a:endParaRPr lang="en-US"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7895" marR="57895" marT="57895" marB="57895" anchor="ctr"/>
                </a:tc>
                <a:tc>
                  <a:txBody>
                    <a:bodyPr/>
                    <a:lstStyle/>
                    <a:p>
                      <a:pPr marL="0" marR="0">
                        <a:lnSpc>
                          <a:spcPct val="107000"/>
                        </a:lnSpc>
                        <a:spcBef>
                          <a:spcPts val="0"/>
                        </a:spcBef>
                        <a:spcAft>
                          <a:spcPts val="800"/>
                        </a:spcAft>
                      </a:pPr>
                      <a:r>
                        <a:rPr lang="en-US" sz="1600">
                          <a:effectLst/>
                        </a:rPr>
                        <a:t>Mục đích chính của tấn công XSS là ăn cắp dữ liệu nhận dạng của người dùng như: cookies, session tokens và các thông tin khác</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895" marR="57895" marT="57895" marB="57895"/>
                </a:tc>
                <a:tc>
                  <a:txBody>
                    <a:bodyPr/>
                    <a:lstStyle/>
                    <a:p>
                      <a:pPr marL="0" marR="0">
                        <a:lnSpc>
                          <a:spcPct val="107000"/>
                        </a:lnSpc>
                        <a:spcBef>
                          <a:spcPts val="0"/>
                        </a:spcBef>
                        <a:spcAft>
                          <a:spcPts val="800"/>
                        </a:spcAft>
                      </a:pPr>
                      <a:r>
                        <a:rPr lang="en-US" sz="1600">
                          <a:effectLst/>
                        </a:rPr>
                        <a:t>Đọc dữ liệu không được phép trong CSDL </a:t>
                      </a:r>
                    </a:p>
                    <a:p>
                      <a:pPr marL="0" marR="0">
                        <a:lnSpc>
                          <a:spcPct val="107000"/>
                        </a:lnSpc>
                        <a:spcBef>
                          <a:spcPts val="0"/>
                        </a:spcBef>
                        <a:spcAft>
                          <a:spcPts val="800"/>
                        </a:spcAft>
                      </a:pPr>
                      <a:r>
                        <a:rPr lang="en-US" sz="1600">
                          <a:effectLst/>
                        </a:rPr>
                        <a:t>Sửa đổi trái phép </a:t>
                      </a:r>
                    </a:p>
                    <a:p>
                      <a:pPr marL="0" marR="0">
                        <a:lnSpc>
                          <a:spcPct val="107000"/>
                        </a:lnSpc>
                        <a:spcBef>
                          <a:spcPts val="0"/>
                        </a:spcBef>
                        <a:spcAft>
                          <a:spcPts val="800"/>
                        </a:spcAft>
                      </a:pPr>
                      <a:r>
                        <a:rPr lang="en-US" sz="1600">
                          <a:effectLst/>
                        </a:rPr>
                        <a:t>Thực thi mã tấn công từ xa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895" marR="57895" marT="57895" marB="57895"/>
                </a:tc>
                <a:extLst>
                  <a:ext uri="{0D108BD9-81ED-4DB2-BD59-A6C34878D82A}">
                    <a16:rowId xmlns:a16="http://schemas.microsoft.com/office/drawing/2014/main" val="991779651"/>
                  </a:ext>
                </a:extLst>
              </a:tr>
            </a:tbl>
          </a:graphicData>
        </a:graphic>
      </p:graphicFrame>
    </p:spTree>
    <p:extLst>
      <p:ext uri="{BB962C8B-B14F-4D97-AF65-F5344CB8AC3E}">
        <p14:creationId xmlns:p14="http://schemas.microsoft.com/office/powerpoint/2010/main" val="1019282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0955"/>
            <a:ext cx="12192000" cy="1280890"/>
          </a:xfrm>
        </p:spPr>
        <p:txBody>
          <a:bodyPr anchor="ctr"/>
          <a:lstStyle/>
          <a:p>
            <a:pPr algn="ctr"/>
            <a:r>
              <a:rPr lang="en-US" smtClean="0"/>
              <a:t>CẢM ƠN CÔ GIÁO VÀ CÁC BẠN ĐÃ THEO DÕI!</a:t>
            </a:r>
            <a:endParaRPr lang="en-US"/>
          </a:p>
        </p:txBody>
      </p:sp>
    </p:spTree>
    <p:extLst>
      <p:ext uri="{BB962C8B-B14F-4D97-AF65-F5344CB8AC3E}">
        <p14:creationId xmlns:p14="http://schemas.microsoft.com/office/powerpoint/2010/main" val="700235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54</TotalTime>
  <Words>495</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Wingdings</vt:lpstr>
      <vt:lpstr>Wingdings 3</vt:lpstr>
      <vt:lpstr>Wisp</vt:lpstr>
      <vt:lpstr>PHÂN BIỆT XSS VÀ SQL INJECTION</vt:lpstr>
      <vt:lpstr>NỘI DUNG CHÍNH</vt:lpstr>
      <vt:lpstr>XSS</vt:lpstr>
      <vt:lpstr>XSS</vt:lpstr>
      <vt:lpstr>SQL Injection</vt:lpstr>
      <vt:lpstr>SQL Injection</vt:lpstr>
      <vt:lpstr>Phân biệt XSS và SQL-injection</vt:lpstr>
      <vt:lpstr>CẢM ƠN CÔ GIÁO VÀ CÁC BẠN ĐÃ THEO DÕI!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BIỆT XSS và SQL Injection</dc:title>
  <dc:creator>Sơn Dương</dc:creator>
  <cp:lastModifiedBy>Sơn Dương</cp:lastModifiedBy>
  <cp:revision>62</cp:revision>
  <dcterms:created xsi:type="dcterms:W3CDTF">2020-09-22T12:38:02Z</dcterms:created>
  <dcterms:modified xsi:type="dcterms:W3CDTF">2020-09-23T06:25:19Z</dcterms:modified>
</cp:coreProperties>
</file>