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73"/>
  </p:notesMasterIdLst>
  <p:sldIdLst>
    <p:sldId id="256" r:id="rId2"/>
    <p:sldId id="258" r:id="rId3"/>
    <p:sldId id="259" r:id="rId4"/>
    <p:sldId id="260" r:id="rId5"/>
    <p:sldId id="262" r:id="rId6"/>
    <p:sldId id="261" r:id="rId7"/>
    <p:sldId id="263" r:id="rId8"/>
    <p:sldId id="265" r:id="rId9"/>
    <p:sldId id="321" r:id="rId10"/>
    <p:sldId id="266" r:id="rId11"/>
    <p:sldId id="322" r:id="rId12"/>
    <p:sldId id="318" r:id="rId13"/>
    <p:sldId id="323" r:id="rId14"/>
    <p:sldId id="324" r:id="rId15"/>
    <p:sldId id="325" r:id="rId16"/>
    <p:sldId id="326" r:id="rId17"/>
    <p:sldId id="327" r:id="rId18"/>
    <p:sldId id="328" r:id="rId19"/>
    <p:sldId id="329" r:id="rId20"/>
    <p:sldId id="330" r:id="rId21"/>
    <p:sldId id="332" r:id="rId22"/>
    <p:sldId id="333" r:id="rId23"/>
    <p:sldId id="335" r:id="rId24"/>
    <p:sldId id="336" r:id="rId25"/>
    <p:sldId id="337" r:id="rId26"/>
    <p:sldId id="338" r:id="rId27"/>
    <p:sldId id="339" r:id="rId28"/>
    <p:sldId id="340" r:id="rId29"/>
    <p:sldId id="341" r:id="rId30"/>
    <p:sldId id="344" r:id="rId31"/>
    <p:sldId id="342" r:id="rId32"/>
    <p:sldId id="343" r:id="rId33"/>
    <p:sldId id="345" r:id="rId34"/>
    <p:sldId id="346" r:id="rId35"/>
    <p:sldId id="347" r:id="rId36"/>
    <p:sldId id="348" r:id="rId37"/>
    <p:sldId id="349" r:id="rId38"/>
    <p:sldId id="350" r:id="rId39"/>
    <p:sldId id="351" r:id="rId40"/>
    <p:sldId id="352" r:id="rId41"/>
    <p:sldId id="353" r:id="rId42"/>
    <p:sldId id="355" r:id="rId43"/>
    <p:sldId id="354" r:id="rId44"/>
    <p:sldId id="356" r:id="rId45"/>
    <p:sldId id="357" r:id="rId46"/>
    <p:sldId id="358" r:id="rId47"/>
    <p:sldId id="359" r:id="rId48"/>
    <p:sldId id="360" r:id="rId49"/>
    <p:sldId id="361" r:id="rId50"/>
    <p:sldId id="363" r:id="rId51"/>
    <p:sldId id="378" r:id="rId52"/>
    <p:sldId id="379" r:id="rId53"/>
    <p:sldId id="381" r:id="rId54"/>
    <p:sldId id="382" r:id="rId55"/>
    <p:sldId id="364" r:id="rId56"/>
    <p:sldId id="365" r:id="rId57"/>
    <p:sldId id="366" r:id="rId58"/>
    <p:sldId id="367" r:id="rId59"/>
    <p:sldId id="368" r:id="rId60"/>
    <p:sldId id="369" r:id="rId61"/>
    <p:sldId id="370" r:id="rId62"/>
    <p:sldId id="371" r:id="rId63"/>
    <p:sldId id="372" r:id="rId64"/>
    <p:sldId id="373" r:id="rId65"/>
    <p:sldId id="374" r:id="rId66"/>
    <p:sldId id="375" r:id="rId67"/>
    <p:sldId id="377" r:id="rId68"/>
    <p:sldId id="376" r:id="rId69"/>
    <p:sldId id="383" r:id="rId70"/>
    <p:sldId id="384" r:id="rId71"/>
    <p:sldId id="319" r:id="rId72"/>
  </p:sldIdLst>
  <p:sldSz cx="9144000" cy="5143500" type="screen16x9"/>
  <p:notesSz cx="6858000" cy="9144000"/>
  <p:embeddedFontLst>
    <p:embeddedFont>
      <p:font typeface="Assistant" panose="020B0604020202020204" pitchFamily="2" charset="-79"/>
      <p:regular r:id="rId74"/>
      <p:bold r:id="rId75"/>
    </p:embeddedFont>
    <p:embeddedFont>
      <p:font typeface="Assistant Light" panose="020B0604020202020204" pitchFamily="2" charset="-79"/>
      <p:regular r:id="rId76"/>
      <p:bold r:id="rId77"/>
    </p:embeddedFont>
    <p:embeddedFont>
      <p:font typeface="Assistant Medium" panose="020B0604020202020204" charset="-79"/>
      <p:regular r:id="rId78"/>
      <p:bold r:id="rId79"/>
    </p:embeddedFont>
    <p:embeddedFont>
      <p:font typeface="Bebas Neue" panose="020B0604020202020204" pitchFamily="34" charset="0"/>
      <p:regular r:id="rId80"/>
    </p:embeddedFont>
    <p:embeddedFont>
      <p:font typeface="Changa One" panose="020B0604020202020204" charset="0"/>
      <p:regular r:id="rId81"/>
      <p:italic r:id="rId82"/>
    </p:embeddedFont>
    <p:embeddedFont>
      <p:font typeface="Kanit" panose="020B0604020202020204" charset="-34"/>
      <p:regular r:id="rId83"/>
      <p:bold r:id="rId84"/>
      <p:italic r:id="rId85"/>
      <p:boldItalic r:id="rId86"/>
    </p:embeddedFont>
    <p:embeddedFont>
      <p:font typeface="Kanit SemiBold" panose="020B0604020202020204" charset="-34"/>
      <p:regular r:id="rId87"/>
      <p:bold r:id="rId88"/>
      <p:italic r:id="rId89"/>
      <p:boldItalic r:id="rId90"/>
    </p:embeddedFont>
    <p:embeddedFont>
      <p:font typeface="Nunito" panose="020B0604020202020204" pitchFamily="2" charset="-93"/>
      <p:regular r:id="rId91"/>
      <p:bold r:id="rId92"/>
      <p:italic r:id="rId93"/>
      <p:bold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4CF4B7-87F3-466D-B1C6-65397A6AF496}">
  <a:tblStyle styleId="{654CF4B7-87F3-466D-B1C6-65397A6AF4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1.fntdata"/><Relationship Id="rId89" Type="http://schemas.openxmlformats.org/officeDocument/2006/relationships/font" Target="fonts/font16.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 Target="slides/slide4.xml"/><Relationship Id="rId90" Type="http://schemas.openxmlformats.org/officeDocument/2006/relationships/font" Target="fonts/font17.fntdata"/><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7.fntdata"/><Relationship Id="rId85"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font" Target="fonts/font15.fntdata"/><Relationship Id="rId91" Type="http://schemas.openxmlformats.org/officeDocument/2006/relationships/font" Target="fonts/font18.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font" Target="fonts/font13.fntdata"/><Relationship Id="rId9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3.fntdata"/><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4.fntdata"/><Relationship Id="rId61" Type="http://schemas.openxmlformats.org/officeDocument/2006/relationships/slide" Target="slides/slide60.xml"/><Relationship Id="rId82"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20.fntdata"/><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347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258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011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724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622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011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524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709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42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3ebcb46a6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3ebcb46a6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596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312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950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1781d20e2a5ed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1781d20e2a5ed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567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7444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241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574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07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869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16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fa57669d9_0_17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fa57669d9_0_17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562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129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19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667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2735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00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616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304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9291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87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3d773070a8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3d773070a8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317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226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5233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1626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1224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1537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523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0064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9623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09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1781d20e2a5ed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1781d20e2a5ed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6866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9900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3255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5745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4241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1781d20e2a5ed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1781d20e2a5ed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8784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0422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1750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5115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717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e00c88a1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e00c88a1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9603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183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1989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1817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9997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7361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8036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4585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1967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494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e1781d20e2a5ed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e1781d20e2a5ed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3828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249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77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2"/>
            </a:gs>
            <a:gs pos="100000">
              <a:schemeClr val="accent1"/>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4453800" cy="1784700"/>
          </a:xfrm>
          <a:prstGeom prst="rect">
            <a:avLst/>
          </a:prstGeom>
        </p:spPr>
        <p:txBody>
          <a:bodyPr spcFirstLastPara="1" wrap="square" lIns="91425" tIns="91425" rIns="91425" bIns="91425" anchor="ctr" anchorCtr="0">
            <a:noAutofit/>
          </a:bodyPr>
          <a:lstStyle>
            <a:lvl1pPr lvl="0">
              <a:lnSpc>
                <a:spcPct val="75000"/>
              </a:lnSpc>
              <a:spcBef>
                <a:spcPts val="0"/>
              </a:spcBef>
              <a:spcAft>
                <a:spcPts val="0"/>
              </a:spcAft>
              <a:buSzPts val="5200"/>
              <a:buFont typeface="Changa One"/>
              <a:buNone/>
              <a:defRPr sz="5000"/>
            </a:lvl1pPr>
            <a:lvl2pPr lvl="1" algn="ctr">
              <a:spcBef>
                <a:spcPts val="0"/>
              </a:spcBef>
              <a:spcAft>
                <a:spcPts val="0"/>
              </a:spcAft>
              <a:buSzPts val="5200"/>
              <a:buFont typeface="Changa One"/>
              <a:buNone/>
              <a:defRPr sz="5200">
                <a:latin typeface="Changa One"/>
                <a:ea typeface="Changa One"/>
                <a:cs typeface="Changa One"/>
                <a:sym typeface="Changa One"/>
              </a:defRPr>
            </a:lvl2pPr>
            <a:lvl3pPr lvl="2" algn="ctr">
              <a:spcBef>
                <a:spcPts val="0"/>
              </a:spcBef>
              <a:spcAft>
                <a:spcPts val="0"/>
              </a:spcAft>
              <a:buSzPts val="5200"/>
              <a:buFont typeface="Changa One"/>
              <a:buNone/>
              <a:defRPr sz="5200">
                <a:latin typeface="Changa One"/>
                <a:ea typeface="Changa One"/>
                <a:cs typeface="Changa One"/>
                <a:sym typeface="Changa One"/>
              </a:defRPr>
            </a:lvl3pPr>
            <a:lvl4pPr lvl="3" algn="ctr">
              <a:spcBef>
                <a:spcPts val="0"/>
              </a:spcBef>
              <a:spcAft>
                <a:spcPts val="0"/>
              </a:spcAft>
              <a:buSzPts val="5200"/>
              <a:buFont typeface="Changa One"/>
              <a:buNone/>
              <a:defRPr sz="5200">
                <a:latin typeface="Changa One"/>
                <a:ea typeface="Changa One"/>
                <a:cs typeface="Changa One"/>
                <a:sym typeface="Changa One"/>
              </a:defRPr>
            </a:lvl4pPr>
            <a:lvl5pPr lvl="4" algn="ctr">
              <a:spcBef>
                <a:spcPts val="0"/>
              </a:spcBef>
              <a:spcAft>
                <a:spcPts val="0"/>
              </a:spcAft>
              <a:buSzPts val="5200"/>
              <a:buFont typeface="Changa One"/>
              <a:buNone/>
              <a:defRPr sz="5200">
                <a:latin typeface="Changa One"/>
                <a:ea typeface="Changa One"/>
                <a:cs typeface="Changa One"/>
                <a:sym typeface="Changa One"/>
              </a:defRPr>
            </a:lvl5pPr>
            <a:lvl6pPr lvl="5" algn="ctr">
              <a:spcBef>
                <a:spcPts val="0"/>
              </a:spcBef>
              <a:spcAft>
                <a:spcPts val="0"/>
              </a:spcAft>
              <a:buSzPts val="5200"/>
              <a:buFont typeface="Changa One"/>
              <a:buNone/>
              <a:defRPr sz="5200">
                <a:latin typeface="Changa One"/>
                <a:ea typeface="Changa One"/>
                <a:cs typeface="Changa One"/>
                <a:sym typeface="Changa One"/>
              </a:defRPr>
            </a:lvl6pPr>
            <a:lvl7pPr lvl="6" algn="ctr">
              <a:spcBef>
                <a:spcPts val="0"/>
              </a:spcBef>
              <a:spcAft>
                <a:spcPts val="0"/>
              </a:spcAft>
              <a:buSzPts val="5200"/>
              <a:buFont typeface="Changa One"/>
              <a:buNone/>
              <a:defRPr sz="5200">
                <a:latin typeface="Changa One"/>
                <a:ea typeface="Changa One"/>
                <a:cs typeface="Changa One"/>
                <a:sym typeface="Changa One"/>
              </a:defRPr>
            </a:lvl7pPr>
            <a:lvl8pPr lvl="7" algn="ctr">
              <a:spcBef>
                <a:spcPts val="0"/>
              </a:spcBef>
              <a:spcAft>
                <a:spcPts val="0"/>
              </a:spcAft>
              <a:buSzPts val="5200"/>
              <a:buFont typeface="Changa One"/>
              <a:buNone/>
              <a:defRPr sz="5200">
                <a:latin typeface="Changa One"/>
                <a:ea typeface="Changa One"/>
                <a:cs typeface="Changa One"/>
                <a:sym typeface="Changa One"/>
              </a:defRPr>
            </a:lvl8pPr>
            <a:lvl9pPr lvl="8" algn="ctr">
              <a:spcBef>
                <a:spcPts val="0"/>
              </a:spcBef>
              <a:spcAft>
                <a:spcPts val="0"/>
              </a:spcAft>
              <a:buSzPts val="5200"/>
              <a:buFont typeface="Changa One"/>
              <a:buNone/>
              <a:defRPr sz="5200">
                <a:latin typeface="Changa One"/>
                <a:ea typeface="Changa One"/>
                <a:cs typeface="Changa One"/>
                <a:sym typeface="Changa One"/>
              </a:defRPr>
            </a:lvl9pPr>
          </a:lstStyle>
          <a:p>
            <a:endParaRPr/>
          </a:p>
        </p:txBody>
      </p:sp>
      <p:sp>
        <p:nvSpPr>
          <p:cNvPr id="10" name="Google Shape;10;p2"/>
          <p:cNvSpPr txBox="1">
            <a:spLocks noGrp="1"/>
          </p:cNvSpPr>
          <p:nvPr>
            <p:ph type="subTitle" idx="1"/>
          </p:nvPr>
        </p:nvSpPr>
        <p:spPr>
          <a:xfrm>
            <a:off x="2314575" y="3413150"/>
            <a:ext cx="2752800" cy="678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dk1"/>
              </a:buClr>
              <a:buSzPts val="2800"/>
              <a:buFont typeface="Nunito"/>
              <a:buNone/>
              <a:defRPr>
                <a:solidFill>
                  <a:schemeClr val="dk1"/>
                </a:solidFill>
                <a:latin typeface="Assistant Medium"/>
                <a:ea typeface="Assistant Medium"/>
                <a:cs typeface="Assistant Medium"/>
                <a:sym typeface="Assistant Medium"/>
              </a:defRPr>
            </a:lvl1pPr>
            <a:lvl2pPr lvl="1"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2pPr>
            <a:lvl3pPr lvl="2"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3pPr>
            <a:lvl4pPr lvl="3"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4pPr>
            <a:lvl5pPr lvl="4"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5pPr>
            <a:lvl6pPr lvl="5"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6pPr>
            <a:lvl7pPr lvl="6"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7pPr>
            <a:lvl8pPr lvl="7"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8pPr>
            <a:lvl9pPr lvl="8"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02"/>
        <p:cNvGrpSpPr/>
        <p:nvPr/>
      </p:nvGrpSpPr>
      <p:grpSpPr>
        <a:xfrm>
          <a:off x="0" y="0"/>
          <a:ext cx="0" cy="0"/>
          <a:chOff x="0" y="0"/>
          <a:chExt cx="0" cy="0"/>
        </a:xfrm>
      </p:grpSpPr>
      <p:sp>
        <p:nvSpPr>
          <p:cNvPr id="103" name="Google Shape;103;p22"/>
          <p:cNvSpPr txBox="1">
            <a:spLocks noGrp="1"/>
          </p:cNvSpPr>
          <p:nvPr>
            <p:ph type="subTitle" idx="1"/>
          </p:nvPr>
        </p:nvSpPr>
        <p:spPr>
          <a:xfrm>
            <a:off x="1199975" y="1307875"/>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4" name="Google Shape;104;p22"/>
          <p:cNvSpPr txBox="1">
            <a:spLocks noGrp="1"/>
          </p:cNvSpPr>
          <p:nvPr>
            <p:ph type="subTitle" idx="2"/>
          </p:nvPr>
        </p:nvSpPr>
        <p:spPr>
          <a:xfrm>
            <a:off x="1199975" y="1672350"/>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2"/>
          <p:cNvSpPr txBox="1">
            <a:spLocks noGrp="1"/>
          </p:cNvSpPr>
          <p:nvPr>
            <p:ph type="subTitle" idx="3"/>
          </p:nvPr>
        </p:nvSpPr>
        <p:spPr>
          <a:xfrm>
            <a:off x="1199975" y="2851825"/>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2"/>
          <p:cNvSpPr txBox="1">
            <a:spLocks noGrp="1"/>
          </p:cNvSpPr>
          <p:nvPr>
            <p:ph type="subTitle" idx="4"/>
          </p:nvPr>
        </p:nvSpPr>
        <p:spPr>
          <a:xfrm>
            <a:off x="1199975" y="4031301"/>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2"/>
          <p:cNvSpPr txBox="1">
            <a:spLocks noGrp="1"/>
          </p:cNvSpPr>
          <p:nvPr>
            <p:ph type="title"/>
          </p:nvPr>
        </p:nvSpPr>
        <p:spPr>
          <a:xfrm>
            <a:off x="529500" y="4928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8" name="Google Shape;108;p22"/>
          <p:cNvSpPr txBox="1">
            <a:spLocks noGrp="1"/>
          </p:cNvSpPr>
          <p:nvPr>
            <p:ph type="subTitle" idx="5"/>
          </p:nvPr>
        </p:nvSpPr>
        <p:spPr>
          <a:xfrm>
            <a:off x="1199975" y="2488163"/>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9" name="Google Shape;109;p22"/>
          <p:cNvSpPr txBox="1">
            <a:spLocks noGrp="1"/>
          </p:cNvSpPr>
          <p:nvPr>
            <p:ph type="subTitle" idx="6"/>
          </p:nvPr>
        </p:nvSpPr>
        <p:spPr>
          <a:xfrm>
            <a:off x="1199975" y="3668450"/>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3"/>
        <p:cNvGrpSpPr/>
        <p:nvPr/>
      </p:nvGrpSpPr>
      <p:grpSpPr>
        <a:xfrm>
          <a:off x="0" y="0"/>
          <a:ext cx="0" cy="0"/>
          <a:chOff x="0" y="0"/>
          <a:chExt cx="0" cy="0"/>
        </a:xfrm>
      </p:grpSpPr>
      <p:grpSp>
        <p:nvGrpSpPr>
          <p:cNvPr id="154" name="Google Shape;154;p28"/>
          <p:cNvGrpSpPr/>
          <p:nvPr/>
        </p:nvGrpSpPr>
        <p:grpSpPr>
          <a:xfrm>
            <a:off x="735388" y="4421109"/>
            <a:ext cx="566924" cy="182883"/>
            <a:chOff x="322625" y="4867200"/>
            <a:chExt cx="847800" cy="276300"/>
          </a:xfrm>
        </p:grpSpPr>
        <p:cxnSp>
          <p:nvCxnSpPr>
            <p:cNvPr id="155" name="Google Shape;155;p2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6" name="Google Shape;156;p2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7" name="Google Shape;157;p2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8" name="Google Shape;158;p2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9" name="Google Shape;159;p2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0" name="Google Shape;160;p2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1" name="Google Shape;161;p28"/>
          <p:cNvGrpSpPr/>
          <p:nvPr/>
        </p:nvGrpSpPr>
        <p:grpSpPr>
          <a:xfrm>
            <a:off x="7863863" y="539509"/>
            <a:ext cx="566924" cy="182883"/>
            <a:chOff x="322625" y="4867200"/>
            <a:chExt cx="847800" cy="276300"/>
          </a:xfrm>
        </p:grpSpPr>
        <p:cxnSp>
          <p:nvCxnSpPr>
            <p:cNvPr id="162" name="Google Shape;162;p2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3" name="Google Shape;163;p2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4" name="Google Shape;164;p2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5" name="Google Shape;165;p2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6" name="Google Shape;166;p2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7" name="Google Shape;167;p2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8"/>
        <p:cNvGrpSpPr/>
        <p:nvPr/>
      </p:nvGrpSpPr>
      <p:grpSpPr>
        <a:xfrm>
          <a:off x="0" y="0"/>
          <a:ext cx="0" cy="0"/>
          <a:chOff x="0" y="0"/>
          <a:chExt cx="0" cy="0"/>
        </a:xfrm>
      </p:grpSpPr>
      <p:grpSp>
        <p:nvGrpSpPr>
          <p:cNvPr id="169" name="Google Shape;169;p29"/>
          <p:cNvGrpSpPr/>
          <p:nvPr/>
        </p:nvGrpSpPr>
        <p:grpSpPr>
          <a:xfrm rot="-5400000">
            <a:off x="521213" y="731509"/>
            <a:ext cx="566924" cy="182883"/>
            <a:chOff x="322625" y="4867200"/>
            <a:chExt cx="847800" cy="276300"/>
          </a:xfrm>
        </p:grpSpPr>
        <p:cxnSp>
          <p:nvCxnSpPr>
            <p:cNvPr id="170" name="Google Shape;170;p2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1" name="Google Shape;171;p2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2" name="Google Shape;172;p2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3" name="Google Shape;173;p2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4" name="Google Shape;174;p2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5" name="Google Shape;175;p2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76" name="Google Shape;176;p29"/>
          <p:cNvGrpSpPr/>
          <p:nvPr/>
        </p:nvGrpSpPr>
        <p:grpSpPr>
          <a:xfrm rot="-5400000">
            <a:off x="8055863" y="4229109"/>
            <a:ext cx="566924" cy="182883"/>
            <a:chOff x="322625" y="4867200"/>
            <a:chExt cx="847800" cy="276300"/>
          </a:xfrm>
        </p:grpSpPr>
        <p:cxnSp>
          <p:nvCxnSpPr>
            <p:cNvPr id="177" name="Google Shape;177;p2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8" name="Google Shape;178;p2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9" name="Google Shape;179;p2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0" name="Google Shape;180;p2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1" name="Google Shape;181;p2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2" name="Google Shape;182;p2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400675" y="1522300"/>
            <a:ext cx="3030000" cy="1394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316175" y="803194"/>
            <a:ext cx="1114500" cy="53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572000" y="3443275"/>
            <a:ext cx="3030000" cy="6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13225" y="1345225"/>
            <a:ext cx="3454800" cy="1071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572000" y="1700250"/>
            <a:ext cx="3858900" cy="6015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4200"/>
              <a:buNone/>
              <a:defRPr>
                <a:solidFill>
                  <a:schemeClr val="dk1"/>
                </a:solidFill>
              </a:defRPr>
            </a:lvl1pPr>
            <a:lvl2pPr lvl="1" algn="ctr">
              <a:spcBef>
                <a:spcPts val="0"/>
              </a:spcBef>
              <a:spcAft>
                <a:spcPts val="0"/>
              </a:spcAft>
              <a:buClr>
                <a:schemeClr val="dk1"/>
              </a:buClr>
              <a:buSzPts val="4200"/>
              <a:buNone/>
              <a:defRPr sz="4200">
                <a:solidFill>
                  <a:schemeClr val="dk1"/>
                </a:solidFill>
              </a:defRPr>
            </a:lvl2pPr>
            <a:lvl3pPr lvl="2" algn="ctr">
              <a:spcBef>
                <a:spcPts val="0"/>
              </a:spcBef>
              <a:spcAft>
                <a:spcPts val="0"/>
              </a:spcAft>
              <a:buClr>
                <a:schemeClr val="dk1"/>
              </a:buClr>
              <a:buSzPts val="4200"/>
              <a:buNone/>
              <a:defRPr sz="4200">
                <a:solidFill>
                  <a:schemeClr val="dk1"/>
                </a:solidFill>
              </a:defRPr>
            </a:lvl3pPr>
            <a:lvl4pPr lvl="3" algn="ctr">
              <a:spcBef>
                <a:spcPts val="0"/>
              </a:spcBef>
              <a:spcAft>
                <a:spcPts val="0"/>
              </a:spcAft>
              <a:buClr>
                <a:schemeClr val="dk1"/>
              </a:buClr>
              <a:buSzPts val="4200"/>
              <a:buNone/>
              <a:defRPr sz="4200">
                <a:solidFill>
                  <a:schemeClr val="dk1"/>
                </a:solidFill>
              </a:defRPr>
            </a:lvl4pPr>
            <a:lvl5pPr lvl="4" algn="ctr">
              <a:spcBef>
                <a:spcPts val="0"/>
              </a:spcBef>
              <a:spcAft>
                <a:spcPts val="0"/>
              </a:spcAft>
              <a:buClr>
                <a:schemeClr val="dk1"/>
              </a:buClr>
              <a:buSzPts val="4200"/>
              <a:buNone/>
              <a:defRPr sz="4200">
                <a:solidFill>
                  <a:schemeClr val="dk1"/>
                </a:solidFill>
              </a:defRPr>
            </a:lvl5pPr>
            <a:lvl6pPr lvl="5" algn="ctr">
              <a:spcBef>
                <a:spcPts val="0"/>
              </a:spcBef>
              <a:spcAft>
                <a:spcPts val="0"/>
              </a:spcAft>
              <a:buClr>
                <a:schemeClr val="dk1"/>
              </a:buClr>
              <a:buSzPts val="4200"/>
              <a:buNone/>
              <a:defRPr sz="4200">
                <a:solidFill>
                  <a:schemeClr val="dk1"/>
                </a:solidFill>
              </a:defRPr>
            </a:lvl6pPr>
            <a:lvl7pPr lvl="6" algn="ctr">
              <a:spcBef>
                <a:spcPts val="0"/>
              </a:spcBef>
              <a:spcAft>
                <a:spcPts val="0"/>
              </a:spcAft>
              <a:buClr>
                <a:schemeClr val="dk1"/>
              </a:buClr>
              <a:buSzPts val="4200"/>
              <a:buNone/>
              <a:defRPr sz="4200">
                <a:solidFill>
                  <a:schemeClr val="dk1"/>
                </a:solidFill>
              </a:defRPr>
            </a:lvl7pPr>
            <a:lvl8pPr lvl="7" algn="ctr">
              <a:spcBef>
                <a:spcPts val="0"/>
              </a:spcBef>
              <a:spcAft>
                <a:spcPts val="0"/>
              </a:spcAft>
              <a:buClr>
                <a:schemeClr val="dk1"/>
              </a:buClr>
              <a:buSzPts val="4200"/>
              <a:buNone/>
              <a:defRPr sz="4200">
                <a:solidFill>
                  <a:schemeClr val="dk1"/>
                </a:solidFill>
              </a:defRPr>
            </a:lvl8pPr>
            <a:lvl9pPr lvl="8" algn="ctr">
              <a:spcBef>
                <a:spcPts val="0"/>
              </a:spcBef>
              <a:spcAft>
                <a:spcPts val="0"/>
              </a:spcAft>
              <a:buClr>
                <a:schemeClr val="dk1"/>
              </a:buClr>
              <a:buSzPts val="4200"/>
              <a:buNone/>
              <a:defRPr sz="4200">
                <a:solidFill>
                  <a:schemeClr val="dk1"/>
                </a:solidFill>
              </a:defRPr>
            </a:lvl9pPr>
          </a:lstStyle>
          <a:p>
            <a:endParaRPr/>
          </a:p>
        </p:txBody>
      </p:sp>
      <p:sp>
        <p:nvSpPr>
          <p:cNvPr id="40" name="Google Shape;40;p9"/>
          <p:cNvSpPr txBox="1">
            <a:spLocks noGrp="1"/>
          </p:cNvSpPr>
          <p:nvPr>
            <p:ph type="subTitle" idx="1"/>
          </p:nvPr>
        </p:nvSpPr>
        <p:spPr>
          <a:xfrm>
            <a:off x="4572000" y="2301750"/>
            <a:ext cx="3858900" cy="114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atin typeface="Assistant Medium"/>
                <a:ea typeface="Assistant Medium"/>
                <a:cs typeface="Assistant Medium"/>
                <a:sym typeface="Assistant Medium"/>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7"/>
        <p:cNvGrpSpPr/>
        <p:nvPr/>
      </p:nvGrpSpPr>
      <p:grpSpPr>
        <a:xfrm>
          <a:off x="0" y="0"/>
          <a:ext cx="0" cy="0"/>
          <a:chOff x="0" y="0"/>
          <a:chExt cx="0" cy="0"/>
        </a:xfrm>
      </p:grpSpPr>
      <p:sp>
        <p:nvSpPr>
          <p:cNvPr id="48" name="Google Shape;48;p13"/>
          <p:cNvSpPr txBox="1">
            <a:spLocks noGrp="1"/>
          </p:cNvSpPr>
          <p:nvPr>
            <p:ph type="title" hasCustomPrompt="1"/>
          </p:nvPr>
        </p:nvSpPr>
        <p:spPr>
          <a:xfrm>
            <a:off x="719447" y="14760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1"/>
          </p:nvPr>
        </p:nvSpPr>
        <p:spPr>
          <a:xfrm>
            <a:off x="1465903" y="1810550"/>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0" name="Google Shape;50;p13"/>
          <p:cNvSpPr txBox="1">
            <a:spLocks noGrp="1"/>
          </p:cNvSpPr>
          <p:nvPr>
            <p:ph type="title" idx="2" hasCustomPrompt="1"/>
          </p:nvPr>
        </p:nvSpPr>
        <p:spPr>
          <a:xfrm>
            <a:off x="719447" y="25484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3"/>
          </p:nvPr>
        </p:nvSpPr>
        <p:spPr>
          <a:xfrm>
            <a:off x="1466904" y="2879863"/>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2" name="Google Shape;52;p13"/>
          <p:cNvSpPr txBox="1">
            <a:spLocks noGrp="1"/>
          </p:cNvSpPr>
          <p:nvPr>
            <p:ph type="title" idx="4" hasCustomPrompt="1"/>
          </p:nvPr>
        </p:nvSpPr>
        <p:spPr>
          <a:xfrm>
            <a:off x="4708172" y="14760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5"/>
          </p:nvPr>
        </p:nvSpPr>
        <p:spPr>
          <a:xfrm>
            <a:off x="5458453" y="1810550"/>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4" name="Google Shape;54;p13"/>
          <p:cNvSpPr txBox="1">
            <a:spLocks noGrp="1"/>
          </p:cNvSpPr>
          <p:nvPr>
            <p:ph type="title" idx="6" hasCustomPrompt="1"/>
          </p:nvPr>
        </p:nvSpPr>
        <p:spPr>
          <a:xfrm>
            <a:off x="4708172" y="25484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7"/>
          </p:nvPr>
        </p:nvSpPr>
        <p:spPr>
          <a:xfrm>
            <a:off x="5458453" y="2879856"/>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6" name="Google Shape;56;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7" name="Google Shape;57;p13"/>
          <p:cNvSpPr txBox="1">
            <a:spLocks noGrp="1"/>
          </p:cNvSpPr>
          <p:nvPr>
            <p:ph type="subTitle" idx="9"/>
          </p:nvPr>
        </p:nvSpPr>
        <p:spPr>
          <a:xfrm>
            <a:off x="1465900" y="14760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58" name="Google Shape;58;p13"/>
          <p:cNvSpPr txBox="1">
            <a:spLocks noGrp="1"/>
          </p:cNvSpPr>
          <p:nvPr>
            <p:ph type="subTitle" idx="13"/>
          </p:nvPr>
        </p:nvSpPr>
        <p:spPr>
          <a:xfrm>
            <a:off x="1467125" y="25484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59" name="Google Shape;59;p13"/>
          <p:cNvSpPr txBox="1">
            <a:spLocks noGrp="1"/>
          </p:cNvSpPr>
          <p:nvPr>
            <p:ph type="subTitle" idx="14"/>
          </p:nvPr>
        </p:nvSpPr>
        <p:spPr>
          <a:xfrm>
            <a:off x="5458450" y="1476050"/>
            <a:ext cx="29637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0" name="Google Shape;60;p13"/>
          <p:cNvSpPr txBox="1">
            <a:spLocks noGrp="1"/>
          </p:cNvSpPr>
          <p:nvPr>
            <p:ph type="subTitle" idx="15"/>
          </p:nvPr>
        </p:nvSpPr>
        <p:spPr>
          <a:xfrm>
            <a:off x="5458453" y="25484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1" name="Google Shape;61;p13"/>
          <p:cNvSpPr txBox="1">
            <a:spLocks noGrp="1"/>
          </p:cNvSpPr>
          <p:nvPr>
            <p:ph type="title" idx="16" hasCustomPrompt="1"/>
          </p:nvPr>
        </p:nvSpPr>
        <p:spPr>
          <a:xfrm>
            <a:off x="719447" y="36208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7"/>
          </p:nvPr>
        </p:nvSpPr>
        <p:spPr>
          <a:xfrm>
            <a:off x="1466904" y="3949150"/>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63" name="Google Shape;63;p13"/>
          <p:cNvSpPr txBox="1">
            <a:spLocks noGrp="1"/>
          </p:cNvSpPr>
          <p:nvPr>
            <p:ph type="title" idx="18" hasCustomPrompt="1"/>
          </p:nvPr>
        </p:nvSpPr>
        <p:spPr>
          <a:xfrm>
            <a:off x="4708172" y="36208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9"/>
          </p:nvPr>
        </p:nvSpPr>
        <p:spPr>
          <a:xfrm>
            <a:off x="5458453" y="3949138"/>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65" name="Google Shape;65;p13"/>
          <p:cNvSpPr txBox="1">
            <a:spLocks noGrp="1"/>
          </p:cNvSpPr>
          <p:nvPr>
            <p:ph type="subTitle" idx="20"/>
          </p:nvPr>
        </p:nvSpPr>
        <p:spPr>
          <a:xfrm>
            <a:off x="1465900" y="36208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6" name="Google Shape;66;p13"/>
          <p:cNvSpPr txBox="1">
            <a:spLocks noGrp="1"/>
          </p:cNvSpPr>
          <p:nvPr>
            <p:ph type="subTitle" idx="21"/>
          </p:nvPr>
        </p:nvSpPr>
        <p:spPr>
          <a:xfrm>
            <a:off x="5458450" y="36208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5438775" y="3054413"/>
            <a:ext cx="29952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9" name="Google Shape;69;p14"/>
          <p:cNvSpPr txBox="1">
            <a:spLocks noGrp="1"/>
          </p:cNvSpPr>
          <p:nvPr>
            <p:ph type="subTitle" idx="1"/>
          </p:nvPr>
        </p:nvSpPr>
        <p:spPr>
          <a:xfrm>
            <a:off x="3267075" y="1557188"/>
            <a:ext cx="5166900" cy="1447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500"/>
              <a:buNone/>
              <a:defRPr sz="2500">
                <a:latin typeface="Assistant Medium"/>
                <a:ea typeface="Assistant Medium"/>
                <a:cs typeface="Assistant Medium"/>
                <a:sym typeface="Assistant Mediu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720000" y="1355400"/>
            <a:ext cx="2909100" cy="659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8" name="Google Shape;78;p17"/>
          <p:cNvSpPr txBox="1">
            <a:spLocks noGrp="1"/>
          </p:cNvSpPr>
          <p:nvPr>
            <p:ph type="subTitle" idx="1"/>
          </p:nvPr>
        </p:nvSpPr>
        <p:spPr>
          <a:xfrm>
            <a:off x="720000" y="2015100"/>
            <a:ext cx="2909100" cy="1773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grpSp>
        <p:nvGrpSpPr>
          <p:cNvPr id="79" name="Google Shape;79;p17"/>
          <p:cNvGrpSpPr/>
          <p:nvPr/>
        </p:nvGrpSpPr>
        <p:grpSpPr>
          <a:xfrm rot="-5400000">
            <a:off x="8511438" y="731532"/>
            <a:ext cx="566924" cy="182883"/>
            <a:chOff x="322625" y="4867200"/>
            <a:chExt cx="847800" cy="276300"/>
          </a:xfrm>
        </p:grpSpPr>
        <p:cxnSp>
          <p:nvCxnSpPr>
            <p:cNvPr id="80" name="Google Shape;80;p17"/>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1" name="Google Shape;81;p17"/>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2" name="Google Shape;82;p17"/>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3" name="Google Shape;83;p17"/>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4" name="Google Shape;84;p17"/>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5" name="Google Shape;85;p17"/>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588375" y="1597238"/>
            <a:ext cx="3849600" cy="658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8" name="Google Shape;88;p18"/>
          <p:cNvSpPr txBox="1">
            <a:spLocks noGrp="1"/>
          </p:cNvSpPr>
          <p:nvPr>
            <p:ph type="subTitle" idx="1"/>
          </p:nvPr>
        </p:nvSpPr>
        <p:spPr>
          <a:xfrm>
            <a:off x="4588375" y="2256863"/>
            <a:ext cx="3849600" cy="1289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1pPr>
            <a:lvl2pPr lvl="1">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2pPr>
            <a:lvl3pPr lvl="2">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3pPr>
            <a:lvl4pPr lvl="3">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4pPr>
            <a:lvl5pPr lvl="4">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5pPr>
            <a:lvl6pPr lvl="5">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6pPr>
            <a:lvl7pPr lvl="6">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7pPr>
            <a:lvl8pPr lvl="7">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8pPr>
            <a:lvl9pPr lvl="8">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9pPr>
          </a:lstStyle>
          <a:p>
            <a:endParaRPr/>
          </a:p>
        </p:txBody>
      </p:sp>
      <p:sp>
        <p:nvSpPr>
          <p:cNvPr id="7" name="Google Shape;7;p1"/>
          <p:cNvSpPr txBox="1">
            <a:spLocks noGrp="1"/>
          </p:cNvSpPr>
          <p:nvPr>
            <p:ph type="body" idx="1"/>
          </p:nvPr>
        </p:nvSpPr>
        <p:spPr>
          <a:xfrm>
            <a:off x="713225" y="1609725"/>
            <a:ext cx="7717500" cy="2959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Light"/>
              <a:buChar char="●"/>
              <a:defRPr sz="1800">
                <a:solidFill>
                  <a:schemeClr val="dk1"/>
                </a:solidFill>
                <a:latin typeface="Assistant Light"/>
                <a:ea typeface="Assistant Light"/>
                <a:cs typeface="Assistant Light"/>
                <a:sym typeface="Assistant Light"/>
              </a:defRPr>
            </a:lvl1pPr>
            <a:lvl2pPr marL="914400" lvl="1"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2pPr>
            <a:lvl3pPr marL="1371600" lvl="2"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3pPr>
            <a:lvl4pPr marL="1828800" lvl="3"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4pPr>
            <a:lvl5pPr marL="2286000" lvl="4"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5pPr>
            <a:lvl6pPr marL="2743200" lvl="5"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6pPr>
            <a:lvl7pPr marL="3200400" lvl="6"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7pPr>
            <a:lvl8pPr marL="3657600" lvl="7"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8pPr>
            <a:lvl9pPr marL="4114800" lvl="8"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0" r:id="rId7"/>
    <p:sldLayoutId id="2147483663" r:id="rId8"/>
    <p:sldLayoutId id="2147483664" r:id="rId9"/>
    <p:sldLayoutId id="2147483668"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uongtanton/NP-KHDL-Gr9/blob/Data-Collection/weather-2021.csv"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storyset.com/illustration/visual-data/cuate"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hyperlink" Target="https://storyset.com/illustration/filter/bro"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4.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7.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8.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0.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1.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hyperlink" Target="https://www.wunderground.com/history/monthly/vn/tan-binh/VVTS/date/2020-1"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ctrTitle"/>
          </p:nvPr>
        </p:nvSpPr>
        <p:spPr>
          <a:xfrm>
            <a:off x="619760" y="539500"/>
            <a:ext cx="5252720" cy="24170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PHÂN TICH VÀ DỰ ĐOÁN THỜI TIẾT / </a:t>
            </a:r>
            <a:r>
              <a:rPr lang="en" sz="3750" b="0">
                <a:latin typeface="Assistant Medium"/>
                <a:cs typeface="Assistant Medium"/>
                <a:sym typeface="Assistant Medium"/>
              </a:rPr>
              <a:t>BÁO CÁO ĐỒ ÁN</a:t>
            </a:r>
            <a:endParaRPr sz="3750" b="0">
              <a:latin typeface="Assistant Medium"/>
              <a:ea typeface="Assistant Medium"/>
              <a:cs typeface="Assistant Medium"/>
              <a:sym typeface="Assistant Medium"/>
            </a:endParaRPr>
          </a:p>
        </p:txBody>
      </p:sp>
      <p:sp>
        <p:nvSpPr>
          <p:cNvPr id="200" name="Google Shape;200;p36"/>
          <p:cNvSpPr txBox="1">
            <a:spLocks noGrp="1"/>
          </p:cNvSpPr>
          <p:nvPr>
            <p:ph type="subTitle" idx="1"/>
          </p:nvPr>
        </p:nvSpPr>
        <p:spPr>
          <a:xfrm>
            <a:off x="2314575" y="3413150"/>
            <a:ext cx="2752800" cy="678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Nhập môn khoa học dữ liệu - 20_21</a:t>
            </a:r>
          </a:p>
        </p:txBody>
      </p:sp>
      <p:grpSp>
        <p:nvGrpSpPr>
          <p:cNvPr id="201" name="Google Shape;201;p36"/>
          <p:cNvGrpSpPr/>
          <p:nvPr/>
        </p:nvGrpSpPr>
        <p:grpSpPr>
          <a:xfrm rot="5400000">
            <a:off x="606567" y="4193002"/>
            <a:ext cx="609653" cy="198687"/>
            <a:chOff x="322625" y="4867200"/>
            <a:chExt cx="847800" cy="276300"/>
          </a:xfrm>
        </p:grpSpPr>
        <p:cxnSp>
          <p:nvCxnSpPr>
            <p:cNvPr id="202" name="Google Shape;202;p3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3" name="Google Shape;203;p3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4" name="Google Shape;204;p3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5" name="Google Shape;205;p3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6" name="Google Shape;206;p3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7" name="Google Shape;207;p3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aphicFrame>
        <p:nvGraphicFramePr>
          <p:cNvPr id="208" name="Google Shape;208;p36"/>
          <p:cNvGraphicFramePr/>
          <p:nvPr>
            <p:extLst>
              <p:ext uri="{D42A27DB-BD31-4B8C-83A1-F6EECF244321}">
                <p14:modId xmlns:p14="http://schemas.microsoft.com/office/powerpoint/2010/main" val="1483929308"/>
              </p:ext>
            </p:extLst>
          </p:nvPr>
        </p:nvGraphicFramePr>
        <p:xfrm>
          <a:off x="2902335" y="4200975"/>
          <a:ext cx="2070600" cy="396210"/>
        </p:xfrm>
        <a:graphic>
          <a:graphicData uri="http://schemas.openxmlformats.org/drawingml/2006/table">
            <a:tbl>
              <a:tblPr>
                <a:noFill/>
                <a:tableStyleId>{654CF4B7-87F3-466D-B1C6-65397A6AF496}</a:tableStyleId>
              </a:tblPr>
              <a:tblGrid>
                <a:gridCol w="1425125">
                  <a:extLst>
                    <a:ext uri="{9D8B030D-6E8A-4147-A177-3AD203B41FA5}">
                      <a16:colId xmlns:a16="http://schemas.microsoft.com/office/drawing/2014/main" val="20000"/>
                    </a:ext>
                  </a:extLst>
                </a:gridCol>
                <a:gridCol w="64547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US" b="1">
                          <a:latin typeface="Assistant"/>
                          <a:ea typeface="Assistant"/>
                          <a:cs typeface="Assistant"/>
                          <a:sym typeface="Assistant"/>
                        </a:rPr>
                        <a:t>Nhóm 09</a:t>
                      </a:r>
                      <a:endParaRPr b="1">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Assistant"/>
                          <a:ea typeface="Assistant"/>
                          <a:cs typeface="Assistant"/>
                          <a:sym typeface="Assistant"/>
                        </a:rPr>
                        <a:t>2022</a:t>
                      </a:r>
                      <a:endParaRPr b="1">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028" name="Picture 4">
            <a:extLst>
              <a:ext uri="{FF2B5EF4-FFF2-40B4-BE49-F238E27FC236}">
                <a16:creationId xmlns:a16="http://schemas.microsoft.com/office/drawing/2014/main" id="{C5E8A48A-CB59-9745-1F76-61D3B08F8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376" y="539500"/>
            <a:ext cx="3084232" cy="36193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675682" cy="10515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Một số trường dữ liệu quan trọng</a:t>
            </a:r>
          </a:p>
        </p:txBody>
      </p:sp>
      <p:sp>
        <p:nvSpPr>
          <p:cNvPr id="437" name="Google Shape;437;p46"/>
          <p:cNvSpPr txBox="1">
            <a:spLocks noGrp="1"/>
          </p:cNvSpPr>
          <p:nvPr>
            <p:ph type="subTitle" idx="1"/>
          </p:nvPr>
        </p:nvSpPr>
        <p:spPr>
          <a:xfrm>
            <a:off x="740123" y="1523807"/>
            <a:ext cx="3497472" cy="267011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a:t>
            </a:r>
            <a:r>
              <a:rPr lang="en-US" i="0">
                <a:effectLst/>
                <a:latin typeface="Assistant" pitchFamily="2" charset="-79"/>
                <a:cs typeface="Assistant" pitchFamily="2" charset="-79"/>
              </a:rPr>
              <a:t>emp: nhiệt độ</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pressure_desc: áp suất</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r</a:t>
            </a:r>
            <a:r>
              <a:rPr lang="en-US" i="0">
                <a:effectLst/>
                <a:latin typeface="Assistant" pitchFamily="2" charset="-79"/>
                <a:cs typeface="Assistant" pitchFamily="2" charset="-79"/>
              </a:rPr>
              <a:t>h</a:t>
            </a:r>
            <a:r>
              <a:rPr lang="en-US">
                <a:solidFill>
                  <a:schemeClr val="tx1"/>
                </a:solidFill>
                <a:latin typeface="Assistant" pitchFamily="2" charset="-79"/>
                <a:cs typeface="Assistant" pitchFamily="2" charset="-79"/>
              </a:rPr>
              <a:t>: độ ẩm </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v</a:t>
            </a:r>
            <a:r>
              <a:rPr lang="en-US" i="0">
                <a:effectLst/>
                <a:latin typeface="Assistant" pitchFamily="2" charset="-79"/>
                <a:cs typeface="Assistant" pitchFamily="2" charset="-79"/>
              </a:rPr>
              <a:t>is: sứcgió </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wspd: tốc độ gió </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precip_hrly: lượng mưa hàng giờ</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primary_wave_period</a:t>
            </a:r>
            <a:r>
              <a:rPr lang="en-US">
                <a:latin typeface="Assistant" pitchFamily="2" charset="-79"/>
                <a:cs typeface="Assistant" pitchFamily="2" charset="-79"/>
              </a:rPr>
              <a:t>: thủy triều</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uv_index</a:t>
            </a:r>
            <a:r>
              <a:rPr lang="en-US" i="0">
                <a:solidFill>
                  <a:schemeClr val="tx1"/>
                </a:solidFill>
                <a:effectLst/>
                <a:latin typeface="Assistant" pitchFamily="2" charset="-79"/>
                <a:cs typeface="Assistant" pitchFamily="2" charset="-79"/>
              </a:rPr>
              <a:t>: chỉ số uv</a:t>
            </a: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3" name="Picture 2">
            <a:extLst>
              <a:ext uri="{FF2B5EF4-FFF2-40B4-BE49-F238E27FC236}">
                <a16:creationId xmlns:a16="http://schemas.microsoft.com/office/drawing/2014/main" id="{97FEAD8F-0ED4-2F74-E06A-38917A7DFF2D}"/>
              </a:ext>
            </a:extLst>
          </p:cNvPr>
          <p:cNvPicPr>
            <a:picLocks noChangeAspect="1"/>
          </p:cNvPicPr>
          <p:nvPr/>
        </p:nvPicPr>
        <p:blipFill>
          <a:blip r:embed="rId3"/>
          <a:stretch>
            <a:fillRect/>
          </a:stretch>
        </p:blipFill>
        <p:spPr>
          <a:xfrm>
            <a:off x="5858256" y="846823"/>
            <a:ext cx="1591056" cy="3615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675682" cy="10515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Dữ liệu sau khi được thu thập</a:t>
            </a:r>
          </a:p>
        </p:txBody>
      </p:sp>
      <p:sp>
        <p:nvSpPr>
          <p:cNvPr id="437" name="Google Shape;437;p46"/>
          <p:cNvSpPr txBox="1">
            <a:spLocks noGrp="1"/>
          </p:cNvSpPr>
          <p:nvPr>
            <p:ph type="subTitle" idx="1"/>
          </p:nvPr>
        </p:nvSpPr>
        <p:spPr>
          <a:xfrm>
            <a:off x="740123" y="1523807"/>
            <a:ext cx="3497472" cy="267011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Dữ liệu sau khi được thu thập được lưu vào file </a:t>
            </a:r>
            <a:r>
              <a:rPr lang="en-US" i="0" strike="noStrike">
                <a:effectLst/>
                <a:latin typeface="Assistant" pitchFamily="2" charset="-79"/>
                <a:cs typeface="Assistant" pitchFamily="2" charset="-79"/>
                <a:hlinkClick r:id="rId3" tooltip="weather-2021.csv"/>
              </a:rPr>
              <a:t>weather-2021.csv</a:t>
            </a:r>
            <a:r>
              <a:rPr lang="en-US" i="0" strike="noStrike">
                <a:effectLst/>
                <a:latin typeface="Assistant" pitchFamily="2" charset="-79"/>
                <a:cs typeface="Assistant" pitchFamily="2" charset="-79"/>
              </a:rPr>
              <a:t> </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Trong đo gồm dữ liệu thời tiết của năm 2021 qua tường ngày</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ngày khoảng 48 dòng,.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Có khoảng 17,500 dòng.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khoảng 45 thuộc tính</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6" name="Picture 5">
            <a:extLst>
              <a:ext uri="{FF2B5EF4-FFF2-40B4-BE49-F238E27FC236}">
                <a16:creationId xmlns:a16="http://schemas.microsoft.com/office/drawing/2014/main" id="{891EA906-0AD7-276B-8301-FF06F34C4B80}"/>
              </a:ext>
            </a:extLst>
          </p:cNvPr>
          <p:cNvPicPr>
            <a:picLocks noChangeAspect="1"/>
          </p:cNvPicPr>
          <p:nvPr/>
        </p:nvPicPr>
        <p:blipFill>
          <a:blip r:embed="rId4"/>
          <a:stretch>
            <a:fillRect/>
          </a:stretch>
        </p:blipFill>
        <p:spPr>
          <a:xfrm>
            <a:off x="4715384" y="1720238"/>
            <a:ext cx="3532250" cy="1992226"/>
          </a:xfrm>
          <a:prstGeom prst="rect">
            <a:avLst/>
          </a:prstGeom>
        </p:spPr>
      </p:pic>
    </p:spTree>
    <p:extLst>
      <p:ext uri="{BB962C8B-B14F-4D97-AF65-F5344CB8AC3E}">
        <p14:creationId xmlns:p14="http://schemas.microsoft.com/office/powerpoint/2010/main" val="271305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6" y="727612"/>
            <a:ext cx="4579904" cy="659700"/>
          </a:xfrm>
          <a:prstGeom prst="rect">
            <a:avLst/>
          </a:prstGeom>
        </p:spPr>
        <p:txBody>
          <a:bodyPr spcFirstLastPara="1" wrap="square" lIns="91425" tIns="91425" rIns="91425" bIns="91425" anchor="t" anchorCtr="0">
            <a:noAutofit/>
          </a:bodyPr>
          <a:lstStyle/>
          <a:p>
            <a:r>
              <a:rPr lang="en"/>
              <a:t>0</a:t>
            </a:r>
            <a:r>
              <a:rPr lang="en-US"/>
              <a:t>4</a:t>
            </a:r>
            <a:r>
              <a:rPr lang="en"/>
              <a:t> </a:t>
            </a:r>
            <a:r>
              <a:rPr lang="vi-VN"/>
              <a:t>DATA EXPLORATION</a:t>
            </a:r>
            <a:r>
              <a:rPr lang="en"/>
              <a:t>/</a:t>
            </a:r>
            <a:endParaRPr/>
          </a:p>
        </p:txBody>
      </p:sp>
      <p:sp>
        <p:nvSpPr>
          <p:cNvPr id="416" name="Google Shape;416;p45"/>
          <p:cNvSpPr txBox="1">
            <a:spLocks noGrp="1"/>
          </p:cNvSpPr>
          <p:nvPr>
            <p:ph type="subTitle" idx="1"/>
          </p:nvPr>
        </p:nvSpPr>
        <p:spPr>
          <a:xfrm>
            <a:off x="719988" y="1522868"/>
            <a:ext cx="3794626" cy="2762413"/>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Tiền xử lý dữ liệu</a:t>
            </a:r>
          </a:p>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Kháp phá gom nhóm dữ liệu</a:t>
            </a:r>
          </a:p>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Xử lý nhiễu</a:t>
            </a:r>
            <a:endParaRPr lang="en" sz="1600">
              <a:latin typeface="Assistant Medium" panose="020B0604020202020204" charset="-79"/>
              <a:cs typeface="Assistant Medium" panose="020B0604020202020204" charset="-79"/>
            </a:endParaRP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descr="Exploration - Free business icons">
            <a:extLst>
              <a:ext uri="{FF2B5EF4-FFF2-40B4-BE49-F238E27FC236}">
                <a16:creationId xmlns:a16="http://schemas.microsoft.com/office/drawing/2014/main" id="{3E0CBF13-18CD-35FF-A62F-8D144032C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120" y="1424775"/>
            <a:ext cx="1483134" cy="148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15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1" y="1152553"/>
            <a:ext cx="8038336" cy="3268554"/>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Đọc dữ liệu, tính số dòng và số cột</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có ý nghĩa gì? Có vấn đề các dòng có ý nghĩa khác nhau không?</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Dữ liệu có các dòng bị lặp không?</a:t>
            </a: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Tỉ lệ giá trị thiếu của từng cột</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Mỗi cột có ý nghĩa gì?</a:t>
            </a: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Mỗi cột hiện đang có kiểu dữ liệu gì? Có cột nào có kiểu dữ liệu chưa phù hợp để có thể xử lý tiếp hay không?</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Với mỗi cột có kiểu dữ liệu số, các giá trị phân bố như thế nào?</a:t>
            </a:r>
            <a:endParaRPr lang="en-US">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Với mỗi cột có kiểu dữ liệu không phải dạng số, các giá trị được phân bố như thế nào?</a:t>
            </a:r>
          </a:p>
          <a:p>
            <a:pPr marL="0" lvl="0" indent="0" algn="l" rtl="0">
              <a:lnSpc>
                <a:spcPct val="150000"/>
              </a:lnSpc>
              <a:spcBef>
                <a:spcPts val="0"/>
              </a:spcBef>
              <a:spcAft>
                <a:spcPts val="0"/>
              </a:spcAft>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72291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1" y="1152553"/>
            <a:ext cx="8038336" cy="3268554"/>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Đọc dữ liệu, tính số dòng và số cột </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Import các thư viện cần thiết →   pandas, numpy, …</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Đọc dữ liệu từ file sau khi cào về bằng pd.read_csv() và lưu vào biến df</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Tính số dòng và số cột thông qua df.shape()</a:t>
            </a:r>
          </a:p>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Mỗi dòng có ý nghĩa gì? Có vấn đề các dòng có ý nghĩa khác nhau không?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trong tập dữ liệu là thông tin và các chỉ số thời tiết của quận Tân Bình (TP.HCM) tại thời điểm nhất định (cập nhật 30 phút/lần)</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Có vẻ không có vấn đề các dòng có ý nghĩa khác nhau, tức là không có dòng nào bị “lạc loài”</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410353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Dữ liệu có các dòng bị lặp không?</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duplicated() và any() để kiểm tra xem có dòng nào bị lặp không. Kết quả sẽ trả về giá trị True nếu dữ liệu có dòng bị lặp, ngược lại trả về False →   df.duplicated().any()</a:t>
            </a:r>
            <a:endParaRPr lang="en-US">
              <a:solidFill>
                <a:schemeClr val="tx1"/>
              </a:solidFill>
              <a:latin typeface="Assistant" pitchFamily="2" charset="-79"/>
              <a:cs typeface="Assistant" pitchFamily="2" charset="-79"/>
            </a:endParaRPr>
          </a:p>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Tỉ lệ giá trị thiếu của từng cột</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isnull() để biết được giá trị thiếu, sau đó dùng sum() để tính tổng số giá trị thiếu theo từng cột. Cuối cùng chia cho tổng số dòng của dữ liệu để tính tỉ lệ giá trị thiếu của từng cột và lưu vào biến missing_ratio</a:t>
            </a: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Loại bỏ một số cột không cần thiết. </a:t>
            </a:r>
            <a:r>
              <a:rPr lang="vi-VN">
                <a:solidFill>
                  <a:schemeClr val="tx1"/>
                </a:solidFill>
                <a:latin typeface="Assistant" pitchFamily="2" charset="-79"/>
                <a:cs typeface="Assistant" pitchFamily="2" charset="-79"/>
              </a:rPr>
              <a:t>Có rất nhiều cột không có giá trị (tỉ lệ dữ liệu thiếu là 100%) → làm gọn → bỏ những cột không có ý nghĩa đó →   lưu tên những cột vào list del_cols, sau đó dùng df.drop(del_cols, axis=1) để bỏ những cột đó đi</a:t>
            </a: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90270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Mỗi cột có ý nghĩa gì?</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Dựa vào thông tin mô tả ở Thu thập dữ liệu, ta chọn ra những cột liên quan và cần thiết</a:t>
            </a:r>
            <a:endParaRPr lang="en-US">
              <a:solidFill>
                <a:schemeClr val="tx1"/>
              </a:solidFill>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Thời điểm biểu diễn các chỉ số thời tiết →   ‘valid_time_gmt’</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Thông tin về chỉ số thời tiết →   'temp', 'wx_phrase', 'dewPt', 'heat_index', 'rh', 'pressure', 'vis', 'wspd', 'uv_desc', 'feels_like', 'uv_index'</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Như vậy các cột bị loại bỏ bao gồm →   'key', 'class', 'expire_time_gmt', 'obs_id', 'obs_name', 'day_ind', 'wx_icon', 'icon_extd', 'wc', 'wdir', 'wdir_cardinal', 'clds'</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Loại bỏ những cột không cần thiết . </a:t>
            </a:r>
            <a:r>
              <a:rPr lang="vi-VN">
                <a:solidFill>
                  <a:schemeClr val="tx1"/>
                </a:solidFill>
                <a:latin typeface="Assistant" pitchFamily="2" charset="-79"/>
                <a:cs typeface="Assistant" pitchFamily="2" charset="-79"/>
              </a:rPr>
              <a:t>Lưu tên các cột cần bỏ vào list del_cols, sau đó df.drop(del_cols, axis=1)</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023373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289577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Mỗi cột có ý nghĩa gì?</a:t>
            </a:r>
          </a:p>
          <a:p>
            <a:pPr marL="285750" indent="-285750" algn="l">
              <a:lnSpc>
                <a:spcPct val="150000"/>
              </a:lnSpc>
              <a:buFont typeface="Arial" panose="020B0604020202020204" pitchFamily="34" charset="0"/>
              <a:buChar char="•"/>
            </a:pPr>
            <a:r>
              <a:rPr lang="en-US" sz="1600">
                <a:solidFill>
                  <a:schemeClr val="tx1"/>
                </a:solidFill>
                <a:latin typeface="Assistant" pitchFamily="2" charset="-79"/>
                <a:cs typeface="Assistant" pitchFamily="2" charset="-79"/>
              </a:rPr>
              <a:t>Để dễ dàng ghi nhớ ý nghĩa của từng cột, tiến hành đổi tên cột bằng rename()</a:t>
            </a:r>
            <a:endParaRPr lang="en-US" sz="1600" b="1">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'valid_time_gmt' → 'Time', temp' → 'Temperature', 'wx_phrase' → 'Condition', 'dewPt' → 'Dew Point', 'heat_index' → 'Heat Index', 'rh' → 'Humidity', 'pressure' → 'Pressure', 'vis' →  'Wind Force', 'wspd' →  'Wind Speed', 'uv_desc' →  'UV Description', 'feels_like' →  'Temperature Feels Like', 'uv_index' →  'UV Index'</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Thống kê mô tả của từng cột: dùng describe() để tính thống kê mô tả của các cột numeric</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3408390" y="4453966"/>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247030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Mỗi cột có kiểu dữ liệu gì? Có cột nào có kiểu dữ liệu chưa phù hợp để có thể xử lý tiếp hay không?</a:t>
            </a:r>
            <a:endParaRPr lang="en-US" sz="1600" b="1">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info() để kiểm tra thông tin của các cột</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Nhận xét: Cột ‘Time’ nên là dữ liệu datetime, nhưng hiện tại có kiểu numeric → Đưa giá trị cột ‘Time’ về dạng datetime</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Sử dụng datetime.fromtimestamp để đưa dữ liệu số về dạng datetime</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Sử dụng apply() để áp dụng cho toàn bộ dữ liệu trong cột ‘Time’</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Xem xét tập giá trị của các thuộc tính phân loại</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Xem xét mỗi thuộc tính phân loại có bao nhiêu giá trị phân biệt bằng set()</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Sau khi áp dụng cho 2 cột ‘UV Description’ và ‘Condition’, nhận thấy rằng: </a:t>
            </a: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741613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1"/>
            <a:ext cx="8092581" cy="348144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Mỗi cột có kiểu dữ liệu gì? Có cột nào có kiểu dữ liệu chưa phù hợp để có thể xử lý tiếp hay không?</a:t>
            </a:r>
            <a:endParaRPr lang="en-US" sz="1600" b="1">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‘UV Description’: bình thường</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Condition’: có nhiều loại điều kiện thời tiết (24 loại), nhưng xuất hiện nhiều loại có thể xếp chung vào 1 nhóm</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Xem xét tập giá trị của các thuộc tính phân loại</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Phân nhóm ‘Conditon’: phân chia các loại vào 6 nhóm: 'Cloudy', 'Fair', 'Fog / Haze', 'Rain', 'T-Storm', 'Thunder'</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92255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237" name="Google Shape;237;p38"/>
          <p:cNvGrpSpPr/>
          <p:nvPr/>
        </p:nvGrpSpPr>
        <p:grpSpPr>
          <a:xfrm>
            <a:off x="789497" y="1460198"/>
            <a:ext cx="586800" cy="491625"/>
            <a:chOff x="753533" y="1498298"/>
            <a:chExt cx="586800" cy="491625"/>
          </a:xfrm>
        </p:grpSpPr>
        <p:cxnSp>
          <p:nvCxnSpPr>
            <p:cNvPr id="238" name="Google Shape;238;p38"/>
            <p:cNvCxnSpPr/>
            <p:nvPr/>
          </p:nvCxnSpPr>
          <p:spPr>
            <a:xfrm>
              <a:off x="753533" y="1989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39" name="Google Shape;239;p38"/>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0" name="Google Shape;240;p38"/>
          <p:cNvGrpSpPr/>
          <p:nvPr/>
        </p:nvGrpSpPr>
        <p:grpSpPr>
          <a:xfrm>
            <a:off x="789497" y="2517473"/>
            <a:ext cx="586800" cy="491625"/>
            <a:chOff x="753533" y="2565098"/>
            <a:chExt cx="586800" cy="491625"/>
          </a:xfrm>
        </p:grpSpPr>
        <p:cxnSp>
          <p:nvCxnSpPr>
            <p:cNvPr id="241" name="Google Shape;241;p38"/>
            <p:cNvCxnSpPr/>
            <p:nvPr/>
          </p:nvCxnSpPr>
          <p:spPr>
            <a:xfrm>
              <a:off x="753533" y="30567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2" name="Google Shape;242;p38"/>
            <p:cNvCxnSpPr/>
            <p:nvPr/>
          </p:nvCxnSpPr>
          <p:spPr>
            <a:xfrm>
              <a:off x="753533" y="25650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3" name="Google Shape;243;p38"/>
          <p:cNvGrpSpPr/>
          <p:nvPr/>
        </p:nvGrpSpPr>
        <p:grpSpPr>
          <a:xfrm>
            <a:off x="789497" y="3584273"/>
            <a:ext cx="586800" cy="491625"/>
            <a:chOff x="753533" y="3631898"/>
            <a:chExt cx="586800" cy="491625"/>
          </a:xfrm>
        </p:grpSpPr>
        <p:cxnSp>
          <p:nvCxnSpPr>
            <p:cNvPr id="244" name="Google Shape;244;p38"/>
            <p:cNvCxnSpPr/>
            <p:nvPr/>
          </p:nvCxnSpPr>
          <p:spPr>
            <a:xfrm>
              <a:off x="753533" y="41235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8"/>
            <p:cNvCxnSpPr/>
            <p:nvPr/>
          </p:nvCxnSpPr>
          <p:spPr>
            <a:xfrm>
              <a:off x="753533" y="36318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6" name="Google Shape;246;p38"/>
          <p:cNvGrpSpPr/>
          <p:nvPr/>
        </p:nvGrpSpPr>
        <p:grpSpPr>
          <a:xfrm>
            <a:off x="4778222" y="1450673"/>
            <a:ext cx="586800" cy="491625"/>
            <a:chOff x="4792133" y="1498298"/>
            <a:chExt cx="586800" cy="491625"/>
          </a:xfrm>
        </p:grpSpPr>
        <p:cxnSp>
          <p:nvCxnSpPr>
            <p:cNvPr id="247" name="Google Shape;247;p38"/>
            <p:cNvCxnSpPr/>
            <p:nvPr/>
          </p:nvCxnSpPr>
          <p:spPr>
            <a:xfrm>
              <a:off x="4792133" y="1989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8" name="Google Shape;248;p38"/>
            <p:cNvCxnSpPr/>
            <p:nvPr/>
          </p:nvCxnSpPr>
          <p:spPr>
            <a:xfrm>
              <a:off x="47921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9" name="Google Shape;249;p38"/>
          <p:cNvGrpSpPr/>
          <p:nvPr/>
        </p:nvGrpSpPr>
        <p:grpSpPr>
          <a:xfrm>
            <a:off x="4778222" y="2517473"/>
            <a:ext cx="586800" cy="491625"/>
            <a:chOff x="4792133" y="2565098"/>
            <a:chExt cx="586800" cy="491625"/>
          </a:xfrm>
        </p:grpSpPr>
        <p:cxnSp>
          <p:nvCxnSpPr>
            <p:cNvPr id="250" name="Google Shape;250;p38"/>
            <p:cNvCxnSpPr/>
            <p:nvPr/>
          </p:nvCxnSpPr>
          <p:spPr>
            <a:xfrm>
              <a:off x="4792133" y="30567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51" name="Google Shape;251;p38"/>
            <p:cNvCxnSpPr/>
            <p:nvPr/>
          </p:nvCxnSpPr>
          <p:spPr>
            <a:xfrm>
              <a:off x="4792133" y="25650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52" name="Google Shape;252;p38"/>
          <p:cNvGrpSpPr/>
          <p:nvPr/>
        </p:nvGrpSpPr>
        <p:grpSpPr>
          <a:xfrm>
            <a:off x="4778222" y="3584273"/>
            <a:ext cx="586800" cy="491625"/>
            <a:chOff x="4792133" y="3631898"/>
            <a:chExt cx="586800" cy="491625"/>
          </a:xfrm>
        </p:grpSpPr>
        <p:cxnSp>
          <p:nvCxnSpPr>
            <p:cNvPr id="253" name="Google Shape;253;p38"/>
            <p:cNvCxnSpPr/>
            <p:nvPr/>
          </p:nvCxnSpPr>
          <p:spPr>
            <a:xfrm>
              <a:off x="4792133" y="41235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54" name="Google Shape;254;p38"/>
            <p:cNvCxnSpPr/>
            <p:nvPr/>
          </p:nvCxnSpPr>
          <p:spPr>
            <a:xfrm>
              <a:off x="4792133" y="36318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55" name="Google Shape;255;p38"/>
          <p:cNvSpPr txBox="1">
            <a:spLocks noGrp="1"/>
          </p:cNvSpPr>
          <p:nvPr>
            <p:ph type="title" idx="2"/>
          </p:nvPr>
        </p:nvSpPr>
        <p:spPr>
          <a:xfrm>
            <a:off x="719447" y="25484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6" name="Google Shape;256;p38"/>
          <p:cNvSpPr txBox="1">
            <a:spLocks noGrp="1"/>
          </p:cNvSpPr>
          <p:nvPr>
            <p:ph type="title" idx="4"/>
          </p:nvPr>
        </p:nvSpPr>
        <p:spPr>
          <a:xfrm>
            <a:off x="4708172" y="14760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57" name="Google Shape;257;p38"/>
          <p:cNvSpPr txBox="1">
            <a:spLocks noGrp="1"/>
          </p:cNvSpPr>
          <p:nvPr>
            <p:ph type="title" idx="6"/>
          </p:nvPr>
        </p:nvSpPr>
        <p:spPr>
          <a:xfrm>
            <a:off x="4708172" y="25484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58" name="Google Shape;258;p38"/>
          <p:cNvSpPr txBox="1">
            <a:spLocks noGrp="1"/>
          </p:cNvSpPr>
          <p:nvPr>
            <p:ph type="title"/>
          </p:nvPr>
        </p:nvSpPr>
        <p:spPr>
          <a:xfrm>
            <a:off x="719447" y="14760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9" name="Google Shape;259;p38"/>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ssistant"/>
                <a:ea typeface="Assistant"/>
                <a:cs typeface="Assistant"/>
                <a:sym typeface="Assistant"/>
              </a:rPr>
              <a:t>NỘI DUNG/</a:t>
            </a:r>
            <a:endParaRPr>
              <a:solidFill>
                <a:schemeClr val="dk1"/>
              </a:solidFill>
              <a:latin typeface="Assistant"/>
              <a:ea typeface="Assistant"/>
              <a:cs typeface="Assistant"/>
              <a:sym typeface="Assistant"/>
            </a:endParaRPr>
          </a:p>
        </p:txBody>
      </p:sp>
      <p:sp>
        <p:nvSpPr>
          <p:cNvPr id="260" name="Google Shape;260;p38"/>
          <p:cNvSpPr txBox="1">
            <a:spLocks noGrp="1"/>
          </p:cNvSpPr>
          <p:nvPr>
            <p:ph type="subTitle" idx="1"/>
          </p:nvPr>
        </p:nvSpPr>
        <p:spPr>
          <a:xfrm>
            <a:off x="1465903" y="1810550"/>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thành viên trong nhóm</a:t>
            </a:r>
            <a:endParaRPr/>
          </a:p>
        </p:txBody>
      </p:sp>
      <p:sp>
        <p:nvSpPr>
          <p:cNvPr id="261" name="Google Shape;261;p38"/>
          <p:cNvSpPr txBox="1">
            <a:spLocks noGrp="1"/>
          </p:cNvSpPr>
          <p:nvPr>
            <p:ph type="subTitle" idx="3"/>
          </p:nvPr>
        </p:nvSpPr>
        <p:spPr>
          <a:xfrm>
            <a:off x="1466904" y="2879863"/>
            <a:ext cx="21954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Lý do, công nghê, ứng dụng…</a:t>
            </a:r>
            <a:endParaRPr/>
          </a:p>
        </p:txBody>
      </p:sp>
      <p:sp>
        <p:nvSpPr>
          <p:cNvPr id="262" name="Google Shape;262;p38"/>
          <p:cNvSpPr txBox="1">
            <a:spLocks noGrp="1"/>
          </p:cNvSpPr>
          <p:nvPr>
            <p:ph type="subTitle" idx="5"/>
          </p:nvPr>
        </p:nvSpPr>
        <p:spPr>
          <a:xfrm>
            <a:off x="5458453" y="1810550"/>
            <a:ext cx="21954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Mô tả đặt điểm 1</a:t>
            </a:r>
          </a:p>
        </p:txBody>
      </p:sp>
      <p:sp>
        <p:nvSpPr>
          <p:cNvPr id="263" name="Google Shape;263;p38"/>
          <p:cNvSpPr txBox="1">
            <a:spLocks noGrp="1"/>
          </p:cNvSpPr>
          <p:nvPr>
            <p:ph type="subTitle" idx="7"/>
          </p:nvPr>
        </p:nvSpPr>
        <p:spPr>
          <a:xfrm>
            <a:off x="5458453" y="2879856"/>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Mô tả đặt điểm 1</a:t>
            </a:r>
          </a:p>
        </p:txBody>
      </p:sp>
      <p:sp>
        <p:nvSpPr>
          <p:cNvPr id="264" name="Google Shape;264;p38"/>
          <p:cNvSpPr txBox="1">
            <a:spLocks noGrp="1"/>
          </p:cNvSpPr>
          <p:nvPr>
            <p:ph type="subTitle" idx="9"/>
          </p:nvPr>
        </p:nvSpPr>
        <p:spPr>
          <a:xfrm>
            <a:off x="1465900" y="1476050"/>
            <a:ext cx="3312322"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GIỚI THIỆU THÀNH VIÊN</a:t>
            </a:r>
            <a:endParaRPr/>
          </a:p>
        </p:txBody>
      </p:sp>
      <p:sp>
        <p:nvSpPr>
          <p:cNvPr id="265" name="Google Shape;265;p38"/>
          <p:cNvSpPr txBox="1">
            <a:spLocks noGrp="1"/>
          </p:cNvSpPr>
          <p:nvPr>
            <p:ph type="subTitle" idx="13"/>
          </p:nvPr>
        </p:nvSpPr>
        <p:spPr>
          <a:xfrm>
            <a:off x="1467125" y="25484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MÔ TẢ ĐỒ ÁN</a:t>
            </a:r>
            <a:endParaRPr/>
          </a:p>
        </p:txBody>
      </p:sp>
      <p:sp>
        <p:nvSpPr>
          <p:cNvPr id="266" name="Google Shape;266;p38"/>
          <p:cNvSpPr txBox="1">
            <a:spLocks noGrp="1"/>
          </p:cNvSpPr>
          <p:nvPr>
            <p:ph type="subTitle" idx="14"/>
          </p:nvPr>
        </p:nvSpPr>
        <p:spPr>
          <a:xfrm>
            <a:off x="5458450" y="1476050"/>
            <a:ext cx="29637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ĐẶT ĐIỂM 1</a:t>
            </a:r>
            <a:endParaRPr/>
          </a:p>
        </p:txBody>
      </p:sp>
      <p:sp>
        <p:nvSpPr>
          <p:cNvPr id="267" name="Google Shape;267;p38"/>
          <p:cNvSpPr txBox="1">
            <a:spLocks noGrp="1"/>
          </p:cNvSpPr>
          <p:nvPr>
            <p:ph type="subTitle" idx="15"/>
          </p:nvPr>
        </p:nvSpPr>
        <p:spPr>
          <a:xfrm>
            <a:off x="5458453" y="25484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ĐẶT ĐIỂM 2</a:t>
            </a:r>
          </a:p>
        </p:txBody>
      </p:sp>
      <p:sp>
        <p:nvSpPr>
          <p:cNvPr id="268" name="Google Shape;268;p38"/>
          <p:cNvSpPr txBox="1">
            <a:spLocks noGrp="1"/>
          </p:cNvSpPr>
          <p:nvPr>
            <p:ph type="title" idx="16"/>
          </p:nvPr>
        </p:nvSpPr>
        <p:spPr>
          <a:xfrm>
            <a:off x="719447" y="36208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9" name="Google Shape;269;p38"/>
          <p:cNvSpPr txBox="1">
            <a:spLocks noGrp="1"/>
          </p:cNvSpPr>
          <p:nvPr>
            <p:ph type="subTitle" idx="17"/>
          </p:nvPr>
        </p:nvSpPr>
        <p:spPr>
          <a:xfrm>
            <a:off x="1466903" y="3949150"/>
            <a:ext cx="2542721"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Thu thập dữ liệu trên trang web.</a:t>
            </a:r>
            <a:endParaRPr/>
          </a:p>
        </p:txBody>
      </p:sp>
      <p:sp>
        <p:nvSpPr>
          <p:cNvPr id="270" name="Google Shape;270;p38"/>
          <p:cNvSpPr txBox="1">
            <a:spLocks noGrp="1"/>
          </p:cNvSpPr>
          <p:nvPr>
            <p:ph type="title" idx="18"/>
          </p:nvPr>
        </p:nvSpPr>
        <p:spPr>
          <a:xfrm>
            <a:off x="4708172" y="36208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71" name="Google Shape;271;p38"/>
          <p:cNvSpPr txBox="1">
            <a:spLocks noGrp="1"/>
          </p:cNvSpPr>
          <p:nvPr>
            <p:ph type="subTitle" idx="19"/>
          </p:nvPr>
        </p:nvSpPr>
        <p:spPr>
          <a:xfrm>
            <a:off x="5458453" y="3949138"/>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Kết thúc</a:t>
            </a:r>
            <a:endParaRPr/>
          </a:p>
        </p:txBody>
      </p:sp>
      <p:sp>
        <p:nvSpPr>
          <p:cNvPr id="272" name="Google Shape;272;p38"/>
          <p:cNvSpPr txBox="1">
            <a:spLocks noGrp="1"/>
          </p:cNvSpPr>
          <p:nvPr>
            <p:ph type="subTitle" idx="20"/>
          </p:nvPr>
        </p:nvSpPr>
        <p:spPr>
          <a:xfrm>
            <a:off x="1465900" y="36208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COLLECTION</a:t>
            </a:r>
            <a:endParaRPr/>
          </a:p>
        </p:txBody>
      </p:sp>
      <p:sp>
        <p:nvSpPr>
          <p:cNvPr id="273" name="Google Shape;273;p38"/>
          <p:cNvSpPr txBox="1">
            <a:spLocks noGrp="1"/>
          </p:cNvSpPr>
          <p:nvPr>
            <p:ph type="subTitle" idx="21"/>
          </p:nvPr>
        </p:nvSpPr>
        <p:spPr>
          <a:xfrm>
            <a:off x="5458450" y="36208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THE END</a:t>
            </a:r>
            <a:endParaRPr/>
          </a:p>
        </p:txBody>
      </p:sp>
      <p:grpSp>
        <p:nvGrpSpPr>
          <p:cNvPr id="274" name="Google Shape;274;p38"/>
          <p:cNvGrpSpPr/>
          <p:nvPr/>
        </p:nvGrpSpPr>
        <p:grpSpPr>
          <a:xfrm rot="5400000">
            <a:off x="8047251" y="731532"/>
            <a:ext cx="566924" cy="182883"/>
            <a:chOff x="322625" y="4867200"/>
            <a:chExt cx="847800" cy="276300"/>
          </a:xfrm>
        </p:grpSpPr>
        <p:cxnSp>
          <p:nvCxnSpPr>
            <p:cNvPr id="275" name="Google Shape;275;p3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6" name="Google Shape;276;p3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7" name="Google Shape;277;p3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8" name="Google Shape;278;p3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9" name="Google Shape;279;p3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80" name="Google Shape;280;p3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0"/>
            <a:ext cx="8066868" cy="351185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dirty="0">
                <a:latin typeface="Assistant" pitchFamily="2" charset="-79"/>
                <a:cs typeface="Assistant" pitchFamily="2" charset="-79"/>
              </a:rPr>
              <a:t>Với mỗi cột có kiểu dữ liệu số, các giá trị phân bố như thế nào?</a:t>
            </a:r>
            <a:endParaRPr lang="en-US" sz="1600" b="1" dirty="0">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dirty="0">
                <a:solidFill>
                  <a:schemeClr val="tx1"/>
                </a:solidFill>
                <a:latin typeface="Assistant" pitchFamily="2" charset="-79"/>
                <a:cs typeface="Assistant" pitchFamily="2" charset="-79"/>
              </a:rPr>
              <a:t>Với các cột có kiểu dữ liệu số, ta sẽ tính:</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Tỉ lệ % (từ 0 đến 100) các giá trị thiếu</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min</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a:t>
            </a:r>
            <a:r>
              <a:rPr lang="vi-VN" dirty="0" err="1">
                <a:solidFill>
                  <a:schemeClr val="tx1"/>
                </a:solidFill>
                <a:latin typeface="Assistant" pitchFamily="2" charset="-79"/>
                <a:cs typeface="Assistant" pitchFamily="2" charset="-79"/>
              </a:rPr>
              <a:t>lower</a:t>
            </a:r>
            <a:r>
              <a:rPr lang="vi-VN" dirty="0">
                <a:solidFill>
                  <a:schemeClr val="tx1"/>
                </a:solidFill>
                <a:latin typeface="Assistant" pitchFamily="2" charset="-79"/>
                <a:cs typeface="Assistant" pitchFamily="2" charset="-79"/>
              </a:rPr>
              <a:t> </a:t>
            </a:r>
            <a:r>
              <a:rPr lang="vi-VN" dirty="0" err="1">
                <a:solidFill>
                  <a:schemeClr val="tx1"/>
                </a:solidFill>
                <a:latin typeface="Assistant" pitchFamily="2" charset="-79"/>
                <a:cs typeface="Assistant" pitchFamily="2" charset="-79"/>
              </a:rPr>
              <a:t>quartile</a:t>
            </a:r>
            <a:r>
              <a:rPr lang="vi-VN" dirty="0">
                <a:solidFill>
                  <a:schemeClr val="tx1"/>
                </a:solidFill>
                <a:latin typeface="Assistant" pitchFamily="2" charset="-79"/>
                <a:cs typeface="Assistant" pitchFamily="2" charset="-79"/>
              </a:rPr>
              <a:t> (phân vị 25)</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a:t>
            </a:r>
            <a:r>
              <a:rPr lang="vi-VN" dirty="0" err="1">
                <a:solidFill>
                  <a:schemeClr val="tx1"/>
                </a:solidFill>
                <a:latin typeface="Assistant" pitchFamily="2" charset="-79"/>
                <a:cs typeface="Assistant" pitchFamily="2" charset="-79"/>
              </a:rPr>
              <a:t>median</a:t>
            </a:r>
            <a:r>
              <a:rPr lang="vi-VN" dirty="0">
                <a:solidFill>
                  <a:schemeClr val="tx1"/>
                </a:solidFill>
                <a:latin typeface="Assistant" pitchFamily="2" charset="-79"/>
                <a:cs typeface="Assistant" pitchFamily="2" charset="-79"/>
              </a:rPr>
              <a:t> (phân vị 50)</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a:t>
            </a:r>
            <a:r>
              <a:rPr lang="vi-VN" dirty="0" err="1">
                <a:solidFill>
                  <a:schemeClr val="tx1"/>
                </a:solidFill>
                <a:latin typeface="Assistant" pitchFamily="2" charset="-79"/>
                <a:cs typeface="Assistant" pitchFamily="2" charset="-79"/>
              </a:rPr>
              <a:t>upper</a:t>
            </a:r>
            <a:r>
              <a:rPr lang="vi-VN" dirty="0">
                <a:solidFill>
                  <a:schemeClr val="tx1"/>
                </a:solidFill>
                <a:latin typeface="Assistant" pitchFamily="2" charset="-79"/>
                <a:cs typeface="Assistant" pitchFamily="2" charset="-79"/>
              </a:rPr>
              <a:t> </a:t>
            </a:r>
            <a:r>
              <a:rPr lang="vi-VN" dirty="0" err="1">
                <a:solidFill>
                  <a:schemeClr val="tx1"/>
                </a:solidFill>
                <a:latin typeface="Assistant" pitchFamily="2" charset="-79"/>
                <a:cs typeface="Assistant" pitchFamily="2" charset="-79"/>
              </a:rPr>
              <a:t>quartile</a:t>
            </a:r>
            <a:r>
              <a:rPr lang="vi-VN" dirty="0">
                <a:solidFill>
                  <a:schemeClr val="tx1"/>
                </a:solidFill>
                <a:latin typeface="Assistant" pitchFamily="2" charset="-79"/>
                <a:cs typeface="Assistant" pitchFamily="2" charset="-79"/>
              </a:rPr>
              <a:t> (phân vị 75)</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a:t>
            </a:r>
            <a:r>
              <a:rPr lang="vi-VN" dirty="0" err="1">
                <a:solidFill>
                  <a:schemeClr val="tx1"/>
                </a:solidFill>
                <a:latin typeface="Assistant" pitchFamily="2" charset="-79"/>
                <a:cs typeface="Assistant" pitchFamily="2" charset="-79"/>
              </a:rPr>
              <a:t>max</a:t>
            </a:r>
            <a:endParaRPr lang="vi-VN" dirty="0">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dirty="0">
                <a:solidFill>
                  <a:schemeClr val="tx1"/>
                </a:solidFill>
                <a:latin typeface="Assistant" pitchFamily="2" charset="-79"/>
                <a:cs typeface="Assistant" pitchFamily="2" charset="-79"/>
              </a:rPr>
              <a:t>Lưu kết quả vào </a:t>
            </a:r>
            <a:r>
              <a:rPr lang="vi-VN" dirty="0" err="1">
                <a:solidFill>
                  <a:schemeClr val="tx1"/>
                </a:solidFill>
                <a:latin typeface="Assistant" pitchFamily="2" charset="-79"/>
                <a:cs typeface="Assistant" pitchFamily="2" charset="-79"/>
              </a:rPr>
              <a:t>DataFrame</a:t>
            </a:r>
            <a:r>
              <a:rPr lang="vi-VN" dirty="0">
                <a:solidFill>
                  <a:schemeClr val="tx1"/>
                </a:solidFill>
                <a:latin typeface="Assistant" pitchFamily="2" charset="-79"/>
                <a:cs typeface="Assistant" pitchFamily="2" charset="-79"/>
              </a:rPr>
              <a:t> </a:t>
            </a:r>
            <a:r>
              <a:rPr lang="vi-VN" dirty="0" err="1">
                <a:solidFill>
                  <a:schemeClr val="tx1"/>
                </a:solidFill>
                <a:latin typeface="Assistant" pitchFamily="2" charset="-79"/>
                <a:cs typeface="Assistant" pitchFamily="2" charset="-79"/>
              </a:rPr>
              <a:t>num_col_info_df</a:t>
            </a:r>
            <a:r>
              <a:rPr lang="vi-VN" dirty="0">
                <a:solidFill>
                  <a:schemeClr val="tx1"/>
                </a:solidFill>
                <a:latin typeface="Assistant" pitchFamily="2" charset="-79"/>
                <a:cs typeface="Assistant" pitchFamily="2" charset="-79"/>
              </a:rPr>
              <a:t>, trong đó:</a:t>
            </a:r>
            <a:r>
              <a:rPr lang="en-US" dirty="0" err="1">
                <a:solidFill>
                  <a:schemeClr val="tx1"/>
                </a:solidFill>
                <a:latin typeface="Assistant" pitchFamily="2" charset="-79"/>
                <a:cs typeface="Assistant" pitchFamily="2" charset="-79"/>
              </a:rPr>
              <a:t>Xem</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xét</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tập</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giá</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trị</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của</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các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thuộc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tính</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phân</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loại</a:t>
            </a:r>
            <a:endParaRPr lang="en-US" dirty="0">
              <a:solidFill>
                <a:schemeClr val="tx1"/>
              </a:solidFill>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en-US" dirty="0" err="1">
                <a:solidFill>
                  <a:schemeClr val="tx1"/>
                </a:solidFill>
                <a:latin typeface="Assistant" pitchFamily="2" charset="-79"/>
                <a:cs typeface="Assistant" pitchFamily="2" charset="-79"/>
              </a:rPr>
              <a:t>Tên</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của</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các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cột</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là</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tên</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của</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các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cột</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số</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trong</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df</a:t>
            </a:r>
            <a:endParaRPr lang="en-US" dirty="0">
              <a:solidFill>
                <a:schemeClr val="tx1"/>
              </a:solidFill>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en-US" dirty="0" err="1">
                <a:solidFill>
                  <a:schemeClr val="tx1"/>
                </a:solidFill>
                <a:latin typeface="Assistant" pitchFamily="2" charset="-79"/>
                <a:cs typeface="Assistant" pitchFamily="2" charset="-79"/>
              </a:rPr>
              <a:t>Tên</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của</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các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dòng</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là</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missing_ratio</a:t>
            </a:r>
            <a:r>
              <a:rPr lang="en-US" dirty="0">
                <a:solidFill>
                  <a:schemeClr val="tx1"/>
                </a:solidFill>
                <a:latin typeface="Assistant" pitchFamily="2" charset="-79"/>
                <a:cs typeface="Assistant" pitchFamily="2" charset="-79"/>
              </a:rPr>
              <a:t>, min, </a:t>
            </a:r>
            <a:r>
              <a:rPr lang="en-US" dirty="0" err="1">
                <a:solidFill>
                  <a:schemeClr val="tx1"/>
                </a:solidFill>
                <a:latin typeface="Assistant" pitchFamily="2" charset="-79"/>
                <a:cs typeface="Assistant" pitchFamily="2" charset="-79"/>
              </a:rPr>
              <a:t>lower_quartile</a:t>
            </a:r>
            <a:r>
              <a:rPr lang="en-US" dirty="0">
                <a:solidFill>
                  <a:schemeClr val="tx1"/>
                </a:solidFill>
                <a:latin typeface="Assistant" pitchFamily="2" charset="-79"/>
                <a:cs typeface="Assistant" pitchFamily="2" charset="-79"/>
              </a:rPr>
              <a:t>, median, </a:t>
            </a:r>
            <a:r>
              <a:rPr lang="en-US" dirty="0" err="1">
                <a:solidFill>
                  <a:schemeClr val="tx1"/>
                </a:solidFill>
                <a:latin typeface="Assistant" pitchFamily="2" charset="-79"/>
                <a:cs typeface="Assistant" pitchFamily="2" charset="-79"/>
              </a:rPr>
              <a:t>upper_quartile</a:t>
            </a:r>
            <a:r>
              <a:rPr lang="en-US" dirty="0">
                <a:solidFill>
                  <a:schemeClr val="tx1"/>
                </a:solidFill>
                <a:latin typeface="Assistant" pitchFamily="2" charset="-79"/>
                <a:cs typeface="Assistant" pitchFamily="2" charset="-79"/>
              </a:rPr>
              <a:t>, max </a:t>
            </a:r>
          </a:p>
          <a:p>
            <a:pPr marL="742950" lvl="1" indent="-285750">
              <a:lnSpc>
                <a:spcPct val="150000"/>
              </a:lnSpc>
              <a:buFont typeface="Arial" panose="020B0604020202020204" pitchFamily="34" charset="0"/>
              <a:buChar char="•"/>
            </a:pPr>
            <a:endParaRPr lang="en-US" dirty="0">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34492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1"/>
            <a:ext cx="8066868" cy="49708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Với mỗi cột có kiểu dữ liệu số, các giá trị phân bố như thế nào?</a:t>
            </a:r>
            <a:endParaRPr lang="en-US" sz="1600" b="1">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1028" name="Picture 4">
            <a:extLst>
              <a:ext uri="{FF2B5EF4-FFF2-40B4-BE49-F238E27FC236}">
                <a16:creationId xmlns:a16="http://schemas.microsoft.com/office/drawing/2014/main" id="{2A17B92C-FC00-FDF1-4590-5F1904F8D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43" y="1860798"/>
            <a:ext cx="7560185" cy="208561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446;p46">
            <a:extLst>
              <a:ext uri="{FF2B5EF4-FFF2-40B4-BE49-F238E27FC236}">
                <a16:creationId xmlns:a16="http://schemas.microsoft.com/office/drawing/2014/main" id="{56BC81CF-75D6-85E3-4A2F-19F281FBE7D7}"/>
              </a:ext>
            </a:extLst>
          </p:cNvPr>
          <p:cNvGrpSpPr/>
          <p:nvPr/>
        </p:nvGrpSpPr>
        <p:grpSpPr>
          <a:xfrm>
            <a:off x="2424249" y="4757834"/>
            <a:ext cx="566924" cy="182883"/>
            <a:chOff x="322625" y="4867200"/>
            <a:chExt cx="847800" cy="276300"/>
          </a:xfrm>
        </p:grpSpPr>
        <p:cxnSp>
          <p:nvCxnSpPr>
            <p:cNvPr id="3" name="Google Shape;447;p46">
              <a:extLst>
                <a:ext uri="{FF2B5EF4-FFF2-40B4-BE49-F238E27FC236}">
                  <a16:creationId xmlns:a16="http://schemas.microsoft.com/office/drawing/2014/main" id="{C333FB75-E392-8E66-DF12-49A7F828BA11}"/>
                </a:ext>
              </a:extLst>
            </p:cNvPr>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 name="Google Shape;448;p46">
              <a:extLst>
                <a:ext uri="{FF2B5EF4-FFF2-40B4-BE49-F238E27FC236}">
                  <a16:creationId xmlns:a16="http://schemas.microsoft.com/office/drawing/2014/main" id="{D759C946-FF9E-37D6-508E-433F540D4B2E}"/>
                </a:ext>
              </a:extLst>
            </p:cNvPr>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5" name="Google Shape;449;p46">
              <a:extLst>
                <a:ext uri="{FF2B5EF4-FFF2-40B4-BE49-F238E27FC236}">
                  <a16:creationId xmlns:a16="http://schemas.microsoft.com/office/drawing/2014/main" id="{D94DEF8E-9CAF-2344-5A0F-C462F89E4105}"/>
                </a:ext>
              </a:extLst>
            </p:cNvPr>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 name="Google Shape;450;p46">
              <a:extLst>
                <a:ext uri="{FF2B5EF4-FFF2-40B4-BE49-F238E27FC236}">
                  <a16:creationId xmlns:a16="http://schemas.microsoft.com/office/drawing/2014/main" id="{307D509D-195C-D32F-DFBB-EA3E96344B3D}"/>
                </a:ext>
              </a:extLst>
            </p:cNvPr>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7" name="Google Shape;451;p46">
              <a:extLst>
                <a:ext uri="{FF2B5EF4-FFF2-40B4-BE49-F238E27FC236}">
                  <a16:creationId xmlns:a16="http://schemas.microsoft.com/office/drawing/2014/main" id="{14821432-A239-2B7B-2439-A9DD083786B1}"/>
                </a:ext>
              </a:extLst>
            </p:cNvPr>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 name="Google Shape;452;p46">
              <a:extLst>
                <a:ext uri="{FF2B5EF4-FFF2-40B4-BE49-F238E27FC236}">
                  <a16:creationId xmlns:a16="http://schemas.microsoft.com/office/drawing/2014/main" id="{1E90ED47-A61D-0DB8-23B3-6DA8FEE2193E}"/>
                </a:ext>
              </a:extLst>
            </p:cNvPr>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56572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1"/>
            <a:ext cx="8066868" cy="238223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Với mỗi cột có kiểu dữ liệu không phải dạng số, các giá trị được phân bố như thế nào?</a:t>
            </a:r>
            <a:endParaRPr lang="en-US" sz="1600" b="1">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Thực hiện thống kê và lưu vào một dataframe với các dòng là đại diện cho các giá trị như sau:</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Tỉ lệ % (từ 0 đến 100) các giá trị thiếu (missing_ratio).</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Số lượng các giá trị khác nhau (không xét giá trị thiếu) (num_values).</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Tỉ lệ % (từ 0 đến 100) của mỗi giá trị được sort theo tỉ lệ % giảm dần (không xét giá trị thiếu, tỉ lệ là tỉ lệ so với số lượng các giá trị không thiếu): dùng dictionary để lưu, key là giá trị, value là tỉ lệ % (value_ratios).</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a:extLst>
              <a:ext uri="{FF2B5EF4-FFF2-40B4-BE49-F238E27FC236}">
                <a16:creationId xmlns:a16="http://schemas.microsoft.com/office/drawing/2014/main" id="{EE3EC181-5E5A-A8E8-8FA3-720D9C277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852" y="3497211"/>
            <a:ext cx="4602996" cy="116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370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713225" y="1345225"/>
            <a:ext cx="3454800" cy="107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Assistant Medium"/>
                <a:ea typeface="Assistant Medium"/>
                <a:cs typeface="Assistant Medium"/>
                <a:sym typeface="Assistant Medium"/>
              </a:rPr>
              <a:t>PROBLEM FRAMING</a:t>
            </a:r>
            <a:r>
              <a:rPr lang="en-US" b="0" dirty="0">
                <a:latin typeface="Assistant Medium"/>
                <a:ea typeface="Assistant Medium"/>
                <a:cs typeface="Assistant Medium"/>
                <a:sym typeface="Assistant Medium"/>
              </a:rPr>
              <a:t>/</a:t>
            </a:r>
          </a:p>
        </p:txBody>
      </p:sp>
      <p:sp>
        <p:nvSpPr>
          <p:cNvPr id="360" name="Google Shape;360;p42"/>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Đặt câu h</a:t>
            </a:r>
            <a:r>
              <a:rPr lang="vi-VN" dirty="0"/>
              <a:t>ỏi</a:t>
            </a:r>
            <a:endParaRPr lang="en" dirty="0"/>
          </a:p>
          <a:p>
            <a:pPr marL="0" lvl="0" indent="0" algn="l" rtl="0">
              <a:spcBef>
                <a:spcPts val="0"/>
              </a:spcBef>
              <a:spcAft>
                <a:spcPts val="0"/>
              </a:spcAft>
              <a:buNone/>
            </a:pPr>
            <a:r>
              <a:rPr lang="en" dirty="0"/>
              <a:t>- Trực quan hóa dữ liệu.</a:t>
            </a:r>
            <a:endParaRPr dirty="0"/>
          </a:p>
        </p:txBody>
      </p:sp>
      <p:grpSp>
        <p:nvGrpSpPr>
          <p:cNvPr id="361" name="Google Shape;361;p42"/>
          <p:cNvGrpSpPr/>
          <p:nvPr/>
        </p:nvGrpSpPr>
        <p:grpSpPr>
          <a:xfrm>
            <a:off x="7863863" y="4421107"/>
            <a:ext cx="566924" cy="182883"/>
            <a:chOff x="322625" y="4867200"/>
            <a:chExt cx="847800" cy="276300"/>
          </a:xfrm>
        </p:grpSpPr>
        <p:cxnSp>
          <p:nvCxnSpPr>
            <p:cNvPr id="362" name="Google Shape;362;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3" name="Google Shape;363;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4" name="Google Shape;364;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5" name="Google Shape;365;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6" name="Google Shape;366;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7" name="Google Shape;367;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68" name="Google Shape;368;p42"/>
          <p:cNvGrpSpPr/>
          <p:nvPr/>
        </p:nvGrpSpPr>
        <p:grpSpPr>
          <a:xfrm>
            <a:off x="685700" y="4421107"/>
            <a:ext cx="564211" cy="183878"/>
            <a:chOff x="322625" y="4867200"/>
            <a:chExt cx="847800" cy="276300"/>
          </a:xfrm>
        </p:grpSpPr>
        <p:cxnSp>
          <p:nvCxnSpPr>
            <p:cNvPr id="369" name="Google Shape;369;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0" name="Google Shape;370;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1" name="Google Shape;371;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2" name="Google Shape;372;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3" name="Google Shape;373;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4" name="Google Shape;374;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297;p39">
            <a:extLst>
              <a:ext uri="{FF2B5EF4-FFF2-40B4-BE49-F238E27FC236}">
                <a16:creationId xmlns:a16="http://schemas.microsoft.com/office/drawing/2014/main" id="{E6FCCE1F-8E2A-CF5E-92DD-A229E6343722}"/>
              </a:ext>
            </a:extLst>
          </p:cNvPr>
          <p:cNvGrpSpPr/>
          <p:nvPr/>
        </p:nvGrpSpPr>
        <p:grpSpPr>
          <a:xfrm>
            <a:off x="815672" y="819135"/>
            <a:ext cx="857504" cy="429334"/>
            <a:chOff x="753533" y="1498298"/>
            <a:chExt cx="586800" cy="696625"/>
          </a:xfrm>
        </p:grpSpPr>
        <p:cxnSp>
          <p:nvCxnSpPr>
            <p:cNvPr id="17" name="Google Shape;298;p39">
              <a:extLst>
                <a:ext uri="{FF2B5EF4-FFF2-40B4-BE49-F238E27FC236}">
                  <a16:creationId xmlns:a16="http://schemas.microsoft.com/office/drawing/2014/main" id="{CA2AF7A4-B9BD-CE62-46E3-980C90B3772D}"/>
                </a:ext>
              </a:extLst>
            </p:cNvPr>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299;p39">
              <a:extLst>
                <a:ext uri="{FF2B5EF4-FFF2-40B4-BE49-F238E27FC236}">
                  <a16:creationId xmlns:a16="http://schemas.microsoft.com/office/drawing/2014/main" id="{53B421EB-BC96-72AF-1E6F-FC420A6D8C89}"/>
                </a:ext>
              </a:extLst>
            </p:cNvPr>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2" name="TextBox 21">
            <a:extLst>
              <a:ext uri="{FF2B5EF4-FFF2-40B4-BE49-F238E27FC236}">
                <a16:creationId xmlns:a16="http://schemas.microsoft.com/office/drawing/2014/main" id="{B24C4518-19E1-17FB-689D-D8242F7F4FE5}"/>
              </a:ext>
            </a:extLst>
          </p:cNvPr>
          <p:cNvSpPr txBox="1"/>
          <p:nvPr/>
        </p:nvSpPr>
        <p:spPr>
          <a:xfrm>
            <a:off x="917094" y="722379"/>
            <a:ext cx="674176" cy="584775"/>
          </a:xfrm>
          <a:prstGeom prst="rect">
            <a:avLst/>
          </a:prstGeom>
          <a:noFill/>
        </p:spPr>
        <p:txBody>
          <a:bodyPr wrap="square">
            <a:spAutoFit/>
          </a:bodyPr>
          <a:lstStyle/>
          <a:p>
            <a:r>
              <a:rPr lang="en" sz="3200" b="1" dirty="0"/>
              <a:t>0</a:t>
            </a:r>
            <a:r>
              <a:rPr lang="vi-VN" sz="3200" b="1" dirty="0"/>
              <a:t>5</a:t>
            </a:r>
            <a:endParaRPr lang="en-US" sz="3200" b="1" dirty="0"/>
          </a:p>
        </p:txBody>
      </p:sp>
      <p:pic>
        <p:nvPicPr>
          <p:cNvPr id="7" name="Hình ảnh 6">
            <a:hlinkClick r:id="rId3"/>
            <a:extLst>
              <a:ext uri="{FF2B5EF4-FFF2-40B4-BE49-F238E27FC236}">
                <a16:creationId xmlns:a16="http://schemas.microsoft.com/office/drawing/2014/main" id="{C415EDD2-CB1B-FC44-2677-4D88261FEE62}"/>
              </a:ext>
            </a:extLst>
          </p:cNvPr>
          <p:cNvPicPr>
            <a:picLocks noChangeAspect="1"/>
          </p:cNvPicPr>
          <p:nvPr/>
        </p:nvPicPr>
        <p:blipFill>
          <a:blip r:embed="rId4"/>
          <a:stretch>
            <a:fillRect/>
          </a:stretch>
        </p:blipFill>
        <p:spPr>
          <a:xfrm>
            <a:off x="4168025" y="631461"/>
            <a:ext cx="3753212" cy="3454800"/>
          </a:xfrm>
          <a:prstGeom prst="rect">
            <a:avLst/>
          </a:prstGeom>
        </p:spPr>
      </p:pic>
    </p:spTree>
    <p:extLst>
      <p:ext uri="{BB962C8B-B14F-4D97-AF65-F5344CB8AC3E}">
        <p14:creationId xmlns:p14="http://schemas.microsoft.com/office/powerpoint/2010/main" val="3281548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1356373"/>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1</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421769" y="1910834"/>
            <a:ext cx="5631651"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Mối tương quan giữa nhiệt độ và chỉ số UV là gì?</a:t>
            </a:r>
            <a:endParaRPr lang="en-US" sz="2800" dirty="0"/>
          </a:p>
        </p:txBody>
      </p:sp>
    </p:spTree>
    <p:extLst>
      <p:ext uri="{BB962C8B-B14F-4D97-AF65-F5344CB8AC3E}">
        <p14:creationId xmlns:p14="http://schemas.microsoft.com/office/powerpoint/2010/main" val="401215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chúng ta nắm rõ được điều kiện thời tiết như thế nào trong năm để có thể có sự chuẩn bị trước cho thời tiết sắp tới. Đặc biệt là khách du lịch hoặc những người mới chuyển vào sinh sống ở đây.</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39" y="2435027"/>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Nhóm tự suy nghĩ từ trong quá trình khám phá dữ liệu.</a:t>
            </a:r>
          </a:p>
        </p:txBody>
      </p:sp>
    </p:spTree>
    <p:extLst>
      <p:ext uri="{BB962C8B-B14F-4D97-AF65-F5344CB8AC3E}">
        <p14:creationId xmlns:p14="http://schemas.microsoft.com/office/powerpoint/2010/main" val="2562976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54352" y="1866458"/>
            <a:ext cx="278222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r>
              <a:rPr lang="vi-VN" sz="2800" dirty="0"/>
              <a:t>Trực quan hóa dữ liệu:</a:t>
            </a:r>
          </a:p>
        </p:txBody>
      </p:sp>
      <p:pic>
        <p:nvPicPr>
          <p:cNvPr id="4" name="Hình ảnh 3">
            <a:extLst>
              <a:ext uri="{FF2B5EF4-FFF2-40B4-BE49-F238E27FC236}">
                <a16:creationId xmlns:a16="http://schemas.microsoft.com/office/drawing/2014/main" id="{27369FDE-C3DF-07E4-AB00-8B6A641BB953}"/>
              </a:ext>
            </a:extLst>
          </p:cNvPr>
          <p:cNvPicPr>
            <a:picLocks noChangeAspect="1"/>
          </p:cNvPicPr>
          <p:nvPr/>
        </p:nvPicPr>
        <p:blipFill>
          <a:blip r:embed="rId3"/>
          <a:stretch>
            <a:fillRect/>
          </a:stretch>
        </p:blipFill>
        <p:spPr>
          <a:xfrm>
            <a:off x="4412728" y="539510"/>
            <a:ext cx="3582169" cy="3564077"/>
          </a:xfrm>
          <a:prstGeom prst="rect">
            <a:avLst/>
          </a:prstGeom>
        </p:spPr>
      </p:pic>
    </p:spTree>
    <p:extLst>
      <p:ext uri="{BB962C8B-B14F-4D97-AF65-F5344CB8AC3E}">
        <p14:creationId xmlns:p14="http://schemas.microsoft.com/office/powerpoint/2010/main" val="3435119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189073"/>
            <a:ext cx="7573435" cy="47653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r>
              <a:rPr lang="vi-VN" sz="2800" dirty="0"/>
              <a:t>Nhận xét:</a:t>
            </a:r>
          </a:p>
          <a:p>
            <a:pPr algn="l"/>
            <a:r>
              <a:rPr lang="vi-VN" sz="1400" b="0" dirty="0"/>
              <a:t>Mối tương quan chung giữa nhiệt độ và chỉ số UV là chỉ số UV càng tăng thì </a:t>
            </a:r>
            <a:br>
              <a:rPr lang="vi-VN" sz="1400" b="0" dirty="0"/>
            </a:br>
            <a:r>
              <a:rPr lang="vi-VN" sz="1400" b="0" dirty="0"/>
              <a:t>khoảng nhiệt độ càng thu hẹp và có xu hướng lệch về phía nhiệt độ cao.</a:t>
            </a:r>
          </a:p>
          <a:p>
            <a:pPr algn="l"/>
            <a:r>
              <a:rPr lang="vi-VN" sz="1400" b="0" dirty="0"/>
              <a:t>Các mức độ UV:</a:t>
            </a:r>
          </a:p>
          <a:p>
            <a:pPr algn="l"/>
            <a:r>
              <a:rPr lang="vi-VN" sz="1400" b="0" dirty="0"/>
              <a:t>    - Thấp (</a:t>
            </a:r>
            <a:r>
              <a:rPr lang="vi-VN" sz="1400" b="0" dirty="0" err="1"/>
              <a:t>Low</a:t>
            </a:r>
            <a:r>
              <a:rPr lang="vi-VN" sz="1400" b="0" dirty="0"/>
              <a:t>):</a:t>
            </a:r>
          </a:p>
          <a:p>
            <a:pPr algn="l"/>
            <a:r>
              <a:rPr lang="vi-VN" sz="1400" b="0" dirty="0"/>
              <a:t>        + Khoảng chỉ số UV từ 0 đến 2.</a:t>
            </a:r>
          </a:p>
          <a:p>
            <a:pPr algn="l"/>
            <a:r>
              <a:rPr lang="vi-VN" sz="1400" b="0" dirty="0"/>
              <a:t>        + Khoảng nhiệt độ từ 64°F đến 99°F.</a:t>
            </a:r>
          </a:p>
          <a:p>
            <a:pPr algn="l"/>
            <a:r>
              <a:rPr lang="vi-VN" sz="1400" b="0" dirty="0"/>
              <a:t>        + Chỉ số UV bằng 0 có khoảng nhiệt độ trải dài nhất và hơn hẳn các chỉ số còn lại.</a:t>
            </a:r>
          </a:p>
          <a:p>
            <a:pPr algn="l"/>
            <a:r>
              <a:rPr lang="vi-VN" sz="1400" b="0" dirty="0"/>
              <a:t>    - Vừa (</a:t>
            </a:r>
            <a:r>
              <a:rPr lang="vi-VN" sz="1400" b="0" dirty="0" err="1"/>
              <a:t>Moderate</a:t>
            </a:r>
            <a:r>
              <a:rPr lang="vi-VN" sz="1400" b="0" dirty="0"/>
              <a:t>), Cao (</a:t>
            </a:r>
            <a:r>
              <a:rPr lang="vi-VN" sz="1400" b="0" dirty="0" err="1"/>
              <a:t>High</a:t>
            </a:r>
            <a:r>
              <a:rPr lang="vi-VN" sz="1400" b="0" dirty="0"/>
              <a:t>):</a:t>
            </a:r>
          </a:p>
          <a:p>
            <a:pPr algn="l"/>
            <a:r>
              <a:rPr lang="vi-VN" sz="1400" b="0" dirty="0"/>
              <a:t>        + Khoảng chỉ số UV lần lượt từ 3 đến 5 và từ 6 đến 7.</a:t>
            </a:r>
          </a:p>
          <a:p>
            <a:pPr algn="l"/>
            <a:r>
              <a:rPr lang="vi-VN" sz="1400" b="0" dirty="0"/>
              <a:t>        + Khoảng nhiệt độ từ 73°F đến 99°F.</a:t>
            </a:r>
          </a:p>
          <a:p>
            <a:pPr algn="l"/>
            <a:r>
              <a:rPr lang="vi-VN" sz="1400" b="0" dirty="0"/>
              <a:t>    - Rất Cao (</a:t>
            </a:r>
            <a:r>
              <a:rPr lang="vi-VN" sz="1400" b="0" dirty="0" err="1"/>
              <a:t>Very</a:t>
            </a:r>
            <a:r>
              <a:rPr lang="vi-VN" sz="1400" b="0" dirty="0"/>
              <a:t> </a:t>
            </a:r>
            <a:r>
              <a:rPr lang="vi-VN" sz="1400" b="0" dirty="0" err="1"/>
              <a:t>High</a:t>
            </a:r>
            <a:r>
              <a:rPr lang="vi-VN" sz="1400" b="0" dirty="0"/>
              <a:t>):</a:t>
            </a:r>
          </a:p>
          <a:p>
            <a:pPr algn="l"/>
            <a:r>
              <a:rPr lang="vi-VN" sz="1400" b="0" dirty="0"/>
              <a:t>        + Khoảng chỉ số UV lần lượt từ 8 đến 10.</a:t>
            </a:r>
          </a:p>
          <a:p>
            <a:pPr algn="l"/>
            <a:r>
              <a:rPr lang="vi-VN" sz="1400" b="0" dirty="0"/>
              <a:t>        + Khoảng nhiệt độ từ 73°F đến 99°F.</a:t>
            </a:r>
          </a:p>
          <a:p>
            <a:pPr algn="l"/>
            <a:r>
              <a:rPr lang="vi-VN" sz="1400" b="0" dirty="0"/>
              <a:t>    - Cực Độ (</a:t>
            </a:r>
            <a:r>
              <a:rPr lang="vi-VN" sz="1400" b="0" dirty="0" err="1"/>
              <a:t>Extreme</a:t>
            </a:r>
            <a:r>
              <a:rPr lang="vi-VN" sz="1400" b="0" dirty="0"/>
              <a:t>):</a:t>
            </a:r>
          </a:p>
          <a:p>
            <a:pPr algn="l"/>
            <a:r>
              <a:rPr lang="vi-VN" sz="1400" b="0" dirty="0"/>
              <a:t>        + Khoảng chỉ số UV lần lượt từ 11 đến 15.</a:t>
            </a:r>
          </a:p>
          <a:p>
            <a:pPr algn="l"/>
            <a:r>
              <a:rPr lang="vi-VN" sz="1400" b="0" dirty="0"/>
              <a:t>        + Khoảng nhiệt độ từ 81°F đến 97°F và thu hẹp đáng kể theo chiều tăng chỉ số UV.</a:t>
            </a:r>
            <a:endParaRPr lang="en-US" sz="1400" b="0" dirty="0"/>
          </a:p>
        </p:txBody>
      </p:sp>
    </p:spTree>
    <p:extLst>
      <p:ext uri="{BB962C8B-B14F-4D97-AF65-F5344CB8AC3E}">
        <p14:creationId xmlns:p14="http://schemas.microsoft.com/office/powerpoint/2010/main" val="3858412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1356373"/>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2</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421769" y="1910834"/>
            <a:ext cx="5631651"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Nhiệt độ trung bình trong ngày theo từng tháng như thế nào?</a:t>
            </a:r>
            <a:endParaRPr lang="en-US" sz="2800" dirty="0"/>
          </a:p>
        </p:txBody>
      </p:sp>
    </p:spTree>
    <p:extLst>
      <p:ext uri="{BB962C8B-B14F-4D97-AF65-F5344CB8AC3E}">
        <p14:creationId xmlns:p14="http://schemas.microsoft.com/office/powerpoint/2010/main" val="2223680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ta biết được trung bình nhiệt độ theo giờ trong ngày theo từng tháng. Từ đó, đưa ra kết luận về khoảng thời gian nóng hay lạnh trong ngày theo từng tháng.</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39" y="2435027"/>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Từ </a:t>
            </a:r>
            <a:r>
              <a:rPr lang="vi-VN" sz="1400" b="0" dirty="0" err="1"/>
              <a:t>Lab</a:t>
            </a:r>
            <a:r>
              <a:rPr lang="vi-VN" sz="1400" b="0" dirty="0"/>
              <a:t> 3 môn Nhập môn Khoa học dữ liệu.</a:t>
            </a:r>
          </a:p>
        </p:txBody>
      </p:sp>
    </p:spTree>
    <p:extLst>
      <p:ext uri="{BB962C8B-B14F-4D97-AF65-F5344CB8AC3E}">
        <p14:creationId xmlns:p14="http://schemas.microsoft.com/office/powerpoint/2010/main" val="190036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idx="2"/>
          </p:nvPr>
        </p:nvSpPr>
        <p:spPr>
          <a:xfrm>
            <a:off x="7316175" y="803194"/>
            <a:ext cx="1114500" cy="5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p>
        </p:txBody>
      </p:sp>
      <p:sp>
        <p:nvSpPr>
          <p:cNvPr id="286" name="Google Shape;286;p39"/>
          <p:cNvSpPr txBox="1">
            <a:spLocks noGrp="1"/>
          </p:cNvSpPr>
          <p:nvPr>
            <p:ph type="subTitle" idx="1"/>
          </p:nvPr>
        </p:nvSpPr>
        <p:spPr>
          <a:xfrm>
            <a:off x="4572000" y="3443275"/>
            <a:ext cx="3030000" cy="696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Nhập môn khoa học dữ liệu - 20_21</a:t>
            </a:r>
          </a:p>
        </p:txBody>
      </p:sp>
      <p:sp>
        <p:nvSpPr>
          <p:cNvPr id="287" name="Google Shape;287;p39"/>
          <p:cNvSpPr txBox="1">
            <a:spLocks noGrp="1"/>
          </p:cNvSpPr>
          <p:nvPr>
            <p:ph type="title"/>
          </p:nvPr>
        </p:nvSpPr>
        <p:spPr>
          <a:xfrm>
            <a:off x="5400675" y="1522300"/>
            <a:ext cx="3030000" cy="1394100"/>
          </a:xfrm>
          <a:prstGeom prst="rect">
            <a:avLst/>
          </a:prstGeom>
        </p:spPr>
        <p:txBody>
          <a:bodyPr spcFirstLastPara="1" wrap="square" lIns="91425" tIns="91425" rIns="91425" bIns="91425" anchor="ctr" anchorCtr="0">
            <a:noAutofit/>
          </a:bodyPr>
          <a:lstStyle/>
          <a:p>
            <a:r>
              <a:rPr lang="en-US"/>
              <a:t>GIỚI THIỆU THÀNH VIÊN</a:t>
            </a:r>
            <a:endParaRPr b="0">
              <a:latin typeface="Assistant Medium"/>
              <a:ea typeface="Assistant Medium"/>
              <a:cs typeface="Assistant Medium"/>
              <a:sym typeface="Assistant Medium"/>
            </a:endParaRPr>
          </a:p>
        </p:txBody>
      </p:sp>
      <p:graphicFrame>
        <p:nvGraphicFramePr>
          <p:cNvPr id="289" name="Google Shape;289;p39"/>
          <p:cNvGraphicFramePr/>
          <p:nvPr>
            <p:extLst>
              <p:ext uri="{D42A27DB-BD31-4B8C-83A1-F6EECF244321}">
                <p14:modId xmlns:p14="http://schemas.microsoft.com/office/powerpoint/2010/main" val="2789470850"/>
              </p:ext>
            </p:extLst>
          </p:nvPr>
        </p:nvGraphicFramePr>
        <p:xfrm>
          <a:off x="4652600" y="4196125"/>
          <a:ext cx="2070600" cy="396210"/>
        </p:xfrm>
        <a:graphic>
          <a:graphicData uri="http://schemas.openxmlformats.org/drawingml/2006/table">
            <a:tbl>
              <a:tblPr>
                <a:noFill/>
                <a:tableStyleId>{654CF4B7-87F3-466D-B1C6-65397A6AF496}</a:tableStyleId>
              </a:tblPr>
              <a:tblGrid>
                <a:gridCol w="1425125">
                  <a:extLst>
                    <a:ext uri="{9D8B030D-6E8A-4147-A177-3AD203B41FA5}">
                      <a16:colId xmlns:a16="http://schemas.microsoft.com/office/drawing/2014/main" val="20000"/>
                    </a:ext>
                  </a:extLst>
                </a:gridCol>
                <a:gridCol w="64547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US" b="1">
                          <a:latin typeface="Assistant"/>
                          <a:ea typeface="Assistant"/>
                          <a:cs typeface="Assistant"/>
                          <a:sym typeface="Assistant"/>
                        </a:rPr>
                        <a:t>Nhóm 09</a:t>
                      </a:r>
                      <a:endParaRPr b="1">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Assistant"/>
                          <a:ea typeface="Assistant"/>
                          <a:cs typeface="Assistant"/>
                          <a:sym typeface="Assistant"/>
                        </a:rPr>
                        <a:t>2022</a:t>
                      </a:r>
                      <a:endParaRPr b="1">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290" name="Google Shape;290;p39"/>
          <p:cNvGrpSpPr/>
          <p:nvPr/>
        </p:nvGrpSpPr>
        <p:grpSpPr>
          <a:xfrm rot="-5400000">
            <a:off x="523069" y="4229952"/>
            <a:ext cx="564211" cy="183878"/>
            <a:chOff x="322625" y="4867200"/>
            <a:chExt cx="847800" cy="276300"/>
          </a:xfrm>
        </p:grpSpPr>
        <p:cxnSp>
          <p:nvCxnSpPr>
            <p:cNvPr id="291" name="Google Shape;291;p3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2" name="Google Shape;292;p3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3" name="Google Shape;293;p3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4" name="Google Shape;294;p3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5" name="Google Shape;295;p3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6" name="Google Shape;296;p3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297" name="Google Shape;297;p39"/>
          <p:cNvGrpSpPr/>
          <p:nvPr/>
        </p:nvGrpSpPr>
        <p:grpSpPr>
          <a:xfrm>
            <a:off x="7316268" y="723381"/>
            <a:ext cx="1114509" cy="696625"/>
            <a:chOff x="753533" y="1498298"/>
            <a:chExt cx="586800" cy="696625"/>
          </a:xfrm>
        </p:grpSpPr>
        <p:cxnSp>
          <p:nvCxnSpPr>
            <p:cNvPr id="298" name="Google Shape;298;p39"/>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99" name="Google Shape;299;p39"/>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300" name="Google Shape;300;p39"/>
          <p:cNvGrpSpPr/>
          <p:nvPr/>
        </p:nvGrpSpPr>
        <p:grpSpPr>
          <a:xfrm>
            <a:off x="713219" y="539489"/>
            <a:ext cx="564211" cy="183878"/>
            <a:chOff x="322625" y="4867200"/>
            <a:chExt cx="847800" cy="276300"/>
          </a:xfrm>
        </p:grpSpPr>
        <p:cxnSp>
          <p:nvCxnSpPr>
            <p:cNvPr id="301" name="Google Shape;301;p3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2" name="Google Shape;302;p3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3" name="Google Shape;303;p3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4" name="Google Shape;304;p3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5" name="Google Shape;305;p3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6" name="Google Shape;306;p3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a:extLst>
              <a:ext uri="{FF2B5EF4-FFF2-40B4-BE49-F238E27FC236}">
                <a16:creationId xmlns:a16="http://schemas.microsoft.com/office/drawing/2014/main" id="{CB071A32-5F4E-C873-6DBE-56AB37EDC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75" y="1180227"/>
            <a:ext cx="3669619" cy="2504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5631651" cy="15949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Phân tích và trích xuất dữ liệu:</a:t>
            </a:r>
          </a:p>
          <a:p>
            <a:pPr algn="l"/>
            <a:r>
              <a:rPr lang="vi-VN" sz="1400" b="0" dirty="0"/>
              <a:t>Tạo </a:t>
            </a:r>
            <a:r>
              <a:rPr lang="vi-VN" sz="1400" b="0" dirty="0" err="1"/>
              <a:t>dataframe</a:t>
            </a:r>
            <a:r>
              <a:rPr lang="vi-VN" sz="1400" b="0" dirty="0"/>
              <a:t> là một ma trận 24x12 chứa trung bình nhiệt độ theo giờ trong ngày theo từng tháng.</a:t>
            </a:r>
            <a:endParaRPr lang="en-US" sz="1400" b="0" dirty="0"/>
          </a:p>
        </p:txBody>
      </p:sp>
      <p:graphicFrame>
        <p:nvGraphicFramePr>
          <p:cNvPr id="3" name="Bảng 3">
            <a:extLst>
              <a:ext uri="{FF2B5EF4-FFF2-40B4-BE49-F238E27FC236}">
                <a16:creationId xmlns:a16="http://schemas.microsoft.com/office/drawing/2014/main" id="{8F75525C-2EA0-C1CF-DA7F-6ACFBBE90D4A}"/>
              </a:ext>
            </a:extLst>
          </p:cNvPr>
          <p:cNvGraphicFramePr>
            <a:graphicFrameLocks noGrp="1"/>
          </p:cNvGraphicFramePr>
          <p:nvPr>
            <p:extLst>
              <p:ext uri="{D42A27DB-BD31-4B8C-83A1-F6EECF244321}">
                <p14:modId xmlns:p14="http://schemas.microsoft.com/office/powerpoint/2010/main" val="3958071281"/>
              </p:ext>
            </p:extLst>
          </p:nvPr>
        </p:nvGraphicFramePr>
        <p:xfrm>
          <a:off x="1524000" y="2287868"/>
          <a:ext cx="6096000" cy="1854200"/>
        </p:xfrm>
        <a:graphic>
          <a:graphicData uri="http://schemas.openxmlformats.org/drawingml/2006/table">
            <a:tbl>
              <a:tblPr firstRow="1" bandRow="1">
                <a:tableStyleId>{654CF4B7-87F3-466D-B1C6-65397A6AF496}</a:tableStyleId>
              </a:tblPr>
              <a:tblGrid>
                <a:gridCol w="1219200">
                  <a:extLst>
                    <a:ext uri="{9D8B030D-6E8A-4147-A177-3AD203B41FA5}">
                      <a16:colId xmlns:a16="http://schemas.microsoft.com/office/drawing/2014/main" val="919780699"/>
                    </a:ext>
                  </a:extLst>
                </a:gridCol>
                <a:gridCol w="1219200">
                  <a:extLst>
                    <a:ext uri="{9D8B030D-6E8A-4147-A177-3AD203B41FA5}">
                      <a16:colId xmlns:a16="http://schemas.microsoft.com/office/drawing/2014/main" val="2325383526"/>
                    </a:ext>
                  </a:extLst>
                </a:gridCol>
                <a:gridCol w="1219200">
                  <a:extLst>
                    <a:ext uri="{9D8B030D-6E8A-4147-A177-3AD203B41FA5}">
                      <a16:colId xmlns:a16="http://schemas.microsoft.com/office/drawing/2014/main" val="2323138264"/>
                    </a:ext>
                  </a:extLst>
                </a:gridCol>
                <a:gridCol w="1219200">
                  <a:extLst>
                    <a:ext uri="{9D8B030D-6E8A-4147-A177-3AD203B41FA5}">
                      <a16:colId xmlns:a16="http://schemas.microsoft.com/office/drawing/2014/main" val="3709884311"/>
                    </a:ext>
                  </a:extLst>
                </a:gridCol>
                <a:gridCol w="1219200">
                  <a:extLst>
                    <a:ext uri="{9D8B030D-6E8A-4147-A177-3AD203B41FA5}">
                      <a16:colId xmlns:a16="http://schemas.microsoft.com/office/drawing/2014/main" val="4190518215"/>
                    </a:ext>
                  </a:extLst>
                </a:gridCol>
              </a:tblGrid>
              <a:tr h="370840">
                <a:tc>
                  <a:txBody>
                    <a:bodyPr/>
                    <a:lstStyle/>
                    <a:p>
                      <a:pPr algn="r"/>
                      <a:endParaRPr lang="vi-VN" dirty="0"/>
                    </a:p>
                  </a:txBody>
                  <a:tcPr/>
                </a:tc>
                <a:tc>
                  <a:txBody>
                    <a:bodyPr/>
                    <a:lstStyle/>
                    <a:p>
                      <a:pPr algn="r"/>
                      <a:r>
                        <a:rPr lang="vi-VN" dirty="0"/>
                        <a:t>1</a:t>
                      </a:r>
                    </a:p>
                  </a:txBody>
                  <a:tcPr/>
                </a:tc>
                <a:tc>
                  <a:txBody>
                    <a:bodyPr/>
                    <a:lstStyle/>
                    <a:p>
                      <a:pPr algn="r"/>
                      <a:r>
                        <a:rPr lang="vi-VN" dirty="0"/>
                        <a:t>2</a:t>
                      </a:r>
                    </a:p>
                  </a:txBody>
                  <a:tcPr/>
                </a:tc>
                <a:tc>
                  <a:txBody>
                    <a:bodyPr/>
                    <a:lstStyle/>
                    <a:p>
                      <a:pPr algn="ctr"/>
                      <a:r>
                        <a:rPr lang="vi-VN" dirty="0"/>
                        <a:t>…</a:t>
                      </a:r>
                    </a:p>
                  </a:txBody>
                  <a:tcPr/>
                </a:tc>
                <a:tc>
                  <a:txBody>
                    <a:bodyPr/>
                    <a:lstStyle/>
                    <a:p>
                      <a:pPr algn="r"/>
                      <a:r>
                        <a:rPr lang="vi-VN" dirty="0"/>
                        <a:t>12</a:t>
                      </a:r>
                    </a:p>
                  </a:txBody>
                  <a:tcPr/>
                </a:tc>
                <a:extLst>
                  <a:ext uri="{0D108BD9-81ED-4DB2-BD59-A6C34878D82A}">
                    <a16:rowId xmlns:a16="http://schemas.microsoft.com/office/drawing/2014/main" val="1499692274"/>
                  </a:ext>
                </a:extLst>
              </a:tr>
              <a:tr h="370840">
                <a:tc>
                  <a:txBody>
                    <a:bodyPr/>
                    <a:lstStyle/>
                    <a:p>
                      <a:pPr algn="r"/>
                      <a:r>
                        <a:rPr lang="vi-VN" dirty="0"/>
                        <a:t>0</a:t>
                      </a:r>
                    </a:p>
                  </a:txBody>
                  <a:tcPr/>
                </a:tc>
                <a:tc>
                  <a:txBody>
                    <a:bodyPr/>
                    <a:lstStyle/>
                    <a:p>
                      <a:pPr algn="r"/>
                      <a:r>
                        <a:rPr lang="vi-VN" dirty="0"/>
                        <a:t>77.145161</a:t>
                      </a:r>
                    </a:p>
                  </a:txBody>
                  <a:tcPr/>
                </a:tc>
                <a:tc>
                  <a:txBody>
                    <a:bodyPr/>
                    <a:lstStyle/>
                    <a:p>
                      <a:pPr algn="r"/>
                      <a:r>
                        <a:rPr lang="vi-VN" sz="1400" b="0" i="0" u="none" strike="noStrike" cap="none" dirty="0">
                          <a:solidFill>
                            <a:srgbClr val="000000"/>
                          </a:solidFill>
                          <a:effectLst/>
                          <a:latin typeface="Arial"/>
                          <a:ea typeface="Arial"/>
                          <a:cs typeface="Arial"/>
                          <a:sym typeface="Arial"/>
                        </a:rPr>
                        <a:t>77.178571</a:t>
                      </a:r>
                      <a:endParaRPr lang="vi-VN" dirty="0"/>
                    </a:p>
                  </a:txBody>
                  <a:tcPr/>
                </a:tc>
                <a:tc>
                  <a:txBody>
                    <a:bodyPr/>
                    <a:lstStyle/>
                    <a:p>
                      <a:pPr algn="ctr"/>
                      <a:r>
                        <a:rPr lang="vi-VN" dirty="0"/>
                        <a:t>…</a:t>
                      </a:r>
                    </a:p>
                  </a:txBody>
                  <a:tcPr/>
                </a:tc>
                <a:tc>
                  <a:txBody>
                    <a:bodyPr/>
                    <a:lstStyle/>
                    <a:p>
                      <a:pPr algn="r"/>
                      <a:r>
                        <a:rPr lang="vi-VN" sz="1400" b="0" i="0" u="none" strike="noStrike" cap="none" dirty="0">
                          <a:solidFill>
                            <a:srgbClr val="000000"/>
                          </a:solidFill>
                          <a:effectLst/>
                          <a:latin typeface="Arial"/>
                          <a:ea typeface="Arial"/>
                          <a:cs typeface="Arial"/>
                          <a:sym typeface="Arial"/>
                        </a:rPr>
                        <a:t>77.866667</a:t>
                      </a:r>
                      <a:endParaRPr lang="vi-VN" dirty="0"/>
                    </a:p>
                  </a:txBody>
                  <a:tcPr/>
                </a:tc>
                <a:extLst>
                  <a:ext uri="{0D108BD9-81ED-4DB2-BD59-A6C34878D82A}">
                    <a16:rowId xmlns:a16="http://schemas.microsoft.com/office/drawing/2014/main" val="2961157786"/>
                  </a:ext>
                </a:extLst>
              </a:tr>
              <a:tr h="370840">
                <a:tc>
                  <a:txBody>
                    <a:bodyPr/>
                    <a:lstStyle/>
                    <a:p>
                      <a:pPr algn="r"/>
                      <a:r>
                        <a:rPr lang="vi-VN" dirty="0"/>
                        <a:t>1</a:t>
                      </a:r>
                    </a:p>
                  </a:txBody>
                  <a:tcPr/>
                </a:tc>
                <a:tc>
                  <a:txBody>
                    <a:bodyPr/>
                    <a:lstStyle/>
                    <a:p>
                      <a:pPr algn="r"/>
                      <a:r>
                        <a:rPr lang="vi-VN" sz="1400" b="0" i="0" u="none" strike="noStrike" cap="none" dirty="0">
                          <a:solidFill>
                            <a:srgbClr val="000000"/>
                          </a:solidFill>
                          <a:effectLst/>
                          <a:latin typeface="Arial"/>
                          <a:ea typeface="Arial"/>
                          <a:cs typeface="Arial"/>
                          <a:sym typeface="Arial"/>
                        </a:rPr>
                        <a:t>78.193548</a:t>
                      </a:r>
                      <a:endParaRPr lang="vi-VN" dirty="0"/>
                    </a:p>
                  </a:txBody>
                  <a:tcPr/>
                </a:tc>
                <a:tc>
                  <a:txBody>
                    <a:bodyPr/>
                    <a:lstStyle/>
                    <a:p>
                      <a:pPr algn="r"/>
                      <a:r>
                        <a:rPr lang="vi-VN" sz="1400" b="0" i="0" u="none" strike="noStrike" cap="none" dirty="0">
                          <a:solidFill>
                            <a:srgbClr val="000000"/>
                          </a:solidFill>
                          <a:effectLst/>
                          <a:latin typeface="Arial"/>
                          <a:ea typeface="Arial"/>
                          <a:cs typeface="Arial"/>
                          <a:sym typeface="Arial"/>
                        </a:rPr>
                        <a:t>77.928571</a:t>
                      </a:r>
                      <a:endParaRPr lang="vi-VN" dirty="0"/>
                    </a:p>
                  </a:txBody>
                  <a:tcPr/>
                </a:tc>
                <a:tc>
                  <a:txBody>
                    <a:bodyPr/>
                    <a:lstStyle/>
                    <a:p>
                      <a:pPr algn="ctr"/>
                      <a:r>
                        <a:rPr lang="vi-VN" dirty="0"/>
                        <a:t>…</a:t>
                      </a:r>
                    </a:p>
                  </a:txBody>
                  <a:tcPr/>
                </a:tc>
                <a:tc>
                  <a:txBody>
                    <a:bodyPr/>
                    <a:lstStyle/>
                    <a:p>
                      <a:pPr algn="r"/>
                      <a:r>
                        <a:rPr lang="vi-VN" sz="1400" b="0" i="0" u="none" strike="noStrike" cap="none" dirty="0">
                          <a:solidFill>
                            <a:srgbClr val="000000"/>
                          </a:solidFill>
                          <a:effectLst/>
                          <a:latin typeface="Arial"/>
                          <a:ea typeface="Arial"/>
                          <a:cs typeface="Arial"/>
                          <a:sym typeface="Arial"/>
                        </a:rPr>
                        <a:t>78.716667</a:t>
                      </a:r>
                      <a:endParaRPr lang="vi-VN" dirty="0"/>
                    </a:p>
                  </a:txBody>
                  <a:tcPr/>
                </a:tc>
                <a:extLst>
                  <a:ext uri="{0D108BD9-81ED-4DB2-BD59-A6C34878D82A}">
                    <a16:rowId xmlns:a16="http://schemas.microsoft.com/office/drawing/2014/main" val="2012137440"/>
                  </a:ext>
                </a:extLst>
              </a:tr>
              <a:tr h="370840">
                <a:tc>
                  <a:txBody>
                    <a:bodyPr/>
                    <a:lstStyle/>
                    <a:p>
                      <a:pPr algn="ctr"/>
                      <a:r>
                        <a:rPr lang="vi-VN" dirty="0"/>
                        <a:t>…</a:t>
                      </a:r>
                    </a:p>
                  </a:txBody>
                  <a:tcPr/>
                </a:tc>
                <a:tc>
                  <a:txBody>
                    <a:bodyPr/>
                    <a:lstStyle/>
                    <a:p>
                      <a:pPr algn="ctr"/>
                      <a:r>
                        <a:rPr lang="vi-VN" dirty="0"/>
                        <a:t>…</a:t>
                      </a:r>
                    </a:p>
                  </a:txBody>
                  <a:tcPr/>
                </a:tc>
                <a:tc>
                  <a:txBody>
                    <a:bodyPr/>
                    <a:lstStyle/>
                    <a:p>
                      <a:pPr algn="ctr"/>
                      <a:r>
                        <a:rPr lang="vi-VN" dirty="0"/>
                        <a:t>…</a:t>
                      </a:r>
                    </a:p>
                  </a:txBody>
                  <a:tcPr/>
                </a:tc>
                <a:tc>
                  <a:txBody>
                    <a:bodyPr/>
                    <a:lstStyle/>
                    <a:p>
                      <a:pPr algn="ctr"/>
                      <a:r>
                        <a:rPr lang="vi-VN" dirty="0"/>
                        <a:t>…</a:t>
                      </a:r>
                    </a:p>
                  </a:txBody>
                  <a:tcPr/>
                </a:tc>
                <a:tc>
                  <a:txBody>
                    <a:bodyPr/>
                    <a:lstStyle/>
                    <a:p>
                      <a:pPr algn="ctr"/>
                      <a:r>
                        <a:rPr lang="vi-VN" dirty="0"/>
                        <a:t>…</a:t>
                      </a:r>
                    </a:p>
                  </a:txBody>
                  <a:tcPr/>
                </a:tc>
                <a:extLst>
                  <a:ext uri="{0D108BD9-81ED-4DB2-BD59-A6C34878D82A}">
                    <a16:rowId xmlns:a16="http://schemas.microsoft.com/office/drawing/2014/main" val="3603518998"/>
                  </a:ext>
                </a:extLst>
              </a:tr>
              <a:tr h="370840">
                <a:tc>
                  <a:txBody>
                    <a:bodyPr/>
                    <a:lstStyle/>
                    <a:p>
                      <a:pPr algn="r"/>
                      <a:r>
                        <a:rPr lang="vi-VN" dirty="0"/>
                        <a:t>23</a:t>
                      </a:r>
                    </a:p>
                  </a:txBody>
                  <a:tcPr/>
                </a:tc>
                <a:tc>
                  <a:txBody>
                    <a:bodyPr/>
                    <a:lstStyle/>
                    <a:p>
                      <a:pPr algn="r"/>
                      <a:r>
                        <a:rPr lang="vi-VN" sz="1400" b="0" i="0" u="none" strike="noStrike" cap="none" dirty="0">
                          <a:solidFill>
                            <a:srgbClr val="000000"/>
                          </a:solidFill>
                          <a:effectLst/>
                          <a:latin typeface="Arial"/>
                          <a:ea typeface="Arial"/>
                          <a:cs typeface="Arial"/>
                          <a:sym typeface="Arial"/>
                        </a:rPr>
                        <a:t>76.100000</a:t>
                      </a:r>
                      <a:endParaRPr lang="vi-VN" dirty="0"/>
                    </a:p>
                  </a:txBody>
                  <a:tcPr/>
                </a:tc>
                <a:tc>
                  <a:txBody>
                    <a:bodyPr/>
                    <a:lstStyle/>
                    <a:p>
                      <a:pPr algn="r"/>
                      <a:r>
                        <a:rPr lang="vi-VN" sz="1400" b="0" i="0" u="none" strike="noStrike" cap="none" dirty="0">
                          <a:solidFill>
                            <a:srgbClr val="000000"/>
                          </a:solidFill>
                          <a:effectLst/>
                          <a:latin typeface="Arial"/>
                          <a:ea typeface="Arial"/>
                          <a:cs typeface="Arial"/>
                          <a:sym typeface="Arial"/>
                        </a:rPr>
                        <a:t>76.185185</a:t>
                      </a:r>
                      <a:endParaRPr lang="vi-VN" dirty="0"/>
                    </a:p>
                  </a:txBody>
                  <a:tcPr/>
                </a:tc>
                <a:tc>
                  <a:txBody>
                    <a:bodyPr/>
                    <a:lstStyle/>
                    <a:p>
                      <a:pPr algn="ctr"/>
                      <a:r>
                        <a:rPr lang="vi-VN" dirty="0"/>
                        <a:t>…</a:t>
                      </a:r>
                    </a:p>
                  </a:txBody>
                  <a:tcPr/>
                </a:tc>
                <a:tc>
                  <a:txBody>
                    <a:bodyPr/>
                    <a:lstStyle/>
                    <a:p>
                      <a:pPr algn="r"/>
                      <a:r>
                        <a:rPr lang="vi-VN" sz="1400" b="0" i="0" u="none" strike="noStrike" cap="none" dirty="0">
                          <a:solidFill>
                            <a:srgbClr val="000000"/>
                          </a:solidFill>
                          <a:effectLst/>
                          <a:latin typeface="Arial"/>
                          <a:ea typeface="Arial"/>
                          <a:cs typeface="Arial"/>
                          <a:sym typeface="Arial"/>
                        </a:rPr>
                        <a:t>76.883333</a:t>
                      </a:r>
                      <a:endParaRPr lang="vi-VN" dirty="0"/>
                    </a:p>
                  </a:txBody>
                  <a:tcPr/>
                </a:tc>
                <a:extLst>
                  <a:ext uri="{0D108BD9-81ED-4DB2-BD59-A6C34878D82A}">
                    <a16:rowId xmlns:a16="http://schemas.microsoft.com/office/drawing/2014/main" val="1289548857"/>
                  </a:ext>
                </a:extLst>
              </a:tr>
            </a:tbl>
          </a:graphicData>
        </a:graphic>
      </p:graphicFrame>
    </p:spTree>
    <p:extLst>
      <p:ext uri="{BB962C8B-B14F-4D97-AF65-F5344CB8AC3E}">
        <p14:creationId xmlns:p14="http://schemas.microsoft.com/office/powerpoint/2010/main" val="275201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76129" y="1866458"/>
            <a:ext cx="278222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r>
              <a:rPr lang="vi-VN" sz="2800" dirty="0"/>
              <a:t>Trực quan hóa dữ liệu:</a:t>
            </a:r>
          </a:p>
        </p:txBody>
      </p:sp>
      <p:pic>
        <p:nvPicPr>
          <p:cNvPr id="5" name="Hình ảnh 4">
            <a:extLst>
              <a:ext uri="{FF2B5EF4-FFF2-40B4-BE49-F238E27FC236}">
                <a16:creationId xmlns:a16="http://schemas.microsoft.com/office/drawing/2014/main" id="{A06FD963-0897-6533-09C6-7C74461E7966}"/>
              </a:ext>
            </a:extLst>
          </p:cNvPr>
          <p:cNvPicPr>
            <a:picLocks noChangeAspect="1"/>
          </p:cNvPicPr>
          <p:nvPr/>
        </p:nvPicPr>
        <p:blipFill>
          <a:blip r:embed="rId3"/>
          <a:stretch>
            <a:fillRect/>
          </a:stretch>
        </p:blipFill>
        <p:spPr>
          <a:xfrm>
            <a:off x="3268669" y="309276"/>
            <a:ext cx="4607462" cy="3840956"/>
          </a:xfrm>
          <a:prstGeom prst="rect">
            <a:avLst/>
          </a:prstGeom>
        </p:spPr>
      </p:pic>
    </p:spTree>
    <p:extLst>
      <p:ext uri="{BB962C8B-B14F-4D97-AF65-F5344CB8AC3E}">
        <p14:creationId xmlns:p14="http://schemas.microsoft.com/office/powerpoint/2010/main" val="31818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Nhận xét:</a:t>
            </a:r>
          </a:p>
          <a:p>
            <a:pPr algn="l">
              <a:lnSpc>
                <a:spcPct val="150000"/>
              </a:lnSpc>
            </a:pPr>
            <a:r>
              <a:rPr lang="vi-VN" sz="1400" b="0" dirty="0"/>
              <a:t>- Khoảng thời gian nóng trong ngày (trung bình từ 85°F) phình to từ tháng 3 đến tháng 8, </a:t>
            </a:r>
            <a:br>
              <a:rPr lang="vi-VN" sz="1400" b="0" dirty="0"/>
            </a:br>
            <a:r>
              <a:rPr lang="vi-VN" sz="1400" b="0" dirty="0"/>
              <a:t>cho thấy tại những tháng này thời gian nóng trong ngày là dài nhất. </a:t>
            </a:r>
            <a:br>
              <a:rPr lang="vi-VN" sz="1400" b="0" dirty="0"/>
            </a:br>
            <a:r>
              <a:rPr lang="vi-VN" sz="1400" b="0" dirty="0"/>
              <a:t>Đồng thời, cũng ở những tháng này, nhiệt độ trung bình trong ngày không dưới 80°F </a:t>
            </a:r>
            <a:br>
              <a:rPr lang="vi-VN" sz="1400" b="0" dirty="0"/>
            </a:br>
            <a:r>
              <a:rPr lang="vi-VN" sz="1400" b="0" dirty="0"/>
              <a:t>nên có thể kết luận đây là những tháng nóng trong năm.</a:t>
            </a:r>
          </a:p>
          <a:p>
            <a:pPr algn="l">
              <a:lnSpc>
                <a:spcPct val="150000"/>
              </a:lnSpc>
            </a:pPr>
            <a:r>
              <a:rPr lang="vi-VN" sz="1400" b="0" dirty="0"/>
              <a:t>- Khoảng thời gian nóng trong ngày co lại ở những tháng còn lại. Đặc biệt, các tháng 1, 2 </a:t>
            </a:r>
            <a:br>
              <a:rPr lang="vi-VN" sz="1400" b="0" dirty="0"/>
            </a:br>
            <a:r>
              <a:rPr lang="vi-VN" sz="1400" b="0" dirty="0"/>
              <a:t>và 12 có những thời điểm nhiệt độ trung bình trong ngày hạ xuống dưới 75°F, </a:t>
            </a:r>
            <a:br>
              <a:rPr lang="vi-VN" sz="1400" b="0" dirty="0"/>
            </a:br>
            <a:r>
              <a:rPr lang="vi-VN" sz="1400" b="0" dirty="0"/>
              <a:t>ta nhận định đây là những tháng lạnh trong năm.</a:t>
            </a:r>
          </a:p>
          <a:p>
            <a:pPr algn="l">
              <a:lnSpc>
                <a:spcPct val="150000"/>
              </a:lnSpc>
            </a:pPr>
            <a:r>
              <a:rPr lang="vi-VN" sz="1400" b="0" dirty="0"/>
              <a:t>- Nhiệt độ trung bình cao nhất năm rơi (trên 92,5°F) vào từ 9 đến 10 giờ ở tháng 3.</a:t>
            </a:r>
          </a:p>
          <a:p>
            <a:pPr algn="l">
              <a:lnSpc>
                <a:spcPct val="150000"/>
              </a:lnSpc>
            </a:pPr>
            <a:r>
              <a:rPr lang="vi-VN" sz="1400" b="0" dirty="0"/>
              <a:t>- Nhiệt độ trung bình thấp nhất năm rơi (dưới 75°F) vào từ 17 đến 19 giờ ở tháng 1.</a:t>
            </a:r>
            <a:endParaRPr lang="en-US" sz="1400" b="0" dirty="0"/>
          </a:p>
        </p:txBody>
      </p:sp>
    </p:spTree>
    <p:extLst>
      <p:ext uri="{BB962C8B-B14F-4D97-AF65-F5344CB8AC3E}">
        <p14:creationId xmlns:p14="http://schemas.microsoft.com/office/powerpoint/2010/main" val="3723321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1356373"/>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3</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575064" y="1978070"/>
            <a:ext cx="7325062"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Sự tương quan giữa nhiệt độ không khí, nhiệt độ điểm sương và độ ẩm?</a:t>
            </a:r>
            <a:endParaRPr lang="en-US" sz="2800" dirty="0"/>
          </a:p>
        </p:txBody>
      </p:sp>
    </p:spTree>
    <p:extLst>
      <p:ext uri="{BB962C8B-B14F-4D97-AF65-F5344CB8AC3E}">
        <p14:creationId xmlns:p14="http://schemas.microsoft.com/office/powerpoint/2010/main" val="477346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607003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Lợi ích:</a:t>
            </a:r>
          </a:p>
          <a:p>
            <a:pPr algn="l">
              <a:lnSpc>
                <a:spcPct val="200000"/>
              </a:lnSpc>
            </a:pPr>
            <a:r>
              <a:rPr lang="vi-VN" sz="1400" b="0" dirty="0"/>
              <a:t>Giúp ta biết được sự tương quan chung giữa 3 chỉ số thời tiết quan trọng: nhiệt độ không khí, nhiệt độ điểm sương và độ ẩm.</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39" y="2435027"/>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Nguồn cảm hứng:</a:t>
            </a:r>
          </a:p>
          <a:p>
            <a:pPr algn="l">
              <a:lnSpc>
                <a:spcPct val="200000"/>
              </a:lnSpc>
            </a:pPr>
            <a:r>
              <a:rPr lang="vi-VN" sz="1400" b="0" dirty="0"/>
              <a:t>Nhóm tự nghĩ ra khi khám phá dữ liệu.</a:t>
            </a:r>
          </a:p>
        </p:txBody>
      </p:sp>
    </p:spTree>
    <p:extLst>
      <p:ext uri="{BB962C8B-B14F-4D97-AF65-F5344CB8AC3E}">
        <p14:creationId xmlns:p14="http://schemas.microsoft.com/office/powerpoint/2010/main" val="810916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63567" y="789448"/>
            <a:ext cx="7502142" cy="3352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Phân tích và trích xuất dữ liệu:</a:t>
            </a:r>
          </a:p>
          <a:p>
            <a:pPr algn="l">
              <a:lnSpc>
                <a:spcPct val="200000"/>
              </a:lnSpc>
            </a:pPr>
            <a:r>
              <a:rPr lang="vi-VN" sz="1400" b="0" dirty="0"/>
              <a:t>- Tính nhiệt độ trung bình mỗi tháng.</a:t>
            </a:r>
          </a:p>
          <a:p>
            <a:pPr algn="l">
              <a:lnSpc>
                <a:spcPct val="200000"/>
              </a:lnSpc>
            </a:pPr>
            <a:r>
              <a:rPr lang="vi-VN" sz="1400" b="0" dirty="0"/>
              <a:t>- Tính điểm sương trung bình mỗi tháng.</a:t>
            </a:r>
          </a:p>
          <a:p>
            <a:pPr algn="l">
              <a:lnSpc>
                <a:spcPct val="200000"/>
              </a:lnSpc>
            </a:pPr>
            <a:r>
              <a:rPr lang="vi-VN" sz="1400" b="0" dirty="0"/>
              <a:t>- Tính độ ẩm trung bình mỗi tháng.</a:t>
            </a:r>
          </a:p>
          <a:p>
            <a:pPr algn="l">
              <a:lnSpc>
                <a:spcPct val="200000"/>
              </a:lnSpc>
            </a:pPr>
            <a:r>
              <a:rPr lang="vi-VN" sz="1400" b="0" dirty="0"/>
              <a:t>Phương thức chung: Tính tổng giá trị của từng thuộc tính theo từng tháng </a:t>
            </a:r>
            <a:br>
              <a:rPr lang="vi-VN" sz="1400" b="0" dirty="0"/>
            </a:br>
            <a:r>
              <a:rPr lang="vi-VN" sz="1400" b="0" dirty="0"/>
              <a:t>rồi chia lại số lượng để lấy số trung bình.</a:t>
            </a:r>
            <a:endParaRPr lang="en-US" sz="1400" b="0" dirty="0"/>
          </a:p>
        </p:txBody>
      </p:sp>
    </p:spTree>
    <p:extLst>
      <p:ext uri="{BB962C8B-B14F-4D97-AF65-F5344CB8AC3E}">
        <p14:creationId xmlns:p14="http://schemas.microsoft.com/office/powerpoint/2010/main" val="3567192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76129" y="1866458"/>
            <a:ext cx="278222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r>
              <a:rPr lang="vi-VN" sz="2800" dirty="0"/>
              <a:t>Trực quan hóa dữ liệu:</a:t>
            </a:r>
          </a:p>
        </p:txBody>
      </p:sp>
      <p:pic>
        <p:nvPicPr>
          <p:cNvPr id="4" name="Hình ảnh 3">
            <a:extLst>
              <a:ext uri="{FF2B5EF4-FFF2-40B4-BE49-F238E27FC236}">
                <a16:creationId xmlns:a16="http://schemas.microsoft.com/office/drawing/2014/main" id="{3E1E6707-3524-3A91-6F8E-5E35B500DA15}"/>
              </a:ext>
            </a:extLst>
          </p:cNvPr>
          <p:cNvPicPr>
            <a:picLocks noChangeAspect="1"/>
          </p:cNvPicPr>
          <p:nvPr/>
        </p:nvPicPr>
        <p:blipFill>
          <a:blip r:embed="rId3"/>
          <a:stretch>
            <a:fillRect/>
          </a:stretch>
        </p:blipFill>
        <p:spPr>
          <a:xfrm>
            <a:off x="3267635" y="789397"/>
            <a:ext cx="4767876" cy="3480043"/>
          </a:xfrm>
          <a:prstGeom prst="rect">
            <a:avLst/>
          </a:prstGeom>
        </p:spPr>
      </p:pic>
    </p:spTree>
    <p:extLst>
      <p:ext uri="{BB962C8B-B14F-4D97-AF65-F5344CB8AC3E}">
        <p14:creationId xmlns:p14="http://schemas.microsoft.com/office/powerpoint/2010/main" val="4251905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Nhận xét:</a:t>
            </a:r>
          </a:p>
          <a:p>
            <a:pPr algn="l">
              <a:lnSpc>
                <a:spcPct val="200000"/>
              </a:lnSpc>
            </a:pPr>
            <a:r>
              <a:rPr lang="vi-VN" sz="1400" b="0" dirty="0"/>
              <a:t>- Nhiệt độ phân bố tương đối đều giữa các tháng, độ chênh lệch giữa tháng có nhiệt độ </a:t>
            </a:r>
          </a:p>
          <a:p>
            <a:pPr algn="l">
              <a:lnSpc>
                <a:spcPct val="200000"/>
              </a:lnSpc>
            </a:pPr>
            <a:r>
              <a:rPr lang="vi-VN" sz="1400" b="0" dirty="0"/>
              <a:t>cao nhất và tháng có nhiệt độ thấp nhất là rất thấp.</a:t>
            </a:r>
          </a:p>
          <a:p>
            <a:pPr algn="l">
              <a:lnSpc>
                <a:spcPct val="200000"/>
              </a:lnSpc>
            </a:pPr>
            <a:r>
              <a:rPr lang="vi-VN" sz="1400" b="0" dirty="0"/>
              <a:t>- Độ ẩm trong không khí cao, hầu hết các tháng đều có độ ẩm trung bình trên 70% </a:t>
            </a:r>
            <a:br>
              <a:rPr lang="vi-VN" sz="1400" b="0" dirty="0"/>
            </a:br>
            <a:r>
              <a:rPr lang="vi-VN" sz="1400" b="0" dirty="0"/>
              <a:t>(trừ tháng 1 và tháng 3).</a:t>
            </a:r>
          </a:p>
          <a:p>
            <a:pPr algn="l">
              <a:lnSpc>
                <a:spcPct val="200000"/>
              </a:lnSpc>
            </a:pPr>
            <a:r>
              <a:rPr lang="vi-VN" sz="1400" b="0" dirty="0"/>
              <a:t>- Nhiệt độ điểm sương gần như là tỉ lệ thuận với nhiệt độ không khí. </a:t>
            </a:r>
            <a:br>
              <a:rPr lang="vi-VN" sz="1400" b="0" dirty="0"/>
            </a:br>
            <a:r>
              <a:rPr lang="vi-VN" sz="1400" b="0" dirty="0"/>
              <a:t>Khi độ ẩm càng cao thì nhiệt độ điểm sương càng gần với nhiệt độ không khí.</a:t>
            </a:r>
            <a:endParaRPr lang="en-US" sz="1400" b="0" dirty="0"/>
          </a:p>
        </p:txBody>
      </p:sp>
    </p:spTree>
    <p:extLst>
      <p:ext uri="{BB962C8B-B14F-4D97-AF65-F5344CB8AC3E}">
        <p14:creationId xmlns:p14="http://schemas.microsoft.com/office/powerpoint/2010/main" val="204879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1356373"/>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4</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575064" y="1978070"/>
            <a:ext cx="7325062"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Các điều kiện thời tiết</a:t>
            </a:r>
            <a:br>
              <a:rPr lang="vi-VN" sz="2800" dirty="0"/>
            </a:br>
            <a:r>
              <a:rPr lang="vi-VN" sz="2800" dirty="0"/>
              <a:t>phân bố như thế nào trong năm?</a:t>
            </a:r>
            <a:endParaRPr lang="en-US" sz="2800" dirty="0"/>
          </a:p>
        </p:txBody>
      </p:sp>
    </p:spTree>
    <p:extLst>
      <p:ext uri="{BB962C8B-B14F-4D97-AF65-F5344CB8AC3E}">
        <p14:creationId xmlns:p14="http://schemas.microsoft.com/office/powerpoint/2010/main" val="1802380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607003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chúng ta nắm rõ được điều kiện thời tiết như thế nào trong năm để có thể có sự chuẩn bị trước cho thời tiết sắp tới. Đặc biệt là khách du lịch hoặc những người mới chuyển vào sinh sống ở đây.</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40" y="2435027"/>
            <a:ext cx="6399484"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Trải nghiệm của bản thân trong năm đầu tiên vào học và sinh sống ở TPHCM.</a:t>
            </a:r>
          </a:p>
        </p:txBody>
      </p:sp>
    </p:spTree>
    <p:extLst>
      <p:ext uri="{BB962C8B-B14F-4D97-AF65-F5344CB8AC3E}">
        <p14:creationId xmlns:p14="http://schemas.microsoft.com/office/powerpoint/2010/main" val="170926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txBox="1">
            <a:spLocks noGrp="1"/>
          </p:cNvSpPr>
          <p:nvPr>
            <p:ph type="title"/>
          </p:nvPr>
        </p:nvSpPr>
        <p:spPr>
          <a:xfrm>
            <a:off x="4239063" y="1074153"/>
            <a:ext cx="3858900" cy="60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a:latin typeface="Assistant Medium"/>
                <a:ea typeface="Assistant Medium"/>
                <a:cs typeface="Assistant Medium"/>
                <a:sym typeface="Assistant Medium"/>
              </a:rPr>
              <a:t>MY TEAM</a:t>
            </a:r>
            <a:endParaRPr b="0">
              <a:latin typeface="Assistant Medium"/>
              <a:ea typeface="Assistant Medium"/>
              <a:cs typeface="Assistant Medium"/>
              <a:sym typeface="Assistant Medium"/>
            </a:endParaRPr>
          </a:p>
        </p:txBody>
      </p:sp>
      <p:grpSp>
        <p:nvGrpSpPr>
          <p:cNvPr id="313" name="Google Shape;313;p40"/>
          <p:cNvGrpSpPr/>
          <p:nvPr/>
        </p:nvGrpSpPr>
        <p:grpSpPr>
          <a:xfrm>
            <a:off x="7866569" y="539502"/>
            <a:ext cx="564211" cy="183878"/>
            <a:chOff x="322625" y="4867200"/>
            <a:chExt cx="847800" cy="276300"/>
          </a:xfrm>
        </p:grpSpPr>
        <p:cxnSp>
          <p:nvCxnSpPr>
            <p:cNvPr id="314" name="Google Shape;314;p40"/>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5" name="Google Shape;315;p40"/>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6" name="Google Shape;316;p40"/>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7" name="Google Shape;317;p40"/>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8" name="Google Shape;318;p40"/>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9" name="Google Shape;319;p40"/>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21" name="Google Shape;321;p40"/>
          <p:cNvGrpSpPr/>
          <p:nvPr/>
        </p:nvGrpSpPr>
        <p:grpSpPr>
          <a:xfrm rot="-5400000">
            <a:off x="2310698" y="4318323"/>
            <a:ext cx="566924" cy="182883"/>
            <a:chOff x="322625" y="4867200"/>
            <a:chExt cx="847800" cy="276300"/>
          </a:xfrm>
        </p:grpSpPr>
        <p:cxnSp>
          <p:nvCxnSpPr>
            <p:cNvPr id="322" name="Google Shape;322;p40"/>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3" name="Google Shape;323;p40"/>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4" name="Google Shape;324;p40"/>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5" name="Google Shape;325;p40"/>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6" name="Google Shape;326;p40"/>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7" name="Google Shape;327;p40"/>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aphicFrame>
        <p:nvGraphicFramePr>
          <p:cNvPr id="4" name="Table 3">
            <a:extLst>
              <a:ext uri="{FF2B5EF4-FFF2-40B4-BE49-F238E27FC236}">
                <a16:creationId xmlns:a16="http://schemas.microsoft.com/office/drawing/2014/main" id="{7F1084B2-E9BB-43EE-C19E-6D77B67F717C}"/>
              </a:ext>
            </a:extLst>
          </p:cNvPr>
          <p:cNvGraphicFramePr>
            <a:graphicFrameLocks noGrp="1"/>
          </p:cNvGraphicFramePr>
          <p:nvPr>
            <p:extLst>
              <p:ext uri="{D42A27DB-BD31-4B8C-83A1-F6EECF244321}">
                <p14:modId xmlns:p14="http://schemas.microsoft.com/office/powerpoint/2010/main" val="588787039"/>
              </p:ext>
            </p:extLst>
          </p:nvPr>
        </p:nvGraphicFramePr>
        <p:xfrm>
          <a:off x="4379517" y="1720188"/>
          <a:ext cx="3858900" cy="1981050"/>
        </p:xfrm>
        <a:graphic>
          <a:graphicData uri="http://schemas.openxmlformats.org/drawingml/2006/table">
            <a:tbl>
              <a:tblPr>
                <a:tableStyleId>{654CF4B7-87F3-466D-B1C6-65397A6AF496}</a:tableStyleId>
              </a:tblPr>
              <a:tblGrid>
                <a:gridCol w="1396887">
                  <a:extLst>
                    <a:ext uri="{9D8B030D-6E8A-4147-A177-3AD203B41FA5}">
                      <a16:colId xmlns:a16="http://schemas.microsoft.com/office/drawing/2014/main" val="3368924941"/>
                    </a:ext>
                  </a:extLst>
                </a:gridCol>
                <a:gridCol w="2462013">
                  <a:extLst>
                    <a:ext uri="{9D8B030D-6E8A-4147-A177-3AD203B41FA5}">
                      <a16:colId xmlns:a16="http://schemas.microsoft.com/office/drawing/2014/main" val="3546079724"/>
                    </a:ext>
                  </a:extLst>
                </a:gridCol>
              </a:tblGrid>
              <a:tr h="289675">
                <a:tc>
                  <a:txBody>
                    <a:bodyPr/>
                    <a:lstStyle/>
                    <a:p>
                      <a:pPr marL="0" lvl="0" indent="0" algn="l" rtl="0">
                        <a:spcBef>
                          <a:spcPts val="0"/>
                        </a:spcBef>
                        <a:spcAft>
                          <a:spcPts val="0"/>
                        </a:spcAft>
                        <a:buNone/>
                      </a:pPr>
                      <a:r>
                        <a:rPr lang="en-US" sz="1400"/>
                        <a:t>MSSV</a:t>
                      </a:r>
                      <a:endParaRPr sz="1400"/>
                    </a:p>
                  </a:txBody>
                  <a:tcPr marL="91425" marR="91425" marT="91425" marB="91425"/>
                </a:tc>
                <a:tc>
                  <a:txBody>
                    <a:bodyPr/>
                    <a:lstStyle/>
                    <a:p>
                      <a:pPr marL="0" lvl="0" indent="0" algn="l" rtl="0">
                        <a:spcBef>
                          <a:spcPts val="0"/>
                        </a:spcBef>
                        <a:spcAft>
                          <a:spcPts val="0"/>
                        </a:spcAft>
                        <a:buNone/>
                      </a:pPr>
                      <a:r>
                        <a:rPr lang="en-US" sz="1400"/>
                        <a:t>HỌ VÀ TÊN</a:t>
                      </a:r>
                      <a:endParaRPr sz="1400"/>
                    </a:p>
                  </a:txBody>
                  <a:tcPr marL="91425" marR="91425" marT="91425" marB="91425"/>
                </a:tc>
                <a:extLst>
                  <a:ext uri="{0D108BD9-81ED-4DB2-BD59-A6C34878D82A}">
                    <a16:rowId xmlns:a16="http://schemas.microsoft.com/office/drawing/2014/main" val="228779997"/>
                  </a:ext>
                </a:extLst>
              </a:tr>
              <a:tr h="267391">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20120109</a:t>
                      </a:r>
                      <a:endParaRPr sz="1200"/>
                    </a:p>
                  </a:txBody>
                  <a:tcPr marL="91425" marR="91425" marT="91425" marB="91425"/>
                </a:tc>
                <a:tc>
                  <a:txBody>
                    <a:bodyPr/>
                    <a:lstStyle/>
                    <a:p>
                      <a:pPr marL="0" lvl="0" indent="0" algn="l" rtl="0">
                        <a:spcBef>
                          <a:spcPts val="0"/>
                        </a:spcBef>
                        <a:spcAft>
                          <a:spcPts val="0"/>
                        </a:spcAft>
                        <a:buNone/>
                      </a:pPr>
                      <a:r>
                        <a:rPr lang="vi-VN" sz="1400" b="0" i="0" u="none" strike="noStrike" cap="none">
                          <a:solidFill>
                            <a:srgbClr val="000000"/>
                          </a:solidFill>
                          <a:effectLst/>
                          <a:latin typeface="Arial"/>
                          <a:ea typeface="Arial"/>
                          <a:cs typeface="Arial"/>
                          <a:sym typeface="Arial"/>
                        </a:rPr>
                        <a:t>Trương Ngọc Huy</a:t>
                      </a:r>
                      <a:endParaRPr sz="1200"/>
                    </a:p>
                  </a:txBody>
                  <a:tcPr marL="91425" marR="91425" marT="91425" marB="91425"/>
                </a:tc>
                <a:extLst>
                  <a:ext uri="{0D108BD9-81ED-4DB2-BD59-A6C34878D82A}">
                    <a16:rowId xmlns:a16="http://schemas.microsoft.com/office/drawing/2014/main" val="3728444430"/>
                  </a:ext>
                </a:extLst>
              </a:tr>
              <a:tr h="267391">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20120125</a:t>
                      </a:r>
                      <a:endParaRPr sz="1200" b="0" i="0" u="none" strike="noStrike" cap="none">
                        <a:solidFill>
                          <a:srgbClr val="000000"/>
                        </a:solidFill>
                        <a:latin typeface="Arial"/>
                        <a:cs typeface="Arial"/>
                        <a:sym typeface="Arial"/>
                      </a:endParaRPr>
                    </a:p>
                  </a:txBody>
                  <a:tcPr marL="91425" marR="91425" marT="91425" marB="91425"/>
                </a:tc>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Bùi Anh Kiệt</a:t>
                      </a:r>
                      <a:endParaRPr sz="1200" b="0" i="0" u="none" strike="noStrike" cap="none">
                        <a:solidFill>
                          <a:srgbClr val="000000"/>
                        </a:solidFill>
                        <a:latin typeface="Arial"/>
                        <a:cs typeface="Arial"/>
                        <a:sym typeface="Arial"/>
                      </a:endParaRPr>
                    </a:p>
                  </a:txBody>
                  <a:tcPr marL="91425" marR="91425" marT="91425" marB="91425"/>
                </a:tc>
                <a:extLst>
                  <a:ext uri="{0D108BD9-81ED-4DB2-BD59-A6C34878D82A}">
                    <a16:rowId xmlns:a16="http://schemas.microsoft.com/office/drawing/2014/main" val="2938405104"/>
                  </a:ext>
                </a:extLst>
              </a:tr>
              <a:tr h="217963">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effectLst/>
                          <a:latin typeface="Arial"/>
                          <a:ea typeface="Arial"/>
                          <a:cs typeface="Arial"/>
                          <a:sym typeface="Arial"/>
                        </a:rPr>
                        <a:t>20120598</a:t>
                      </a:r>
                      <a:endParaRPr sz="1200" b="0" i="0" u="none" strike="noStrike" cap="none">
                        <a:solidFill>
                          <a:srgbClr val="000000"/>
                        </a:solidFill>
                        <a:latin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Font typeface="Arial"/>
                        <a:buNone/>
                      </a:pPr>
                      <a:r>
                        <a:rPr lang="vi-VN" sz="1400" b="0" i="0" u="none" strike="noStrike" cap="none">
                          <a:solidFill>
                            <a:srgbClr val="000000"/>
                          </a:solidFill>
                          <a:effectLst/>
                          <a:latin typeface="Arial"/>
                          <a:ea typeface="Arial"/>
                          <a:cs typeface="Arial"/>
                          <a:sym typeface="Arial"/>
                        </a:rPr>
                        <a:t>Dương Tấn Tồn</a:t>
                      </a:r>
                      <a:endParaRPr sz="1200" b="0" i="0" u="none" strike="noStrike" cap="none">
                        <a:solidFill>
                          <a:srgbClr val="000000"/>
                        </a:solidFill>
                        <a:latin typeface="Arial"/>
                        <a:cs typeface="Arial"/>
                        <a:sym typeface="Arial"/>
                      </a:endParaRPr>
                    </a:p>
                  </a:txBody>
                  <a:tcPr marL="91425" marR="91425" marT="91425" marB="91425"/>
                </a:tc>
                <a:extLst>
                  <a:ext uri="{0D108BD9-81ED-4DB2-BD59-A6C34878D82A}">
                    <a16:rowId xmlns:a16="http://schemas.microsoft.com/office/drawing/2014/main" val="3132182808"/>
                  </a:ext>
                </a:extLst>
              </a:tr>
              <a:tr h="217963">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20120614</a:t>
                      </a:r>
                      <a:endParaRPr sz="1200"/>
                    </a:p>
                  </a:txBody>
                  <a:tcPr marL="91425" marR="91425" marT="91425" marB="91425"/>
                </a:tc>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Nguyễn Anh Tuấn</a:t>
                      </a:r>
                      <a:endParaRPr sz="1200"/>
                    </a:p>
                  </a:txBody>
                  <a:tcPr marL="91425" marR="91425" marT="91425" marB="91425"/>
                </a:tc>
                <a:extLst>
                  <a:ext uri="{0D108BD9-81ED-4DB2-BD59-A6C34878D82A}">
                    <a16:rowId xmlns:a16="http://schemas.microsoft.com/office/drawing/2014/main" val="4142923855"/>
                  </a:ext>
                </a:extLst>
              </a:tr>
            </a:tbl>
          </a:graphicData>
        </a:graphic>
      </p:graphicFrame>
      <p:pic>
        <p:nvPicPr>
          <p:cNvPr id="3074" name="Picture 2" descr="Our team &amp; board - EU DisinfoLab">
            <a:extLst>
              <a:ext uri="{FF2B5EF4-FFF2-40B4-BE49-F238E27FC236}">
                <a16:creationId xmlns:a16="http://schemas.microsoft.com/office/drawing/2014/main" id="{2329B72D-0EAB-2306-FC12-EDE8D85CD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0" y="1675653"/>
            <a:ext cx="3905980" cy="131691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300;p39">
            <a:extLst>
              <a:ext uri="{FF2B5EF4-FFF2-40B4-BE49-F238E27FC236}">
                <a16:creationId xmlns:a16="http://schemas.microsoft.com/office/drawing/2014/main" id="{E9E6E054-401E-2491-7D99-B07AC6DAA5C2}"/>
              </a:ext>
            </a:extLst>
          </p:cNvPr>
          <p:cNvGrpSpPr/>
          <p:nvPr/>
        </p:nvGrpSpPr>
        <p:grpSpPr>
          <a:xfrm>
            <a:off x="713219" y="539489"/>
            <a:ext cx="564211" cy="183878"/>
            <a:chOff x="322625" y="4867200"/>
            <a:chExt cx="847800" cy="276300"/>
          </a:xfrm>
        </p:grpSpPr>
        <p:cxnSp>
          <p:nvCxnSpPr>
            <p:cNvPr id="6" name="Google Shape;301;p39">
              <a:extLst>
                <a:ext uri="{FF2B5EF4-FFF2-40B4-BE49-F238E27FC236}">
                  <a16:creationId xmlns:a16="http://schemas.microsoft.com/office/drawing/2014/main" id="{AF348D79-C0E9-66D4-9B6A-3A797DDBA946}"/>
                </a:ext>
              </a:extLst>
            </p:cNvPr>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7" name="Google Shape;302;p39">
              <a:extLst>
                <a:ext uri="{FF2B5EF4-FFF2-40B4-BE49-F238E27FC236}">
                  <a16:creationId xmlns:a16="http://schemas.microsoft.com/office/drawing/2014/main" id="{961382A8-B2C2-FA8A-A58D-CBE335AFFD4D}"/>
                </a:ext>
              </a:extLst>
            </p:cNvPr>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 name="Google Shape;303;p39">
              <a:extLst>
                <a:ext uri="{FF2B5EF4-FFF2-40B4-BE49-F238E27FC236}">
                  <a16:creationId xmlns:a16="http://schemas.microsoft.com/office/drawing/2014/main" id="{F226CC78-7D13-5896-161F-DD0233B83B04}"/>
                </a:ext>
              </a:extLst>
            </p:cNvPr>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 name="Google Shape;304;p39">
              <a:extLst>
                <a:ext uri="{FF2B5EF4-FFF2-40B4-BE49-F238E27FC236}">
                  <a16:creationId xmlns:a16="http://schemas.microsoft.com/office/drawing/2014/main" id="{A385BC5B-D740-998D-B1E5-341FDB071114}"/>
                </a:ext>
              </a:extLst>
            </p:cNvPr>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0" name="Google Shape;305;p39">
              <a:extLst>
                <a:ext uri="{FF2B5EF4-FFF2-40B4-BE49-F238E27FC236}">
                  <a16:creationId xmlns:a16="http://schemas.microsoft.com/office/drawing/2014/main" id="{1F3802DE-8D28-A86F-55EF-72573A91FEDA}"/>
                </a:ext>
              </a:extLst>
            </p:cNvPr>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1" name="Google Shape;306;p39">
              <a:extLst>
                <a:ext uri="{FF2B5EF4-FFF2-40B4-BE49-F238E27FC236}">
                  <a16:creationId xmlns:a16="http://schemas.microsoft.com/office/drawing/2014/main" id="{0E3C130E-1E33-03F3-31D4-59B51BC91E63}"/>
                </a:ext>
              </a:extLst>
            </p:cNvPr>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63567" y="789448"/>
            <a:ext cx="7502142" cy="32312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50000"/>
              </a:lnSpc>
            </a:pPr>
            <a:r>
              <a:rPr lang="vi-VN" sz="2800" dirty="0"/>
              <a:t>Phân tích và trích xuất dữ liệu:</a:t>
            </a:r>
          </a:p>
          <a:p>
            <a:pPr algn="l">
              <a:lnSpc>
                <a:spcPct val="250000"/>
              </a:lnSpc>
            </a:pPr>
            <a:r>
              <a:rPr lang="vi-VN" sz="1400" b="0" dirty="0"/>
              <a:t>- Gom nhóm các điều kiện thời tiết theo từng tháng.</a:t>
            </a:r>
          </a:p>
          <a:p>
            <a:pPr algn="l">
              <a:lnSpc>
                <a:spcPct val="250000"/>
              </a:lnSpc>
            </a:pPr>
            <a:r>
              <a:rPr lang="vi-VN" sz="1400" b="0" dirty="0"/>
              <a:t>- Lưu giá trị vào một </a:t>
            </a:r>
            <a:r>
              <a:rPr lang="vi-VN" sz="1400" b="0" dirty="0" err="1"/>
              <a:t>dictionary</a:t>
            </a:r>
            <a:r>
              <a:rPr lang="vi-VN" sz="1400" b="0" dirty="0"/>
              <a:t> với </a:t>
            </a:r>
            <a:r>
              <a:rPr lang="vi-VN" sz="1400" b="0" dirty="0" err="1"/>
              <a:t>key</a:t>
            </a:r>
            <a:r>
              <a:rPr lang="vi-VN" sz="1400" b="0" dirty="0"/>
              <a:t> là các điều kiện thời tiết, </a:t>
            </a:r>
            <a:r>
              <a:rPr lang="vi-VN" sz="1400" b="0" dirty="0" err="1"/>
              <a:t>value</a:t>
            </a:r>
            <a:r>
              <a:rPr lang="vi-VN" sz="1400" b="0" dirty="0"/>
              <a:t> là 1 </a:t>
            </a:r>
            <a:r>
              <a:rPr lang="vi-VN" sz="1400" b="0" dirty="0" err="1"/>
              <a:t>dictionary</a:t>
            </a:r>
            <a:r>
              <a:rPr lang="vi-VN" sz="1400" b="0" dirty="0"/>
              <a:t> khác</a:t>
            </a:r>
          </a:p>
          <a:p>
            <a:pPr algn="l">
              <a:lnSpc>
                <a:spcPct val="250000"/>
              </a:lnSpc>
            </a:pPr>
            <a:r>
              <a:rPr lang="vi-VN" sz="1400" b="0" dirty="0"/>
              <a:t>với </a:t>
            </a:r>
            <a:r>
              <a:rPr lang="vi-VN" sz="1400" b="0" dirty="0" err="1"/>
              <a:t>key</a:t>
            </a:r>
            <a:r>
              <a:rPr lang="vi-VN" sz="1400" b="0" dirty="0"/>
              <a:t> là các tháng trong năm và </a:t>
            </a:r>
            <a:r>
              <a:rPr lang="vi-VN" sz="1400" b="0" dirty="0" err="1"/>
              <a:t>value</a:t>
            </a:r>
            <a:r>
              <a:rPr lang="vi-VN" sz="1400" b="0" dirty="0"/>
              <a:t> là số giờ xuất hiện điều kiện thời tiết đó trong tháng.</a:t>
            </a:r>
            <a:endParaRPr lang="en-US" sz="1400" b="0" dirty="0"/>
          </a:p>
        </p:txBody>
      </p:sp>
    </p:spTree>
    <p:extLst>
      <p:ext uri="{BB962C8B-B14F-4D97-AF65-F5344CB8AC3E}">
        <p14:creationId xmlns:p14="http://schemas.microsoft.com/office/powerpoint/2010/main" val="4099062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645425" y="287976"/>
            <a:ext cx="533078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Trực quan hóa dữ liệu</a:t>
            </a:r>
          </a:p>
        </p:txBody>
      </p:sp>
      <p:pic>
        <p:nvPicPr>
          <p:cNvPr id="5" name="Hình ảnh 4">
            <a:extLst>
              <a:ext uri="{FF2B5EF4-FFF2-40B4-BE49-F238E27FC236}">
                <a16:creationId xmlns:a16="http://schemas.microsoft.com/office/drawing/2014/main" id="{48933EC2-6A2B-F018-9AB7-DD62CF1CDD46}"/>
              </a:ext>
            </a:extLst>
          </p:cNvPr>
          <p:cNvPicPr>
            <a:picLocks noChangeAspect="1"/>
          </p:cNvPicPr>
          <p:nvPr/>
        </p:nvPicPr>
        <p:blipFill>
          <a:blip r:embed="rId3"/>
          <a:stretch>
            <a:fillRect/>
          </a:stretch>
        </p:blipFill>
        <p:spPr>
          <a:xfrm>
            <a:off x="1284396" y="1086654"/>
            <a:ext cx="5963771" cy="2970192"/>
          </a:xfrm>
          <a:prstGeom prst="rect">
            <a:avLst/>
          </a:prstGeom>
        </p:spPr>
      </p:pic>
    </p:spTree>
    <p:extLst>
      <p:ext uri="{BB962C8B-B14F-4D97-AF65-F5344CB8AC3E}">
        <p14:creationId xmlns:p14="http://schemas.microsoft.com/office/powerpoint/2010/main" val="2553479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645425" y="287976"/>
            <a:ext cx="533078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Trực quan hóa dữ liệu</a:t>
            </a:r>
          </a:p>
        </p:txBody>
      </p:sp>
      <p:pic>
        <p:nvPicPr>
          <p:cNvPr id="4" name="Hình ảnh 3">
            <a:extLst>
              <a:ext uri="{FF2B5EF4-FFF2-40B4-BE49-F238E27FC236}">
                <a16:creationId xmlns:a16="http://schemas.microsoft.com/office/drawing/2014/main" id="{F904BA6E-9149-86CC-7BAE-0EF45D6D7ADA}"/>
              </a:ext>
            </a:extLst>
          </p:cNvPr>
          <p:cNvPicPr>
            <a:picLocks noChangeAspect="1"/>
          </p:cNvPicPr>
          <p:nvPr/>
        </p:nvPicPr>
        <p:blipFill>
          <a:blip r:embed="rId3"/>
          <a:stretch>
            <a:fillRect/>
          </a:stretch>
        </p:blipFill>
        <p:spPr>
          <a:xfrm>
            <a:off x="2043102" y="964569"/>
            <a:ext cx="4535430" cy="3214362"/>
          </a:xfrm>
          <a:prstGeom prst="rect">
            <a:avLst/>
          </a:prstGeom>
        </p:spPr>
      </p:pic>
    </p:spTree>
    <p:extLst>
      <p:ext uri="{BB962C8B-B14F-4D97-AF65-F5344CB8AC3E}">
        <p14:creationId xmlns:p14="http://schemas.microsoft.com/office/powerpoint/2010/main" val="1330836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50000"/>
              </a:lnSpc>
            </a:pPr>
            <a:r>
              <a:rPr lang="vi-VN" sz="2800" dirty="0"/>
              <a:t>Nhận xét:</a:t>
            </a:r>
          </a:p>
          <a:p>
            <a:pPr algn="l">
              <a:lnSpc>
                <a:spcPct val="250000"/>
              </a:lnSpc>
            </a:pPr>
            <a:r>
              <a:rPr lang="vi-VN" sz="1400" b="0" dirty="0"/>
              <a:t>Tổng quát:</a:t>
            </a:r>
          </a:p>
          <a:p>
            <a:pPr algn="l">
              <a:lnSpc>
                <a:spcPct val="250000"/>
              </a:lnSpc>
            </a:pPr>
            <a:r>
              <a:rPr lang="vi-VN" sz="1400" b="0" dirty="0"/>
              <a:t>    - Điều kiện thời tiết </a:t>
            </a:r>
            <a:r>
              <a:rPr lang="vi-VN" sz="1400" b="0" dirty="0" err="1"/>
              <a:t>Cloudy</a:t>
            </a:r>
            <a:r>
              <a:rPr lang="vi-VN" sz="1400" b="0" dirty="0"/>
              <a:t> (có mấy), </a:t>
            </a:r>
            <a:r>
              <a:rPr lang="vi-VN" sz="1400" b="0" dirty="0" err="1"/>
              <a:t>Fair</a:t>
            </a:r>
            <a:r>
              <a:rPr lang="vi-VN" sz="1400" b="0" dirty="0"/>
              <a:t> (đẹp) và </a:t>
            </a:r>
            <a:r>
              <a:rPr lang="vi-VN" sz="1400" b="0" dirty="0" err="1"/>
              <a:t>Rain</a:t>
            </a:r>
            <a:r>
              <a:rPr lang="vi-VN" sz="1400" b="0" dirty="0"/>
              <a:t> (mưa)  chiếm phần lớn trong năm, </a:t>
            </a:r>
          </a:p>
          <a:p>
            <a:pPr algn="l">
              <a:lnSpc>
                <a:spcPct val="250000"/>
              </a:lnSpc>
            </a:pPr>
            <a:r>
              <a:rPr lang="vi-VN" sz="1400" b="0" dirty="0"/>
              <a:t>đặc biệt là </a:t>
            </a:r>
            <a:r>
              <a:rPr lang="vi-VN" sz="1400" b="0" dirty="0" err="1"/>
              <a:t>Cloudy</a:t>
            </a:r>
            <a:r>
              <a:rPr lang="vi-VN" sz="1400" b="0" dirty="0"/>
              <a:t> với hơn 12000h.</a:t>
            </a:r>
          </a:p>
          <a:p>
            <a:pPr algn="l">
              <a:lnSpc>
                <a:spcPct val="250000"/>
              </a:lnSpc>
            </a:pPr>
            <a:r>
              <a:rPr lang="vi-VN" sz="1400" b="0" dirty="0"/>
              <a:t>    - Các kiểu thời tiết: </a:t>
            </a:r>
            <a:r>
              <a:rPr lang="vi-VN" sz="1400" b="0" dirty="0" err="1"/>
              <a:t>Fog</a:t>
            </a:r>
            <a:r>
              <a:rPr lang="vi-VN" sz="1400" b="0" dirty="0"/>
              <a:t>/</a:t>
            </a:r>
            <a:r>
              <a:rPr lang="vi-VN" sz="1400" b="0" dirty="0" err="1"/>
              <a:t>Haze</a:t>
            </a:r>
            <a:r>
              <a:rPr lang="vi-VN" sz="1400" b="0" dirty="0"/>
              <a:t> (sương mù), T-</a:t>
            </a:r>
            <a:r>
              <a:rPr lang="vi-VN" sz="1400" b="0" dirty="0" err="1"/>
              <a:t>Storm</a:t>
            </a:r>
            <a:r>
              <a:rPr lang="vi-VN" sz="1400" b="0" dirty="0"/>
              <a:t> (giông), và </a:t>
            </a:r>
            <a:r>
              <a:rPr lang="vi-VN" sz="1400" b="0" dirty="0" err="1"/>
              <a:t>Thunder</a:t>
            </a:r>
            <a:r>
              <a:rPr lang="vi-VN" sz="1400" b="0" dirty="0"/>
              <a:t> (sấm sét) xuất hiện ít </a:t>
            </a:r>
          </a:p>
          <a:p>
            <a:pPr algn="l">
              <a:lnSpc>
                <a:spcPct val="250000"/>
              </a:lnSpc>
            </a:pPr>
            <a:r>
              <a:rPr lang="vi-VN" sz="1400" b="0" dirty="0"/>
              <a:t>trong năm với tháng cao nhất chỉ khoảng 13h/tháng.</a:t>
            </a:r>
            <a:endParaRPr lang="en-US" sz="1400" b="0" dirty="0"/>
          </a:p>
        </p:txBody>
      </p:sp>
    </p:spTree>
    <p:extLst>
      <p:ext uri="{BB962C8B-B14F-4D97-AF65-F5344CB8AC3E}">
        <p14:creationId xmlns:p14="http://schemas.microsoft.com/office/powerpoint/2010/main" val="1422648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r>
              <a:rPr lang="vi-VN" sz="2800" dirty="0"/>
              <a:t>Nhận xét:</a:t>
            </a:r>
            <a:endParaRPr lang="vi-VN" sz="1400" b="0" dirty="0"/>
          </a:p>
          <a:p>
            <a:pPr algn="l"/>
            <a:r>
              <a:rPr lang="vi-VN" sz="1400" b="0" dirty="0"/>
              <a:t>Cụ thể:</a:t>
            </a:r>
          </a:p>
          <a:p>
            <a:pPr algn="l"/>
            <a:r>
              <a:rPr lang="vi-VN" sz="1400" b="0" dirty="0"/>
              <a:t>    - </a:t>
            </a:r>
            <a:r>
              <a:rPr lang="vi-VN" sz="1400" b="0" dirty="0" err="1"/>
              <a:t>Cloudy</a:t>
            </a:r>
            <a:r>
              <a:rPr lang="vi-VN" sz="1400" b="0" dirty="0"/>
              <a:t>:</a:t>
            </a:r>
          </a:p>
          <a:p>
            <a:pPr algn="l"/>
            <a:r>
              <a:rPr lang="vi-VN" sz="1400" b="0" dirty="0"/>
              <a:t>         Xuất hiện rất thường xuyên trong năm (trên 300h mỗi tháng), chỉ có tháng 1, 2 và 3 </a:t>
            </a:r>
            <a:br>
              <a:rPr lang="vi-VN" sz="1400" b="0" dirty="0"/>
            </a:br>
            <a:r>
              <a:rPr lang="vi-VN" sz="1400" b="0" dirty="0"/>
              <a:t>là dưới 500h mỗi tháng, còn lại đều trên 500h.</a:t>
            </a:r>
          </a:p>
          <a:p>
            <a:pPr algn="l"/>
            <a:endParaRPr lang="vi-VN" sz="1400" b="0" dirty="0"/>
          </a:p>
          <a:p>
            <a:pPr algn="l"/>
            <a:r>
              <a:rPr lang="vi-VN" sz="1400" b="0" dirty="0"/>
              <a:t>    - </a:t>
            </a:r>
            <a:r>
              <a:rPr lang="vi-VN" sz="1400" b="0" dirty="0" err="1"/>
              <a:t>Fair</a:t>
            </a:r>
            <a:r>
              <a:rPr lang="vi-VN" sz="1400" b="0" dirty="0"/>
              <a:t>:</a:t>
            </a:r>
          </a:p>
          <a:p>
            <a:pPr algn="l"/>
            <a:r>
              <a:rPr lang="vi-VN" sz="1400" b="0" dirty="0"/>
              <a:t>        + Xuất hiện nhiều vào các tháng đầu năm (tháng 1,2,3) với hơn 200h mỗi tháng,</a:t>
            </a:r>
            <a:br>
              <a:rPr lang="vi-VN" sz="1400" b="0" dirty="0"/>
            </a:br>
            <a:r>
              <a:rPr lang="vi-VN" sz="1400" b="0" dirty="0"/>
              <a:t>cao điểm nhất là tháng 3 với gần 400h.</a:t>
            </a:r>
          </a:p>
          <a:p>
            <a:pPr algn="l"/>
            <a:r>
              <a:rPr lang="vi-VN" sz="1400" b="0" dirty="0"/>
              <a:t>        + Các tháng còn lại trong năm thời gian xuất hiện ít, dưới 150h/tháng, </a:t>
            </a:r>
            <a:br>
              <a:rPr lang="vi-VN" sz="1400" b="0" dirty="0"/>
            </a:br>
            <a:r>
              <a:rPr lang="vi-VN" sz="1400" b="0" dirty="0"/>
              <a:t>chạm đáy là tháng 9 (vì lúc này là đỉnh điểm của mùa mưa).</a:t>
            </a:r>
          </a:p>
          <a:p>
            <a:pPr algn="l"/>
            <a:endParaRPr lang="vi-VN" sz="1400" b="0" dirty="0"/>
          </a:p>
          <a:p>
            <a:pPr algn="l"/>
            <a:r>
              <a:rPr lang="vi-VN" sz="1400" b="0" dirty="0"/>
              <a:t>    - </a:t>
            </a:r>
            <a:r>
              <a:rPr lang="vi-VN" sz="1400" b="0" dirty="0" err="1"/>
              <a:t>Rain</a:t>
            </a:r>
            <a:r>
              <a:rPr lang="vi-VN" sz="1400" b="0" dirty="0"/>
              <a:t>:</a:t>
            </a:r>
          </a:p>
          <a:p>
            <a:pPr algn="l"/>
            <a:r>
              <a:rPr lang="vi-VN" sz="1400" b="0" dirty="0"/>
              <a:t>        - Mưa ít ở các tháng đầu năm và cuối năm (tháng 1,2,3,11,12) với thời gian mưa</a:t>
            </a:r>
            <a:br>
              <a:rPr lang="vi-VN" sz="1400" b="0" dirty="0"/>
            </a:br>
            <a:r>
              <a:rPr lang="vi-VN" sz="1400" b="0" dirty="0"/>
              <a:t>chỉ dưới 20h/tháng.</a:t>
            </a:r>
          </a:p>
          <a:p>
            <a:pPr algn="l"/>
            <a:r>
              <a:rPr lang="vi-VN" sz="1400" b="0" dirty="0"/>
              <a:t>        - Mưa nhiều bắt đầu từ tháng 7 đến tháng 10 </a:t>
            </a:r>
            <a:r>
              <a:rPr lang="vi-VN" sz="1400" b="0" dirty="0">
                <a:sym typeface="Symbol" panose="05050102010706020507" pitchFamily="18" charset="2"/>
              </a:rPr>
              <a:t></a:t>
            </a:r>
            <a:r>
              <a:rPr lang="vi-VN" sz="1400" b="0" dirty="0"/>
              <a:t> mùa mưa bắt đầu, đỉnh điểm là tháng 9</a:t>
            </a:r>
            <a:br>
              <a:rPr lang="vi-VN" sz="1400" b="0" dirty="0"/>
            </a:br>
            <a:r>
              <a:rPr lang="vi-VN" sz="1400" b="0" dirty="0"/>
              <a:t>với gần 120h mưa.</a:t>
            </a:r>
          </a:p>
        </p:txBody>
      </p:sp>
    </p:spTree>
    <p:extLst>
      <p:ext uri="{BB962C8B-B14F-4D97-AF65-F5344CB8AC3E}">
        <p14:creationId xmlns:p14="http://schemas.microsoft.com/office/powerpoint/2010/main" val="1125956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r>
              <a:rPr lang="vi-VN" sz="2800" dirty="0"/>
              <a:t>Nhận xét:</a:t>
            </a:r>
            <a:endParaRPr lang="vi-VN" sz="1400" b="0" dirty="0"/>
          </a:p>
          <a:p>
            <a:pPr algn="l"/>
            <a:r>
              <a:rPr lang="vi-VN" sz="1400" b="0" dirty="0"/>
              <a:t>Cụ thể:</a:t>
            </a:r>
          </a:p>
          <a:p>
            <a:pPr algn="l"/>
            <a:r>
              <a:rPr lang="vi-VN" sz="1400" b="0" dirty="0"/>
              <a:t>    - </a:t>
            </a:r>
            <a:r>
              <a:rPr lang="vi-VN" sz="1400" b="0" dirty="0" err="1"/>
              <a:t>Fog</a:t>
            </a:r>
            <a:r>
              <a:rPr lang="vi-VN" sz="1400" b="0" dirty="0"/>
              <a:t> / </a:t>
            </a:r>
            <a:r>
              <a:rPr lang="vi-VN" sz="1400" b="0" dirty="0" err="1"/>
              <a:t>Haze</a:t>
            </a:r>
            <a:r>
              <a:rPr lang="vi-VN" sz="1400" b="0" dirty="0"/>
              <a:t>:</a:t>
            </a:r>
          </a:p>
          <a:p>
            <a:pPr algn="l"/>
            <a:r>
              <a:rPr lang="vi-VN" sz="1400" b="0" dirty="0"/>
              <a:t>        + Sương mù nhiều vào các tháng đầu và cuối năm (tháng 1,2,10,11) với thời gian trên 6h/tháng.</a:t>
            </a:r>
          </a:p>
          <a:p>
            <a:pPr algn="l"/>
            <a:r>
              <a:rPr lang="vi-VN" sz="1400" b="0" dirty="0"/>
              <a:t>        + Sương mù xảy ra ít vào các tháng giữa năm (từ tháng 3 đến tháng 9).</a:t>
            </a:r>
          </a:p>
          <a:p>
            <a:pPr algn="l"/>
            <a:endParaRPr lang="vi-VN" sz="1400" b="0" dirty="0"/>
          </a:p>
          <a:p>
            <a:pPr algn="l"/>
            <a:r>
              <a:rPr lang="vi-VN" sz="1400" b="0" dirty="0"/>
              <a:t>    - T-</a:t>
            </a:r>
            <a:r>
              <a:rPr lang="vi-VN" sz="1400" b="0" dirty="0" err="1"/>
              <a:t>Storm</a:t>
            </a:r>
            <a:r>
              <a:rPr lang="vi-VN" sz="1400" b="0" dirty="0"/>
              <a:t>:</a:t>
            </a:r>
          </a:p>
          <a:p>
            <a:pPr algn="l"/>
            <a:r>
              <a:rPr lang="vi-VN" sz="1400" b="0" dirty="0"/>
              <a:t>        + Mưa giông xảy ra nhiều từ tháng 4 đến tháng 10, nhiều nhất vào tháng 8 và tháng 9,</a:t>
            </a:r>
          </a:p>
          <a:p>
            <a:pPr algn="l"/>
            <a:r>
              <a:rPr lang="vi-VN" sz="1400" b="0" dirty="0"/>
              <a:t>đặc biệt là tháng 8.</a:t>
            </a:r>
          </a:p>
          <a:p>
            <a:pPr algn="l"/>
            <a:r>
              <a:rPr lang="vi-VN" sz="1400" b="0" dirty="0"/>
              <a:t>        </a:t>
            </a:r>
            <a:r>
              <a:rPr lang="vi-VN" sz="1400" b="0" dirty="0">
                <a:sym typeface="Symbol" panose="05050102010706020507" pitchFamily="18" charset="2"/>
              </a:rPr>
              <a:t></a:t>
            </a:r>
            <a:r>
              <a:rPr lang="vi-VN" sz="1400" b="0" dirty="0"/>
              <a:t> Nguyên nhân: lúc đó là thời gian bước vào mùa mưa cho nên giông xuất hiện nhiều.</a:t>
            </a:r>
          </a:p>
          <a:p>
            <a:pPr algn="l"/>
            <a:endParaRPr lang="vi-VN" sz="1400" b="0" dirty="0"/>
          </a:p>
          <a:p>
            <a:pPr algn="l"/>
            <a:r>
              <a:rPr lang="vi-VN" sz="1400" b="0" dirty="0"/>
              <a:t>    - </a:t>
            </a:r>
            <a:r>
              <a:rPr lang="vi-VN" sz="1400" b="0" dirty="0" err="1"/>
              <a:t>Thunder</a:t>
            </a:r>
            <a:r>
              <a:rPr lang="vi-VN" sz="1400" b="0" dirty="0"/>
              <a:t>:</a:t>
            </a:r>
          </a:p>
          <a:p>
            <a:pPr algn="l"/>
            <a:r>
              <a:rPr lang="vi-VN" sz="1400" b="0" dirty="0"/>
              <a:t>        + Sấm sét phân bố khá đều ở các tháng giữa và cuối năm (từ tháng 1 đến tháng 11).</a:t>
            </a:r>
          </a:p>
          <a:p>
            <a:pPr algn="l"/>
            <a:r>
              <a:rPr lang="vi-VN" sz="1400" b="0" dirty="0"/>
              <a:t>        </a:t>
            </a:r>
            <a:r>
              <a:rPr lang="vi-VN" sz="1400" b="0" dirty="0">
                <a:sym typeface="Symbol" panose="05050102010706020507" pitchFamily="18" charset="2"/>
              </a:rPr>
              <a:t></a:t>
            </a:r>
            <a:r>
              <a:rPr lang="vi-VN" sz="1400" b="0" dirty="0"/>
              <a:t> Nguyên nhân: Thông thường sấm sét thường đi kèm với mưa giông.</a:t>
            </a:r>
          </a:p>
          <a:p>
            <a:pPr algn="l"/>
            <a:r>
              <a:rPr lang="vi-VN" sz="1400" b="0" dirty="0"/>
              <a:t>        + Xuất hiện ít vào 3 tháng đầu năm (tháng 1,2,3) và tháng 12.</a:t>
            </a:r>
          </a:p>
          <a:p>
            <a:pPr algn="l"/>
            <a:r>
              <a:rPr lang="vi-VN" sz="1400" b="0" dirty="0"/>
              <a:t>        </a:t>
            </a:r>
            <a:r>
              <a:rPr lang="vi-VN" sz="1400" b="0" dirty="0">
                <a:sym typeface="Symbol" panose="05050102010706020507" pitchFamily="18" charset="2"/>
              </a:rPr>
              <a:t></a:t>
            </a:r>
            <a:r>
              <a:rPr lang="vi-VN" sz="1400" b="0" dirty="0"/>
              <a:t> Nguyên nhân: vào 3 tháng đầu năm là mùa xuân, thời tiết đẹp nên ít xảy ra sấm sét.</a:t>
            </a:r>
            <a:br>
              <a:rPr lang="vi-VN" sz="1400" b="0" dirty="0"/>
            </a:br>
            <a:r>
              <a:rPr lang="vi-VN" sz="1400" b="0" dirty="0"/>
              <a:t>Tháng 12 ít sấm sét vì lúc đó đã bắt đầu kết thúc mùa mưa chuyển sang mùa nắng.</a:t>
            </a:r>
            <a:endParaRPr lang="en-US" sz="1400" b="0" dirty="0"/>
          </a:p>
        </p:txBody>
      </p:sp>
    </p:spTree>
    <p:extLst>
      <p:ext uri="{BB962C8B-B14F-4D97-AF65-F5344CB8AC3E}">
        <p14:creationId xmlns:p14="http://schemas.microsoft.com/office/powerpoint/2010/main" val="3366583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817947"/>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5</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48287" y="1547087"/>
            <a:ext cx="7325062" cy="28740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lnSpc>
                <a:spcPct val="150000"/>
              </a:lnSpc>
            </a:pPr>
            <a:r>
              <a:rPr lang="vi-VN" dirty="0"/>
              <a:t>Điều thời tiết nhiều mây (</a:t>
            </a:r>
            <a:r>
              <a:rPr lang="vi-VN" dirty="0" err="1"/>
              <a:t>Cloudy</a:t>
            </a:r>
            <a:r>
              <a:rPr lang="vi-VN" dirty="0"/>
              <a:t>)</a:t>
            </a:r>
          </a:p>
          <a:p>
            <a:pPr algn="ctr">
              <a:lnSpc>
                <a:spcPct val="150000"/>
              </a:lnSpc>
            </a:pPr>
            <a:r>
              <a:rPr lang="vi-VN" dirty="0"/>
              <a:t>phân bố như thế nào trong khoảng thời gian từ 6h đến 18h các ngày trong tuần?</a:t>
            </a:r>
            <a:endParaRPr lang="en-US" dirty="0"/>
          </a:p>
        </p:txBody>
      </p:sp>
    </p:spTree>
    <p:extLst>
      <p:ext uri="{BB962C8B-B14F-4D97-AF65-F5344CB8AC3E}">
        <p14:creationId xmlns:p14="http://schemas.microsoft.com/office/powerpoint/2010/main" val="1963666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607003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chúng ta biết được những khoảng thời gian có thời tiết thuận lợi</a:t>
            </a:r>
            <a:br>
              <a:rPr lang="vi-VN" sz="1400" b="0" dirty="0"/>
            </a:br>
            <a:r>
              <a:rPr lang="vi-VN" sz="1400" b="0" dirty="0"/>
              <a:t>cho các hoạt động sinh hoạt ngoài trời trong mỗi ngày của cả tuần.</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40" y="2435027"/>
            <a:ext cx="6399484"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Mong muốn không bị thời tiết làm ảnh hưởng đến buổi đi chơi với bạn bè.</a:t>
            </a:r>
          </a:p>
        </p:txBody>
      </p:sp>
    </p:spTree>
    <p:extLst>
      <p:ext uri="{BB962C8B-B14F-4D97-AF65-F5344CB8AC3E}">
        <p14:creationId xmlns:p14="http://schemas.microsoft.com/office/powerpoint/2010/main" val="1730231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63567" y="789449"/>
            <a:ext cx="7502142" cy="1557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Phân tích và trích xuất dữ liệu:</a:t>
            </a:r>
          </a:p>
          <a:p>
            <a:pPr algn="l">
              <a:lnSpc>
                <a:spcPct val="150000"/>
              </a:lnSpc>
            </a:pPr>
            <a:r>
              <a:rPr lang="vi-VN" sz="1400" b="0" dirty="0"/>
              <a:t>Tạo </a:t>
            </a:r>
            <a:r>
              <a:rPr lang="vi-VN" sz="1400" b="0" dirty="0" err="1"/>
              <a:t>dataframe</a:t>
            </a:r>
            <a:r>
              <a:rPr lang="vi-VN" sz="1400" b="0" dirty="0"/>
              <a:t> là một ma trận 12x7 biểu diễn số lần thời tiết là nhiều mây trong khoảng thời gian từ 6h đến 18h theo từng ngày.</a:t>
            </a:r>
            <a:endParaRPr lang="en-US" sz="1400" b="0" dirty="0"/>
          </a:p>
        </p:txBody>
      </p:sp>
      <p:graphicFrame>
        <p:nvGraphicFramePr>
          <p:cNvPr id="3" name="Bảng 3">
            <a:extLst>
              <a:ext uri="{FF2B5EF4-FFF2-40B4-BE49-F238E27FC236}">
                <a16:creationId xmlns:a16="http://schemas.microsoft.com/office/drawing/2014/main" id="{42D83B43-FB20-DA88-4F38-3732FBE1A1F9}"/>
              </a:ext>
            </a:extLst>
          </p:cNvPr>
          <p:cNvGraphicFramePr>
            <a:graphicFrameLocks noGrp="1"/>
          </p:cNvGraphicFramePr>
          <p:nvPr>
            <p:extLst>
              <p:ext uri="{D42A27DB-BD31-4B8C-83A1-F6EECF244321}">
                <p14:modId xmlns:p14="http://schemas.microsoft.com/office/powerpoint/2010/main" val="2529277614"/>
              </p:ext>
            </p:extLst>
          </p:nvPr>
        </p:nvGraphicFramePr>
        <p:xfrm>
          <a:off x="1524000" y="2341417"/>
          <a:ext cx="6096000" cy="1854200"/>
        </p:xfrm>
        <a:graphic>
          <a:graphicData uri="http://schemas.openxmlformats.org/drawingml/2006/table">
            <a:tbl>
              <a:tblPr firstRow="1" bandRow="1">
                <a:tableStyleId>{654CF4B7-87F3-466D-B1C6-65397A6AF496}</a:tableStyleId>
              </a:tblPr>
              <a:tblGrid>
                <a:gridCol w="1219200">
                  <a:extLst>
                    <a:ext uri="{9D8B030D-6E8A-4147-A177-3AD203B41FA5}">
                      <a16:colId xmlns:a16="http://schemas.microsoft.com/office/drawing/2014/main" val="2080654928"/>
                    </a:ext>
                  </a:extLst>
                </a:gridCol>
                <a:gridCol w="1219200">
                  <a:extLst>
                    <a:ext uri="{9D8B030D-6E8A-4147-A177-3AD203B41FA5}">
                      <a16:colId xmlns:a16="http://schemas.microsoft.com/office/drawing/2014/main" val="622645292"/>
                    </a:ext>
                  </a:extLst>
                </a:gridCol>
                <a:gridCol w="1219200">
                  <a:extLst>
                    <a:ext uri="{9D8B030D-6E8A-4147-A177-3AD203B41FA5}">
                      <a16:colId xmlns:a16="http://schemas.microsoft.com/office/drawing/2014/main" val="2056098529"/>
                    </a:ext>
                  </a:extLst>
                </a:gridCol>
                <a:gridCol w="1219200">
                  <a:extLst>
                    <a:ext uri="{9D8B030D-6E8A-4147-A177-3AD203B41FA5}">
                      <a16:colId xmlns:a16="http://schemas.microsoft.com/office/drawing/2014/main" val="906284777"/>
                    </a:ext>
                  </a:extLst>
                </a:gridCol>
                <a:gridCol w="1219200">
                  <a:extLst>
                    <a:ext uri="{9D8B030D-6E8A-4147-A177-3AD203B41FA5}">
                      <a16:colId xmlns:a16="http://schemas.microsoft.com/office/drawing/2014/main" val="1070642299"/>
                    </a:ext>
                  </a:extLst>
                </a:gridCol>
              </a:tblGrid>
              <a:tr h="370840">
                <a:tc>
                  <a:txBody>
                    <a:bodyPr/>
                    <a:lstStyle/>
                    <a:p>
                      <a:pPr algn="r"/>
                      <a:endParaRPr lang="vi-VN" dirty="0"/>
                    </a:p>
                  </a:txBody>
                  <a:tcPr/>
                </a:tc>
                <a:tc>
                  <a:txBody>
                    <a:bodyPr/>
                    <a:lstStyle/>
                    <a:p>
                      <a:pPr algn="r"/>
                      <a:r>
                        <a:rPr lang="vi-VN" dirty="0"/>
                        <a:t>6</a:t>
                      </a:r>
                    </a:p>
                  </a:txBody>
                  <a:tcPr/>
                </a:tc>
                <a:tc>
                  <a:txBody>
                    <a:bodyPr/>
                    <a:lstStyle/>
                    <a:p>
                      <a:pPr algn="r"/>
                      <a:r>
                        <a:rPr lang="vi-VN" dirty="0"/>
                        <a:t>7</a:t>
                      </a:r>
                    </a:p>
                  </a:txBody>
                  <a:tcPr/>
                </a:tc>
                <a:tc>
                  <a:txBody>
                    <a:bodyPr/>
                    <a:lstStyle/>
                    <a:p>
                      <a:pPr algn="ctr"/>
                      <a:r>
                        <a:rPr lang="vi-VN" dirty="0"/>
                        <a:t>…</a:t>
                      </a:r>
                    </a:p>
                  </a:txBody>
                  <a:tcPr/>
                </a:tc>
                <a:tc>
                  <a:txBody>
                    <a:bodyPr/>
                    <a:lstStyle/>
                    <a:p>
                      <a:pPr algn="r"/>
                      <a:r>
                        <a:rPr lang="vi-VN" dirty="0"/>
                        <a:t>17</a:t>
                      </a:r>
                    </a:p>
                  </a:txBody>
                  <a:tcPr/>
                </a:tc>
                <a:extLst>
                  <a:ext uri="{0D108BD9-81ED-4DB2-BD59-A6C34878D82A}">
                    <a16:rowId xmlns:a16="http://schemas.microsoft.com/office/drawing/2014/main" val="3160579291"/>
                  </a:ext>
                </a:extLst>
              </a:tr>
              <a:tr h="370840">
                <a:tc>
                  <a:txBody>
                    <a:bodyPr/>
                    <a:lstStyle/>
                    <a:p>
                      <a:pPr algn="r"/>
                      <a:r>
                        <a:rPr lang="vi-VN" dirty="0" err="1"/>
                        <a:t>Monday</a:t>
                      </a:r>
                      <a:endParaRPr lang="vi-VN" dirty="0"/>
                    </a:p>
                  </a:txBody>
                  <a:tcPr/>
                </a:tc>
                <a:tc>
                  <a:txBody>
                    <a:bodyPr/>
                    <a:lstStyle/>
                    <a:p>
                      <a:pPr algn="r"/>
                      <a:r>
                        <a:rPr lang="vi-VN" dirty="0"/>
                        <a:t>70</a:t>
                      </a:r>
                    </a:p>
                  </a:txBody>
                  <a:tcPr/>
                </a:tc>
                <a:tc>
                  <a:txBody>
                    <a:bodyPr/>
                    <a:lstStyle/>
                    <a:p>
                      <a:pPr algn="r"/>
                      <a:r>
                        <a:rPr lang="vi-VN" dirty="0"/>
                        <a:t>65</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algn="r"/>
                      <a:r>
                        <a:rPr lang="vi-VN" dirty="0"/>
                        <a:t>68</a:t>
                      </a:r>
                    </a:p>
                  </a:txBody>
                  <a:tcPr/>
                </a:tc>
                <a:extLst>
                  <a:ext uri="{0D108BD9-81ED-4DB2-BD59-A6C34878D82A}">
                    <a16:rowId xmlns:a16="http://schemas.microsoft.com/office/drawing/2014/main" val="3841884639"/>
                  </a:ext>
                </a:extLst>
              </a:tr>
              <a:tr h="370840">
                <a:tc>
                  <a:txBody>
                    <a:bodyPr/>
                    <a:lstStyle/>
                    <a:p>
                      <a:pPr algn="r"/>
                      <a:r>
                        <a:rPr lang="vi-VN" dirty="0" err="1"/>
                        <a:t>Tuesday</a:t>
                      </a:r>
                      <a:endParaRPr lang="vi-VN" dirty="0"/>
                    </a:p>
                  </a:txBody>
                  <a:tcPr/>
                </a:tc>
                <a:tc>
                  <a:txBody>
                    <a:bodyPr/>
                    <a:lstStyle/>
                    <a:p>
                      <a:pPr algn="r"/>
                      <a:r>
                        <a:rPr lang="vi-VN" dirty="0"/>
                        <a:t>76</a:t>
                      </a:r>
                    </a:p>
                  </a:txBody>
                  <a:tcPr/>
                </a:tc>
                <a:tc>
                  <a:txBody>
                    <a:bodyPr/>
                    <a:lstStyle/>
                    <a:p>
                      <a:pPr algn="r"/>
                      <a:r>
                        <a:rPr lang="vi-VN" dirty="0"/>
                        <a:t>63</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algn="r"/>
                      <a:r>
                        <a:rPr lang="vi-VN" dirty="0"/>
                        <a:t>66</a:t>
                      </a:r>
                    </a:p>
                  </a:txBody>
                  <a:tcPr/>
                </a:tc>
                <a:extLst>
                  <a:ext uri="{0D108BD9-81ED-4DB2-BD59-A6C34878D82A}">
                    <a16:rowId xmlns:a16="http://schemas.microsoft.com/office/drawing/2014/main" val="2133697578"/>
                  </a:ext>
                </a:extLst>
              </a:tr>
              <a:tr h="370840">
                <a:tc>
                  <a:txBody>
                    <a:bodyPr/>
                    <a:lstStyle/>
                    <a:p>
                      <a:pPr algn="ctr"/>
                      <a:r>
                        <a:rPr lang="vi-VN"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extLst>
                  <a:ext uri="{0D108BD9-81ED-4DB2-BD59-A6C34878D82A}">
                    <a16:rowId xmlns:a16="http://schemas.microsoft.com/office/drawing/2014/main" val="476459852"/>
                  </a:ext>
                </a:extLst>
              </a:tr>
              <a:tr h="370840">
                <a:tc>
                  <a:txBody>
                    <a:bodyPr/>
                    <a:lstStyle/>
                    <a:p>
                      <a:pPr algn="r"/>
                      <a:r>
                        <a:rPr lang="vi-VN" dirty="0" err="1"/>
                        <a:t>Sunday</a:t>
                      </a:r>
                      <a:endParaRPr lang="vi-VN" dirty="0"/>
                    </a:p>
                  </a:txBody>
                  <a:tcPr/>
                </a:tc>
                <a:tc>
                  <a:txBody>
                    <a:bodyPr/>
                    <a:lstStyle/>
                    <a:p>
                      <a:pPr algn="r"/>
                      <a:r>
                        <a:rPr lang="vi-VN" dirty="0"/>
                        <a:t>70</a:t>
                      </a:r>
                    </a:p>
                  </a:txBody>
                  <a:tcPr/>
                </a:tc>
                <a:tc>
                  <a:txBody>
                    <a:bodyPr/>
                    <a:lstStyle/>
                    <a:p>
                      <a:pPr algn="r"/>
                      <a:r>
                        <a:rPr lang="vi-VN" dirty="0"/>
                        <a:t>64</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algn="r"/>
                      <a:r>
                        <a:rPr lang="vi-VN" dirty="0"/>
                        <a:t>75</a:t>
                      </a:r>
                    </a:p>
                  </a:txBody>
                  <a:tcPr/>
                </a:tc>
                <a:extLst>
                  <a:ext uri="{0D108BD9-81ED-4DB2-BD59-A6C34878D82A}">
                    <a16:rowId xmlns:a16="http://schemas.microsoft.com/office/drawing/2014/main" val="2060826058"/>
                  </a:ext>
                </a:extLst>
              </a:tr>
            </a:tbl>
          </a:graphicData>
        </a:graphic>
      </p:graphicFrame>
    </p:spTree>
    <p:extLst>
      <p:ext uri="{BB962C8B-B14F-4D97-AF65-F5344CB8AC3E}">
        <p14:creationId xmlns:p14="http://schemas.microsoft.com/office/powerpoint/2010/main" val="428212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600889" y="287976"/>
            <a:ext cx="533078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Trực quan hóa dữ liệu</a:t>
            </a:r>
          </a:p>
        </p:txBody>
      </p:sp>
      <p:pic>
        <p:nvPicPr>
          <p:cNvPr id="4" name="Hình ảnh 3">
            <a:extLst>
              <a:ext uri="{FF2B5EF4-FFF2-40B4-BE49-F238E27FC236}">
                <a16:creationId xmlns:a16="http://schemas.microsoft.com/office/drawing/2014/main" id="{1E7C6C42-6CC2-FBEA-E8DE-DCC9C96BBA20}"/>
              </a:ext>
            </a:extLst>
          </p:cNvPr>
          <p:cNvPicPr>
            <a:picLocks noChangeAspect="1"/>
          </p:cNvPicPr>
          <p:nvPr/>
        </p:nvPicPr>
        <p:blipFill>
          <a:blip r:embed="rId3"/>
          <a:stretch>
            <a:fillRect/>
          </a:stretch>
        </p:blipFill>
        <p:spPr>
          <a:xfrm>
            <a:off x="2056966" y="962073"/>
            <a:ext cx="4214812" cy="3219354"/>
          </a:xfrm>
          <a:prstGeom prst="rect">
            <a:avLst/>
          </a:prstGeom>
        </p:spPr>
      </p:pic>
    </p:spTree>
    <p:extLst>
      <p:ext uri="{BB962C8B-B14F-4D97-AF65-F5344CB8AC3E}">
        <p14:creationId xmlns:p14="http://schemas.microsoft.com/office/powerpoint/2010/main" val="264956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713225" y="1345225"/>
            <a:ext cx="3454800" cy="107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Assistant Medium"/>
                <a:ea typeface="Assistant Medium"/>
                <a:cs typeface="Assistant Medium"/>
                <a:sym typeface="Assistant Medium"/>
              </a:rPr>
              <a:t>GIỚI THIỆU VỀ ĐỒ ÁN</a:t>
            </a:r>
            <a:r>
              <a:rPr lang="en-US" b="0">
                <a:latin typeface="Assistant Medium"/>
                <a:ea typeface="Assistant Medium"/>
                <a:cs typeface="Assistant Medium"/>
                <a:sym typeface="Assistant Medium"/>
              </a:rPr>
              <a:t>/</a:t>
            </a:r>
          </a:p>
        </p:txBody>
      </p:sp>
      <p:sp>
        <p:nvSpPr>
          <p:cNvPr id="360" name="Google Shape;360;p42"/>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Đồ án phân tich và dự đoán thời tiết.</a:t>
            </a:r>
            <a:endParaRPr/>
          </a:p>
        </p:txBody>
      </p:sp>
      <p:grpSp>
        <p:nvGrpSpPr>
          <p:cNvPr id="361" name="Google Shape;361;p42"/>
          <p:cNvGrpSpPr/>
          <p:nvPr/>
        </p:nvGrpSpPr>
        <p:grpSpPr>
          <a:xfrm>
            <a:off x="7863863" y="4421107"/>
            <a:ext cx="566924" cy="182883"/>
            <a:chOff x="322625" y="4867200"/>
            <a:chExt cx="847800" cy="276300"/>
          </a:xfrm>
        </p:grpSpPr>
        <p:cxnSp>
          <p:nvCxnSpPr>
            <p:cNvPr id="362" name="Google Shape;362;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3" name="Google Shape;363;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4" name="Google Shape;364;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5" name="Google Shape;365;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6" name="Google Shape;366;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7" name="Google Shape;367;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68" name="Google Shape;368;p42"/>
          <p:cNvGrpSpPr/>
          <p:nvPr/>
        </p:nvGrpSpPr>
        <p:grpSpPr>
          <a:xfrm>
            <a:off x="685700" y="4421107"/>
            <a:ext cx="564211" cy="183878"/>
            <a:chOff x="322625" y="4867200"/>
            <a:chExt cx="847800" cy="276300"/>
          </a:xfrm>
        </p:grpSpPr>
        <p:cxnSp>
          <p:nvCxnSpPr>
            <p:cNvPr id="369" name="Google Shape;369;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0" name="Google Shape;370;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1" name="Google Shape;371;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2" name="Google Shape;372;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3" name="Google Shape;373;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4" name="Google Shape;374;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297;p39">
            <a:extLst>
              <a:ext uri="{FF2B5EF4-FFF2-40B4-BE49-F238E27FC236}">
                <a16:creationId xmlns:a16="http://schemas.microsoft.com/office/drawing/2014/main" id="{E6FCCE1F-8E2A-CF5E-92DD-A229E6343722}"/>
              </a:ext>
            </a:extLst>
          </p:cNvPr>
          <p:cNvGrpSpPr/>
          <p:nvPr/>
        </p:nvGrpSpPr>
        <p:grpSpPr>
          <a:xfrm>
            <a:off x="815672" y="819135"/>
            <a:ext cx="857504" cy="429334"/>
            <a:chOff x="753533" y="1498298"/>
            <a:chExt cx="586800" cy="696625"/>
          </a:xfrm>
        </p:grpSpPr>
        <p:cxnSp>
          <p:nvCxnSpPr>
            <p:cNvPr id="17" name="Google Shape;298;p39">
              <a:extLst>
                <a:ext uri="{FF2B5EF4-FFF2-40B4-BE49-F238E27FC236}">
                  <a16:creationId xmlns:a16="http://schemas.microsoft.com/office/drawing/2014/main" id="{CA2AF7A4-B9BD-CE62-46E3-980C90B3772D}"/>
                </a:ext>
              </a:extLst>
            </p:cNvPr>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299;p39">
              <a:extLst>
                <a:ext uri="{FF2B5EF4-FFF2-40B4-BE49-F238E27FC236}">
                  <a16:creationId xmlns:a16="http://schemas.microsoft.com/office/drawing/2014/main" id="{53B421EB-BC96-72AF-1E6F-FC420A6D8C89}"/>
                </a:ext>
              </a:extLst>
            </p:cNvPr>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2" name="TextBox 21">
            <a:extLst>
              <a:ext uri="{FF2B5EF4-FFF2-40B4-BE49-F238E27FC236}">
                <a16:creationId xmlns:a16="http://schemas.microsoft.com/office/drawing/2014/main" id="{B24C4518-19E1-17FB-689D-D8242F7F4FE5}"/>
              </a:ext>
            </a:extLst>
          </p:cNvPr>
          <p:cNvSpPr txBox="1"/>
          <p:nvPr/>
        </p:nvSpPr>
        <p:spPr>
          <a:xfrm>
            <a:off x="917094" y="722379"/>
            <a:ext cx="674176" cy="584775"/>
          </a:xfrm>
          <a:prstGeom prst="rect">
            <a:avLst/>
          </a:prstGeom>
          <a:noFill/>
        </p:spPr>
        <p:txBody>
          <a:bodyPr wrap="square">
            <a:spAutoFit/>
          </a:bodyPr>
          <a:lstStyle/>
          <a:p>
            <a:r>
              <a:rPr lang="en" sz="3200" b="1"/>
              <a:t>02</a:t>
            </a:r>
            <a:endParaRPr lang="en-US" sz="3200" b="1"/>
          </a:p>
        </p:txBody>
      </p:sp>
      <p:pic>
        <p:nvPicPr>
          <p:cNvPr id="1026" name="Picture 2">
            <a:extLst>
              <a:ext uri="{FF2B5EF4-FFF2-40B4-BE49-F238E27FC236}">
                <a16:creationId xmlns:a16="http://schemas.microsoft.com/office/drawing/2014/main" id="{9132FEE7-E9F2-1433-898B-C6CA25F14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59" y="1415886"/>
            <a:ext cx="3214688" cy="188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665631"/>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Nhận xét:</a:t>
            </a:r>
          </a:p>
          <a:p>
            <a:pPr algn="l">
              <a:lnSpc>
                <a:spcPct val="150000"/>
              </a:lnSpc>
            </a:pPr>
            <a:r>
              <a:rPr lang="vi-VN" sz="1400" b="0" dirty="0"/>
              <a:t>- Thời tiết có nhiều mây hơn từ 9h mỗi ngày và thích hợp để bắt đầu một buổi đi chơi.</a:t>
            </a:r>
          </a:p>
          <a:p>
            <a:pPr algn="l">
              <a:lnSpc>
                <a:spcPct val="150000"/>
              </a:lnSpc>
            </a:pPr>
            <a:r>
              <a:rPr lang="vi-VN" sz="1400" b="0" dirty="0"/>
              <a:t>- Thứ ba và thứ bảy ít xuất hiện thời tiết nhiều mây hơn.</a:t>
            </a:r>
          </a:p>
          <a:p>
            <a:pPr algn="l">
              <a:lnSpc>
                <a:spcPct val="150000"/>
              </a:lnSpc>
            </a:pPr>
            <a:r>
              <a:rPr lang="vi-VN" sz="1400" b="0" dirty="0"/>
              <a:t>- Thứ tư, thứ năm và chủ nhật có tần suất xuất hiện thời tiết nhiều mây cao, đặc biệt trong khoảng thời gian từ 14h đến 17 giờ.</a:t>
            </a:r>
          </a:p>
          <a:p>
            <a:pPr algn="l">
              <a:lnSpc>
                <a:spcPct val="150000"/>
              </a:lnSpc>
            </a:pPr>
            <a:r>
              <a:rPr lang="vi-VN" sz="1400" b="0" dirty="0"/>
              <a:t>- Thứ hai, thứ tư, thứ năm và chủ nhật có khoảng thời gian liên tục thời tiết nhiều mây dài, kéo dài từ 11h đến 16 giờ.</a:t>
            </a:r>
          </a:p>
          <a:p>
            <a:pPr algn="l">
              <a:lnSpc>
                <a:spcPct val="150000"/>
              </a:lnSpc>
            </a:pPr>
            <a:r>
              <a:rPr lang="vi-VN" sz="1400" b="0" dirty="0"/>
              <a:t>- Kết luận: Thời gian phù hợp cho các hoạt động ngoài trời là buổi trưa chiều (11h đến 17h) các ngày thứ hai, thứ tư, thứ năm và chủ nhật.</a:t>
            </a:r>
            <a:endParaRPr lang="en-US" sz="1400" b="0" dirty="0"/>
          </a:p>
        </p:txBody>
      </p:sp>
    </p:spTree>
    <p:extLst>
      <p:ext uri="{BB962C8B-B14F-4D97-AF65-F5344CB8AC3E}">
        <p14:creationId xmlns:p14="http://schemas.microsoft.com/office/powerpoint/2010/main" val="35316462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817947"/>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6</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48287" y="1547088"/>
            <a:ext cx="7325062" cy="18079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lnSpc>
                <a:spcPct val="150000"/>
              </a:lnSpc>
            </a:pPr>
            <a:r>
              <a:rPr lang="vi-VN" dirty="0"/>
              <a:t>Những thời điểm nào chỉ số UV </a:t>
            </a:r>
            <a:br>
              <a:rPr lang="vi-VN" dirty="0"/>
            </a:br>
            <a:r>
              <a:rPr lang="vi-VN" dirty="0"/>
              <a:t>vượt ngưỡng cho phép?</a:t>
            </a:r>
            <a:endParaRPr lang="en-US" dirty="0"/>
          </a:p>
        </p:txBody>
      </p:sp>
    </p:spTree>
    <p:extLst>
      <p:ext uri="{BB962C8B-B14F-4D97-AF65-F5344CB8AC3E}">
        <p14:creationId xmlns:p14="http://schemas.microsoft.com/office/powerpoint/2010/main" val="3082048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607003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ta biết được những khoảng thời gian có chỉ số UV cao,</a:t>
            </a:r>
            <a:br>
              <a:rPr lang="vi-VN" sz="1400" b="0" dirty="0"/>
            </a:br>
            <a:r>
              <a:rPr lang="vi-VN" sz="1400" b="0" dirty="0"/>
              <a:t>gây nguy hiểm với da người từ đó tránh tiếp xúc trực tiếp với ánh nắng.</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40" y="2435027"/>
            <a:ext cx="6735660"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Mong muốn thời tiết không ảnh hưởng đến làn da cũng như sức khỏe chúng ta.</a:t>
            </a:r>
          </a:p>
        </p:txBody>
      </p:sp>
    </p:spTree>
    <p:extLst>
      <p:ext uri="{BB962C8B-B14F-4D97-AF65-F5344CB8AC3E}">
        <p14:creationId xmlns:p14="http://schemas.microsoft.com/office/powerpoint/2010/main" val="651132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600889" y="287976"/>
            <a:ext cx="533078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Trực quan hóa dữ liệu</a:t>
            </a:r>
          </a:p>
        </p:txBody>
      </p:sp>
      <p:pic>
        <p:nvPicPr>
          <p:cNvPr id="5" name="Hình ảnh 4">
            <a:extLst>
              <a:ext uri="{FF2B5EF4-FFF2-40B4-BE49-F238E27FC236}">
                <a16:creationId xmlns:a16="http://schemas.microsoft.com/office/drawing/2014/main" id="{2F741765-7434-44D1-EE89-5699D7796920}"/>
              </a:ext>
            </a:extLst>
          </p:cNvPr>
          <p:cNvPicPr>
            <a:picLocks noChangeAspect="1"/>
          </p:cNvPicPr>
          <p:nvPr/>
        </p:nvPicPr>
        <p:blipFill>
          <a:blip r:embed="rId3"/>
          <a:stretch>
            <a:fillRect/>
          </a:stretch>
        </p:blipFill>
        <p:spPr>
          <a:xfrm>
            <a:off x="1458080" y="985837"/>
            <a:ext cx="5705475" cy="3171825"/>
          </a:xfrm>
          <a:prstGeom prst="rect">
            <a:avLst/>
          </a:prstGeom>
        </p:spPr>
      </p:pic>
    </p:spTree>
    <p:extLst>
      <p:ext uri="{BB962C8B-B14F-4D97-AF65-F5344CB8AC3E}">
        <p14:creationId xmlns:p14="http://schemas.microsoft.com/office/powerpoint/2010/main" val="2926055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665631"/>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Nhận xét:</a:t>
            </a:r>
          </a:p>
          <a:p>
            <a:pPr algn="l">
              <a:lnSpc>
                <a:spcPct val="150000"/>
              </a:lnSpc>
            </a:pPr>
            <a:r>
              <a:rPr lang="vi-VN" sz="1400" b="0" dirty="0"/>
              <a:t>- Thời tiết trở nên khắc nghiệt hơn trong lúc từ 9 đến 14 giờ.</a:t>
            </a:r>
          </a:p>
          <a:p>
            <a:pPr algn="l">
              <a:lnSpc>
                <a:spcPct val="150000"/>
              </a:lnSpc>
            </a:pPr>
            <a:r>
              <a:rPr lang="vi-VN" sz="1400" b="0" dirty="0"/>
              <a:t>- Vào khoảng 9 và 14 giờ chỉ số UV nằm ở mức nguy cơ gây hại trung bình.</a:t>
            </a:r>
          </a:p>
          <a:p>
            <a:pPr algn="l">
              <a:lnSpc>
                <a:spcPct val="150000"/>
              </a:lnSpc>
            </a:pPr>
            <a:r>
              <a:rPr lang="vi-VN" sz="1400" b="0" dirty="0"/>
              <a:t>- Vào khoảng 10 và 13 giờ chỉ số UV nằm ở mức nguy cơ gây hại cao.</a:t>
            </a:r>
          </a:p>
          <a:p>
            <a:pPr algn="l">
              <a:lnSpc>
                <a:spcPct val="150000"/>
              </a:lnSpc>
            </a:pPr>
            <a:r>
              <a:rPr lang="vi-VN" sz="1400" b="0" dirty="0"/>
              <a:t>- Vào khoảng 11 và 12 giờ chỉ số UV nằm ở mức nguy cơ gây hại nằm ở mức rất cao, gây hại đến cơ thể.</a:t>
            </a:r>
          </a:p>
          <a:p>
            <a:pPr algn="l">
              <a:lnSpc>
                <a:spcPct val="150000"/>
              </a:lnSpc>
            </a:pPr>
            <a:r>
              <a:rPr lang="vi-VN" sz="1400" b="0" dirty="0"/>
              <a:t>- Kết luận: Không nên ra ngoài vào khoảng thời gian 11h - 13h nếu thật sự không cần thiết vì tia UV lúc này có nguy cơ gây hại rất cao, vào khoảng 10h và 14h nếu cần ra ngoài thì phải có che chắn để đảm bảo an toàn cho cơ thể mình.</a:t>
            </a:r>
            <a:endParaRPr lang="en-US" sz="1400" b="0" dirty="0"/>
          </a:p>
        </p:txBody>
      </p:sp>
    </p:spTree>
    <p:extLst>
      <p:ext uri="{BB962C8B-B14F-4D97-AF65-F5344CB8AC3E}">
        <p14:creationId xmlns:p14="http://schemas.microsoft.com/office/powerpoint/2010/main" val="24226876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713225" y="1345225"/>
            <a:ext cx="3125910" cy="107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Assistant Medium"/>
                <a:ea typeface="Assistant Medium"/>
                <a:cs typeface="Assistant Medium"/>
                <a:sym typeface="Assistant Medium"/>
              </a:rPr>
              <a:t>DATA MODELING</a:t>
            </a:r>
            <a:r>
              <a:rPr lang="en-US" b="0" dirty="0">
                <a:latin typeface="Assistant Medium"/>
                <a:ea typeface="Assistant Medium"/>
                <a:cs typeface="Assistant Medium"/>
                <a:sym typeface="Assistant Medium"/>
              </a:rPr>
              <a:t>/</a:t>
            </a:r>
          </a:p>
        </p:txBody>
      </p:sp>
      <p:sp>
        <p:nvSpPr>
          <p:cNvPr id="360" name="Google Shape;360;p42"/>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vi-VN" dirty="0"/>
              <a:t>Lựa chọn hình mô hình</a:t>
            </a:r>
            <a:endParaRPr lang="en" dirty="0"/>
          </a:p>
          <a:p>
            <a:pPr marL="0" lvl="0" indent="0" algn="l" rtl="0">
              <a:spcBef>
                <a:spcPts val="0"/>
              </a:spcBef>
              <a:spcAft>
                <a:spcPts val="0"/>
              </a:spcAft>
              <a:buNone/>
            </a:pPr>
            <a:r>
              <a:rPr lang="en" dirty="0"/>
              <a:t>- </a:t>
            </a:r>
            <a:r>
              <a:rPr lang="vi-VN" dirty="0"/>
              <a:t>Huấn luyện và đánh giá</a:t>
            </a:r>
            <a:r>
              <a:rPr lang="en" dirty="0"/>
              <a:t>.</a:t>
            </a:r>
            <a:endParaRPr dirty="0"/>
          </a:p>
        </p:txBody>
      </p:sp>
      <p:grpSp>
        <p:nvGrpSpPr>
          <p:cNvPr id="361" name="Google Shape;361;p42"/>
          <p:cNvGrpSpPr/>
          <p:nvPr/>
        </p:nvGrpSpPr>
        <p:grpSpPr>
          <a:xfrm>
            <a:off x="7863863" y="4421107"/>
            <a:ext cx="566924" cy="182883"/>
            <a:chOff x="322625" y="4867200"/>
            <a:chExt cx="847800" cy="276300"/>
          </a:xfrm>
        </p:grpSpPr>
        <p:cxnSp>
          <p:nvCxnSpPr>
            <p:cNvPr id="362" name="Google Shape;362;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3" name="Google Shape;363;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4" name="Google Shape;364;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5" name="Google Shape;365;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6" name="Google Shape;366;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7" name="Google Shape;367;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68" name="Google Shape;368;p42"/>
          <p:cNvGrpSpPr/>
          <p:nvPr/>
        </p:nvGrpSpPr>
        <p:grpSpPr>
          <a:xfrm>
            <a:off x="685700" y="4421107"/>
            <a:ext cx="564211" cy="183878"/>
            <a:chOff x="322625" y="4867200"/>
            <a:chExt cx="847800" cy="276300"/>
          </a:xfrm>
        </p:grpSpPr>
        <p:cxnSp>
          <p:nvCxnSpPr>
            <p:cNvPr id="369" name="Google Shape;369;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0" name="Google Shape;370;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1" name="Google Shape;371;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2" name="Google Shape;372;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3" name="Google Shape;373;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4" name="Google Shape;374;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297;p39">
            <a:extLst>
              <a:ext uri="{FF2B5EF4-FFF2-40B4-BE49-F238E27FC236}">
                <a16:creationId xmlns:a16="http://schemas.microsoft.com/office/drawing/2014/main" id="{E6FCCE1F-8E2A-CF5E-92DD-A229E6343722}"/>
              </a:ext>
            </a:extLst>
          </p:cNvPr>
          <p:cNvGrpSpPr/>
          <p:nvPr/>
        </p:nvGrpSpPr>
        <p:grpSpPr>
          <a:xfrm>
            <a:off x="815672" y="819135"/>
            <a:ext cx="857504" cy="429334"/>
            <a:chOff x="753533" y="1498298"/>
            <a:chExt cx="586800" cy="696625"/>
          </a:xfrm>
        </p:grpSpPr>
        <p:cxnSp>
          <p:nvCxnSpPr>
            <p:cNvPr id="17" name="Google Shape;298;p39">
              <a:extLst>
                <a:ext uri="{FF2B5EF4-FFF2-40B4-BE49-F238E27FC236}">
                  <a16:creationId xmlns:a16="http://schemas.microsoft.com/office/drawing/2014/main" id="{CA2AF7A4-B9BD-CE62-46E3-980C90B3772D}"/>
                </a:ext>
              </a:extLst>
            </p:cNvPr>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299;p39">
              <a:extLst>
                <a:ext uri="{FF2B5EF4-FFF2-40B4-BE49-F238E27FC236}">
                  <a16:creationId xmlns:a16="http://schemas.microsoft.com/office/drawing/2014/main" id="{53B421EB-BC96-72AF-1E6F-FC420A6D8C89}"/>
                </a:ext>
              </a:extLst>
            </p:cNvPr>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2" name="TextBox 21">
            <a:extLst>
              <a:ext uri="{FF2B5EF4-FFF2-40B4-BE49-F238E27FC236}">
                <a16:creationId xmlns:a16="http://schemas.microsoft.com/office/drawing/2014/main" id="{B24C4518-19E1-17FB-689D-D8242F7F4FE5}"/>
              </a:ext>
            </a:extLst>
          </p:cNvPr>
          <p:cNvSpPr txBox="1"/>
          <p:nvPr/>
        </p:nvSpPr>
        <p:spPr>
          <a:xfrm>
            <a:off x="917094" y="722379"/>
            <a:ext cx="674176" cy="584775"/>
          </a:xfrm>
          <a:prstGeom prst="rect">
            <a:avLst/>
          </a:prstGeom>
          <a:noFill/>
        </p:spPr>
        <p:txBody>
          <a:bodyPr wrap="square">
            <a:spAutoFit/>
          </a:bodyPr>
          <a:lstStyle/>
          <a:p>
            <a:r>
              <a:rPr lang="en" sz="3200" b="1" dirty="0"/>
              <a:t>0</a:t>
            </a:r>
            <a:r>
              <a:rPr lang="vi-VN" sz="3200" b="1" dirty="0"/>
              <a:t>6</a:t>
            </a:r>
            <a:endParaRPr lang="en-US" sz="3200" b="1" dirty="0"/>
          </a:p>
        </p:txBody>
      </p:sp>
      <p:pic>
        <p:nvPicPr>
          <p:cNvPr id="3" name="Hình ảnh 2" descr="Ảnh có chứa văn bản&#10;&#10;Mô tả được tạo tự động">
            <a:hlinkClick r:id="rId3"/>
            <a:extLst>
              <a:ext uri="{FF2B5EF4-FFF2-40B4-BE49-F238E27FC236}">
                <a16:creationId xmlns:a16="http://schemas.microsoft.com/office/drawing/2014/main" id="{6BB28F60-0562-8B3F-D1C2-28E9BEF5D010}"/>
              </a:ext>
            </a:extLst>
          </p:cNvPr>
          <p:cNvPicPr>
            <a:picLocks noChangeAspect="1"/>
          </p:cNvPicPr>
          <p:nvPr/>
        </p:nvPicPr>
        <p:blipFill>
          <a:blip r:embed="rId4"/>
          <a:stretch>
            <a:fillRect/>
          </a:stretch>
        </p:blipFill>
        <p:spPr>
          <a:xfrm>
            <a:off x="4269447" y="385910"/>
            <a:ext cx="4126638" cy="4126638"/>
          </a:xfrm>
          <a:prstGeom prst="rect">
            <a:avLst/>
          </a:prstGeom>
        </p:spPr>
      </p:pic>
    </p:spTree>
    <p:extLst>
      <p:ext uri="{BB962C8B-B14F-4D97-AF65-F5344CB8AC3E}">
        <p14:creationId xmlns:p14="http://schemas.microsoft.com/office/powerpoint/2010/main" val="34853951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526635" y="784891"/>
            <a:ext cx="3568365"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Bài</a:t>
            </a:r>
            <a:r>
              <a:rPr lang="en-US" sz="2800" dirty="0"/>
              <a:t> </a:t>
            </a:r>
            <a:r>
              <a:rPr lang="en-US" sz="2800" dirty="0" err="1"/>
              <a:t>toán</a:t>
            </a:r>
            <a:r>
              <a:rPr lang="en-US" sz="2800" dirty="0"/>
              <a:t> </a:t>
            </a:r>
            <a:r>
              <a:rPr lang="en-US" sz="2800" dirty="0" err="1"/>
              <a:t>đặt</a:t>
            </a:r>
            <a:r>
              <a:rPr lang="en-US" sz="2800" dirty="0"/>
              <a:t> </a:t>
            </a:r>
            <a:r>
              <a:rPr lang="en-US" sz="2800" dirty="0" err="1"/>
              <a:t>ra</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421769" y="1910834"/>
            <a:ext cx="5631651"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Dự đoán điều kiện thời tiết là nhiều mây hay không?</a:t>
            </a:r>
            <a:endParaRPr lang="en-US" sz="2800" dirty="0"/>
          </a:p>
        </p:txBody>
      </p:sp>
    </p:spTree>
    <p:extLst>
      <p:ext uri="{BB962C8B-B14F-4D97-AF65-F5344CB8AC3E}">
        <p14:creationId xmlns:p14="http://schemas.microsoft.com/office/powerpoint/2010/main" val="22775346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394154" y="397067"/>
            <a:ext cx="5833326"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Lựa</a:t>
            </a:r>
            <a:r>
              <a:rPr lang="en-US" sz="2800" dirty="0"/>
              <a:t> </a:t>
            </a:r>
            <a:r>
              <a:rPr lang="en-US" sz="2800" dirty="0" err="1"/>
              <a:t>chọn</a:t>
            </a:r>
            <a:r>
              <a:rPr lang="en-US" sz="2800" dirty="0"/>
              <a:t> </a:t>
            </a:r>
            <a:r>
              <a:rPr lang="en-US" sz="2800" dirty="0" err="1"/>
              <a:t>thuật</a:t>
            </a:r>
            <a:r>
              <a:rPr lang="en-US" sz="2800" dirty="0"/>
              <a:t> </a:t>
            </a:r>
            <a:r>
              <a:rPr lang="en-US" sz="2800" dirty="0" err="1"/>
              <a:t>toán</a:t>
            </a:r>
            <a:r>
              <a:rPr lang="en-US" sz="2800" dirty="0"/>
              <a:t> </a:t>
            </a:r>
            <a:r>
              <a:rPr lang="en-US" sz="2800" dirty="0" err="1"/>
              <a:t>máy</a:t>
            </a:r>
            <a:r>
              <a:rPr lang="en-US" sz="2800" dirty="0"/>
              <a:t> </a:t>
            </a:r>
            <a:r>
              <a:rPr lang="en-US" sz="2800" dirty="0" err="1"/>
              <a:t>học</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494991" y="1047537"/>
            <a:ext cx="5631651"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Thuật toán phân lớp (</a:t>
            </a:r>
            <a:r>
              <a:rPr lang="vi-VN" sz="2800" dirty="0" err="1"/>
              <a:t>Classification</a:t>
            </a:r>
            <a:r>
              <a:rPr lang="vi-VN" sz="2800" dirty="0"/>
              <a:t> </a:t>
            </a:r>
            <a:r>
              <a:rPr lang="vi-VN" sz="2800" dirty="0" err="1"/>
              <a:t>Algorithm</a:t>
            </a:r>
            <a:r>
              <a:rPr lang="vi-VN" sz="2800" dirty="0"/>
              <a:t>)</a:t>
            </a:r>
            <a:endParaRPr lang="en-US" sz="2800" dirty="0"/>
          </a:p>
        </p:txBody>
      </p:sp>
      <p:sp>
        <p:nvSpPr>
          <p:cNvPr id="3" name="Hộp Văn bản 2">
            <a:extLst>
              <a:ext uri="{FF2B5EF4-FFF2-40B4-BE49-F238E27FC236}">
                <a16:creationId xmlns:a16="http://schemas.microsoft.com/office/drawing/2014/main" id="{3387BA27-3BD8-6886-DE14-E85FCDAE557D}"/>
              </a:ext>
            </a:extLst>
          </p:cNvPr>
          <p:cNvSpPr txBox="1"/>
          <p:nvPr/>
        </p:nvSpPr>
        <p:spPr>
          <a:xfrm>
            <a:off x="546888" y="2280081"/>
            <a:ext cx="8193699" cy="1815882"/>
          </a:xfrm>
          <a:prstGeom prst="rect">
            <a:avLst/>
          </a:prstGeom>
          <a:noFill/>
        </p:spPr>
        <p:txBody>
          <a:bodyPr wrap="square" rtlCol="0">
            <a:spAutoFit/>
          </a:bodyPr>
          <a:lstStyle/>
          <a:p>
            <a:pPr marL="285750" indent="-285750">
              <a:buFontTx/>
              <a:buChar char="-"/>
            </a:pPr>
            <a:r>
              <a:rPr lang="vi-VN" dirty="0"/>
              <a:t>Phân lớp (</a:t>
            </a:r>
            <a:r>
              <a:rPr lang="vi-VN" dirty="0" err="1"/>
              <a:t>classification</a:t>
            </a:r>
            <a:r>
              <a:rPr lang="vi-VN" dirty="0"/>
              <a:t>) là một tiến trình xử lý nhằm xếp các mẫu dữ liệu hay các đối tượng vào</a:t>
            </a:r>
            <a:br>
              <a:rPr lang="vi-VN" dirty="0"/>
            </a:br>
            <a:r>
              <a:rPr lang="vi-VN" dirty="0"/>
              <a:t>một trong các lớp đã được định nghĩa trước. Các mẫu dữ liệu hay các đối tượng được xếp về các lớp dựa vào giá trị của các thuộc tính (</a:t>
            </a:r>
            <a:r>
              <a:rPr lang="vi-VN" dirty="0" err="1"/>
              <a:t>attributes</a:t>
            </a:r>
            <a:r>
              <a:rPr lang="vi-VN" dirty="0"/>
              <a:t>) của mẫu dữ liệu hay đối tượng đó. Sau khi đã xếp tất cả các đối tượng đã biết trước vào các lớp tương ứng, lúc này mỗi lớp được đặc trưng bởi </a:t>
            </a:r>
            <a:br>
              <a:rPr lang="vi-VN" dirty="0"/>
            </a:br>
            <a:r>
              <a:rPr lang="vi-VN" dirty="0"/>
              <a:t>tập các thuộc tính của các đối tượng chứa trong lớp đó.</a:t>
            </a:r>
          </a:p>
          <a:p>
            <a:endParaRPr lang="vi-VN" dirty="0"/>
          </a:p>
          <a:p>
            <a:pPr marL="285750" indent="-285750">
              <a:buFontTx/>
              <a:buChar char="-"/>
            </a:pPr>
            <a:r>
              <a:rPr lang="vi-VN" dirty="0"/>
              <a:t>Về bài toán "Dự đoán điều kiện thời tiết là nhiều mây hay không?", ở đây ta có 2 loại dữ liệu </a:t>
            </a:r>
            <a:br>
              <a:rPr lang="vi-VN" dirty="0"/>
            </a:br>
            <a:r>
              <a:rPr lang="vi-VN" dirty="0"/>
              <a:t>"có mây" và "không mây". Vì thế chọn </a:t>
            </a:r>
            <a:r>
              <a:rPr lang="vi-VN" dirty="0" err="1"/>
              <a:t>Classification</a:t>
            </a:r>
            <a:r>
              <a:rPr lang="vi-VN" dirty="0"/>
              <a:t> </a:t>
            </a:r>
            <a:r>
              <a:rPr lang="vi-VN" dirty="0" err="1"/>
              <a:t>Algorithm</a:t>
            </a:r>
            <a:r>
              <a:rPr lang="vi-VN" dirty="0"/>
              <a:t> là phù hợp nhất.</a:t>
            </a:r>
          </a:p>
        </p:txBody>
      </p:sp>
    </p:spTree>
    <p:extLst>
      <p:ext uri="{BB962C8B-B14F-4D97-AF65-F5344CB8AC3E}">
        <p14:creationId xmlns:p14="http://schemas.microsoft.com/office/powerpoint/2010/main" val="41496366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251768" y="262279"/>
            <a:ext cx="6118099"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Tiền</a:t>
            </a:r>
            <a:r>
              <a:rPr lang="en-US" sz="2800" dirty="0"/>
              <a:t> </a:t>
            </a:r>
            <a:r>
              <a:rPr lang="en-US" sz="2800" dirty="0" err="1"/>
              <a:t>xử</a:t>
            </a:r>
            <a:r>
              <a:rPr lang="en-US" sz="2800" dirty="0"/>
              <a:t> </a:t>
            </a:r>
            <a:r>
              <a:rPr lang="en-US" sz="2800" dirty="0" err="1"/>
              <a:t>lý</a:t>
            </a:r>
            <a:r>
              <a:rPr lang="en-US" sz="2800" dirty="0"/>
              <a:t> </a:t>
            </a:r>
            <a:r>
              <a:rPr lang="en-US" sz="2800" dirty="0" err="1"/>
              <a:t>dữ</a:t>
            </a:r>
            <a:r>
              <a:rPr lang="en-US" sz="2800" dirty="0"/>
              <a:t> </a:t>
            </a:r>
            <a:r>
              <a:rPr lang="en-US" sz="2800" dirty="0" err="1"/>
              <a:t>liệu</a:t>
            </a:r>
            <a:r>
              <a:rPr lang="en-US" sz="2800" dirty="0"/>
              <a:t> </a:t>
            </a:r>
            <a:r>
              <a:rPr lang="en-US" sz="2800" dirty="0" err="1"/>
              <a:t>đầu</a:t>
            </a:r>
            <a:r>
              <a:rPr lang="en-US" sz="2800" dirty="0"/>
              <a:t> </a:t>
            </a:r>
            <a:r>
              <a:rPr lang="en-US" sz="2800" dirty="0" err="1"/>
              <a:t>vào</a:t>
            </a:r>
            <a:r>
              <a:rPr lang="en-US" sz="2800" dirty="0"/>
              <a:t> </a:t>
            </a:r>
            <a:r>
              <a:rPr lang="en-US" sz="2800" dirty="0" err="1"/>
              <a:t>mô</a:t>
            </a:r>
            <a:r>
              <a:rPr lang="en-US" sz="2800" dirty="0"/>
              <a:t> </a:t>
            </a:r>
            <a:r>
              <a:rPr lang="en-US" sz="2800" dirty="0" err="1"/>
              <a:t>hình</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93841" y="948733"/>
            <a:ext cx="8193699" cy="1384995"/>
          </a:xfrm>
          <a:prstGeom prst="rect">
            <a:avLst/>
          </a:prstGeom>
          <a:noFill/>
        </p:spPr>
        <p:txBody>
          <a:bodyPr wrap="square" rtlCol="0">
            <a:spAutoFit/>
          </a:bodyPr>
          <a:lstStyle/>
          <a:p>
            <a:pPr marL="285750" indent="-285750">
              <a:buFontTx/>
              <a:buChar char="-"/>
            </a:pPr>
            <a:r>
              <a:rPr lang="vi-VN" dirty="0"/>
              <a:t>Tiến hành thay đổi tập giá trị ở cột `</a:t>
            </a:r>
            <a:r>
              <a:rPr lang="vi-VN" dirty="0" err="1"/>
              <a:t>Condition</a:t>
            </a:r>
            <a:r>
              <a:rPr lang="vi-VN" dirty="0"/>
              <a:t>` thành ‘</a:t>
            </a:r>
            <a:r>
              <a:rPr lang="vi-VN" dirty="0" err="1"/>
              <a:t>Cloudy</a:t>
            </a:r>
            <a:r>
              <a:rPr lang="vi-VN" dirty="0"/>
              <a:t>’ và ‘</a:t>
            </a:r>
            <a:r>
              <a:rPr lang="vi-VN" dirty="0" err="1"/>
              <a:t>Not</a:t>
            </a:r>
            <a:r>
              <a:rPr lang="vi-VN" dirty="0"/>
              <a:t> </a:t>
            </a:r>
            <a:r>
              <a:rPr lang="vi-VN" dirty="0" err="1"/>
              <a:t>Cloudy</a:t>
            </a:r>
            <a:r>
              <a:rPr lang="vi-VN" dirty="0"/>
              <a:t>’.</a:t>
            </a:r>
          </a:p>
          <a:p>
            <a:pPr marL="285750" indent="-285750">
              <a:buFontTx/>
              <a:buChar char="-"/>
            </a:pPr>
            <a:r>
              <a:rPr lang="vi-VN" dirty="0"/>
              <a:t>Ở cột `</a:t>
            </a:r>
            <a:r>
              <a:rPr lang="vi-VN" dirty="0" err="1"/>
              <a:t>Time</a:t>
            </a:r>
            <a:r>
              <a:rPr lang="vi-VN" dirty="0"/>
              <a:t>` ta chỉ lấy tháng.</a:t>
            </a:r>
          </a:p>
          <a:p>
            <a:pPr marL="285750" indent="-285750">
              <a:buFontTx/>
              <a:buChar char="-"/>
            </a:pPr>
            <a:r>
              <a:rPr lang="vi-VN" dirty="0"/>
              <a:t>`UV </a:t>
            </a:r>
            <a:r>
              <a:rPr lang="vi-VN" dirty="0" err="1"/>
              <a:t>Description</a:t>
            </a:r>
            <a:r>
              <a:rPr lang="vi-VN" dirty="0"/>
              <a:t>` và `UV </a:t>
            </a:r>
            <a:r>
              <a:rPr lang="vi-VN" dirty="0" err="1"/>
              <a:t>Index</a:t>
            </a:r>
            <a:r>
              <a:rPr lang="vi-VN" dirty="0"/>
              <a:t>` có mức độ tương quan nhất định, chỉ số UV có thể biểu thị</a:t>
            </a:r>
            <a:br>
              <a:rPr lang="vi-VN" dirty="0"/>
            </a:br>
            <a:r>
              <a:rPr lang="vi-VN" dirty="0"/>
              <a:t>cho mức độ UV nên việc có cột `UV </a:t>
            </a:r>
            <a:r>
              <a:rPr lang="vi-VN" dirty="0" err="1"/>
              <a:t>Description</a:t>
            </a:r>
            <a:r>
              <a:rPr lang="vi-VN" dirty="0"/>
              <a:t>` trong quá trình này là không cần thiết.</a:t>
            </a:r>
          </a:p>
          <a:p>
            <a:pPr marL="285750" indent="-285750">
              <a:buFontTx/>
              <a:buChar char="-"/>
            </a:pPr>
            <a:r>
              <a:rPr lang="vi-VN" dirty="0"/>
              <a:t>Cột `</a:t>
            </a:r>
            <a:r>
              <a:rPr lang="vi-VN" dirty="0" err="1"/>
              <a:t>Condition</a:t>
            </a:r>
            <a:r>
              <a:rPr lang="vi-VN" dirty="0"/>
              <a:t>` là dạng </a:t>
            </a:r>
            <a:r>
              <a:rPr lang="vi-VN" dirty="0" err="1"/>
              <a:t>categorical</a:t>
            </a:r>
            <a:r>
              <a:rPr lang="vi-VN" dirty="0"/>
              <a:t> nên trước khi đưa vào mô hình, ta phải đưa về dạng </a:t>
            </a:r>
            <a:r>
              <a:rPr lang="vi-VN" dirty="0" err="1"/>
              <a:t>numerical</a:t>
            </a:r>
            <a:r>
              <a:rPr lang="vi-VN" dirty="0"/>
              <a:t>.</a:t>
            </a:r>
          </a:p>
        </p:txBody>
      </p:sp>
      <p:pic>
        <p:nvPicPr>
          <p:cNvPr id="5" name="Hình ảnh 4">
            <a:extLst>
              <a:ext uri="{FF2B5EF4-FFF2-40B4-BE49-F238E27FC236}">
                <a16:creationId xmlns:a16="http://schemas.microsoft.com/office/drawing/2014/main" id="{41004062-FAE2-69C2-EFC0-8852E15329E9}"/>
              </a:ext>
            </a:extLst>
          </p:cNvPr>
          <p:cNvPicPr>
            <a:picLocks noChangeAspect="1"/>
          </p:cNvPicPr>
          <p:nvPr/>
        </p:nvPicPr>
        <p:blipFill>
          <a:blip r:embed="rId3"/>
          <a:stretch>
            <a:fillRect/>
          </a:stretch>
        </p:blipFill>
        <p:spPr>
          <a:xfrm>
            <a:off x="1736864" y="2435638"/>
            <a:ext cx="5351728" cy="1883292"/>
          </a:xfrm>
          <a:prstGeom prst="rect">
            <a:avLst/>
          </a:prstGeom>
        </p:spPr>
      </p:pic>
    </p:spTree>
    <p:extLst>
      <p:ext uri="{BB962C8B-B14F-4D97-AF65-F5344CB8AC3E}">
        <p14:creationId xmlns:p14="http://schemas.microsoft.com/office/powerpoint/2010/main" val="976828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207232" y="262279"/>
            <a:ext cx="6118099"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Huấn</a:t>
            </a:r>
            <a:r>
              <a:rPr lang="en-US" sz="2800" dirty="0"/>
              <a:t> </a:t>
            </a:r>
            <a:r>
              <a:rPr lang="en-US" sz="2800" dirty="0" err="1"/>
              <a:t>luyện</a:t>
            </a:r>
            <a:r>
              <a:rPr lang="en-US" sz="2800" dirty="0"/>
              <a:t> </a:t>
            </a:r>
            <a:r>
              <a:rPr lang="en-US" sz="2800" dirty="0" err="1"/>
              <a:t>và</a:t>
            </a:r>
            <a:r>
              <a:rPr lang="en-US" sz="2800" dirty="0"/>
              <a:t> </a:t>
            </a:r>
            <a:r>
              <a:rPr lang="en-US" sz="2800" dirty="0" err="1"/>
              <a:t>đánh</a:t>
            </a:r>
            <a:r>
              <a:rPr lang="en-US" sz="2800" dirty="0"/>
              <a:t> </a:t>
            </a:r>
            <a:r>
              <a:rPr lang="en-US" sz="2800" dirty="0" err="1"/>
              <a:t>giá</a:t>
            </a:r>
            <a:r>
              <a:rPr lang="en-US" sz="2800" dirty="0"/>
              <a:t> </a:t>
            </a:r>
            <a:r>
              <a:rPr lang="en-US" sz="2800" dirty="0" err="1"/>
              <a:t>mô</a:t>
            </a:r>
            <a:r>
              <a:rPr lang="en-US" sz="2800" dirty="0"/>
              <a:t> </a:t>
            </a:r>
            <a:r>
              <a:rPr lang="en-US" sz="2800" dirty="0" err="1"/>
              <a:t>hình</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93841" y="948733"/>
            <a:ext cx="7340777" cy="887231"/>
          </a:xfrm>
          <a:prstGeom prst="rect">
            <a:avLst/>
          </a:prstGeom>
          <a:noFill/>
        </p:spPr>
        <p:txBody>
          <a:bodyPr wrap="square" rtlCol="0">
            <a:spAutoFit/>
          </a:bodyPr>
          <a:lstStyle/>
          <a:p>
            <a:pPr marL="285750" indent="-285750">
              <a:lnSpc>
                <a:spcPct val="200000"/>
              </a:lnSpc>
              <a:buFontTx/>
              <a:buChar char="-"/>
            </a:pPr>
            <a:r>
              <a:rPr lang="vi-VN" dirty="0"/>
              <a:t>Tách tập dữ liệu thành </a:t>
            </a:r>
            <a:r>
              <a:rPr lang="vi-VN" dirty="0" err="1"/>
              <a:t>feature</a:t>
            </a:r>
            <a:r>
              <a:rPr lang="vi-VN" dirty="0"/>
              <a:t> và </a:t>
            </a:r>
            <a:r>
              <a:rPr lang="vi-VN" dirty="0" err="1"/>
              <a:t>label</a:t>
            </a:r>
            <a:r>
              <a:rPr lang="vi-VN" dirty="0"/>
              <a:t>.</a:t>
            </a:r>
          </a:p>
          <a:p>
            <a:pPr marL="285750" indent="-285750">
              <a:lnSpc>
                <a:spcPct val="200000"/>
              </a:lnSpc>
              <a:buFontTx/>
              <a:buChar char="-"/>
            </a:pPr>
            <a:r>
              <a:rPr lang="vi-VN" dirty="0"/>
              <a:t>Tách tập dữ liệu thành tập huấn luyện (</a:t>
            </a:r>
            <a:r>
              <a:rPr lang="vi-VN" dirty="0" err="1"/>
              <a:t>training</a:t>
            </a:r>
            <a:r>
              <a:rPr lang="vi-VN" dirty="0"/>
              <a:t> </a:t>
            </a:r>
            <a:r>
              <a:rPr lang="vi-VN" dirty="0" err="1"/>
              <a:t>set</a:t>
            </a:r>
            <a:r>
              <a:rPr lang="vi-VN" dirty="0"/>
              <a:t>) và tập kiểm tra (</a:t>
            </a:r>
            <a:r>
              <a:rPr lang="vi-VN" dirty="0" err="1"/>
              <a:t>test</a:t>
            </a:r>
            <a:r>
              <a:rPr lang="vi-VN" dirty="0"/>
              <a:t> </a:t>
            </a:r>
            <a:r>
              <a:rPr lang="vi-VN" dirty="0" err="1"/>
              <a:t>set</a:t>
            </a:r>
            <a:r>
              <a:rPr lang="vi-VN" dirty="0"/>
              <a:t>).</a:t>
            </a:r>
          </a:p>
        </p:txBody>
      </p:sp>
      <p:pic>
        <p:nvPicPr>
          <p:cNvPr id="4" name="Hình ảnh 3">
            <a:extLst>
              <a:ext uri="{FF2B5EF4-FFF2-40B4-BE49-F238E27FC236}">
                <a16:creationId xmlns:a16="http://schemas.microsoft.com/office/drawing/2014/main" id="{DDDC6CC4-6776-F9A8-C77C-CA471D168F02}"/>
              </a:ext>
            </a:extLst>
          </p:cNvPr>
          <p:cNvPicPr>
            <a:picLocks noChangeAspect="1"/>
          </p:cNvPicPr>
          <p:nvPr/>
        </p:nvPicPr>
        <p:blipFill>
          <a:blip r:embed="rId3"/>
          <a:stretch>
            <a:fillRect/>
          </a:stretch>
        </p:blipFill>
        <p:spPr>
          <a:xfrm>
            <a:off x="2589647" y="2085907"/>
            <a:ext cx="3353268" cy="485843"/>
          </a:xfrm>
          <a:prstGeom prst="rect">
            <a:avLst/>
          </a:prstGeom>
        </p:spPr>
      </p:pic>
      <p:sp>
        <p:nvSpPr>
          <p:cNvPr id="6" name="Hộp Văn bản 5">
            <a:extLst>
              <a:ext uri="{FF2B5EF4-FFF2-40B4-BE49-F238E27FC236}">
                <a16:creationId xmlns:a16="http://schemas.microsoft.com/office/drawing/2014/main" id="{9AAC619D-BE8C-5E38-C225-B3C6E5AC6D77}"/>
              </a:ext>
            </a:extLst>
          </p:cNvPr>
          <p:cNvSpPr txBox="1"/>
          <p:nvPr/>
        </p:nvSpPr>
        <p:spPr>
          <a:xfrm>
            <a:off x="693840" y="2825272"/>
            <a:ext cx="7340777" cy="1318118"/>
          </a:xfrm>
          <a:prstGeom prst="rect">
            <a:avLst/>
          </a:prstGeom>
          <a:noFill/>
        </p:spPr>
        <p:txBody>
          <a:bodyPr wrap="square" rtlCol="0">
            <a:spAutoFit/>
          </a:bodyPr>
          <a:lstStyle/>
          <a:p>
            <a:pPr marL="285750" indent="-285750">
              <a:lnSpc>
                <a:spcPct val="200000"/>
              </a:lnSpc>
              <a:buFontTx/>
              <a:buChar char="-"/>
            </a:pPr>
            <a:r>
              <a:rPr lang="vi-VN" dirty="0"/>
              <a:t>Sau khi đã tách tập dữ liệu thành tập huấn luyện và tập kiểm tra, ta sẵn sàng tiến hành huấn luyện và đánh giá mô hình với hai mô hình phổ biến cho các phân lớp, đó chính là KNN và </a:t>
            </a:r>
            <a:r>
              <a:rPr lang="vi-VN" dirty="0" err="1"/>
              <a:t>Naive</a:t>
            </a:r>
            <a:r>
              <a:rPr lang="vi-VN" dirty="0"/>
              <a:t> </a:t>
            </a:r>
            <a:r>
              <a:rPr lang="vi-VN" dirty="0" err="1"/>
              <a:t>Bayes</a:t>
            </a:r>
            <a:r>
              <a:rPr lang="vi-VN" dirty="0"/>
              <a:t>.</a:t>
            </a:r>
          </a:p>
        </p:txBody>
      </p:sp>
    </p:spTree>
    <p:extLst>
      <p:ext uri="{BB962C8B-B14F-4D97-AF65-F5344CB8AC3E}">
        <p14:creationId xmlns:p14="http://schemas.microsoft.com/office/powerpoint/2010/main" val="3517429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a:spLocks noGrp="1"/>
          </p:cNvSpPr>
          <p:nvPr>
            <p:ph type="subTitle" idx="1"/>
          </p:nvPr>
        </p:nvSpPr>
        <p:spPr>
          <a:xfrm>
            <a:off x="1199975" y="1307875"/>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Tính cần thiết</a:t>
            </a:r>
            <a:endParaRPr/>
          </a:p>
        </p:txBody>
      </p:sp>
      <p:sp>
        <p:nvSpPr>
          <p:cNvPr id="333" name="Google Shape;333;p41"/>
          <p:cNvSpPr txBox="1">
            <a:spLocks noGrp="1"/>
          </p:cNvSpPr>
          <p:nvPr>
            <p:ph type="subTitle" idx="2"/>
          </p:nvPr>
        </p:nvSpPr>
        <p:spPr>
          <a:xfrm>
            <a:off x="1199975" y="1672350"/>
            <a:ext cx="3857752" cy="7287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a:t>- Là chủ để cần thiết, được mọi người đặt biệt quan tâm, được xem hàng ngày hàng giờ.</a:t>
            </a:r>
            <a:endParaRPr/>
          </a:p>
        </p:txBody>
      </p:sp>
      <p:sp>
        <p:nvSpPr>
          <p:cNvPr id="334" name="Google Shape;334;p41"/>
          <p:cNvSpPr txBox="1">
            <a:spLocks noGrp="1"/>
          </p:cNvSpPr>
          <p:nvPr>
            <p:ph type="subTitle" idx="3"/>
          </p:nvPr>
        </p:nvSpPr>
        <p:spPr>
          <a:xfrm>
            <a:off x="1199974" y="2851825"/>
            <a:ext cx="40527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Dự đáo được thời tiết phụ phụ cho các công việc khác như  trồng trọ, xây dựng , cảnh báo thiên ta.i	</a:t>
            </a:r>
            <a:endParaRPr/>
          </a:p>
        </p:txBody>
      </p:sp>
      <p:sp>
        <p:nvSpPr>
          <p:cNvPr id="335" name="Google Shape;335;p41"/>
          <p:cNvSpPr txBox="1">
            <a:spLocks noGrp="1"/>
          </p:cNvSpPr>
          <p:nvPr>
            <p:ph type="subTitle" idx="4"/>
          </p:nvPr>
        </p:nvSpPr>
        <p:spPr>
          <a:xfrm>
            <a:off x="1199974" y="4031301"/>
            <a:ext cx="470298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Là chủ để được quan tâm nhiều do đó tiềm năng phát triễn của đồ án này trong tương lai có khả  năng là khá cao.</a:t>
            </a:r>
            <a:endParaRPr/>
          </a:p>
        </p:txBody>
      </p:sp>
      <p:sp>
        <p:nvSpPr>
          <p:cNvPr id="336" name="Google Shape;336;p41"/>
          <p:cNvSpPr txBox="1">
            <a:spLocks noGrp="1"/>
          </p:cNvSpPr>
          <p:nvPr>
            <p:ph type="title"/>
          </p:nvPr>
        </p:nvSpPr>
        <p:spPr>
          <a:xfrm>
            <a:off x="529500" y="4928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latin typeface="Assistant Medium"/>
                <a:ea typeface="Assistant Medium"/>
                <a:cs typeface="Assistant Medium"/>
                <a:sym typeface="Assistant Medium"/>
              </a:rPr>
              <a:t>Lý do chọn đồ án</a:t>
            </a:r>
            <a:endParaRPr b="0">
              <a:latin typeface="Assistant Medium"/>
              <a:ea typeface="Assistant Medium"/>
              <a:cs typeface="Assistant Medium"/>
              <a:sym typeface="Assistant Medium"/>
            </a:endParaRPr>
          </a:p>
        </p:txBody>
      </p:sp>
      <p:sp>
        <p:nvSpPr>
          <p:cNvPr id="337" name="Google Shape;337;p41"/>
          <p:cNvSpPr txBox="1">
            <a:spLocks noGrp="1"/>
          </p:cNvSpPr>
          <p:nvPr>
            <p:ph type="subTitle" idx="5"/>
          </p:nvPr>
        </p:nvSpPr>
        <p:spPr>
          <a:xfrm>
            <a:off x="1199975" y="2488163"/>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Tính cấp bách</a:t>
            </a:r>
            <a:endParaRPr/>
          </a:p>
        </p:txBody>
      </p:sp>
      <p:sp>
        <p:nvSpPr>
          <p:cNvPr id="338" name="Google Shape;338;p41"/>
          <p:cNvSpPr txBox="1">
            <a:spLocks noGrp="1"/>
          </p:cNvSpPr>
          <p:nvPr>
            <p:ph type="subTitle" idx="6"/>
          </p:nvPr>
        </p:nvSpPr>
        <p:spPr>
          <a:xfrm>
            <a:off x="1199975" y="3668450"/>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Khả năng mở rộng</a:t>
            </a:r>
          </a:p>
        </p:txBody>
      </p:sp>
      <p:grpSp>
        <p:nvGrpSpPr>
          <p:cNvPr id="339" name="Google Shape;339;p41"/>
          <p:cNvGrpSpPr/>
          <p:nvPr/>
        </p:nvGrpSpPr>
        <p:grpSpPr>
          <a:xfrm>
            <a:off x="7866556" y="519352"/>
            <a:ext cx="564211" cy="183878"/>
            <a:chOff x="322625" y="4867200"/>
            <a:chExt cx="847800" cy="276300"/>
          </a:xfrm>
        </p:grpSpPr>
        <p:cxnSp>
          <p:nvCxnSpPr>
            <p:cNvPr id="340" name="Google Shape;340;p41"/>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1" name="Google Shape;341;p41"/>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2" name="Google Shape;342;p41"/>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3" name="Google Shape;343;p41"/>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4" name="Google Shape;344;p41"/>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5" name="Google Shape;345;p41"/>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48" name="Google Shape;348;p41"/>
          <p:cNvGrpSpPr/>
          <p:nvPr/>
        </p:nvGrpSpPr>
        <p:grpSpPr>
          <a:xfrm rot="-5400000">
            <a:off x="521214" y="4226207"/>
            <a:ext cx="566924" cy="182883"/>
            <a:chOff x="322625" y="4867200"/>
            <a:chExt cx="847800" cy="276300"/>
          </a:xfrm>
        </p:grpSpPr>
        <p:cxnSp>
          <p:nvCxnSpPr>
            <p:cNvPr id="349" name="Google Shape;349;p41"/>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0" name="Google Shape;350;p41"/>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1" name="Google Shape;351;p41"/>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2" name="Google Shape;352;p41"/>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3" name="Google Shape;353;p41"/>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4" name="Google Shape;354;p41"/>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1026" name="Picture 2" descr="Những dấu chấm hỏi (?) | Giác Ngộ Online">
            <a:extLst>
              <a:ext uri="{FF2B5EF4-FFF2-40B4-BE49-F238E27FC236}">
                <a16:creationId xmlns:a16="http://schemas.microsoft.com/office/drawing/2014/main" id="{FAE6B581-3B76-6D8F-A60C-A8589FD39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205" y="1098482"/>
            <a:ext cx="1959958" cy="25370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207232" y="262279"/>
            <a:ext cx="6118099"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KNN Classification</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93841" y="948733"/>
            <a:ext cx="7340777" cy="1668214"/>
          </a:xfrm>
          <a:prstGeom prst="rect">
            <a:avLst/>
          </a:prstGeom>
          <a:noFill/>
        </p:spPr>
        <p:txBody>
          <a:bodyPr wrap="square" rtlCol="0">
            <a:spAutoFit/>
          </a:bodyPr>
          <a:lstStyle/>
          <a:p>
            <a:pPr marL="285750" indent="-285750">
              <a:lnSpc>
                <a:spcPct val="150000"/>
              </a:lnSpc>
              <a:buFontTx/>
              <a:buChar char="-"/>
            </a:pPr>
            <a:r>
              <a:rPr lang="vi-VN" dirty="0"/>
              <a:t>Khi </a:t>
            </a:r>
            <a:r>
              <a:rPr lang="vi-VN" dirty="0" err="1"/>
              <a:t>training</a:t>
            </a:r>
            <a:r>
              <a:rPr lang="vi-VN" dirty="0"/>
              <a:t>, thuật toán này không học một điều gì từ dữ liệu </a:t>
            </a:r>
            <a:r>
              <a:rPr lang="vi-VN" dirty="0" err="1"/>
              <a:t>training</a:t>
            </a:r>
            <a:r>
              <a:rPr lang="vi-VN" dirty="0"/>
              <a:t> (đây cũng là lý do thuật toán này được xếp vào loại </a:t>
            </a:r>
            <a:r>
              <a:rPr lang="vi-VN" dirty="0" err="1"/>
              <a:t>lazy</a:t>
            </a:r>
            <a:r>
              <a:rPr lang="vi-VN" dirty="0"/>
              <a:t> </a:t>
            </a:r>
            <a:r>
              <a:rPr lang="vi-VN" dirty="0" err="1"/>
              <a:t>learning</a:t>
            </a:r>
            <a:r>
              <a:rPr lang="vi-VN" dirty="0"/>
              <a:t>), mọi tính toán được thực hiện khi nó cần dự đoán kết quả của dữ liệu mới. K-</a:t>
            </a:r>
            <a:r>
              <a:rPr lang="vi-VN" dirty="0" err="1"/>
              <a:t>nearest</a:t>
            </a:r>
            <a:r>
              <a:rPr lang="vi-VN" dirty="0"/>
              <a:t> </a:t>
            </a:r>
            <a:r>
              <a:rPr lang="vi-VN" dirty="0" err="1"/>
              <a:t>neighbor</a:t>
            </a:r>
            <a:r>
              <a:rPr lang="vi-VN" dirty="0"/>
              <a:t> có thể áp dụng được vào cả hai loại của bài toán </a:t>
            </a:r>
            <a:r>
              <a:rPr lang="vi-VN" dirty="0" err="1"/>
              <a:t>Supervised</a:t>
            </a:r>
            <a:r>
              <a:rPr lang="vi-VN" dirty="0"/>
              <a:t> </a:t>
            </a:r>
            <a:r>
              <a:rPr lang="vi-VN" dirty="0" err="1"/>
              <a:t>learning</a:t>
            </a:r>
            <a:r>
              <a:rPr lang="vi-VN" dirty="0"/>
              <a:t> là </a:t>
            </a:r>
            <a:r>
              <a:rPr lang="vi-VN" dirty="0" err="1"/>
              <a:t>Classification</a:t>
            </a:r>
            <a:r>
              <a:rPr lang="vi-VN" dirty="0"/>
              <a:t> và </a:t>
            </a:r>
            <a:r>
              <a:rPr lang="vi-VN" dirty="0" err="1"/>
              <a:t>Regression</a:t>
            </a:r>
            <a:r>
              <a:rPr lang="vi-VN" dirty="0"/>
              <a:t>. KNN còn được gọi là một thuật toán </a:t>
            </a:r>
            <a:r>
              <a:rPr lang="vi-VN" dirty="0" err="1"/>
              <a:t>Instance-based</a:t>
            </a:r>
            <a:r>
              <a:rPr lang="vi-VN" dirty="0"/>
              <a:t> hay </a:t>
            </a:r>
            <a:r>
              <a:rPr lang="vi-VN" dirty="0" err="1"/>
              <a:t>Memory-based</a:t>
            </a:r>
            <a:r>
              <a:rPr lang="vi-VN" dirty="0"/>
              <a:t> </a:t>
            </a:r>
            <a:r>
              <a:rPr lang="vi-VN" dirty="0" err="1"/>
              <a:t>learning</a:t>
            </a:r>
            <a:r>
              <a:rPr lang="vi-VN" dirty="0"/>
              <a:t>.</a:t>
            </a:r>
          </a:p>
        </p:txBody>
      </p:sp>
      <p:sp>
        <p:nvSpPr>
          <p:cNvPr id="6" name="Hộp Văn bản 5">
            <a:extLst>
              <a:ext uri="{FF2B5EF4-FFF2-40B4-BE49-F238E27FC236}">
                <a16:creationId xmlns:a16="http://schemas.microsoft.com/office/drawing/2014/main" id="{9AAC619D-BE8C-5E38-C225-B3C6E5AC6D77}"/>
              </a:ext>
            </a:extLst>
          </p:cNvPr>
          <p:cNvSpPr txBox="1"/>
          <p:nvPr/>
        </p:nvSpPr>
        <p:spPr>
          <a:xfrm>
            <a:off x="693840" y="2825272"/>
            <a:ext cx="7340777" cy="887231"/>
          </a:xfrm>
          <a:prstGeom prst="rect">
            <a:avLst/>
          </a:prstGeom>
          <a:noFill/>
        </p:spPr>
        <p:txBody>
          <a:bodyPr wrap="square" rtlCol="0">
            <a:spAutoFit/>
          </a:bodyPr>
          <a:lstStyle/>
          <a:p>
            <a:pPr marL="285750" indent="-285750">
              <a:lnSpc>
                <a:spcPct val="200000"/>
              </a:lnSpc>
              <a:buFontTx/>
              <a:buChar char="-"/>
            </a:pPr>
            <a:r>
              <a:rPr lang="vi-VN" dirty="0"/>
              <a:t>Kiểm tra độ chính xác của mô hình khi huấn luyện với các giá trị khác nhau của</a:t>
            </a:r>
            <a:br>
              <a:rPr lang="vi-VN" dirty="0"/>
            </a:br>
            <a:r>
              <a:rPr lang="vi-VN" dirty="0" err="1"/>
              <a:t>super-parameter</a:t>
            </a:r>
            <a:r>
              <a:rPr lang="vi-VN" dirty="0"/>
              <a:t> `</a:t>
            </a:r>
            <a:r>
              <a:rPr lang="vi-VN" dirty="0" err="1"/>
              <a:t>n_neighbors</a:t>
            </a:r>
            <a:r>
              <a:rPr lang="vi-VN" dirty="0"/>
              <a:t>` và sau đó chọn giá trị tốt nhất từ chúng.</a:t>
            </a:r>
          </a:p>
        </p:txBody>
      </p:sp>
    </p:spTree>
    <p:extLst>
      <p:ext uri="{BB962C8B-B14F-4D97-AF65-F5344CB8AC3E}">
        <p14:creationId xmlns:p14="http://schemas.microsoft.com/office/powerpoint/2010/main" val="35938588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600889" y="287976"/>
            <a:ext cx="533078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Huấn luyện mô hình</a:t>
            </a:r>
          </a:p>
        </p:txBody>
      </p:sp>
      <p:pic>
        <p:nvPicPr>
          <p:cNvPr id="5" name="Hình ảnh 4">
            <a:extLst>
              <a:ext uri="{FF2B5EF4-FFF2-40B4-BE49-F238E27FC236}">
                <a16:creationId xmlns:a16="http://schemas.microsoft.com/office/drawing/2014/main" id="{FE3BA403-0562-B2FE-C238-8D0D93D6263E}"/>
              </a:ext>
            </a:extLst>
          </p:cNvPr>
          <p:cNvPicPr>
            <a:picLocks noChangeAspect="1"/>
          </p:cNvPicPr>
          <p:nvPr/>
        </p:nvPicPr>
        <p:blipFill>
          <a:blip r:embed="rId3"/>
          <a:stretch>
            <a:fillRect/>
          </a:stretch>
        </p:blipFill>
        <p:spPr>
          <a:xfrm>
            <a:off x="1600889" y="906682"/>
            <a:ext cx="5423366" cy="2939178"/>
          </a:xfrm>
          <a:prstGeom prst="rect">
            <a:avLst/>
          </a:prstGeom>
        </p:spPr>
      </p:pic>
      <p:sp>
        <p:nvSpPr>
          <p:cNvPr id="6" name="Hộp Văn bản 5">
            <a:extLst>
              <a:ext uri="{FF2B5EF4-FFF2-40B4-BE49-F238E27FC236}">
                <a16:creationId xmlns:a16="http://schemas.microsoft.com/office/drawing/2014/main" id="{406ED7CE-13B2-BEF4-3F4D-E46FCA4521DD}"/>
              </a:ext>
            </a:extLst>
          </p:cNvPr>
          <p:cNvSpPr txBox="1"/>
          <p:nvPr/>
        </p:nvSpPr>
        <p:spPr>
          <a:xfrm>
            <a:off x="1600890" y="4007224"/>
            <a:ext cx="5423366" cy="307777"/>
          </a:xfrm>
          <a:prstGeom prst="rect">
            <a:avLst/>
          </a:prstGeom>
          <a:noFill/>
        </p:spPr>
        <p:txBody>
          <a:bodyPr wrap="square" rtlCol="0">
            <a:spAutoFit/>
          </a:bodyPr>
          <a:lstStyle/>
          <a:p>
            <a:pPr algn="ctr"/>
            <a:r>
              <a:rPr lang="vi-VN" dirty="0"/>
              <a:t>Biểu đồ cho ta thấy độ chính xác cao nhất với giá trị của 'k' là 10</a:t>
            </a:r>
          </a:p>
        </p:txBody>
      </p:sp>
    </p:spTree>
    <p:extLst>
      <p:ext uri="{BB962C8B-B14F-4D97-AF65-F5344CB8AC3E}">
        <p14:creationId xmlns:p14="http://schemas.microsoft.com/office/powerpoint/2010/main" val="37904445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207232" y="262279"/>
            <a:ext cx="6118099"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Cross-validation</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97803" y="813901"/>
            <a:ext cx="7340777" cy="3607206"/>
          </a:xfrm>
          <a:prstGeom prst="rect">
            <a:avLst/>
          </a:prstGeom>
          <a:noFill/>
        </p:spPr>
        <p:txBody>
          <a:bodyPr wrap="square" rtlCol="0">
            <a:spAutoFit/>
          </a:bodyPr>
          <a:lstStyle/>
          <a:p>
            <a:pPr>
              <a:lnSpc>
                <a:spcPct val="150000"/>
              </a:lnSpc>
            </a:pPr>
            <a:r>
              <a:rPr lang="vi-VN" dirty="0" err="1"/>
              <a:t>Cross</a:t>
            </a:r>
            <a:r>
              <a:rPr lang="vi-VN" dirty="0"/>
              <a:t> </a:t>
            </a:r>
            <a:r>
              <a:rPr lang="vi-VN" dirty="0" err="1"/>
              <a:t>validation</a:t>
            </a:r>
            <a:r>
              <a:rPr lang="vi-VN" dirty="0"/>
              <a:t> là một kỹ thuật lấy mẫu để đánh giá mô hình học máy trong trường hợp dữ liệu không được dồi dào cho lắm.</a:t>
            </a:r>
          </a:p>
          <a:p>
            <a:pPr>
              <a:lnSpc>
                <a:spcPct val="150000"/>
              </a:lnSpc>
            </a:pPr>
            <a:r>
              <a:rPr lang="vi-VN" dirty="0"/>
              <a:t>Kỹ thuật này thường bao gồm các bước như sau:</a:t>
            </a:r>
          </a:p>
          <a:p>
            <a:pPr>
              <a:lnSpc>
                <a:spcPct val="150000"/>
              </a:lnSpc>
            </a:pPr>
            <a:r>
              <a:rPr lang="vi-VN" dirty="0"/>
              <a:t>         1. Xáo trộn </a:t>
            </a:r>
            <a:r>
              <a:rPr lang="vi-VN" dirty="0" err="1"/>
              <a:t>dataset</a:t>
            </a:r>
            <a:r>
              <a:rPr lang="vi-VN" dirty="0"/>
              <a:t> một cách ngẫu nhiên.</a:t>
            </a:r>
          </a:p>
          <a:p>
            <a:pPr>
              <a:lnSpc>
                <a:spcPct val="150000"/>
              </a:lnSpc>
            </a:pPr>
            <a:r>
              <a:rPr lang="vi-VN" dirty="0"/>
              <a:t>         2. Chia </a:t>
            </a:r>
            <a:r>
              <a:rPr lang="vi-VN" dirty="0" err="1"/>
              <a:t>dataset</a:t>
            </a:r>
            <a:r>
              <a:rPr lang="vi-VN" dirty="0"/>
              <a:t> thành k nhóm.</a:t>
            </a:r>
          </a:p>
          <a:p>
            <a:pPr>
              <a:lnSpc>
                <a:spcPct val="150000"/>
              </a:lnSpc>
            </a:pPr>
            <a:r>
              <a:rPr lang="vi-VN" dirty="0"/>
              <a:t>         3. Với mỗi nhóm:</a:t>
            </a:r>
          </a:p>
          <a:p>
            <a:pPr>
              <a:lnSpc>
                <a:spcPct val="150000"/>
              </a:lnSpc>
            </a:pPr>
            <a:r>
              <a:rPr lang="vi-VN" dirty="0"/>
              <a:t>	- Sử dụng nhóm hiện tại để đánh giá hiệu quả mô hình.</a:t>
            </a:r>
          </a:p>
          <a:p>
            <a:pPr>
              <a:lnSpc>
                <a:spcPct val="150000"/>
              </a:lnSpc>
            </a:pPr>
            <a:r>
              <a:rPr lang="vi-VN" dirty="0"/>
              <a:t>	- Các nhóm còn lại được sử dụng để huấn luyện mô hình.</a:t>
            </a:r>
          </a:p>
          <a:p>
            <a:pPr>
              <a:lnSpc>
                <a:spcPct val="150000"/>
              </a:lnSpc>
            </a:pPr>
            <a:r>
              <a:rPr lang="vi-VN" dirty="0"/>
              <a:t>	- Huấn luyện mô hình</a:t>
            </a:r>
          </a:p>
          <a:p>
            <a:pPr>
              <a:lnSpc>
                <a:spcPct val="150000"/>
              </a:lnSpc>
            </a:pPr>
            <a:r>
              <a:rPr lang="vi-VN" dirty="0"/>
              <a:t>         4. Đánh giá và sau đó hủy mô hình:</a:t>
            </a:r>
          </a:p>
          <a:p>
            <a:pPr>
              <a:lnSpc>
                <a:spcPct val="150000"/>
              </a:lnSpc>
            </a:pPr>
            <a:r>
              <a:rPr lang="vi-VN" dirty="0"/>
              <a:t>	- Tổng hợp hiệu quả của mô hình dựa từ các số liệu đánh giá.</a:t>
            </a:r>
          </a:p>
        </p:txBody>
      </p:sp>
    </p:spTree>
    <p:extLst>
      <p:ext uri="{BB962C8B-B14F-4D97-AF65-F5344CB8AC3E}">
        <p14:creationId xmlns:p14="http://schemas.microsoft.com/office/powerpoint/2010/main" val="33122658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983698" y="292362"/>
            <a:ext cx="6565168"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Xác</a:t>
            </a:r>
            <a:r>
              <a:rPr lang="en-US" sz="2800" dirty="0"/>
              <a:t> </a:t>
            </a:r>
            <a:r>
              <a:rPr lang="en-US" sz="2800" dirty="0" err="1"/>
              <a:t>thực</a:t>
            </a:r>
            <a:r>
              <a:rPr lang="en-US" sz="2800" dirty="0"/>
              <a:t> </a:t>
            </a:r>
            <a:r>
              <a:rPr lang="en-US" sz="2800" dirty="0" err="1"/>
              <a:t>siêu</a:t>
            </a:r>
            <a:r>
              <a:rPr lang="en-US" sz="2800" dirty="0"/>
              <a:t> </a:t>
            </a:r>
            <a:r>
              <a:rPr lang="en-US" sz="2800" dirty="0" err="1"/>
              <a:t>tham</a:t>
            </a:r>
            <a:r>
              <a:rPr lang="en-US" sz="2800" dirty="0"/>
              <a:t> </a:t>
            </a:r>
            <a:r>
              <a:rPr lang="en-US" sz="2800" dirty="0" err="1"/>
              <a:t>số</a:t>
            </a:r>
            <a:r>
              <a:rPr lang="en-US" sz="2800" dirty="0"/>
              <a:t> </a:t>
            </a:r>
            <a:r>
              <a:rPr lang="en-US" sz="2800" dirty="0" err="1"/>
              <a:t>của</a:t>
            </a:r>
            <a:r>
              <a:rPr lang="en-US" sz="2800" dirty="0"/>
              <a:t> </a:t>
            </a:r>
            <a:r>
              <a:rPr lang="en-US" sz="2800" dirty="0" err="1"/>
              <a:t>mô</a:t>
            </a:r>
            <a:r>
              <a:rPr lang="en-US" sz="2800" dirty="0"/>
              <a:t> </a:t>
            </a:r>
            <a:r>
              <a:rPr lang="en-US" sz="2800" dirty="0" err="1"/>
              <a:t>hình</a:t>
            </a:r>
            <a:r>
              <a:rPr lang="en-US" sz="2800" dirty="0"/>
              <a:t> </a:t>
            </a:r>
            <a:r>
              <a:rPr lang="en-US" sz="2800" dirty="0" err="1"/>
              <a:t>và</a:t>
            </a:r>
            <a:r>
              <a:rPr lang="en-US" sz="2800" dirty="0"/>
              <a:t> </a:t>
            </a:r>
            <a:r>
              <a:rPr lang="en-US" sz="2800" dirty="0" err="1"/>
              <a:t>báo</a:t>
            </a:r>
            <a:r>
              <a:rPr lang="en-US" sz="2800" dirty="0"/>
              <a:t> </a:t>
            </a:r>
            <a:r>
              <a:rPr lang="en-US" sz="2800" dirty="0" err="1"/>
              <a:t>cáo</a:t>
            </a:r>
            <a:r>
              <a:rPr lang="en-US" sz="2800" dirty="0"/>
              <a:t> </a:t>
            </a:r>
            <a:r>
              <a:rPr lang="en-US" sz="2800" dirty="0" err="1"/>
              <a:t>quá</a:t>
            </a:r>
            <a:r>
              <a:rPr lang="en-US" sz="2800" dirty="0"/>
              <a:t> </a:t>
            </a:r>
            <a:r>
              <a:rPr lang="en-US" sz="2800" dirty="0" err="1"/>
              <a:t>trình</a:t>
            </a:r>
            <a:r>
              <a:rPr lang="en-US" sz="2800" dirty="0"/>
              <a:t> </a:t>
            </a:r>
            <a:r>
              <a:rPr lang="en-US" sz="2800" dirty="0" err="1"/>
              <a:t>tinh</a:t>
            </a:r>
            <a:r>
              <a:rPr lang="en-US" sz="2800" dirty="0"/>
              <a:t> </a:t>
            </a:r>
            <a:r>
              <a:rPr lang="en-US" sz="2800" dirty="0" err="1"/>
              <a:t>chỉnh</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69116" y="1508900"/>
            <a:ext cx="7340777" cy="2610779"/>
          </a:xfrm>
          <a:prstGeom prst="rect">
            <a:avLst/>
          </a:prstGeom>
          <a:noFill/>
        </p:spPr>
        <p:txBody>
          <a:bodyPr wrap="square" rtlCol="0">
            <a:spAutoFit/>
          </a:bodyPr>
          <a:lstStyle/>
          <a:p>
            <a:pPr>
              <a:lnSpc>
                <a:spcPct val="200000"/>
              </a:lnSpc>
            </a:pPr>
            <a:r>
              <a:rPr lang="vi-VN" dirty="0"/>
              <a:t>- Tiến hành tinh chỉnh siêu tham số </a:t>
            </a:r>
            <a:r>
              <a:rPr lang="vi-VN" dirty="0" err="1"/>
              <a:t>n_neighbors</a:t>
            </a:r>
            <a:r>
              <a:rPr lang="vi-VN" dirty="0"/>
              <a:t> của mô hình KNN.</a:t>
            </a:r>
          </a:p>
          <a:p>
            <a:pPr>
              <a:lnSpc>
                <a:spcPct val="200000"/>
              </a:lnSpc>
            </a:pPr>
            <a:r>
              <a:rPr lang="vi-VN" dirty="0"/>
              <a:t>- Khớp mô hình trên tập huấn luyện rồi tìm `</a:t>
            </a:r>
            <a:r>
              <a:rPr lang="vi-VN" dirty="0" err="1"/>
              <a:t>best_score</a:t>
            </a:r>
            <a:r>
              <a:rPr lang="vi-VN" dirty="0"/>
              <a:t>_` và lấy siêu tham số (`</a:t>
            </a:r>
            <a:r>
              <a:rPr lang="vi-VN" dirty="0" err="1"/>
              <a:t>best_params</a:t>
            </a:r>
            <a:r>
              <a:rPr lang="vi-VN" dirty="0"/>
              <a:t>_`) với `</a:t>
            </a:r>
            <a:r>
              <a:rPr lang="vi-VN" dirty="0" err="1"/>
              <a:t>best_score</a:t>
            </a:r>
            <a:r>
              <a:rPr lang="vi-VN" dirty="0"/>
              <a:t>_`.</a:t>
            </a:r>
          </a:p>
          <a:p>
            <a:pPr>
              <a:lnSpc>
                <a:spcPct val="200000"/>
              </a:lnSpc>
            </a:pPr>
            <a:r>
              <a:rPr lang="vi-VN" dirty="0"/>
              <a:t>- Kết quả </a:t>
            </a:r>
            <a:r>
              <a:rPr lang="vi-VN" dirty="0" err="1"/>
              <a:t>knn_cv.best_score</a:t>
            </a:r>
            <a:r>
              <a:rPr lang="vi-VN" dirty="0"/>
              <a:t>_:</a:t>
            </a:r>
          </a:p>
          <a:p>
            <a:pPr>
              <a:lnSpc>
                <a:spcPct val="200000"/>
              </a:lnSpc>
            </a:pPr>
            <a:r>
              <a:rPr lang="vi-VN" dirty="0"/>
              <a:t>- Kết quả </a:t>
            </a:r>
            <a:r>
              <a:rPr lang="vi-VN" dirty="0" err="1"/>
              <a:t>knn_cv.best_params</a:t>
            </a:r>
            <a:r>
              <a:rPr lang="vi-VN" dirty="0"/>
              <a:t>_:</a:t>
            </a:r>
          </a:p>
          <a:p>
            <a:pPr>
              <a:lnSpc>
                <a:spcPct val="200000"/>
              </a:lnSpc>
            </a:pPr>
            <a:r>
              <a:rPr lang="vi-VN" dirty="0"/>
              <a:t>- Khớp mô hình sau khi đã tìm được siêu tham số tốt nhất và tiến hành dự đoán.</a:t>
            </a:r>
          </a:p>
        </p:txBody>
      </p:sp>
      <p:pic>
        <p:nvPicPr>
          <p:cNvPr id="4" name="Hình ảnh 3">
            <a:extLst>
              <a:ext uri="{FF2B5EF4-FFF2-40B4-BE49-F238E27FC236}">
                <a16:creationId xmlns:a16="http://schemas.microsoft.com/office/drawing/2014/main" id="{660A52CD-A293-4279-DB6D-693E84AB6CDD}"/>
              </a:ext>
            </a:extLst>
          </p:cNvPr>
          <p:cNvPicPr>
            <a:picLocks noChangeAspect="1"/>
          </p:cNvPicPr>
          <p:nvPr/>
        </p:nvPicPr>
        <p:blipFill>
          <a:blip r:embed="rId3"/>
          <a:stretch>
            <a:fillRect/>
          </a:stretch>
        </p:blipFill>
        <p:spPr>
          <a:xfrm>
            <a:off x="3580935" y="2891600"/>
            <a:ext cx="1419423" cy="304843"/>
          </a:xfrm>
          <a:prstGeom prst="rect">
            <a:avLst/>
          </a:prstGeom>
        </p:spPr>
      </p:pic>
      <p:pic>
        <p:nvPicPr>
          <p:cNvPr id="6" name="Hình ảnh 5">
            <a:extLst>
              <a:ext uri="{FF2B5EF4-FFF2-40B4-BE49-F238E27FC236}">
                <a16:creationId xmlns:a16="http://schemas.microsoft.com/office/drawing/2014/main" id="{0C0AD810-8858-5853-D4C8-63E83D038C25}"/>
              </a:ext>
            </a:extLst>
          </p:cNvPr>
          <p:cNvPicPr>
            <a:picLocks noChangeAspect="1"/>
          </p:cNvPicPr>
          <p:nvPr/>
        </p:nvPicPr>
        <p:blipFill>
          <a:blip r:embed="rId4"/>
          <a:stretch>
            <a:fillRect/>
          </a:stretch>
        </p:blipFill>
        <p:spPr>
          <a:xfrm>
            <a:off x="3580935" y="3324639"/>
            <a:ext cx="1609950" cy="362001"/>
          </a:xfrm>
          <a:prstGeom prst="rect">
            <a:avLst/>
          </a:prstGeom>
        </p:spPr>
      </p:pic>
    </p:spTree>
    <p:extLst>
      <p:ext uri="{BB962C8B-B14F-4D97-AF65-F5344CB8AC3E}">
        <p14:creationId xmlns:p14="http://schemas.microsoft.com/office/powerpoint/2010/main" val="31849630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983698" y="292362"/>
            <a:ext cx="6565168"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Đánh</a:t>
            </a:r>
            <a:r>
              <a:rPr lang="en-US" sz="2800" dirty="0"/>
              <a:t> </a:t>
            </a:r>
            <a:r>
              <a:rPr lang="en-US" sz="2800" dirty="0" err="1"/>
              <a:t>giá</a:t>
            </a:r>
            <a:r>
              <a:rPr lang="en-US" sz="2800" dirty="0"/>
              <a:t> </a:t>
            </a:r>
            <a:r>
              <a:rPr lang="en-US" sz="2800" dirty="0" err="1"/>
              <a:t>mô</a:t>
            </a:r>
            <a:r>
              <a:rPr lang="en-US" sz="2800" dirty="0"/>
              <a:t> </a:t>
            </a:r>
            <a:r>
              <a:rPr lang="en-US" sz="2800" dirty="0" err="1"/>
              <a:t>hình</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4237595" y="1021955"/>
            <a:ext cx="3253873" cy="1668214"/>
          </a:xfrm>
          <a:prstGeom prst="rect">
            <a:avLst/>
          </a:prstGeom>
          <a:noFill/>
        </p:spPr>
        <p:txBody>
          <a:bodyPr wrap="square" rtlCol="0">
            <a:spAutoFit/>
          </a:bodyPr>
          <a:lstStyle/>
          <a:p>
            <a:pPr>
              <a:lnSpc>
                <a:spcPct val="150000"/>
              </a:lnSpc>
            </a:pPr>
            <a:r>
              <a:rPr lang="vi-VN" dirty="0"/>
              <a:t>Từ </a:t>
            </a:r>
            <a:r>
              <a:rPr lang="vi-VN" dirty="0" err="1"/>
              <a:t>Confusion</a:t>
            </a:r>
            <a:r>
              <a:rPr lang="vi-VN" dirty="0"/>
              <a:t> </a:t>
            </a:r>
            <a:r>
              <a:rPr lang="vi-VN" dirty="0" err="1"/>
              <a:t>Matrix</a:t>
            </a:r>
            <a:r>
              <a:rPr lang="vi-VN" dirty="0"/>
              <a:t> trên trái, ta có:</a:t>
            </a:r>
          </a:p>
          <a:p>
            <a:pPr>
              <a:lnSpc>
                <a:spcPct val="150000"/>
              </a:lnSpc>
            </a:pPr>
            <a:r>
              <a:rPr lang="vi-VN" dirty="0"/>
              <a:t>- TP = 3503</a:t>
            </a:r>
          </a:p>
          <a:p>
            <a:pPr>
              <a:lnSpc>
                <a:spcPct val="150000"/>
              </a:lnSpc>
            </a:pPr>
            <a:r>
              <a:rPr lang="vi-VN" dirty="0"/>
              <a:t>- FP = 12</a:t>
            </a:r>
          </a:p>
          <a:p>
            <a:pPr>
              <a:lnSpc>
                <a:spcPct val="150000"/>
              </a:lnSpc>
            </a:pPr>
            <a:r>
              <a:rPr lang="vi-VN" dirty="0"/>
              <a:t>- TN = 73</a:t>
            </a:r>
          </a:p>
          <a:p>
            <a:pPr>
              <a:lnSpc>
                <a:spcPct val="150000"/>
              </a:lnSpc>
            </a:pPr>
            <a:r>
              <a:rPr lang="vi-VN" dirty="0"/>
              <a:t>- FN = 760</a:t>
            </a:r>
          </a:p>
        </p:txBody>
      </p:sp>
      <p:pic>
        <p:nvPicPr>
          <p:cNvPr id="5" name="Hình ảnh 4">
            <a:extLst>
              <a:ext uri="{FF2B5EF4-FFF2-40B4-BE49-F238E27FC236}">
                <a16:creationId xmlns:a16="http://schemas.microsoft.com/office/drawing/2014/main" id="{203AD8DC-AE90-8A76-574F-EC4A8E8D10B2}"/>
              </a:ext>
            </a:extLst>
          </p:cNvPr>
          <p:cNvPicPr>
            <a:picLocks noChangeAspect="1"/>
          </p:cNvPicPr>
          <p:nvPr/>
        </p:nvPicPr>
        <p:blipFill>
          <a:blip r:embed="rId3"/>
          <a:stretch>
            <a:fillRect/>
          </a:stretch>
        </p:blipFill>
        <p:spPr>
          <a:xfrm>
            <a:off x="1353997" y="1123865"/>
            <a:ext cx="2781688" cy="743054"/>
          </a:xfrm>
          <a:prstGeom prst="rect">
            <a:avLst/>
          </a:prstGeom>
        </p:spPr>
      </p:pic>
      <p:sp>
        <p:nvSpPr>
          <p:cNvPr id="9" name="Hộp Văn bản 8">
            <a:extLst>
              <a:ext uri="{FF2B5EF4-FFF2-40B4-BE49-F238E27FC236}">
                <a16:creationId xmlns:a16="http://schemas.microsoft.com/office/drawing/2014/main" id="{A375FCA6-75EC-CA1D-F533-544A4C7DDF96}"/>
              </a:ext>
            </a:extLst>
          </p:cNvPr>
          <p:cNvSpPr txBox="1"/>
          <p:nvPr/>
        </p:nvSpPr>
        <p:spPr>
          <a:xfrm>
            <a:off x="983698" y="2690169"/>
            <a:ext cx="3253873" cy="375552"/>
          </a:xfrm>
          <a:prstGeom prst="rect">
            <a:avLst/>
          </a:prstGeom>
          <a:noFill/>
        </p:spPr>
        <p:txBody>
          <a:bodyPr wrap="square" rtlCol="0">
            <a:spAutoFit/>
          </a:bodyPr>
          <a:lstStyle/>
          <a:p>
            <a:pPr algn="r">
              <a:lnSpc>
                <a:spcPct val="150000"/>
              </a:lnSpc>
            </a:pPr>
            <a:r>
              <a:rPr lang="vi-VN" dirty="0" err="1"/>
              <a:t>Classification</a:t>
            </a:r>
            <a:r>
              <a:rPr lang="vi-VN" dirty="0"/>
              <a:t> </a:t>
            </a:r>
            <a:r>
              <a:rPr lang="vi-VN" dirty="0" err="1"/>
              <a:t>Report</a:t>
            </a:r>
            <a:r>
              <a:rPr lang="vi-VN" dirty="0"/>
              <a:t>:</a:t>
            </a:r>
          </a:p>
        </p:txBody>
      </p:sp>
      <p:pic>
        <p:nvPicPr>
          <p:cNvPr id="11" name="Hình ảnh 10">
            <a:extLst>
              <a:ext uri="{FF2B5EF4-FFF2-40B4-BE49-F238E27FC236}">
                <a16:creationId xmlns:a16="http://schemas.microsoft.com/office/drawing/2014/main" id="{907956F5-429B-E753-28BF-E809BBB8BBDC}"/>
              </a:ext>
            </a:extLst>
          </p:cNvPr>
          <p:cNvPicPr>
            <a:picLocks noChangeAspect="1"/>
          </p:cNvPicPr>
          <p:nvPr/>
        </p:nvPicPr>
        <p:blipFill>
          <a:blip r:embed="rId4"/>
          <a:stretch>
            <a:fillRect/>
          </a:stretch>
        </p:blipFill>
        <p:spPr>
          <a:xfrm>
            <a:off x="4266282" y="2763368"/>
            <a:ext cx="2954789" cy="1358177"/>
          </a:xfrm>
          <a:prstGeom prst="rect">
            <a:avLst/>
          </a:prstGeom>
        </p:spPr>
      </p:pic>
      <p:sp>
        <p:nvSpPr>
          <p:cNvPr id="14" name="Hộp Văn bản 13">
            <a:extLst>
              <a:ext uri="{FF2B5EF4-FFF2-40B4-BE49-F238E27FC236}">
                <a16:creationId xmlns:a16="http://schemas.microsoft.com/office/drawing/2014/main" id="{4B606EF6-E68D-BEF8-0690-980DE5AAD4D0}"/>
              </a:ext>
            </a:extLst>
          </p:cNvPr>
          <p:cNvSpPr txBox="1"/>
          <p:nvPr/>
        </p:nvSpPr>
        <p:spPr>
          <a:xfrm>
            <a:off x="983697" y="4278183"/>
            <a:ext cx="3253873" cy="375552"/>
          </a:xfrm>
          <a:prstGeom prst="rect">
            <a:avLst/>
          </a:prstGeom>
          <a:noFill/>
        </p:spPr>
        <p:txBody>
          <a:bodyPr wrap="square" rtlCol="0">
            <a:spAutoFit/>
          </a:bodyPr>
          <a:lstStyle/>
          <a:p>
            <a:pPr algn="r">
              <a:lnSpc>
                <a:spcPct val="150000"/>
              </a:lnSpc>
            </a:pPr>
            <a:r>
              <a:rPr lang="vi-VN" dirty="0"/>
              <a:t>Độ chính xác của mô hình:</a:t>
            </a:r>
          </a:p>
        </p:txBody>
      </p:sp>
      <p:pic>
        <p:nvPicPr>
          <p:cNvPr id="16" name="Hình ảnh 15">
            <a:extLst>
              <a:ext uri="{FF2B5EF4-FFF2-40B4-BE49-F238E27FC236}">
                <a16:creationId xmlns:a16="http://schemas.microsoft.com/office/drawing/2014/main" id="{D567F89F-871F-40F8-0171-694FF45B5796}"/>
              </a:ext>
            </a:extLst>
          </p:cNvPr>
          <p:cNvPicPr>
            <a:picLocks noChangeAspect="1"/>
          </p:cNvPicPr>
          <p:nvPr/>
        </p:nvPicPr>
        <p:blipFill>
          <a:blip r:embed="rId5"/>
          <a:stretch>
            <a:fillRect/>
          </a:stretch>
        </p:blipFill>
        <p:spPr>
          <a:xfrm>
            <a:off x="4266282" y="4377471"/>
            <a:ext cx="1552792" cy="276264"/>
          </a:xfrm>
          <a:prstGeom prst="rect">
            <a:avLst/>
          </a:prstGeom>
        </p:spPr>
      </p:pic>
    </p:spTree>
    <p:extLst>
      <p:ext uri="{BB962C8B-B14F-4D97-AF65-F5344CB8AC3E}">
        <p14:creationId xmlns:p14="http://schemas.microsoft.com/office/powerpoint/2010/main" val="18331975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207232" y="262279"/>
            <a:ext cx="6118099"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Naive Bayes Classification</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93841" y="948733"/>
            <a:ext cx="7340777" cy="3284041"/>
          </a:xfrm>
          <a:prstGeom prst="rect">
            <a:avLst/>
          </a:prstGeom>
          <a:noFill/>
        </p:spPr>
        <p:txBody>
          <a:bodyPr wrap="square" rtlCol="0">
            <a:spAutoFit/>
          </a:bodyPr>
          <a:lstStyle/>
          <a:p>
            <a:pPr marL="285750" indent="-285750">
              <a:lnSpc>
                <a:spcPct val="150000"/>
              </a:lnSpc>
              <a:buFontTx/>
              <a:buChar char="-"/>
            </a:pPr>
            <a:r>
              <a:rPr lang="vi-VN" dirty="0" err="1"/>
              <a:t>Naive</a:t>
            </a:r>
            <a:r>
              <a:rPr lang="vi-VN" dirty="0"/>
              <a:t> </a:t>
            </a:r>
            <a:r>
              <a:rPr lang="vi-VN" dirty="0" err="1"/>
              <a:t>Bayes</a:t>
            </a:r>
            <a:r>
              <a:rPr lang="vi-VN" dirty="0"/>
              <a:t> là một thuật toán học có giám sát, dựa trên định lý </a:t>
            </a:r>
            <a:r>
              <a:rPr lang="vi-VN" dirty="0" err="1"/>
              <a:t>Bayes</a:t>
            </a:r>
            <a:r>
              <a:rPr lang="vi-VN" dirty="0"/>
              <a:t> và được sử dụng để giải các bài toán phân loại.</a:t>
            </a:r>
          </a:p>
          <a:p>
            <a:pPr marL="285750" indent="-285750">
              <a:lnSpc>
                <a:spcPct val="150000"/>
              </a:lnSpc>
              <a:buFontTx/>
              <a:buChar char="-"/>
            </a:pPr>
            <a:r>
              <a:rPr lang="vi-VN" dirty="0"/>
              <a:t>Nó chủ yếu được sử dụng trong phân loại văn bản bao gồm tập dữ liệu huấn luyện chiều cao.</a:t>
            </a:r>
          </a:p>
          <a:p>
            <a:pPr marL="285750" indent="-285750">
              <a:lnSpc>
                <a:spcPct val="150000"/>
              </a:lnSpc>
              <a:buFontTx/>
              <a:buChar char="-"/>
            </a:pPr>
            <a:r>
              <a:rPr lang="vi-VN" dirty="0" err="1"/>
              <a:t>Naive</a:t>
            </a:r>
            <a:r>
              <a:rPr lang="vi-VN" dirty="0"/>
              <a:t> </a:t>
            </a:r>
            <a:r>
              <a:rPr lang="vi-VN" dirty="0" err="1"/>
              <a:t>Bayes</a:t>
            </a:r>
            <a:r>
              <a:rPr lang="vi-VN" dirty="0"/>
              <a:t> </a:t>
            </a:r>
            <a:r>
              <a:rPr lang="vi-VN" dirty="0" err="1"/>
              <a:t>Classifier</a:t>
            </a:r>
            <a:r>
              <a:rPr lang="vi-VN" dirty="0"/>
              <a:t> là một trong những thuật toán phân lớp đơn giản và hiệu quả nhất giúp xây dựng các mô hình máy học nhanh có thể đưa ra dự đoán nhanh.</a:t>
            </a:r>
          </a:p>
          <a:p>
            <a:pPr marL="285750" indent="-285750">
              <a:lnSpc>
                <a:spcPct val="150000"/>
              </a:lnSpc>
              <a:buFontTx/>
              <a:buChar char="-"/>
            </a:pPr>
            <a:r>
              <a:rPr lang="vi-VN" dirty="0"/>
              <a:t>Nó là một bộ phân loại xác suất, có nghĩa là nó dự đoán trên cơ sở xác suất của một đối tượng.</a:t>
            </a:r>
          </a:p>
          <a:p>
            <a:pPr marL="285750" indent="-285750">
              <a:lnSpc>
                <a:spcPct val="150000"/>
              </a:lnSpc>
              <a:buFontTx/>
              <a:buChar char="-"/>
            </a:pPr>
            <a:r>
              <a:rPr lang="vi-VN" dirty="0"/>
              <a:t>Một số ví dụ phổ biến về thuật toán </a:t>
            </a:r>
            <a:r>
              <a:rPr lang="vi-VN" dirty="0" err="1"/>
              <a:t>Naive</a:t>
            </a:r>
            <a:r>
              <a:rPr lang="vi-VN" dirty="0"/>
              <a:t> </a:t>
            </a:r>
            <a:r>
              <a:rPr lang="vi-VN" dirty="0" err="1"/>
              <a:t>Bayes</a:t>
            </a:r>
            <a:r>
              <a:rPr lang="vi-VN" dirty="0"/>
              <a:t> là lọc thư rác, phân tích tình cảm và phân loại bài viết.</a:t>
            </a:r>
          </a:p>
        </p:txBody>
      </p:sp>
    </p:spTree>
    <p:extLst>
      <p:ext uri="{BB962C8B-B14F-4D97-AF65-F5344CB8AC3E}">
        <p14:creationId xmlns:p14="http://schemas.microsoft.com/office/powerpoint/2010/main" val="42499812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178545" y="716037"/>
            <a:ext cx="6118099"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Naive Bayes Classification</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97803" y="1764573"/>
            <a:ext cx="7340777" cy="1614353"/>
          </a:xfrm>
          <a:prstGeom prst="rect">
            <a:avLst/>
          </a:prstGeom>
          <a:noFill/>
        </p:spPr>
        <p:txBody>
          <a:bodyPr wrap="square" rtlCol="0">
            <a:spAutoFit/>
          </a:bodyPr>
          <a:lstStyle/>
          <a:p>
            <a:pPr marL="285750" indent="-285750">
              <a:lnSpc>
                <a:spcPct val="250000"/>
              </a:lnSpc>
              <a:buFontTx/>
              <a:buChar char="-"/>
            </a:pPr>
            <a:r>
              <a:rPr lang="vi-VN" dirty="0"/>
              <a:t>`</a:t>
            </a:r>
            <a:r>
              <a:rPr lang="vi-VN" dirty="0" err="1"/>
              <a:t>GaussianNB</a:t>
            </a:r>
            <a:r>
              <a:rPr lang="vi-VN" dirty="0"/>
              <a:t>()` không cần tham số nên ta tiến hành huấn luyện mô hình mà không cần kiểm tra độ chính xác đối với từng `</a:t>
            </a:r>
            <a:r>
              <a:rPr lang="vi-VN" dirty="0" err="1"/>
              <a:t>n_neighbors</a:t>
            </a:r>
            <a:r>
              <a:rPr lang="vi-VN" dirty="0"/>
              <a:t>` khác nhau như ở mô hình KNN.</a:t>
            </a:r>
          </a:p>
          <a:p>
            <a:pPr marL="285750" indent="-285750">
              <a:lnSpc>
                <a:spcPct val="250000"/>
              </a:lnSpc>
              <a:buFontTx/>
              <a:buChar char="-"/>
            </a:pPr>
            <a:r>
              <a:rPr lang="vi-VN" dirty="0"/>
              <a:t>Giá trị độ chính xác: </a:t>
            </a:r>
          </a:p>
        </p:txBody>
      </p:sp>
      <p:pic>
        <p:nvPicPr>
          <p:cNvPr id="4" name="Hình ảnh 3">
            <a:extLst>
              <a:ext uri="{FF2B5EF4-FFF2-40B4-BE49-F238E27FC236}">
                <a16:creationId xmlns:a16="http://schemas.microsoft.com/office/drawing/2014/main" id="{0EC8BA51-3130-58A6-3429-B3359EA07286}"/>
              </a:ext>
            </a:extLst>
          </p:cNvPr>
          <p:cNvPicPr>
            <a:picLocks noChangeAspect="1"/>
          </p:cNvPicPr>
          <p:nvPr/>
        </p:nvPicPr>
        <p:blipFill>
          <a:blip r:embed="rId3"/>
          <a:stretch>
            <a:fillRect/>
          </a:stretch>
        </p:blipFill>
        <p:spPr>
          <a:xfrm>
            <a:off x="2899954" y="3083610"/>
            <a:ext cx="1676634" cy="295316"/>
          </a:xfrm>
          <a:prstGeom prst="rect">
            <a:avLst/>
          </a:prstGeom>
        </p:spPr>
      </p:pic>
    </p:spTree>
    <p:extLst>
      <p:ext uri="{BB962C8B-B14F-4D97-AF65-F5344CB8AC3E}">
        <p14:creationId xmlns:p14="http://schemas.microsoft.com/office/powerpoint/2010/main" val="7961563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983698" y="292362"/>
            <a:ext cx="6565168"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Xác</a:t>
            </a:r>
            <a:r>
              <a:rPr lang="en-US" sz="2800" dirty="0"/>
              <a:t> </a:t>
            </a:r>
            <a:r>
              <a:rPr lang="en-US" sz="2800" dirty="0" err="1"/>
              <a:t>thực</a:t>
            </a:r>
            <a:r>
              <a:rPr lang="en-US" sz="2800" dirty="0"/>
              <a:t> </a:t>
            </a:r>
            <a:r>
              <a:rPr lang="en-US" sz="2800" dirty="0" err="1"/>
              <a:t>siêu</a:t>
            </a:r>
            <a:r>
              <a:rPr lang="en-US" sz="2800" dirty="0"/>
              <a:t> </a:t>
            </a:r>
            <a:r>
              <a:rPr lang="en-US" sz="2800" dirty="0" err="1"/>
              <a:t>tham</a:t>
            </a:r>
            <a:r>
              <a:rPr lang="en-US" sz="2800" dirty="0"/>
              <a:t> </a:t>
            </a:r>
            <a:r>
              <a:rPr lang="en-US" sz="2800" dirty="0" err="1"/>
              <a:t>số</a:t>
            </a:r>
            <a:r>
              <a:rPr lang="en-US" sz="2800" dirty="0"/>
              <a:t> </a:t>
            </a:r>
            <a:r>
              <a:rPr lang="en-US" sz="2800" dirty="0" err="1"/>
              <a:t>của</a:t>
            </a:r>
            <a:r>
              <a:rPr lang="en-US" sz="2800" dirty="0"/>
              <a:t> </a:t>
            </a:r>
            <a:r>
              <a:rPr lang="en-US" sz="2800" dirty="0" err="1"/>
              <a:t>mô</a:t>
            </a:r>
            <a:r>
              <a:rPr lang="en-US" sz="2800" dirty="0"/>
              <a:t> </a:t>
            </a:r>
            <a:r>
              <a:rPr lang="en-US" sz="2800" dirty="0" err="1"/>
              <a:t>hình</a:t>
            </a:r>
            <a:r>
              <a:rPr lang="en-US" sz="2800" dirty="0"/>
              <a:t> </a:t>
            </a:r>
            <a:r>
              <a:rPr lang="en-US" sz="2800" dirty="0" err="1"/>
              <a:t>và</a:t>
            </a:r>
            <a:r>
              <a:rPr lang="en-US" sz="2800" dirty="0"/>
              <a:t> </a:t>
            </a:r>
            <a:r>
              <a:rPr lang="en-US" sz="2800" dirty="0" err="1"/>
              <a:t>báo</a:t>
            </a:r>
            <a:r>
              <a:rPr lang="en-US" sz="2800" dirty="0"/>
              <a:t> </a:t>
            </a:r>
            <a:r>
              <a:rPr lang="en-US" sz="2800" dirty="0" err="1"/>
              <a:t>cáo</a:t>
            </a:r>
            <a:r>
              <a:rPr lang="en-US" sz="2800" dirty="0"/>
              <a:t> </a:t>
            </a:r>
            <a:r>
              <a:rPr lang="en-US" sz="2800" dirty="0" err="1"/>
              <a:t>quá</a:t>
            </a:r>
            <a:r>
              <a:rPr lang="en-US" sz="2800" dirty="0"/>
              <a:t> </a:t>
            </a:r>
            <a:r>
              <a:rPr lang="en-US" sz="2800" dirty="0" err="1"/>
              <a:t>trình</a:t>
            </a:r>
            <a:r>
              <a:rPr lang="en-US" sz="2800" dirty="0"/>
              <a:t> </a:t>
            </a:r>
            <a:r>
              <a:rPr lang="en-US" sz="2800" dirty="0" err="1"/>
              <a:t>tinh</a:t>
            </a:r>
            <a:r>
              <a:rPr lang="en-US" sz="2800" dirty="0"/>
              <a:t> </a:t>
            </a:r>
            <a:r>
              <a:rPr lang="en-US" sz="2800" dirty="0" err="1"/>
              <a:t>chỉnh</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69116" y="1508900"/>
            <a:ext cx="7340777" cy="2610779"/>
          </a:xfrm>
          <a:prstGeom prst="rect">
            <a:avLst/>
          </a:prstGeom>
          <a:noFill/>
        </p:spPr>
        <p:txBody>
          <a:bodyPr wrap="square" rtlCol="0">
            <a:spAutoFit/>
          </a:bodyPr>
          <a:lstStyle/>
          <a:p>
            <a:pPr>
              <a:lnSpc>
                <a:spcPct val="200000"/>
              </a:lnSpc>
            </a:pPr>
            <a:r>
              <a:rPr lang="vi-VN" dirty="0"/>
              <a:t>- Ta tiến hành xác thực kỹ lưỡng siêu tham số của mô hình cũng bằng kỹ thuật</a:t>
            </a:r>
            <a:br>
              <a:rPr lang="vi-VN" dirty="0"/>
            </a:br>
            <a:r>
              <a:rPr lang="vi-VN" dirty="0" err="1"/>
              <a:t>cross-validation</a:t>
            </a:r>
            <a:r>
              <a:rPr lang="vi-VN" dirty="0"/>
              <a:t>.</a:t>
            </a:r>
          </a:p>
          <a:p>
            <a:pPr>
              <a:lnSpc>
                <a:spcPct val="200000"/>
              </a:lnSpc>
            </a:pPr>
            <a:r>
              <a:rPr lang="vi-VN" dirty="0"/>
              <a:t>- Khớp mô hình trên tập huấn luyện rồi tìm `</a:t>
            </a:r>
            <a:r>
              <a:rPr lang="vi-VN" dirty="0" err="1"/>
              <a:t>best_score</a:t>
            </a:r>
            <a:r>
              <a:rPr lang="vi-VN" dirty="0"/>
              <a:t>_` và lấy siêu tham số (`</a:t>
            </a:r>
            <a:r>
              <a:rPr lang="vi-VN" dirty="0" err="1"/>
              <a:t>best_params</a:t>
            </a:r>
            <a:r>
              <a:rPr lang="vi-VN" dirty="0"/>
              <a:t>_`) với `</a:t>
            </a:r>
            <a:r>
              <a:rPr lang="vi-VN" dirty="0" err="1"/>
              <a:t>best_score</a:t>
            </a:r>
            <a:r>
              <a:rPr lang="vi-VN" dirty="0"/>
              <a:t>_`.</a:t>
            </a:r>
          </a:p>
          <a:p>
            <a:pPr>
              <a:lnSpc>
                <a:spcPct val="200000"/>
              </a:lnSpc>
            </a:pPr>
            <a:r>
              <a:rPr lang="vi-VN" dirty="0"/>
              <a:t>- Giá trị </a:t>
            </a:r>
            <a:r>
              <a:rPr lang="vi-VN" dirty="0" err="1"/>
              <a:t>gs_NB.best_params</a:t>
            </a:r>
            <a:r>
              <a:rPr lang="vi-VN" dirty="0"/>
              <a:t>_:</a:t>
            </a:r>
          </a:p>
          <a:p>
            <a:pPr>
              <a:lnSpc>
                <a:spcPct val="200000"/>
              </a:lnSpc>
            </a:pPr>
            <a:r>
              <a:rPr lang="vi-VN" dirty="0"/>
              <a:t>- Giá trị </a:t>
            </a:r>
            <a:r>
              <a:rPr lang="vi-VN" dirty="0" err="1"/>
              <a:t>gs_NB.best_score</a:t>
            </a:r>
            <a:r>
              <a:rPr lang="vi-VN" dirty="0"/>
              <a:t>_:</a:t>
            </a:r>
          </a:p>
        </p:txBody>
      </p:sp>
      <p:pic>
        <p:nvPicPr>
          <p:cNvPr id="5" name="Hình ảnh 4">
            <a:extLst>
              <a:ext uri="{FF2B5EF4-FFF2-40B4-BE49-F238E27FC236}">
                <a16:creationId xmlns:a16="http://schemas.microsoft.com/office/drawing/2014/main" id="{425BC51C-AE15-7871-246B-E916DD706F38}"/>
              </a:ext>
            </a:extLst>
          </p:cNvPr>
          <p:cNvPicPr>
            <a:picLocks noChangeAspect="1"/>
          </p:cNvPicPr>
          <p:nvPr/>
        </p:nvPicPr>
        <p:blipFill>
          <a:blip r:embed="rId3"/>
          <a:stretch>
            <a:fillRect/>
          </a:stretch>
        </p:blipFill>
        <p:spPr>
          <a:xfrm>
            <a:off x="3408915" y="3335123"/>
            <a:ext cx="2326170" cy="306826"/>
          </a:xfrm>
          <a:prstGeom prst="rect">
            <a:avLst/>
          </a:prstGeom>
        </p:spPr>
      </p:pic>
      <p:pic>
        <p:nvPicPr>
          <p:cNvPr id="8" name="Hình ảnh 7">
            <a:extLst>
              <a:ext uri="{FF2B5EF4-FFF2-40B4-BE49-F238E27FC236}">
                <a16:creationId xmlns:a16="http://schemas.microsoft.com/office/drawing/2014/main" id="{0405DC2B-1E56-4715-8B6E-C543BB1531E9}"/>
              </a:ext>
            </a:extLst>
          </p:cNvPr>
          <p:cNvPicPr>
            <a:picLocks noChangeAspect="1"/>
          </p:cNvPicPr>
          <p:nvPr/>
        </p:nvPicPr>
        <p:blipFill>
          <a:blip r:embed="rId4"/>
          <a:stretch>
            <a:fillRect/>
          </a:stretch>
        </p:blipFill>
        <p:spPr>
          <a:xfrm>
            <a:off x="3408915" y="3840738"/>
            <a:ext cx="1394706" cy="278941"/>
          </a:xfrm>
          <a:prstGeom prst="rect">
            <a:avLst/>
          </a:prstGeom>
        </p:spPr>
      </p:pic>
    </p:spTree>
    <p:extLst>
      <p:ext uri="{BB962C8B-B14F-4D97-AF65-F5344CB8AC3E}">
        <p14:creationId xmlns:p14="http://schemas.microsoft.com/office/powerpoint/2010/main" val="23259294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983698" y="292362"/>
            <a:ext cx="6565168"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Xác</a:t>
            </a:r>
            <a:r>
              <a:rPr lang="en-US" sz="2800" dirty="0"/>
              <a:t> </a:t>
            </a:r>
            <a:r>
              <a:rPr lang="en-US" sz="2800" dirty="0" err="1"/>
              <a:t>thực</a:t>
            </a:r>
            <a:r>
              <a:rPr lang="en-US" sz="2800" dirty="0"/>
              <a:t> </a:t>
            </a:r>
            <a:r>
              <a:rPr lang="en-US" sz="2800" dirty="0" err="1"/>
              <a:t>siêu</a:t>
            </a:r>
            <a:r>
              <a:rPr lang="en-US" sz="2800" dirty="0"/>
              <a:t> </a:t>
            </a:r>
            <a:r>
              <a:rPr lang="en-US" sz="2800" dirty="0" err="1"/>
              <a:t>tham</a:t>
            </a:r>
            <a:r>
              <a:rPr lang="en-US" sz="2800" dirty="0"/>
              <a:t> </a:t>
            </a:r>
            <a:r>
              <a:rPr lang="en-US" sz="2800" dirty="0" err="1"/>
              <a:t>số</a:t>
            </a:r>
            <a:r>
              <a:rPr lang="en-US" sz="2800" dirty="0"/>
              <a:t> </a:t>
            </a:r>
            <a:r>
              <a:rPr lang="en-US" sz="2800" dirty="0" err="1"/>
              <a:t>của</a:t>
            </a:r>
            <a:r>
              <a:rPr lang="en-US" sz="2800" dirty="0"/>
              <a:t> </a:t>
            </a:r>
            <a:r>
              <a:rPr lang="en-US" sz="2800" dirty="0" err="1"/>
              <a:t>mô</a:t>
            </a:r>
            <a:r>
              <a:rPr lang="en-US" sz="2800" dirty="0"/>
              <a:t> </a:t>
            </a:r>
            <a:r>
              <a:rPr lang="en-US" sz="2800" dirty="0" err="1"/>
              <a:t>hình</a:t>
            </a:r>
            <a:r>
              <a:rPr lang="en-US" sz="2800" dirty="0"/>
              <a:t> </a:t>
            </a:r>
            <a:r>
              <a:rPr lang="en-US" sz="2800" dirty="0" err="1"/>
              <a:t>và</a:t>
            </a:r>
            <a:r>
              <a:rPr lang="en-US" sz="2800" dirty="0"/>
              <a:t> </a:t>
            </a:r>
            <a:r>
              <a:rPr lang="en-US" sz="2800" dirty="0" err="1"/>
              <a:t>báo</a:t>
            </a:r>
            <a:r>
              <a:rPr lang="en-US" sz="2800" dirty="0"/>
              <a:t> </a:t>
            </a:r>
            <a:r>
              <a:rPr lang="en-US" sz="2800" dirty="0" err="1"/>
              <a:t>cáo</a:t>
            </a:r>
            <a:r>
              <a:rPr lang="en-US" sz="2800" dirty="0"/>
              <a:t> </a:t>
            </a:r>
            <a:r>
              <a:rPr lang="en-US" sz="2800" dirty="0" err="1"/>
              <a:t>quá</a:t>
            </a:r>
            <a:r>
              <a:rPr lang="en-US" sz="2800" dirty="0"/>
              <a:t> </a:t>
            </a:r>
            <a:r>
              <a:rPr lang="en-US" sz="2800" dirty="0" err="1"/>
              <a:t>trình</a:t>
            </a:r>
            <a:r>
              <a:rPr lang="en-US" sz="2800" dirty="0"/>
              <a:t> </a:t>
            </a:r>
            <a:r>
              <a:rPr lang="en-US" sz="2800" dirty="0" err="1"/>
              <a:t>tinh</a:t>
            </a:r>
            <a:r>
              <a:rPr lang="en-US" sz="2800" dirty="0"/>
              <a:t> </a:t>
            </a:r>
            <a:r>
              <a:rPr lang="en-US" sz="2800" dirty="0" err="1"/>
              <a:t>chỉnh</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10" name="Hình ảnh 9">
            <a:extLst>
              <a:ext uri="{FF2B5EF4-FFF2-40B4-BE49-F238E27FC236}">
                <a16:creationId xmlns:a16="http://schemas.microsoft.com/office/drawing/2014/main" id="{E98A8DA4-98AB-2ED8-5B8A-5A7702DD8EC7}"/>
              </a:ext>
            </a:extLst>
          </p:cNvPr>
          <p:cNvPicPr>
            <a:picLocks noChangeAspect="1"/>
          </p:cNvPicPr>
          <p:nvPr/>
        </p:nvPicPr>
        <p:blipFill>
          <a:blip r:embed="rId3"/>
          <a:stretch>
            <a:fillRect/>
          </a:stretch>
        </p:blipFill>
        <p:spPr>
          <a:xfrm>
            <a:off x="2120701" y="1327686"/>
            <a:ext cx="4291161" cy="2837316"/>
          </a:xfrm>
          <a:prstGeom prst="rect">
            <a:avLst/>
          </a:prstGeom>
        </p:spPr>
      </p:pic>
      <p:sp>
        <p:nvSpPr>
          <p:cNvPr id="11" name="Hộp Văn bản 10">
            <a:extLst>
              <a:ext uri="{FF2B5EF4-FFF2-40B4-BE49-F238E27FC236}">
                <a16:creationId xmlns:a16="http://schemas.microsoft.com/office/drawing/2014/main" id="{FF70C28A-EE45-6473-4B0C-220D6574F659}"/>
              </a:ext>
            </a:extLst>
          </p:cNvPr>
          <p:cNvSpPr txBox="1"/>
          <p:nvPr/>
        </p:nvSpPr>
        <p:spPr>
          <a:xfrm>
            <a:off x="1435675" y="4338088"/>
            <a:ext cx="2830606" cy="307777"/>
          </a:xfrm>
          <a:prstGeom prst="rect">
            <a:avLst/>
          </a:prstGeom>
          <a:noFill/>
        </p:spPr>
        <p:txBody>
          <a:bodyPr wrap="square" rtlCol="0">
            <a:spAutoFit/>
          </a:bodyPr>
          <a:lstStyle/>
          <a:p>
            <a:pPr algn="r"/>
            <a:r>
              <a:rPr lang="vi-VN" dirty="0"/>
              <a:t>Độ chính xác của mô hình :</a:t>
            </a:r>
          </a:p>
        </p:txBody>
      </p:sp>
      <p:pic>
        <p:nvPicPr>
          <p:cNvPr id="13" name="Hình ảnh 12">
            <a:extLst>
              <a:ext uri="{FF2B5EF4-FFF2-40B4-BE49-F238E27FC236}">
                <a16:creationId xmlns:a16="http://schemas.microsoft.com/office/drawing/2014/main" id="{48F94744-A239-4397-75B4-F03EE35FC893}"/>
              </a:ext>
            </a:extLst>
          </p:cNvPr>
          <p:cNvPicPr>
            <a:picLocks noChangeAspect="1"/>
          </p:cNvPicPr>
          <p:nvPr/>
        </p:nvPicPr>
        <p:blipFill>
          <a:blip r:embed="rId4"/>
          <a:stretch>
            <a:fillRect/>
          </a:stretch>
        </p:blipFill>
        <p:spPr>
          <a:xfrm>
            <a:off x="4399037" y="4302917"/>
            <a:ext cx="1609950" cy="342948"/>
          </a:xfrm>
          <a:prstGeom prst="rect">
            <a:avLst/>
          </a:prstGeom>
        </p:spPr>
      </p:pic>
    </p:spTree>
    <p:extLst>
      <p:ext uri="{BB962C8B-B14F-4D97-AF65-F5344CB8AC3E}">
        <p14:creationId xmlns:p14="http://schemas.microsoft.com/office/powerpoint/2010/main" val="2878395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289416" y="365584"/>
            <a:ext cx="6565168"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So </a:t>
            </a:r>
            <a:r>
              <a:rPr lang="en-US" sz="2800" dirty="0" err="1"/>
              <a:t>sánh</a:t>
            </a:r>
            <a:r>
              <a:rPr lang="en-US" sz="2800" dirty="0"/>
              <a:t> </a:t>
            </a:r>
            <a:r>
              <a:rPr lang="en-US" sz="2800" dirty="0" err="1"/>
              <a:t>kết</a:t>
            </a:r>
            <a:r>
              <a:rPr lang="en-US" sz="2800" dirty="0"/>
              <a:t> </a:t>
            </a:r>
            <a:r>
              <a:rPr lang="en-US" sz="2800" dirty="0" err="1"/>
              <a:t>quả</a:t>
            </a:r>
            <a:r>
              <a:rPr lang="en-US" sz="2800" dirty="0"/>
              <a:t> </a:t>
            </a:r>
            <a:r>
              <a:rPr lang="en-US" sz="2800" dirty="0" err="1"/>
              <a:t>mô</a:t>
            </a:r>
            <a:r>
              <a:rPr lang="en-US" sz="2800" dirty="0"/>
              <a:t> </a:t>
            </a:r>
            <a:r>
              <a:rPr lang="en-US" sz="2800" dirty="0" err="1"/>
              <a:t>hình</a:t>
            </a:r>
            <a:r>
              <a:rPr lang="en-US" sz="2800" dirty="0"/>
              <a:t> </a:t>
            </a:r>
            <a:r>
              <a:rPr lang="en-US" sz="2800" dirty="0" err="1"/>
              <a:t>học</a:t>
            </a:r>
            <a:r>
              <a:rPr lang="en-US" sz="2800" dirty="0"/>
              <a:t> </a:t>
            </a:r>
            <a:r>
              <a:rPr lang="en-US" sz="2800" dirty="0" err="1"/>
              <a:t>máy</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aphicFrame>
        <p:nvGraphicFramePr>
          <p:cNvPr id="2" name="Bảng 2">
            <a:extLst>
              <a:ext uri="{FF2B5EF4-FFF2-40B4-BE49-F238E27FC236}">
                <a16:creationId xmlns:a16="http://schemas.microsoft.com/office/drawing/2014/main" id="{877FD7A7-9EB0-7C7E-D805-3A550EFEEB91}"/>
              </a:ext>
            </a:extLst>
          </p:cNvPr>
          <p:cNvGraphicFramePr>
            <a:graphicFrameLocks noGrp="1"/>
          </p:cNvGraphicFramePr>
          <p:nvPr>
            <p:extLst>
              <p:ext uri="{D42A27DB-BD31-4B8C-83A1-F6EECF244321}">
                <p14:modId xmlns:p14="http://schemas.microsoft.com/office/powerpoint/2010/main" val="3680661397"/>
              </p:ext>
            </p:extLst>
          </p:nvPr>
        </p:nvGraphicFramePr>
        <p:xfrm>
          <a:off x="423581" y="1459229"/>
          <a:ext cx="8263218" cy="2506309"/>
        </p:xfrm>
        <a:graphic>
          <a:graphicData uri="http://schemas.openxmlformats.org/drawingml/2006/table">
            <a:tbl>
              <a:tblPr firstRow="1" bandRow="1">
                <a:tableStyleId>{654CF4B7-87F3-466D-B1C6-65397A6AF496}</a:tableStyleId>
              </a:tblPr>
              <a:tblGrid>
                <a:gridCol w="1284195">
                  <a:extLst>
                    <a:ext uri="{9D8B030D-6E8A-4147-A177-3AD203B41FA5}">
                      <a16:colId xmlns:a16="http://schemas.microsoft.com/office/drawing/2014/main" val="2720934499"/>
                    </a:ext>
                  </a:extLst>
                </a:gridCol>
                <a:gridCol w="3455895">
                  <a:extLst>
                    <a:ext uri="{9D8B030D-6E8A-4147-A177-3AD203B41FA5}">
                      <a16:colId xmlns:a16="http://schemas.microsoft.com/office/drawing/2014/main" val="4254134593"/>
                    </a:ext>
                  </a:extLst>
                </a:gridCol>
                <a:gridCol w="3523128">
                  <a:extLst>
                    <a:ext uri="{9D8B030D-6E8A-4147-A177-3AD203B41FA5}">
                      <a16:colId xmlns:a16="http://schemas.microsoft.com/office/drawing/2014/main" val="3298050411"/>
                    </a:ext>
                  </a:extLst>
                </a:gridCol>
              </a:tblGrid>
              <a:tr h="403189">
                <a:tc>
                  <a:txBody>
                    <a:bodyPr/>
                    <a:lstStyle/>
                    <a:p>
                      <a:endParaRPr lang="vi-VN" dirty="0"/>
                    </a:p>
                  </a:txBody>
                  <a:tcPr/>
                </a:tc>
                <a:tc>
                  <a:txBody>
                    <a:bodyPr/>
                    <a:lstStyle/>
                    <a:p>
                      <a:pPr algn="ctr"/>
                      <a:r>
                        <a:rPr lang="vi-VN" dirty="0"/>
                        <a:t>KNN</a:t>
                      </a:r>
                    </a:p>
                  </a:txBody>
                  <a:tcPr anchor="ctr"/>
                </a:tc>
                <a:tc>
                  <a:txBody>
                    <a:bodyPr/>
                    <a:lstStyle/>
                    <a:p>
                      <a:pPr algn="ctr"/>
                      <a:r>
                        <a:rPr lang="vi-VN" dirty="0" err="1"/>
                        <a:t>Naive</a:t>
                      </a:r>
                      <a:r>
                        <a:rPr lang="vi-VN" dirty="0"/>
                        <a:t> </a:t>
                      </a:r>
                      <a:r>
                        <a:rPr lang="vi-VN" dirty="0" err="1"/>
                        <a:t>Bayes</a:t>
                      </a:r>
                      <a:endParaRPr lang="vi-VN" dirty="0"/>
                    </a:p>
                  </a:txBody>
                  <a:tcPr anchor="ctr"/>
                </a:tc>
                <a:extLst>
                  <a:ext uri="{0D108BD9-81ED-4DB2-BD59-A6C34878D82A}">
                    <a16:rowId xmlns:a16="http://schemas.microsoft.com/office/drawing/2014/main" val="1841072390"/>
                  </a:ext>
                </a:extLst>
              </a:tr>
              <a:tr h="860537">
                <a:tc>
                  <a:txBody>
                    <a:bodyPr/>
                    <a:lstStyle/>
                    <a:p>
                      <a:pPr algn="ctr"/>
                      <a:r>
                        <a:rPr lang="en-US" dirty="0" err="1"/>
                        <a:t>Ưu</a:t>
                      </a:r>
                      <a:r>
                        <a:rPr lang="en-US" dirty="0"/>
                        <a:t> </a:t>
                      </a:r>
                      <a:r>
                        <a:rPr lang="en-US" dirty="0" err="1"/>
                        <a:t>điểm</a:t>
                      </a:r>
                      <a:endParaRPr lang="vi-VN" dirty="0"/>
                    </a:p>
                  </a:txBody>
                  <a:tcPr anchor="ctr"/>
                </a:tc>
                <a:tc>
                  <a:txBody>
                    <a:bodyPr/>
                    <a:lstStyle/>
                    <a:p>
                      <a:pPr marL="285750" indent="-285750">
                        <a:buFontTx/>
                        <a:buChar char="-"/>
                      </a:pPr>
                      <a:r>
                        <a:rPr lang="vi-VN" dirty="0"/>
                        <a:t>Hoạt động tốt trong các trường hợp dữ liệu độc lập có điều kiện hoặc có </a:t>
                      </a:r>
                      <a:r>
                        <a:rPr lang="vi-VN" dirty="0" err="1"/>
                        <a:t>zero</a:t>
                      </a:r>
                      <a:r>
                        <a:rPr lang="vi-VN" dirty="0"/>
                        <a:t> </a:t>
                      </a:r>
                      <a:r>
                        <a:rPr lang="vi-VN" dirty="0" err="1"/>
                        <a:t>probability</a:t>
                      </a:r>
                      <a:r>
                        <a:rPr lang="vi-VN" dirty="0"/>
                        <a:t> </a:t>
                      </a:r>
                      <a:r>
                        <a:rPr lang="vi-VN" dirty="0" err="1"/>
                        <a:t>problem</a:t>
                      </a:r>
                      <a:r>
                        <a:rPr lang="vi-VN" dirty="0"/>
                        <a:t>.</a:t>
                      </a:r>
                      <a:endParaRPr lang="en-US" dirty="0"/>
                    </a:p>
                    <a:p>
                      <a:pPr marL="285750" indent="-285750">
                        <a:buFontTx/>
                        <a:buChar char="-"/>
                      </a:pPr>
                      <a:r>
                        <a:rPr lang="vi-VN" dirty="0"/>
                        <a:t>Không yêu cầu quá trình </a:t>
                      </a:r>
                      <a:r>
                        <a:rPr lang="vi-VN" dirty="0" err="1"/>
                        <a:t>training</a:t>
                      </a:r>
                      <a:r>
                        <a:rPr lang="vi-VN" dirty="0"/>
                        <a:t>.</a:t>
                      </a:r>
                    </a:p>
                  </a:txBody>
                  <a:tcPr anchor="ctr"/>
                </a:tc>
                <a:tc>
                  <a:txBody>
                    <a:bodyPr/>
                    <a:lstStyle/>
                    <a:p>
                      <a:pPr marL="285750" indent="-285750">
                        <a:buFontTx/>
                        <a:buChar char="-"/>
                      </a:pPr>
                      <a:r>
                        <a:rPr lang="vi-VN" dirty="0"/>
                        <a:t>Hoạt động tốt với các bộ dữ liệu lớn, nhiều đặc trưng.</a:t>
                      </a:r>
                    </a:p>
                    <a:p>
                      <a:pPr marL="285750" indent="-285750">
                        <a:buFontTx/>
                        <a:buChar char="-"/>
                      </a:pPr>
                      <a:r>
                        <a:rPr lang="vi-VN" dirty="0"/>
                        <a:t>Không bị ảnh hưởng bởi </a:t>
                      </a:r>
                      <a:r>
                        <a:rPr lang="vi-VN" dirty="0" err="1"/>
                        <a:t>curse</a:t>
                      </a:r>
                      <a:r>
                        <a:rPr lang="vi-VN" dirty="0"/>
                        <a:t> </a:t>
                      </a:r>
                      <a:r>
                        <a:rPr lang="vi-VN" dirty="0" err="1"/>
                        <a:t>of</a:t>
                      </a:r>
                      <a:r>
                        <a:rPr lang="vi-VN" dirty="0"/>
                        <a:t> </a:t>
                      </a:r>
                      <a:r>
                        <a:rPr lang="vi-VN" dirty="0" err="1"/>
                        <a:t>dimensionality</a:t>
                      </a:r>
                      <a:r>
                        <a:rPr lang="vi-VN" dirty="0"/>
                        <a:t>.</a:t>
                      </a:r>
                    </a:p>
                  </a:txBody>
                  <a:tcPr anchor="ctr"/>
                </a:tc>
                <a:extLst>
                  <a:ext uri="{0D108BD9-81ED-4DB2-BD59-A6C34878D82A}">
                    <a16:rowId xmlns:a16="http://schemas.microsoft.com/office/drawing/2014/main" val="179212021"/>
                  </a:ext>
                </a:extLst>
              </a:tr>
              <a:tr h="860537">
                <a:tc>
                  <a:txBody>
                    <a:bodyPr/>
                    <a:lstStyle/>
                    <a:p>
                      <a:pPr algn="ctr"/>
                      <a:r>
                        <a:rPr lang="en-US" dirty="0" err="1"/>
                        <a:t>Khuyết</a:t>
                      </a:r>
                      <a:r>
                        <a:rPr lang="en-US" dirty="0"/>
                        <a:t> </a:t>
                      </a:r>
                      <a:r>
                        <a:rPr lang="en-US" dirty="0" err="1"/>
                        <a:t>điểm</a:t>
                      </a:r>
                      <a:endParaRPr lang="vi-VN" dirty="0"/>
                    </a:p>
                  </a:txBody>
                  <a:tcPr anchor="ctr"/>
                </a:tc>
                <a:tc>
                  <a:txBody>
                    <a:bodyPr/>
                    <a:lstStyle/>
                    <a:p>
                      <a:pPr marL="285750" indent="-285750">
                        <a:buFontTx/>
                        <a:buChar char="-"/>
                      </a:pPr>
                      <a:r>
                        <a:rPr lang="vi-VN" dirty="0"/>
                        <a:t>Hoạt động không tốt nếu bộ dữ liệu lớn, nhiều đặc trưng hoặc bị ảnh hưởng bởi </a:t>
                      </a:r>
                      <a:r>
                        <a:rPr lang="vi-VN" dirty="0" err="1"/>
                        <a:t>curse</a:t>
                      </a:r>
                      <a:r>
                        <a:rPr lang="vi-VN" dirty="0"/>
                        <a:t> </a:t>
                      </a:r>
                      <a:r>
                        <a:rPr lang="vi-VN" dirty="0" err="1"/>
                        <a:t>of</a:t>
                      </a:r>
                      <a:r>
                        <a:rPr lang="vi-VN" dirty="0"/>
                        <a:t> </a:t>
                      </a:r>
                      <a:r>
                        <a:rPr lang="vi-VN" dirty="0" err="1"/>
                        <a:t>dimensionality</a:t>
                      </a:r>
                      <a:r>
                        <a:rPr lang="vi-VN" dirty="0"/>
                        <a:t>.</a:t>
                      </a:r>
                    </a:p>
                  </a:txBody>
                  <a:tcPr anchor="ctr"/>
                </a:tc>
                <a:tc>
                  <a:txBody>
                    <a:bodyPr/>
                    <a:lstStyle/>
                    <a:p>
                      <a:pPr marL="285750" indent="-285750">
                        <a:buFontTx/>
                        <a:buChar char="-"/>
                      </a:pPr>
                      <a:r>
                        <a:rPr lang="en-US" sz="1400" b="0" i="0" u="none" strike="noStrike" cap="none" dirty="0" err="1">
                          <a:solidFill>
                            <a:srgbClr val="000000"/>
                          </a:solidFill>
                          <a:effectLst/>
                          <a:latin typeface="Arial"/>
                          <a:ea typeface="Arial"/>
                          <a:cs typeface="Arial"/>
                          <a:sym typeface="Arial"/>
                        </a:rPr>
                        <a:t>Chỉ</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hoạt</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động</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nếu</a:t>
                      </a:r>
                      <a:r>
                        <a:rPr lang="en-US" sz="1400" b="0" i="0" u="none" strike="noStrike" cap="none" dirty="0">
                          <a:solidFill>
                            <a:srgbClr val="000000"/>
                          </a:solidFill>
                          <a:effectLst/>
                          <a:latin typeface="Arial"/>
                          <a:ea typeface="Arial"/>
                          <a:cs typeface="Arial"/>
                          <a:sym typeface="Arial"/>
                        </a:rPr>
                        <a:t> </a:t>
                      </a:r>
                      <a:r>
                        <a:rPr lang="en-US" sz="1400" b="1" i="0" u="none" strike="noStrike" cap="none" dirty="0">
                          <a:solidFill>
                            <a:srgbClr val="000000"/>
                          </a:solidFill>
                          <a:effectLst/>
                          <a:latin typeface="Arial"/>
                          <a:ea typeface="Arial"/>
                          <a:cs typeface="Arial"/>
                          <a:sym typeface="Arial"/>
                        </a:rPr>
                        <a:t>decision boundary</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là</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tuyến</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tính</a:t>
                      </a:r>
                      <a:r>
                        <a:rPr lang="en-US" sz="1400" b="0" i="0" u="none" strike="noStrike" cap="none" dirty="0">
                          <a:solidFill>
                            <a:srgbClr val="000000"/>
                          </a:solidFill>
                          <a:effectLst/>
                          <a:latin typeface="Arial"/>
                          <a:ea typeface="Arial"/>
                          <a:cs typeface="Arial"/>
                          <a:sym typeface="Arial"/>
                        </a:rPr>
                        <a:t>, elliptic </a:t>
                      </a:r>
                      <a:r>
                        <a:rPr lang="en-US" sz="1400" b="0" i="0" u="none" strike="noStrike" cap="none" dirty="0" err="1">
                          <a:solidFill>
                            <a:srgbClr val="000000"/>
                          </a:solidFill>
                          <a:effectLst/>
                          <a:latin typeface="Arial"/>
                          <a:ea typeface="Arial"/>
                          <a:cs typeface="Arial"/>
                          <a:sym typeface="Arial"/>
                        </a:rPr>
                        <a:t>hoặc</a:t>
                      </a:r>
                      <a:r>
                        <a:rPr lang="en-US" sz="1400" b="0" i="0" u="none" strike="noStrike" cap="none" dirty="0">
                          <a:solidFill>
                            <a:srgbClr val="000000"/>
                          </a:solidFill>
                          <a:effectLst/>
                          <a:latin typeface="Arial"/>
                          <a:ea typeface="Arial"/>
                          <a:cs typeface="Arial"/>
                          <a:sym typeface="Arial"/>
                        </a:rPr>
                        <a:t> parabolic.</a:t>
                      </a:r>
                    </a:p>
                    <a:p>
                      <a:pPr marL="285750" indent="-285750">
                        <a:buFontTx/>
                        <a:buChar char="-"/>
                      </a:pPr>
                      <a:r>
                        <a:rPr lang="en-US" sz="1400" b="0" i="0" u="none" strike="noStrike" cap="none" dirty="0" err="1">
                          <a:solidFill>
                            <a:srgbClr val="000000"/>
                          </a:solidFill>
                          <a:effectLst/>
                          <a:latin typeface="Arial"/>
                          <a:ea typeface="Arial"/>
                          <a:cs typeface="Arial"/>
                          <a:sym typeface="Arial"/>
                        </a:rPr>
                        <a:t>Cần</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quá</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trình</a:t>
                      </a:r>
                      <a:r>
                        <a:rPr lang="en-US" sz="1400" b="0" i="0" u="none" strike="noStrike" cap="none" dirty="0">
                          <a:solidFill>
                            <a:srgbClr val="000000"/>
                          </a:solidFill>
                          <a:effectLst/>
                          <a:latin typeface="Arial"/>
                          <a:ea typeface="Arial"/>
                          <a:cs typeface="Arial"/>
                          <a:sym typeface="Arial"/>
                        </a:rPr>
                        <a:t> training.</a:t>
                      </a:r>
                      <a:endParaRPr lang="vi-VN" sz="1400" b="0" i="0" u="none" strike="noStrike" cap="none" dirty="0">
                        <a:solidFill>
                          <a:srgbClr val="000000"/>
                        </a:solidFill>
                        <a:effectLst/>
                        <a:latin typeface="Arial"/>
                        <a:ea typeface="Arial"/>
                        <a:cs typeface="Arial"/>
                        <a:sym typeface="Arial"/>
                      </a:endParaRPr>
                    </a:p>
                    <a:p>
                      <a:pPr marL="285750" indent="-285750">
                        <a:buFontTx/>
                        <a:buChar char="-"/>
                      </a:pPr>
                      <a:endParaRPr lang="vi-VN" dirty="0"/>
                    </a:p>
                  </a:txBody>
                  <a:tcPr anchor="ctr"/>
                </a:tc>
                <a:extLst>
                  <a:ext uri="{0D108BD9-81ED-4DB2-BD59-A6C34878D82A}">
                    <a16:rowId xmlns:a16="http://schemas.microsoft.com/office/drawing/2014/main" val="2480998683"/>
                  </a:ext>
                </a:extLst>
              </a:tr>
            </a:tbl>
          </a:graphicData>
        </a:graphic>
      </p:graphicFrame>
    </p:spTree>
    <p:extLst>
      <p:ext uri="{BB962C8B-B14F-4D97-AF65-F5344CB8AC3E}">
        <p14:creationId xmlns:p14="http://schemas.microsoft.com/office/powerpoint/2010/main" val="116845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3"/>
          <p:cNvSpPr txBox="1">
            <a:spLocks noGrp="1"/>
          </p:cNvSpPr>
          <p:nvPr>
            <p:ph type="title"/>
          </p:nvPr>
        </p:nvSpPr>
        <p:spPr>
          <a:xfrm>
            <a:off x="1253759" y="801429"/>
            <a:ext cx="29952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Công nghệ sử dụng</a:t>
            </a:r>
            <a:endParaRPr/>
          </a:p>
        </p:txBody>
      </p:sp>
      <p:sp>
        <p:nvSpPr>
          <p:cNvPr id="381" name="Google Shape;381;p43"/>
          <p:cNvSpPr txBox="1">
            <a:spLocks noGrp="1"/>
          </p:cNvSpPr>
          <p:nvPr>
            <p:ph type="subTitle" idx="1"/>
          </p:nvPr>
        </p:nvSpPr>
        <p:spPr>
          <a:xfrm>
            <a:off x="2958157" y="1749601"/>
            <a:ext cx="5166900" cy="1660026"/>
          </a:xfrm>
          <a:prstGeom prst="rect">
            <a:avLst/>
          </a:prstGeom>
        </p:spPr>
        <p:txBody>
          <a:bodyPr spcFirstLastPara="1" wrap="square" lIns="91425" tIns="91425" rIns="91425" bIns="91425" anchor="b" anchorCtr="0">
            <a:noAutofit/>
          </a:bodyPr>
          <a:lstStyle/>
          <a:p>
            <a:pPr marL="342900" lvl="0" algn="l" rtl="0">
              <a:spcBef>
                <a:spcPts val="0"/>
              </a:spcBef>
              <a:spcAft>
                <a:spcPts val="0"/>
              </a:spcAft>
              <a:buFontTx/>
              <a:buChar char="-"/>
            </a:pPr>
            <a:r>
              <a:rPr lang="en-US"/>
              <a:t>Ngôn ngữ: Python</a:t>
            </a:r>
          </a:p>
          <a:p>
            <a:pPr marL="342900" lvl="0" algn="l" rtl="0">
              <a:spcBef>
                <a:spcPts val="0"/>
              </a:spcBef>
              <a:spcAft>
                <a:spcPts val="0"/>
              </a:spcAft>
              <a:buFontTx/>
              <a:buChar char="-"/>
            </a:pPr>
            <a:r>
              <a:rPr lang="en-US"/>
              <a:t>Công cụ: Jupyter notebook</a:t>
            </a:r>
          </a:p>
          <a:p>
            <a:pPr marL="342900" lvl="0" algn="l" rtl="0">
              <a:spcBef>
                <a:spcPts val="0"/>
              </a:spcBef>
              <a:spcAft>
                <a:spcPts val="0"/>
              </a:spcAft>
              <a:buFontTx/>
              <a:buChar char="-"/>
            </a:pPr>
            <a:r>
              <a:rPr lang="en-US"/>
              <a:t>Mô hình: …</a:t>
            </a:r>
            <a:endParaRPr/>
          </a:p>
        </p:txBody>
      </p:sp>
      <p:grpSp>
        <p:nvGrpSpPr>
          <p:cNvPr id="383" name="Google Shape;383;p43"/>
          <p:cNvGrpSpPr/>
          <p:nvPr/>
        </p:nvGrpSpPr>
        <p:grpSpPr>
          <a:xfrm>
            <a:off x="7863863" y="539507"/>
            <a:ext cx="566924" cy="182883"/>
            <a:chOff x="322625" y="4867200"/>
            <a:chExt cx="847800" cy="276300"/>
          </a:xfrm>
        </p:grpSpPr>
        <p:cxnSp>
          <p:nvCxnSpPr>
            <p:cNvPr id="384" name="Google Shape;384;p43"/>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5" name="Google Shape;385;p43"/>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6" name="Google Shape;386;p43"/>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7" name="Google Shape;387;p43"/>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8" name="Google Shape;388;p43"/>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9" name="Google Shape;389;p43"/>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90" name="Google Shape;390;p43"/>
          <p:cNvGrpSpPr/>
          <p:nvPr/>
        </p:nvGrpSpPr>
        <p:grpSpPr>
          <a:xfrm rot="-5400000">
            <a:off x="521213" y="4229107"/>
            <a:ext cx="566924" cy="182883"/>
            <a:chOff x="322625" y="4867200"/>
            <a:chExt cx="847800" cy="276300"/>
          </a:xfrm>
        </p:grpSpPr>
        <p:cxnSp>
          <p:nvCxnSpPr>
            <p:cNvPr id="391" name="Google Shape;391;p43"/>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43"/>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3" name="Google Shape;393;p43"/>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4" name="Google Shape;394;p43"/>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43"/>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6" name="Google Shape;396;p43"/>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descr="Technical SEO là gì? Hướng dẫn tối ưu technical SEO toàn tập">
            <a:extLst>
              <a:ext uri="{FF2B5EF4-FFF2-40B4-BE49-F238E27FC236}">
                <a16:creationId xmlns:a16="http://schemas.microsoft.com/office/drawing/2014/main" id="{A10F83BD-B146-1BEA-3B6A-A2B42443D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02" y="2190059"/>
            <a:ext cx="2471040" cy="2590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289416" y="365584"/>
            <a:ext cx="6565168"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So </a:t>
            </a:r>
            <a:r>
              <a:rPr lang="en-US" sz="2800" dirty="0" err="1"/>
              <a:t>sánh</a:t>
            </a:r>
            <a:r>
              <a:rPr lang="en-US" sz="2800" dirty="0"/>
              <a:t> </a:t>
            </a:r>
            <a:r>
              <a:rPr lang="en-US" sz="2800" dirty="0" err="1"/>
              <a:t>kết</a:t>
            </a:r>
            <a:r>
              <a:rPr lang="en-US" sz="2800" dirty="0"/>
              <a:t> </a:t>
            </a:r>
            <a:r>
              <a:rPr lang="en-US" sz="2800" dirty="0" err="1"/>
              <a:t>quả</a:t>
            </a:r>
            <a:r>
              <a:rPr lang="en-US" sz="2800" dirty="0"/>
              <a:t> </a:t>
            </a:r>
            <a:r>
              <a:rPr lang="en-US" sz="2800" dirty="0" err="1"/>
              <a:t>mô</a:t>
            </a:r>
            <a:r>
              <a:rPr lang="en-US" sz="2800" dirty="0"/>
              <a:t> </a:t>
            </a:r>
            <a:r>
              <a:rPr lang="en-US" sz="2800" dirty="0" err="1"/>
              <a:t>hình</a:t>
            </a:r>
            <a:r>
              <a:rPr lang="en-US" sz="2800" dirty="0"/>
              <a:t> </a:t>
            </a:r>
            <a:r>
              <a:rPr lang="en-US" sz="2800" dirty="0" err="1"/>
              <a:t>học</a:t>
            </a:r>
            <a:r>
              <a:rPr lang="en-US" sz="2800" dirty="0"/>
              <a:t> </a:t>
            </a:r>
            <a:r>
              <a:rPr lang="en-US" sz="2800" dirty="0" err="1"/>
              <a:t>máy</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aphicFrame>
        <p:nvGraphicFramePr>
          <p:cNvPr id="2" name="Bảng 2">
            <a:extLst>
              <a:ext uri="{FF2B5EF4-FFF2-40B4-BE49-F238E27FC236}">
                <a16:creationId xmlns:a16="http://schemas.microsoft.com/office/drawing/2014/main" id="{877FD7A7-9EB0-7C7E-D805-3A550EFEEB91}"/>
              </a:ext>
            </a:extLst>
          </p:cNvPr>
          <p:cNvGraphicFramePr>
            <a:graphicFrameLocks noGrp="1"/>
          </p:cNvGraphicFramePr>
          <p:nvPr>
            <p:extLst>
              <p:ext uri="{D42A27DB-BD31-4B8C-83A1-F6EECF244321}">
                <p14:modId xmlns:p14="http://schemas.microsoft.com/office/powerpoint/2010/main" val="2746251551"/>
              </p:ext>
            </p:extLst>
          </p:nvPr>
        </p:nvGraphicFramePr>
        <p:xfrm>
          <a:off x="423581" y="1459229"/>
          <a:ext cx="8263218" cy="2124263"/>
        </p:xfrm>
        <a:graphic>
          <a:graphicData uri="http://schemas.openxmlformats.org/drawingml/2006/table">
            <a:tbl>
              <a:tblPr firstRow="1" bandRow="1">
                <a:tableStyleId>{654CF4B7-87F3-466D-B1C6-65397A6AF496}</a:tableStyleId>
              </a:tblPr>
              <a:tblGrid>
                <a:gridCol w="1284195">
                  <a:extLst>
                    <a:ext uri="{9D8B030D-6E8A-4147-A177-3AD203B41FA5}">
                      <a16:colId xmlns:a16="http://schemas.microsoft.com/office/drawing/2014/main" val="2720934499"/>
                    </a:ext>
                  </a:extLst>
                </a:gridCol>
                <a:gridCol w="3455895">
                  <a:extLst>
                    <a:ext uri="{9D8B030D-6E8A-4147-A177-3AD203B41FA5}">
                      <a16:colId xmlns:a16="http://schemas.microsoft.com/office/drawing/2014/main" val="4254134593"/>
                    </a:ext>
                  </a:extLst>
                </a:gridCol>
                <a:gridCol w="3523128">
                  <a:extLst>
                    <a:ext uri="{9D8B030D-6E8A-4147-A177-3AD203B41FA5}">
                      <a16:colId xmlns:a16="http://schemas.microsoft.com/office/drawing/2014/main" val="3298050411"/>
                    </a:ext>
                  </a:extLst>
                </a:gridCol>
              </a:tblGrid>
              <a:tr h="403189">
                <a:tc>
                  <a:txBody>
                    <a:bodyPr/>
                    <a:lstStyle/>
                    <a:p>
                      <a:pPr algn="ctr"/>
                      <a:endParaRPr lang="vi-VN" dirty="0"/>
                    </a:p>
                  </a:txBody>
                  <a:tcPr/>
                </a:tc>
                <a:tc>
                  <a:txBody>
                    <a:bodyPr/>
                    <a:lstStyle/>
                    <a:p>
                      <a:pPr algn="ctr"/>
                      <a:r>
                        <a:rPr lang="vi-VN" dirty="0"/>
                        <a:t>KNN</a:t>
                      </a:r>
                    </a:p>
                  </a:txBody>
                  <a:tcPr anchor="ctr"/>
                </a:tc>
                <a:tc>
                  <a:txBody>
                    <a:bodyPr/>
                    <a:lstStyle/>
                    <a:p>
                      <a:pPr algn="ctr"/>
                      <a:r>
                        <a:rPr lang="vi-VN" dirty="0" err="1"/>
                        <a:t>Naive</a:t>
                      </a:r>
                      <a:r>
                        <a:rPr lang="vi-VN" dirty="0"/>
                        <a:t> </a:t>
                      </a:r>
                      <a:r>
                        <a:rPr lang="vi-VN" dirty="0" err="1"/>
                        <a:t>Bayes</a:t>
                      </a:r>
                      <a:endParaRPr lang="vi-VN" dirty="0"/>
                    </a:p>
                  </a:txBody>
                  <a:tcPr anchor="ctr"/>
                </a:tc>
                <a:extLst>
                  <a:ext uri="{0D108BD9-81ED-4DB2-BD59-A6C34878D82A}">
                    <a16:rowId xmlns:a16="http://schemas.microsoft.com/office/drawing/2014/main" val="1841072390"/>
                  </a:ext>
                </a:extLst>
              </a:tr>
              <a:tr h="860537">
                <a:tc>
                  <a:txBody>
                    <a:bodyPr/>
                    <a:lstStyle/>
                    <a:p>
                      <a:pPr algn="ctr"/>
                      <a:r>
                        <a:rPr lang="en-US" dirty="0" err="1"/>
                        <a:t>Độ</a:t>
                      </a:r>
                      <a:r>
                        <a:rPr lang="en-US" dirty="0"/>
                        <a:t> </a:t>
                      </a:r>
                      <a:r>
                        <a:rPr lang="en-US" dirty="0" err="1"/>
                        <a:t>chính</a:t>
                      </a:r>
                      <a:r>
                        <a:rPr lang="en-US" dirty="0"/>
                        <a:t> </a:t>
                      </a:r>
                      <a:r>
                        <a:rPr lang="en-US" dirty="0" err="1"/>
                        <a:t>xác</a:t>
                      </a:r>
                      <a:endParaRPr lang="vi-VN" dirty="0"/>
                    </a:p>
                  </a:txBody>
                  <a:tcPr anchor="ctr"/>
                </a:tc>
                <a:tc>
                  <a:txBody>
                    <a:bodyPr/>
                    <a:lstStyle/>
                    <a:p>
                      <a:pPr marL="0" indent="0">
                        <a:buFontTx/>
                        <a:buNone/>
                      </a:pPr>
                      <a:endParaRPr lang="vi-VN" dirty="0"/>
                    </a:p>
                  </a:txBody>
                  <a:tcPr/>
                </a:tc>
                <a:tc>
                  <a:txBody>
                    <a:bodyPr/>
                    <a:lstStyle/>
                    <a:p>
                      <a:pPr marL="0" indent="0">
                        <a:buFontTx/>
                        <a:buNone/>
                      </a:pPr>
                      <a:endParaRPr lang="vi-VN" dirty="0"/>
                    </a:p>
                  </a:txBody>
                  <a:tcPr/>
                </a:tc>
                <a:extLst>
                  <a:ext uri="{0D108BD9-81ED-4DB2-BD59-A6C34878D82A}">
                    <a16:rowId xmlns:a16="http://schemas.microsoft.com/office/drawing/2014/main" val="179212021"/>
                  </a:ext>
                </a:extLst>
              </a:tr>
              <a:tr h="860537">
                <a:tc>
                  <a:txBody>
                    <a:bodyPr/>
                    <a:lstStyle/>
                    <a:p>
                      <a:pPr algn="ctr"/>
                      <a:r>
                        <a:rPr lang="en-US" dirty="0" err="1"/>
                        <a:t>Lý</a:t>
                      </a:r>
                      <a:r>
                        <a:rPr lang="en-US" dirty="0"/>
                        <a:t> do</a:t>
                      </a:r>
                      <a:endParaRPr lang="vi-VN" dirty="0"/>
                    </a:p>
                  </a:txBody>
                  <a:tcPr anchor="ctr"/>
                </a:tc>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vi-VN" sz="1400" b="0" i="0" u="none" strike="noStrike" cap="none" dirty="0">
                          <a:solidFill>
                            <a:srgbClr val="000000"/>
                          </a:solidFill>
                          <a:effectLst/>
                          <a:latin typeface="Arial"/>
                          <a:ea typeface="Arial"/>
                          <a:cs typeface="Arial"/>
                          <a:sym typeface="Arial"/>
                        </a:rPr>
                        <a:t>Bộ dữ liệu lớn và có nhiều đặc trưng.</a:t>
                      </a:r>
                    </a:p>
                  </a:txBody>
                  <a:tcPr anchor="ctr"/>
                </a:tc>
                <a:tc hMerge="1">
                  <a:txBody>
                    <a:bodyPr/>
                    <a:lstStyle/>
                    <a:p>
                      <a:pPr marL="285750" indent="-285750">
                        <a:buFontTx/>
                        <a:buChar char="-"/>
                      </a:pPr>
                      <a:endParaRPr lang="vi-VN" dirty="0"/>
                    </a:p>
                  </a:txBody>
                  <a:tcPr/>
                </a:tc>
                <a:extLst>
                  <a:ext uri="{0D108BD9-81ED-4DB2-BD59-A6C34878D82A}">
                    <a16:rowId xmlns:a16="http://schemas.microsoft.com/office/drawing/2014/main" val="2480998683"/>
                  </a:ext>
                </a:extLst>
              </a:tr>
            </a:tbl>
          </a:graphicData>
        </a:graphic>
      </p:graphicFrame>
      <p:pic>
        <p:nvPicPr>
          <p:cNvPr id="3" name="Hình ảnh 2">
            <a:extLst>
              <a:ext uri="{FF2B5EF4-FFF2-40B4-BE49-F238E27FC236}">
                <a16:creationId xmlns:a16="http://schemas.microsoft.com/office/drawing/2014/main" id="{EBCF18B9-0332-AAA9-076E-776C1F1F899C}"/>
              </a:ext>
            </a:extLst>
          </p:cNvPr>
          <p:cNvPicPr>
            <a:picLocks noChangeAspect="1"/>
          </p:cNvPicPr>
          <p:nvPr/>
        </p:nvPicPr>
        <p:blipFill>
          <a:blip r:embed="rId3"/>
          <a:stretch>
            <a:fillRect/>
          </a:stretch>
        </p:blipFill>
        <p:spPr>
          <a:xfrm>
            <a:off x="6244634" y="2037088"/>
            <a:ext cx="1609950" cy="342948"/>
          </a:xfrm>
          <a:prstGeom prst="rect">
            <a:avLst/>
          </a:prstGeom>
        </p:spPr>
      </p:pic>
      <p:pic>
        <p:nvPicPr>
          <p:cNvPr id="4" name="Hình ảnh 3">
            <a:extLst>
              <a:ext uri="{FF2B5EF4-FFF2-40B4-BE49-F238E27FC236}">
                <a16:creationId xmlns:a16="http://schemas.microsoft.com/office/drawing/2014/main" id="{280C4FEE-DD8A-0C16-B630-1D076EE35D11}"/>
              </a:ext>
            </a:extLst>
          </p:cNvPr>
          <p:cNvPicPr>
            <a:picLocks noChangeAspect="1"/>
          </p:cNvPicPr>
          <p:nvPr/>
        </p:nvPicPr>
        <p:blipFill>
          <a:blip r:embed="rId4"/>
          <a:stretch>
            <a:fillRect/>
          </a:stretch>
        </p:blipFill>
        <p:spPr>
          <a:xfrm>
            <a:off x="2639188" y="2080122"/>
            <a:ext cx="1552792" cy="276264"/>
          </a:xfrm>
          <a:prstGeom prst="rect">
            <a:avLst/>
          </a:prstGeom>
        </p:spPr>
      </p:pic>
    </p:spTree>
    <p:extLst>
      <p:ext uri="{BB962C8B-B14F-4D97-AF65-F5344CB8AC3E}">
        <p14:creationId xmlns:p14="http://schemas.microsoft.com/office/powerpoint/2010/main" val="10549527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7" y="727612"/>
            <a:ext cx="3794626" cy="659700"/>
          </a:xfrm>
          <a:prstGeom prst="rect">
            <a:avLst/>
          </a:prstGeom>
        </p:spPr>
        <p:txBody>
          <a:bodyPr spcFirstLastPara="1" wrap="square" lIns="91425" tIns="91425" rIns="91425" bIns="91425" anchor="t" anchorCtr="0">
            <a:noAutofit/>
          </a:bodyPr>
          <a:lstStyle/>
          <a:p>
            <a:r>
              <a:rPr lang="en"/>
              <a:t>0</a:t>
            </a:r>
            <a:r>
              <a:rPr lang="en-US"/>
              <a:t>6</a:t>
            </a:r>
            <a:r>
              <a:rPr lang="en"/>
              <a:t> </a:t>
            </a:r>
            <a:r>
              <a:rPr lang="en-US"/>
              <a:t>THE END</a:t>
            </a:r>
            <a:r>
              <a:rPr lang="en"/>
              <a:t>/</a:t>
            </a:r>
            <a:endParaRP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5122" name="Picture 2" descr="The End - Openclipart">
            <a:extLst>
              <a:ext uri="{FF2B5EF4-FFF2-40B4-BE49-F238E27FC236}">
                <a16:creationId xmlns:a16="http://schemas.microsoft.com/office/drawing/2014/main" id="{4049AC22-7B53-096F-9001-3BA4DDF01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628" y="1515686"/>
            <a:ext cx="4503482" cy="25163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iktionary">
            <a:extLst>
              <a:ext uri="{FF2B5EF4-FFF2-40B4-BE49-F238E27FC236}">
                <a16:creationId xmlns:a16="http://schemas.microsoft.com/office/drawing/2014/main" id="{100B332B-16C9-40D8-BA8A-9CD97EA3F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328" y="1057462"/>
            <a:ext cx="3126559" cy="312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76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6" y="727612"/>
            <a:ext cx="4178583" cy="6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 DATA COLLECTION/</a:t>
            </a:r>
            <a:endParaRPr/>
          </a:p>
        </p:txBody>
      </p:sp>
      <p:sp>
        <p:nvSpPr>
          <p:cNvPr id="416" name="Google Shape;416;p45"/>
          <p:cNvSpPr txBox="1">
            <a:spLocks noGrp="1"/>
          </p:cNvSpPr>
          <p:nvPr>
            <p:ph type="subTitle" idx="1"/>
          </p:nvPr>
        </p:nvSpPr>
        <p:spPr>
          <a:xfrm>
            <a:off x="698216" y="1387312"/>
            <a:ext cx="3971320" cy="2762413"/>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Trang web crawl data( </a:t>
            </a:r>
            <a:r>
              <a:rPr lang="en" sz="1600">
                <a:solidFill>
                  <a:srgbClr val="00B0F0"/>
                </a:solidFill>
                <a:latin typeface="Assistant Medium" panose="020B0604020202020204" charset="-79"/>
                <a:cs typeface="Assistant Medium" panose="020B0604020202020204" charset="-79"/>
                <a:hlinkClick r:id="rId3">
                  <a:extLst>
                    <a:ext uri="{A12FA001-AC4F-418D-AE19-62706E023703}">
                      <ahyp:hlinkClr xmlns:ahyp="http://schemas.microsoft.com/office/drawing/2018/hyperlinkcolor" val="tx"/>
                    </a:ext>
                  </a:extLst>
                </a:hlinkClick>
              </a:rPr>
              <a:t>tại đây</a:t>
            </a:r>
            <a:r>
              <a:rPr lang="en" sz="1600">
                <a:solidFill>
                  <a:srgbClr val="00B0F0"/>
                </a:solidFill>
                <a:latin typeface="Assistant Medium" panose="020B0604020202020204" charset="-79"/>
                <a:cs typeface="Assistant Medium" panose="020B0604020202020204" charset="-79"/>
              </a:rPr>
              <a:t> </a:t>
            </a:r>
            <a:r>
              <a:rPr lang="en" sz="1600">
                <a:latin typeface="Assistant Medium" panose="020B0604020202020204" charset="-79"/>
                <a:cs typeface="Assistant Medium" panose="020B0604020202020204" charset="-79"/>
              </a:rPr>
              <a:t>) </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Dự định ban đầu crawl </a:t>
            </a:r>
            <a:r>
              <a:rPr lang="vi-VN" sz="1600">
                <a:latin typeface="Assistant Medium" panose="020B0604020202020204" charset="-79"/>
                <a:cs typeface="Assistant Medium" panose="020B0604020202020204" charset="-79"/>
              </a:rPr>
              <a:t>d</a:t>
            </a:r>
            <a:r>
              <a:rPr lang="en" sz="1600">
                <a:latin typeface="Assistant Medium" panose="020B0604020202020204" charset="-79"/>
                <a:cs typeface="Assistant Medium" panose="020B0604020202020204" charset="-79"/>
              </a:rPr>
              <a:t>ựa vào html</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Phát hiện web có sử dụng api để lấy dữ liệu</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Cuối dùng crawl bằng api</a:t>
            </a:r>
          </a:p>
          <a:p>
            <a:pPr marL="285750" lvl="0" indent="-285750" algn="l" rtl="0">
              <a:lnSpc>
                <a:spcPct val="150000"/>
              </a:lnSpc>
              <a:spcBef>
                <a:spcPts val="0"/>
              </a:spcBef>
              <a:spcAft>
                <a:spcPts val="0"/>
              </a:spcAft>
              <a:buFontTx/>
              <a:buChar char="-"/>
            </a:pPr>
            <a:r>
              <a:rPr lang="en-US" sz="1600">
                <a:latin typeface="Assistant Medium" panose="020B0604020202020204" charset="-79"/>
                <a:cs typeface="Assistant Medium" panose="020B0604020202020204" charset="-79"/>
              </a:rPr>
              <a:t>C</a:t>
            </a:r>
            <a:r>
              <a:rPr lang="en" sz="1600">
                <a:latin typeface="Assistant Medium" panose="020B0604020202020204" charset="-79"/>
                <a:cs typeface="Assistant Medium" panose="020B0604020202020204" charset="-79"/>
              </a:rPr>
              <a:t>ó sử dụng key để lấy</a:t>
            </a: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3074" name="Picture 2" descr="Essential Guide to Feature Flags - Split">
            <a:extLst>
              <a:ext uri="{FF2B5EF4-FFF2-40B4-BE49-F238E27FC236}">
                <a16:creationId xmlns:a16="http://schemas.microsoft.com/office/drawing/2014/main" id="{C14D6889-4166-1C1A-A9D4-390941BF92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503" y="1872391"/>
            <a:ext cx="3348278" cy="1196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559858" cy="10515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Mô tả về api</a:t>
            </a:r>
          </a:p>
        </p:txBody>
      </p:sp>
      <p:sp>
        <p:nvSpPr>
          <p:cNvPr id="437" name="Google Shape;437;p46"/>
          <p:cNvSpPr txBox="1">
            <a:spLocks noGrp="1"/>
          </p:cNvSpPr>
          <p:nvPr>
            <p:ph type="subTitle" idx="1"/>
          </p:nvPr>
        </p:nvSpPr>
        <p:spPr>
          <a:xfrm>
            <a:off x="573024" y="1050643"/>
            <a:ext cx="3249168" cy="220367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Request</a:t>
            </a:r>
            <a:endParaRPr lang="en-US" b="1">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Phương thức GET</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Key: lấy ở trang web</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Ngôn ngữ: English</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Location: HCM city</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Ngày lấy</a:t>
            </a: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4" name="Picture 3">
            <a:extLst>
              <a:ext uri="{FF2B5EF4-FFF2-40B4-BE49-F238E27FC236}">
                <a16:creationId xmlns:a16="http://schemas.microsoft.com/office/drawing/2014/main" id="{8882503C-0880-33E7-CCB4-29D7552A5A85}"/>
              </a:ext>
            </a:extLst>
          </p:cNvPr>
          <p:cNvPicPr>
            <a:picLocks noChangeAspect="1"/>
          </p:cNvPicPr>
          <p:nvPr/>
        </p:nvPicPr>
        <p:blipFill>
          <a:blip r:embed="rId3"/>
          <a:stretch>
            <a:fillRect/>
          </a:stretch>
        </p:blipFill>
        <p:spPr>
          <a:xfrm>
            <a:off x="581534" y="3193602"/>
            <a:ext cx="8095584" cy="1187133"/>
          </a:xfrm>
          <a:prstGeom prst="rect">
            <a:avLst/>
          </a:prstGeom>
        </p:spPr>
      </p:pic>
      <p:sp>
        <p:nvSpPr>
          <p:cNvPr id="6" name="TextBox 5">
            <a:extLst>
              <a:ext uri="{FF2B5EF4-FFF2-40B4-BE49-F238E27FC236}">
                <a16:creationId xmlns:a16="http://schemas.microsoft.com/office/drawing/2014/main" id="{03C9FDBE-8D9E-5460-8A0B-659FB9CF4597}"/>
              </a:ext>
            </a:extLst>
          </p:cNvPr>
          <p:cNvSpPr txBox="1"/>
          <p:nvPr/>
        </p:nvSpPr>
        <p:spPr>
          <a:xfrm>
            <a:off x="4164372" y="1123865"/>
            <a:ext cx="4102903" cy="1997791"/>
          </a:xfrm>
          <a:prstGeom prst="rect">
            <a:avLst/>
          </a:prstGeom>
          <a:noFill/>
        </p:spPr>
        <p:txBody>
          <a:bodyPr wrap="square">
            <a:spAutoFit/>
          </a:bodyPr>
          <a:lstStyle/>
          <a:p>
            <a:pPr marL="0" lvl="0" indent="0" algn="l" rtl="0">
              <a:lnSpc>
                <a:spcPct val="150000"/>
              </a:lnSpc>
              <a:spcBef>
                <a:spcPts val="0"/>
              </a:spcBef>
              <a:spcAft>
                <a:spcPts val="0"/>
              </a:spcAft>
            </a:pPr>
            <a:r>
              <a:rPr lang="en-US" b="1">
                <a:solidFill>
                  <a:schemeClr val="tx1"/>
                </a:solidFill>
                <a:latin typeface="Assistant" pitchFamily="2" charset="-79"/>
                <a:cs typeface="Assistant" pitchFamily="2" charset="-79"/>
              </a:rPr>
              <a:t>Response</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Dự liệu nằm trong object </a:t>
            </a:r>
            <a:r>
              <a:rPr lang="en-US" i="0">
                <a:solidFill>
                  <a:srgbClr val="000000"/>
                </a:solidFill>
                <a:effectLst/>
                <a:latin typeface="Assistant" pitchFamily="2" charset="-79"/>
                <a:cs typeface="Assistant" pitchFamily="2" charset="-79"/>
              </a:rPr>
              <a:t>observations:</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Trả về một ngày: gồm 48 object con nằm trong object </a:t>
            </a:r>
            <a:r>
              <a:rPr lang="en-US" i="0">
                <a:solidFill>
                  <a:srgbClr val="000000"/>
                </a:solidFill>
                <a:effectLst/>
                <a:latin typeface="Assistant" pitchFamily="2" charset="-79"/>
                <a:cs typeface="Assistant" pitchFamily="2" charset="-79"/>
              </a:rPr>
              <a:t>observations. Nữa tiếng lấy một lần.</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Trả về tất cả các dự liệu bao gồm những trường không dùng đến =&gt; tiền xử lý dữ liệu.</a:t>
            </a:r>
            <a:endParaRPr lang="en-US">
              <a:solidFill>
                <a:schemeClr val="tx1"/>
              </a:solidFill>
              <a:latin typeface="Assistant" pitchFamily="2" charset="-79"/>
              <a:cs typeface="Assistant" pitchFamily="2" charset="-79"/>
            </a:endParaRPr>
          </a:p>
        </p:txBody>
      </p:sp>
    </p:spTree>
    <p:extLst>
      <p:ext uri="{BB962C8B-B14F-4D97-AF65-F5344CB8AC3E}">
        <p14:creationId xmlns:p14="http://schemas.microsoft.com/office/powerpoint/2010/main" val="3772230411"/>
      </p:ext>
    </p:extLst>
  </p:cSld>
  <p:clrMapOvr>
    <a:masterClrMapping/>
  </p:clrMapOvr>
</p:sld>
</file>

<file path=ppt/theme/theme1.xml><?xml version="1.0" encoding="utf-8"?>
<a:theme xmlns:a="http://schemas.openxmlformats.org/drawingml/2006/main" name="New Product Launch Project Proposal by Slidesgo">
  <a:themeElements>
    <a:clrScheme name="Simple Light">
      <a:dk1>
        <a:srgbClr val="000000"/>
      </a:dk1>
      <a:lt1>
        <a:srgbClr val="FFFFFF"/>
      </a:lt1>
      <a:dk2>
        <a:srgbClr val="595959"/>
      </a:dk2>
      <a:lt2>
        <a:srgbClr val="EEEEEE"/>
      </a:lt2>
      <a:accent1>
        <a:srgbClr val="DCE0D8"/>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5077</Words>
  <Application>Microsoft Office PowerPoint</Application>
  <PresentationFormat>Trình chiếu Trên màn hình (16:9)</PresentationFormat>
  <Paragraphs>425</Paragraphs>
  <Slides>71</Slides>
  <Notes>71</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71</vt:i4>
      </vt:variant>
    </vt:vector>
  </HeadingPairs>
  <TitlesOfParts>
    <vt:vector size="81" baseType="lpstr">
      <vt:lpstr>Arial</vt:lpstr>
      <vt:lpstr>Bebas Neue</vt:lpstr>
      <vt:lpstr>Kanit SemiBold</vt:lpstr>
      <vt:lpstr>Nunito</vt:lpstr>
      <vt:lpstr>Changa One</vt:lpstr>
      <vt:lpstr>Kanit</vt:lpstr>
      <vt:lpstr>Assistant</vt:lpstr>
      <vt:lpstr>Assistant Medium</vt:lpstr>
      <vt:lpstr>Assistant Light</vt:lpstr>
      <vt:lpstr>New Product Launch Project Proposal by Slidesgo</vt:lpstr>
      <vt:lpstr>PHÂN TICH VÀ DỰ ĐOÁN THỜI TIẾT / BÁO CÁO ĐỒ ÁN</vt:lpstr>
      <vt:lpstr>02</vt:lpstr>
      <vt:lpstr>01</vt:lpstr>
      <vt:lpstr>MY TEAM</vt:lpstr>
      <vt:lpstr>GIỚI THIỆU VỀ ĐỒ ÁN/</vt:lpstr>
      <vt:lpstr>Lý do chọn đồ án</vt:lpstr>
      <vt:lpstr>Công nghệ sử dụng</vt:lpstr>
      <vt:lpstr>03 DATA COLLECTION/</vt:lpstr>
      <vt:lpstr>Mô tả về api</vt:lpstr>
      <vt:lpstr>Một số trường dữ liệu quan trọng</vt:lpstr>
      <vt:lpstr>Dữ liệu sau khi được thu thập</vt:lpstr>
      <vt:lpstr>04 DATA EXPLORATION/</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PROBLEM FRAMING/</vt:lpstr>
      <vt:lpstr>Câu hỏi 1</vt:lpstr>
      <vt:lpstr>Bản trình bày PowerPoint</vt:lpstr>
      <vt:lpstr>Bản trình bày PowerPoint</vt:lpstr>
      <vt:lpstr>Bản trình bày PowerPoint</vt:lpstr>
      <vt:lpstr>Câu hỏi 2</vt:lpstr>
      <vt:lpstr>Bản trình bày PowerPoint</vt:lpstr>
      <vt:lpstr>Bản trình bày PowerPoint</vt:lpstr>
      <vt:lpstr>Bản trình bày PowerPoint</vt:lpstr>
      <vt:lpstr>Bản trình bày PowerPoint</vt:lpstr>
      <vt:lpstr>Câu hỏi 3</vt:lpstr>
      <vt:lpstr>Bản trình bày PowerPoint</vt:lpstr>
      <vt:lpstr>Bản trình bày PowerPoint</vt:lpstr>
      <vt:lpstr>Bản trình bày PowerPoint</vt:lpstr>
      <vt:lpstr>Bản trình bày PowerPoint</vt:lpstr>
      <vt:lpstr>Câu hỏi 4</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Câu hỏi 5</vt:lpstr>
      <vt:lpstr>Bản trình bày PowerPoint</vt:lpstr>
      <vt:lpstr>Bản trình bày PowerPoint</vt:lpstr>
      <vt:lpstr>Bản trình bày PowerPoint</vt:lpstr>
      <vt:lpstr>Bản trình bày PowerPoint</vt:lpstr>
      <vt:lpstr>Câu hỏi 6</vt:lpstr>
      <vt:lpstr>Bản trình bày PowerPoint</vt:lpstr>
      <vt:lpstr>Bản trình bày PowerPoint</vt:lpstr>
      <vt:lpstr>Bản trình bày PowerPoint</vt:lpstr>
      <vt:lpstr>DATA MODELING/</vt:lpstr>
      <vt:lpstr>Bài toán đặt ra</vt:lpstr>
      <vt:lpstr>Lựa chọn thuật toán máy học</vt:lpstr>
      <vt:lpstr>Tiền xử lý dữ liệu đầu vào mô hình</vt:lpstr>
      <vt:lpstr>Huấn luyện và đánh giá mô hình</vt:lpstr>
      <vt:lpstr>KNN Classification</vt:lpstr>
      <vt:lpstr>Bản trình bày PowerPoint</vt:lpstr>
      <vt:lpstr>Cross-validation</vt:lpstr>
      <vt:lpstr>Xác thực siêu tham số của mô hình và báo cáo quá trình tinh chỉnh</vt:lpstr>
      <vt:lpstr>Đánh giá mô hình</vt:lpstr>
      <vt:lpstr>Naive Bayes Classification</vt:lpstr>
      <vt:lpstr>Naive Bayes Classification</vt:lpstr>
      <vt:lpstr>Xác thực siêu tham số của mô hình và báo cáo quá trình tinh chỉnh</vt:lpstr>
      <vt:lpstr>Xác thực siêu tham số của mô hình và báo cáo quá trình tinh chỉnh</vt:lpstr>
      <vt:lpstr>So sánh kết quả mô hình học máy</vt:lpstr>
      <vt:lpstr>So sánh kết quả mô hình học máy</vt:lpstr>
      <vt:lpstr>06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PRODUCT LAUNCH / PROJECT PROPOSAL</dc:title>
  <cp:lastModifiedBy>TRƯƠNG NGỌC HUY</cp:lastModifiedBy>
  <cp:revision>91</cp:revision>
  <dcterms:modified xsi:type="dcterms:W3CDTF">2022-12-14T08:40:37Z</dcterms:modified>
</cp:coreProperties>
</file>