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1"/>
  </p:notesMasterIdLst>
  <p:sldIdLst>
    <p:sldId id="256" r:id="rId2"/>
    <p:sldId id="258" r:id="rId3"/>
    <p:sldId id="259" r:id="rId4"/>
    <p:sldId id="260" r:id="rId5"/>
    <p:sldId id="262" r:id="rId6"/>
    <p:sldId id="261" r:id="rId7"/>
    <p:sldId id="263" r:id="rId8"/>
    <p:sldId id="265" r:id="rId9"/>
    <p:sldId id="321" r:id="rId10"/>
    <p:sldId id="266" r:id="rId11"/>
    <p:sldId id="322" r:id="rId12"/>
    <p:sldId id="318" r:id="rId13"/>
    <p:sldId id="323" r:id="rId14"/>
    <p:sldId id="324" r:id="rId15"/>
    <p:sldId id="325" r:id="rId16"/>
    <p:sldId id="326" r:id="rId17"/>
    <p:sldId id="327" r:id="rId18"/>
    <p:sldId id="328" r:id="rId19"/>
    <p:sldId id="329" r:id="rId20"/>
    <p:sldId id="330" r:id="rId21"/>
    <p:sldId id="332" r:id="rId22"/>
    <p:sldId id="333" r:id="rId23"/>
    <p:sldId id="335" r:id="rId24"/>
    <p:sldId id="336" r:id="rId25"/>
    <p:sldId id="337" r:id="rId26"/>
    <p:sldId id="338" r:id="rId27"/>
    <p:sldId id="339" r:id="rId28"/>
    <p:sldId id="340" r:id="rId29"/>
    <p:sldId id="341" r:id="rId30"/>
    <p:sldId id="344" r:id="rId31"/>
    <p:sldId id="342" r:id="rId32"/>
    <p:sldId id="343" r:id="rId33"/>
    <p:sldId id="345" r:id="rId34"/>
    <p:sldId id="346" r:id="rId35"/>
    <p:sldId id="347" r:id="rId36"/>
    <p:sldId id="348" r:id="rId37"/>
    <p:sldId id="349" r:id="rId38"/>
    <p:sldId id="350" r:id="rId39"/>
    <p:sldId id="351" r:id="rId40"/>
    <p:sldId id="352" r:id="rId41"/>
    <p:sldId id="353" r:id="rId42"/>
    <p:sldId id="355" r:id="rId43"/>
    <p:sldId id="354" r:id="rId44"/>
    <p:sldId id="356" r:id="rId45"/>
    <p:sldId id="357" r:id="rId46"/>
    <p:sldId id="358" r:id="rId47"/>
    <p:sldId id="359" r:id="rId48"/>
    <p:sldId id="360" r:id="rId49"/>
    <p:sldId id="361" r:id="rId50"/>
    <p:sldId id="363" r:id="rId51"/>
    <p:sldId id="378" r:id="rId52"/>
    <p:sldId id="379" r:id="rId53"/>
    <p:sldId id="381" r:id="rId54"/>
    <p:sldId id="382"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7" r:id="rId68"/>
    <p:sldId id="376" r:id="rId69"/>
    <p:sldId id="319" r:id="rId70"/>
  </p:sldIdLst>
  <p:sldSz cx="9144000" cy="5143500" type="screen16x9"/>
  <p:notesSz cx="6858000" cy="9144000"/>
  <p:embeddedFontLst>
    <p:embeddedFont>
      <p:font typeface="Assistant" panose="020B0604020202020204" pitchFamily="2" charset="-79"/>
      <p:regular r:id="rId72"/>
      <p:bold r:id="rId73"/>
    </p:embeddedFont>
    <p:embeddedFont>
      <p:font typeface="Assistant Light" panose="020B0604020202020204" pitchFamily="2" charset="-79"/>
      <p:regular r:id="rId74"/>
      <p:bold r:id="rId75"/>
    </p:embeddedFont>
    <p:embeddedFont>
      <p:font typeface="Assistant Medium" panose="020B0604020202020204" charset="-79"/>
      <p:regular r:id="rId76"/>
      <p:bold r:id="rId77"/>
    </p:embeddedFont>
    <p:embeddedFont>
      <p:font typeface="Bebas Neue" panose="020B0604020202020204" pitchFamily="34" charset="0"/>
      <p:regular r:id="rId78"/>
    </p:embeddedFont>
    <p:embeddedFont>
      <p:font typeface="Changa One" panose="020B0604020202020204" charset="0"/>
      <p:regular r:id="rId79"/>
      <p:italic r:id="rId80"/>
    </p:embeddedFont>
    <p:embeddedFont>
      <p:font typeface="Kanit" panose="020B0604020202020204" charset="-34"/>
      <p:regular r:id="rId81"/>
      <p:bold r:id="rId82"/>
      <p:italic r:id="rId83"/>
      <p:boldItalic r:id="rId84"/>
    </p:embeddedFont>
    <p:embeddedFont>
      <p:font typeface="Kanit SemiBold" panose="020B0604020202020204" charset="-34"/>
      <p:regular r:id="rId85"/>
      <p:bold r:id="rId86"/>
      <p:italic r:id="rId87"/>
      <p:boldItalic r:id="rId88"/>
    </p:embeddedFont>
    <p:embeddedFont>
      <p:font typeface="Nunito" panose="020B0604020202020204" pitchFamily="2" charset="-93"/>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CF4B7-87F3-466D-B1C6-65397A6AF496}">
  <a:tblStyle styleId="{654CF4B7-87F3-466D-B1C6-65397A6AF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3.fntdata"/><Relationship Id="rId89" Type="http://schemas.openxmlformats.org/officeDocument/2006/relationships/font" Target="fonts/font1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font" Target="fonts/font19.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font" Target="fonts/font14.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font" Target="fonts/font17.fntdata"/><Relationship Id="rId91" Type="http://schemas.openxmlformats.org/officeDocument/2006/relationships/font" Target="fonts/font20.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font" Target="fonts/font15.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notesMaster" Target="notesMasters/notesMaster1.xml"/><Relationship Id="rId92" Type="http://schemas.openxmlformats.org/officeDocument/2006/relationships/font" Target="fonts/font2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6.fntdata"/><Relationship Id="rId61" Type="http://schemas.openxmlformats.org/officeDocument/2006/relationships/slide" Target="slides/slide60.xml"/><Relationship Id="rId82"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3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1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2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52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2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ebcb46a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ebcb46a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9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1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567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44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24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74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07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869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16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562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2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19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67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273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0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61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304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929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87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d773070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d773070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17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26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523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62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122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53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523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006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62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09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686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990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325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574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4241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878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042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175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5115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71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e00c88a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e00c88a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960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83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1989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1817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9997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7361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8036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4585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1967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2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1781d20e2a5ed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e1781d20e2a5ed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2"/>
        <p:cNvGrpSpPr/>
        <p:nvPr/>
      </p:nvGrpSpPr>
      <p:grpSpPr>
        <a:xfrm>
          <a:off x="0" y="0"/>
          <a:ext cx="0" cy="0"/>
          <a:chOff x="0" y="0"/>
          <a:chExt cx="0" cy="0"/>
        </a:xfrm>
      </p:grpSpPr>
      <p:sp>
        <p:nvSpPr>
          <p:cNvPr id="103" name="Google Shape;103;p22"/>
          <p:cNvSpPr txBox="1">
            <a:spLocks noGrp="1"/>
          </p:cNvSpPr>
          <p:nvPr>
            <p:ph type="subTitle" idx="1"/>
          </p:nvPr>
        </p:nvSpPr>
        <p:spPr>
          <a:xfrm>
            <a:off x="1199975" y="1307875"/>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22"/>
          <p:cNvSpPr txBox="1">
            <a:spLocks noGrp="1"/>
          </p:cNvSpPr>
          <p:nvPr>
            <p:ph type="subTitle" idx="2"/>
          </p:nvPr>
        </p:nvSpPr>
        <p:spPr>
          <a:xfrm>
            <a:off x="1199975" y="1672350"/>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3"/>
          </p:nvPr>
        </p:nvSpPr>
        <p:spPr>
          <a:xfrm>
            <a:off x="1199975" y="2851825"/>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4"/>
          </p:nvPr>
        </p:nvSpPr>
        <p:spPr>
          <a:xfrm>
            <a:off x="1199975" y="4031301"/>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22"/>
          <p:cNvSpPr txBox="1">
            <a:spLocks noGrp="1"/>
          </p:cNvSpPr>
          <p:nvPr>
            <p:ph type="subTitle" idx="5"/>
          </p:nvPr>
        </p:nvSpPr>
        <p:spPr>
          <a:xfrm>
            <a:off x="1199975" y="2488163"/>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1199975" y="3668450"/>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0" y="1700250"/>
            <a:ext cx="3858900" cy="601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4200"/>
              <a:buNone/>
              <a:defRPr>
                <a:solidFill>
                  <a:schemeClr val="dk1"/>
                </a:solidFill>
              </a:defRPr>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40" name="Google Shape;40;p9"/>
          <p:cNvSpPr txBox="1">
            <a:spLocks noGrp="1"/>
          </p:cNvSpPr>
          <p:nvPr>
            <p:ph type="subTitle" idx="1"/>
          </p:nvPr>
        </p:nvSpPr>
        <p:spPr>
          <a:xfrm>
            <a:off x="4572000" y="2301750"/>
            <a:ext cx="3858900" cy="114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719447"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465903" y="1810550"/>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0" name="Google Shape;50;p13"/>
          <p:cNvSpPr txBox="1">
            <a:spLocks noGrp="1"/>
          </p:cNvSpPr>
          <p:nvPr>
            <p:ph type="title" idx="2" hasCustomPrompt="1"/>
          </p:nvPr>
        </p:nvSpPr>
        <p:spPr>
          <a:xfrm>
            <a:off x="719447"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3"/>
          </p:nvPr>
        </p:nvSpPr>
        <p:spPr>
          <a:xfrm>
            <a:off x="1466904" y="2879863"/>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2" name="Google Shape;52;p13"/>
          <p:cNvSpPr txBox="1">
            <a:spLocks noGrp="1"/>
          </p:cNvSpPr>
          <p:nvPr>
            <p:ph type="title" idx="4" hasCustomPrompt="1"/>
          </p:nvPr>
        </p:nvSpPr>
        <p:spPr>
          <a:xfrm>
            <a:off x="4708172"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5"/>
          </p:nvPr>
        </p:nvSpPr>
        <p:spPr>
          <a:xfrm>
            <a:off x="5458453" y="18105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4" name="Google Shape;54;p13"/>
          <p:cNvSpPr txBox="1">
            <a:spLocks noGrp="1"/>
          </p:cNvSpPr>
          <p:nvPr>
            <p:ph type="title" idx="6" hasCustomPrompt="1"/>
          </p:nvPr>
        </p:nvSpPr>
        <p:spPr>
          <a:xfrm>
            <a:off x="4708172"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7"/>
          </p:nvPr>
        </p:nvSpPr>
        <p:spPr>
          <a:xfrm>
            <a:off x="5458453" y="2879856"/>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6" name="Google Shape;5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 name="Google Shape;57;p13"/>
          <p:cNvSpPr txBox="1">
            <a:spLocks noGrp="1"/>
          </p:cNvSpPr>
          <p:nvPr>
            <p:ph type="subTitle" idx="9"/>
          </p:nvPr>
        </p:nvSpPr>
        <p:spPr>
          <a:xfrm>
            <a:off x="1465900" y="14760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8" name="Google Shape;58;p13"/>
          <p:cNvSpPr txBox="1">
            <a:spLocks noGrp="1"/>
          </p:cNvSpPr>
          <p:nvPr>
            <p:ph type="subTitle" idx="13"/>
          </p:nvPr>
        </p:nvSpPr>
        <p:spPr>
          <a:xfrm>
            <a:off x="1467125"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9" name="Google Shape;59;p13"/>
          <p:cNvSpPr txBox="1">
            <a:spLocks noGrp="1"/>
          </p:cNvSpPr>
          <p:nvPr>
            <p:ph type="subTitle" idx="14"/>
          </p:nvPr>
        </p:nvSpPr>
        <p:spPr>
          <a:xfrm>
            <a:off x="5458450" y="1476050"/>
            <a:ext cx="29637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0" name="Google Shape;60;p13"/>
          <p:cNvSpPr txBox="1">
            <a:spLocks noGrp="1"/>
          </p:cNvSpPr>
          <p:nvPr>
            <p:ph type="subTitle" idx="15"/>
          </p:nvPr>
        </p:nvSpPr>
        <p:spPr>
          <a:xfrm>
            <a:off x="5458453"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1" name="Google Shape;61;p13"/>
          <p:cNvSpPr txBox="1">
            <a:spLocks noGrp="1"/>
          </p:cNvSpPr>
          <p:nvPr>
            <p:ph type="title" idx="16" hasCustomPrompt="1"/>
          </p:nvPr>
        </p:nvSpPr>
        <p:spPr>
          <a:xfrm>
            <a:off x="719447"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7"/>
          </p:nvPr>
        </p:nvSpPr>
        <p:spPr>
          <a:xfrm>
            <a:off x="1466904" y="39491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3" name="Google Shape;63;p13"/>
          <p:cNvSpPr txBox="1">
            <a:spLocks noGrp="1"/>
          </p:cNvSpPr>
          <p:nvPr>
            <p:ph type="title" idx="18" hasCustomPrompt="1"/>
          </p:nvPr>
        </p:nvSpPr>
        <p:spPr>
          <a:xfrm>
            <a:off x="4708172"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9"/>
          </p:nvPr>
        </p:nvSpPr>
        <p:spPr>
          <a:xfrm>
            <a:off x="5458453" y="3949138"/>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5" name="Google Shape;65;p13"/>
          <p:cNvSpPr txBox="1">
            <a:spLocks noGrp="1"/>
          </p:cNvSpPr>
          <p:nvPr>
            <p:ph type="subTitle" idx="20"/>
          </p:nvPr>
        </p:nvSpPr>
        <p:spPr>
          <a:xfrm>
            <a:off x="146590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6" name="Google Shape;66;p13"/>
          <p:cNvSpPr txBox="1">
            <a:spLocks noGrp="1"/>
          </p:cNvSpPr>
          <p:nvPr>
            <p:ph type="subTitle" idx="21"/>
          </p:nvPr>
        </p:nvSpPr>
        <p:spPr>
          <a:xfrm>
            <a:off x="545845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438775" y="3054413"/>
            <a:ext cx="2995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3267075" y="1557188"/>
            <a:ext cx="5166900" cy="144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atin typeface="Assistant Medium"/>
                <a:ea typeface="Assistant Medium"/>
                <a:cs typeface="Assistant Medium"/>
                <a:sym typeface="Assistant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0000" y="1355400"/>
            <a:ext cx="2909100" cy="659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7"/>
          <p:cNvSpPr txBox="1">
            <a:spLocks noGrp="1"/>
          </p:cNvSpPr>
          <p:nvPr>
            <p:ph type="subTitle" idx="1"/>
          </p:nvPr>
        </p:nvSpPr>
        <p:spPr>
          <a:xfrm>
            <a:off x="720000" y="2015100"/>
            <a:ext cx="2909100" cy="1773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grpSp>
        <p:nvGrpSpPr>
          <p:cNvPr id="79" name="Google Shape;79;p17"/>
          <p:cNvGrpSpPr/>
          <p:nvPr/>
        </p:nvGrpSpPr>
        <p:grpSpPr>
          <a:xfrm rot="-5400000">
            <a:off x="8511438" y="731532"/>
            <a:ext cx="566924" cy="182883"/>
            <a:chOff x="322625" y="4867200"/>
            <a:chExt cx="847800" cy="276300"/>
          </a:xfrm>
        </p:grpSpPr>
        <p:cxnSp>
          <p:nvCxnSpPr>
            <p:cNvPr id="80" name="Google Shape;80;p17"/>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7"/>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7"/>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7"/>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7"/>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7"/>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88375" y="1597238"/>
            <a:ext cx="3849600" cy="658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8"/>
          <p:cNvSpPr txBox="1">
            <a:spLocks noGrp="1"/>
          </p:cNvSpPr>
          <p:nvPr>
            <p:ph type="subTitle" idx="1"/>
          </p:nvPr>
        </p:nvSpPr>
        <p:spPr>
          <a:xfrm>
            <a:off x="4588375" y="2256863"/>
            <a:ext cx="3849600" cy="12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3" r:id="rId8"/>
    <p:sldLayoutId id="2147483664" r:id="rId9"/>
    <p:sldLayoutId id="214748366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ongtanton/NP-KHDL-Gr9/blob/Data-Collection/weather-2021.csv"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storyset.com/illustration/visual-data/cuat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hyperlink" Target="https://storyset.com/illustration/filter/bro"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underground.com/history/monthly/vn/tan-binh/VVTS/date/2020-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619760" y="539500"/>
            <a:ext cx="5252720" cy="2417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PHÂN TICH VÀ DỰ ĐOÁN THỜI TIẾT / </a:t>
            </a:r>
            <a:r>
              <a:rPr lang="en" sz="3750" b="0">
                <a:latin typeface="Assistant Medium"/>
                <a:cs typeface="Assistant Medium"/>
                <a:sym typeface="Assistant Medium"/>
              </a:rPr>
              <a:t>BÁO CÁO ĐỒ ÁN</a:t>
            </a:r>
            <a:endParaRPr sz="3750" b="0">
              <a:latin typeface="Assistant Medium"/>
              <a:ea typeface="Assistant Medium"/>
              <a:cs typeface="Assistant Medium"/>
              <a:sym typeface="Assistant Medium"/>
            </a:endParaRPr>
          </a:p>
        </p:txBody>
      </p:sp>
      <p:sp>
        <p:nvSpPr>
          <p:cNvPr id="200" name="Google Shape;200;p36"/>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grpSp>
        <p:nvGrpSpPr>
          <p:cNvPr id="201" name="Google Shape;201;p36"/>
          <p:cNvGrpSpPr/>
          <p:nvPr/>
        </p:nvGrpSpPr>
        <p:grpSpPr>
          <a:xfrm rot="5400000">
            <a:off x="606567" y="4193002"/>
            <a:ext cx="609653" cy="198687"/>
            <a:chOff x="322625" y="4867200"/>
            <a:chExt cx="847800" cy="276300"/>
          </a:xfrm>
        </p:grpSpPr>
        <p:cxnSp>
          <p:nvCxnSpPr>
            <p:cNvPr id="202" name="Google Shape;202;p3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3" name="Google Shape;203;p3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4" name="Google Shape;204;p3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5" name="Google Shape;205;p3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3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7" name="Google Shape;207;p3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08" name="Google Shape;208;p36"/>
          <p:cNvGraphicFramePr/>
          <p:nvPr>
            <p:extLst>
              <p:ext uri="{D42A27DB-BD31-4B8C-83A1-F6EECF244321}">
                <p14:modId xmlns:p14="http://schemas.microsoft.com/office/powerpoint/2010/main" val="1483929308"/>
              </p:ext>
            </p:extLst>
          </p:nvPr>
        </p:nvGraphicFramePr>
        <p:xfrm>
          <a:off x="2902335" y="420097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C5E8A48A-CB59-9745-1F76-61D3B08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376" y="539500"/>
            <a:ext cx="3084232" cy="361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Một số trường dữ liệu quan trọng</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a:t>
            </a:r>
            <a:r>
              <a:rPr lang="en-US" i="0">
                <a:effectLst/>
                <a:latin typeface="Assistant" pitchFamily="2" charset="-79"/>
                <a:cs typeface="Assistant" pitchFamily="2" charset="-79"/>
              </a:rPr>
              <a:t>emp: nhiệt độ</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pressure_desc: áp suất</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r</a:t>
            </a:r>
            <a:r>
              <a:rPr lang="en-US" i="0">
                <a:effectLst/>
                <a:latin typeface="Assistant" pitchFamily="2" charset="-79"/>
                <a:cs typeface="Assistant" pitchFamily="2" charset="-79"/>
              </a:rPr>
              <a:t>h</a:t>
            </a:r>
            <a:r>
              <a:rPr lang="en-US">
                <a:solidFill>
                  <a:schemeClr val="tx1"/>
                </a:solidFill>
                <a:latin typeface="Assistant" pitchFamily="2" charset="-79"/>
                <a:cs typeface="Assistant" pitchFamily="2" charset="-79"/>
              </a:rPr>
              <a:t>: độ ẩm </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v</a:t>
            </a:r>
            <a:r>
              <a:rPr lang="en-US" i="0">
                <a:effectLst/>
                <a:latin typeface="Assistant" pitchFamily="2" charset="-79"/>
                <a:cs typeface="Assistant" pitchFamily="2" charset="-79"/>
              </a:rPr>
              <a:t>is: sứcgió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wspd: tốc độ 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precip_hrly: lượng mưa hàng giờ</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primary_wave_period</a:t>
            </a:r>
            <a:r>
              <a:rPr lang="en-US">
                <a:latin typeface="Assistant" pitchFamily="2" charset="-79"/>
                <a:cs typeface="Assistant" pitchFamily="2" charset="-79"/>
              </a:rPr>
              <a:t>: thủy triều</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uv_index</a:t>
            </a:r>
            <a:r>
              <a:rPr lang="en-US" i="0">
                <a:solidFill>
                  <a:schemeClr val="tx1"/>
                </a:solidFill>
                <a:effectLst/>
                <a:latin typeface="Assistant" pitchFamily="2" charset="-79"/>
                <a:cs typeface="Assistant" pitchFamily="2" charset="-79"/>
              </a:rPr>
              <a:t>: chỉ số uv</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7FEAD8F-0ED4-2F74-E06A-38917A7DFF2D}"/>
              </a:ext>
            </a:extLst>
          </p:cNvPr>
          <p:cNvPicPr>
            <a:picLocks noChangeAspect="1"/>
          </p:cNvPicPr>
          <p:nvPr/>
        </p:nvPicPr>
        <p:blipFill>
          <a:blip r:embed="rId3"/>
          <a:stretch>
            <a:fillRect/>
          </a:stretch>
        </p:blipFill>
        <p:spPr>
          <a:xfrm>
            <a:off x="5858256" y="846823"/>
            <a:ext cx="1591056" cy="361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Dữ liệu sau khi được thu thập</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sau khi được thu thập được lưu vào file </a:t>
            </a:r>
            <a:r>
              <a:rPr lang="en-US" i="0" strike="noStrike">
                <a:effectLst/>
                <a:latin typeface="Assistant" pitchFamily="2" charset="-79"/>
                <a:cs typeface="Assistant" pitchFamily="2" charset="-79"/>
                <a:hlinkClick r:id="rId3" tooltip="weather-2021.csv"/>
              </a:rPr>
              <a:t>weather-2021.csv</a:t>
            </a:r>
            <a:r>
              <a:rPr lang="en-US" i="0" strike="noStrike">
                <a:effectLst/>
                <a:latin typeface="Assistant" pitchFamily="2" charset="-79"/>
                <a:cs typeface="Assistant" pitchFamily="2" charset="-79"/>
              </a:rPr>
              <a:t> </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Trong đo gồm dữ liệu thời tiết của năm 2021 qua tường ngày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ngày khoảng 48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khoảng 17,500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khoảng 45 thuộc tính</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891EA906-0AD7-276B-8301-FF06F34C4B80}"/>
              </a:ext>
            </a:extLst>
          </p:cNvPr>
          <p:cNvPicPr>
            <a:picLocks noChangeAspect="1"/>
          </p:cNvPicPr>
          <p:nvPr/>
        </p:nvPicPr>
        <p:blipFill>
          <a:blip r:embed="rId4"/>
          <a:stretch>
            <a:fillRect/>
          </a:stretch>
        </p:blipFill>
        <p:spPr>
          <a:xfrm>
            <a:off x="4715384" y="1720238"/>
            <a:ext cx="3532250" cy="1992226"/>
          </a:xfrm>
          <a:prstGeom prst="rect">
            <a:avLst/>
          </a:prstGeom>
        </p:spPr>
      </p:pic>
    </p:spTree>
    <p:extLst>
      <p:ext uri="{BB962C8B-B14F-4D97-AF65-F5344CB8AC3E}">
        <p14:creationId xmlns:p14="http://schemas.microsoft.com/office/powerpoint/2010/main" val="27130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579904" cy="659700"/>
          </a:xfrm>
          <a:prstGeom prst="rect">
            <a:avLst/>
          </a:prstGeom>
        </p:spPr>
        <p:txBody>
          <a:bodyPr spcFirstLastPara="1" wrap="square" lIns="91425" tIns="91425" rIns="91425" bIns="91425" anchor="t" anchorCtr="0">
            <a:noAutofit/>
          </a:bodyPr>
          <a:lstStyle/>
          <a:p>
            <a:r>
              <a:rPr lang="en"/>
              <a:t>0</a:t>
            </a:r>
            <a:r>
              <a:rPr lang="en-US"/>
              <a:t>4</a:t>
            </a:r>
            <a:r>
              <a:rPr lang="en"/>
              <a:t> </a:t>
            </a:r>
            <a:r>
              <a:rPr lang="vi-VN"/>
              <a:t>DATA EXPLORATION</a:t>
            </a:r>
            <a:r>
              <a:rPr lang="en"/>
              <a:t>/</a:t>
            </a:r>
            <a:endParaRPr/>
          </a:p>
        </p:txBody>
      </p:sp>
      <p:sp>
        <p:nvSpPr>
          <p:cNvPr id="416" name="Google Shape;416;p45"/>
          <p:cNvSpPr txBox="1">
            <a:spLocks noGrp="1"/>
          </p:cNvSpPr>
          <p:nvPr>
            <p:ph type="subTitle" idx="1"/>
          </p:nvPr>
        </p:nvSpPr>
        <p:spPr>
          <a:xfrm>
            <a:off x="719988" y="1522868"/>
            <a:ext cx="3794626"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Tiền xử lý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Kháp phá gom nhóm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Xử lý nhiễu</a:t>
            </a:r>
            <a:endParaRPr lang="en" sz="1600">
              <a:latin typeface="Assistant Medium" panose="020B0604020202020204" charset="-79"/>
              <a:cs typeface="Assistant Medium" panose="020B0604020202020204" charset="-79"/>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Exploration - Free business icons">
            <a:extLst>
              <a:ext uri="{FF2B5EF4-FFF2-40B4-BE49-F238E27FC236}">
                <a16:creationId xmlns:a16="http://schemas.microsoft.com/office/drawing/2014/main" id="{3E0CBF13-18CD-35FF-A62F-8D144032C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120" y="1424775"/>
            <a:ext cx="1483134" cy="148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Đọc dữ liệu, tính số dòng và số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có các dòng bị lặp không?</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Tỉ lệ giá trị thiếu của từng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Mỗi cột hiện đang có kiểu dữ liệu gì? Có cột nào có kiểu dữ liệu chưa phù hợp để có thể xử lý tiếp hay không?</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số, các giá trị phân bố như thế nào?</a:t>
            </a:r>
            <a:endParaRPr lang="en-US">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không phải dạng số, các giá trị được phân bố như thế nào?</a:t>
            </a:r>
          </a:p>
          <a:p>
            <a:pPr marL="0" lvl="0" indent="0" algn="l" rtl="0">
              <a:lnSpc>
                <a:spcPct val="150000"/>
              </a:lnSpc>
              <a:spcBef>
                <a:spcPts val="0"/>
              </a:spcBef>
              <a:spcAft>
                <a:spcPts val="0"/>
              </a:spcAft>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7229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Đọc dữ liệu, tính số dòng và số cột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Import các thư viện cần thiết →   pandas, numpy,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Đọc dữ liệu từ file sau khi cào về bằng pd.read_csv() và lưu vào biến df</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Tính số dòng và số cột thông qua df.shape()</a:t>
            </a: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trong tập dữ liệu là thông tin và các chỉ số thời tiết của quận Tân Bình (TP.HCM) tại thời điểm nhất định (cập nhật 30 phút/lần)</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vẻ không có vấn đề các dòng có ý nghĩa khác nhau, tức là không có dòng nào bị “lạc loài”</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35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Dữ liệu có các dòng bị lặp không?</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duplicated() và any() để kiểm tra xem có dòng nào bị lặp không. Kết quả sẽ trả về giá trị True nếu dữ liệu có dòng bị lặp, ngược lại trả về False →   df.duplicated().any()</a:t>
            </a:r>
            <a:endParaRPr lang="en-US">
              <a:solidFill>
                <a:schemeClr val="tx1"/>
              </a:solidFill>
              <a:latin typeface="Assistant" pitchFamily="2" charset="-79"/>
              <a:cs typeface="Assistant" pitchFamily="2" charset="-79"/>
            </a:endParaRP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Tỉ lệ giá trị thiếu của từng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isnull() để biết được giá trị thiếu, sau đó dùng sum() để tính tổng số giá trị thiếu theo từng cột. Cuối cùng chia cho tổng số dòng của dữ liệu để tính tỉ lệ giá trị thiếu của từng cột và lưu vào biến missing_ratio</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một số cột không cần thiết. </a:t>
            </a:r>
            <a:r>
              <a:rPr lang="vi-VN">
                <a:solidFill>
                  <a:schemeClr val="tx1"/>
                </a:solidFill>
                <a:latin typeface="Assistant" pitchFamily="2" charset="-79"/>
                <a:cs typeface="Assistant" pitchFamily="2" charset="-79"/>
              </a:rPr>
              <a:t>Có rất nhiều cột không có giá trị (tỉ lệ dữ liệu thiếu là 100%) → làm gọn → bỏ những cột không có ý nghĩa đó →   lưu tên những cột vào list del_cols, sau đó dùng df.drop(del_cols, axis=1) để bỏ những cột đó đi</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9027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Dựa vào thông tin mô tả ở Thu thập dữ liệu, ta chọn ra những cột liên quan và cần thiết</a:t>
            </a:r>
            <a:endParaRPr lang="en-US">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Thời điểm biểu diễn các chỉ số thời tiết →   ‘valid_time_gmt’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Thông tin về chỉ số thời tiết →   'temp', 'wx_phrase', 'dewPt', 'heat_index', 'rh', 'pressure', 'vis', 'wspd', 'uv_desc', 'feels_like', 'uv_index'</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Như vậy các cột bị loại bỏ bao gồm →   'key', 'class', 'expire_time_gmt', 'obs_id', 'obs_name', 'day_ind', 'wx_icon', 'icon_extd', 'wc', 'wdir', 'wdir_cardinal', 'clds'</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những cột không cần thiết . </a:t>
            </a:r>
            <a:r>
              <a:rPr lang="vi-VN">
                <a:solidFill>
                  <a:schemeClr val="tx1"/>
                </a:solidFill>
                <a:latin typeface="Assistant" pitchFamily="2" charset="-79"/>
                <a:cs typeface="Assistant" pitchFamily="2" charset="-79"/>
              </a:rPr>
              <a:t>Lưu tên các cột cần bỏ vào list del_cols, sau đó df.drop(del_cols, axis=1)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2337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28957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indent="-285750" algn="l">
              <a:lnSpc>
                <a:spcPct val="150000"/>
              </a:lnSpc>
              <a:buFont typeface="Arial" panose="020B0604020202020204" pitchFamily="34" charset="0"/>
              <a:buChar char="•"/>
            </a:pPr>
            <a:r>
              <a:rPr lang="en-US" sz="1600">
                <a:solidFill>
                  <a:schemeClr val="tx1"/>
                </a:solidFill>
                <a:latin typeface="Assistant" pitchFamily="2" charset="-79"/>
                <a:cs typeface="Assistant" pitchFamily="2" charset="-79"/>
              </a:rPr>
              <a:t>Để dễ dàng ghi nhớ ý nghĩa của từng cột, tiến hành đổi tên cột bằng rename()</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'valid_time_gmt' → 'Time', temp' → 'Temperature', 'wx_phrase' → 'Condition', 'dewPt' → 'Dew Point', 'heat_index' → 'Heat Index', 'rh' → 'Humidity', 'pressure' → 'Pressure', 'vis' →  'Wind Force', 'wspd' →  'Wind Speed', 'uv_desc' →  'UV Description', 'feels_like' →  'Temperature Feels Like', 'uv_index' →  'UV Index'</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Thống kê mô tả của từng cột: dùng describe() để tính thống kê mô tả của các cột numeric</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3408390" y="4453966"/>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24703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info() để kiểm tra thông tin của các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Nhận xét: Cột ‘Time’ nên là dữ liệu datetime, nhưng hiện tại có kiểu numeric → Đưa giá trị cột ‘Time’ về dạng datetime</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Sử dụng datetime.fromtimestamp để đưa dữ liệu số về dạng datetime</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Sử dụng apply() để áp dụng cho toàn bộ dữ liệu trong cột ‘Time’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Xem xét mỗi thuộc tính phân loại có bao nhiêu giá trị phân biệt bằng set()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Sau khi áp dụng cho 2 cột ‘UV Description’ và ‘Condition’, nhận thấy rằng: </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74161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1"/>
            <a:ext cx="8092581" cy="348144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‘UV Description’: bình thường</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Condition’: có nhiều loại điều kiện thời tiết (24 loại), nhưng xuất hiện nhiều loại có thể xếp chung vào 1 nhóm</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Phân nhóm ‘Conditon’: phân chia các loại vào 6 nhóm: 'Cloudy', 'Fair', 'Fog / Haze', 'Rain', 'T-Storm', 'Thunder'</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225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38"/>
          <p:cNvGrpSpPr/>
          <p:nvPr/>
        </p:nvGrpSpPr>
        <p:grpSpPr>
          <a:xfrm>
            <a:off x="789497" y="1460198"/>
            <a:ext cx="586800" cy="491625"/>
            <a:chOff x="753533" y="1498298"/>
            <a:chExt cx="586800" cy="491625"/>
          </a:xfrm>
        </p:grpSpPr>
        <p:cxnSp>
          <p:nvCxnSpPr>
            <p:cNvPr id="238" name="Google Shape;238;p38"/>
            <p:cNvCxnSpPr/>
            <p:nvPr/>
          </p:nvCxnSpPr>
          <p:spPr>
            <a:xfrm>
              <a:off x="7535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38"/>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0" name="Google Shape;240;p38"/>
          <p:cNvGrpSpPr/>
          <p:nvPr/>
        </p:nvGrpSpPr>
        <p:grpSpPr>
          <a:xfrm>
            <a:off x="789497" y="2517473"/>
            <a:ext cx="586800" cy="491625"/>
            <a:chOff x="753533" y="2565098"/>
            <a:chExt cx="586800" cy="491625"/>
          </a:xfrm>
        </p:grpSpPr>
        <p:cxnSp>
          <p:nvCxnSpPr>
            <p:cNvPr id="241" name="Google Shape;241;p38"/>
            <p:cNvCxnSpPr/>
            <p:nvPr/>
          </p:nvCxnSpPr>
          <p:spPr>
            <a:xfrm>
              <a:off x="7535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2" name="Google Shape;242;p38"/>
            <p:cNvCxnSpPr/>
            <p:nvPr/>
          </p:nvCxnSpPr>
          <p:spPr>
            <a:xfrm>
              <a:off x="7535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3" name="Google Shape;243;p38"/>
          <p:cNvGrpSpPr/>
          <p:nvPr/>
        </p:nvGrpSpPr>
        <p:grpSpPr>
          <a:xfrm>
            <a:off x="789497" y="3584273"/>
            <a:ext cx="586800" cy="491625"/>
            <a:chOff x="753533" y="3631898"/>
            <a:chExt cx="586800" cy="491625"/>
          </a:xfrm>
        </p:grpSpPr>
        <p:cxnSp>
          <p:nvCxnSpPr>
            <p:cNvPr id="244" name="Google Shape;244;p38"/>
            <p:cNvCxnSpPr/>
            <p:nvPr/>
          </p:nvCxnSpPr>
          <p:spPr>
            <a:xfrm>
              <a:off x="7535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8"/>
            <p:cNvCxnSpPr/>
            <p:nvPr/>
          </p:nvCxnSpPr>
          <p:spPr>
            <a:xfrm>
              <a:off x="753533" y="36318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6" name="Google Shape;246;p38"/>
          <p:cNvGrpSpPr/>
          <p:nvPr/>
        </p:nvGrpSpPr>
        <p:grpSpPr>
          <a:xfrm>
            <a:off x="4778222" y="1450673"/>
            <a:ext cx="586800" cy="491625"/>
            <a:chOff x="4792133" y="1498298"/>
            <a:chExt cx="586800" cy="491625"/>
          </a:xfrm>
        </p:grpSpPr>
        <p:cxnSp>
          <p:nvCxnSpPr>
            <p:cNvPr id="247" name="Google Shape;247;p38"/>
            <p:cNvCxnSpPr/>
            <p:nvPr/>
          </p:nvCxnSpPr>
          <p:spPr>
            <a:xfrm>
              <a:off x="47921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8" name="Google Shape;248;p38"/>
            <p:cNvCxnSpPr/>
            <p:nvPr/>
          </p:nvCxnSpPr>
          <p:spPr>
            <a:xfrm>
              <a:off x="47921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9" name="Google Shape;249;p38"/>
          <p:cNvGrpSpPr/>
          <p:nvPr/>
        </p:nvGrpSpPr>
        <p:grpSpPr>
          <a:xfrm>
            <a:off x="4778222" y="2517473"/>
            <a:ext cx="586800" cy="491625"/>
            <a:chOff x="4792133" y="2565098"/>
            <a:chExt cx="586800" cy="491625"/>
          </a:xfrm>
        </p:grpSpPr>
        <p:cxnSp>
          <p:nvCxnSpPr>
            <p:cNvPr id="250" name="Google Shape;250;p38"/>
            <p:cNvCxnSpPr/>
            <p:nvPr/>
          </p:nvCxnSpPr>
          <p:spPr>
            <a:xfrm>
              <a:off x="47921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38"/>
            <p:cNvCxnSpPr/>
            <p:nvPr/>
          </p:nvCxnSpPr>
          <p:spPr>
            <a:xfrm>
              <a:off x="47921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52" name="Google Shape;252;p38"/>
          <p:cNvGrpSpPr/>
          <p:nvPr/>
        </p:nvGrpSpPr>
        <p:grpSpPr>
          <a:xfrm>
            <a:off x="4778222" y="3584273"/>
            <a:ext cx="586800" cy="491625"/>
            <a:chOff x="4792133" y="3631898"/>
            <a:chExt cx="586800" cy="491625"/>
          </a:xfrm>
        </p:grpSpPr>
        <p:cxnSp>
          <p:nvCxnSpPr>
            <p:cNvPr id="253" name="Google Shape;253;p38"/>
            <p:cNvCxnSpPr/>
            <p:nvPr/>
          </p:nvCxnSpPr>
          <p:spPr>
            <a:xfrm>
              <a:off x="47921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38"/>
            <p:cNvCxnSpPr/>
            <p:nvPr/>
          </p:nvCxnSpPr>
          <p:spPr>
            <a:xfrm>
              <a:off x="4792133" y="36318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55" name="Google Shape;255;p38"/>
          <p:cNvSpPr txBox="1">
            <a:spLocks noGrp="1"/>
          </p:cNvSpPr>
          <p:nvPr>
            <p:ph type="title" idx="2"/>
          </p:nvPr>
        </p:nvSpPr>
        <p:spPr>
          <a:xfrm>
            <a:off x="719447"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8"/>
          <p:cNvSpPr txBox="1">
            <a:spLocks noGrp="1"/>
          </p:cNvSpPr>
          <p:nvPr>
            <p:ph type="title" idx="4"/>
          </p:nvPr>
        </p:nvSpPr>
        <p:spPr>
          <a:xfrm>
            <a:off x="4708172"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57;p38"/>
          <p:cNvSpPr txBox="1">
            <a:spLocks noGrp="1"/>
          </p:cNvSpPr>
          <p:nvPr>
            <p:ph type="title" idx="6"/>
          </p:nvPr>
        </p:nvSpPr>
        <p:spPr>
          <a:xfrm>
            <a:off x="4708172"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8" name="Google Shape;258;p38"/>
          <p:cNvSpPr txBox="1">
            <a:spLocks noGrp="1"/>
          </p:cNvSpPr>
          <p:nvPr>
            <p:ph type="title"/>
          </p:nvPr>
        </p:nvSpPr>
        <p:spPr>
          <a:xfrm>
            <a:off x="719447"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3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ssistant"/>
                <a:ea typeface="Assistant"/>
                <a:cs typeface="Assistant"/>
                <a:sym typeface="Assistant"/>
              </a:rPr>
              <a:t>NỘI DUNG/</a:t>
            </a:r>
            <a:endParaRPr>
              <a:solidFill>
                <a:schemeClr val="dk1"/>
              </a:solidFill>
              <a:latin typeface="Assistant"/>
              <a:ea typeface="Assistant"/>
              <a:cs typeface="Assistant"/>
              <a:sym typeface="Assistant"/>
            </a:endParaRPr>
          </a:p>
        </p:txBody>
      </p:sp>
      <p:sp>
        <p:nvSpPr>
          <p:cNvPr id="260" name="Google Shape;260;p38"/>
          <p:cNvSpPr txBox="1">
            <a:spLocks noGrp="1"/>
          </p:cNvSpPr>
          <p:nvPr>
            <p:ph type="subTitle" idx="1"/>
          </p:nvPr>
        </p:nvSpPr>
        <p:spPr>
          <a:xfrm>
            <a:off x="1465903" y="1810550"/>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thành viên trong nhóm</a:t>
            </a:r>
            <a:endParaRPr/>
          </a:p>
        </p:txBody>
      </p:sp>
      <p:sp>
        <p:nvSpPr>
          <p:cNvPr id="261" name="Google Shape;261;p38"/>
          <p:cNvSpPr txBox="1">
            <a:spLocks noGrp="1"/>
          </p:cNvSpPr>
          <p:nvPr>
            <p:ph type="subTitle" idx="3"/>
          </p:nvPr>
        </p:nvSpPr>
        <p:spPr>
          <a:xfrm>
            <a:off x="1466904" y="2879863"/>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Lý do, công nghê, ứng dụng…</a:t>
            </a:r>
            <a:endParaRPr/>
          </a:p>
        </p:txBody>
      </p:sp>
      <p:sp>
        <p:nvSpPr>
          <p:cNvPr id="262" name="Google Shape;262;p38"/>
          <p:cNvSpPr txBox="1">
            <a:spLocks noGrp="1"/>
          </p:cNvSpPr>
          <p:nvPr>
            <p:ph type="subTitle" idx="5"/>
          </p:nvPr>
        </p:nvSpPr>
        <p:spPr>
          <a:xfrm>
            <a:off x="5458453" y="1810550"/>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3" name="Google Shape;263;p38"/>
          <p:cNvSpPr txBox="1">
            <a:spLocks noGrp="1"/>
          </p:cNvSpPr>
          <p:nvPr>
            <p:ph type="subTitle" idx="7"/>
          </p:nvPr>
        </p:nvSpPr>
        <p:spPr>
          <a:xfrm>
            <a:off x="5458453" y="2879856"/>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4" name="Google Shape;264;p38"/>
          <p:cNvSpPr txBox="1">
            <a:spLocks noGrp="1"/>
          </p:cNvSpPr>
          <p:nvPr>
            <p:ph type="subTitle" idx="9"/>
          </p:nvPr>
        </p:nvSpPr>
        <p:spPr>
          <a:xfrm>
            <a:off x="1465900" y="1476050"/>
            <a:ext cx="3312322"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GIỚI THIỆU THÀNH VIÊN</a:t>
            </a:r>
            <a:endParaRPr/>
          </a:p>
        </p:txBody>
      </p:sp>
      <p:sp>
        <p:nvSpPr>
          <p:cNvPr id="265" name="Google Shape;265;p38"/>
          <p:cNvSpPr txBox="1">
            <a:spLocks noGrp="1"/>
          </p:cNvSpPr>
          <p:nvPr>
            <p:ph type="subTitle" idx="13"/>
          </p:nvPr>
        </p:nvSpPr>
        <p:spPr>
          <a:xfrm>
            <a:off x="1467125"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MÔ TẢ ĐỒ ÁN</a:t>
            </a:r>
            <a:endParaRPr/>
          </a:p>
        </p:txBody>
      </p:sp>
      <p:sp>
        <p:nvSpPr>
          <p:cNvPr id="266" name="Google Shape;266;p38"/>
          <p:cNvSpPr txBox="1">
            <a:spLocks noGrp="1"/>
          </p:cNvSpPr>
          <p:nvPr>
            <p:ph type="subTitle" idx="14"/>
          </p:nvPr>
        </p:nvSpPr>
        <p:spPr>
          <a:xfrm>
            <a:off x="5458450" y="1476050"/>
            <a:ext cx="29637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1</a:t>
            </a:r>
            <a:endParaRPr/>
          </a:p>
        </p:txBody>
      </p:sp>
      <p:sp>
        <p:nvSpPr>
          <p:cNvPr id="267" name="Google Shape;267;p38"/>
          <p:cNvSpPr txBox="1">
            <a:spLocks noGrp="1"/>
          </p:cNvSpPr>
          <p:nvPr>
            <p:ph type="subTitle" idx="15"/>
          </p:nvPr>
        </p:nvSpPr>
        <p:spPr>
          <a:xfrm>
            <a:off x="5458453"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2</a:t>
            </a:r>
          </a:p>
        </p:txBody>
      </p:sp>
      <p:sp>
        <p:nvSpPr>
          <p:cNvPr id="268" name="Google Shape;268;p38"/>
          <p:cNvSpPr txBox="1">
            <a:spLocks noGrp="1"/>
          </p:cNvSpPr>
          <p:nvPr>
            <p:ph type="title" idx="16"/>
          </p:nvPr>
        </p:nvSpPr>
        <p:spPr>
          <a:xfrm>
            <a:off x="719447"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8"/>
          <p:cNvSpPr txBox="1">
            <a:spLocks noGrp="1"/>
          </p:cNvSpPr>
          <p:nvPr>
            <p:ph type="subTitle" idx="17"/>
          </p:nvPr>
        </p:nvSpPr>
        <p:spPr>
          <a:xfrm>
            <a:off x="1466903" y="3949150"/>
            <a:ext cx="2542721"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Thu thập dữ liệu trên trang web.</a:t>
            </a:r>
            <a:endParaRPr/>
          </a:p>
        </p:txBody>
      </p:sp>
      <p:sp>
        <p:nvSpPr>
          <p:cNvPr id="270" name="Google Shape;270;p38"/>
          <p:cNvSpPr txBox="1">
            <a:spLocks noGrp="1"/>
          </p:cNvSpPr>
          <p:nvPr>
            <p:ph type="title" idx="18"/>
          </p:nvPr>
        </p:nvSpPr>
        <p:spPr>
          <a:xfrm>
            <a:off x="4708172"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1" name="Google Shape;271;p38"/>
          <p:cNvSpPr txBox="1">
            <a:spLocks noGrp="1"/>
          </p:cNvSpPr>
          <p:nvPr>
            <p:ph type="subTitle" idx="19"/>
          </p:nvPr>
        </p:nvSpPr>
        <p:spPr>
          <a:xfrm>
            <a:off x="5458453" y="3949138"/>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Kết thúc</a:t>
            </a:r>
            <a:endParaRPr/>
          </a:p>
        </p:txBody>
      </p:sp>
      <p:sp>
        <p:nvSpPr>
          <p:cNvPr id="272" name="Google Shape;272;p38"/>
          <p:cNvSpPr txBox="1">
            <a:spLocks noGrp="1"/>
          </p:cNvSpPr>
          <p:nvPr>
            <p:ph type="subTitle" idx="20"/>
          </p:nvPr>
        </p:nvSpPr>
        <p:spPr>
          <a:xfrm>
            <a:off x="146590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COLLECTION</a:t>
            </a:r>
            <a:endParaRPr/>
          </a:p>
        </p:txBody>
      </p:sp>
      <p:sp>
        <p:nvSpPr>
          <p:cNvPr id="273" name="Google Shape;273;p38"/>
          <p:cNvSpPr txBox="1">
            <a:spLocks noGrp="1"/>
          </p:cNvSpPr>
          <p:nvPr>
            <p:ph type="subTitle" idx="21"/>
          </p:nvPr>
        </p:nvSpPr>
        <p:spPr>
          <a:xfrm>
            <a:off x="545845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END</a:t>
            </a:r>
            <a:endParaRPr/>
          </a:p>
        </p:txBody>
      </p:sp>
      <p:grpSp>
        <p:nvGrpSpPr>
          <p:cNvPr id="274" name="Google Shape;274;p38"/>
          <p:cNvGrpSpPr/>
          <p:nvPr/>
        </p:nvGrpSpPr>
        <p:grpSpPr>
          <a:xfrm rot="5400000">
            <a:off x="8047251" y="731532"/>
            <a:ext cx="566924" cy="182883"/>
            <a:chOff x="322625" y="4867200"/>
            <a:chExt cx="847800" cy="276300"/>
          </a:xfrm>
        </p:grpSpPr>
        <p:cxnSp>
          <p:nvCxnSpPr>
            <p:cNvPr id="275" name="Google Shape;275;p3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3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3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3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9" name="Google Shape;279;p3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0" name="Google Shape;280;p3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0"/>
            <a:ext cx="8066868" cy="35118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dirty="0">
                <a:latin typeface="Assistant" pitchFamily="2" charset="-79"/>
                <a:cs typeface="Assistant" pitchFamily="2" charset="-79"/>
              </a:rPr>
              <a:t>Với mỗi cột có kiểu dữ liệu số, các giá trị phân bố như thế nào?</a:t>
            </a:r>
            <a:endParaRPr lang="en-US" sz="1600" b="1" dirty="0">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Với các cột có kiểu dữ liệu số, ta sẽ tính:</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Tỉ lệ % (từ 0 đến 100) các giá trị thiếu</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min</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lower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25)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median</a:t>
            </a:r>
            <a:r>
              <a:rPr lang="vi-VN" dirty="0">
                <a:solidFill>
                  <a:schemeClr val="tx1"/>
                </a:solidFill>
                <a:latin typeface="Assistant" pitchFamily="2" charset="-79"/>
                <a:cs typeface="Assistant" pitchFamily="2" charset="-79"/>
              </a:rPr>
              <a:t> (phân vị 50)</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upper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75)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max</a:t>
            </a:r>
            <a:endParaRPr lang="vi-VN" dirty="0">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Lưu kết quả vào </a:t>
            </a:r>
            <a:r>
              <a:rPr lang="vi-VN" dirty="0" err="1">
                <a:solidFill>
                  <a:schemeClr val="tx1"/>
                </a:solidFill>
                <a:latin typeface="Assistant" pitchFamily="2" charset="-79"/>
                <a:cs typeface="Assistant" pitchFamily="2" charset="-79"/>
              </a:rPr>
              <a:t>DataFrame</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num_col_info_df</a:t>
            </a:r>
            <a:r>
              <a:rPr lang="vi-VN" dirty="0">
                <a:solidFill>
                  <a:schemeClr val="tx1"/>
                </a:solidFill>
                <a:latin typeface="Assistant" pitchFamily="2" charset="-79"/>
                <a:cs typeface="Assistant" pitchFamily="2" charset="-79"/>
              </a:rPr>
              <a:t>, trong đó:</a:t>
            </a:r>
            <a:r>
              <a:rPr lang="en-US" dirty="0" err="1">
                <a:solidFill>
                  <a:schemeClr val="tx1"/>
                </a:solidFill>
                <a:latin typeface="Assistant" pitchFamily="2" charset="-79"/>
                <a:cs typeface="Assistant" pitchFamily="2" charset="-79"/>
              </a:rPr>
              <a:t>Xem</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xét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tập</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giá</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trị</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thuộc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tính</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phân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loại</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số</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trong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df</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dòng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missing_ratio</a:t>
            </a:r>
            <a:r>
              <a:rPr lang="en-US" dirty="0">
                <a:solidFill>
                  <a:schemeClr val="tx1"/>
                </a:solidFill>
                <a:latin typeface="Assistant" pitchFamily="2" charset="-79"/>
                <a:cs typeface="Assistant" pitchFamily="2" charset="-79"/>
              </a:rPr>
              <a:t>, min, </a:t>
            </a:r>
            <a:r>
              <a:rPr lang="en-US" dirty="0" err="1">
                <a:solidFill>
                  <a:schemeClr val="tx1"/>
                </a:solidFill>
                <a:latin typeface="Assistant" pitchFamily="2" charset="-79"/>
                <a:cs typeface="Assistant" pitchFamily="2" charset="-79"/>
              </a:rPr>
              <a:t>lower_quartile</a:t>
            </a:r>
            <a:r>
              <a:rPr lang="en-US" dirty="0">
                <a:solidFill>
                  <a:schemeClr val="tx1"/>
                </a:solidFill>
                <a:latin typeface="Assistant" pitchFamily="2" charset="-79"/>
                <a:cs typeface="Assistant" pitchFamily="2" charset="-79"/>
              </a:rPr>
              <a:t>, median, </a:t>
            </a:r>
            <a:r>
              <a:rPr lang="en-US" dirty="0" err="1">
                <a:solidFill>
                  <a:schemeClr val="tx1"/>
                </a:solidFill>
                <a:latin typeface="Assistant" pitchFamily="2" charset="-79"/>
                <a:cs typeface="Assistant" pitchFamily="2" charset="-79"/>
              </a:rPr>
              <a:t>upper_quartile</a:t>
            </a:r>
            <a:r>
              <a:rPr lang="en-US" dirty="0">
                <a:solidFill>
                  <a:schemeClr val="tx1"/>
                </a:solidFill>
                <a:latin typeface="Assistant" pitchFamily="2" charset="-79"/>
                <a:cs typeface="Assistant" pitchFamily="2" charset="-79"/>
              </a:rPr>
              <a:t>, max </a:t>
            </a:r>
          </a:p>
          <a:p>
            <a:pPr marL="742950" lvl="1" indent="-285750">
              <a:lnSpc>
                <a:spcPct val="150000"/>
              </a:lnSpc>
              <a:buFont typeface="Arial" panose="020B0604020202020204" pitchFamily="34" charset="0"/>
              <a:buChar char="•"/>
            </a:pPr>
            <a:endParaRPr lang="en-US" dirty="0">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34492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4970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8" name="Picture 4">
            <a:extLst>
              <a:ext uri="{FF2B5EF4-FFF2-40B4-BE49-F238E27FC236}">
                <a16:creationId xmlns:a16="http://schemas.microsoft.com/office/drawing/2014/main" id="{2A17B92C-FC00-FDF1-4590-5F1904F8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43" y="1860798"/>
            <a:ext cx="7560185" cy="20856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446;p46">
            <a:extLst>
              <a:ext uri="{FF2B5EF4-FFF2-40B4-BE49-F238E27FC236}">
                <a16:creationId xmlns:a16="http://schemas.microsoft.com/office/drawing/2014/main" id="{56BC81CF-75D6-85E3-4A2F-19F281FBE7D7}"/>
              </a:ext>
            </a:extLst>
          </p:cNvPr>
          <p:cNvGrpSpPr/>
          <p:nvPr/>
        </p:nvGrpSpPr>
        <p:grpSpPr>
          <a:xfrm>
            <a:off x="2424249" y="4757834"/>
            <a:ext cx="566924" cy="182883"/>
            <a:chOff x="322625" y="4867200"/>
            <a:chExt cx="847800" cy="276300"/>
          </a:xfrm>
        </p:grpSpPr>
        <p:cxnSp>
          <p:nvCxnSpPr>
            <p:cNvPr id="3" name="Google Shape;447;p46">
              <a:extLst>
                <a:ext uri="{FF2B5EF4-FFF2-40B4-BE49-F238E27FC236}">
                  <a16:creationId xmlns:a16="http://schemas.microsoft.com/office/drawing/2014/main" id="{C333FB75-E392-8E66-DF12-49A7F828BA11}"/>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 name="Google Shape;448;p46">
              <a:extLst>
                <a:ext uri="{FF2B5EF4-FFF2-40B4-BE49-F238E27FC236}">
                  <a16:creationId xmlns:a16="http://schemas.microsoft.com/office/drawing/2014/main" id="{D759C946-FF9E-37D6-508E-433F540D4B2E}"/>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5" name="Google Shape;449;p46">
              <a:extLst>
                <a:ext uri="{FF2B5EF4-FFF2-40B4-BE49-F238E27FC236}">
                  <a16:creationId xmlns:a16="http://schemas.microsoft.com/office/drawing/2014/main" id="{D94DEF8E-9CAF-2344-5A0F-C462F89E4105}"/>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 name="Google Shape;450;p46">
              <a:extLst>
                <a:ext uri="{FF2B5EF4-FFF2-40B4-BE49-F238E27FC236}">
                  <a16:creationId xmlns:a16="http://schemas.microsoft.com/office/drawing/2014/main" id="{307D509D-195C-D32F-DFBB-EA3E96344B3D}"/>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451;p46">
              <a:extLst>
                <a:ext uri="{FF2B5EF4-FFF2-40B4-BE49-F238E27FC236}">
                  <a16:creationId xmlns:a16="http://schemas.microsoft.com/office/drawing/2014/main" id="{14821432-A239-2B7B-2439-A9DD083786B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452;p46">
              <a:extLst>
                <a:ext uri="{FF2B5EF4-FFF2-40B4-BE49-F238E27FC236}">
                  <a16:creationId xmlns:a16="http://schemas.microsoft.com/office/drawing/2014/main" id="{1E90ED47-A61D-0DB8-23B3-6DA8FEE2193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56572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238223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không phải dạng số, các giá trị được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Thực hiện thống kê và lưu vào một dataframe với các dòng là đại diện cho các giá trị như sau: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 (missing_ratio).</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Số lượng các giá trị khác nhau (không xét giá trị thiếu) (num_values).</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của mỗi giá trị được sort theo tỉ lệ % giảm dần (không xét giá trị thiếu, tỉ lệ là tỉ lệ so với số lượng các giá trị không thiếu): dùng dictionary để lưu, key là giá trị, value là tỉ lệ % (value_ratios).</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EE3EC181-5E5A-A8E8-8FA3-720D9C277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2" y="3497211"/>
            <a:ext cx="4602996" cy="116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sistant Medium"/>
                <a:ea typeface="Assistant Medium"/>
                <a:cs typeface="Assistant Medium"/>
                <a:sym typeface="Assistant Medium"/>
              </a:rPr>
              <a:t>PROBLEM FRAMING</a:t>
            </a:r>
            <a:r>
              <a:rPr lang="en-US" b="0" dirty="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Đặt câu h</a:t>
            </a:r>
            <a:r>
              <a:rPr lang="vi-VN" dirty="0"/>
              <a:t>ỏi</a:t>
            </a:r>
            <a:endParaRPr lang="en" dirty="0"/>
          </a:p>
          <a:p>
            <a:pPr marL="0" lvl="0" indent="0" algn="l" rtl="0">
              <a:spcBef>
                <a:spcPts val="0"/>
              </a:spcBef>
              <a:spcAft>
                <a:spcPts val="0"/>
              </a:spcAft>
              <a:buNone/>
            </a:pPr>
            <a:r>
              <a:rPr lang="en" dirty="0"/>
              <a:t>- Trực quan hóa dữ liệu.</a:t>
            </a:r>
            <a:endParaRPr dirty="0"/>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dirty="0"/>
              <a:t>0</a:t>
            </a:r>
            <a:r>
              <a:rPr lang="vi-VN" sz="3200" b="1" dirty="0"/>
              <a:t>5</a:t>
            </a:r>
            <a:endParaRPr lang="en-US" sz="3200" b="1" dirty="0"/>
          </a:p>
        </p:txBody>
      </p:sp>
      <p:pic>
        <p:nvPicPr>
          <p:cNvPr id="7" name="Hình ảnh 6">
            <a:hlinkClick r:id="rId3"/>
            <a:extLst>
              <a:ext uri="{FF2B5EF4-FFF2-40B4-BE49-F238E27FC236}">
                <a16:creationId xmlns:a16="http://schemas.microsoft.com/office/drawing/2014/main" id="{C415EDD2-CB1B-FC44-2677-4D88261FEE62}"/>
              </a:ext>
            </a:extLst>
          </p:cNvPr>
          <p:cNvPicPr>
            <a:picLocks noChangeAspect="1"/>
          </p:cNvPicPr>
          <p:nvPr/>
        </p:nvPicPr>
        <p:blipFill>
          <a:blip r:embed="rId4"/>
          <a:stretch>
            <a:fillRect/>
          </a:stretch>
        </p:blipFill>
        <p:spPr>
          <a:xfrm>
            <a:off x="4168025" y="631461"/>
            <a:ext cx="3753212" cy="3454800"/>
          </a:xfrm>
          <a:prstGeom prst="rect">
            <a:avLst/>
          </a:prstGeom>
        </p:spPr>
      </p:pic>
    </p:spTree>
    <p:extLst>
      <p:ext uri="{BB962C8B-B14F-4D97-AF65-F5344CB8AC3E}">
        <p14:creationId xmlns:p14="http://schemas.microsoft.com/office/powerpoint/2010/main" val="3281548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Mối tương quan giữa nhiệt độ và chỉ số UV là gì?</a:t>
            </a:r>
            <a:endParaRPr lang="en-US" sz="2800" dirty="0"/>
          </a:p>
        </p:txBody>
      </p:sp>
    </p:spTree>
    <p:extLst>
      <p:ext uri="{BB962C8B-B14F-4D97-AF65-F5344CB8AC3E}">
        <p14:creationId xmlns:p14="http://schemas.microsoft.com/office/powerpoint/2010/main" val="401215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Nhóm tự suy nghĩ từ trong quá trình khám phá dữ liệu.</a:t>
            </a:r>
          </a:p>
        </p:txBody>
      </p:sp>
    </p:spTree>
    <p:extLst>
      <p:ext uri="{BB962C8B-B14F-4D97-AF65-F5344CB8AC3E}">
        <p14:creationId xmlns:p14="http://schemas.microsoft.com/office/powerpoint/2010/main" val="256297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54352"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27369FDE-C3DF-07E4-AB00-8B6A641BB953}"/>
              </a:ext>
            </a:extLst>
          </p:cNvPr>
          <p:cNvPicPr>
            <a:picLocks noChangeAspect="1"/>
          </p:cNvPicPr>
          <p:nvPr/>
        </p:nvPicPr>
        <p:blipFill>
          <a:blip r:embed="rId3"/>
          <a:stretch>
            <a:fillRect/>
          </a:stretch>
        </p:blipFill>
        <p:spPr>
          <a:xfrm>
            <a:off x="4412728" y="539510"/>
            <a:ext cx="3582169" cy="3564077"/>
          </a:xfrm>
          <a:prstGeom prst="rect">
            <a:avLst/>
          </a:prstGeom>
        </p:spPr>
      </p:pic>
    </p:spTree>
    <p:extLst>
      <p:ext uri="{BB962C8B-B14F-4D97-AF65-F5344CB8AC3E}">
        <p14:creationId xmlns:p14="http://schemas.microsoft.com/office/powerpoint/2010/main" val="343511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189073"/>
            <a:ext cx="7573435" cy="476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p>
          <a:p>
            <a:pPr algn="l"/>
            <a:r>
              <a:rPr lang="vi-VN" sz="1400" b="0" dirty="0"/>
              <a:t>Mối tương quan chung giữa nhiệt độ và chỉ số UV là chỉ số UV càng tăng thì </a:t>
            </a:r>
            <a:br>
              <a:rPr lang="vi-VN" sz="1400" b="0" dirty="0"/>
            </a:br>
            <a:r>
              <a:rPr lang="vi-VN" sz="1400" b="0" dirty="0"/>
              <a:t>khoảng nhiệt độ càng thu hẹp và có xu hướng lệch về phía nhiệt độ cao.</a:t>
            </a:r>
          </a:p>
          <a:p>
            <a:pPr algn="l"/>
            <a:r>
              <a:rPr lang="vi-VN" sz="1400" b="0" dirty="0"/>
              <a:t>Các mức độ UV:</a:t>
            </a:r>
          </a:p>
          <a:p>
            <a:pPr algn="l"/>
            <a:r>
              <a:rPr lang="vi-VN" sz="1400" b="0" dirty="0"/>
              <a:t>    - Thấp (</a:t>
            </a:r>
            <a:r>
              <a:rPr lang="vi-VN" sz="1400" b="0" dirty="0" err="1"/>
              <a:t>Low</a:t>
            </a:r>
            <a:r>
              <a:rPr lang="vi-VN" sz="1400" b="0" dirty="0"/>
              <a:t>):</a:t>
            </a:r>
          </a:p>
          <a:p>
            <a:pPr algn="l"/>
            <a:r>
              <a:rPr lang="vi-VN" sz="1400" b="0" dirty="0"/>
              <a:t>        + Khoảng chỉ số UV từ 0 đến 2.</a:t>
            </a:r>
          </a:p>
          <a:p>
            <a:pPr algn="l"/>
            <a:r>
              <a:rPr lang="vi-VN" sz="1400" b="0" dirty="0"/>
              <a:t>        + Khoảng nhiệt độ từ 64°F đến 99°F.</a:t>
            </a:r>
          </a:p>
          <a:p>
            <a:pPr algn="l"/>
            <a:r>
              <a:rPr lang="vi-VN" sz="1400" b="0" dirty="0"/>
              <a:t>        + Chỉ số UV bằng 0 có khoảng nhiệt độ trải dài nhất và hơn hẳn các chỉ số còn lại.</a:t>
            </a:r>
          </a:p>
          <a:p>
            <a:pPr algn="l"/>
            <a:r>
              <a:rPr lang="vi-VN" sz="1400" b="0" dirty="0"/>
              <a:t>    - Vừa (</a:t>
            </a:r>
            <a:r>
              <a:rPr lang="vi-VN" sz="1400" b="0" dirty="0" err="1"/>
              <a:t>Moderate</a:t>
            </a:r>
            <a:r>
              <a:rPr lang="vi-VN" sz="1400" b="0" dirty="0"/>
              <a:t>), Cao (</a:t>
            </a:r>
            <a:r>
              <a:rPr lang="vi-VN" sz="1400" b="0" dirty="0" err="1"/>
              <a:t>High</a:t>
            </a:r>
            <a:r>
              <a:rPr lang="vi-VN" sz="1400" b="0" dirty="0"/>
              <a:t>):</a:t>
            </a:r>
          </a:p>
          <a:p>
            <a:pPr algn="l"/>
            <a:r>
              <a:rPr lang="vi-VN" sz="1400" b="0" dirty="0"/>
              <a:t>        + Khoảng chỉ số UV lần lượt từ 3 đến 5 và từ 6 đến 7.</a:t>
            </a:r>
          </a:p>
          <a:p>
            <a:pPr algn="l"/>
            <a:r>
              <a:rPr lang="vi-VN" sz="1400" b="0" dirty="0"/>
              <a:t>        + Khoảng nhiệt độ từ 73°F đến 99°F.</a:t>
            </a:r>
          </a:p>
          <a:p>
            <a:pPr algn="l"/>
            <a:r>
              <a:rPr lang="vi-VN" sz="1400" b="0" dirty="0"/>
              <a:t>    - Rất Cao (</a:t>
            </a:r>
            <a:r>
              <a:rPr lang="vi-VN" sz="1400" b="0" dirty="0" err="1"/>
              <a:t>Very</a:t>
            </a:r>
            <a:r>
              <a:rPr lang="vi-VN" sz="1400" b="0" dirty="0"/>
              <a:t> </a:t>
            </a:r>
            <a:r>
              <a:rPr lang="vi-VN" sz="1400" b="0" dirty="0" err="1"/>
              <a:t>High</a:t>
            </a:r>
            <a:r>
              <a:rPr lang="vi-VN" sz="1400" b="0" dirty="0"/>
              <a:t>):</a:t>
            </a:r>
          </a:p>
          <a:p>
            <a:pPr algn="l"/>
            <a:r>
              <a:rPr lang="vi-VN" sz="1400" b="0" dirty="0"/>
              <a:t>        + Khoảng chỉ số UV lần lượt từ 8 đến 10.</a:t>
            </a:r>
          </a:p>
          <a:p>
            <a:pPr algn="l"/>
            <a:r>
              <a:rPr lang="vi-VN" sz="1400" b="0" dirty="0"/>
              <a:t>        + Khoảng nhiệt độ từ 73°F đến 99°F.</a:t>
            </a:r>
          </a:p>
          <a:p>
            <a:pPr algn="l"/>
            <a:r>
              <a:rPr lang="vi-VN" sz="1400" b="0" dirty="0"/>
              <a:t>    - Cực Độ (</a:t>
            </a:r>
            <a:r>
              <a:rPr lang="vi-VN" sz="1400" b="0" dirty="0" err="1"/>
              <a:t>Extreme</a:t>
            </a:r>
            <a:r>
              <a:rPr lang="vi-VN" sz="1400" b="0" dirty="0"/>
              <a:t>):</a:t>
            </a:r>
          </a:p>
          <a:p>
            <a:pPr algn="l"/>
            <a:r>
              <a:rPr lang="vi-VN" sz="1400" b="0" dirty="0"/>
              <a:t>        + Khoảng chỉ số UV lần lượt từ 11 đến 15.</a:t>
            </a:r>
          </a:p>
          <a:p>
            <a:pPr algn="l"/>
            <a:r>
              <a:rPr lang="vi-VN" sz="1400" b="0" dirty="0"/>
              <a:t>        + Khoảng nhiệt độ từ 81°F đến 97°F và thu hẹp đáng kể theo chiều tăng chỉ số UV.</a:t>
            </a:r>
            <a:endParaRPr lang="en-US" sz="1400" b="0" dirty="0"/>
          </a:p>
        </p:txBody>
      </p:sp>
    </p:spTree>
    <p:extLst>
      <p:ext uri="{BB962C8B-B14F-4D97-AF65-F5344CB8AC3E}">
        <p14:creationId xmlns:p14="http://schemas.microsoft.com/office/powerpoint/2010/main" val="385841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2</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Nhiệt độ trung bình trong ngày theo từng tháng như thế nào?</a:t>
            </a:r>
            <a:endParaRPr lang="en-US" sz="2800" dirty="0"/>
          </a:p>
        </p:txBody>
      </p:sp>
    </p:spTree>
    <p:extLst>
      <p:ext uri="{BB962C8B-B14F-4D97-AF65-F5344CB8AC3E}">
        <p14:creationId xmlns:p14="http://schemas.microsoft.com/office/powerpoint/2010/main" val="2223680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ta biết được trung bình nhiệt độ theo giờ trong ngày theo từng tháng. Từ đó, đưa ra kết luận về khoảng thời gian nóng hay lạnh trong ngày theo từng tháng.</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Từ </a:t>
            </a:r>
            <a:r>
              <a:rPr lang="vi-VN" sz="1400" b="0" dirty="0" err="1"/>
              <a:t>Lab</a:t>
            </a:r>
            <a:r>
              <a:rPr lang="vi-VN" sz="1400" b="0" dirty="0"/>
              <a:t> 3 môn Nhập môn Khoa học dữ liệu.</a:t>
            </a:r>
          </a:p>
        </p:txBody>
      </p:sp>
    </p:spTree>
    <p:extLst>
      <p:ext uri="{BB962C8B-B14F-4D97-AF65-F5344CB8AC3E}">
        <p14:creationId xmlns:p14="http://schemas.microsoft.com/office/powerpoint/2010/main" val="190036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175" y="803194"/>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p>
        </p:txBody>
      </p:sp>
      <p:sp>
        <p:nvSpPr>
          <p:cNvPr id="286" name="Google Shape;286;p39"/>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sp>
        <p:nvSpPr>
          <p:cNvPr id="287" name="Google Shape;287;p39"/>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p>
            <a:r>
              <a:rPr lang="en-US"/>
              <a:t>GIỚI THIỆU THÀNH VIÊN</a:t>
            </a:r>
            <a:endParaRPr b="0">
              <a:latin typeface="Assistant Medium"/>
              <a:ea typeface="Assistant Medium"/>
              <a:cs typeface="Assistant Medium"/>
              <a:sym typeface="Assistant Medium"/>
            </a:endParaRPr>
          </a:p>
        </p:txBody>
      </p:sp>
      <p:graphicFrame>
        <p:nvGraphicFramePr>
          <p:cNvPr id="289" name="Google Shape;289;p39"/>
          <p:cNvGraphicFramePr/>
          <p:nvPr>
            <p:extLst>
              <p:ext uri="{D42A27DB-BD31-4B8C-83A1-F6EECF244321}">
                <p14:modId xmlns:p14="http://schemas.microsoft.com/office/powerpoint/2010/main" val="2789470850"/>
              </p:ext>
            </p:extLst>
          </p:nvPr>
        </p:nvGraphicFramePr>
        <p:xfrm>
          <a:off x="4652600" y="419612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268" y="723381"/>
            <a:ext cx="1114509" cy="696625"/>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CB071A32-5F4E-C873-6DBE-56AB37ED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5" y="1180227"/>
            <a:ext cx="3669619" cy="2504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594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r>
              <a:rPr lang="vi-VN" sz="1400" b="0" dirty="0"/>
              <a:t>Tạo </a:t>
            </a:r>
            <a:r>
              <a:rPr lang="vi-VN" sz="1400" b="0" dirty="0" err="1"/>
              <a:t>dataframe</a:t>
            </a:r>
            <a:r>
              <a:rPr lang="vi-VN" sz="1400" b="0" dirty="0"/>
              <a:t> là một ma trận 24x12 chứa trung bình nhiệt độ theo giờ trong ngày theo từng tháng.</a:t>
            </a:r>
            <a:endParaRPr lang="en-US" sz="1400" b="0" dirty="0"/>
          </a:p>
        </p:txBody>
      </p:sp>
      <p:graphicFrame>
        <p:nvGraphicFramePr>
          <p:cNvPr id="3" name="Bảng 3">
            <a:extLst>
              <a:ext uri="{FF2B5EF4-FFF2-40B4-BE49-F238E27FC236}">
                <a16:creationId xmlns:a16="http://schemas.microsoft.com/office/drawing/2014/main" id="{8F75525C-2EA0-C1CF-DA7F-6ACFBBE90D4A}"/>
              </a:ext>
            </a:extLst>
          </p:cNvPr>
          <p:cNvGraphicFramePr>
            <a:graphicFrameLocks noGrp="1"/>
          </p:cNvGraphicFramePr>
          <p:nvPr>
            <p:extLst>
              <p:ext uri="{D42A27DB-BD31-4B8C-83A1-F6EECF244321}">
                <p14:modId xmlns:p14="http://schemas.microsoft.com/office/powerpoint/2010/main" val="3958071281"/>
              </p:ext>
            </p:extLst>
          </p:nvPr>
        </p:nvGraphicFramePr>
        <p:xfrm>
          <a:off x="1524000" y="2287868"/>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919780699"/>
                    </a:ext>
                  </a:extLst>
                </a:gridCol>
                <a:gridCol w="1219200">
                  <a:extLst>
                    <a:ext uri="{9D8B030D-6E8A-4147-A177-3AD203B41FA5}">
                      <a16:colId xmlns:a16="http://schemas.microsoft.com/office/drawing/2014/main" val="2325383526"/>
                    </a:ext>
                  </a:extLst>
                </a:gridCol>
                <a:gridCol w="1219200">
                  <a:extLst>
                    <a:ext uri="{9D8B030D-6E8A-4147-A177-3AD203B41FA5}">
                      <a16:colId xmlns:a16="http://schemas.microsoft.com/office/drawing/2014/main" val="2323138264"/>
                    </a:ext>
                  </a:extLst>
                </a:gridCol>
                <a:gridCol w="1219200">
                  <a:extLst>
                    <a:ext uri="{9D8B030D-6E8A-4147-A177-3AD203B41FA5}">
                      <a16:colId xmlns:a16="http://schemas.microsoft.com/office/drawing/2014/main" val="3709884311"/>
                    </a:ext>
                  </a:extLst>
                </a:gridCol>
                <a:gridCol w="1219200">
                  <a:extLst>
                    <a:ext uri="{9D8B030D-6E8A-4147-A177-3AD203B41FA5}">
                      <a16:colId xmlns:a16="http://schemas.microsoft.com/office/drawing/2014/main" val="4190518215"/>
                    </a:ext>
                  </a:extLst>
                </a:gridCol>
              </a:tblGrid>
              <a:tr h="370840">
                <a:tc>
                  <a:txBody>
                    <a:bodyPr/>
                    <a:lstStyle/>
                    <a:p>
                      <a:pPr algn="r"/>
                      <a:endParaRPr lang="vi-VN" dirty="0"/>
                    </a:p>
                  </a:txBody>
                  <a:tcPr/>
                </a:tc>
                <a:tc>
                  <a:txBody>
                    <a:bodyPr/>
                    <a:lstStyle/>
                    <a:p>
                      <a:pPr algn="r"/>
                      <a:r>
                        <a:rPr lang="vi-VN" dirty="0"/>
                        <a:t>1</a:t>
                      </a:r>
                    </a:p>
                  </a:txBody>
                  <a:tcPr/>
                </a:tc>
                <a:tc>
                  <a:txBody>
                    <a:bodyPr/>
                    <a:lstStyle/>
                    <a:p>
                      <a:pPr algn="r"/>
                      <a:r>
                        <a:rPr lang="vi-VN" dirty="0"/>
                        <a:t>2</a:t>
                      </a:r>
                    </a:p>
                  </a:txBody>
                  <a:tcPr/>
                </a:tc>
                <a:tc>
                  <a:txBody>
                    <a:bodyPr/>
                    <a:lstStyle/>
                    <a:p>
                      <a:pPr algn="ctr"/>
                      <a:r>
                        <a:rPr lang="vi-VN" dirty="0"/>
                        <a:t>…</a:t>
                      </a:r>
                    </a:p>
                  </a:txBody>
                  <a:tcPr/>
                </a:tc>
                <a:tc>
                  <a:txBody>
                    <a:bodyPr/>
                    <a:lstStyle/>
                    <a:p>
                      <a:pPr algn="r"/>
                      <a:r>
                        <a:rPr lang="vi-VN" dirty="0"/>
                        <a:t>12</a:t>
                      </a:r>
                    </a:p>
                  </a:txBody>
                  <a:tcPr/>
                </a:tc>
                <a:extLst>
                  <a:ext uri="{0D108BD9-81ED-4DB2-BD59-A6C34878D82A}">
                    <a16:rowId xmlns:a16="http://schemas.microsoft.com/office/drawing/2014/main" val="1499692274"/>
                  </a:ext>
                </a:extLst>
              </a:tr>
              <a:tr h="370840">
                <a:tc>
                  <a:txBody>
                    <a:bodyPr/>
                    <a:lstStyle/>
                    <a:p>
                      <a:pPr algn="r"/>
                      <a:r>
                        <a:rPr lang="vi-VN" dirty="0"/>
                        <a:t>0</a:t>
                      </a:r>
                    </a:p>
                  </a:txBody>
                  <a:tcPr/>
                </a:tc>
                <a:tc>
                  <a:txBody>
                    <a:bodyPr/>
                    <a:lstStyle/>
                    <a:p>
                      <a:pPr algn="r"/>
                      <a:r>
                        <a:rPr lang="vi-VN" dirty="0"/>
                        <a:t>77.145161</a:t>
                      </a:r>
                    </a:p>
                  </a:txBody>
                  <a:tcPr/>
                </a:tc>
                <a:tc>
                  <a:txBody>
                    <a:bodyPr/>
                    <a:lstStyle/>
                    <a:p>
                      <a:pPr algn="r"/>
                      <a:r>
                        <a:rPr lang="vi-VN" sz="1400" b="0" i="0" u="none" strike="noStrike" cap="none" dirty="0">
                          <a:solidFill>
                            <a:srgbClr val="000000"/>
                          </a:solidFill>
                          <a:effectLst/>
                          <a:latin typeface="Arial"/>
                          <a:ea typeface="Arial"/>
                          <a:cs typeface="Arial"/>
                          <a:sym typeface="Arial"/>
                        </a:rPr>
                        <a:t>77.178571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77.866667</a:t>
                      </a:r>
                      <a:endParaRPr lang="vi-VN" dirty="0"/>
                    </a:p>
                  </a:txBody>
                  <a:tcPr/>
                </a:tc>
                <a:extLst>
                  <a:ext uri="{0D108BD9-81ED-4DB2-BD59-A6C34878D82A}">
                    <a16:rowId xmlns:a16="http://schemas.microsoft.com/office/drawing/2014/main" val="2961157786"/>
                  </a:ext>
                </a:extLst>
              </a:tr>
              <a:tr h="370840">
                <a:tc>
                  <a:txBody>
                    <a:bodyPr/>
                    <a:lstStyle/>
                    <a:p>
                      <a:pPr algn="r"/>
                      <a:r>
                        <a:rPr lang="vi-VN" dirty="0"/>
                        <a:t>1</a:t>
                      </a:r>
                    </a:p>
                  </a:txBody>
                  <a:tcPr/>
                </a:tc>
                <a:tc>
                  <a:txBody>
                    <a:bodyPr/>
                    <a:lstStyle/>
                    <a:p>
                      <a:pPr algn="r"/>
                      <a:r>
                        <a:rPr lang="vi-VN" sz="1400" b="0" i="0" u="none" strike="noStrike" cap="none" dirty="0">
                          <a:solidFill>
                            <a:srgbClr val="000000"/>
                          </a:solidFill>
                          <a:effectLst/>
                          <a:latin typeface="Arial"/>
                          <a:ea typeface="Arial"/>
                          <a:cs typeface="Arial"/>
                          <a:sym typeface="Arial"/>
                        </a:rPr>
                        <a:t>78.193548</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77.928571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78.716667</a:t>
                      </a:r>
                      <a:endParaRPr lang="vi-VN" dirty="0"/>
                    </a:p>
                  </a:txBody>
                  <a:tcPr/>
                </a:tc>
                <a:extLst>
                  <a:ext uri="{0D108BD9-81ED-4DB2-BD59-A6C34878D82A}">
                    <a16:rowId xmlns:a16="http://schemas.microsoft.com/office/drawing/2014/main" val="2012137440"/>
                  </a:ext>
                </a:extLst>
              </a:tr>
              <a:tr h="370840">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extLst>
                  <a:ext uri="{0D108BD9-81ED-4DB2-BD59-A6C34878D82A}">
                    <a16:rowId xmlns:a16="http://schemas.microsoft.com/office/drawing/2014/main" val="3603518998"/>
                  </a:ext>
                </a:extLst>
              </a:tr>
              <a:tr h="370840">
                <a:tc>
                  <a:txBody>
                    <a:bodyPr/>
                    <a:lstStyle/>
                    <a:p>
                      <a:pPr algn="r"/>
                      <a:r>
                        <a:rPr lang="vi-VN" dirty="0"/>
                        <a:t>23</a:t>
                      </a:r>
                    </a:p>
                  </a:txBody>
                  <a:tcPr/>
                </a:tc>
                <a:tc>
                  <a:txBody>
                    <a:bodyPr/>
                    <a:lstStyle/>
                    <a:p>
                      <a:pPr algn="r"/>
                      <a:r>
                        <a:rPr lang="vi-VN" sz="1400" b="0" i="0" u="none" strike="noStrike" cap="none" dirty="0">
                          <a:solidFill>
                            <a:srgbClr val="000000"/>
                          </a:solidFill>
                          <a:effectLst/>
                          <a:latin typeface="Arial"/>
                          <a:ea typeface="Arial"/>
                          <a:cs typeface="Arial"/>
                          <a:sym typeface="Arial"/>
                        </a:rPr>
                        <a:t>76.100000</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76.185185</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76.883333</a:t>
                      </a:r>
                      <a:endParaRPr lang="vi-VN" dirty="0"/>
                    </a:p>
                  </a:txBody>
                  <a:tcPr/>
                </a:tc>
                <a:extLst>
                  <a:ext uri="{0D108BD9-81ED-4DB2-BD59-A6C34878D82A}">
                    <a16:rowId xmlns:a16="http://schemas.microsoft.com/office/drawing/2014/main" val="1289548857"/>
                  </a:ext>
                </a:extLst>
              </a:tr>
            </a:tbl>
          </a:graphicData>
        </a:graphic>
      </p:graphicFrame>
    </p:spTree>
    <p:extLst>
      <p:ext uri="{BB962C8B-B14F-4D97-AF65-F5344CB8AC3E}">
        <p14:creationId xmlns:p14="http://schemas.microsoft.com/office/powerpoint/2010/main" val="275201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5" name="Hình ảnh 4">
            <a:extLst>
              <a:ext uri="{FF2B5EF4-FFF2-40B4-BE49-F238E27FC236}">
                <a16:creationId xmlns:a16="http://schemas.microsoft.com/office/drawing/2014/main" id="{A06FD963-0897-6533-09C6-7C74461E7966}"/>
              </a:ext>
            </a:extLst>
          </p:cNvPr>
          <p:cNvPicPr>
            <a:picLocks noChangeAspect="1"/>
          </p:cNvPicPr>
          <p:nvPr/>
        </p:nvPicPr>
        <p:blipFill>
          <a:blip r:embed="rId3"/>
          <a:stretch>
            <a:fillRect/>
          </a:stretch>
        </p:blipFill>
        <p:spPr>
          <a:xfrm>
            <a:off x="3268669" y="309276"/>
            <a:ext cx="4607462" cy="3840956"/>
          </a:xfrm>
          <a:prstGeom prst="rect">
            <a:avLst/>
          </a:prstGeom>
        </p:spPr>
      </p:pic>
    </p:spTree>
    <p:extLst>
      <p:ext uri="{BB962C8B-B14F-4D97-AF65-F5344CB8AC3E}">
        <p14:creationId xmlns:p14="http://schemas.microsoft.com/office/powerpoint/2010/main" val="3181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Khoảng thời gian nóng trong ngày (trung bình từ 85°F) phình to từ tháng 3 đến tháng 8, </a:t>
            </a:r>
            <a:br>
              <a:rPr lang="vi-VN" sz="1400" b="0" dirty="0"/>
            </a:br>
            <a:r>
              <a:rPr lang="vi-VN" sz="1400" b="0" dirty="0"/>
              <a:t>cho thấy tại những tháng này thời gian nóng trong ngày là dài nhất. </a:t>
            </a:r>
            <a:br>
              <a:rPr lang="vi-VN" sz="1400" b="0" dirty="0"/>
            </a:br>
            <a:r>
              <a:rPr lang="vi-VN" sz="1400" b="0" dirty="0"/>
              <a:t>Đồng thời, cũng ở những tháng này, nhiệt độ trung bình trong ngày không dưới 80°F </a:t>
            </a:r>
            <a:br>
              <a:rPr lang="vi-VN" sz="1400" b="0" dirty="0"/>
            </a:br>
            <a:r>
              <a:rPr lang="vi-VN" sz="1400" b="0" dirty="0"/>
              <a:t>nên có thể kết luận đây là những tháng nóng trong năm.</a:t>
            </a:r>
          </a:p>
          <a:p>
            <a:pPr algn="l">
              <a:lnSpc>
                <a:spcPct val="150000"/>
              </a:lnSpc>
            </a:pPr>
            <a:r>
              <a:rPr lang="vi-VN" sz="1400" b="0" dirty="0"/>
              <a:t>- Khoảng thời gian nóng trong ngày co lại ở những tháng còn lại. Đặc biệt, các tháng 1, 2 </a:t>
            </a:r>
            <a:br>
              <a:rPr lang="vi-VN" sz="1400" b="0" dirty="0"/>
            </a:br>
            <a:r>
              <a:rPr lang="vi-VN" sz="1400" b="0" dirty="0"/>
              <a:t>và 12 có những thời điểm nhiệt độ trung bình trong ngày hạ xuống dưới 75°F, </a:t>
            </a:r>
            <a:br>
              <a:rPr lang="vi-VN" sz="1400" b="0" dirty="0"/>
            </a:br>
            <a:r>
              <a:rPr lang="vi-VN" sz="1400" b="0" dirty="0"/>
              <a:t>ta nhận định đây là những tháng lạnh trong năm.</a:t>
            </a:r>
          </a:p>
          <a:p>
            <a:pPr algn="l">
              <a:lnSpc>
                <a:spcPct val="150000"/>
              </a:lnSpc>
            </a:pPr>
            <a:r>
              <a:rPr lang="vi-VN" sz="1400" b="0" dirty="0"/>
              <a:t>- Nhiệt độ trung bình cao nhất năm rơi (trên 92,5°F) vào từ 9 đến 10 giờ ở tháng 3.</a:t>
            </a:r>
          </a:p>
          <a:p>
            <a:pPr algn="l">
              <a:lnSpc>
                <a:spcPct val="150000"/>
              </a:lnSpc>
            </a:pPr>
            <a:r>
              <a:rPr lang="vi-VN" sz="1400" b="0" dirty="0"/>
              <a:t>- Nhiệt độ trung bình thấp nhất năm rơi (dưới 75°F) vào từ 17 đến 19 giờ ở tháng 1.</a:t>
            </a:r>
            <a:endParaRPr lang="en-US" sz="1400" b="0" dirty="0"/>
          </a:p>
        </p:txBody>
      </p:sp>
    </p:spTree>
    <p:extLst>
      <p:ext uri="{BB962C8B-B14F-4D97-AF65-F5344CB8AC3E}">
        <p14:creationId xmlns:p14="http://schemas.microsoft.com/office/powerpoint/2010/main" val="3723321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3</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Sự tương quan giữa nhiệt độ không khí, nhiệt độ điểm sương và độ ẩm?</a:t>
            </a:r>
            <a:endParaRPr lang="en-US" sz="2800" dirty="0"/>
          </a:p>
        </p:txBody>
      </p:sp>
    </p:spTree>
    <p:extLst>
      <p:ext uri="{BB962C8B-B14F-4D97-AF65-F5344CB8AC3E}">
        <p14:creationId xmlns:p14="http://schemas.microsoft.com/office/powerpoint/2010/main" val="47734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Lợi ích:</a:t>
            </a:r>
          </a:p>
          <a:p>
            <a:pPr algn="l">
              <a:lnSpc>
                <a:spcPct val="200000"/>
              </a:lnSpc>
            </a:pPr>
            <a:r>
              <a:rPr lang="vi-VN" sz="1400" b="0" dirty="0"/>
              <a:t>Giúp ta biết được sự tương quan chung giữa 3 chỉ số thời tiết quan trọng: nhiệt độ không khí, nhiệt độ điểm sương và độ ẩm.</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Nguồn cảm hứng:</a:t>
            </a:r>
          </a:p>
          <a:p>
            <a:pPr algn="l">
              <a:lnSpc>
                <a:spcPct val="200000"/>
              </a:lnSpc>
            </a:pPr>
            <a:r>
              <a:rPr lang="vi-VN" sz="1400" b="0" dirty="0"/>
              <a:t>Nhóm tự nghĩ ra khi khám phá dữ liệu.</a:t>
            </a:r>
          </a:p>
        </p:txBody>
      </p:sp>
    </p:spTree>
    <p:extLst>
      <p:ext uri="{BB962C8B-B14F-4D97-AF65-F5344CB8AC3E}">
        <p14:creationId xmlns:p14="http://schemas.microsoft.com/office/powerpoint/2010/main" val="81091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352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lnSpc>
                <a:spcPct val="200000"/>
              </a:lnSpc>
            </a:pPr>
            <a:r>
              <a:rPr lang="vi-VN" sz="1400" b="0" dirty="0"/>
              <a:t>- Tính nhiệt độ trung bình mỗi tháng.</a:t>
            </a:r>
          </a:p>
          <a:p>
            <a:pPr algn="l">
              <a:lnSpc>
                <a:spcPct val="200000"/>
              </a:lnSpc>
            </a:pPr>
            <a:r>
              <a:rPr lang="vi-VN" sz="1400" b="0" dirty="0"/>
              <a:t>- Tính điểm sương trung bình mỗi tháng.</a:t>
            </a:r>
          </a:p>
          <a:p>
            <a:pPr algn="l">
              <a:lnSpc>
                <a:spcPct val="200000"/>
              </a:lnSpc>
            </a:pPr>
            <a:r>
              <a:rPr lang="vi-VN" sz="1400" b="0" dirty="0"/>
              <a:t>- Tính độ ẩm trung bình mỗi tháng.</a:t>
            </a:r>
          </a:p>
          <a:p>
            <a:pPr algn="l">
              <a:lnSpc>
                <a:spcPct val="200000"/>
              </a:lnSpc>
            </a:pPr>
            <a:r>
              <a:rPr lang="vi-VN" sz="1400" b="0" dirty="0"/>
              <a:t>Phương thức chung: Tính tổng giá trị của từng thuộc tính theo từng tháng </a:t>
            </a:r>
            <a:br>
              <a:rPr lang="vi-VN" sz="1400" b="0" dirty="0"/>
            </a:br>
            <a:r>
              <a:rPr lang="vi-VN" sz="1400" b="0" dirty="0"/>
              <a:t>rồi chia lại số lượng để lấy số trung bình.</a:t>
            </a:r>
            <a:endParaRPr lang="en-US" sz="1400" b="0" dirty="0"/>
          </a:p>
        </p:txBody>
      </p:sp>
    </p:spTree>
    <p:extLst>
      <p:ext uri="{BB962C8B-B14F-4D97-AF65-F5344CB8AC3E}">
        <p14:creationId xmlns:p14="http://schemas.microsoft.com/office/powerpoint/2010/main" val="356719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3E1E6707-3524-3A91-6F8E-5E35B500DA15}"/>
              </a:ext>
            </a:extLst>
          </p:cNvPr>
          <p:cNvPicPr>
            <a:picLocks noChangeAspect="1"/>
          </p:cNvPicPr>
          <p:nvPr/>
        </p:nvPicPr>
        <p:blipFill>
          <a:blip r:embed="rId3"/>
          <a:stretch>
            <a:fillRect/>
          </a:stretch>
        </p:blipFill>
        <p:spPr>
          <a:xfrm>
            <a:off x="3267635" y="789397"/>
            <a:ext cx="4767876" cy="3480043"/>
          </a:xfrm>
          <a:prstGeom prst="rect">
            <a:avLst/>
          </a:prstGeom>
        </p:spPr>
      </p:pic>
    </p:spTree>
    <p:extLst>
      <p:ext uri="{BB962C8B-B14F-4D97-AF65-F5344CB8AC3E}">
        <p14:creationId xmlns:p14="http://schemas.microsoft.com/office/powerpoint/2010/main" val="425190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Nhận xét:</a:t>
            </a:r>
          </a:p>
          <a:p>
            <a:pPr algn="l">
              <a:lnSpc>
                <a:spcPct val="200000"/>
              </a:lnSpc>
            </a:pPr>
            <a:r>
              <a:rPr lang="vi-VN" sz="1400" b="0" dirty="0"/>
              <a:t>- Nhiệt độ phân bố tương đối đều giữa các tháng, độ chênh lệch giữa tháng có nhiệt độ </a:t>
            </a:r>
          </a:p>
          <a:p>
            <a:pPr algn="l">
              <a:lnSpc>
                <a:spcPct val="200000"/>
              </a:lnSpc>
            </a:pPr>
            <a:r>
              <a:rPr lang="vi-VN" sz="1400" b="0" dirty="0"/>
              <a:t>cao nhất và tháng có nhiệt độ thấp nhất là rất thấp.</a:t>
            </a:r>
          </a:p>
          <a:p>
            <a:pPr algn="l">
              <a:lnSpc>
                <a:spcPct val="200000"/>
              </a:lnSpc>
            </a:pPr>
            <a:r>
              <a:rPr lang="vi-VN" sz="1400" b="0" dirty="0"/>
              <a:t>- Độ ẩm trong không khí cao, hầu hết các tháng đều có độ ẩm trung bình trên 70% </a:t>
            </a:r>
            <a:br>
              <a:rPr lang="vi-VN" sz="1400" b="0" dirty="0"/>
            </a:br>
            <a:r>
              <a:rPr lang="vi-VN" sz="1400" b="0" dirty="0"/>
              <a:t>(trừ tháng 1 và tháng 3).</a:t>
            </a:r>
          </a:p>
          <a:p>
            <a:pPr algn="l">
              <a:lnSpc>
                <a:spcPct val="200000"/>
              </a:lnSpc>
            </a:pPr>
            <a:r>
              <a:rPr lang="vi-VN" sz="1400" b="0" dirty="0"/>
              <a:t>- Nhiệt độ điểm sương gần như là tỉ lệ thuận với nhiệt độ không khí. </a:t>
            </a:r>
            <a:br>
              <a:rPr lang="vi-VN" sz="1400" b="0" dirty="0"/>
            </a:br>
            <a:r>
              <a:rPr lang="vi-VN" sz="1400" b="0" dirty="0"/>
              <a:t>Khi độ ẩm càng cao thì nhiệt độ điểm sương càng gần với nhiệt độ không khí.</a:t>
            </a:r>
            <a:endParaRPr lang="en-US" sz="1400" b="0" dirty="0"/>
          </a:p>
        </p:txBody>
      </p:sp>
    </p:spTree>
    <p:extLst>
      <p:ext uri="{BB962C8B-B14F-4D97-AF65-F5344CB8AC3E}">
        <p14:creationId xmlns:p14="http://schemas.microsoft.com/office/powerpoint/2010/main" val="20487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4</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Các điều kiện thời tiết</a:t>
            </a:r>
            <a:br>
              <a:rPr lang="vi-VN" sz="2800" dirty="0"/>
            </a:br>
            <a:r>
              <a:rPr lang="vi-VN" sz="2800" dirty="0"/>
              <a:t>phân bố như thế nào trong năm?</a:t>
            </a:r>
            <a:endParaRPr lang="en-US" sz="2800" dirty="0"/>
          </a:p>
        </p:txBody>
      </p:sp>
    </p:spTree>
    <p:extLst>
      <p:ext uri="{BB962C8B-B14F-4D97-AF65-F5344CB8AC3E}">
        <p14:creationId xmlns:p14="http://schemas.microsoft.com/office/powerpoint/2010/main" val="180238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Trải nghiệm của bản thân trong năm đầu tiên vào học và sinh sống ở TPHCM.</a:t>
            </a:r>
          </a:p>
        </p:txBody>
      </p:sp>
    </p:spTree>
    <p:extLst>
      <p:ext uri="{BB962C8B-B14F-4D97-AF65-F5344CB8AC3E}">
        <p14:creationId xmlns:p14="http://schemas.microsoft.com/office/powerpoint/2010/main" val="170926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4239063" y="1074153"/>
            <a:ext cx="38589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MY TEAM</a:t>
            </a:r>
            <a:endParaRPr b="0">
              <a:latin typeface="Assistant Medium"/>
              <a:ea typeface="Assistant Medium"/>
              <a:cs typeface="Assistant Medium"/>
              <a:sym typeface="Assistant Medium"/>
            </a:endParaRPr>
          </a:p>
        </p:txBody>
      </p:sp>
      <p:grpSp>
        <p:nvGrpSpPr>
          <p:cNvPr id="313" name="Google Shape;313;p40"/>
          <p:cNvGrpSpPr/>
          <p:nvPr/>
        </p:nvGrpSpPr>
        <p:grpSpPr>
          <a:xfrm>
            <a:off x="7866569" y="539502"/>
            <a:ext cx="564211" cy="183878"/>
            <a:chOff x="322625" y="4867200"/>
            <a:chExt cx="847800" cy="276300"/>
          </a:xfrm>
        </p:grpSpPr>
        <p:cxnSp>
          <p:nvCxnSpPr>
            <p:cNvPr id="314" name="Google Shape;314;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5" name="Google Shape;315;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6" name="Google Shape;316;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7" name="Google Shape;317;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8" name="Google Shape;318;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9" name="Google Shape;319;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40"/>
          <p:cNvGrpSpPr/>
          <p:nvPr/>
        </p:nvGrpSpPr>
        <p:grpSpPr>
          <a:xfrm rot="-5400000">
            <a:off x="2310698" y="4318323"/>
            <a:ext cx="566924" cy="182883"/>
            <a:chOff x="322625" y="4867200"/>
            <a:chExt cx="847800" cy="276300"/>
          </a:xfrm>
        </p:grpSpPr>
        <p:cxnSp>
          <p:nvCxnSpPr>
            <p:cNvPr id="322" name="Google Shape;322;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4" name="Table 3">
            <a:extLst>
              <a:ext uri="{FF2B5EF4-FFF2-40B4-BE49-F238E27FC236}">
                <a16:creationId xmlns:a16="http://schemas.microsoft.com/office/drawing/2014/main" id="{7F1084B2-E9BB-43EE-C19E-6D77B67F717C}"/>
              </a:ext>
            </a:extLst>
          </p:cNvPr>
          <p:cNvGraphicFramePr>
            <a:graphicFrameLocks noGrp="1"/>
          </p:cNvGraphicFramePr>
          <p:nvPr>
            <p:extLst>
              <p:ext uri="{D42A27DB-BD31-4B8C-83A1-F6EECF244321}">
                <p14:modId xmlns:p14="http://schemas.microsoft.com/office/powerpoint/2010/main" val="588787039"/>
              </p:ext>
            </p:extLst>
          </p:nvPr>
        </p:nvGraphicFramePr>
        <p:xfrm>
          <a:off x="4379517" y="1720188"/>
          <a:ext cx="3858900" cy="1981050"/>
        </p:xfrm>
        <a:graphic>
          <a:graphicData uri="http://schemas.openxmlformats.org/drawingml/2006/table">
            <a:tbl>
              <a:tblPr>
                <a:tableStyleId>{654CF4B7-87F3-466D-B1C6-65397A6AF496}</a:tableStyleId>
              </a:tblPr>
              <a:tblGrid>
                <a:gridCol w="1396887">
                  <a:extLst>
                    <a:ext uri="{9D8B030D-6E8A-4147-A177-3AD203B41FA5}">
                      <a16:colId xmlns:a16="http://schemas.microsoft.com/office/drawing/2014/main" val="3368924941"/>
                    </a:ext>
                  </a:extLst>
                </a:gridCol>
                <a:gridCol w="2462013">
                  <a:extLst>
                    <a:ext uri="{9D8B030D-6E8A-4147-A177-3AD203B41FA5}">
                      <a16:colId xmlns:a16="http://schemas.microsoft.com/office/drawing/2014/main" val="3546079724"/>
                    </a:ext>
                  </a:extLst>
                </a:gridCol>
              </a:tblGrid>
              <a:tr h="289675">
                <a:tc>
                  <a:txBody>
                    <a:bodyPr/>
                    <a:lstStyle/>
                    <a:p>
                      <a:pPr marL="0" lvl="0" indent="0" algn="l" rtl="0">
                        <a:spcBef>
                          <a:spcPts val="0"/>
                        </a:spcBef>
                        <a:spcAft>
                          <a:spcPts val="0"/>
                        </a:spcAft>
                        <a:buNone/>
                      </a:pPr>
                      <a:r>
                        <a:rPr lang="en-US" sz="1400"/>
                        <a:t>MSSV</a:t>
                      </a:r>
                      <a:endParaRPr sz="1400"/>
                    </a:p>
                  </a:txBody>
                  <a:tcPr marL="91425" marR="91425" marT="91425" marB="91425"/>
                </a:tc>
                <a:tc>
                  <a:txBody>
                    <a:bodyPr/>
                    <a:lstStyle/>
                    <a:p>
                      <a:pPr marL="0" lvl="0" indent="0" algn="l" rtl="0">
                        <a:spcBef>
                          <a:spcPts val="0"/>
                        </a:spcBef>
                        <a:spcAft>
                          <a:spcPts val="0"/>
                        </a:spcAft>
                        <a:buNone/>
                      </a:pPr>
                      <a:r>
                        <a:rPr lang="en-US" sz="1400"/>
                        <a:t>HỌ VÀ TÊN</a:t>
                      </a:r>
                      <a:endParaRPr sz="1400"/>
                    </a:p>
                  </a:txBody>
                  <a:tcPr marL="91425" marR="91425" marT="91425" marB="91425"/>
                </a:tc>
                <a:extLst>
                  <a:ext uri="{0D108BD9-81ED-4DB2-BD59-A6C34878D82A}">
                    <a16:rowId xmlns:a16="http://schemas.microsoft.com/office/drawing/2014/main" val="228779997"/>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20120109</a:t>
                      </a:r>
                      <a:endParaRPr sz="1200"/>
                    </a:p>
                  </a:txBody>
                  <a:tcPr marL="91425" marR="91425" marT="91425" marB="91425"/>
                </a:tc>
                <a:tc>
                  <a:txBody>
                    <a:bodyPr/>
                    <a:lstStyle/>
                    <a:p>
                      <a:pPr marL="0" lvl="0" indent="0" algn="l" rtl="0">
                        <a:spcBef>
                          <a:spcPts val="0"/>
                        </a:spcBef>
                        <a:spcAft>
                          <a:spcPts val="0"/>
                        </a:spcAft>
                        <a:buNone/>
                      </a:pPr>
                      <a:r>
                        <a:rPr lang="vi-VN" sz="1400" b="0" i="0" u="none" strike="noStrike" cap="none">
                          <a:solidFill>
                            <a:srgbClr val="000000"/>
                          </a:solidFill>
                          <a:effectLst/>
                          <a:latin typeface="Arial"/>
                          <a:ea typeface="Arial"/>
                          <a:cs typeface="Arial"/>
                          <a:sym typeface="Arial"/>
                        </a:rPr>
                        <a:t>Trương Ngọc Huy</a:t>
                      </a:r>
                      <a:endParaRPr sz="1200"/>
                    </a:p>
                  </a:txBody>
                  <a:tcPr marL="91425" marR="91425" marT="91425" marB="91425"/>
                </a:tc>
                <a:extLst>
                  <a:ext uri="{0D108BD9-81ED-4DB2-BD59-A6C34878D82A}">
                    <a16:rowId xmlns:a16="http://schemas.microsoft.com/office/drawing/2014/main" val="3728444430"/>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20120125</a:t>
                      </a:r>
                      <a:endParaRPr sz="1200" b="0" i="0" u="none" strike="noStrike" cap="none">
                        <a:solidFill>
                          <a:srgbClr val="000000"/>
                        </a:solidFill>
                        <a:latin typeface="Arial"/>
                        <a:cs typeface="Arial"/>
                        <a:sym typeface="Arial"/>
                      </a:endParaRPr>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Bùi Anh Kiệt</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2938405104"/>
                  </a:ext>
                </a:extLst>
              </a:tr>
              <a:tr h="217963">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effectLst/>
                          <a:latin typeface="Arial"/>
                          <a:ea typeface="Arial"/>
                          <a:cs typeface="Arial"/>
                          <a:sym typeface="Arial"/>
                        </a:rPr>
                        <a:t>20120598</a:t>
                      </a:r>
                      <a:endParaRPr sz="1200" b="0" i="0" u="none" strike="noStrike" cap="none">
                        <a:solidFill>
                          <a:srgbClr val="000000"/>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vi-VN" sz="1400" b="0" i="0" u="none" strike="noStrike" cap="none">
                          <a:solidFill>
                            <a:srgbClr val="000000"/>
                          </a:solidFill>
                          <a:effectLst/>
                          <a:latin typeface="Arial"/>
                          <a:ea typeface="Arial"/>
                          <a:cs typeface="Arial"/>
                          <a:sym typeface="Arial"/>
                        </a:rPr>
                        <a:t>Dương Tấn Tồn</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3132182808"/>
                  </a:ext>
                </a:extLst>
              </a:tr>
              <a:tr h="217963">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20120614</a:t>
                      </a:r>
                      <a:endParaRPr sz="1200"/>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Nguyễn Anh Tuấn</a:t>
                      </a:r>
                      <a:endParaRPr sz="1200"/>
                    </a:p>
                  </a:txBody>
                  <a:tcPr marL="91425" marR="91425" marT="91425" marB="91425"/>
                </a:tc>
                <a:extLst>
                  <a:ext uri="{0D108BD9-81ED-4DB2-BD59-A6C34878D82A}">
                    <a16:rowId xmlns:a16="http://schemas.microsoft.com/office/drawing/2014/main" val="4142923855"/>
                  </a:ext>
                </a:extLst>
              </a:tr>
            </a:tbl>
          </a:graphicData>
        </a:graphic>
      </p:graphicFrame>
      <p:pic>
        <p:nvPicPr>
          <p:cNvPr id="3074" name="Picture 2" descr="Our team &amp; board - EU DisinfoLab">
            <a:extLst>
              <a:ext uri="{FF2B5EF4-FFF2-40B4-BE49-F238E27FC236}">
                <a16:creationId xmlns:a16="http://schemas.microsoft.com/office/drawing/2014/main" id="{2329B72D-0EAB-2306-FC12-EDE8D85C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 y="1675653"/>
            <a:ext cx="3905980" cy="13169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00;p39">
            <a:extLst>
              <a:ext uri="{FF2B5EF4-FFF2-40B4-BE49-F238E27FC236}">
                <a16:creationId xmlns:a16="http://schemas.microsoft.com/office/drawing/2014/main" id="{E9E6E054-401E-2491-7D99-B07AC6DAA5C2}"/>
              </a:ext>
            </a:extLst>
          </p:cNvPr>
          <p:cNvGrpSpPr/>
          <p:nvPr/>
        </p:nvGrpSpPr>
        <p:grpSpPr>
          <a:xfrm>
            <a:off x="713219" y="539489"/>
            <a:ext cx="564211" cy="183878"/>
            <a:chOff x="322625" y="4867200"/>
            <a:chExt cx="847800" cy="276300"/>
          </a:xfrm>
        </p:grpSpPr>
        <p:cxnSp>
          <p:nvCxnSpPr>
            <p:cNvPr id="6" name="Google Shape;301;p39">
              <a:extLst>
                <a:ext uri="{FF2B5EF4-FFF2-40B4-BE49-F238E27FC236}">
                  <a16:creationId xmlns:a16="http://schemas.microsoft.com/office/drawing/2014/main" id="{AF348D79-C0E9-66D4-9B6A-3A797DDBA946}"/>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302;p39">
              <a:extLst>
                <a:ext uri="{FF2B5EF4-FFF2-40B4-BE49-F238E27FC236}">
                  <a16:creationId xmlns:a16="http://schemas.microsoft.com/office/drawing/2014/main" id="{961382A8-B2C2-FA8A-A58D-CBE335AFFD4D}"/>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303;p39">
              <a:extLst>
                <a:ext uri="{FF2B5EF4-FFF2-40B4-BE49-F238E27FC236}">
                  <a16:creationId xmlns:a16="http://schemas.microsoft.com/office/drawing/2014/main" id="{F226CC78-7D13-5896-161F-DD0233B83B04}"/>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 name="Google Shape;304;p39">
              <a:extLst>
                <a:ext uri="{FF2B5EF4-FFF2-40B4-BE49-F238E27FC236}">
                  <a16:creationId xmlns:a16="http://schemas.microsoft.com/office/drawing/2014/main" id="{A385BC5B-D740-998D-B1E5-341FDB071114}"/>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 name="Google Shape;305;p39">
              <a:extLst>
                <a:ext uri="{FF2B5EF4-FFF2-40B4-BE49-F238E27FC236}">
                  <a16:creationId xmlns:a16="http://schemas.microsoft.com/office/drawing/2014/main" id="{1F3802DE-8D28-A86F-55EF-72573A91FEDA}"/>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306;p39">
              <a:extLst>
                <a:ext uri="{FF2B5EF4-FFF2-40B4-BE49-F238E27FC236}">
                  <a16:creationId xmlns:a16="http://schemas.microsoft.com/office/drawing/2014/main" id="{0E3C130E-1E33-03F3-31D4-59B51BC91E63}"/>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231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Phân tích và trích xuất dữ liệu:</a:t>
            </a:r>
          </a:p>
          <a:p>
            <a:pPr algn="l">
              <a:lnSpc>
                <a:spcPct val="250000"/>
              </a:lnSpc>
            </a:pPr>
            <a:r>
              <a:rPr lang="vi-VN" sz="1400" b="0" dirty="0"/>
              <a:t>- Gom nhóm các điều kiện thời tiết theo từng tháng.</a:t>
            </a:r>
          </a:p>
          <a:p>
            <a:pPr algn="l">
              <a:lnSpc>
                <a:spcPct val="250000"/>
              </a:lnSpc>
            </a:pPr>
            <a:r>
              <a:rPr lang="vi-VN" sz="1400" b="0" dirty="0"/>
              <a:t>- Lưu giá trị vào một </a:t>
            </a:r>
            <a:r>
              <a:rPr lang="vi-VN" sz="1400" b="0" dirty="0" err="1"/>
              <a:t>dictionary</a:t>
            </a:r>
            <a:r>
              <a:rPr lang="vi-VN" sz="1400" b="0" dirty="0"/>
              <a:t> với </a:t>
            </a:r>
            <a:r>
              <a:rPr lang="vi-VN" sz="1400" b="0" dirty="0" err="1"/>
              <a:t>key</a:t>
            </a:r>
            <a:r>
              <a:rPr lang="vi-VN" sz="1400" b="0" dirty="0"/>
              <a:t> là các điều kiện thời tiết, </a:t>
            </a:r>
            <a:r>
              <a:rPr lang="vi-VN" sz="1400" b="0" dirty="0" err="1"/>
              <a:t>value</a:t>
            </a:r>
            <a:r>
              <a:rPr lang="vi-VN" sz="1400" b="0" dirty="0"/>
              <a:t> là 1 </a:t>
            </a:r>
            <a:r>
              <a:rPr lang="vi-VN" sz="1400" b="0" dirty="0" err="1"/>
              <a:t>dictionary</a:t>
            </a:r>
            <a:r>
              <a:rPr lang="vi-VN" sz="1400" b="0" dirty="0"/>
              <a:t> khác</a:t>
            </a:r>
          </a:p>
          <a:p>
            <a:pPr algn="l">
              <a:lnSpc>
                <a:spcPct val="250000"/>
              </a:lnSpc>
            </a:pPr>
            <a:r>
              <a:rPr lang="vi-VN" sz="1400" b="0" dirty="0"/>
              <a:t>với </a:t>
            </a:r>
            <a:r>
              <a:rPr lang="vi-VN" sz="1400" b="0" dirty="0" err="1"/>
              <a:t>key</a:t>
            </a:r>
            <a:r>
              <a:rPr lang="vi-VN" sz="1400" b="0" dirty="0"/>
              <a:t> là các tháng trong năm và </a:t>
            </a:r>
            <a:r>
              <a:rPr lang="vi-VN" sz="1400" b="0" dirty="0" err="1"/>
              <a:t>value</a:t>
            </a:r>
            <a:r>
              <a:rPr lang="vi-VN" sz="1400" b="0" dirty="0"/>
              <a:t> là số giờ xuất hiện điều kiện thời tiết đó trong tháng.</a:t>
            </a:r>
            <a:endParaRPr lang="en-US" sz="1400" b="0" dirty="0"/>
          </a:p>
        </p:txBody>
      </p:sp>
    </p:spTree>
    <p:extLst>
      <p:ext uri="{BB962C8B-B14F-4D97-AF65-F5344CB8AC3E}">
        <p14:creationId xmlns:p14="http://schemas.microsoft.com/office/powerpoint/2010/main" val="409906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5" name="Hình ảnh 4">
            <a:extLst>
              <a:ext uri="{FF2B5EF4-FFF2-40B4-BE49-F238E27FC236}">
                <a16:creationId xmlns:a16="http://schemas.microsoft.com/office/drawing/2014/main" id="{48933EC2-6A2B-F018-9AB7-DD62CF1CDD46}"/>
              </a:ext>
            </a:extLst>
          </p:cNvPr>
          <p:cNvPicPr>
            <a:picLocks noChangeAspect="1"/>
          </p:cNvPicPr>
          <p:nvPr/>
        </p:nvPicPr>
        <p:blipFill>
          <a:blip r:embed="rId3"/>
          <a:stretch>
            <a:fillRect/>
          </a:stretch>
        </p:blipFill>
        <p:spPr>
          <a:xfrm>
            <a:off x="1284396" y="1086654"/>
            <a:ext cx="5963771" cy="2970192"/>
          </a:xfrm>
          <a:prstGeom prst="rect">
            <a:avLst/>
          </a:prstGeom>
        </p:spPr>
      </p:pic>
    </p:spTree>
    <p:extLst>
      <p:ext uri="{BB962C8B-B14F-4D97-AF65-F5344CB8AC3E}">
        <p14:creationId xmlns:p14="http://schemas.microsoft.com/office/powerpoint/2010/main" val="2553479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F904BA6E-9149-86CC-7BAE-0EF45D6D7ADA}"/>
              </a:ext>
            </a:extLst>
          </p:cNvPr>
          <p:cNvPicPr>
            <a:picLocks noChangeAspect="1"/>
          </p:cNvPicPr>
          <p:nvPr/>
        </p:nvPicPr>
        <p:blipFill>
          <a:blip r:embed="rId3"/>
          <a:stretch>
            <a:fillRect/>
          </a:stretch>
        </p:blipFill>
        <p:spPr>
          <a:xfrm>
            <a:off x="2043102" y="964569"/>
            <a:ext cx="4535430" cy="3214362"/>
          </a:xfrm>
          <a:prstGeom prst="rect">
            <a:avLst/>
          </a:prstGeom>
        </p:spPr>
      </p:pic>
    </p:spTree>
    <p:extLst>
      <p:ext uri="{BB962C8B-B14F-4D97-AF65-F5344CB8AC3E}">
        <p14:creationId xmlns:p14="http://schemas.microsoft.com/office/powerpoint/2010/main" val="133083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Nhận xét:</a:t>
            </a:r>
          </a:p>
          <a:p>
            <a:pPr algn="l">
              <a:lnSpc>
                <a:spcPct val="250000"/>
              </a:lnSpc>
            </a:pPr>
            <a:r>
              <a:rPr lang="vi-VN" sz="1400" b="0" dirty="0"/>
              <a:t>Tổng quát:</a:t>
            </a:r>
          </a:p>
          <a:p>
            <a:pPr algn="l">
              <a:lnSpc>
                <a:spcPct val="250000"/>
              </a:lnSpc>
            </a:pPr>
            <a:r>
              <a:rPr lang="vi-VN" sz="1400" b="0" dirty="0"/>
              <a:t>    - Điều kiện thời tiết </a:t>
            </a:r>
            <a:r>
              <a:rPr lang="vi-VN" sz="1400" b="0" dirty="0" err="1"/>
              <a:t>Cloudy</a:t>
            </a:r>
            <a:r>
              <a:rPr lang="vi-VN" sz="1400" b="0" dirty="0"/>
              <a:t> (có mấy), </a:t>
            </a:r>
            <a:r>
              <a:rPr lang="vi-VN" sz="1400" b="0" dirty="0" err="1"/>
              <a:t>Fair</a:t>
            </a:r>
            <a:r>
              <a:rPr lang="vi-VN" sz="1400" b="0" dirty="0"/>
              <a:t> (đẹp) và </a:t>
            </a:r>
            <a:r>
              <a:rPr lang="vi-VN" sz="1400" b="0" dirty="0" err="1"/>
              <a:t>Rain</a:t>
            </a:r>
            <a:r>
              <a:rPr lang="vi-VN" sz="1400" b="0" dirty="0"/>
              <a:t> (mưa)  chiếm phần lớn trong năm, </a:t>
            </a:r>
          </a:p>
          <a:p>
            <a:pPr algn="l">
              <a:lnSpc>
                <a:spcPct val="250000"/>
              </a:lnSpc>
            </a:pPr>
            <a:r>
              <a:rPr lang="vi-VN" sz="1400" b="0" dirty="0"/>
              <a:t>đặc biệt là </a:t>
            </a:r>
            <a:r>
              <a:rPr lang="vi-VN" sz="1400" b="0" dirty="0" err="1"/>
              <a:t>Cloudy</a:t>
            </a:r>
            <a:r>
              <a:rPr lang="vi-VN" sz="1400" b="0" dirty="0"/>
              <a:t> với hơn 12000h.</a:t>
            </a:r>
          </a:p>
          <a:p>
            <a:pPr algn="l">
              <a:lnSpc>
                <a:spcPct val="250000"/>
              </a:lnSpc>
            </a:pPr>
            <a:r>
              <a:rPr lang="vi-VN" sz="1400" b="0" dirty="0"/>
              <a:t>    - Các kiểu thời tiết: </a:t>
            </a:r>
            <a:r>
              <a:rPr lang="vi-VN" sz="1400" b="0" dirty="0" err="1"/>
              <a:t>Fog</a:t>
            </a:r>
            <a:r>
              <a:rPr lang="vi-VN" sz="1400" b="0" dirty="0"/>
              <a:t>/</a:t>
            </a:r>
            <a:r>
              <a:rPr lang="vi-VN" sz="1400" b="0" dirty="0" err="1"/>
              <a:t>Haze</a:t>
            </a:r>
            <a:r>
              <a:rPr lang="vi-VN" sz="1400" b="0" dirty="0"/>
              <a:t> (sương mù), T-</a:t>
            </a:r>
            <a:r>
              <a:rPr lang="vi-VN" sz="1400" b="0" dirty="0" err="1"/>
              <a:t>Storm</a:t>
            </a:r>
            <a:r>
              <a:rPr lang="vi-VN" sz="1400" b="0" dirty="0"/>
              <a:t> (giông), và </a:t>
            </a:r>
            <a:r>
              <a:rPr lang="vi-VN" sz="1400" b="0" dirty="0" err="1"/>
              <a:t>Thunder</a:t>
            </a:r>
            <a:r>
              <a:rPr lang="vi-VN" sz="1400" b="0" dirty="0"/>
              <a:t> (sấm sét) xuất hiện ít </a:t>
            </a:r>
          </a:p>
          <a:p>
            <a:pPr algn="l">
              <a:lnSpc>
                <a:spcPct val="250000"/>
              </a:lnSpc>
            </a:pPr>
            <a:r>
              <a:rPr lang="vi-VN" sz="1400" b="0" dirty="0"/>
              <a:t>trong năm với tháng cao nhất chỉ khoảng 13h/tháng.</a:t>
            </a:r>
            <a:endParaRPr lang="en-US" sz="1400" b="0" dirty="0"/>
          </a:p>
        </p:txBody>
      </p:sp>
    </p:spTree>
    <p:extLst>
      <p:ext uri="{BB962C8B-B14F-4D97-AF65-F5344CB8AC3E}">
        <p14:creationId xmlns:p14="http://schemas.microsoft.com/office/powerpoint/2010/main" val="1422648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Cloudy</a:t>
            </a:r>
            <a:r>
              <a:rPr lang="vi-VN" sz="1400" b="0" dirty="0"/>
              <a:t>:</a:t>
            </a:r>
          </a:p>
          <a:p>
            <a:pPr algn="l"/>
            <a:r>
              <a:rPr lang="vi-VN" sz="1400" b="0" dirty="0"/>
              <a:t>         Xuất hiện rất thường xuyên trong năm (trên 300h mỗi tháng), chỉ có tháng 1, 2 và 3 </a:t>
            </a:r>
            <a:br>
              <a:rPr lang="vi-VN" sz="1400" b="0" dirty="0"/>
            </a:br>
            <a:r>
              <a:rPr lang="vi-VN" sz="1400" b="0" dirty="0"/>
              <a:t>là dưới 500h mỗi tháng, còn lại đều trên 500h.</a:t>
            </a:r>
          </a:p>
          <a:p>
            <a:pPr algn="l"/>
            <a:endParaRPr lang="vi-VN" sz="1400" b="0" dirty="0"/>
          </a:p>
          <a:p>
            <a:pPr algn="l"/>
            <a:r>
              <a:rPr lang="vi-VN" sz="1400" b="0" dirty="0"/>
              <a:t>    - </a:t>
            </a:r>
            <a:r>
              <a:rPr lang="vi-VN" sz="1400" b="0" dirty="0" err="1"/>
              <a:t>Fair</a:t>
            </a:r>
            <a:r>
              <a:rPr lang="vi-VN" sz="1400" b="0" dirty="0"/>
              <a:t>:</a:t>
            </a:r>
          </a:p>
          <a:p>
            <a:pPr algn="l"/>
            <a:r>
              <a:rPr lang="vi-VN" sz="1400" b="0" dirty="0"/>
              <a:t>        + Xuất hiện nhiều vào các tháng đầu năm (tháng 1,2,3) với hơn 200h mỗi tháng,</a:t>
            </a:r>
            <a:br>
              <a:rPr lang="vi-VN" sz="1400" b="0" dirty="0"/>
            </a:br>
            <a:r>
              <a:rPr lang="vi-VN" sz="1400" b="0" dirty="0"/>
              <a:t>cao điểm nhất là tháng 3 với gần 400h.</a:t>
            </a:r>
          </a:p>
          <a:p>
            <a:pPr algn="l"/>
            <a:r>
              <a:rPr lang="vi-VN" sz="1400" b="0" dirty="0"/>
              <a:t>        + Các tháng còn lại trong năm thời gian xuất hiện ít, dưới 150h/tháng, </a:t>
            </a:r>
            <a:br>
              <a:rPr lang="vi-VN" sz="1400" b="0" dirty="0"/>
            </a:br>
            <a:r>
              <a:rPr lang="vi-VN" sz="1400" b="0" dirty="0"/>
              <a:t>chạm đáy là tháng 9 (vì lúc này là đỉnh điểm của mùa mưa).</a:t>
            </a:r>
          </a:p>
          <a:p>
            <a:pPr algn="l"/>
            <a:endParaRPr lang="vi-VN" sz="1400" b="0" dirty="0"/>
          </a:p>
          <a:p>
            <a:pPr algn="l"/>
            <a:r>
              <a:rPr lang="vi-VN" sz="1400" b="0" dirty="0"/>
              <a:t>    - </a:t>
            </a:r>
            <a:r>
              <a:rPr lang="vi-VN" sz="1400" b="0" dirty="0" err="1"/>
              <a:t>Rain</a:t>
            </a:r>
            <a:r>
              <a:rPr lang="vi-VN" sz="1400" b="0" dirty="0"/>
              <a:t>:</a:t>
            </a:r>
          </a:p>
          <a:p>
            <a:pPr algn="l"/>
            <a:r>
              <a:rPr lang="vi-VN" sz="1400" b="0" dirty="0"/>
              <a:t>        - Mưa ít ở các tháng đầu năm và cuối năm (tháng 1,2,3,11,12) với thời gian mưa</a:t>
            </a:r>
            <a:br>
              <a:rPr lang="vi-VN" sz="1400" b="0" dirty="0"/>
            </a:br>
            <a:r>
              <a:rPr lang="vi-VN" sz="1400" b="0" dirty="0"/>
              <a:t>chỉ dưới 20h/tháng.</a:t>
            </a:r>
          </a:p>
          <a:p>
            <a:pPr algn="l"/>
            <a:r>
              <a:rPr lang="vi-VN" sz="1400" b="0" dirty="0"/>
              <a:t>        - Mưa nhiều bắt đầu từ tháng 7 đến tháng 10 </a:t>
            </a:r>
            <a:r>
              <a:rPr lang="vi-VN" sz="1400" b="0" dirty="0">
                <a:sym typeface="Symbol" panose="05050102010706020507" pitchFamily="18" charset="2"/>
              </a:rPr>
              <a:t></a:t>
            </a:r>
            <a:r>
              <a:rPr lang="vi-VN" sz="1400" b="0" dirty="0"/>
              <a:t> mùa mưa bắt đầu, đỉnh điểm là tháng 9</a:t>
            </a:r>
            <a:br>
              <a:rPr lang="vi-VN" sz="1400" b="0" dirty="0"/>
            </a:br>
            <a:r>
              <a:rPr lang="vi-VN" sz="1400" b="0" dirty="0"/>
              <a:t>với gần 120h mưa.</a:t>
            </a:r>
          </a:p>
        </p:txBody>
      </p:sp>
    </p:spTree>
    <p:extLst>
      <p:ext uri="{BB962C8B-B14F-4D97-AF65-F5344CB8AC3E}">
        <p14:creationId xmlns:p14="http://schemas.microsoft.com/office/powerpoint/2010/main" val="112595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Fog</a:t>
            </a:r>
            <a:r>
              <a:rPr lang="vi-VN" sz="1400" b="0" dirty="0"/>
              <a:t> / </a:t>
            </a:r>
            <a:r>
              <a:rPr lang="vi-VN" sz="1400" b="0" dirty="0" err="1"/>
              <a:t>Haze</a:t>
            </a:r>
            <a:r>
              <a:rPr lang="vi-VN" sz="1400" b="0" dirty="0"/>
              <a:t>:</a:t>
            </a:r>
          </a:p>
          <a:p>
            <a:pPr algn="l"/>
            <a:r>
              <a:rPr lang="vi-VN" sz="1400" b="0" dirty="0"/>
              <a:t>        + Sương mù nhiều vào các tháng đầu và cuối năm (tháng 1,2,10,11) với thời gian trên 6h/tháng.</a:t>
            </a:r>
          </a:p>
          <a:p>
            <a:pPr algn="l"/>
            <a:r>
              <a:rPr lang="vi-VN" sz="1400" b="0" dirty="0"/>
              <a:t>        + Sương mù xảy ra ít vào các tháng giữa năm (từ tháng 3 đến tháng 9).</a:t>
            </a:r>
          </a:p>
          <a:p>
            <a:pPr algn="l"/>
            <a:endParaRPr lang="vi-VN" sz="1400" b="0" dirty="0"/>
          </a:p>
          <a:p>
            <a:pPr algn="l"/>
            <a:r>
              <a:rPr lang="vi-VN" sz="1400" b="0" dirty="0"/>
              <a:t>    - T-</a:t>
            </a:r>
            <a:r>
              <a:rPr lang="vi-VN" sz="1400" b="0" dirty="0" err="1"/>
              <a:t>Storm</a:t>
            </a:r>
            <a:r>
              <a:rPr lang="vi-VN" sz="1400" b="0" dirty="0"/>
              <a:t>:</a:t>
            </a:r>
          </a:p>
          <a:p>
            <a:pPr algn="l"/>
            <a:r>
              <a:rPr lang="vi-VN" sz="1400" b="0" dirty="0"/>
              <a:t>        + Mưa giông xảy ra nhiều từ tháng 4 đến tháng 10, nhiều nhất vào tháng 8 và tháng 9,</a:t>
            </a:r>
          </a:p>
          <a:p>
            <a:pPr algn="l"/>
            <a:r>
              <a:rPr lang="vi-VN" sz="1400" b="0" dirty="0"/>
              <a:t>đặc biệt là tháng 8.</a:t>
            </a:r>
          </a:p>
          <a:p>
            <a:pPr algn="l"/>
            <a:r>
              <a:rPr lang="vi-VN" sz="1400" b="0" dirty="0"/>
              <a:t>        </a:t>
            </a:r>
            <a:r>
              <a:rPr lang="vi-VN" sz="1400" b="0" dirty="0">
                <a:sym typeface="Symbol" panose="05050102010706020507" pitchFamily="18" charset="2"/>
              </a:rPr>
              <a:t></a:t>
            </a:r>
            <a:r>
              <a:rPr lang="vi-VN" sz="1400" b="0" dirty="0"/>
              <a:t> Nguyên nhân: lúc đó là thời gian bước vào mùa mưa cho nên giông xuất hiện nhiều.</a:t>
            </a:r>
          </a:p>
          <a:p>
            <a:pPr algn="l"/>
            <a:endParaRPr lang="vi-VN" sz="1400" b="0" dirty="0"/>
          </a:p>
          <a:p>
            <a:pPr algn="l"/>
            <a:r>
              <a:rPr lang="vi-VN" sz="1400" b="0" dirty="0"/>
              <a:t>    - </a:t>
            </a:r>
            <a:r>
              <a:rPr lang="vi-VN" sz="1400" b="0" dirty="0" err="1"/>
              <a:t>Thunder</a:t>
            </a:r>
            <a:r>
              <a:rPr lang="vi-VN" sz="1400" b="0" dirty="0"/>
              <a:t>:</a:t>
            </a:r>
          </a:p>
          <a:p>
            <a:pPr algn="l"/>
            <a:r>
              <a:rPr lang="vi-VN" sz="1400" b="0" dirty="0"/>
              <a:t>        + Sấm sét phân bố khá đều ở các tháng giữa và cuối năm (từ tháng 1 đến tháng 11).</a:t>
            </a:r>
          </a:p>
          <a:p>
            <a:pPr algn="l"/>
            <a:r>
              <a:rPr lang="vi-VN" sz="1400" b="0" dirty="0"/>
              <a:t>        </a:t>
            </a:r>
            <a:r>
              <a:rPr lang="vi-VN" sz="1400" b="0" dirty="0">
                <a:sym typeface="Symbol" panose="05050102010706020507" pitchFamily="18" charset="2"/>
              </a:rPr>
              <a:t></a:t>
            </a:r>
            <a:r>
              <a:rPr lang="vi-VN" sz="1400" b="0" dirty="0"/>
              <a:t> Nguyên nhân: Thông thường sấm sét thường đi kèm với mưa giông.</a:t>
            </a:r>
          </a:p>
          <a:p>
            <a:pPr algn="l"/>
            <a:r>
              <a:rPr lang="vi-VN" sz="1400" b="0" dirty="0"/>
              <a:t>        + Xuất hiện ít vào 3 tháng đầu năm (tháng 1,2,3) và tháng 12.</a:t>
            </a:r>
          </a:p>
          <a:p>
            <a:pPr algn="l"/>
            <a:r>
              <a:rPr lang="vi-VN" sz="1400" b="0" dirty="0"/>
              <a:t>        </a:t>
            </a:r>
            <a:r>
              <a:rPr lang="vi-VN" sz="1400" b="0" dirty="0">
                <a:sym typeface="Symbol" panose="05050102010706020507" pitchFamily="18" charset="2"/>
              </a:rPr>
              <a:t></a:t>
            </a:r>
            <a:r>
              <a:rPr lang="vi-VN" sz="1400" b="0" dirty="0"/>
              <a:t> Nguyên nhân: vào 3 tháng đầu năm là mùa xuân, thời tiết đẹp nên ít xảy ra sấm sét.</a:t>
            </a:r>
            <a:br>
              <a:rPr lang="vi-VN" sz="1400" b="0" dirty="0"/>
            </a:br>
            <a:r>
              <a:rPr lang="vi-VN" sz="1400" b="0" dirty="0"/>
              <a:t>Tháng 12 ít sấm sét vì lúc đó đã bắt đầu kết thúc mùa mưa chuyển sang mùa nắng.</a:t>
            </a:r>
            <a:endParaRPr lang="en-US" sz="1400" b="0" dirty="0"/>
          </a:p>
        </p:txBody>
      </p:sp>
    </p:spTree>
    <p:extLst>
      <p:ext uri="{BB962C8B-B14F-4D97-AF65-F5344CB8AC3E}">
        <p14:creationId xmlns:p14="http://schemas.microsoft.com/office/powerpoint/2010/main" val="3366583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817947"/>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5</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48287" y="1547087"/>
            <a:ext cx="7325062" cy="2874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lnSpc>
                <a:spcPct val="150000"/>
              </a:lnSpc>
            </a:pPr>
            <a:r>
              <a:rPr lang="vi-VN" dirty="0"/>
              <a:t>Điều thời tiết nhiều mây (</a:t>
            </a:r>
            <a:r>
              <a:rPr lang="vi-VN" dirty="0" err="1"/>
              <a:t>Cloudy</a:t>
            </a:r>
            <a:r>
              <a:rPr lang="vi-VN" dirty="0"/>
              <a:t>)</a:t>
            </a:r>
          </a:p>
          <a:p>
            <a:pPr algn="ctr">
              <a:lnSpc>
                <a:spcPct val="150000"/>
              </a:lnSpc>
            </a:pPr>
            <a:r>
              <a:rPr lang="vi-VN" dirty="0"/>
              <a:t>phân bố như thế nào trong khoảng thời gian từ 6h đến 18h các ngày trong tuần?</a:t>
            </a:r>
            <a:endParaRPr lang="en-US" dirty="0"/>
          </a:p>
        </p:txBody>
      </p:sp>
    </p:spTree>
    <p:extLst>
      <p:ext uri="{BB962C8B-B14F-4D97-AF65-F5344CB8AC3E}">
        <p14:creationId xmlns:p14="http://schemas.microsoft.com/office/powerpoint/2010/main" val="1963666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biết được những khoảng thời gian có thời tiết thuận lợi</a:t>
            </a:r>
            <a:br>
              <a:rPr lang="vi-VN" sz="1400" b="0" dirty="0"/>
            </a:br>
            <a:r>
              <a:rPr lang="vi-VN" sz="1400" b="0" dirty="0"/>
              <a:t>cho các hoạt động sinh hoạt ngoài trời trong mỗi ngày của cả tuần.</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Mong muốn không bị thời tiết làm ảnh hưởng đến buổi đi chơi với bạn bè.</a:t>
            </a:r>
          </a:p>
        </p:txBody>
      </p:sp>
    </p:spTree>
    <p:extLst>
      <p:ext uri="{BB962C8B-B14F-4D97-AF65-F5344CB8AC3E}">
        <p14:creationId xmlns:p14="http://schemas.microsoft.com/office/powerpoint/2010/main" val="1730231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9"/>
            <a:ext cx="7502142" cy="155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Phân tích và trích xuất dữ liệu:</a:t>
            </a:r>
          </a:p>
          <a:p>
            <a:pPr algn="l">
              <a:lnSpc>
                <a:spcPct val="150000"/>
              </a:lnSpc>
            </a:pPr>
            <a:r>
              <a:rPr lang="vi-VN" sz="1400" b="0" dirty="0"/>
              <a:t>Tạo </a:t>
            </a:r>
            <a:r>
              <a:rPr lang="vi-VN" sz="1400" b="0" dirty="0" err="1"/>
              <a:t>dataframe</a:t>
            </a:r>
            <a:r>
              <a:rPr lang="vi-VN" sz="1400" b="0" dirty="0"/>
              <a:t> là một ma trận 12x7 biểu diễn số lần thời tiết là nhiều mây trong khoảng thời gian từ 6h đến 18h theo từng ngày.</a:t>
            </a:r>
            <a:endParaRPr lang="en-US" sz="1400" b="0" dirty="0"/>
          </a:p>
        </p:txBody>
      </p:sp>
      <p:graphicFrame>
        <p:nvGraphicFramePr>
          <p:cNvPr id="3" name="Bảng 3">
            <a:extLst>
              <a:ext uri="{FF2B5EF4-FFF2-40B4-BE49-F238E27FC236}">
                <a16:creationId xmlns:a16="http://schemas.microsoft.com/office/drawing/2014/main" id="{42D83B43-FB20-DA88-4F38-3732FBE1A1F9}"/>
              </a:ext>
            </a:extLst>
          </p:cNvPr>
          <p:cNvGraphicFramePr>
            <a:graphicFrameLocks noGrp="1"/>
          </p:cNvGraphicFramePr>
          <p:nvPr>
            <p:extLst>
              <p:ext uri="{D42A27DB-BD31-4B8C-83A1-F6EECF244321}">
                <p14:modId xmlns:p14="http://schemas.microsoft.com/office/powerpoint/2010/main" val="2529277614"/>
              </p:ext>
            </p:extLst>
          </p:nvPr>
        </p:nvGraphicFramePr>
        <p:xfrm>
          <a:off x="1524000" y="2341417"/>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2080654928"/>
                    </a:ext>
                  </a:extLst>
                </a:gridCol>
                <a:gridCol w="1219200">
                  <a:extLst>
                    <a:ext uri="{9D8B030D-6E8A-4147-A177-3AD203B41FA5}">
                      <a16:colId xmlns:a16="http://schemas.microsoft.com/office/drawing/2014/main" val="622645292"/>
                    </a:ext>
                  </a:extLst>
                </a:gridCol>
                <a:gridCol w="1219200">
                  <a:extLst>
                    <a:ext uri="{9D8B030D-6E8A-4147-A177-3AD203B41FA5}">
                      <a16:colId xmlns:a16="http://schemas.microsoft.com/office/drawing/2014/main" val="2056098529"/>
                    </a:ext>
                  </a:extLst>
                </a:gridCol>
                <a:gridCol w="1219200">
                  <a:extLst>
                    <a:ext uri="{9D8B030D-6E8A-4147-A177-3AD203B41FA5}">
                      <a16:colId xmlns:a16="http://schemas.microsoft.com/office/drawing/2014/main" val="906284777"/>
                    </a:ext>
                  </a:extLst>
                </a:gridCol>
                <a:gridCol w="1219200">
                  <a:extLst>
                    <a:ext uri="{9D8B030D-6E8A-4147-A177-3AD203B41FA5}">
                      <a16:colId xmlns:a16="http://schemas.microsoft.com/office/drawing/2014/main" val="1070642299"/>
                    </a:ext>
                  </a:extLst>
                </a:gridCol>
              </a:tblGrid>
              <a:tr h="370840">
                <a:tc>
                  <a:txBody>
                    <a:bodyPr/>
                    <a:lstStyle/>
                    <a:p>
                      <a:pPr algn="r"/>
                      <a:endParaRPr lang="vi-VN" dirty="0"/>
                    </a:p>
                  </a:txBody>
                  <a:tcPr/>
                </a:tc>
                <a:tc>
                  <a:txBody>
                    <a:bodyPr/>
                    <a:lstStyle/>
                    <a:p>
                      <a:pPr algn="r"/>
                      <a:r>
                        <a:rPr lang="vi-VN" dirty="0"/>
                        <a:t>6</a:t>
                      </a:r>
                    </a:p>
                  </a:txBody>
                  <a:tcPr/>
                </a:tc>
                <a:tc>
                  <a:txBody>
                    <a:bodyPr/>
                    <a:lstStyle/>
                    <a:p>
                      <a:pPr algn="r"/>
                      <a:r>
                        <a:rPr lang="vi-VN" dirty="0"/>
                        <a:t>7</a:t>
                      </a:r>
                    </a:p>
                  </a:txBody>
                  <a:tcPr/>
                </a:tc>
                <a:tc>
                  <a:txBody>
                    <a:bodyPr/>
                    <a:lstStyle/>
                    <a:p>
                      <a:pPr algn="ctr"/>
                      <a:r>
                        <a:rPr lang="vi-VN" dirty="0"/>
                        <a:t>…</a:t>
                      </a:r>
                    </a:p>
                  </a:txBody>
                  <a:tcPr/>
                </a:tc>
                <a:tc>
                  <a:txBody>
                    <a:bodyPr/>
                    <a:lstStyle/>
                    <a:p>
                      <a:pPr algn="r"/>
                      <a:r>
                        <a:rPr lang="vi-VN" dirty="0"/>
                        <a:t>17</a:t>
                      </a:r>
                    </a:p>
                  </a:txBody>
                  <a:tcPr/>
                </a:tc>
                <a:extLst>
                  <a:ext uri="{0D108BD9-81ED-4DB2-BD59-A6C34878D82A}">
                    <a16:rowId xmlns:a16="http://schemas.microsoft.com/office/drawing/2014/main" val="3160579291"/>
                  </a:ext>
                </a:extLst>
              </a:tr>
              <a:tr h="370840">
                <a:tc>
                  <a:txBody>
                    <a:bodyPr/>
                    <a:lstStyle/>
                    <a:p>
                      <a:pPr algn="r"/>
                      <a:r>
                        <a:rPr lang="vi-VN" dirty="0" err="1"/>
                        <a:t>Monday</a:t>
                      </a:r>
                      <a:endParaRPr lang="vi-VN" dirty="0"/>
                    </a:p>
                  </a:txBody>
                  <a:tcPr/>
                </a:tc>
                <a:tc>
                  <a:txBody>
                    <a:bodyPr/>
                    <a:lstStyle/>
                    <a:p>
                      <a:pPr algn="r"/>
                      <a:r>
                        <a:rPr lang="vi-VN" dirty="0"/>
                        <a:t>70</a:t>
                      </a:r>
                    </a:p>
                  </a:txBody>
                  <a:tcPr/>
                </a:tc>
                <a:tc>
                  <a:txBody>
                    <a:bodyPr/>
                    <a:lstStyle/>
                    <a:p>
                      <a:pPr algn="r"/>
                      <a:r>
                        <a:rPr lang="vi-VN" dirty="0"/>
                        <a:t>65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68</a:t>
                      </a:r>
                    </a:p>
                  </a:txBody>
                  <a:tcPr/>
                </a:tc>
                <a:extLst>
                  <a:ext uri="{0D108BD9-81ED-4DB2-BD59-A6C34878D82A}">
                    <a16:rowId xmlns:a16="http://schemas.microsoft.com/office/drawing/2014/main" val="3841884639"/>
                  </a:ext>
                </a:extLst>
              </a:tr>
              <a:tr h="370840">
                <a:tc>
                  <a:txBody>
                    <a:bodyPr/>
                    <a:lstStyle/>
                    <a:p>
                      <a:pPr algn="r"/>
                      <a:r>
                        <a:rPr lang="vi-VN" dirty="0" err="1"/>
                        <a:t>Tuesday</a:t>
                      </a:r>
                      <a:endParaRPr lang="vi-VN" dirty="0"/>
                    </a:p>
                  </a:txBody>
                  <a:tcPr/>
                </a:tc>
                <a:tc>
                  <a:txBody>
                    <a:bodyPr/>
                    <a:lstStyle/>
                    <a:p>
                      <a:pPr algn="r"/>
                      <a:r>
                        <a:rPr lang="vi-VN" dirty="0"/>
                        <a:t>76</a:t>
                      </a:r>
                    </a:p>
                  </a:txBody>
                  <a:tcPr/>
                </a:tc>
                <a:tc>
                  <a:txBody>
                    <a:bodyPr/>
                    <a:lstStyle/>
                    <a:p>
                      <a:pPr algn="r"/>
                      <a:r>
                        <a:rPr lang="vi-VN" dirty="0"/>
                        <a:t>63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66</a:t>
                      </a:r>
                    </a:p>
                  </a:txBody>
                  <a:tcPr/>
                </a:tc>
                <a:extLst>
                  <a:ext uri="{0D108BD9-81ED-4DB2-BD59-A6C34878D82A}">
                    <a16:rowId xmlns:a16="http://schemas.microsoft.com/office/drawing/2014/main" val="2133697578"/>
                  </a:ext>
                </a:extLst>
              </a:tr>
              <a:tr h="370840">
                <a:tc>
                  <a:txBody>
                    <a:bodyPr/>
                    <a:lstStyle/>
                    <a:p>
                      <a:pPr algn="ct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extLst>
                  <a:ext uri="{0D108BD9-81ED-4DB2-BD59-A6C34878D82A}">
                    <a16:rowId xmlns:a16="http://schemas.microsoft.com/office/drawing/2014/main" val="476459852"/>
                  </a:ext>
                </a:extLst>
              </a:tr>
              <a:tr h="370840">
                <a:tc>
                  <a:txBody>
                    <a:bodyPr/>
                    <a:lstStyle/>
                    <a:p>
                      <a:pPr algn="r"/>
                      <a:r>
                        <a:rPr lang="vi-VN" dirty="0" err="1"/>
                        <a:t>Sunday</a:t>
                      </a:r>
                      <a:endParaRPr lang="vi-VN" dirty="0"/>
                    </a:p>
                  </a:txBody>
                  <a:tcPr/>
                </a:tc>
                <a:tc>
                  <a:txBody>
                    <a:bodyPr/>
                    <a:lstStyle/>
                    <a:p>
                      <a:pPr algn="r"/>
                      <a:r>
                        <a:rPr lang="vi-VN" dirty="0"/>
                        <a:t>70</a:t>
                      </a:r>
                    </a:p>
                  </a:txBody>
                  <a:tcPr/>
                </a:tc>
                <a:tc>
                  <a:txBody>
                    <a:bodyPr/>
                    <a:lstStyle/>
                    <a:p>
                      <a:pPr algn="r"/>
                      <a:r>
                        <a:rPr lang="vi-VN" dirty="0"/>
                        <a:t>64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75</a:t>
                      </a:r>
                    </a:p>
                  </a:txBody>
                  <a:tcPr/>
                </a:tc>
                <a:extLst>
                  <a:ext uri="{0D108BD9-81ED-4DB2-BD59-A6C34878D82A}">
                    <a16:rowId xmlns:a16="http://schemas.microsoft.com/office/drawing/2014/main" val="2060826058"/>
                  </a:ext>
                </a:extLst>
              </a:tr>
            </a:tbl>
          </a:graphicData>
        </a:graphic>
      </p:graphicFrame>
    </p:spTree>
    <p:extLst>
      <p:ext uri="{BB962C8B-B14F-4D97-AF65-F5344CB8AC3E}">
        <p14:creationId xmlns:p14="http://schemas.microsoft.com/office/powerpoint/2010/main" val="428212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1E7C6C42-6CC2-FBEA-E8DE-DCC9C96BBA20}"/>
              </a:ext>
            </a:extLst>
          </p:cNvPr>
          <p:cNvPicPr>
            <a:picLocks noChangeAspect="1"/>
          </p:cNvPicPr>
          <p:nvPr/>
        </p:nvPicPr>
        <p:blipFill>
          <a:blip r:embed="rId3"/>
          <a:stretch>
            <a:fillRect/>
          </a:stretch>
        </p:blipFill>
        <p:spPr>
          <a:xfrm>
            <a:off x="2056966" y="962073"/>
            <a:ext cx="4214812" cy="3219354"/>
          </a:xfrm>
          <a:prstGeom prst="rect">
            <a:avLst/>
          </a:prstGeom>
        </p:spPr>
      </p:pic>
    </p:spTree>
    <p:extLst>
      <p:ext uri="{BB962C8B-B14F-4D97-AF65-F5344CB8AC3E}">
        <p14:creationId xmlns:p14="http://schemas.microsoft.com/office/powerpoint/2010/main" val="26495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Assistant Medium"/>
                <a:ea typeface="Assistant Medium"/>
                <a:cs typeface="Assistant Medium"/>
                <a:sym typeface="Assistant Medium"/>
              </a:rPr>
              <a:t>GIỚI THIỆU VỀ ĐỒ ÁN</a:t>
            </a:r>
            <a:r>
              <a:rPr lang="en-US" b="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Đồ án phân tich và dự đoán thời tiết.</a:t>
            </a:r>
            <a:endParaRPr/>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a:t>02</a:t>
            </a:r>
            <a:endParaRPr lang="en-US" sz="3200" b="1"/>
          </a:p>
        </p:txBody>
      </p:sp>
      <p:pic>
        <p:nvPicPr>
          <p:cNvPr id="1026" name="Picture 2">
            <a:extLst>
              <a:ext uri="{FF2B5EF4-FFF2-40B4-BE49-F238E27FC236}">
                <a16:creationId xmlns:a16="http://schemas.microsoft.com/office/drawing/2014/main" id="{9132FEE7-E9F2-1433-898B-C6CA25F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59" y="1415886"/>
            <a:ext cx="3214688"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665631"/>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Thời tiết có nhiều mây hơn từ 9h mỗi ngày và thích hợp để bắt đầu một buổi đi chơi.</a:t>
            </a:r>
          </a:p>
          <a:p>
            <a:pPr algn="l">
              <a:lnSpc>
                <a:spcPct val="150000"/>
              </a:lnSpc>
            </a:pPr>
            <a:r>
              <a:rPr lang="vi-VN" sz="1400" b="0" dirty="0"/>
              <a:t>- Thứ ba và thứ bảy ít xuất hiện thời tiết nhiều mây hơn.</a:t>
            </a:r>
          </a:p>
          <a:p>
            <a:pPr algn="l">
              <a:lnSpc>
                <a:spcPct val="150000"/>
              </a:lnSpc>
            </a:pPr>
            <a:r>
              <a:rPr lang="vi-VN" sz="1400" b="0" dirty="0"/>
              <a:t>- Thứ tư, thứ năm và chủ nhật có tần suất xuất hiện thời tiết nhiều mây cao, đặc biệt trong khoảng thời gian từ 14h đến 17 giờ.</a:t>
            </a:r>
          </a:p>
          <a:p>
            <a:pPr algn="l">
              <a:lnSpc>
                <a:spcPct val="150000"/>
              </a:lnSpc>
            </a:pPr>
            <a:r>
              <a:rPr lang="vi-VN" sz="1400" b="0" dirty="0"/>
              <a:t>- Thứ hai, thứ tư, thứ năm và chủ nhật có khoảng thời gian liên tục thời tiết nhiều mây dài, kéo dài từ 11h đến 16 giờ.</a:t>
            </a:r>
          </a:p>
          <a:p>
            <a:pPr algn="l">
              <a:lnSpc>
                <a:spcPct val="150000"/>
              </a:lnSpc>
            </a:pPr>
            <a:r>
              <a:rPr lang="vi-VN" sz="1400" b="0" dirty="0"/>
              <a:t>- Kết luận: Thời gian phù hợp cho các hoạt động ngoài trời là buổi trưa chiều (11h đến 17h) các ngày thứ hai, thứ tư, thứ năm và chủ nhật.</a:t>
            </a:r>
            <a:endParaRPr lang="en-US" sz="1400" b="0" dirty="0"/>
          </a:p>
        </p:txBody>
      </p:sp>
    </p:spTree>
    <p:extLst>
      <p:ext uri="{BB962C8B-B14F-4D97-AF65-F5344CB8AC3E}">
        <p14:creationId xmlns:p14="http://schemas.microsoft.com/office/powerpoint/2010/main" val="3531646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817947"/>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6</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48287" y="1547088"/>
            <a:ext cx="7325062" cy="1807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lnSpc>
                <a:spcPct val="150000"/>
              </a:lnSpc>
            </a:pPr>
            <a:r>
              <a:rPr lang="vi-VN" dirty="0"/>
              <a:t>Những thời điểm nào chỉ số UV </a:t>
            </a:r>
            <a:br>
              <a:rPr lang="vi-VN" dirty="0"/>
            </a:br>
            <a:r>
              <a:rPr lang="vi-VN" dirty="0"/>
              <a:t>vượt ngưỡng cho phép?</a:t>
            </a:r>
            <a:endParaRPr lang="en-US" dirty="0"/>
          </a:p>
        </p:txBody>
      </p:sp>
    </p:spTree>
    <p:extLst>
      <p:ext uri="{BB962C8B-B14F-4D97-AF65-F5344CB8AC3E}">
        <p14:creationId xmlns:p14="http://schemas.microsoft.com/office/powerpoint/2010/main" val="3082048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ta biết được những khoảng thời gian có chỉ số UV cao,</a:t>
            </a:r>
            <a:br>
              <a:rPr lang="vi-VN" sz="1400" b="0" dirty="0"/>
            </a:br>
            <a:r>
              <a:rPr lang="vi-VN" sz="1400" b="0" dirty="0"/>
              <a:t>gây nguy hiểm với da người từ đó tránh tiếp xúc trực tiếp với ánh nắng.</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735660"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Mong muốn thời tiết không ảnh hưởng đến làn da cũng như sức khỏe chúng ta.</a:t>
            </a:r>
          </a:p>
        </p:txBody>
      </p:sp>
    </p:spTree>
    <p:extLst>
      <p:ext uri="{BB962C8B-B14F-4D97-AF65-F5344CB8AC3E}">
        <p14:creationId xmlns:p14="http://schemas.microsoft.com/office/powerpoint/2010/main" val="651132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5" name="Hình ảnh 4">
            <a:extLst>
              <a:ext uri="{FF2B5EF4-FFF2-40B4-BE49-F238E27FC236}">
                <a16:creationId xmlns:a16="http://schemas.microsoft.com/office/drawing/2014/main" id="{2F741765-7434-44D1-EE89-5699D7796920}"/>
              </a:ext>
            </a:extLst>
          </p:cNvPr>
          <p:cNvPicPr>
            <a:picLocks noChangeAspect="1"/>
          </p:cNvPicPr>
          <p:nvPr/>
        </p:nvPicPr>
        <p:blipFill>
          <a:blip r:embed="rId3"/>
          <a:stretch>
            <a:fillRect/>
          </a:stretch>
        </p:blipFill>
        <p:spPr>
          <a:xfrm>
            <a:off x="1458080" y="985837"/>
            <a:ext cx="5705475" cy="3171825"/>
          </a:xfrm>
          <a:prstGeom prst="rect">
            <a:avLst/>
          </a:prstGeom>
        </p:spPr>
      </p:pic>
    </p:spTree>
    <p:extLst>
      <p:ext uri="{BB962C8B-B14F-4D97-AF65-F5344CB8AC3E}">
        <p14:creationId xmlns:p14="http://schemas.microsoft.com/office/powerpoint/2010/main" val="2926055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665631"/>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Thời tiết trở nên khắc nghiệt hơn trong lúc từ 9 đến 14 giờ.</a:t>
            </a:r>
          </a:p>
          <a:p>
            <a:pPr algn="l">
              <a:lnSpc>
                <a:spcPct val="150000"/>
              </a:lnSpc>
            </a:pPr>
            <a:r>
              <a:rPr lang="vi-VN" sz="1400" b="0" dirty="0"/>
              <a:t>- Vào khoảng 9 và 14 giờ chỉ số UV nằm ở mức nguy cơ gây hại trung bình.</a:t>
            </a:r>
          </a:p>
          <a:p>
            <a:pPr algn="l">
              <a:lnSpc>
                <a:spcPct val="150000"/>
              </a:lnSpc>
            </a:pPr>
            <a:r>
              <a:rPr lang="vi-VN" sz="1400" b="0" dirty="0"/>
              <a:t>- Vào khoảng 10 và 13 giờ chỉ số UV nằm ở mức nguy cơ gây hại cao.</a:t>
            </a:r>
          </a:p>
          <a:p>
            <a:pPr algn="l">
              <a:lnSpc>
                <a:spcPct val="150000"/>
              </a:lnSpc>
            </a:pPr>
            <a:r>
              <a:rPr lang="vi-VN" sz="1400" b="0" dirty="0"/>
              <a:t>- Vào khoảng 11 và 12 giờ chỉ số UV nằm ở mức nguy cơ gây hại nằm ở mức rất cao, gây hại đến cơ thể.</a:t>
            </a:r>
          </a:p>
          <a:p>
            <a:pPr algn="l">
              <a:lnSpc>
                <a:spcPct val="150000"/>
              </a:lnSpc>
            </a:pPr>
            <a:r>
              <a:rPr lang="vi-VN" sz="1400" b="0" dirty="0"/>
              <a:t>- Kết luận: Không nên ra ngoài vào khoảng thời gian 11h - 13h nếu thật sự không cần thiết vì tia UV lúc này có nguy cơ gây hại rất cao, vào khoảng 10h và 14h nếu cần ra ngoài thì phải có che chắn để đảm bảo an toàn cho cơ thể mình.</a:t>
            </a:r>
            <a:endParaRPr lang="en-US" sz="1400" b="0" dirty="0"/>
          </a:p>
        </p:txBody>
      </p:sp>
    </p:spTree>
    <p:extLst>
      <p:ext uri="{BB962C8B-B14F-4D97-AF65-F5344CB8AC3E}">
        <p14:creationId xmlns:p14="http://schemas.microsoft.com/office/powerpoint/2010/main" val="2422687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12591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sistant Medium"/>
                <a:ea typeface="Assistant Medium"/>
                <a:cs typeface="Assistant Medium"/>
                <a:sym typeface="Assistant Medium"/>
              </a:rPr>
              <a:t>DATA MODELING</a:t>
            </a:r>
            <a:r>
              <a:rPr lang="en-US" b="0" dirty="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vi-VN" dirty="0"/>
              <a:t>Lựa chọn hình mô hình</a:t>
            </a:r>
            <a:endParaRPr lang="en" dirty="0"/>
          </a:p>
          <a:p>
            <a:pPr marL="0" lvl="0" indent="0" algn="l" rtl="0">
              <a:spcBef>
                <a:spcPts val="0"/>
              </a:spcBef>
              <a:spcAft>
                <a:spcPts val="0"/>
              </a:spcAft>
              <a:buNone/>
            </a:pPr>
            <a:r>
              <a:rPr lang="en" dirty="0"/>
              <a:t>- </a:t>
            </a:r>
            <a:r>
              <a:rPr lang="vi-VN" dirty="0"/>
              <a:t>Huấn luyện và đánh giá</a:t>
            </a:r>
            <a:r>
              <a:rPr lang="en" dirty="0"/>
              <a:t>.</a:t>
            </a:r>
            <a:endParaRPr dirty="0"/>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dirty="0"/>
              <a:t>0</a:t>
            </a:r>
            <a:r>
              <a:rPr lang="vi-VN" sz="3200" b="1" dirty="0"/>
              <a:t>6</a:t>
            </a:r>
            <a:endParaRPr lang="en-US" sz="3200" b="1" dirty="0"/>
          </a:p>
        </p:txBody>
      </p:sp>
      <p:pic>
        <p:nvPicPr>
          <p:cNvPr id="3" name="Hình ảnh 2" descr="Ảnh có chứa văn bản&#10;&#10;Mô tả được tạo tự động">
            <a:hlinkClick r:id="rId3"/>
            <a:extLst>
              <a:ext uri="{FF2B5EF4-FFF2-40B4-BE49-F238E27FC236}">
                <a16:creationId xmlns:a16="http://schemas.microsoft.com/office/drawing/2014/main" id="{6BB28F60-0562-8B3F-D1C2-28E9BEF5D010}"/>
              </a:ext>
            </a:extLst>
          </p:cNvPr>
          <p:cNvPicPr>
            <a:picLocks noChangeAspect="1"/>
          </p:cNvPicPr>
          <p:nvPr/>
        </p:nvPicPr>
        <p:blipFill>
          <a:blip r:embed="rId4"/>
          <a:stretch>
            <a:fillRect/>
          </a:stretch>
        </p:blipFill>
        <p:spPr>
          <a:xfrm>
            <a:off x="4269447" y="385910"/>
            <a:ext cx="4126638" cy="4126638"/>
          </a:xfrm>
          <a:prstGeom prst="rect">
            <a:avLst/>
          </a:prstGeom>
        </p:spPr>
      </p:pic>
    </p:spTree>
    <p:extLst>
      <p:ext uri="{BB962C8B-B14F-4D97-AF65-F5344CB8AC3E}">
        <p14:creationId xmlns:p14="http://schemas.microsoft.com/office/powerpoint/2010/main" val="3485395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526635" y="784891"/>
            <a:ext cx="3568365"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Bài</a:t>
            </a:r>
            <a:r>
              <a:rPr lang="en-US" sz="2800" dirty="0"/>
              <a:t> </a:t>
            </a:r>
            <a:r>
              <a:rPr lang="en-US" sz="2800" dirty="0" err="1"/>
              <a:t>toán</a:t>
            </a:r>
            <a:r>
              <a:rPr lang="en-US" sz="2800" dirty="0"/>
              <a:t> </a:t>
            </a:r>
            <a:r>
              <a:rPr lang="en-US" sz="2800" dirty="0" err="1"/>
              <a:t>đặt</a:t>
            </a:r>
            <a:r>
              <a:rPr lang="en-US" sz="2800" dirty="0"/>
              <a:t> </a:t>
            </a:r>
            <a:r>
              <a:rPr lang="en-US" sz="2800" dirty="0" err="1"/>
              <a:t>ra</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Dự đoán điều kiện thời tiết là nhiều mây hay không?</a:t>
            </a:r>
            <a:endParaRPr lang="en-US" sz="2800" dirty="0"/>
          </a:p>
        </p:txBody>
      </p:sp>
    </p:spTree>
    <p:extLst>
      <p:ext uri="{BB962C8B-B14F-4D97-AF65-F5344CB8AC3E}">
        <p14:creationId xmlns:p14="http://schemas.microsoft.com/office/powerpoint/2010/main" val="2277534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394154" y="397067"/>
            <a:ext cx="5833326"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Lựa</a:t>
            </a:r>
            <a:r>
              <a:rPr lang="en-US" sz="2800" dirty="0"/>
              <a:t> </a:t>
            </a:r>
            <a:r>
              <a:rPr lang="en-US" sz="2800" dirty="0" err="1"/>
              <a:t>chọn</a:t>
            </a:r>
            <a:r>
              <a:rPr lang="en-US" sz="2800" dirty="0"/>
              <a:t> </a:t>
            </a:r>
            <a:r>
              <a:rPr lang="en-US" sz="2800" dirty="0" err="1"/>
              <a:t>thuật</a:t>
            </a:r>
            <a:r>
              <a:rPr lang="en-US" sz="2800" dirty="0"/>
              <a:t> </a:t>
            </a:r>
            <a:r>
              <a:rPr lang="en-US" sz="2800" dirty="0" err="1"/>
              <a:t>toán</a:t>
            </a:r>
            <a:r>
              <a:rPr lang="en-US" sz="2800" dirty="0"/>
              <a:t> </a:t>
            </a:r>
            <a:r>
              <a:rPr lang="en-US" sz="2800" dirty="0" err="1"/>
              <a:t>máy</a:t>
            </a:r>
            <a:r>
              <a:rPr lang="en-US" sz="2800" dirty="0"/>
              <a:t> </a:t>
            </a:r>
            <a:r>
              <a:rPr lang="en-US" sz="2800" dirty="0" err="1"/>
              <a:t>học</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94991" y="1047537"/>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Thuật toán phân lớp (</a:t>
            </a:r>
            <a:r>
              <a:rPr lang="vi-VN" sz="2800" dirty="0" err="1"/>
              <a:t>Classification</a:t>
            </a:r>
            <a:r>
              <a:rPr lang="vi-VN" sz="2800" dirty="0"/>
              <a:t> </a:t>
            </a:r>
            <a:r>
              <a:rPr lang="vi-VN" sz="2800" dirty="0" err="1"/>
              <a:t>Algorithm</a:t>
            </a:r>
            <a:r>
              <a:rPr lang="vi-VN" sz="2800" dirty="0"/>
              <a:t>)</a:t>
            </a:r>
            <a:endParaRPr lang="en-US" sz="2800" dirty="0"/>
          </a:p>
        </p:txBody>
      </p:sp>
      <p:sp>
        <p:nvSpPr>
          <p:cNvPr id="3" name="Hộp Văn bản 2">
            <a:extLst>
              <a:ext uri="{FF2B5EF4-FFF2-40B4-BE49-F238E27FC236}">
                <a16:creationId xmlns:a16="http://schemas.microsoft.com/office/drawing/2014/main" id="{3387BA27-3BD8-6886-DE14-E85FCDAE557D}"/>
              </a:ext>
            </a:extLst>
          </p:cNvPr>
          <p:cNvSpPr txBox="1"/>
          <p:nvPr/>
        </p:nvSpPr>
        <p:spPr>
          <a:xfrm>
            <a:off x="546888" y="2280081"/>
            <a:ext cx="8193699" cy="1815882"/>
          </a:xfrm>
          <a:prstGeom prst="rect">
            <a:avLst/>
          </a:prstGeom>
          <a:noFill/>
        </p:spPr>
        <p:txBody>
          <a:bodyPr wrap="square" rtlCol="0">
            <a:spAutoFit/>
          </a:bodyPr>
          <a:lstStyle/>
          <a:p>
            <a:pPr marL="285750" indent="-285750">
              <a:buFontTx/>
              <a:buChar char="-"/>
            </a:pPr>
            <a:r>
              <a:rPr lang="vi-VN" dirty="0"/>
              <a:t>Phân lớp (</a:t>
            </a:r>
            <a:r>
              <a:rPr lang="vi-VN" dirty="0" err="1"/>
              <a:t>classification</a:t>
            </a:r>
            <a:r>
              <a:rPr lang="vi-VN" dirty="0"/>
              <a:t>) là một tiến trình xử lý nhằm xếp các mẫu dữ liệu hay các đối tượng vào</a:t>
            </a:r>
            <a:br>
              <a:rPr lang="vi-VN" dirty="0"/>
            </a:br>
            <a:r>
              <a:rPr lang="vi-VN" dirty="0"/>
              <a:t>một trong các lớp đã được định nghĩa trước. Các mẫu dữ liệu hay các đối tượng được xếp về các lớp dựa vào giá trị của các thuộc tính (</a:t>
            </a:r>
            <a:r>
              <a:rPr lang="vi-VN" dirty="0" err="1"/>
              <a:t>attributes</a:t>
            </a:r>
            <a:r>
              <a:rPr lang="vi-VN" dirty="0"/>
              <a:t>) của mẫu dữ liệu hay đối tượng đó. Sau khi đã xếp tất cả các đối tượng đã biết trước vào các lớp tương ứng, lúc này mỗi lớp được đặc trưng bởi </a:t>
            </a:r>
            <a:br>
              <a:rPr lang="vi-VN" dirty="0"/>
            </a:br>
            <a:r>
              <a:rPr lang="vi-VN" dirty="0"/>
              <a:t>tập các thuộc tính của các đối tượng chứa trong lớp đó.</a:t>
            </a:r>
          </a:p>
          <a:p>
            <a:endParaRPr lang="vi-VN" dirty="0"/>
          </a:p>
          <a:p>
            <a:pPr marL="285750" indent="-285750">
              <a:buFontTx/>
              <a:buChar char="-"/>
            </a:pPr>
            <a:r>
              <a:rPr lang="vi-VN" dirty="0"/>
              <a:t>Về bài toán "Dự đoán điều kiện thời tiết là nhiều mây hay không?", ở đây ta có 2 loại dữ liệu </a:t>
            </a:r>
            <a:br>
              <a:rPr lang="vi-VN" dirty="0"/>
            </a:br>
            <a:r>
              <a:rPr lang="vi-VN" dirty="0"/>
              <a:t>"có mây" và "không mây". Vì thế chọn </a:t>
            </a:r>
            <a:r>
              <a:rPr lang="vi-VN" dirty="0" err="1"/>
              <a:t>Classification</a:t>
            </a:r>
            <a:r>
              <a:rPr lang="vi-VN" dirty="0"/>
              <a:t> </a:t>
            </a:r>
            <a:r>
              <a:rPr lang="vi-VN" dirty="0" err="1"/>
              <a:t>Algorithm</a:t>
            </a:r>
            <a:r>
              <a:rPr lang="vi-VN" dirty="0"/>
              <a:t> là phù hợp nhất.</a:t>
            </a:r>
          </a:p>
        </p:txBody>
      </p:sp>
    </p:spTree>
    <p:extLst>
      <p:ext uri="{BB962C8B-B14F-4D97-AF65-F5344CB8AC3E}">
        <p14:creationId xmlns:p14="http://schemas.microsoft.com/office/powerpoint/2010/main" val="4149636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51768"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Tiền</a:t>
            </a:r>
            <a:r>
              <a:rPr lang="en-US" sz="2800" dirty="0"/>
              <a:t> </a:t>
            </a:r>
            <a:r>
              <a:rPr lang="en-US" sz="2800" dirty="0" err="1"/>
              <a:t>xử</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đầu</a:t>
            </a:r>
            <a:r>
              <a:rPr lang="en-US" sz="2800" dirty="0"/>
              <a:t> </a:t>
            </a:r>
            <a:r>
              <a:rPr lang="en-US" sz="2800" dirty="0" err="1"/>
              <a:t>vào</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8193699" cy="1384995"/>
          </a:xfrm>
          <a:prstGeom prst="rect">
            <a:avLst/>
          </a:prstGeom>
          <a:noFill/>
        </p:spPr>
        <p:txBody>
          <a:bodyPr wrap="square" rtlCol="0">
            <a:spAutoFit/>
          </a:bodyPr>
          <a:lstStyle/>
          <a:p>
            <a:pPr marL="285750" indent="-285750">
              <a:buFontTx/>
              <a:buChar char="-"/>
            </a:pPr>
            <a:r>
              <a:rPr lang="vi-VN" dirty="0"/>
              <a:t>Tiến hành thay đổi tập giá trị ở cột `</a:t>
            </a:r>
            <a:r>
              <a:rPr lang="vi-VN" dirty="0" err="1"/>
              <a:t>Condition</a:t>
            </a:r>
            <a:r>
              <a:rPr lang="vi-VN" dirty="0"/>
              <a:t>` thành ‘</a:t>
            </a:r>
            <a:r>
              <a:rPr lang="vi-VN" dirty="0" err="1"/>
              <a:t>Cloudy</a:t>
            </a:r>
            <a:r>
              <a:rPr lang="vi-VN" dirty="0"/>
              <a:t>’ và ‘</a:t>
            </a:r>
            <a:r>
              <a:rPr lang="vi-VN" dirty="0" err="1"/>
              <a:t>Not</a:t>
            </a:r>
            <a:r>
              <a:rPr lang="vi-VN" dirty="0"/>
              <a:t> </a:t>
            </a:r>
            <a:r>
              <a:rPr lang="vi-VN" dirty="0" err="1"/>
              <a:t>Cloudy</a:t>
            </a:r>
            <a:r>
              <a:rPr lang="vi-VN" dirty="0"/>
              <a:t>’.</a:t>
            </a:r>
          </a:p>
          <a:p>
            <a:pPr marL="285750" indent="-285750">
              <a:buFontTx/>
              <a:buChar char="-"/>
            </a:pPr>
            <a:r>
              <a:rPr lang="vi-VN" dirty="0"/>
              <a:t>Ở cột `</a:t>
            </a:r>
            <a:r>
              <a:rPr lang="vi-VN" dirty="0" err="1"/>
              <a:t>Time</a:t>
            </a:r>
            <a:r>
              <a:rPr lang="vi-VN" dirty="0"/>
              <a:t>` ta chỉ lấy tháng.</a:t>
            </a:r>
          </a:p>
          <a:p>
            <a:pPr marL="285750" indent="-285750">
              <a:buFontTx/>
              <a:buChar char="-"/>
            </a:pPr>
            <a:r>
              <a:rPr lang="vi-VN" dirty="0"/>
              <a:t>`UV </a:t>
            </a:r>
            <a:r>
              <a:rPr lang="vi-VN" dirty="0" err="1"/>
              <a:t>Description</a:t>
            </a:r>
            <a:r>
              <a:rPr lang="vi-VN" dirty="0"/>
              <a:t>` và `UV </a:t>
            </a:r>
            <a:r>
              <a:rPr lang="vi-VN" dirty="0" err="1"/>
              <a:t>Index</a:t>
            </a:r>
            <a:r>
              <a:rPr lang="vi-VN" dirty="0"/>
              <a:t>` có mức độ tương quan nhất định, chỉ số UV có thể biểu thị</a:t>
            </a:r>
            <a:br>
              <a:rPr lang="vi-VN" dirty="0"/>
            </a:br>
            <a:r>
              <a:rPr lang="vi-VN" dirty="0"/>
              <a:t>cho mức độ UV nên việc có cột `UV </a:t>
            </a:r>
            <a:r>
              <a:rPr lang="vi-VN" dirty="0" err="1"/>
              <a:t>Description</a:t>
            </a:r>
            <a:r>
              <a:rPr lang="vi-VN" dirty="0"/>
              <a:t>` trong quá trình này là không cần thiết.</a:t>
            </a:r>
          </a:p>
          <a:p>
            <a:pPr marL="285750" indent="-285750">
              <a:buFontTx/>
              <a:buChar char="-"/>
            </a:pPr>
            <a:r>
              <a:rPr lang="vi-VN" dirty="0"/>
              <a:t>Cột `</a:t>
            </a:r>
            <a:r>
              <a:rPr lang="vi-VN" dirty="0" err="1"/>
              <a:t>Condition</a:t>
            </a:r>
            <a:r>
              <a:rPr lang="vi-VN" dirty="0"/>
              <a:t>` là dạng </a:t>
            </a:r>
            <a:r>
              <a:rPr lang="vi-VN" dirty="0" err="1"/>
              <a:t>categorical</a:t>
            </a:r>
            <a:r>
              <a:rPr lang="vi-VN" dirty="0"/>
              <a:t> nên trước khi đưa vào mô hình, ta phải đưa về dạng </a:t>
            </a:r>
            <a:r>
              <a:rPr lang="vi-VN" dirty="0" err="1"/>
              <a:t>numerical</a:t>
            </a:r>
            <a:r>
              <a:rPr lang="vi-VN" dirty="0"/>
              <a:t>.</a:t>
            </a:r>
          </a:p>
        </p:txBody>
      </p:sp>
      <p:pic>
        <p:nvPicPr>
          <p:cNvPr id="5" name="Hình ảnh 4">
            <a:extLst>
              <a:ext uri="{FF2B5EF4-FFF2-40B4-BE49-F238E27FC236}">
                <a16:creationId xmlns:a16="http://schemas.microsoft.com/office/drawing/2014/main" id="{41004062-FAE2-69C2-EFC0-8852E15329E9}"/>
              </a:ext>
            </a:extLst>
          </p:cNvPr>
          <p:cNvPicPr>
            <a:picLocks noChangeAspect="1"/>
          </p:cNvPicPr>
          <p:nvPr/>
        </p:nvPicPr>
        <p:blipFill>
          <a:blip r:embed="rId3"/>
          <a:stretch>
            <a:fillRect/>
          </a:stretch>
        </p:blipFill>
        <p:spPr>
          <a:xfrm>
            <a:off x="1736864" y="2435638"/>
            <a:ext cx="5351728" cy="1883292"/>
          </a:xfrm>
          <a:prstGeom prst="rect">
            <a:avLst/>
          </a:prstGeom>
        </p:spPr>
      </p:pic>
    </p:spTree>
    <p:extLst>
      <p:ext uri="{BB962C8B-B14F-4D97-AF65-F5344CB8AC3E}">
        <p14:creationId xmlns:p14="http://schemas.microsoft.com/office/powerpoint/2010/main" val="976828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Huấn</a:t>
            </a:r>
            <a:r>
              <a:rPr lang="en-US" sz="2800" dirty="0"/>
              <a:t> </a:t>
            </a:r>
            <a:r>
              <a:rPr lang="en-US" sz="2800" dirty="0" err="1"/>
              <a:t>luyện</a:t>
            </a:r>
            <a:r>
              <a:rPr lang="en-US" sz="2800" dirty="0"/>
              <a:t> </a:t>
            </a:r>
            <a:r>
              <a:rPr lang="en-US" sz="2800" dirty="0" err="1"/>
              <a:t>và</a:t>
            </a:r>
            <a:r>
              <a:rPr lang="en-US" sz="2800" dirty="0"/>
              <a:t> </a:t>
            </a:r>
            <a:r>
              <a:rPr lang="en-US" sz="2800" dirty="0" err="1"/>
              <a:t>đánh</a:t>
            </a:r>
            <a:r>
              <a:rPr lang="en-US" sz="2800" dirty="0"/>
              <a:t> </a:t>
            </a:r>
            <a:r>
              <a:rPr lang="en-US" sz="2800" dirty="0" err="1"/>
              <a:t>giá</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887231"/>
          </a:xfrm>
          <a:prstGeom prst="rect">
            <a:avLst/>
          </a:prstGeom>
          <a:noFill/>
        </p:spPr>
        <p:txBody>
          <a:bodyPr wrap="square" rtlCol="0">
            <a:spAutoFit/>
          </a:bodyPr>
          <a:lstStyle/>
          <a:p>
            <a:pPr marL="285750" indent="-285750">
              <a:lnSpc>
                <a:spcPct val="200000"/>
              </a:lnSpc>
              <a:buFontTx/>
              <a:buChar char="-"/>
            </a:pPr>
            <a:r>
              <a:rPr lang="vi-VN" dirty="0"/>
              <a:t>Tách tập dữ liệu thành </a:t>
            </a:r>
            <a:r>
              <a:rPr lang="vi-VN" dirty="0" err="1"/>
              <a:t>feature</a:t>
            </a:r>
            <a:r>
              <a:rPr lang="vi-VN" dirty="0"/>
              <a:t> và </a:t>
            </a:r>
            <a:r>
              <a:rPr lang="vi-VN" dirty="0" err="1"/>
              <a:t>label</a:t>
            </a:r>
            <a:r>
              <a:rPr lang="vi-VN" dirty="0"/>
              <a:t>.</a:t>
            </a:r>
          </a:p>
          <a:p>
            <a:pPr marL="285750" indent="-285750">
              <a:lnSpc>
                <a:spcPct val="200000"/>
              </a:lnSpc>
              <a:buFontTx/>
              <a:buChar char="-"/>
            </a:pPr>
            <a:r>
              <a:rPr lang="vi-VN" dirty="0"/>
              <a:t>Tách tập dữ liệu thành tập huấn luyện (</a:t>
            </a:r>
            <a:r>
              <a:rPr lang="vi-VN" dirty="0" err="1"/>
              <a:t>training</a:t>
            </a:r>
            <a:r>
              <a:rPr lang="vi-VN" dirty="0"/>
              <a:t> </a:t>
            </a:r>
            <a:r>
              <a:rPr lang="vi-VN" dirty="0" err="1"/>
              <a:t>set</a:t>
            </a:r>
            <a:r>
              <a:rPr lang="vi-VN" dirty="0"/>
              <a:t>) và tập kiểm tra (</a:t>
            </a:r>
            <a:r>
              <a:rPr lang="vi-VN" dirty="0" err="1"/>
              <a:t>test</a:t>
            </a:r>
            <a:r>
              <a:rPr lang="vi-VN" dirty="0"/>
              <a:t> </a:t>
            </a:r>
            <a:r>
              <a:rPr lang="vi-VN" dirty="0" err="1"/>
              <a:t>set</a:t>
            </a:r>
            <a:r>
              <a:rPr lang="vi-VN" dirty="0"/>
              <a:t>).</a:t>
            </a:r>
          </a:p>
        </p:txBody>
      </p:sp>
      <p:pic>
        <p:nvPicPr>
          <p:cNvPr id="4" name="Hình ảnh 3">
            <a:extLst>
              <a:ext uri="{FF2B5EF4-FFF2-40B4-BE49-F238E27FC236}">
                <a16:creationId xmlns:a16="http://schemas.microsoft.com/office/drawing/2014/main" id="{DDDC6CC4-6776-F9A8-C77C-CA471D168F02}"/>
              </a:ext>
            </a:extLst>
          </p:cNvPr>
          <p:cNvPicPr>
            <a:picLocks noChangeAspect="1"/>
          </p:cNvPicPr>
          <p:nvPr/>
        </p:nvPicPr>
        <p:blipFill>
          <a:blip r:embed="rId3"/>
          <a:stretch>
            <a:fillRect/>
          </a:stretch>
        </p:blipFill>
        <p:spPr>
          <a:xfrm>
            <a:off x="2589647" y="2085907"/>
            <a:ext cx="3353268" cy="485843"/>
          </a:xfrm>
          <a:prstGeom prst="rect">
            <a:avLst/>
          </a:prstGeom>
        </p:spPr>
      </p:pic>
      <p:sp>
        <p:nvSpPr>
          <p:cNvPr id="6" name="Hộp Văn bản 5">
            <a:extLst>
              <a:ext uri="{FF2B5EF4-FFF2-40B4-BE49-F238E27FC236}">
                <a16:creationId xmlns:a16="http://schemas.microsoft.com/office/drawing/2014/main" id="{9AAC619D-BE8C-5E38-C225-B3C6E5AC6D77}"/>
              </a:ext>
            </a:extLst>
          </p:cNvPr>
          <p:cNvSpPr txBox="1"/>
          <p:nvPr/>
        </p:nvSpPr>
        <p:spPr>
          <a:xfrm>
            <a:off x="693840" y="2825272"/>
            <a:ext cx="7340777" cy="1318118"/>
          </a:xfrm>
          <a:prstGeom prst="rect">
            <a:avLst/>
          </a:prstGeom>
          <a:noFill/>
        </p:spPr>
        <p:txBody>
          <a:bodyPr wrap="square" rtlCol="0">
            <a:spAutoFit/>
          </a:bodyPr>
          <a:lstStyle/>
          <a:p>
            <a:pPr marL="285750" indent="-285750">
              <a:lnSpc>
                <a:spcPct val="200000"/>
              </a:lnSpc>
              <a:buFontTx/>
              <a:buChar char="-"/>
            </a:pPr>
            <a:r>
              <a:rPr lang="vi-VN" dirty="0"/>
              <a:t>Sau khi đã tách tập dữ liệu thành tập huấn luyện và tập kiểm tra, ta sẵn sàng tiến hành huấn luyện và đánh giá mô hình với hai mô hình phổ biến cho các phân lớp, đó chính là KNN và </a:t>
            </a:r>
            <a:r>
              <a:rPr lang="vi-VN" dirty="0" err="1"/>
              <a:t>Naive</a:t>
            </a:r>
            <a:r>
              <a:rPr lang="vi-VN" dirty="0"/>
              <a:t> </a:t>
            </a:r>
            <a:r>
              <a:rPr lang="vi-VN" dirty="0" err="1"/>
              <a:t>Bayes</a:t>
            </a:r>
            <a:r>
              <a:rPr lang="vi-VN" dirty="0"/>
              <a:t>.</a:t>
            </a:r>
          </a:p>
        </p:txBody>
      </p:sp>
    </p:spTree>
    <p:extLst>
      <p:ext uri="{BB962C8B-B14F-4D97-AF65-F5344CB8AC3E}">
        <p14:creationId xmlns:p14="http://schemas.microsoft.com/office/powerpoint/2010/main" val="351742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subTitle" idx="1"/>
          </p:nvPr>
        </p:nvSpPr>
        <p:spPr>
          <a:xfrm>
            <a:off x="1199975" y="1307875"/>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Tính cần thiết</a:t>
            </a:r>
            <a:endParaRPr/>
          </a:p>
        </p:txBody>
      </p:sp>
      <p:sp>
        <p:nvSpPr>
          <p:cNvPr id="333" name="Google Shape;333;p41"/>
          <p:cNvSpPr txBox="1">
            <a:spLocks noGrp="1"/>
          </p:cNvSpPr>
          <p:nvPr>
            <p:ph type="subTitle" idx="2"/>
          </p:nvPr>
        </p:nvSpPr>
        <p:spPr>
          <a:xfrm>
            <a:off x="1199975" y="1672350"/>
            <a:ext cx="3857752" cy="728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 Là chủ để cần thiết, được mọi người đặt biệt quan tâm, được xem hàng ngày hàng giờ.</a:t>
            </a:r>
            <a:endParaRPr/>
          </a:p>
        </p:txBody>
      </p:sp>
      <p:sp>
        <p:nvSpPr>
          <p:cNvPr id="334" name="Google Shape;334;p41"/>
          <p:cNvSpPr txBox="1">
            <a:spLocks noGrp="1"/>
          </p:cNvSpPr>
          <p:nvPr>
            <p:ph type="subTitle" idx="3"/>
          </p:nvPr>
        </p:nvSpPr>
        <p:spPr>
          <a:xfrm>
            <a:off x="1199974" y="2851825"/>
            <a:ext cx="4052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Dự đáo được thời tiết phụ phụ cho các công việc khác như  trồng trọ, xây dựng , cảnh báo thiên ta.i	</a:t>
            </a:r>
            <a:endParaRPr/>
          </a:p>
        </p:txBody>
      </p:sp>
      <p:sp>
        <p:nvSpPr>
          <p:cNvPr id="335" name="Google Shape;335;p41"/>
          <p:cNvSpPr txBox="1">
            <a:spLocks noGrp="1"/>
          </p:cNvSpPr>
          <p:nvPr>
            <p:ph type="subTitle" idx="4"/>
          </p:nvPr>
        </p:nvSpPr>
        <p:spPr>
          <a:xfrm>
            <a:off x="1199974" y="4031301"/>
            <a:ext cx="47029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Là chủ để được quan tâm nhiều do đó tiềm năng phát triễn của đồ án này trong tương lai có khả  năng là khá cao.</a:t>
            </a:r>
            <a:endParaRPr/>
          </a:p>
        </p:txBody>
      </p:sp>
      <p:sp>
        <p:nvSpPr>
          <p:cNvPr id="336" name="Google Shape;336;p41"/>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Lý do chọn đồ án</a:t>
            </a:r>
            <a:endParaRPr b="0">
              <a:latin typeface="Assistant Medium"/>
              <a:ea typeface="Assistant Medium"/>
              <a:cs typeface="Assistant Medium"/>
              <a:sym typeface="Assistant Medium"/>
            </a:endParaRPr>
          </a:p>
        </p:txBody>
      </p:sp>
      <p:sp>
        <p:nvSpPr>
          <p:cNvPr id="337" name="Google Shape;337;p41"/>
          <p:cNvSpPr txBox="1">
            <a:spLocks noGrp="1"/>
          </p:cNvSpPr>
          <p:nvPr>
            <p:ph type="subTitle" idx="5"/>
          </p:nvPr>
        </p:nvSpPr>
        <p:spPr>
          <a:xfrm>
            <a:off x="1199975" y="2488163"/>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Tính cấp bách</a:t>
            </a:r>
            <a:endParaRPr/>
          </a:p>
        </p:txBody>
      </p:sp>
      <p:sp>
        <p:nvSpPr>
          <p:cNvPr id="338" name="Google Shape;338;p41"/>
          <p:cNvSpPr txBox="1">
            <a:spLocks noGrp="1"/>
          </p:cNvSpPr>
          <p:nvPr>
            <p:ph type="subTitle" idx="6"/>
          </p:nvPr>
        </p:nvSpPr>
        <p:spPr>
          <a:xfrm>
            <a:off x="1199975" y="3668450"/>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Khả năng mở rộng</a:t>
            </a:r>
          </a:p>
        </p:txBody>
      </p:sp>
      <p:grpSp>
        <p:nvGrpSpPr>
          <p:cNvPr id="339" name="Google Shape;339;p41"/>
          <p:cNvGrpSpPr/>
          <p:nvPr/>
        </p:nvGrpSpPr>
        <p:grpSpPr>
          <a:xfrm>
            <a:off x="7866556" y="519352"/>
            <a:ext cx="564211" cy="183878"/>
            <a:chOff x="322625" y="4867200"/>
            <a:chExt cx="847800" cy="276300"/>
          </a:xfrm>
        </p:grpSpPr>
        <p:cxnSp>
          <p:nvCxnSpPr>
            <p:cNvPr id="340" name="Google Shape;340;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2" name="Google Shape;342;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3" name="Google Shape;343;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4" name="Google Shape;344;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5" name="Google Shape;345;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48" name="Google Shape;348;p41"/>
          <p:cNvGrpSpPr/>
          <p:nvPr/>
        </p:nvGrpSpPr>
        <p:grpSpPr>
          <a:xfrm rot="-5400000">
            <a:off x="521214" y="4226207"/>
            <a:ext cx="566924" cy="182883"/>
            <a:chOff x="322625" y="4867200"/>
            <a:chExt cx="847800" cy="276300"/>
          </a:xfrm>
        </p:grpSpPr>
        <p:cxnSp>
          <p:nvCxnSpPr>
            <p:cNvPr id="349" name="Google Shape;349;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0" name="Google Shape;350;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1" name="Google Shape;351;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2" name="Google Shape;352;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3" name="Google Shape;353;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4" name="Google Shape;354;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6" name="Picture 2" descr="Những dấu chấm hỏi (?) | Giác Ngộ Online">
            <a:extLst>
              <a:ext uri="{FF2B5EF4-FFF2-40B4-BE49-F238E27FC236}">
                <a16:creationId xmlns:a16="http://schemas.microsoft.com/office/drawing/2014/main" id="{FAE6B581-3B76-6D8F-A60C-A8589FD3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205" y="1098482"/>
            <a:ext cx="1959958" cy="253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KNN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1668214"/>
          </a:xfrm>
          <a:prstGeom prst="rect">
            <a:avLst/>
          </a:prstGeom>
          <a:noFill/>
        </p:spPr>
        <p:txBody>
          <a:bodyPr wrap="square" rtlCol="0">
            <a:spAutoFit/>
          </a:bodyPr>
          <a:lstStyle/>
          <a:p>
            <a:pPr marL="285750" indent="-285750">
              <a:lnSpc>
                <a:spcPct val="150000"/>
              </a:lnSpc>
              <a:buFontTx/>
              <a:buChar char="-"/>
            </a:pPr>
            <a:r>
              <a:rPr lang="vi-VN" dirty="0"/>
              <a:t>Khi </a:t>
            </a:r>
            <a:r>
              <a:rPr lang="vi-VN" dirty="0" err="1"/>
              <a:t>training</a:t>
            </a:r>
            <a:r>
              <a:rPr lang="vi-VN" dirty="0"/>
              <a:t>, thuật toán này không học một điều gì từ dữ liệu </a:t>
            </a:r>
            <a:r>
              <a:rPr lang="vi-VN" dirty="0" err="1"/>
              <a:t>training</a:t>
            </a:r>
            <a:r>
              <a:rPr lang="vi-VN" dirty="0"/>
              <a:t> (đây cũng là lý do thuật toán này được xếp vào loại </a:t>
            </a:r>
            <a:r>
              <a:rPr lang="vi-VN" dirty="0" err="1"/>
              <a:t>lazy</a:t>
            </a:r>
            <a:r>
              <a:rPr lang="vi-VN" dirty="0"/>
              <a:t> </a:t>
            </a:r>
            <a:r>
              <a:rPr lang="vi-VN" dirty="0" err="1"/>
              <a:t>learning</a:t>
            </a:r>
            <a:r>
              <a:rPr lang="vi-VN" dirty="0"/>
              <a:t>), mọi tính toán được thực hiện khi nó cần dự đoán kết quả của dữ liệu mới. K-</a:t>
            </a:r>
            <a:r>
              <a:rPr lang="vi-VN" dirty="0" err="1"/>
              <a:t>nearest</a:t>
            </a:r>
            <a:r>
              <a:rPr lang="vi-VN" dirty="0"/>
              <a:t> </a:t>
            </a:r>
            <a:r>
              <a:rPr lang="vi-VN" dirty="0" err="1"/>
              <a:t>neighbor</a:t>
            </a:r>
            <a:r>
              <a:rPr lang="vi-VN" dirty="0"/>
              <a:t> có thể áp dụng được vào cả hai loại của bài toán </a:t>
            </a:r>
            <a:r>
              <a:rPr lang="vi-VN" dirty="0" err="1"/>
              <a:t>Supervised</a:t>
            </a:r>
            <a:r>
              <a:rPr lang="vi-VN" dirty="0"/>
              <a:t> </a:t>
            </a:r>
            <a:r>
              <a:rPr lang="vi-VN" dirty="0" err="1"/>
              <a:t>learning</a:t>
            </a:r>
            <a:r>
              <a:rPr lang="vi-VN" dirty="0"/>
              <a:t> là </a:t>
            </a:r>
            <a:r>
              <a:rPr lang="vi-VN" dirty="0" err="1"/>
              <a:t>Classification</a:t>
            </a:r>
            <a:r>
              <a:rPr lang="vi-VN" dirty="0"/>
              <a:t> và </a:t>
            </a:r>
            <a:r>
              <a:rPr lang="vi-VN" dirty="0" err="1"/>
              <a:t>Regression</a:t>
            </a:r>
            <a:r>
              <a:rPr lang="vi-VN" dirty="0"/>
              <a:t>. KNN còn được gọi là một thuật toán </a:t>
            </a:r>
            <a:r>
              <a:rPr lang="vi-VN" dirty="0" err="1"/>
              <a:t>Instance-based</a:t>
            </a:r>
            <a:r>
              <a:rPr lang="vi-VN" dirty="0"/>
              <a:t> hay </a:t>
            </a:r>
            <a:r>
              <a:rPr lang="vi-VN" dirty="0" err="1"/>
              <a:t>Memory-based</a:t>
            </a:r>
            <a:r>
              <a:rPr lang="vi-VN" dirty="0"/>
              <a:t> </a:t>
            </a:r>
            <a:r>
              <a:rPr lang="vi-VN" dirty="0" err="1"/>
              <a:t>learning</a:t>
            </a:r>
            <a:r>
              <a:rPr lang="vi-VN" dirty="0"/>
              <a:t>.</a:t>
            </a:r>
          </a:p>
        </p:txBody>
      </p:sp>
      <p:sp>
        <p:nvSpPr>
          <p:cNvPr id="6" name="Hộp Văn bản 5">
            <a:extLst>
              <a:ext uri="{FF2B5EF4-FFF2-40B4-BE49-F238E27FC236}">
                <a16:creationId xmlns:a16="http://schemas.microsoft.com/office/drawing/2014/main" id="{9AAC619D-BE8C-5E38-C225-B3C6E5AC6D77}"/>
              </a:ext>
            </a:extLst>
          </p:cNvPr>
          <p:cNvSpPr txBox="1"/>
          <p:nvPr/>
        </p:nvSpPr>
        <p:spPr>
          <a:xfrm>
            <a:off x="693840" y="2825272"/>
            <a:ext cx="7340777" cy="887231"/>
          </a:xfrm>
          <a:prstGeom prst="rect">
            <a:avLst/>
          </a:prstGeom>
          <a:noFill/>
        </p:spPr>
        <p:txBody>
          <a:bodyPr wrap="square" rtlCol="0">
            <a:spAutoFit/>
          </a:bodyPr>
          <a:lstStyle/>
          <a:p>
            <a:pPr marL="285750" indent="-285750">
              <a:lnSpc>
                <a:spcPct val="200000"/>
              </a:lnSpc>
              <a:buFontTx/>
              <a:buChar char="-"/>
            </a:pPr>
            <a:r>
              <a:rPr lang="vi-VN" dirty="0"/>
              <a:t>Kiểm tra độ chính xác của mô hình khi huấn luyện với các giá trị khác nhau của</a:t>
            </a:r>
            <a:br>
              <a:rPr lang="vi-VN" dirty="0"/>
            </a:br>
            <a:r>
              <a:rPr lang="vi-VN" dirty="0" err="1"/>
              <a:t>super-parameter</a:t>
            </a:r>
            <a:r>
              <a:rPr lang="vi-VN" dirty="0"/>
              <a:t> `</a:t>
            </a:r>
            <a:r>
              <a:rPr lang="vi-VN" dirty="0" err="1"/>
              <a:t>n_neighbors</a:t>
            </a:r>
            <a:r>
              <a:rPr lang="vi-VN" dirty="0"/>
              <a:t>` và sau đó chọn giá trị tốt nhất từ chúng.</a:t>
            </a:r>
          </a:p>
        </p:txBody>
      </p:sp>
    </p:spTree>
    <p:extLst>
      <p:ext uri="{BB962C8B-B14F-4D97-AF65-F5344CB8AC3E}">
        <p14:creationId xmlns:p14="http://schemas.microsoft.com/office/powerpoint/2010/main" val="3593858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Huấn luyện mô hình</a:t>
            </a:r>
          </a:p>
        </p:txBody>
      </p:sp>
      <p:pic>
        <p:nvPicPr>
          <p:cNvPr id="5" name="Hình ảnh 4">
            <a:extLst>
              <a:ext uri="{FF2B5EF4-FFF2-40B4-BE49-F238E27FC236}">
                <a16:creationId xmlns:a16="http://schemas.microsoft.com/office/drawing/2014/main" id="{FE3BA403-0562-B2FE-C238-8D0D93D6263E}"/>
              </a:ext>
            </a:extLst>
          </p:cNvPr>
          <p:cNvPicPr>
            <a:picLocks noChangeAspect="1"/>
          </p:cNvPicPr>
          <p:nvPr/>
        </p:nvPicPr>
        <p:blipFill>
          <a:blip r:embed="rId3"/>
          <a:stretch>
            <a:fillRect/>
          </a:stretch>
        </p:blipFill>
        <p:spPr>
          <a:xfrm>
            <a:off x="1600889" y="906682"/>
            <a:ext cx="5423366" cy="2939178"/>
          </a:xfrm>
          <a:prstGeom prst="rect">
            <a:avLst/>
          </a:prstGeom>
        </p:spPr>
      </p:pic>
      <p:sp>
        <p:nvSpPr>
          <p:cNvPr id="6" name="Hộp Văn bản 5">
            <a:extLst>
              <a:ext uri="{FF2B5EF4-FFF2-40B4-BE49-F238E27FC236}">
                <a16:creationId xmlns:a16="http://schemas.microsoft.com/office/drawing/2014/main" id="{406ED7CE-13B2-BEF4-3F4D-E46FCA4521DD}"/>
              </a:ext>
            </a:extLst>
          </p:cNvPr>
          <p:cNvSpPr txBox="1"/>
          <p:nvPr/>
        </p:nvSpPr>
        <p:spPr>
          <a:xfrm>
            <a:off x="1600890" y="4007224"/>
            <a:ext cx="5423366" cy="307777"/>
          </a:xfrm>
          <a:prstGeom prst="rect">
            <a:avLst/>
          </a:prstGeom>
          <a:noFill/>
        </p:spPr>
        <p:txBody>
          <a:bodyPr wrap="square" rtlCol="0">
            <a:spAutoFit/>
          </a:bodyPr>
          <a:lstStyle/>
          <a:p>
            <a:pPr algn="ctr"/>
            <a:r>
              <a:rPr lang="vi-VN" dirty="0"/>
              <a:t>Biểu đồ cho ta thấy độ chính xác cao nhất với giá trị của 'k' là 10</a:t>
            </a:r>
          </a:p>
        </p:txBody>
      </p:sp>
    </p:spTree>
    <p:extLst>
      <p:ext uri="{BB962C8B-B14F-4D97-AF65-F5344CB8AC3E}">
        <p14:creationId xmlns:p14="http://schemas.microsoft.com/office/powerpoint/2010/main" val="3790444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Cross-validation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7803" y="813901"/>
            <a:ext cx="7340777" cy="3607206"/>
          </a:xfrm>
          <a:prstGeom prst="rect">
            <a:avLst/>
          </a:prstGeom>
          <a:noFill/>
        </p:spPr>
        <p:txBody>
          <a:bodyPr wrap="square" rtlCol="0">
            <a:spAutoFit/>
          </a:bodyPr>
          <a:lstStyle/>
          <a:p>
            <a:pPr>
              <a:lnSpc>
                <a:spcPct val="150000"/>
              </a:lnSpc>
            </a:pPr>
            <a:r>
              <a:rPr lang="vi-VN" dirty="0" err="1"/>
              <a:t>Cross</a:t>
            </a:r>
            <a:r>
              <a:rPr lang="vi-VN" dirty="0"/>
              <a:t> </a:t>
            </a:r>
            <a:r>
              <a:rPr lang="vi-VN" dirty="0" err="1"/>
              <a:t>validation</a:t>
            </a:r>
            <a:r>
              <a:rPr lang="vi-VN" dirty="0"/>
              <a:t> là một kỹ thuật lấy mẫu để đánh giá mô hình học máy trong trường hợp dữ liệu không được dồi dào cho lắm.</a:t>
            </a:r>
          </a:p>
          <a:p>
            <a:pPr>
              <a:lnSpc>
                <a:spcPct val="150000"/>
              </a:lnSpc>
            </a:pPr>
            <a:r>
              <a:rPr lang="vi-VN" dirty="0"/>
              <a:t>Kỹ thuật này thường bao gồm các bước như sau:</a:t>
            </a:r>
          </a:p>
          <a:p>
            <a:pPr>
              <a:lnSpc>
                <a:spcPct val="150000"/>
              </a:lnSpc>
            </a:pPr>
            <a:r>
              <a:rPr lang="vi-VN" dirty="0"/>
              <a:t>         1. Xáo trộn </a:t>
            </a:r>
            <a:r>
              <a:rPr lang="vi-VN" dirty="0" err="1"/>
              <a:t>dataset</a:t>
            </a:r>
            <a:r>
              <a:rPr lang="vi-VN" dirty="0"/>
              <a:t> một cách ngẫu nhiên.</a:t>
            </a:r>
          </a:p>
          <a:p>
            <a:pPr>
              <a:lnSpc>
                <a:spcPct val="150000"/>
              </a:lnSpc>
            </a:pPr>
            <a:r>
              <a:rPr lang="vi-VN" dirty="0"/>
              <a:t>         2. Chia </a:t>
            </a:r>
            <a:r>
              <a:rPr lang="vi-VN" dirty="0" err="1"/>
              <a:t>dataset</a:t>
            </a:r>
            <a:r>
              <a:rPr lang="vi-VN" dirty="0"/>
              <a:t> thành k nhóm.</a:t>
            </a:r>
          </a:p>
          <a:p>
            <a:pPr>
              <a:lnSpc>
                <a:spcPct val="150000"/>
              </a:lnSpc>
            </a:pPr>
            <a:r>
              <a:rPr lang="vi-VN" dirty="0"/>
              <a:t>         3. Với mỗi nhóm:</a:t>
            </a:r>
          </a:p>
          <a:p>
            <a:pPr>
              <a:lnSpc>
                <a:spcPct val="150000"/>
              </a:lnSpc>
            </a:pPr>
            <a:r>
              <a:rPr lang="vi-VN" dirty="0"/>
              <a:t>	- Sử dụng nhóm hiện tại để đánh giá hiệu quả mô hình.</a:t>
            </a:r>
          </a:p>
          <a:p>
            <a:pPr>
              <a:lnSpc>
                <a:spcPct val="150000"/>
              </a:lnSpc>
            </a:pPr>
            <a:r>
              <a:rPr lang="vi-VN" dirty="0"/>
              <a:t>	- Các nhóm còn lại được sử dụng để huấn luyện mô hình.</a:t>
            </a:r>
          </a:p>
          <a:p>
            <a:pPr>
              <a:lnSpc>
                <a:spcPct val="150000"/>
              </a:lnSpc>
            </a:pPr>
            <a:r>
              <a:rPr lang="vi-VN" dirty="0"/>
              <a:t>	- Huấn luyện mô hình</a:t>
            </a:r>
          </a:p>
          <a:p>
            <a:pPr>
              <a:lnSpc>
                <a:spcPct val="150000"/>
              </a:lnSpc>
            </a:pPr>
            <a:r>
              <a:rPr lang="vi-VN" dirty="0"/>
              <a:t>         4. Đánh giá và sau đó hủy mô hình:</a:t>
            </a:r>
          </a:p>
          <a:p>
            <a:pPr>
              <a:lnSpc>
                <a:spcPct val="150000"/>
              </a:lnSpc>
            </a:pPr>
            <a:r>
              <a:rPr lang="vi-VN" dirty="0"/>
              <a:t>	- Tổng hợp hiệu quả của mô hình dựa từ các số liệu đánh giá.</a:t>
            </a:r>
          </a:p>
        </p:txBody>
      </p:sp>
    </p:spTree>
    <p:extLst>
      <p:ext uri="{BB962C8B-B14F-4D97-AF65-F5344CB8AC3E}">
        <p14:creationId xmlns:p14="http://schemas.microsoft.com/office/powerpoint/2010/main" val="3312265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69116" y="1508900"/>
            <a:ext cx="7340777" cy="2610779"/>
          </a:xfrm>
          <a:prstGeom prst="rect">
            <a:avLst/>
          </a:prstGeom>
          <a:noFill/>
        </p:spPr>
        <p:txBody>
          <a:bodyPr wrap="square" rtlCol="0">
            <a:spAutoFit/>
          </a:bodyPr>
          <a:lstStyle/>
          <a:p>
            <a:pPr>
              <a:lnSpc>
                <a:spcPct val="200000"/>
              </a:lnSpc>
            </a:pPr>
            <a:r>
              <a:rPr lang="vi-VN" dirty="0"/>
              <a:t>- Tiến hành tinh chỉnh siêu tham số </a:t>
            </a:r>
            <a:r>
              <a:rPr lang="vi-VN" dirty="0" err="1"/>
              <a:t>n_neighbors</a:t>
            </a:r>
            <a:r>
              <a:rPr lang="vi-VN" dirty="0"/>
              <a:t> của mô hình KNN.</a:t>
            </a:r>
          </a:p>
          <a:p>
            <a:pPr>
              <a:lnSpc>
                <a:spcPct val="200000"/>
              </a:lnSpc>
            </a:pPr>
            <a:r>
              <a:rPr lang="vi-VN" dirty="0"/>
              <a:t>- Khớp mô hình trên tập huấn luyện rồi tìm `</a:t>
            </a:r>
            <a:r>
              <a:rPr lang="vi-VN" dirty="0" err="1"/>
              <a:t>best_score</a:t>
            </a:r>
            <a:r>
              <a:rPr lang="vi-VN" dirty="0"/>
              <a:t>_` và lấy siêu tham số (`</a:t>
            </a:r>
            <a:r>
              <a:rPr lang="vi-VN" dirty="0" err="1"/>
              <a:t>best_params</a:t>
            </a:r>
            <a:r>
              <a:rPr lang="vi-VN" dirty="0"/>
              <a:t>_`) với `</a:t>
            </a:r>
            <a:r>
              <a:rPr lang="vi-VN" dirty="0" err="1"/>
              <a:t>best_score</a:t>
            </a:r>
            <a:r>
              <a:rPr lang="vi-VN" dirty="0"/>
              <a:t>_`.</a:t>
            </a:r>
          </a:p>
          <a:p>
            <a:pPr>
              <a:lnSpc>
                <a:spcPct val="200000"/>
              </a:lnSpc>
            </a:pPr>
            <a:r>
              <a:rPr lang="vi-VN" dirty="0"/>
              <a:t>- Kết quả </a:t>
            </a:r>
            <a:r>
              <a:rPr lang="vi-VN" dirty="0" err="1"/>
              <a:t>knn_cv.best_score</a:t>
            </a:r>
            <a:r>
              <a:rPr lang="vi-VN" dirty="0"/>
              <a:t>_:</a:t>
            </a:r>
          </a:p>
          <a:p>
            <a:pPr>
              <a:lnSpc>
                <a:spcPct val="200000"/>
              </a:lnSpc>
            </a:pPr>
            <a:r>
              <a:rPr lang="vi-VN" dirty="0"/>
              <a:t>- Kết quả </a:t>
            </a:r>
            <a:r>
              <a:rPr lang="vi-VN" dirty="0" err="1"/>
              <a:t>knn_cv.best_params</a:t>
            </a:r>
            <a:r>
              <a:rPr lang="vi-VN" dirty="0"/>
              <a:t>_:</a:t>
            </a:r>
          </a:p>
          <a:p>
            <a:pPr>
              <a:lnSpc>
                <a:spcPct val="200000"/>
              </a:lnSpc>
            </a:pPr>
            <a:r>
              <a:rPr lang="vi-VN" dirty="0"/>
              <a:t>- Khớp mô hình sau khi đã tìm được siêu tham số tốt nhất và tiến hành dự đoán.</a:t>
            </a:r>
          </a:p>
        </p:txBody>
      </p:sp>
      <p:pic>
        <p:nvPicPr>
          <p:cNvPr id="4" name="Hình ảnh 3">
            <a:extLst>
              <a:ext uri="{FF2B5EF4-FFF2-40B4-BE49-F238E27FC236}">
                <a16:creationId xmlns:a16="http://schemas.microsoft.com/office/drawing/2014/main" id="{660A52CD-A293-4279-DB6D-693E84AB6CDD}"/>
              </a:ext>
            </a:extLst>
          </p:cNvPr>
          <p:cNvPicPr>
            <a:picLocks noChangeAspect="1"/>
          </p:cNvPicPr>
          <p:nvPr/>
        </p:nvPicPr>
        <p:blipFill>
          <a:blip r:embed="rId3"/>
          <a:stretch>
            <a:fillRect/>
          </a:stretch>
        </p:blipFill>
        <p:spPr>
          <a:xfrm>
            <a:off x="3580935" y="2891600"/>
            <a:ext cx="1419423" cy="304843"/>
          </a:xfrm>
          <a:prstGeom prst="rect">
            <a:avLst/>
          </a:prstGeom>
        </p:spPr>
      </p:pic>
      <p:pic>
        <p:nvPicPr>
          <p:cNvPr id="6" name="Hình ảnh 5">
            <a:extLst>
              <a:ext uri="{FF2B5EF4-FFF2-40B4-BE49-F238E27FC236}">
                <a16:creationId xmlns:a16="http://schemas.microsoft.com/office/drawing/2014/main" id="{0C0AD810-8858-5853-D4C8-63E83D038C25}"/>
              </a:ext>
            </a:extLst>
          </p:cNvPr>
          <p:cNvPicPr>
            <a:picLocks noChangeAspect="1"/>
          </p:cNvPicPr>
          <p:nvPr/>
        </p:nvPicPr>
        <p:blipFill>
          <a:blip r:embed="rId4"/>
          <a:stretch>
            <a:fillRect/>
          </a:stretch>
        </p:blipFill>
        <p:spPr>
          <a:xfrm>
            <a:off x="3580935" y="3324639"/>
            <a:ext cx="1609950" cy="362001"/>
          </a:xfrm>
          <a:prstGeom prst="rect">
            <a:avLst/>
          </a:prstGeom>
        </p:spPr>
      </p:pic>
    </p:spTree>
    <p:extLst>
      <p:ext uri="{BB962C8B-B14F-4D97-AF65-F5344CB8AC3E}">
        <p14:creationId xmlns:p14="http://schemas.microsoft.com/office/powerpoint/2010/main" val="3184963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Đánh</a:t>
            </a:r>
            <a:r>
              <a:rPr lang="en-US" sz="2800" dirty="0"/>
              <a:t> </a:t>
            </a:r>
            <a:r>
              <a:rPr lang="en-US" sz="2800" dirty="0" err="1"/>
              <a:t>giá</a:t>
            </a:r>
            <a:r>
              <a:rPr lang="en-US" sz="2800" dirty="0"/>
              <a:t> </a:t>
            </a:r>
            <a:r>
              <a:rPr lang="en-US" sz="2800" dirty="0" err="1"/>
              <a:t>mô</a:t>
            </a:r>
            <a:r>
              <a:rPr lang="en-US" sz="2800" dirty="0"/>
              <a:t> </a:t>
            </a:r>
            <a:r>
              <a:rPr lang="en-US" sz="2800" dirty="0" err="1"/>
              <a:t>hình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4237595" y="1021955"/>
            <a:ext cx="3253873" cy="1668214"/>
          </a:xfrm>
          <a:prstGeom prst="rect">
            <a:avLst/>
          </a:prstGeom>
          <a:noFill/>
        </p:spPr>
        <p:txBody>
          <a:bodyPr wrap="square" rtlCol="0">
            <a:spAutoFit/>
          </a:bodyPr>
          <a:lstStyle/>
          <a:p>
            <a:pPr>
              <a:lnSpc>
                <a:spcPct val="150000"/>
              </a:lnSpc>
            </a:pPr>
            <a:r>
              <a:rPr lang="vi-VN" dirty="0"/>
              <a:t>Từ </a:t>
            </a:r>
            <a:r>
              <a:rPr lang="vi-VN" dirty="0" err="1"/>
              <a:t>Confusion</a:t>
            </a:r>
            <a:r>
              <a:rPr lang="vi-VN" dirty="0"/>
              <a:t> </a:t>
            </a:r>
            <a:r>
              <a:rPr lang="vi-VN" dirty="0" err="1"/>
              <a:t>Matrix</a:t>
            </a:r>
            <a:r>
              <a:rPr lang="vi-VN" dirty="0"/>
              <a:t> trên trái, ta có:</a:t>
            </a:r>
          </a:p>
          <a:p>
            <a:pPr>
              <a:lnSpc>
                <a:spcPct val="150000"/>
              </a:lnSpc>
            </a:pPr>
            <a:r>
              <a:rPr lang="vi-VN" dirty="0"/>
              <a:t>- TP = 3503</a:t>
            </a:r>
          </a:p>
          <a:p>
            <a:pPr>
              <a:lnSpc>
                <a:spcPct val="150000"/>
              </a:lnSpc>
            </a:pPr>
            <a:r>
              <a:rPr lang="vi-VN" dirty="0"/>
              <a:t>- FP = 12</a:t>
            </a:r>
          </a:p>
          <a:p>
            <a:pPr>
              <a:lnSpc>
                <a:spcPct val="150000"/>
              </a:lnSpc>
            </a:pPr>
            <a:r>
              <a:rPr lang="vi-VN" dirty="0"/>
              <a:t>- TN = 73</a:t>
            </a:r>
          </a:p>
          <a:p>
            <a:pPr>
              <a:lnSpc>
                <a:spcPct val="150000"/>
              </a:lnSpc>
            </a:pPr>
            <a:r>
              <a:rPr lang="vi-VN" dirty="0"/>
              <a:t>- FN = 760</a:t>
            </a:r>
          </a:p>
        </p:txBody>
      </p:sp>
      <p:pic>
        <p:nvPicPr>
          <p:cNvPr id="5" name="Hình ảnh 4">
            <a:extLst>
              <a:ext uri="{FF2B5EF4-FFF2-40B4-BE49-F238E27FC236}">
                <a16:creationId xmlns:a16="http://schemas.microsoft.com/office/drawing/2014/main" id="{203AD8DC-AE90-8A76-574F-EC4A8E8D10B2}"/>
              </a:ext>
            </a:extLst>
          </p:cNvPr>
          <p:cNvPicPr>
            <a:picLocks noChangeAspect="1"/>
          </p:cNvPicPr>
          <p:nvPr/>
        </p:nvPicPr>
        <p:blipFill>
          <a:blip r:embed="rId3"/>
          <a:stretch>
            <a:fillRect/>
          </a:stretch>
        </p:blipFill>
        <p:spPr>
          <a:xfrm>
            <a:off x="1353997" y="1123865"/>
            <a:ext cx="2781688" cy="743054"/>
          </a:xfrm>
          <a:prstGeom prst="rect">
            <a:avLst/>
          </a:prstGeom>
        </p:spPr>
      </p:pic>
      <p:sp>
        <p:nvSpPr>
          <p:cNvPr id="9" name="Hộp Văn bản 8">
            <a:extLst>
              <a:ext uri="{FF2B5EF4-FFF2-40B4-BE49-F238E27FC236}">
                <a16:creationId xmlns:a16="http://schemas.microsoft.com/office/drawing/2014/main" id="{A375FCA6-75EC-CA1D-F533-544A4C7DDF96}"/>
              </a:ext>
            </a:extLst>
          </p:cNvPr>
          <p:cNvSpPr txBox="1"/>
          <p:nvPr/>
        </p:nvSpPr>
        <p:spPr>
          <a:xfrm>
            <a:off x="983698" y="2690169"/>
            <a:ext cx="3253873" cy="375552"/>
          </a:xfrm>
          <a:prstGeom prst="rect">
            <a:avLst/>
          </a:prstGeom>
          <a:noFill/>
        </p:spPr>
        <p:txBody>
          <a:bodyPr wrap="square" rtlCol="0">
            <a:spAutoFit/>
          </a:bodyPr>
          <a:lstStyle/>
          <a:p>
            <a:pPr algn="r">
              <a:lnSpc>
                <a:spcPct val="150000"/>
              </a:lnSpc>
            </a:pPr>
            <a:r>
              <a:rPr lang="vi-VN" dirty="0" err="1"/>
              <a:t>Classification</a:t>
            </a:r>
            <a:r>
              <a:rPr lang="vi-VN" dirty="0"/>
              <a:t> </a:t>
            </a:r>
            <a:r>
              <a:rPr lang="vi-VN" dirty="0" err="1"/>
              <a:t>Report</a:t>
            </a:r>
            <a:r>
              <a:rPr lang="vi-VN" dirty="0"/>
              <a:t>:</a:t>
            </a:r>
          </a:p>
        </p:txBody>
      </p:sp>
      <p:pic>
        <p:nvPicPr>
          <p:cNvPr id="11" name="Hình ảnh 10">
            <a:extLst>
              <a:ext uri="{FF2B5EF4-FFF2-40B4-BE49-F238E27FC236}">
                <a16:creationId xmlns:a16="http://schemas.microsoft.com/office/drawing/2014/main" id="{907956F5-429B-E753-28BF-E809BBB8BBDC}"/>
              </a:ext>
            </a:extLst>
          </p:cNvPr>
          <p:cNvPicPr>
            <a:picLocks noChangeAspect="1"/>
          </p:cNvPicPr>
          <p:nvPr/>
        </p:nvPicPr>
        <p:blipFill>
          <a:blip r:embed="rId4"/>
          <a:stretch>
            <a:fillRect/>
          </a:stretch>
        </p:blipFill>
        <p:spPr>
          <a:xfrm>
            <a:off x="4266282" y="2763368"/>
            <a:ext cx="2954789" cy="1358177"/>
          </a:xfrm>
          <a:prstGeom prst="rect">
            <a:avLst/>
          </a:prstGeom>
        </p:spPr>
      </p:pic>
      <p:sp>
        <p:nvSpPr>
          <p:cNvPr id="14" name="Hộp Văn bản 13">
            <a:extLst>
              <a:ext uri="{FF2B5EF4-FFF2-40B4-BE49-F238E27FC236}">
                <a16:creationId xmlns:a16="http://schemas.microsoft.com/office/drawing/2014/main" id="{4B606EF6-E68D-BEF8-0690-980DE5AAD4D0}"/>
              </a:ext>
            </a:extLst>
          </p:cNvPr>
          <p:cNvSpPr txBox="1"/>
          <p:nvPr/>
        </p:nvSpPr>
        <p:spPr>
          <a:xfrm>
            <a:off x="983697" y="4278183"/>
            <a:ext cx="3253873" cy="375552"/>
          </a:xfrm>
          <a:prstGeom prst="rect">
            <a:avLst/>
          </a:prstGeom>
          <a:noFill/>
        </p:spPr>
        <p:txBody>
          <a:bodyPr wrap="square" rtlCol="0">
            <a:spAutoFit/>
          </a:bodyPr>
          <a:lstStyle/>
          <a:p>
            <a:pPr algn="r">
              <a:lnSpc>
                <a:spcPct val="150000"/>
              </a:lnSpc>
            </a:pPr>
            <a:r>
              <a:rPr lang="vi-VN" dirty="0"/>
              <a:t>Độ chính xác của mô hình:</a:t>
            </a:r>
          </a:p>
        </p:txBody>
      </p:sp>
      <p:pic>
        <p:nvPicPr>
          <p:cNvPr id="16" name="Hình ảnh 15">
            <a:extLst>
              <a:ext uri="{FF2B5EF4-FFF2-40B4-BE49-F238E27FC236}">
                <a16:creationId xmlns:a16="http://schemas.microsoft.com/office/drawing/2014/main" id="{D567F89F-871F-40F8-0171-694FF45B5796}"/>
              </a:ext>
            </a:extLst>
          </p:cNvPr>
          <p:cNvPicPr>
            <a:picLocks noChangeAspect="1"/>
          </p:cNvPicPr>
          <p:nvPr/>
        </p:nvPicPr>
        <p:blipFill>
          <a:blip r:embed="rId5"/>
          <a:stretch>
            <a:fillRect/>
          </a:stretch>
        </p:blipFill>
        <p:spPr>
          <a:xfrm>
            <a:off x="4266282" y="4377471"/>
            <a:ext cx="1552792" cy="276264"/>
          </a:xfrm>
          <a:prstGeom prst="rect">
            <a:avLst/>
          </a:prstGeom>
        </p:spPr>
      </p:pic>
    </p:spTree>
    <p:extLst>
      <p:ext uri="{BB962C8B-B14F-4D97-AF65-F5344CB8AC3E}">
        <p14:creationId xmlns:p14="http://schemas.microsoft.com/office/powerpoint/2010/main" val="1833197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207232" y="262279"/>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Naive Bayes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3841" y="948733"/>
            <a:ext cx="7340777" cy="3284041"/>
          </a:xfrm>
          <a:prstGeom prst="rect">
            <a:avLst/>
          </a:prstGeom>
          <a:noFill/>
        </p:spPr>
        <p:txBody>
          <a:bodyPr wrap="square" rtlCol="0">
            <a:spAutoFit/>
          </a:bodyPr>
          <a:lstStyle/>
          <a:p>
            <a:pPr marL="285750" indent="-285750">
              <a:lnSpc>
                <a:spcPct val="150000"/>
              </a:lnSpc>
              <a:buFontTx/>
              <a:buChar char="-"/>
            </a:pPr>
            <a:r>
              <a:rPr lang="vi-VN" dirty="0" err="1"/>
              <a:t>Naive</a:t>
            </a:r>
            <a:r>
              <a:rPr lang="vi-VN" dirty="0"/>
              <a:t> </a:t>
            </a:r>
            <a:r>
              <a:rPr lang="vi-VN" dirty="0" err="1"/>
              <a:t>Bayes</a:t>
            </a:r>
            <a:r>
              <a:rPr lang="vi-VN" dirty="0"/>
              <a:t> là một thuật toán học có giám sát, dựa trên định lý </a:t>
            </a:r>
            <a:r>
              <a:rPr lang="vi-VN" dirty="0" err="1"/>
              <a:t>Bayes</a:t>
            </a:r>
            <a:r>
              <a:rPr lang="vi-VN" dirty="0"/>
              <a:t> và được sử dụng để giải các bài toán phân loại.</a:t>
            </a:r>
          </a:p>
          <a:p>
            <a:pPr marL="285750" indent="-285750">
              <a:lnSpc>
                <a:spcPct val="150000"/>
              </a:lnSpc>
              <a:buFontTx/>
              <a:buChar char="-"/>
            </a:pPr>
            <a:r>
              <a:rPr lang="vi-VN" dirty="0"/>
              <a:t>Nó chủ yếu được sử dụng trong phân loại văn bản bao gồm tập dữ liệu huấn luyện chiều cao.</a:t>
            </a:r>
          </a:p>
          <a:p>
            <a:pPr marL="285750" indent="-285750">
              <a:lnSpc>
                <a:spcPct val="150000"/>
              </a:lnSpc>
              <a:buFontTx/>
              <a:buChar char="-"/>
            </a:pPr>
            <a:r>
              <a:rPr lang="vi-VN" dirty="0" err="1"/>
              <a:t>Naive</a:t>
            </a:r>
            <a:r>
              <a:rPr lang="vi-VN" dirty="0"/>
              <a:t> </a:t>
            </a:r>
            <a:r>
              <a:rPr lang="vi-VN" dirty="0" err="1"/>
              <a:t>Bayes</a:t>
            </a:r>
            <a:r>
              <a:rPr lang="vi-VN" dirty="0"/>
              <a:t> </a:t>
            </a:r>
            <a:r>
              <a:rPr lang="vi-VN" dirty="0" err="1"/>
              <a:t>Classifier</a:t>
            </a:r>
            <a:r>
              <a:rPr lang="vi-VN" dirty="0"/>
              <a:t> là một trong những thuật toán phân lớp đơn giản và hiệu quả nhất giúp xây dựng các mô hình máy học nhanh có thể đưa ra dự đoán nhanh.</a:t>
            </a:r>
          </a:p>
          <a:p>
            <a:pPr marL="285750" indent="-285750">
              <a:lnSpc>
                <a:spcPct val="150000"/>
              </a:lnSpc>
              <a:buFontTx/>
              <a:buChar char="-"/>
            </a:pPr>
            <a:r>
              <a:rPr lang="vi-VN" dirty="0"/>
              <a:t>Nó là một bộ phân loại xác suất, có nghĩa là nó dự đoán trên cơ sở xác suất của một đối tượng.</a:t>
            </a:r>
          </a:p>
          <a:p>
            <a:pPr marL="285750" indent="-285750">
              <a:lnSpc>
                <a:spcPct val="150000"/>
              </a:lnSpc>
              <a:buFontTx/>
              <a:buChar char="-"/>
            </a:pPr>
            <a:r>
              <a:rPr lang="vi-VN" dirty="0"/>
              <a:t>Một số ví dụ phổ biến về thuật toán </a:t>
            </a:r>
            <a:r>
              <a:rPr lang="vi-VN" dirty="0" err="1"/>
              <a:t>Naive</a:t>
            </a:r>
            <a:r>
              <a:rPr lang="vi-VN" dirty="0"/>
              <a:t> </a:t>
            </a:r>
            <a:r>
              <a:rPr lang="vi-VN" dirty="0" err="1"/>
              <a:t>Bayes</a:t>
            </a:r>
            <a:r>
              <a:rPr lang="vi-VN" dirty="0"/>
              <a:t> là lọc thư rác, phân tích tình cảm và phân loại bài viết.</a:t>
            </a:r>
          </a:p>
        </p:txBody>
      </p:sp>
    </p:spTree>
    <p:extLst>
      <p:ext uri="{BB962C8B-B14F-4D97-AF65-F5344CB8AC3E}">
        <p14:creationId xmlns:p14="http://schemas.microsoft.com/office/powerpoint/2010/main" val="4249981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1178545" y="716037"/>
            <a:ext cx="6118099"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Naive Bayes Classification</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97803" y="1764573"/>
            <a:ext cx="7340777" cy="1614353"/>
          </a:xfrm>
          <a:prstGeom prst="rect">
            <a:avLst/>
          </a:prstGeom>
          <a:noFill/>
        </p:spPr>
        <p:txBody>
          <a:bodyPr wrap="square" rtlCol="0">
            <a:spAutoFit/>
          </a:bodyPr>
          <a:lstStyle/>
          <a:p>
            <a:pPr marL="285750" indent="-285750">
              <a:lnSpc>
                <a:spcPct val="250000"/>
              </a:lnSpc>
              <a:buFontTx/>
              <a:buChar char="-"/>
            </a:pPr>
            <a:r>
              <a:rPr lang="vi-VN" dirty="0"/>
              <a:t>`</a:t>
            </a:r>
            <a:r>
              <a:rPr lang="vi-VN" dirty="0" err="1"/>
              <a:t>GaussianNB</a:t>
            </a:r>
            <a:r>
              <a:rPr lang="vi-VN" dirty="0"/>
              <a:t>()` không cần tham số nên ta tiến hành huấn luyện mô hình mà không cần kiểm tra độ chính xác đối với từng `</a:t>
            </a:r>
            <a:r>
              <a:rPr lang="vi-VN" dirty="0" err="1"/>
              <a:t>n_neighbors</a:t>
            </a:r>
            <a:r>
              <a:rPr lang="vi-VN" dirty="0"/>
              <a:t>` khác nhau như ở mô hình KNN.</a:t>
            </a:r>
          </a:p>
          <a:p>
            <a:pPr marL="285750" indent="-285750">
              <a:lnSpc>
                <a:spcPct val="250000"/>
              </a:lnSpc>
              <a:buFontTx/>
              <a:buChar char="-"/>
            </a:pPr>
            <a:r>
              <a:rPr lang="vi-VN" dirty="0"/>
              <a:t>Giá trị độ chính xác: </a:t>
            </a:r>
          </a:p>
        </p:txBody>
      </p:sp>
      <p:pic>
        <p:nvPicPr>
          <p:cNvPr id="4" name="Hình ảnh 3">
            <a:extLst>
              <a:ext uri="{FF2B5EF4-FFF2-40B4-BE49-F238E27FC236}">
                <a16:creationId xmlns:a16="http://schemas.microsoft.com/office/drawing/2014/main" id="{0EC8BA51-3130-58A6-3429-B3359EA07286}"/>
              </a:ext>
            </a:extLst>
          </p:cNvPr>
          <p:cNvPicPr>
            <a:picLocks noChangeAspect="1"/>
          </p:cNvPicPr>
          <p:nvPr/>
        </p:nvPicPr>
        <p:blipFill>
          <a:blip r:embed="rId3"/>
          <a:stretch>
            <a:fillRect/>
          </a:stretch>
        </p:blipFill>
        <p:spPr>
          <a:xfrm>
            <a:off x="2899954" y="3083610"/>
            <a:ext cx="1676634" cy="295316"/>
          </a:xfrm>
          <a:prstGeom prst="rect">
            <a:avLst/>
          </a:prstGeom>
        </p:spPr>
      </p:pic>
    </p:spTree>
    <p:extLst>
      <p:ext uri="{BB962C8B-B14F-4D97-AF65-F5344CB8AC3E}">
        <p14:creationId xmlns:p14="http://schemas.microsoft.com/office/powerpoint/2010/main" val="796156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3" name="Hộp Văn bản 2">
            <a:extLst>
              <a:ext uri="{FF2B5EF4-FFF2-40B4-BE49-F238E27FC236}">
                <a16:creationId xmlns:a16="http://schemas.microsoft.com/office/drawing/2014/main" id="{3387BA27-3BD8-6886-DE14-E85FCDAE557D}"/>
              </a:ext>
            </a:extLst>
          </p:cNvPr>
          <p:cNvSpPr txBox="1"/>
          <p:nvPr/>
        </p:nvSpPr>
        <p:spPr>
          <a:xfrm>
            <a:off x="669116" y="1508900"/>
            <a:ext cx="7340777" cy="2610779"/>
          </a:xfrm>
          <a:prstGeom prst="rect">
            <a:avLst/>
          </a:prstGeom>
          <a:noFill/>
        </p:spPr>
        <p:txBody>
          <a:bodyPr wrap="square" rtlCol="0">
            <a:spAutoFit/>
          </a:bodyPr>
          <a:lstStyle/>
          <a:p>
            <a:pPr>
              <a:lnSpc>
                <a:spcPct val="200000"/>
              </a:lnSpc>
            </a:pPr>
            <a:r>
              <a:rPr lang="vi-VN" dirty="0"/>
              <a:t>- Ta tiến hành xác thực kỹ lưỡng siêu tham số của mô hình cũng bằng kỹ thuật</a:t>
            </a:r>
            <a:br>
              <a:rPr lang="vi-VN" dirty="0"/>
            </a:br>
            <a:r>
              <a:rPr lang="vi-VN" dirty="0" err="1"/>
              <a:t>cross-validation</a:t>
            </a:r>
            <a:r>
              <a:rPr lang="vi-VN" dirty="0"/>
              <a:t>.</a:t>
            </a:r>
          </a:p>
          <a:p>
            <a:pPr>
              <a:lnSpc>
                <a:spcPct val="200000"/>
              </a:lnSpc>
            </a:pPr>
            <a:r>
              <a:rPr lang="vi-VN" dirty="0"/>
              <a:t>- Khớp mô hình trên tập huấn luyện rồi tìm `</a:t>
            </a:r>
            <a:r>
              <a:rPr lang="vi-VN" dirty="0" err="1"/>
              <a:t>best_score</a:t>
            </a:r>
            <a:r>
              <a:rPr lang="vi-VN" dirty="0"/>
              <a:t>_` và lấy siêu tham số (`</a:t>
            </a:r>
            <a:r>
              <a:rPr lang="vi-VN" dirty="0" err="1"/>
              <a:t>best_params</a:t>
            </a:r>
            <a:r>
              <a:rPr lang="vi-VN" dirty="0"/>
              <a:t>_`) với `</a:t>
            </a:r>
            <a:r>
              <a:rPr lang="vi-VN" dirty="0" err="1"/>
              <a:t>best_score</a:t>
            </a:r>
            <a:r>
              <a:rPr lang="vi-VN" dirty="0"/>
              <a:t>_`.</a:t>
            </a:r>
          </a:p>
          <a:p>
            <a:pPr>
              <a:lnSpc>
                <a:spcPct val="200000"/>
              </a:lnSpc>
            </a:pPr>
            <a:r>
              <a:rPr lang="vi-VN" dirty="0"/>
              <a:t>- Giá trị </a:t>
            </a:r>
            <a:r>
              <a:rPr lang="vi-VN" dirty="0" err="1"/>
              <a:t>gs_NB.best_params</a:t>
            </a:r>
            <a:r>
              <a:rPr lang="vi-VN" dirty="0"/>
              <a:t>_:</a:t>
            </a:r>
          </a:p>
          <a:p>
            <a:pPr>
              <a:lnSpc>
                <a:spcPct val="200000"/>
              </a:lnSpc>
            </a:pPr>
            <a:r>
              <a:rPr lang="vi-VN" dirty="0"/>
              <a:t>- Giá trị </a:t>
            </a:r>
            <a:r>
              <a:rPr lang="vi-VN" dirty="0" err="1"/>
              <a:t>gs_NB.best_score</a:t>
            </a:r>
            <a:r>
              <a:rPr lang="vi-VN" dirty="0"/>
              <a:t>_:</a:t>
            </a:r>
          </a:p>
        </p:txBody>
      </p:sp>
      <p:pic>
        <p:nvPicPr>
          <p:cNvPr id="5" name="Hình ảnh 4">
            <a:extLst>
              <a:ext uri="{FF2B5EF4-FFF2-40B4-BE49-F238E27FC236}">
                <a16:creationId xmlns:a16="http://schemas.microsoft.com/office/drawing/2014/main" id="{425BC51C-AE15-7871-246B-E916DD706F38}"/>
              </a:ext>
            </a:extLst>
          </p:cNvPr>
          <p:cNvPicPr>
            <a:picLocks noChangeAspect="1"/>
          </p:cNvPicPr>
          <p:nvPr/>
        </p:nvPicPr>
        <p:blipFill>
          <a:blip r:embed="rId3"/>
          <a:stretch>
            <a:fillRect/>
          </a:stretch>
        </p:blipFill>
        <p:spPr>
          <a:xfrm>
            <a:off x="3408915" y="3335123"/>
            <a:ext cx="2326170" cy="306826"/>
          </a:xfrm>
          <a:prstGeom prst="rect">
            <a:avLst/>
          </a:prstGeom>
        </p:spPr>
      </p:pic>
      <p:pic>
        <p:nvPicPr>
          <p:cNvPr id="8" name="Hình ảnh 7">
            <a:extLst>
              <a:ext uri="{FF2B5EF4-FFF2-40B4-BE49-F238E27FC236}">
                <a16:creationId xmlns:a16="http://schemas.microsoft.com/office/drawing/2014/main" id="{0405DC2B-1E56-4715-8B6E-C543BB1531E9}"/>
              </a:ext>
            </a:extLst>
          </p:cNvPr>
          <p:cNvPicPr>
            <a:picLocks noChangeAspect="1"/>
          </p:cNvPicPr>
          <p:nvPr/>
        </p:nvPicPr>
        <p:blipFill>
          <a:blip r:embed="rId4"/>
          <a:stretch>
            <a:fillRect/>
          </a:stretch>
        </p:blipFill>
        <p:spPr>
          <a:xfrm>
            <a:off x="3408915" y="3840738"/>
            <a:ext cx="1394706" cy="278941"/>
          </a:xfrm>
          <a:prstGeom prst="rect">
            <a:avLst/>
          </a:prstGeom>
        </p:spPr>
      </p:pic>
    </p:spTree>
    <p:extLst>
      <p:ext uri="{BB962C8B-B14F-4D97-AF65-F5344CB8AC3E}">
        <p14:creationId xmlns:p14="http://schemas.microsoft.com/office/powerpoint/2010/main" val="2325929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983698" y="292362"/>
            <a:ext cx="6565168" cy="554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Xác</a:t>
            </a:r>
            <a:r>
              <a:rPr lang="en-US" sz="2800" dirty="0"/>
              <a:t> </a:t>
            </a:r>
            <a:r>
              <a:rPr lang="en-US" sz="2800" dirty="0" err="1"/>
              <a:t>thực</a:t>
            </a:r>
            <a:r>
              <a:rPr lang="en-US" sz="2800" dirty="0"/>
              <a:t> </a:t>
            </a:r>
            <a:r>
              <a:rPr lang="en-US" sz="2800" dirty="0" err="1"/>
              <a:t>siêu</a:t>
            </a:r>
            <a:r>
              <a:rPr lang="en-US" sz="2800" dirty="0"/>
              <a:t> </a:t>
            </a:r>
            <a:r>
              <a:rPr lang="en-US" sz="2800" dirty="0" err="1"/>
              <a:t>tham</a:t>
            </a:r>
            <a:r>
              <a:rPr lang="en-US" sz="2800" dirty="0"/>
              <a:t> </a:t>
            </a:r>
            <a:r>
              <a:rPr lang="en-US" sz="2800" dirty="0" err="1"/>
              <a:t>số</a:t>
            </a:r>
            <a:r>
              <a:rPr lang="en-US" sz="2800" dirty="0"/>
              <a:t> </a:t>
            </a:r>
            <a:r>
              <a:rPr lang="en-US" sz="2800" dirty="0" err="1"/>
              <a:t>của</a:t>
            </a:r>
            <a:r>
              <a:rPr lang="en-US" sz="2800" dirty="0"/>
              <a:t> </a:t>
            </a:r>
            <a:r>
              <a:rPr lang="en-US" sz="2800" dirty="0" err="1"/>
              <a:t>mô</a:t>
            </a:r>
            <a:r>
              <a:rPr lang="en-US" sz="2800" dirty="0"/>
              <a:t> </a:t>
            </a:r>
            <a:r>
              <a:rPr lang="en-US" sz="2800" dirty="0" err="1"/>
              <a:t>hình</a:t>
            </a:r>
            <a:r>
              <a:rPr lang="en-US" sz="2800" dirty="0"/>
              <a:t> </a:t>
            </a:r>
            <a:r>
              <a:rPr lang="en-US" sz="2800" dirty="0" err="1"/>
              <a:t>và</a:t>
            </a:r>
            <a:r>
              <a:rPr lang="en-US" sz="2800" dirty="0"/>
              <a:t> </a:t>
            </a:r>
            <a:r>
              <a:rPr lang="en-US" sz="2800" dirty="0" err="1"/>
              <a:t>báo</a:t>
            </a:r>
            <a:r>
              <a:rPr lang="en-US" sz="2800" dirty="0"/>
              <a:t> </a:t>
            </a:r>
            <a:r>
              <a:rPr lang="en-US" sz="2800" dirty="0" err="1"/>
              <a:t>cáo</a:t>
            </a:r>
            <a:r>
              <a:rPr lang="en-US" sz="2800" dirty="0"/>
              <a:t> </a:t>
            </a:r>
            <a:r>
              <a:rPr lang="en-US" sz="2800" dirty="0" err="1"/>
              <a:t>quá</a:t>
            </a:r>
            <a:r>
              <a:rPr lang="en-US" sz="2800" dirty="0"/>
              <a:t> </a:t>
            </a:r>
            <a:r>
              <a:rPr lang="en-US" sz="2800" dirty="0" err="1"/>
              <a:t>trình</a:t>
            </a:r>
            <a:r>
              <a:rPr lang="en-US" sz="2800" dirty="0"/>
              <a:t> </a:t>
            </a:r>
            <a:r>
              <a:rPr lang="en-US" sz="2800" dirty="0" err="1"/>
              <a:t>tinh</a:t>
            </a:r>
            <a:r>
              <a:rPr lang="en-US" sz="2800" dirty="0"/>
              <a:t> </a:t>
            </a:r>
            <a:r>
              <a:rPr lang="en-US" sz="2800" dirty="0" err="1"/>
              <a:t>chỉnh</a:t>
            </a:r>
            <a:endParaRPr lang="en-US" sz="2800" dirty="0"/>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 name="Hình ảnh 9">
            <a:extLst>
              <a:ext uri="{FF2B5EF4-FFF2-40B4-BE49-F238E27FC236}">
                <a16:creationId xmlns:a16="http://schemas.microsoft.com/office/drawing/2014/main" id="{E98A8DA4-98AB-2ED8-5B8A-5A7702DD8EC7}"/>
              </a:ext>
            </a:extLst>
          </p:cNvPr>
          <p:cNvPicPr>
            <a:picLocks noChangeAspect="1"/>
          </p:cNvPicPr>
          <p:nvPr/>
        </p:nvPicPr>
        <p:blipFill>
          <a:blip r:embed="rId3"/>
          <a:stretch>
            <a:fillRect/>
          </a:stretch>
        </p:blipFill>
        <p:spPr>
          <a:xfrm>
            <a:off x="2120701" y="1327686"/>
            <a:ext cx="4291161" cy="2837316"/>
          </a:xfrm>
          <a:prstGeom prst="rect">
            <a:avLst/>
          </a:prstGeom>
        </p:spPr>
      </p:pic>
      <p:sp>
        <p:nvSpPr>
          <p:cNvPr id="11" name="Hộp Văn bản 10">
            <a:extLst>
              <a:ext uri="{FF2B5EF4-FFF2-40B4-BE49-F238E27FC236}">
                <a16:creationId xmlns:a16="http://schemas.microsoft.com/office/drawing/2014/main" id="{FF70C28A-EE45-6473-4B0C-220D6574F659}"/>
              </a:ext>
            </a:extLst>
          </p:cNvPr>
          <p:cNvSpPr txBox="1"/>
          <p:nvPr/>
        </p:nvSpPr>
        <p:spPr>
          <a:xfrm>
            <a:off x="1435675" y="4338088"/>
            <a:ext cx="2830606" cy="307777"/>
          </a:xfrm>
          <a:prstGeom prst="rect">
            <a:avLst/>
          </a:prstGeom>
          <a:noFill/>
        </p:spPr>
        <p:txBody>
          <a:bodyPr wrap="square" rtlCol="0">
            <a:spAutoFit/>
          </a:bodyPr>
          <a:lstStyle/>
          <a:p>
            <a:pPr algn="r"/>
            <a:r>
              <a:rPr lang="vi-VN" dirty="0"/>
              <a:t>Độ chính xác của mô hình :</a:t>
            </a:r>
          </a:p>
        </p:txBody>
      </p:sp>
      <p:pic>
        <p:nvPicPr>
          <p:cNvPr id="13" name="Hình ảnh 12">
            <a:extLst>
              <a:ext uri="{FF2B5EF4-FFF2-40B4-BE49-F238E27FC236}">
                <a16:creationId xmlns:a16="http://schemas.microsoft.com/office/drawing/2014/main" id="{48F94744-A239-4397-75B4-F03EE35FC893}"/>
              </a:ext>
            </a:extLst>
          </p:cNvPr>
          <p:cNvPicPr>
            <a:picLocks noChangeAspect="1"/>
          </p:cNvPicPr>
          <p:nvPr/>
        </p:nvPicPr>
        <p:blipFill>
          <a:blip r:embed="rId4"/>
          <a:stretch>
            <a:fillRect/>
          </a:stretch>
        </p:blipFill>
        <p:spPr>
          <a:xfrm>
            <a:off x="4399037" y="4302917"/>
            <a:ext cx="1609950" cy="342948"/>
          </a:xfrm>
          <a:prstGeom prst="rect">
            <a:avLst/>
          </a:prstGeom>
        </p:spPr>
      </p:pic>
    </p:spTree>
    <p:extLst>
      <p:ext uri="{BB962C8B-B14F-4D97-AF65-F5344CB8AC3E}">
        <p14:creationId xmlns:p14="http://schemas.microsoft.com/office/powerpoint/2010/main" val="2878395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7" y="727612"/>
            <a:ext cx="3794626" cy="659700"/>
          </a:xfrm>
          <a:prstGeom prst="rect">
            <a:avLst/>
          </a:prstGeom>
        </p:spPr>
        <p:txBody>
          <a:bodyPr spcFirstLastPara="1" wrap="square" lIns="91425" tIns="91425" rIns="91425" bIns="91425" anchor="t" anchorCtr="0">
            <a:noAutofit/>
          </a:bodyPr>
          <a:lstStyle/>
          <a:p>
            <a:r>
              <a:rPr lang="en"/>
              <a:t>0</a:t>
            </a:r>
            <a:r>
              <a:rPr lang="en-US"/>
              <a:t>6</a:t>
            </a:r>
            <a:r>
              <a:rPr lang="en"/>
              <a:t> </a:t>
            </a:r>
            <a:r>
              <a:rPr lang="en-US"/>
              <a:t>THE END</a:t>
            </a:r>
            <a:r>
              <a:rPr lang="en"/>
              <a:t>/</a:t>
            </a:r>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5122" name="Picture 2" descr="The End - Openclipart">
            <a:extLst>
              <a:ext uri="{FF2B5EF4-FFF2-40B4-BE49-F238E27FC236}">
                <a16:creationId xmlns:a16="http://schemas.microsoft.com/office/drawing/2014/main" id="{4049AC22-7B53-096F-9001-3BA4DDF0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628" y="1515686"/>
            <a:ext cx="4503482" cy="2516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ktionary">
            <a:extLst>
              <a:ext uri="{FF2B5EF4-FFF2-40B4-BE49-F238E27FC236}">
                <a16:creationId xmlns:a16="http://schemas.microsoft.com/office/drawing/2014/main" id="{100B332B-16C9-40D8-BA8A-9CD97EA3F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28" y="1057462"/>
            <a:ext cx="3126559"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6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1253759" y="801429"/>
            <a:ext cx="29952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Công nghệ sử dụng</a:t>
            </a:r>
            <a:endParaRPr/>
          </a:p>
        </p:txBody>
      </p:sp>
      <p:sp>
        <p:nvSpPr>
          <p:cNvPr id="381" name="Google Shape;381;p43"/>
          <p:cNvSpPr txBox="1">
            <a:spLocks noGrp="1"/>
          </p:cNvSpPr>
          <p:nvPr>
            <p:ph type="subTitle" idx="1"/>
          </p:nvPr>
        </p:nvSpPr>
        <p:spPr>
          <a:xfrm>
            <a:off x="2958157" y="1749601"/>
            <a:ext cx="5166900" cy="1660026"/>
          </a:xfrm>
          <a:prstGeom prst="rect">
            <a:avLst/>
          </a:prstGeom>
        </p:spPr>
        <p:txBody>
          <a:bodyPr spcFirstLastPara="1" wrap="square" lIns="91425" tIns="91425" rIns="91425" bIns="91425" anchor="b" anchorCtr="0">
            <a:noAutofit/>
          </a:bodyPr>
          <a:lstStyle/>
          <a:p>
            <a:pPr marL="342900" lvl="0" algn="l" rtl="0">
              <a:spcBef>
                <a:spcPts val="0"/>
              </a:spcBef>
              <a:spcAft>
                <a:spcPts val="0"/>
              </a:spcAft>
              <a:buFontTx/>
              <a:buChar char="-"/>
            </a:pPr>
            <a:r>
              <a:rPr lang="en-US"/>
              <a:t>Ngôn ngữ: Python</a:t>
            </a:r>
          </a:p>
          <a:p>
            <a:pPr marL="342900" lvl="0" algn="l" rtl="0">
              <a:spcBef>
                <a:spcPts val="0"/>
              </a:spcBef>
              <a:spcAft>
                <a:spcPts val="0"/>
              </a:spcAft>
              <a:buFontTx/>
              <a:buChar char="-"/>
            </a:pPr>
            <a:r>
              <a:rPr lang="en-US"/>
              <a:t>Công cụ: Jupyter notebook</a:t>
            </a:r>
          </a:p>
          <a:p>
            <a:pPr marL="342900" lvl="0" algn="l" rtl="0">
              <a:spcBef>
                <a:spcPts val="0"/>
              </a:spcBef>
              <a:spcAft>
                <a:spcPts val="0"/>
              </a:spcAft>
              <a:buFontTx/>
              <a:buChar char="-"/>
            </a:pPr>
            <a:r>
              <a:rPr lang="en-US"/>
              <a:t>Mô hình: …</a:t>
            </a:r>
            <a:endParaRPr/>
          </a:p>
        </p:txBody>
      </p:sp>
      <p:grpSp>
        <p:nvGrpSpPr>
          <p:cNvPr id="383" name="Google Shape;383;p43"/>
          <p:cNvGrpSpPr/>
          <p:nvPr/>
        </p:nvGrpSpPr>
        <p:grpSpPr>
          <a:xfrm>
            <a:off x="7863863" y="539507"/>
            <a:ext cx="566924" cy="182883"/>
            <a:chOff x="322625" y="4867200"/>
            <a:chExt cx="847800" cy="276300"/>
          </a:xfrm>
        </p:grpSpPr>
        <p:cxnSp>
          <p:nvCxnSpPr>
            <p:cNvPr id="384" name="Google Shape;384;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6" name="Google Shape;386;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8" name="Google Shape;388;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9" name="Google Shape;389;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90" name="Google Shape;390;p43"/>
          <p:cNvGrpSpPr/>
          <p:nvPr/>
        </p:nvGrpSpPr>
        <p:grpSpPr>
          <a:xfrm rot="-5400000">
            <a:off x="521213" y="4229107"/>
            <a:ext cx="566924" cy="182883"/>
            <a:chOff x="322625" y="4867200"/>
            <a:chExt cx="847800" cy="276300"/>
          </a:xfrm>
        </p:grpSpPr>
        <p:cxnSp>
          <p:nvCxnSpPr>
            <p:cNvPr id="391" name="Google Shape;391;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3" name="Google Shape;393;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4" name="Google Shape;394;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6" name="Google Shape;396;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Technical SEO là gì? Hướng dẫn tối ưu technical SEO toàn tập">
            <a:extLst>
              <a:ext uri="{FF2B5EF4-FFF2-40B4-BE49-F238E27FC236}">
                <a16:creationId xmlns:a16="http://schemas.microsoft.com/office/drawing/2014/main" id="{A10F83BD-B146-1BEA-3B6A-A2B42443D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2" y="2190059"/>
            <a:ext cx="2471040" cy="2590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178583"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 DATA COLLECTION/</a:t>
            </a:r>
            <a:endParaRPr/>
          </a:p>
        </p:txBody>
      </p:sp>
      <p:sp>
        <p:nvSpPr>
          <p:cNvPr id="416" name="Google Shape;416;p45"/>
          <p:cNvSpPr txBox="1">
            <a:spLocks noGrp="1"/>
          </p:cNvSpPr>
          <p:nvPr>
            <p:ph type="subTitle" idx="1"/>
          </p:nvPr>
        </p:nvSpPr>
        <p:spPr>
          <a:xfrm>
            <a:off x="698216" y="1387312"/>
            <a:ext cx="3971320"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Trang web crawl data( </a:t>
            </a:r>
            <a:r>
              <a:rPr lang="en" sz="1600">
                <a:solidFill>
                  <a:srgbClr val="00B0F0"/>
                </a:solidFill>
                <a:latin typeface="Assistant Medium" panose="020B0604020202020204" charset="-79"/>
                <a:cs typeface="Assistant Medium" panose="020B0604020202020204" charset="-79"/>
                <a:hlinkClick r:id="rId3">
                  <a:extLst>
                    <a:ext uri="{A12FA001-AC4F-418D-AE19-62706E023703}">
                      <ahyp:hlinkClr xmlns:ahyp="http://schemas.microsoft.com/office/drawing/2018/hyperlinkcolor" val="tx"/>
                    </a:ext>
                  </a:extLst>
                </a:hlinkClick>
              </a:rPr>
              <a:t>tại đây</a:t>
            </a:r>
            <a:r>
              <a:rPr lang="en" sz="1600">
                <a:solidFill>
                  <a:srgbClr val="00B0F0"/>
                </a:solidFill>
                <a:latin typeface="Assistant Medium" panose="020B0604020202020204" charset="-79"/>
                <a:cs typeface="Assistant Medium" panose="020B0604020202020204" charset="-79"/>
              </a:rPr>
              <a:t> </a:t>
            </a:r>
            <a:r>
              <a:rPr lang="en" sz="1600">
                <a:latin typeface="Assistant Medium" panose="020B0604020202020204" charset="-79"/>
                <a:cs typeface="Assistant Medium" panose="020B0604020202020204" charset="-79"/>
              </a:rPr>
              <a:t>) </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Dự định ban đầu crawl </a:t>
            </a:r>
            <a:r>
              <a:rPr lang="vi-VN" sz="1600">
                <a:latin typeface="Assistant Medium" panose="020B0604020202020204" charset="-79"/>
                <a:cs typeface="Assistant Medium" panose="020B0604020202020204" charset="-79"/>
              </a:rPr>
              <a:t>d</a:t>
            </a:r>
            <a:r>
              <a:rPr lang="en" sz="1600">
                <a:latin typeface="Assistant Medium" panose="020B0604020202020204" charset="-79"/>
                <a:cs typeface="Assistant Medium" panose="020B0604020202020204" charset="-79"/>
              </a:rPr>
              <a:t>ựa vào html</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Phát hiện web có sử dụng api để lấy dữ liệu</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Cuối dùng crawl bằng api</a:t>
            </a:r>
          </a:p>
          <a:p>
            <a:pPr marL="285750" lvl="0" indent="-285750" algn="l" rtl="0">
              <a:lnSpc>
                <a:spcPct val="150000"/>
              </a:lnSpc>
              <a:spcBef>
                <a:spcPts val="0"/>
              </a:spcBef>
              <a:spcAft>
                <a:spcPts val="0"/>
              </a:spcAft>
              <a:buFontTx/>
              <a:buChar char="-"/>
            </a:pPr>
            <a:r>
              <a:rPr lang="en-US" sz="1600">
                <a:latin typeface="Assistant Medium" panose="020B0604020202020204" charset="-79"/>
                <a:cs typeface="Assistant Medium" panose="020B0604020202020204" charset="-79"/>
              </a:rPr>
              <a:t>C</a:t>
            </a:r>
            <a:r>
              <a:rPr lang="en" sz="1600">
                <a:latin typeface="Assistant Medium" panose="020B0604020202020204" charset="-79"/>
                <a:cs typeface="Assistant Medium" panose="020B0604020202020204" charset="-79"/>
              </a:rPr>
              <a:t>ó sử dụng key để lấy</a:t>
            </a: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074" name="Picture 2" descr="Essential Guide to Feature Flags - Split">
            <a:extLst>
              <a:ext uri="{FF2B5EF4-FFF2-40B4-BE49-F238E27FC236}">
                <a16:creationId xmlns:a16="http://schemas.microsoft.com/office/drawing/2014/main" id="{C14D6889-4166-1C1A-A9D4-390941BF9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03" y="1872391"/>
            <a:ext cx="3348278" cy="1196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559858" cy="10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Mô tả về api</a:t>
            </a:r>
          </a:p>
        </p:txBody>
      </p:sp>
      <p:sp>
        <p:nvSpPr>
          <p:cNvPr id="437" name="Google Shape;437;p46"/>
          <p:cNvSpPr txBox="1">
            <a:spLocks noGrp="1"/>
          </p:cNvSpPr>
          <p:nvPr>
            <p:ph type="subTitle" idx="1"/>
          </p:nvPr>
        </p:nvSpPr>
        <p:spPr>
          <a:xfrm>
            <a:off x="573024" y="1050643"/>
            <a:ext cx="3249168" cy="220367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Request</a:t>
            </a:r>
            <a:endParaRPr lang="en-US" b="1">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Phương thức GET</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Key: lấy ở trang web</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Ngôn ngữ: English</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Location: HCM city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Ngày lấy</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8882503C-0880-33E7-CCB4-29D7552A5A85}"/>
              </a:ext>
            </a:extLst>
          </p:cNvPr>
          <p:cNvPicPr>
            <a:picLocks noChangeAspect="1"/>
          </p:cNvPicPr>
          <p:nvPr/>
        </p:nvPicPr>
        <p:blipFill>
          <a:blip r:embed="rId3"/>
          <a:stretch>
            <a:fillRect/>
          </a:stretch>
        </p:blipFill>
        <p:spPr>
          <a:xfrm>
            <a:off x="581534" y="3193602"/>
            <a:ext cx="8095584" cy="1187133"/>
          </a:xfrm>
          <a:prstGeom prst="rect">
            <a:avLst/>
          </a:prstGeom>
        </p:spPr>
      </p:pic>
      <p:sp>
        <p:nvSpPr>
          <p:cNvPr id="6" name="TextBox 5">
            <a:extLst>
              <a:ext uri="{FF2B5EF4-FFF2-40B4-BE49-F238E27FC236}">
                <a16:creationId xmlns:a16="http://schemas.microsoft.com/office/drawing/2014/main" id="{03C9FDBE-8D9E-5460-8A0B-659FB9CF4597}"/>
              </a:ext>
            </a:extLst>
          </p:cNvPr>
          <p:cNvSpPr txBox="1"/>
          <p:nvPr/>
        </p:nvSpPr>
        <p:spPr>
          <a:xfrm>
            <a:off x="4164372" y="1123865"/>
            <a:ext cx="4102903" cy="1997791"/>
          </a:xfrm>
          <a:prstGeom prst="rect">
            <a:avLst/>
          </a:prstGeom>
          <a:noFill/>
        </p:spPr>
        <p:txBody>
          <a:bodyPr wrap="square">
            <a:spAutoFit/>
          </a:bodyPr>
          <a:lstStyle/>
          <a:p>
            <a:pPr marL="0" lvl="0" indent="0" algn="l" rtl="0">
              <a:lnSpc>
                <a:spcPct val="150000"/>
              </a:lnSpc>
              <a:spcBef>
                <a:spcPts val="0"/>
              </a:spcBef>
              <a:spcAft>
                <a:spcPts val="0"/>
              </a:spcAft>
            </a:pPr>
            <a:r>
              <a:rPr lang="en-US" b="1">
                <a:solidFill>
                  <a:schemeClr val="tx1"/>
                </a:solidFill>
                <a:latin typeface="Assistant" pitchFamily="2" charset="-79"/>
                <a:cs typeface="Assistant" pitchFamily="2" charset="-79"/>
              </a:rPr>
              <a:t>Response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Dự liệu nằm trong object </a:t>
            </a:r>
            <a:r>
              <a:rPr lang="en-US" i="0">
                <a:solidFill>
                  <a:srgbClr val="000000"/>
                </a:solidFill>
                <a:effectLst/>
                <a:latin typeface="Assistant" pitchFamily="2" charset="-79"/>
                <a:cs typeface="Assistant" pitchFamily="2" charset="-79"/>
              </a:rPr>
              <a:t>observations:</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một ngày: gồm 48 object con nằm trong object </a:t>
            </a:r>
            <a:r>
              <a:rPr lang="en-US" i="0">
                <a:solidFill>
                  <a:srgbClr val="000000"/>
                </a:solidFill>
                <a:effectLst/>
                <a:latin typeface="Assistant" pitchFamily="2" charset="-79"/>
                <a:cs typeface="Assistant" pitchFamily="2" charset="-79"/>
              </a:rPr>
              <a:t>observations. Nữa tiếng lấy một lần.</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tất cả các dự liệu bao gồm những trường không dùng đến =&gt; tiền xử lý dữ liệu.</a:t>
            </a:r>
            <a:endParaRPr lang="en-US">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3772230411"/>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4945</Words>
  <Application>Microsoft Office PowerPoint</Application>
  <PresentationFormat>Trình chiếu Trên màn hình (16:9)</PresentationFormat>
  <Paragraphs>407</Paragraphs>
  <Slides>69</Slides>
  <Notes>69</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69</vt:i4>
      </vt:variant>
    </vt:vector>
  </HeadingPairs>
  <TitlesOfParts>
    <vt:vector size="79" baseType="lpstr">
      <vt:lpstr>Changa One</vt:lpstr>
      <vt:lpstr>Bebas Neue</vt:lpstr>
      <vt:lpstr>Kanit</vt:lpstr>
      <vt:lpstr>Nunito</vt:lpstr>
      <vt:lpstr>Assistant Medium</vt:lpstr>
      <vt:lpstr>Assistant</vt:lpstr>
      <vt:lpstr>Assistant Light</vt:lpstr>
      <vt:lpstr>Arial</vt:lpstr>
      <vt:lpstr>Kanit SemiBold</vt:lpstr>
      <vt:lpstr>New Product Launch Project Proposal by Slidesgo</vt:lpstr>
      <vt:lpstr>PHÂN TICH VÀ DỰ ĐOÁN THỜI TIẾT / BÁO CÁO ĐỒ ÁN</vt:lpstr>
      <vt:lpstr>02</vt:lpstr>
      <vt:lpstr>01</vt:lpstr>
      <vt:lpstr>MY TEAM</vt:lpstr>
      <vt:lpstr>GIỚI THIỆU VỀ ĐỒ ÁN/</vt:lpstr>
      <vt:lpstr>Lý do chọn đồ án</vt:lpstr>
      <vt:lpstr>Công nghệ sử dụng</vt:lpstr>
      <vt:lpstr>03 DATA COLLECTION/</vt:lpstr>
      <vt:lpstr>Mô tả về api</vt:lpstr>
      <vt:lpstr>Một số trường dữ liệu quan trọng</vt:lpstr>
      <vt:lpstr>Dữ liệu sau khi được thu thập</vt:lpstr>
      <vt:lpstr>04 DATA EXPLORATION/</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PROBLEM FRAMING/</vt:lpstr>
      <vt:lpstr>Câu hỏi 1</vt:lpstr>
      <vt:lpstr>Bản trình bày PowerPoint</vt:lpstr>
      <vt:lpstr>Bản trình bày PowerPoint</vt:lpstr>
      <vt:lpstr>Bản trình bày PowerPoint</vt:lpstr>
      <vt:lpstr>Câu hỏi 2</vt:lpstr>
      <vt:lpstr>Bản trình bày PowerPoint</vt:lpstr>
      <vt:lpstr>Bản trình bày PowerPoint</vt:lpstr>
      <vt:lpstr>Bản trình bày PowerPoint</vt:lpstr>
      <vt:lpstr>Bản trình bày PowerPoint</vt:lpstr>
      <vt:lpstr>Câu hỏi 3</vt:lpstr>
      <vt:lpstr>Bản trình bày PowerPoint</vt:lpstr>
      <vt:lpstr>Bản trình bày PowerPoint</vt:lpstr>
      <vt:lpstr>Bản trình bày PowerPoint</vt:lpstr>
      <vt:lpstr>Bản trình bày PowerPoint</vt:lpstr>
      <vt:lpstr>Câu hỏi 4</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Câu hỏi 5</vt:lpstr>
      <vt:lpstr>Bản trình bày PowerPoint</vt:lpstr>
      <vt:lpstr>Bản trình bày PowerPoint</vt:lpstr>
      <vt:lpstr>Bản trình bày PowerPoint</vt:lpstr>
      <vt:lpstr>Bản trình bày PowerPoint</vt:lpstr>
      <vt:lpstr>Câu hỏi 6</vt:lpstr>
      <vt:lpstr>Bản trình bày PowerPoint</vt:lpstr>
      <vt:lpstr>Bản trình bày PowerPoint</vt:lpstr>
      <vt:lpstr>Bản trình bày PowerPoint</vt:lpstr>
      <vt:lpstr>DATA MODELING/</vt:lpstr>
      <vt:lpstr>Bài toán đặt ra</vt:lpstr>
      <vt:lpstr>Lựa chọn thuật toán máy học</vt:lpstr>
      <vt:lpstr>Tiền xử lý dữ liệu đầu vào mô hình</vt:lpstr>
      <vt:lpstr>Huấn luyện và đánh giá mô hình</vt:lpstr>
      <vt:lpstr>KNN Classification</vt:lpstr>
      <vt:lpstr>Bản trình bày PowerPoint</vt:lpstr>
      <vt:lpstr>Cross-validation</vt:lpstr>
      <vt:lpstr>Xác thực siêu tham số của mô hình và báo cáo quá trình tinh chỉnh</vt:lpstr>
      <vt:lpstr>Đánh giá mô hình</vt:lpstr>
      <vt:lpstr>Naive Bayes Classification</vt:lpstr>
      <vt:lpstr>Naive Bayes Classification</vt:lpstr>
      <vt:lpstr>Xác thực siêu tham số của mô hình và báo cáo quá trình tinh chỉnh</vt:lpstr>
      <vt:lpstr>Xác thực siêu tham số của mô hình và báo cáo quá trình tinh chỉnh</vt:lpstr>
      <vt:lpstr>06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LAUNCH / PROJECT PROPOSAL</dc:title>
  <cp:lastModifiedBy>TRƯƠNG NGỌC HUY</cp:lastModifiedBy>
  <cp:revision>90</cp:revision>
  <dcterms:modified xsi:type="dcterms:W3CDTF">2022-12-13T18:22:15Z</dcterms:modified>
</cp:coreProperties>
</file>