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321" r:id="rId10"/>
    <p:sldId id="266" r:id="rId11"/>
    <p:sldId id="322" r:id="rId12"/>
    <p:sldId id="318" r:id="rId13"/>
    <p:sldId id="319" r:id="rId14"/>
  </p:sldIdLst>
  <p:sldSz cx="9144000" cy="5143500" type="screen16x9"/>
  <p:notesSz cx="6858000" cy="9144000"/>
  <p:embeddedFontLst>
    <p:embeddedFont>
      <p:font typeface="Assistant" pitchFamily="2" charset="-79"/>
      <p:regular r:id="rId16"/>
      <p:bold r:id="rId17"/>
    </p:embeddedFont>
    <p:embeddedFont>
      <p:font typeface="Assistant Light" pitchFamily="2" charset="-79"/>
      <p:regular r:id="rId18"/>
      <p:bold r:id="rId19"/>
    </p:embeddedFont>
    <p:embeddedFont>
      <p:font typeface="Assistant Medium" panose="020B0604020202020204" charset="-79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Changa One" panose="020B0604020202020204" charset="0"/>
      <p:regular r:id="rId23"/>
      <p:italic r:id="rId24"/>
    </p:embeddedFont>
    <p:embeddedFont>
      <p:font typeface="Kanit" panose="020B0604020202020204" charset="-34"/>
      <p:regular r:id="rId25"/>
      <p:bold r:id="rId26"/>
      <p:italic r:id="rId27"/>
      <p:boldItalic r:id="rId28"/>
    </p:embeddedFont>
    <p:embeddedFont>
      <p:font typeface="Kanit SemiBold" panose="020B0604020202020204" charset="-34"/>
      <p:regular r:id="rId29"/>
      <p:bold r:id="rId30"/>
      <p:italic r:id="rId31"/>
      <p:boldItalic r:id="rId32"/>
    </p:embeddedFont>
    <p:embeddedFont>
      <p:font typeface="Nunito" pitchFamily="2" charset="-93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CF4B7-87F3-466D-B1C6-65397A6AF496}">
  <a:tblStyle styleId="{654CF4B7-87F3-466D-B1C6-65397A6AF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4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5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ebcb46a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ebcb46a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fa57669d9_0_17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fa57669d9_0_17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d773070a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d773070a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1781d20e2a5ed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1781d20e2a5ed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e00c88a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e00c88a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1781d20e2a5ed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e1781d20e2a5ed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fa57669d9_0_17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fa57669d9_0_17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a57669d9_0_1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a57669d9_0_1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7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453800" cy="17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hanga One"/>
              <a:buNone/>
              <a:defRPr sz="52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14575" y="3413150"/>
            <a:ext cx="2752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1199975" y="1307875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2"/>
          </p:nvPr>
        </p:nvSpPr>
        <p:spPr>
          <a:xfrm>
            <a:off x="1199975" y="1672350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3"/>
          </p:nvPr>
        </p:nvSpPr>
        <p:spPr>
          <a:xfrm>
            <a:off x="1199975" y="2851825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4"/>
          </p:nvPr>
        </p:nvSpPr>
        <p:spPr>
          <a:xfrm>
            <a:off x="1199975" y="4031301"/>
            <a:ext cx="28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529500" y="492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5"/>
          </p:nvPr>
        </p:nvSpPr>
        <p:spPr>
          <a:xfrm>
            <a:off x="1199975" y="2488163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6"/>
          </p:nvPr>
        </p:nvSpPr>
        <p:spPr>
          <a:xfrm>
            <a:off x="1199975" y="3668450"/>
            <a:ext cx="288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8"/>
          <p:cNvGrpSpPr/>
          <p:nvPr/>
        </p:nvGrpSpPr>
        <p:grpSpPr>
          <a:xfrm>
            <a:off x="735388" y="4421109"/>
            <a:ext cx="566924" cy="182883"/>
            <a:chOff x="322625" y="4867200"/>
            <a:chExt cx="847800" cy="276300"/>
          </a:xfrm>
        </p:grpSpPr>
        <p:cxnSp>
          <p:nvCxnSpPr>
            <p:cNvPr id="155" name="Google Shape;155;p2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" name="Google Shape;161;p28"/>
          <p:cNvGrpSpPr/>
          <p:nvPr/>
        </p:nvGrpSpPr>
        <p:grpSpPr>
          <a:xfrm>
            <a:off x="7863863" y="539509"/>
            <a:ext cx="566924" cy="182883"/>
            <a:chOff x="322625" y="4867200"/>
            <a:chExt cx="847800" cy="276300"/>
          </a:xfrm>
        </p:grpSpPr>
        <p:cxnSp>
          <p:nvCxnSpPr>
            <p:cNvPr id="162" name="Google Shape;162;p2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9"/>
          <p:cNvGrpSpPr/>
          <p:nvPr/>
        </p:nvGrpSpPr>
        <p:grpSpPr>
          <a:xfrm rot="-5400000">
            <a:off x="521213" y="731509"/>
            <a:ext cx="566924" cy="182883"/>
            <a:chOff x="322625" y="4867200"/>
            <a:chExt cx="847800" cy="276300"/>
          </a:xfrm>
        </p:grpSpPr>
        <p:cxnSp>
          <p:nvCxnSpPr>
            <p:cNvPr id="170" name="Google Shape;170;p2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6" name="Google Shape;176;p29"/>
          <p:cNvGrpSpPr/>
          <p:nvPr/>
        </p:nvGrpSpPr>
        <p:grpSpPr>
          <a:xfrm rot="-5400000">
            <a:off x="8055863" y="4229109"/>
            <a:ext cx="566924" cy="182883"/>
            <a:chOff x="322625" y="4867200"/>
            <a:chExt cx="847800" cy="276300"/>
          </a:xfrm>
        </p:grpSpPr>
        <p:cxnSp>
          <p:nvCxnSpPr>
            <p:cNvPr id="177" name="Google Shape;177;p2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2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2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400675" y="1522300"/>
            <a:ext cx="30300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16175" y="803194"/>
            <a:ext cx="1114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443275"/>
            <a:ext cx="303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1345225"/>
            <a:ext cx="3454800" cy="10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358861"/>
            <a:ext cx="34548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0" y="1700250"/>
            <a:ext cx="3858900" cy="6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572000" y="2301750"/>
            <a:ext cx="38589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719447" y="14760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1465903" y="1810550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719447" y="25484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1466904" y="2879863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4708172" y="14760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5458453" y="1810550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 hasCustomPrompt="1"/>
          </p:nvPr>
        </p:nvSpPr>
        <p:spPr>
          <a:xfrm>
            <a:off x="4708172" y="25484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>
            <a:off x="5458453" y="2879856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1465900" y="14760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>
            <a:off x="1467125" y="25484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5458450" y="1476050"/>
            <a:ext cx="29637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5458453" y="25484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9447" y="36208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>
            <a:off x="1466904" y="3949150"/>
            <a:ext cx="21954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8172" y="3620850"/>
            <a:ext cx="7269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9"/>
          </p:nvPr>
        </p:nvSpPr>
        <p:spPr>
          <a:xfrm>
            <a:off x="5458453" y="3949138"/>
            <a:ext cx="21975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0"/>
          </p:nvPr>
        </p:nvSpPr>
        <p:spPr>
          <a:xfrm>
            <a:off x="1465900" y="36208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>
            <a:off x="5458450" y="3620850"/>
            <a:ext cx="2966100" cy="39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3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nit SemiBold"/>
              <a:buNone/>
              <a:defRPr sz="2400"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438775" y="3054413"/>
            <a:ext cx="2995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267075" y="1557188"/>
            <a:ext cx="51669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1355400"/>
            <a:ext cx="29091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720000" y="2015100"/>
            <a:ext cx="2909100" cy="177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 rot="-5400000">
            <a:off x="8511438" y="731532"/>
            <a:ext cx="566924" cy="182883"/>
            <a:chOff x="322625" y="4867200"/>
            <a:chExt cx="847800" cy="276300"/>
          </a:xfrm>
        </p:grpSpPr>
        <p:cxnSp>
          <p:nvCxnSpPr>
            <p:cNvPr id="80" name="Google Shape;80;p17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7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7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7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7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7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588375" y="1597238"/>
            <a:ext cx="3849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4588375" y="2256863"/>
            <a:ext cx="3849600" cy="12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None/>
              <a:defRPr sz="3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09725"/>
            <a:ext cx="77175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●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●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■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8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ongtanton/NP-KHDL-Gr9/blob/Data-Collection/weather-2021.cs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monthly/vn/tan-binh/VVTS/date/2020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ctrTitle"/>
          </p:nvPr>
        </p:nvSpPr>
        <p:spPr>
          <a:xfrm>
            <a:off x="619760" y="539500"/>
            <a:ext cx="5252720" cy="2417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TICH VÀ DỰ ĐOÁN THỜI TIẾT / </a:t>
            </a:r>
            <a:r>
              <a:rPr lang="en" sz="3750" b="0">
                <a:latin typeface="Assistant Medium"/>
                <a:cs typeface="Assistant Medium"/>
                <a:sym typeface="Assistant Medium"/>
              </a:rPr>
              <a:t>BÁO CÁO ĐỒ ÁN</a:t>
            </a:r>
            <a:endParaRPr sz="3750"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2314575" y="3413150"/>
            <a:ext cx="2752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khoa học dữ liệu - 20_21</a:t>
            </a:r>
          </a:p>
        </p:txBody>
      </p:sp>
      <p:grpSp>
        <p:nvGrpSpPr>
          <p:cNvPr id="201" name="Google Shape;201;p36"/>
          <p:cNvGrpSpPr/>
          <p:nvPr/>
        </p:nvGrpSpPr>
        <p:grpSpPr>
          <a:xfrm rot="5400000">
            <a:off x="606567" y="4193002"/>
            <a:ext cx="609653" cy="198687"/>
            <a:chOff x="322625" y="4867200"/>
            <a:chExt cx="847800" cy="276300"/>
          </a:xfrm>
        </p:grpSpPr>
        <p:cxnSp>
          <p:nvCxnSpPr>
            <p:cNvPr id="202" name="Google Shape;202;p3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3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3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3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3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08" name="Google Shape;208;p36"/>
          <p:cNvGraphicFramePr/>
          <p:nvPr>
            <p:extLst>
              <p:ext uri="{D42A27DB-BD31-4B8C-83A1-F6EECF244321}">
                <p14:modId xmlns:p14="http://schemas.microsoft.com/office/powerpoint/2010/main" val="1483929308"/>
              </p:ext>
            </p:extLst>
          </p:nvPr>
        </p:nvGraphicFramePr>
        <p:xfrm>
          <a:off x="2902335" y="4200975"/>
          <a:ext cx="2070600" cy="396210"/>
        </p:xfrm>
        <a:graphic>
          <a:graphicData uri="http://schemas.openxmlformats.org/drawingml/2006/table">
            <a:tbl>
              <a:tblPr>
                <a:noFill/>
                <a:tableStyleId>{654CF4B7-87F3-466D-B1C6-65397A6AF496}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Nhóm 09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2022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5E8A48A-CB59-9745-1F76-61D3B08F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76" y="539500"/>
            <a:ext cx="3084232" cy="36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675682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Một số trường dữ liệu quan trọng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740123" y="1523807"/>
            <a:ext cx="3497472" cy="267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emp: nhiệt độ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pressure_desc: áp suất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r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h</a:t>
            </a: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: độ ẩm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v</a:t>
            </a: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is: sứcgió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wspd: tốc độ gió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precip_hrly: lượng mưa hàng giờ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primary_wave_period</a:t>
            </a:r>
            <a:r>
              <a:rPr lang="en-US">
                <a:latin typeface="Assistant" pitchFamily="2" charset="-79"/>
                <a:cs typeface="Assistant" pitchFamily="2" charset="-79"/>
              </a:rPr>
              <a:t>: thủy triều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Assistant" pitchFamily="2" charset="-79"/>
                <a:cs typeface="Assistant" pitchFamily="2" charset="-79"/>
              </a:rPr>
              <a:t>uv_index</a:t>
            </a:r>
            <a:r>
              <a:rPr lang="en-US" i="0"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chỉ số uv</a:t>
            </a: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FEAD8F-0ED4-2F74-E06A-38917A7D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6" y="846823"/>
            <a:ext cx="1591056" cy="3615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675682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Dữ liệu sau khi được thu thập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740123" y="1523807"/>
            <a:ext cx="3497472" cy="267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Dữ liệu sau khi được thu thập được lưu vào file </a:t>
            </a:r>
            <a:r>
              <a:rPr lang="en-US" i="0" strike="noStrike">
                <a:effectLst/>
                <a:latin typeface="Assistant" pitchFamily="2" charset="-79"/>
                <a:cs typeface="Assistant" pitchFamily="2" charset="-79"/>
                <a:hlinkClick r:id="rId3" tooltip="weather-2021.csv"/>
              </a:rPr>
              <a:t>weather-2021.csv</a:t>
            </a:r>
            <a:r>
              <a:rPr lang="en-US" i="0" strike="noStrike">
                <a:effectLst/>
                <a:latin typeface="Assistant" pitchFamily="2" charset="-79"/>
                <a:cs typeface="Assistant" pitchFamily="2" charset="-79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Trong đo gồm dữ liệu thời tiết của năm 2021 qua tường ngày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Mỗi ngày khoảng 48 dòng,.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Có khoảng 17,500 dòng.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Mỗi dòng khoảng 45 thuộc tính</a:t>
            </a: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1EA906-0AD7-276B-8301-FF06F34C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84" y="1720238"/>
            <a:ext cx="3532250" cy="19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6" y="727612"/>
            <a:ext cx="4579904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0</a:t>
            </a:r>
            <a:r>
              <a:rPr lang="en-US"/>
              <a:t>4</a:t>
            </a:r>
            <a:r>
              <a:rPr lang="en"/>
              <a:t> </a:t>
            </a:r>
            <a:r>
              <a:rPr lang="vi-VN"/>
              <a:t>DATA EXPLORATION</a:t>
            </a:r>
            <a:r>
              <a:rPr lang="en"/>
              <a:t>/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ubTitle" idx="1"/>
          </p:nvPr>
        </p:nvSpPr>
        <p:spPr>
          <a:xfrm>
            <a:off x="719988" y="1522868"/>
            <a:ext cx="3794626" cy="276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Tiền xử lý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Kháp phá gom nhóm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Xử lý nhiễu</a:t>
            </a:r>
            <a:endParaRPr lang="en" sz="1600"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Exploration - Free business icons">
            <a:extLst>
              <a:ext uri="{FF2B5EF4-FFF2-40B4-BE49-F238E27FC236}">
                <a16:creationId xmlns:a16="http://schemas.microsoft.com/office/drawing/2014/main" id="{3E0CBF13-18CD-35FF-A62F-8D144032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20" y="1424775"/>
            <a:ext cx="1483134" cy="14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5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7" y="727612"/>
            <a:ext cx="3794626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0</a:t>
            </a:r>
            <a:r>
              <a:rPr lang="en-US"/>
              <a:t>6</a:t>
            </a:r>
            <a:r>
              <a:rPr lang="en"/>
              <a:t> </a:t>
            </a:r>
            <a:r>
              <a:rPr lang="en-US"/>
              <a:t>THE END</a:t>
            </a:r>
            <a:r>
              <a:rPr lang="en"/>
              <a:t>/</a:t>
            </a:r>
            <a:endParaRPr/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122" name="Picture 2" descr="The End - Openclipart">
            <a:extLst>
              <a:ext uri="{FF2B5EF4-FFF2-40B4-BE49-F238E27FC236}">
                <a16:creationId xmlns:a16="http://schemas.microsoft.com/office/drawing/2014/main" id="{4049AC22-7B53-096F-9001-3BA4DDF0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28" y="1515686"/>
            <a:ext cx="4503482" cy="25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ktionary">
            <a:extLst>
              <a:ext uri="{FF2B5EF4-FFF2-40B4-BE49-F238E27FC236}">
                <a16:creationId xmlns:a16="http://schemas.microsoft.com/office/drawing/2014/main" id="{100B332B-16C9-40D8-BA8A-9CD97EA3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28" y="1057462"/>
            <a:ext cx="3126559" cy="31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8"/>
          <p:cNvGrpSpPr/>
          <p:nvPr/>
        </p:nvGrpSpPr>
        <p:grpSpPr>
          <a:xfrm>
            <a:off x="789497" y="1460198"/>
            <a:ext cx="586800" cy="491625"/>
            <a:chOff x="753533" y="1498298"/>
            <a:chExt cx="586800" cy="491625"/>
          </a:xfrm>
        </p:grpSpPr>
        <p:cxnSp>
          <p:nvCxnSpPr>
            <p:cNvPr id="238" name="Google Shape;238;p38"/>
            <p:cNvCxnSpPr/>
            <p:nvPr/>
          </p:nvCxnSpPr>
          <p:spPr>
            <a:xfrm>
              <a:off x="753533" y="1989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8"/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38"/>
          <p:cNvGrpSpPr/>
          <p:nvPr/>
        </p:nvGrpSpPr>
        <p:grpSpPr>
          <a:xfrm>
            <a:off x="789497" y="2517473"/>
            <a:ext cx="586800" cy="491625"/>
            <a:chOff x="753533" y="2565098"/>
            <a:chExt cx="586800" cy="491625"/>
          </a:xfrm>
        </p:grpSpPr>
        <p:cxnSp>
          <p:nvCxnSpPr>
            <p:cNvPr id="241" name="Google Shape;241;p38"/>
            <p:cNvCxnSpPr/>
            <p:nvPr/>
          </p:nvCxnSpPr>
          <p:spPr>
            <a:xfrm>
              <a:off x="753533" y="30567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8"/>
            <p:cNvCxnSpPr/>
            <p:nvPr/>
          </p:nvCxnSpPr>
          <p:spPr>
            <a:xfrm>
              <a:off x="753533" y="25650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" name="Google Shape;243;p38"/>
          <p:cNvGrpSpPr/>
          <p:nvPr/>
        </p:nvGrpSpPr>
        <p:grpSpPr>
          <a:xfrm>
            <a:off x="789497" y="3584273"/>
            <a:ext cx="586800" cy="491625"/>
            <a:chOff x="753533" y="3631898"/>
            <a:chExt cx="586800" cy="491625"/>
          </a:xfrm>
        </p:grpSpPr>
        <p:cxnSp>
          <p:nvCxnSpPr>
            <p:cNvPr id="244" name="Google Shape;244;p38"/>
            <p:cNvCxnSpPr/>
            <p:nvPr/>
          </p:nvCxnSpPr>
          <p:spPr>
            <a:xfrm>
              <a:off x="753533" y="41235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8"/>
            <p:cNvCxnSpPr/>
            <p:nvPr/>
          </p:nvCxnSpPr>
          <p:spPr>
            <a:xfrm>
              <a:off x="753533" y="36318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38"/>
          <p:cNvGrpSpPr/>
          <p:nvPr/>
        </p:nvGrpSpPr>
        <p:grpSpPr>
          <a:xfrm>
            <a:off x="4778222" y="1450673"/>
            <a:ext cx="586800" cy="491625"/>
            <a:chOff x="4792133" y="1498298"/>
            <a:chExt cx="586800" cy="491625"/>
          </a:xfrm>
        </p:grpSpPr>
        <p:cxnSp>
          <p:nvCxnSpPr>
            <p:cNvPr id="247" name="Google Shape;247;p38"/>
            <p:cNvCxnSpPr/>
            <p:nvPr/>
          </p:nvCxnSpPr>
          <p:spPr>
            <a:xfrm>
              <a:off x="4792133" y="1989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38"/>
            <p:cNvCxnSpPr/>
            <p:nvPr/>
          </p:nvCxnSpPr>
          <p:spPr>
            <a:xfrm>
              <a:off x="47921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38"/>
          <p:cNvGrpSpPr/>
          <p:nvPr/>
        </p:nvGrpSpPr>
        <p:grpSpPr>
          <a:xfrm>
            <a:off x="4778222" y="2517473"/>
            <a:ext cx="586800" cy="491625"/>
            <a:chOff x="4792133" y="2565098"/>
            <a:chExt cx="586800" cy="491625"/>
          </a:xfrm>
        </p:grpSpPr>
        <p:cxnSp>
          <p:nvCxnSpPr>
            <p:cNvPr id="250" name="Google Shape;250;p38"/>
            <p:cNvCxnSpPr/>
            <p:nvPr/>
          </p:nvCxnSpPr>
          <p:spPr>
            <a:xfrm>
              <a:off x="4792133" y="30567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8"/>
            <p:cNvCxnSpPr/>
            <p:nvPr/>
          </p:nvCxnSpPr>
          <p:spPr>
            <a:xfrm>
              <a:off x="4792133" y="25650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" name="Google Shape;252;p38"/>
          <p:cNvGrpSpPr/>
          <p:nvPr/>
        </p:nvGrpSpPr>
        <p:grpSpPr>
          <a:xfrm>
            <a:off x="4778222" y="3584273"/>
            <a:ext cx="586800" cy="491625"/>
            <a:chOff x="4792133" y="3631898"/>
            <a:chExt cx="586800" cy="491625"/>
          </a:xfrm>
        </p:grpSpPr>
        <p:cxnSp>
          <p:nvCxnSpPr>
            <p:cNvPr id="253" name="Google Shape;253;p38"/>
            <p:cNvCxnSpPr/>
            <p:nvPr/>
          </p:nvCxnSpPr>
          <p:spPr>
            <a:xfrm>
              <a:off x="4792133" y="41235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8"/>
            <p:cNvCxnSpPr/>
            <p:nvPr/>
          </p:nvCxnSpPr>
          <p:spPr>
            <a:xfrm>
              <a:off x="4792133" y="36318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8"/>
          <p:cNvSpPr txBox="1">
            <a:spLocks noGrp="1"/>
          </p:cNvSpPr>
          <p:nvPr>
            <p:ph type="title" idx="2"/>
          </p:nvPr>
        </p:nvSpPr>
        <p:spPr>
          <a:xfrm>
            <a:off x="719447" y="25484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"/>
          </p:nvPr>
        </p:nvSpPr>
        <p:spPr>
          <a:xfrm>
            <a:off x="4708172" y="14760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6"/>
          </p:nvPr>
        </p:nvSpPr>
        <p:spPr>
          <a:xfrm>
            <a:off x="4708172" y="25484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719447" y="14760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NỘI DUNG/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1"/>
          </p:nvPr>
        </p:nvSpPr>
        <p:spPr>
          <a:xfrm>
            <a:off x="1465903" y="1810550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thành viên trong nhóm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3"/>
          </p:nvPr>
        </p:nvSpPr>
        <p:spPr>
          <a:xfrm>
            <a:off x="1466904" y="2879863"/>
            <a:ext cx="21954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Lý do, công nghê, ứng dụng…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5"/>
          </p:nvPr>
        </p:nvSpPr>
        <p:spPr>
          <a:xfrm>
            <a:off x="5458453" y="1810550"/>
            <a:ext cx="21954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đặt điểm 1</a:t>
            </a: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7"/>
          </p:nvPr>
        </p:nvSpPr>
        <p:spPr>
          <a:xfrm>
            <a:off x="5458453" y="2879856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đặt điểm 1</a:t>
            </a:r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9"/>
          </p:nvPr>
        </p:nvSpPr>
        <p:spPr>
          <a:xfrm>
            <a:off x="1465900" y="1476050"/>
            <a:ext cx="3312322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THÀNH VIÊN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3"/>
          </p:nvPr>
        </p:nvSpPr>
        <p:spPr>
          <a:xfrm>
            <a:off x="1467125" y="25484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MÔ TẢ ĐỒ ÁN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14"/>
          </p:nvPr>
        </p:nvSpPr>
        <p:spPr>
          <a:xfrm>
            <a:off x="5458450" y="1476050"/>
            <a:ext cx="29637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ĐẶT ĐIỂM 1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15"/>
          </p:nvPr>
        </p:nvSpPr>
        <p:spPr>
          <a:xfrm>
            <a:off x="5458453" y="25484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ĐẶT ĐIỂM 2</a:t>
            </a:r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 idx="16"/>
          </p:nvPr>
        </p:nvSpPr>
        <p:spPr>
          <a:xfrm>
            <a:off x="719447" y="36208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17"/>
          </p:nvPr>
        </p:nvSpPr>
        <p:spPr>
          <a:xfrm>
            <a:off x="1466903" y="3949150"/>
            <a:ext cx="2542721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 thập dữ liệu trên trang web.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18"/>
          </p:nvPr>
        </p:nvSpPr>
        <p:spPr>
          <a:xfrm>
            <a:off x="4708172" y="3620850"/>
            <a:ext cx="7269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9"/>
          </p:nvPr>
        </p:nvSpPr>
        <p:spPr>
          <a:xfrm>
            <a:off x="5458453" y="3949138"/>
            <a:ext cx="219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Kết thúc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20"/>
          </p:nvPr>
        </p:nvSpPr>
        <p:spPr>
          <a:xfrm>
            <a:off x="1465900" y="36208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21"/>
          </p:nvPr>
        </p:nvSpPr>
        <p:spPr>
          <a:xfrm>
            <a:off x="5458450" y="3620850"/>
            <a:ext cx="29661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 rot="5400000">
            <a:off x="8047251" y="731532"/>
            <a:ext cx="566924" cy="182883"/>
            <a:chOff x="322625" y="4867200"/>
            <a:chExt cx="847800" cy="276300"/>
          </a:xfrm>
        </p:grpSpPr>
        <p:cxnSp>
          <p:nvCxnSpPr>
            <p:cNvPr id="275" name="Google Shape;275;p38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38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8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8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38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8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 idx="2"/>
          </p:nvPr>
        </p:nvSpPr>
        <p:spPr>
          <a:xfrm>
            <a:off x="7316175" y="803194"/>
            <a:ext cx="11145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1"/>
          </p:nvPr>
        </p:nvSpPr>
        <p:spPr>
          <a:xfrm>
            <a:off x="4572000" y="3443275"/>
            <a:ext cx="303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khoa học dữ liệu - 20_21</a:t>
            </a: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5400675" y="1522300"/>
            <a:ext cx="3030000" cy="13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GIỚI THIỆU THÀNH VIÊN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aphicFrame>
        <p:nvGraphicFramePr>
          <p:cNvPr id="289" name="Google Shape;289;p39"/>
          <p:cNvGraphicFramePr/>
          <p:nvPr>
            <p:extLst>
              <p:ext uri="{D42A27DB-BD31-4B8C-83A1-F6EECF244321}">
                <p14:modId xmlns:p14="http://schemas.microsoft.com/office/powerpoint/2010/main" val="2789470850"/>
              </p:ext>
            </p:extLst>
          </p:nvPr>
        </p:nvGraphicFramePr>
        <p:xfrm>
          <a:off x="4652600" y="4196125"/>
          <a:ext cx="2070600" cy="396210"/>
        </p:xfrm>
        <a:graphic>
          <a:graphicData uri="http://schemas.openxmlformats.org/drawingml/2006/table">
            <a:tbl>
              <a:tblPr>
                <a:noFill/>
                <a:tableStyleId>{654CF4B7-87F3-466D-B1C6-65397A6AF496}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Nhóm 09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2022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0" name="Google Shape;290;p39"/>
          <p:cNvGrpSpPr/>
          <p:nvPr/>
        </p:nvGrpSpPr>
        <p:grpSpPr>
          <a:xfrm rot="-5400000">
            <a:off x="523069" y="4229952"/>
            <a:ext cx="564211" cy="183878"/>
            <a:chOff x="322625" y="4867200"/>
            <a:chExt cx="847800" cy="276300"/>
          </a:xfrm>
        </p:grpSpPr>
        <p:cxnSp>
          <p:nvCxnSpPr>
            <p:cNvPr id="291" name="Google Shape;291;p3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3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7" name="Google Shape;297;p39"/>
          <p:cNvGrpSpPr/>
          <p:nvPr/>
        </p:nvGrpSpPr>
        <p:grpSpPr>
          <a:xfrm>
            <a:off x="7316268" y="723381"/>
            <a:ext cx="1114509" cy="696625"/>
            <a:chOff x="753533" y="1498298"/>
            <a:chExt cx="586800" cy="696625"/>
          </a:xfrm>
        </p:grpSpPr>
        <p:cxnSp>
          <p:nvCxnSpPr>
            <p:cNvPr id="298" name="Google Shape;298;p39"/>
            <p:cNvCxnSpPr/>
            <p:nvPr/>
          </p:nvCxnSpPr>
          <p:spPr>
            <a:xfrm>
              <a:off x="753533" y="2194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9"/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Google Shape;300;p39"/>
          <p:cNvGrpSpPr/>
          <p:nvPr/>
        </p:nvGrpSpPr>
        <p:grpSpPr>
          <a:xfrm>
            <a:off x="713219" y="539489"/>
            <a:ext cx="564211" cy="183878"/>
            <a:chOff x="322625" y="4867200"/>
            <a:chExt cx="847800" cy="276300"/>
          </a:xfrm>
        </p:grpSpPr>
        <p:cxnSp>
          <p:nvCxnSpPr>
            <p:cNvPr id="301" name="Google Shape;301;p39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9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9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9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39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9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1A32-5F4E-C873-6DBE-56AB37ED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5" y="1180227"/>
            <a:ext cx="3669619" cy="25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4239063" y="1074153"/>
            <a:ext cx="3858900" cy="6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ssistant Medium"/>
                <a:ea typeface="Assistant Medium"/>
                <a:cs typeface="Assistant Medium"/>
                <a:sym typeface="Assistant Medium"/>
              </a:rPr>
              <a:t>MY TEAM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7866569" y="539502"/>
            <a:ext cx="564211" cy="183878"/>
            <a:chOff x="322625" y="4867200"/>
            <a:chExt cx="847800" cy="276300"/>
          </a:xfrm>
        </p:grpSpPr>
        <p:cxnSp>
          <p:nvCxnSpPr>
            <p:cNvPr id="314" name="Google Shape;314;p40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40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40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40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40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40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 rot="-5400000">
            <a:off x="2310698" y="4318323"/>
            <a:ext cx="566924" cy="182883"/>
            <a:chOff x="322625" y="4867200"/>
            <a:chExt cx="847800" cy="276300"/>
          </a:xfrm>
        </p:grpSpPr>
        <p:cxnSp>
          <p:nvCxnSpPr>
            <p:cNvPr id="322" name="Google Shape;322;p40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40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40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40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40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40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1084B2-E9BB-43EE-C19E-6D77B67F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7039"/>
              </p:ext>
            </p:extLst>
          </p:nvPr>
        </p:nvGraphicFramePr>
        <p:xfrm>
          <a:off x="4379517" y="1720188"/>
          <a:ext cx="3858900" cy="1981050"/>
        </p:xfrm>
        <a:graphic>
          <a:graphicData uri="http://schemas.openxmlformats.org/drawingml/2006/table">
            <a:tbl>
              <a:tblPr>
                <a:tableStyleId>{654CF4B7-87F3-466D-B1C6-65397A6AF496}</a:tableStyleId>
              </a:tblPr>
              <a:tblGrid>
                <a:gridCol w="1396887">
                  <a:extLst>
                    <a:ext uri="{9D8B030D-6E8A-4147-A177-3AD203B41FA5}">
                      <a16:colId xmlns:a16="http://schemas.microsoft.com/office/drawing/2014/main" val="3368924941"/>
                    </a:ext>
                  </a:extLst>
                </a:gridCol>
                <a:gridCol w="2462013">
                  <a:extLst>
                    <a:ext uri="{9D8B030D-6E8A-4147-A177-3AD203B41FA5}">
                      <a16:colId xmlns:a16="http://schemas.microsoft.com/office/drawing/2014/main" val="3546079724"/>
                    </a:ext>
                  </a:extLst>
                </a:gridCol>
              </a:tblGrid>
              <a:tr h="28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MSSV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HỌ VÀ TÊN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8779997"/>
                  </a:ext>
                </a:extLst>
              </a:tr>
              <a:tr h="267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20120109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 Ngọc Huy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28444430"/>
                  </a:ext>
                </a:extLst>
              </a:tr>
              <a:tr h="267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20120125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Bùi Anh Kiệt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38405104"/>
                  </a:ext>
                </a:extLst>
              </a:tr>
              <a:tr h="2179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20120598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Dương Tấn Tồn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32182808"/>
                  </a:ext>
                </a:extLst>
              </a:tr>
              <a:tr h="217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20120614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Anh Tuấn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42923855"/>
                  </a:ext>
                </a:extLst>
              </a:tr>
            </a:tbl>
          </a:graphicData>
        </a:graphic>
      </p:graphicFrame>
      <p:pic>
        <p:nvPicPr>
          <p:cNvPr id="3074" name="Picture 2" descr="Our team &amp; board - EU DisinfoLab">
            <a:extLst>
              <a:ext uri="{FF2B5EF4-FFF2-40B4-BE49-F238E27FC236}">
                <a16:creationId xmlns:a16="http://schemas.microsoft.com/office/drawing/2014/main" id="{2329B72D-0EAB-2306-FC12-EDE8D85C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0" y="1675653"/>
            <a:ext cx="3905980" cy="13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300;p39">
            <a:extLst>
              <a:ext uri="{FF2B5EF4-FFF2-40B4-BE49-F238E27FC236}">
                <a16:creationId xmlns:a16="http://schemas.microsoft.com/office/drawing/2014/main" id="{E9E6E054-401E-2491-7D99-B07AC6DAA5C2}"/>
              </a:ext>
            </a:extLst>
          </p:cNvPr>
          <p:cNvGrpSpPr/>
          <p:nvPr/>
        </p:nvGrpSpPr>
        <p:grpSpPr>
          <a:xfrm>
            <a:off x="713219" y="539489"/>
            <a:ext cx="564211" cy="183878"/>
            <a:chOff x="322625" y="4867200"/>
            <a:chExt cx="847800" cy="276300"/>
          </a:xfrm>
        </p:grpSpPr>
        <p:cxnSp>
          <p:nvCxnSpPr>
            <p:cNvPr id="6" name="Google Shape;301;p39">
              <a:extLst>
                <a:ext uri="{FF2B5EF4-FFF2-40B4-BE49-F238E27FC236}">
                  <a16:creationId xmlns:a16="http://schemas.microsoft.com/office/drawing/2014/main" id="{AF348D79-C0E9-66D4-9B6A-3A797DDBA946}"/>
                </a:ext>
              </a:extLst>
            </p:cNvPr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302;p39">
              <a:extLst>
                <a:ext uri="{FF2B5EF4-FFF2-40B4-BE49-F238E27FC236}">
                  <a16:creationId xmlns:a16="http://schemas.microsoft.com/office/drawing/2014/main" id="{961382A8-B2C2-FA8A-A58D-CBE335AFFD4D}"/>
                </a:ext>
              </a:extLst>
            </p:cNvPr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03;p39">
              <a:extLst>
                <a:ext uri="{FF2B5EF4-FFF2-40B4-BE49-F238E27FC236}">
                  <a16:creationId xmlns:a16="http://schemas.microsoft.com/office/drawing/2014/main" id="{F226CC78-7D13-5896-161F-DD0233B83B04}"/>
                </a:ext>
              </a:extLst>
            </p:cNvPr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04;p39">
              <a:extLst>
                <a:ext uri="{FF2B5EF4-FFF2-40B4-BE49-F238E27FC236}">
                  <a16:creationId xmlns:a16="http://schemas.microsoft.com/office/drawing/2014/main" id="{A385BC5B-D740-998D-B1E5-341FDB071114}"/>
                </a:ext>
              </a:extLst>
            </p:cNvPr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305;p39">
              <a:extLst>
                <a:ext uri="{FF2B5EF4-FFF2-40B4-BE49-F238E27FC236}">
                  <a16:creationId xmlns:a16="http://schemas.microsoft.com/office/drawing/2014/main" id="{1F3802DE-8D28-A86F-55EF-72573A91FEDA}"/>
                </a:ext>
              </a:extLst>
            </p:cNvPr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06;p39">
              <a:extLst>
                <a:ext uri="{FF2B5EF4-FFF2-40B4-BE49-F238E27FC236}">
                  <a16:creationId xmlns:a16="http://schemas.microsoft.com/office/drawing/2014/main" id="{0E3C130E-1E33-03F3-31D4-59B51BC91E63}"/>
                </a:ext>
              </a:extLst>
            </p:cNvPr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title"/>
          </p:nvPr>
        </p:nvSpPr>
        <p:spPr>
          <a:xfrm>
            <a:off x="713225" y="1345225"/>
            <a:ext cx="3454800" cy="10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 Medium"/>
                <a:ea typeface="Assistant Medium"/>
                <a:cs typeface="Assistant Medium"/>
                <a:sym typeface="Assistant Medium"/>
              </a:rPr>
              <a:t>GIỚI THIỆU VỀ ĐỒ ÁN</a:t>
            </a:r>
            <a:r>
              <a:rPr lang="en-US" b="0">
                <a:latin typeface="Assistant Medium"/>
                <a:ea typeface="Assistant Medium"/>
                <a:cs typeface="Assistant Medium"/>
                <a:sym typeface="Assistant Medium"/>
              </a:rPr>
              <a:t>/</a:t>
            </a:r>
          </a:p>
        </p:txBody>
      </p:sp>
      <p:sp>
        <p:nvSpPr>
          <p:cNvPr id="360" name="Google Shape;360;p42"/>
          <p:cNvSpPr txBox="1">
            <a:spLocks noGrp="1"/>
          </p:cNvSpPr>
          <p:nvPr>
            <p:ph type="subTitle" idx="1"/>
          </p:nvPr>
        </p:nvSpPr>
        <p:spPr>
          <a:xfrm>
            <a:off x="713225" y="2358861"/>
            <a:ext cx="34548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Đồ án phân tich và dự đoán thời tiết.</a:t>
            </a:r>
            <a:endParaRPr/>
          </a:p>
        </p:txBody>
      </p:sp>
      <p:grpSp>
        <p:nvGrpSpPr>
          <p:cNvPr id="361" name="Google Shape;361;p42"/>
          <p:cNvGrpSpPr/>
          <p:nvPr/>
        </p:nvGrpSpPr>
        <p:grpSpPr>
          <a:xfrm>
            <a:off x="7863863" y="4421107"/>
            <a:ext cx="566924" cy="182883"/>
            <a:chOff x="322625" y="4867200"/>
            <a:chExt cx="847800" cy="276300"/>
          </a:xfrm>
        </p:grpSpPr>
        <p:cxnSp>
          <p:nvCxnSpPr>
            <p:cNvPr id="362" name="Google Shape;362;p42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42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42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42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42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42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8" name="Google Shape;368;p42"/>
          <p:cNvGrpSpPr/>
          <p:nvPr/>
        </p:nvGrpSpPr>
        <p:grpSpPr>
          <a:xfrm>
            <a:off x="685700" y="4421107"/>
            <a:ext cx="564211" cy="183878"/>
            <a:chOff x="322625" y="4867200"/>
            <a:chExt cx="847800" cy="276300"/>
          </a:xfrm>
        </p:grpSpPr>
        <p:cxnSp>
          <p:nvCxnSpPr>
            <p:cNvPr id="369" name="Google Shape;369;p42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42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42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42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42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42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297;p39">
            <a:extLst>
              <a:ext uri="{FF2B5EF4-FFF2-40B4-BE49-F238E27FC236}">
                <a16:creationId xmlns:a16="http://schemas.microsoft.com/office/drawing/2014/main" id="{E6FCCE1F-8E2A-CF5E-92DD-A229E6343722}"/>
              </a:ext>
            </a:extLst>
          </p:cNvPr>
          <p:cNvGrpSpPr/>
          <p:nvPr/>
        </p:nvGrpSpPr>
        <p:grpSpPr>
          <a:xfrm>
            <a:off x="815672" y="819135"/>
            <a:ext cx="857504" cy="429334"/>
            <a:chOff x="753533" y="1498298"/>
            <a:chExt cx="586800" cy="696625"/>
          </a:xfrm>
        </p:grpSpPr>
        <p:cxnSp>
          <p:nvCxnSpPr>
            <p:cNvPr id="17" name="Google Shape;298;p39">
              <a:extLst>
                <a:ext uri="{FF2B5EF4-FFF2-40B4-BE49-F238E27FC236}">
                  <a16:creationId xmlns:a16="http://schemas.microsoft.com/office/drawing/2014/main" id="{CA2AF7A4-B9BD-CE62-46E3-980C90B3772D}"/>
                </a:ext>
              </a:extLst>
            </p:cNvPr>
            <p:cNvCxnSpPr/>
            <p:nvPr/>
          </p:nvCxnSpPr>
          <p:spPr>
            <a:xfrm>
              <a:off x="753533" y="2194923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299;p39">
              <a:extLst>
                <a:ext uri="{FF2B5EF4-FFF2-40B4-BE49-F238E27FC236}">
                  <a16:creationId xmlns:a16="http://schemas.microsoft.com/office/drawing/2014/main" id="{53B421EB-BC96-72AF-1E6F-FC420A6D8C89}"/>
                </a:ext>
              </a:extLst>
            </p:cNvPr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24C4518-19E1-17FB-689D-D8242F7F4FE5}"/>
              </a:ext>
            </a:extLst>
          </p:cNvPr>
          <p:cNvSpPr txBox="1"/>
          <p:nvPr/>
        </p:nvSpPr>
        <p:spPr>
          <a:xfrm>
            <a:off x="917094" y="722379"/>
            <a:ext cx="67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/>
              <a:t>02</a:t>
            </a:r>
            <a:endParaRPr lang="en-US" sz="32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2FEE7-E9F2-1433-898B-C6CA25F1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59" y="1415886"/>
            <a:ext cx="321468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>
            <a:spLocks noGrp="1"/>
          </p:cNvSpPr>
          <p:nvPr>
            <p:ph type="subTitle" idx="1"/>
          </p:nvPr>
        </p:nvSpPr>
        <p:spPr>
          <a:xfrm>
            <a:off x="1199975" y="1307875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cần thiết</a:t>
            </a:r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2"/>
          </p:nvPr>
        </p:nvSpPr>
        <p:spPr>
          <a:xfrm>
            <a:off x="1199975" y="1672350"/>
            <a:ext cx="3857752" cy="72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- Là chủ để cần thiết, được mọi người đặt biệt quan tâm, được xem hàng ngày hàng giờ.</a:t>
            </a:r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3"/>
          </p:nvPr>
        </p:nvSpPr>
        <p:spPr>
          <a:xfrm>
            <a:off x="1199974" y="2851825"/>
            <a:ext cx="4052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Dự đáo được thời tiết phụ phụ cho các công việc khác như  trồng trọ, xây dựng , cảnh báo thiên ta.i	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"/>
          </p:nvPr>
        </p:nvSpPr>
        <p:spPr>
          <a:xfrm>
            <a:off x="1199974" y="4031301"/>
            <a:ext cx="4702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Là chủ để được quan tâm nhiều do đó tiềm năng phát triễn của đồ án này trong tương lai có khả  năng là khá cao.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529500" y="492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ssistant Medium"/>
                <a:ea typeface="Assistant Medium"/>
                <a:cs typeface="Assistant Medium"/>
                <a:sym typeface="Assistant Medium"/>
              </a:rPr>
              <a:t>Lý do chọn đồ án</a:t>
            </a:r>
            <a:endParaRPr b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5"/>
          </p:nvPr>
        </p:nvSpPr>
        <p:spPr>
          <a:xfrm>
            <a:off x="1199975" y="2488163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Tính cấp bách</a:t>
            </a:r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subTitle" idx="6"/>
          </p:nvPr>
        </p:nvSpPr>
        <p:spPr>
          <a:xfrm>
            <a:off x="1199975" y="3668450"/>
            <a:ext cx="2886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Khả năng mở rộng</a:t>
            </a:r>
          </a:p>
        </p:txBody>
      </p:sp>
      <p:grpSp>
        <p:nvGrpSpPr>
          <p:cNvPr id="339" name="Google Shape;339;p41"/>
          <p:cNvGrpSpPr/>
          <p:nvPr/>
        </p:nvGrpSpPr>
        <p:grpSpPr>
          <a:xfrm>
            <a:off x="7866556" y="519352"/>
            <a:ext cx="564211" cy="183878"/>
            <a:chOff x="322625" y="4867200"/>
            <a:chExt cx="847800" cy="276300"/>
          </a:xfrm>
        </p:grpSpPr>
        <p:cxnSp>
          <p:nvCxnSpPr>
            <p:cNvPr id="340" name="Google Shape;340;p41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41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41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41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41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41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8" name="Google Shape;348;p41"/>
          <p:cNvGrpSpPr/>
          <p:nvPr/>
        </p:nvGrpSpPr>
        <p:grpSpPr>
          <a:xfrm rot="-5400000">
            <a:off x="521214" y="4226207"/>
            <a:ext cx="566924" cy="182883"/>
            <a:chOff x="322625" y="4867200"/>
            <a:chExt cx="847800" cy="276300"/>
          </a:xfrm>
        </p:grpSpPr>
        <p:cxnSp>
          <p:nvCxnSpPr>
            <p:cNvPr id="349" name="Google Shape;349;p41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41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41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41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41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41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Những dấu chấm hỏi (?) | Giác Ngộ Online">
            <a:extLst>
              <a:ext uri="{FF2B5EF4-FFF2-40B4-BE49-F238E27FC236}">
                <a16:creationId xmlns:a16="http://schemas.microsoft.com/office/drawing/2014/main" id="{FAE6B581-3B76-6D8F-A60C-A8589FD3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05" y="1098482"/>
            <a:ext cx="1959958" cy="25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>
            <a:spLocks noGrp="1"/>
          </p:cNvSpPr>
          <p:nvPr>
            <p:ph type="title"/>
          </p:nvPr>
        </p:nvSpPr>
        <p:spPr>
          <a:xfrm>
            <a:off x="1253759" y="801429"/>
            <a:ext cx="2995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381" name="Google Shape;381;p43"/>
          <p:cNvSpPr txBox="1">
            <a:spLocks noGrp="1"/>
          </p:cNvSpPr>
          <p:nvPr>
            <p:ph type="subTitle" idx="1"/>
          </p:nvPr>
        </p:nvSpPr>
        <p:spPr>
          <a:xfrm>
            <a:off x="2958157" y="1749601"/>
            <a:ext cx="5166900" cy="1660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Ngôn ngữ: Python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Công cụ: Jupyter notebook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Mô hình: …</a:t>
            </a:r>
            <a:endParaRPr/>
          </a:p>
        </p:txBody>
      </p:sp>
      <p:grpSp>
        <p:nvGrpSpPr>
          <p:cNvPr id="383" name="Google Shape;383;p43"/>
          <p:cNvGrpSpPr/>
          <p:nvPr/>
        </p:nvGrpSpPr>
        <p:grpSpPr>
          <a:xfrm>
            <a:off x="7863863" y="539507"/>
            <a:ext cx="566924" cy="182883"/>
            <a:chOff x="322625" y="4867200"/>
            <a:chExt cx="847800" cy="276300"/>
          </a:xfrm>
        </p:grpSpPr>
        <p:cxnSp>
          <p:nvCxnSpPr>
            <p:cNvPr id="384" name="Google Shape;384;p43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43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43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43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43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43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0" name="Google Shape;390;p43"/>
          <p:cNvGrpSpPr/>
          <p:nvPr/>
        </p:nvGrpSpPr>
        <p:grpSpPr>
          <a:xfrm rot="-5400000">
            <a:off x="521213" y="4229107"/>
            <a:ext cx="566924" cy="182883"/>
            <a:chOff x="322625" y="4867200"/>
            <a:chExt cx="847800" cy="276300"/>
          </a:xfrm>
        </p:grpSpPr>
        <p:cxnSp>
          <p:nvCxnSpPr>
            <p:cNvPr id="391" name="Google Shape;391;p43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43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43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43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3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43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Technical SEO là gì? Hướng dẫn tối ưu technical SEO toàn tập">
            <a:extLst>
              <a:ext uri="{FF2B5EF4-FFF2-40B4-BE49-F238E27FC236}">
                <a16:creationId xmlns:a16="http://schemas.microsoft.com/office/drawing/2014/main" id="{A10F83BD-B146-1BEA-3B6A-A2B42443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2" y="2190059"/>
            <a:ext cx="2471040" cy="25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698216" y="727612"/>
            <a:ext cx="4178583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DATA COLLECTION/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ubTitle" idx="1"/>
          </p:nvPr>
        </p:nvSpPr>
        <p:spPr>
          <a:xfrm>
            <a:off x="698216" y="1387312"/>
            <a:ext cx="3971320" cy="276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Trang web crawl data( </a:t>
            </a:r>
            <a:r>
              <a:rPr lang="en" sz="1600">
                <a:solidFill>
                  <a:srgbClr val="00B0F0"/>
                </a:solidFill>
                <a:latin typeface="Assistant Medium" panose="020B0604020202020204" charset="-79"/>
                <a:cs typeface="Assistant Medium" panose="020B060402020202020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tại đây</a:t>
            </a:r>
            <a:r>
              <a:rPr lang="en" sz="1600">
                <a:solidFill>
                  <a:srgbClr val="00B0F0"/>
                </a:solidFill>
                <a:latin typeface="Assistant Medium" panose="020B0604020202020204" charset="-79"/>
                <a:cs typeface="Assistant Medium" panose="020B0604020202020204" charset="-79"/>
              </a:rPr>
              <a:t> </a:t>
            </a: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)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Dự định ban đầu crawl </a:t>
            </a:r>
            <a:r>
              <a:rPr lang="vi-VN" sz="1600">
                <a:latin typeface="Assistant Medium" panose="020B0604020202020204" charset="-79"/>
                <a:cs typeface="Assistant Medium" panose="020B0604020202020204" charset="-79"/>
              </a:rPr>
              <a:t>d</a:t>
            </a: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ựa vào html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Phát hiện web có sử dụng api để lấy dữ liệu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Cuối dùng crawl bằng api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>
                <a:latin typeface="Assistant Medium" panose="020B0604020202020204" charset="-79"/>
                <a:cs typeface="Assistant Medium" panose="020B0604020202020204" charset="-79"/>
              </a:rPr>
              <a:t>C</a:t>
            </a:r>
            <a:r>
              <a:rPr lang="en" sz="1600">
                <a:latin typeface="Assistant Medium" panose="020B0604020202020204" charset="-79"/>
                <a:cs typeface="Assistant Medium" panose="020B0604020202020204" charset="-79"/>
              </a:rPr>
              <a:t>ó sử dụng key để lấy</a:t>
            </a:r>
          </a:p>
        </p:txBody>
      </p:sp>
      <p:grpSp>
        <p:nvGrpSpPr>
          <p:cNvPr id="417" name="Google Shape;417;p45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18" name="Google Shape;418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5"/>
          <p:cNvGrpSpPr/>
          <p:nvPr/>
        </p:nvGrpSpPr>
        <p:grpSpPr>
          <a:xfrm>
            <a:off x="719988" y="539507"/>
            <a:ext cx="566924" cy="182883"/>
            <a:chOff x="322625" y="4867200"/>
            <a:chExt cx="847800" cy="276300"/>
          </a:xfrm>
        </p:grpSpPr>
        <p:cxnSp>
          <p:nvCxnSpPr>
            <p:cNvPr id="425" name="Google Shape;425;p45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5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5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5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5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5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4" name="Picture 2" descr="Essential Guide to Feature Flags - Split">
            <a:extLst>
              <a:ext uri="{FF2B5EF4-FFF2-40B4-BE49-F238E27FC236}">
                <a16:creationId xmlns:a16="http://schemas.microsoft.com/office/drawing/2014/main" id="{C14D6889-4166-1C1A-A9D4-390941BF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03" y="1872391"/>
            <a:ext cx="3348278" cy="11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262334" y="598092"/>
            <a:ext cx="3559858" cy="1051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Mô tả về api</a:t>
            </a:r>
          </a:p>
        </p:txBody>
      </p:sp>
      <p:sp>
        <p:nvSpPr>
          <p:cNvPr id="437" name="Google Shape;437;p46"/>
          <p:cNvSpPr txBox="1">
            <a:spLocks noGrp="1"/>
          </p:cNvSpPr>
          <p:nvPr>
            <p:ph type="subTitle" idx="1"/>
          </p:nvPr>
        </p:nvSpPr>
        <p:spPr>
          <a:xfrm>
            <a:off x="573024" y="1050643"/>
            <a:ext cx="3249168" cy="2203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Request</a:t>
            </a:r>
            <a:endParaRPr lang="en-US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Phương thức GET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Key: lấy ở trang web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Ngôn ngữ: English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Location: HCM city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Ngày lấy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438" name="Google Shape;438;p46"/>
          <p:cNvGrpSpPr/>
          <p:nvPr/>
        </p:nvGrpSpPr>
        <p:grpSpPr>
          <a:xfrm rot="5400000">
            <a:off x="8075255" y="981469"/>
            <a:ext cx="566924" cy="182883"/>
            <a:chOff x="322625" y="4867200"/>
            <a:chExt cx="847800" cy="276300"/>
          </a:xfrm>
        </p:grpSpPr>
        <p:cxnSp>
          <p:nvCxnSpPr>
            <p:cNvPr id="439" name="Google Shape;439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6"/>
          <p:cNvGrpSpPr/>
          <p:nvPr/>
        </p:nvGrpSpPr>
        <p:grpSpPr>
          <a:xfrm>
            <a:off x="4005088" y="4421107"/>
            <a:ext cx="566924" cy="182883"/>
            <a:chOff x="322625" y="4867200"/>
            <a:chExt cx="847800" cy="276300"/>
          </a:xfrm>
        </p:grpSpPr>
        <p:cxnSp>
          <p:nvCxnSpPr>
            <p:cNvPr id="447" name="Google Shape;447;p46"/>
            <p:cNvCxnSpPr/>
            <p:nvPr/>
          </p:nvCxnSpPr>
          <p:spPr>
            <a:xfrm flipH="1">
              <a:off x="322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6"/>
            <p:cNvCxnSpPr/>
            <p:nvPr/>
          </p:nvCxnSpPr>
          <p:spPr>
            <a:xfrm flipH="1">
              <a:off x="4750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6"/>
            <p:cNvCxnSpPr/>
            <p:nvPr/>
          </p:nvCxnSpPr>
          <p:spPr>
            <a:xfrm flipH="1">
              <a:off x="6274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6"/>
            <p:cNvCxnSpPr/>
            <p:nvPr/>
          </p:nvCxnSpPr>
          <p:spPr>
            <a:xfrm flipH="1">
              <a:off x="7798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6"/>
            <p:cNvCxnSpPr/>
            <p:nvPr/>
          </p:nvCxnSpPr>
          <p:spPr>
            <a:xfrm flipH="1">
              <a:off x="9322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46"/>
            <p:cNvCxnSpPr/>
            <p:nvPr/>
          </p:nvCxnSpPr>
          <p:spPr>
            <a:xfrm flipH="1">
              <a:off x="1084625" y="4867200"/>
              <a:ext cx="85800" cy="276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82503C-0880-33E7-CCB4-29D7552A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4" y="3193602"/>
            <a:ext cx="8095584" cy="1187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9FDBE-8D9E-5460-8A0B-659FB9CF4597}"/>
              </a:ext>
            </a:extLst>
          </p:cNvPr>
          <p:cNvSpPr txBox="1"/>
          <p:nvPr/>
        </p:nvSpPr>
        <p:spPr>
          <a:xfrm>
            <a:off x="4164372" y="1123865"/>
            <a:ext cx="4102903" cy="19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Response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Dự liệu nằm trong object </a:t>
            </a:r>
            <a:r>
              <a:rPr lang="en-US" i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observations: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Trả về một ngày: gồm 48 object con nằm trong object </a:t>
            </a:r>
            <a:r>
              <a:rPr lang="en-US" i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observations. Nữa tiếng lấy một lần.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Assistant" pitchFamily="2" charset="-79"/>
                <a:cs typeface="Assistant" pitchFamily="2" charset="-79"/>
              </a:rPr>
              <a:t>Trả về tất cả các dự liệu bao gồm những trường không dùng đến =&gt; tiền xử lý dữ liệu.</a:t>
            </a:r>
            <a:endParaRPr lang="en-US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22304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Product Launch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E0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492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Assistant</vt:lpstr>
      <vt:lpstr>Arial</vt:lpstr>
      <vt:lpstr>Changa One</vt:lpstr>
      <vt:lpstr>Bebas Neue</vt:lpstr>
      <vt:lpstr>Kanit</vt:lpstr>
      <vt:lpstr>Assistant Light</vt:lpstr>
      <vt:lpstr>Assistant Medium</vt:lpstr>
      <vt:lpstr>Kanit SemiBold</vt:lpstr>
      <vt:lpstr>Nunito</vt:lpstr>
      <vt:lpstr>New Product Launch Project Proposal by Slidesgo</vt:lpstr>
      <vt:lpstr>PHÂN TICH VÀ DỰ ĐOÁN THỜI TIẾT / BÁO CÁO ĐỒ ÁN</vt:lpstr>
      <vt:lpstr>02</vt:lpstr>
      <vt:lpstr>01</vt:lpstr>
      <vt:lpstr>MY TEAM</vt:lpstr>
      <vt:lpstr>GIỚI THIỆU VỀ ĐỒ ÁN/</vt:lpstr>
      <vt:lpstr>Lý do chọn đồ án</vt:lpstr>
      <vt:lpstr>Công nghệ sử dụng</vt:lpstr>
      <vt:lpstr>03 DATA COLLECTION/</vt:lpstr>
      <vt:lpstr>Mô tả về api</vt:lpstr>
      <vt:lpstr>Một số trường dữ liệu quan trọng</vt:lpstr>
      <vt:lpstr>Dữ liệu sau khi được thu thập</vt:lpstr>
      <vt:lpstr>04 DATA EXPLORATION/</vt:lpstr>
      <vt:lpstr>06 THE END/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LAUNCH / PROJECT PROPOSAL</dc:title>
  <cp:lastModifiedBy>Duong Tan Ton</cp:lastModifiedBy>
  <cp:revision>76</cp:revision>
  <dcterms:modified xsi:type="dcterms:W3CDTF">2022-12-11T07:48:39Z</dcterms:modified>
</cp:coreProperties>
</file>