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5"/>
  </p:notesMasterIdLst>
  <p:sldIdLst>
    <p:sldId id="256" r:id="rId2"/>
    <p:sldId id="258" r:id="rId3"/>
    <p:sldId id="259" r:id="rId4"/>
    <p:sldId id="260" r:id="rId5"/>
    <p:sldId id="262" r:id="rId6"/>
    <p:sldId id="261" r:id="rId7"/>
    <p:sldId id="263" r:id="rId8"/>
    <p:sldId id="265" r:id="rId9"/>
    <p:sldId id="321" r:id="rId10"/>
    <p:sldId id="266" r:id="rId11"/>
    <p:sldId id="322" r:id="rId12"/>
    <p:sldId id="318" r:id="rId13"/>
    <p:sldId id="323" r:id="rId14"/>
    <p:sldId id="324" r:id="rId15"/>
    <p:sldId id="325" r:id="rId16"/>
    <p:sldId id="326" r:id="rId17"/>
    <p:sldId id="327" r:id="rId18"/>
    <p:sldId id="328" r:id="rId19"/>
    <p:sldId id="329" r:id="rId20"/>
    <p:sldId id="330" r:id="rId21"/>
    <p:sldId id="332" r:id="rId22"/>
    <p:sldId id="333" r:id="rId23"/>
    <p:sldId id="319" r:id="rId24"/>
  </p:sldIdLst>
  <p:sldSz cx="9144000" cy="5143500" type="screen16x9"/>
  <p:notesSz cx="6858000" cy="9144000"/>
  <p:embeddedFontLst>
    <p:embeddedFont>
      <p:font typeface="Assistant" pitchFamily="2" charset="-79"/>
      <p:regular r:id="rId26"/>
      <p:bold r:id="rId27"/>
    </p:embeddedFont>
    <p:embeddedFont>
      <p:font typeface="Assistant Light" pitchFamily="2" charset="-79"/>
      <p:regular r:id="rId28"/>
      <p:bold r:id="rId29"/>
    </p:embeddedFont>
    <p:embeddedFont>
      <p:font typeface="Assistant Medium" panose="020B0604020202020204" charset="-79"/>
      <p:regular r:id="rId30"/>
      <p:bold r:id="rId31"/>
    </p:embeddedFont>
    <p:embeddedFont>
      <p:font typeface="Bebas Neue" panose="020B0606020202050201" pitchFamily="34" charset="0"/>
      <p:regular r:id="rId32"/>
    </p:embeddedFont>
    <p:embeddedFont>
      <p:font typeface="Changa One" panose="020B0604020202020204" charset="0"/>
      <p:regular r:id="rId33"/>
      <p:italic r:id="rId34"/>
    </p:embeddedFont>
    <p:embeddedFont>
      <p:font typeface="Kanit" panose="020B0604020202020204" charset="-34"/>
      <p:regular r:id="rId35"/>
      <p:bold r:id="rId36"/>
      <p:italic r:id="rId37"/>
      <p:boldItalic r:id="rId38"/>
    </p:embeddedFont>
    <p:embeddedFont>
      <p:font typeface="Kanit SemiBold" panose="020B0604020202020204" charset="-34"/>
      <p:regular r:id="rId39"/>
      <p:bold r:id="rId40"/>
      <p:italic r:id="rId41"/>
      <p:boldItalic r:id="rId42"/>
    </p:embeddedFont>
    <p:embeddedFont>
      <p:font typeface="Nunito" pitchFamily="2" charset="-93"/>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4CF4B7-87F3-466D-B1C6-65397A6AF496}">
  <a:tblStyle styleId="{654CF4B7-87F3-466D-B1C6-65397A6AF4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347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25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01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724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62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01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524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70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42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3ebcb46a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3ebcb46a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59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312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950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24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fa57669d9_0_17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fa57669d9_0_17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3d773070a8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3d773070a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1781d20e2a5e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1781d20e2a5e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e00c88a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e00c88a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e1781d20e2a5ed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e1781d20e2a5ed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77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accen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4453800" cy="17847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5200"/>
              <a:buFont typeface="Changa One"/>
              <a:buNone/>
              <a:defRPr sz="5000"/>
            </a:lvl1pPr>
            <a:lvl2pPr lvl="1" algn="ctr">
              <a:spcBef>
                <a:spcPts val="0"/>
              </a:spcBef>
              <a:spcAft>
                <a:spcPts val="0"/>
              </a:spcAft>
              <a:buSzPts val="5200"/>
              <a:buFont typeface="Changa One"/>
              <a:buNone/>
              <a:defRPr sz="5200">
                <a:latin typeface="Changa One"/>
                <a:ea typeface="Changa One"/>
                <a:cs typeface="Changa One"/>
                <a:sym typeface="Changa One"/>
              </a:defRPr>
            </a:lvl2pPr>
            <a:lvl3pPr lvl="2" algn="ctr">
              <a:spcBef>
                <a:spcPts val="0"/>
              </a:spcBef>
              <a:spcAft>
                <a:spcPts val="0"/>
              </a:spcAft>
              <a:buSzPts val="5200"/>
              <a:buFont typeface="Changa One"/>
              <a:buNone/>
              <a:defRPr sz="5200">
                <a:latin typeface="Changa One"/>
                <a:ea typeface="Changa One"/>
                <a:cs typeface="Changa One"/>
                <a:sym typeface="Changa One"/>
              </a:defRPr>
            </a:lvl3pPr>
            <a:lvl4pPr lvl="3" algn="ctr">
              <a:spcBef>
                <a:spcPts val="0"/>
              </a:spcBef>
              <a:spcAft>
                <a:spcPts val="0"/>
              </a:spcAft>
              <a:buSzPts val="5200"/>
              <a:buFont typeface="Changa One"/>
              <a:buNone/>
              <a:defRPr sz="5200">
                <a:latin typeface="Changa One"/>
                <a:ea typeface="Changa One"/>
                <a:cs typeface="Changa One"/>
                <a:sym typeface="Changa One"/>
              </a:defRPr>
            </a:lvl4pPr>
            <a:lvl5pPr lvl="4" algn="ctr">
              <a:spcBef>
                <a:spcPts val="0"/>
              </a:spcBef>
              <a:spcAft>
                <a:spcPts val="0"/>
              </a:spcAft>
              <a:buSzPts val="5200"/>
              <a:buFont typeface="Changa One"/>
              <a:buNone/>
              <a:defRPr sz="5200">
                <a:latin typeface="Changa One"/>
                <a:ea typeface="Changa One"/>
                <a:cs typeface="Changa One"/>
                <a:sym typeface="Changa One"/>
              </a:defRPr>
            </a:lvl5pPr>
            <a:lvl6pPr lvl="5" algn="ctr">
              <a:spcBef>
                <a:spcPts val="0"/>
              </a:spcBef>
              <a:spcAft>
                <a:spcPts val="0"/>
              </a:spcAft>
              <a:buSzPts val="5200"/>
              <a:buFont typeface="Changa One"/>
              <a:buNone/>
              <a:defRPr sz="5200">
                <a:latin typeface="Changa One"/>
                <a:ea typeface="Changa One"/>
                <a:cs typeface="Changa One"/>
                <a:sym typeface="Changa One"/>
              </a:defRPr>
            </a:lvl6pPr>
            <a:lvl7pPr lvl="6" algn="ctr">
              <a:spcBef>
                <a:spcPts val="0"/>
              </a:spcBef>
              <a:spcAft>
                <a:spcPts val="0"/>
              </a:spcAft>
              <a:buSzPts val="5200"/>
              <a:buFont typeface="Changa One"/>
              <a:buNone/>
              <a:defRPr sz="5200">
                <a:latin typeface="Changa One"/>
                <a:ea typeface="Changa One"/>
                <a:cs typeface="Changa One"/>
                <a:sym typeface="Changa One"/>
              </a:defRPr>
            </a:lvl7pPr>
            <a:lvl8pPr lvl="7" algn="ctr">
              <a:spcBef>
                <a:spcPts val="0"/>
              </a:spcBef>
              <a:spcAft>
                <a:spcPts val="0"/>
              </a:spcAft>
              <a:buSzPts val="5200"/>
              <a:buFont typeface="Changa One"/>
              <a:buNone/>
              <a:defRPr sz="5200">
                <a:latin typeface="Changa One"/>
                <a:ea typeface="Changa One"/>
                <a:cs typeface="Changa One"/>
                <a:sym typeface="Changa One"/>
              </a:defRPr>
            </a:lvl8pPr>
            <a:lvl9pPr lvl="8" algn="ctr">
              <a:spcBef>
                <a:spcPts val="0"/>
              </a:spcBef>
              <a:spcAft>
                <a:spcPts val="0"/>
              </a:spcAft>
              <a:buSzPts val="5200"/>
              <a:buFont typeface="Changa One"/>
              <a:buNone/>
              <a:defRPr sz="5200">
                <a:latin typeface="Changa One"/>
                <a:ea typeface="Changa One"/>
                <a:cs typeface="Changa One"/>
                <a:sym typeface="Changa One"/>
              </a:defRPr>
            </a:lvl9pPr>
          </a:lstStyle>
          <a:p>
            <a:endParaRPr/>
          </a:p>
        </p:txBody>
      </p:sp>
      <p:sp>
        <p:nvSpPr>
          <p:cNvPr id="10" name="Google Shape;10;p2"/>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dk1"/>
              </a:buClr>
              <a:buSzPts val="2800"/>
              <a:buFont typeface="Nunito"/>
              <a:buNone/>
              <a:defRPr>
                <a:solidFill>
                  <a:schemeClr val="dk1"/>
                </a:solidFill>
                <a:latin typeface="Assistant Medium"/>
                <a:ea typeface="Assistant Medium"/>
                <a:cs typeface="Assistant Medium"/>
                <a:sym typeface="Assistant Medium"/>
              </a:defRPr>
            </a:lvl1pPr>
            <a:lvl2pPr lvl="1"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2pPr>
            <a:lvl3pPr lvl="2"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3pPr>
            <a:lvl4pPr lvl="3"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4pPr>
            <a:lvl5pPr lvl="4"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5pPr>
            <a:lvl6pPr lvl="5"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6pPr>
            <a:lvl7pPr lvl="6"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7pPr>
            <a:lvl8pPr lvl="7"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8pPr>
            <a:lvl9pPr lvl="8"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02"/>
        <p:cNvGrpSpPr/>
        <p:nvPr/>
      </p:nvGrpSpPr>
      <p:grpSpPr>
        <a:xfrm>
          <a:off x="0" y="0"/>
          <a:ext cx="0" cy="0"/>
          <a:chOff x="0" y="0"/>
          <a:chExt cx="0" cy="0"/>
        </a:xfrm>
      </p:grpSpPr>
      <p:sp>
        <p:nvSpPr>
          <p:cNvPr id="103" name="Google Shape;103;p22"/>
          <p:cNvSpPr txBox="1">
            <a:spLocks noGrp="1"/>
          </p:cNvSpPr>
          <p:nvPr>
            <p:ph type="subTitle" idx="1"/>
          </p:nvPr>
        </p:nvSpPr>
        <p:spPr>
          <a:xfrm>
            <a:off x="1199975" y="1307875"/>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22"/>
          <p:cNvSpPr txBox="1">
            <a:spLocks noGrp="1"/>
          </p:cNvSpPr>
          <p:nvPr>
            <p:ph type="subTitle" idx="2"/>
          </p:nvPr>
        </p:nvSpPr>
        <p:spPr>
          <a:xfrm>
            <a:off x="1199975" y="1672350"/>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2"/>
          <p:cNvSpPr txBox="1">
            <a:spLocks noGrp="1"/>
          </p:cNvSpPr>
          <p:nvPr>
            <p:ph type="subTitle" idx="3"/>
          </p:nvPr>
        </p:nvSpPr>
        <p:spPr>
          <a:xfrm>
            <a:off x="1199975" y="2851825"/>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2"/>
          <p:cNvSpPr txBox="1">
            <a:spLocks noGrp="1"/>
          </p:cNvSpPr>
          <p:nvPr>
            <p:ph type="subTitle" idx="4"/>
          </p:nvPr>
        </p:nvSpPr>
        <p:spPr>
          <a:xfrm>
            <a:off x="1199975" y="4031301"/>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2"/>
          <p:cNvSpPr txBox="1">
            <a:spLocks noGrp="1"/>
          </p:cNvSpPr>
          <p:nvPr>
            <p:ph type="title"/>
          </p:nvPr>
        </p:nvSpPr>
        <p:spPr>
          <a:xfrm>
            <a:off x="529500" y="4928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8" name="Google Shape;108;p22"/>
          <p:cNvSpPr txBox="1">
            <a:spLocks noGrp="1"/>
          </p:cNvSpPr>
          <p:nvPr>
            <p:ph type="subTitle" idx="5"/>
          </p:nvPr>
        </p:nvSpPr>
        <p:spPr>
          <a:xfrm>
            <a:off x="1199975" y="2488163"/>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9" name="Google Shape;109;p22"/>
          <p:cNvSpPr txBox="1">
            <a:spLocks noGrp="1"/>
          </p:cNvSpPr>
          <p:nvPr>
            <p:ph type="subTitle" idx="6"/>
          </p:nvPr>
        </p:nvSpPr>
        <p:spPr>
          <a:xfrm>
            <a:off x="1199975" y="3668450"/>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
        <p:cNvGrpSpPr/>
        <p:nvPr/>
      </p:nvGrpSpPr>
      <p:grpSpPr>
        <a:xfrm>
          <a:off x="0" y="0"/>
          <a:ext cx="0" cy="0"/>
          <a:chOff x="0" y="0"/>
          <a:chExt cx="0" cy="0"/>
        </a:xfrm>
      </p:grpSpPr>
      <p:grpSp>
        <p:nvGrpSpPr>
          <p:cNvPr id="154" name="Google Shape;154;p28"/>
          <p:cNvGrpSpPr/>
          <p:nvPr/>
        </p:nvGrpSpPr>
        <p:grpSpPr>
          <a:xfrm>
            <a:off x="735388" y="4421109"/>
            <a:ext cx="566924" cy="182883"/>
            <a:chOff x="322625" y="4867200"/>
            <a:chExt cx="847800" cy="276300"/>
          </a:xfrm>
        </p:grpSpPr>
        <p:cxnSp>
          <p:nvCxnSpPr>
            <p:cNvPr id="155" name="Google Shape;155;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6" name="Google Shape;156;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7" name="Google Shape;157;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8" name="Google Shape;158;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9" name="Google Shape;159;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0" name="Google Shape;160;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1" name="Google Shape;161;p28"/>
          <p:cNvGrpSpPr/>
          <p:nvPr/>
        </p:nvGrpSpPr>
        <p:grpSpPr>
          <a:xfrm>
            <a:off x="7863863" y="539509"/>
            <a:ext cx="566924" cy="182883"/>
            <a:chOff x="322625" y="4867200"/>
            <a:chExt cx="847800" cy="276300"/>
          </a:xfrm>
        </p:grpSpPr>
        <p:cxnSp>
          <p:nvCxnSpPr>
            <p:cNvPr id="162" name="Google Shape;162;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3" name="Google Shape;163;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4" name="Google Shape;164;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5" name="Google Shape;165;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6" name="Google Shape;166;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7" name="Google Shape;167;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8"/>
        <p:cNvGrpSpPr/>
        <p:nvPr/>
      </p:nvGrpSpPr>
      <p:grpSpPr>
        <a:xfrm>
          <a:off x="0" y="0"/>
          <a:ext cx="0" cy="0"/>
          <a:chOff x="0" y="0"/>
          <a:chExt cx="0" cy="0"/>
        </a:xfrm>
      </p:grpSpPr>
      <p:grpSp>
        <p:nvGrpSpPr>
          <p:cNvPr id="169" name="Google Shape;169;p29"/>
          <p:cNvGrpSpPr/>
          <p:nvPr/>
        </p:nvGrpSpPr>
        <p:grpSpPr>
          <a:xfrm rot="-5400000">
            <a:off x="521213" y="731509"/>
            <a:ext cx="566924" cy="182883"/>
            <a:chOff x="322625" y="4867200"/>
            <a:chExt cx="847800" cy="276300"/>
          </a:xfrm>
        </p:grpSpPr>
        <p:cxnSp>
          <p:nvCxnSpPr>
            <p:cNvPr id="170" name="Google Shape;170;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1" name="Google Shape;171;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2" name="Google Shape;172;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3" name="Google Shape;173;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4" name="Google Shape;174;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5" name="Google Shape;175;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76" name="Google Shape;176;p29"/>
          <p:cNvGrpSpPr/>
          <p:nvPr/>
        </p:nvGrpSpPr>
        <p:grpSpPr>
          <a:xfrm rot="-5400000">
            <a:off x="8055863" y="4229109"/>
            <a:ext cx="566924" cy="182883"/>
            <a:chOff x="322625" y="4867200"/>
            <a:chExt cx="847800" cy="276300"/>
          </a:xfrm>
        </p:grpSpPr>
        <p:cxnSp>
          <p:nvCxnSpPr>
            <p:cNvPr id="177" name="Google Shape;177;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8" name="Google Shape;178;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0" name="Google Shape;180;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1" name="Google Shape;181;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2" name="Google Shape;182;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16175" y="803194"/>
            <a:ext cx="1114500" cy="53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572000" y="1700250"/>
            <a:ext cx="3858900" cy="6015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4200"/>
              <a:buNone/>
              <a:defRPr>
                <a:solidFill>
                  <a:schemeClr val="dk1"/>
                </a:solidFill>
              </a:defRPr>
            </a:lvl1pPr>
            <a:lvl2pPr lvl="1" algn="ctr">
              <a:spcBef>
                <a:spcPts val="0"/>
              </a:spcBef>
              <a:spcAft>
                <a:spcPts val="0"/>
              </a:spcAft>
              <a:buClr>
                <a:schemeClr val="dk1"/>
              </a:buClr>
              <a:buSzPts val="4200"/>
              <a:buNone/>
              <a:defRPr sz="4200">
                <a:solidFill>
                  <a:schemeClr val="dk1"/>
                </a:solidFill>
              </a:defRPr>
            </a:lvl2pPr>
            <a:lvl3pPr lvl="2" algn="ctr">
              <a:spcBef>
                <a:spcPts val="0"/>
              </a:spcBef>
              <a:spcAft>
                <a:spcPts val="0"/>
              </a:spcAft>
              <a:buClr>
                <a:schemeClr val="dk1"/>
              </a:buClr>
              <a:buSzPts val="4200"/>
              <a:buNone/>
              <a:defRPr sz="4200">
                <a:solidFill>
                  <a:schemeClr val="dk1"/>
                </a:solidFill>
              </a:defRPr>
            </a:lvl3pPr>
            <a:lvl4pPr lvl="3" algn="ctr">
              <a:spcBef>
                <a:spcPts val="0"/>
              </a:spcBef>
              <a:spcAft>
                <a:spcPts val="0"/>
              </a:spcAft>
              <a:buClr>
                <a:schemeClr val="dk1"/>
              </a:buClr>
              <a:buSzPts val="4200"/>
              <a:buNone/>
              <a:defRPr sz="4200">
                <a:solidFill>
                  <a:schemeClr val="dk1"/>
                </a:solidFill>
              </a:defRPr>
            </a:lvl4pPr>
            <a:lvl5pPr lvl="4" algn="ctr">
              <a:spcBef>
                <a:spcPts val="0"/>
              </a:spcBef>
              <a:spcAft>
                <a:spcPts val="0"/>
              </a:spcAft>
              <a:buClr>
                <a:schemeClr val="dk1"/>
              </a:buClr>
              <a:buSzPts val="4200"/>
              <a:buNone/>
              <a:defRPr sz="4200">
                <a:solidFill>
                  <a:schemeClr val="dk1"/>
                </a:solidFill>
              </a:defRPr>
            </a:lvl5pPr>
            <a:lvl6pPr lvl="5" algn="ctr">
              <a:spcBef>
                <a:spcPts val="0"/>
              </a:spcBef>
              <a:spcAft>
                <a:spcPts val="0"/>
              </a:spcAft>
              <a:buClr>
                <a:schemeClr val="dk1"/>
              </a:buClr>
              <a:buSzPts val="4200"/>
              <a:buNone/>
              <a:defRPr sz="4200">
                <a:solidFill>
                  <a:schemeClr val="dk1"/>
                </a:solidFill>
              </a:defRPr>
            </a:lvl6pPr>
            <a:lvl7pPr lvl="6" algn="ctr">
              <a:spcBef>
                <a:spcPts val="0"/>
              </a:spcBef>
              <a:spcAft>
                <a:spcPts val="0"/>
              </a:spcAft>
              <a:buClr>
                <a:schemeClr val="dk1"/>
              </a:buClr>
              <a:buSzPts val="4200"/>
              <a:buNone/>
              <a:defRPr sz="4200">
                <a:solidFill>
                  <a:schemeClr val="dk1"/>
                </a:solidFill>
              </a:defRPr>
            </a:lvl7pPr>
            <a:lvl8pPr lvl="7" algn="ctr">
              <a:spcBef>
                <a:spcPts val="0"/>
              </a:spcBef>
              <a:spcAft>
                <a:spcPts val="0"/>
              </a:spcAft>
              <a:buClr>
                <a:schemeClr val="dk1"/>
              </a:buClr>
              <a:buSzPts val="4200"/>
              <a:buNone/>
              <a:defRPr sz="4200">
                <a:solidFill>
                  <a:schemeClr val="dk1"/>
                </a:solidFill>
              </a:defRPr>
            </a:lvl8pPr>
            <a:lvl9pPr lvl="8" algn="ctr">
              <a:spcBef>
                <a:spcPts val="0"/>
              </a:spcBef>
              <a:spcAft>
                <a:spcPts val="0"/>
              </a:spcAft>
              <a:buClr>
                <a:schemeClr val="dk1"/>
              </a:buClr>
              <a:buSzPts val="4200"/>
              <a:buNone/>
              <a:defRPr sz="4200">
                <a:solidFill>
                  <a:schemeClr val="dk1"/>
                </a:solidFill>
              </a:defRPr>
            </a:lvl9pPr>
          </a:lstStyle>
          <a:p>
            <a:endParaRPr/>
          </a:p>
        </p:txBody>
      </p:sp>
      <p:sp>
        <p:nvSpPr>
          <p:cNvPr id="40" name="Google Shape;40;p9"/>
          <p:cNvSpPr txBox="1">
            <a:spLocks noGrp="1"/>
          </p:cNvSpPr>
          <p:nvPr>
            <p:ph type="subTitle" idx="1"/>
          </p:nvPr>
        </p:nvSpPr>
        <p:spPr>
          <a:xfrm>
            <a:off x="4572000" y="2301750"/>
            <a:ext cx="3858900" cy="114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atin typeface="Assistant Medium"/>
                <a:ea typeface="Assistant Medium"/>
                <a:cs typeface="Assistant Medium"/>
                <a:sym typeface="Assistant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7"/>
        <p:cNvGrpSpPr/>
        <p:nvPr/>
      </p:nvGrpSpPr>
      <p:grpSpPr>
        <a:xfrm>
          <a:off x="0" y="0"/>
          <a:ext cx="0" cy="0"/>
          <a:chOff x="0" y="0"/>
          <a:chExt cx="0" cy="0"/>
        </a:xfrm>
      </p:grpSpPr>
      <p:sp>
        <p:nvSpPr>
          <p:cNvPr id="48" name="Google Shape;48;p13"/>
          <p:cNvSpPr txBox="1">
            <a:spLocks noGrp="1"/>
          </p:cNvSpPr>
          <p:nvPr>
            <p:ph type="title" hasCustomPrompt="1"/>
          </p:nvPr>
        </p:nvSpPr>
        <p:spPr>
          <a:xfrm>
            <a:off x="719447" y="14760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1465903" y="1810550"/>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0" name="Google Shape;50;p13"/>
          <p:cNvSpPr txBox="1">
            <a:spLocks noGrp="1"/>
          </p:cNvSpPr>
          <p:nvPr>
            <p:ph type="title" idx="2" hasCustomPrompt="1"/>
          </p:nvPr>
        </p:nvSpPr>
        <p:spPr>
          <a:xfrm>
            <a:off x="719447" y="25484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3"/>
          </p:nvPr>
        </p:nvSpPr>
        <p:spPr>
          <a:xfrm>
            <a:off x="1466904" y="2879863"/>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2" name="Google Shape;52;p13"/>
          <p:cNvSpPr txBox="1">
            <a:spLocks noGrp="1"/>
          </p:cNvSpPr>
          <p:nvPr>
            <p:ph type="title" idx="4" hasCustomPrompt="1"/>
          </p:nvPr>
        </p:nvSpPr>
        <p:spPr>
          <a:xfrm>
            <a:off x="4708172" y="14760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5"/>
          </p:nvPr>
        </p:nvSpPr>
        <p:spPr>
          <a:xfrm>
            <a:off x="5458453" y="1810550"/>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4" name="Google Shape;54;p13"/>
          <p:cNvSpPr txBox="1">
            <a:spLocks noGrp="1"/>
          </p:cNvSpPr>
          <p:nvPr>
            <p:ph type="title" idx="6" hasCustomPrompt="1"/>
          </p:nvPr>
        </p:nvSpPr>
        <p:spPr>
          <a:xfrm>
            <a:off x="4708172" y="25484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7"/>
          </p:nvPr>
        </p:nvSpPr>
        <p:spPr>
          <a:xfrm>
            <a:off x="5458453" y="2879856"/>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6" name="Google Shape;56;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7" name="Google Shape;57;p13"/>
          <p:cNvSpPr txBox="1">
            <a:spLocks noGrp="1"/>
          </p:cNvSpPr>
          <p:nvPr>
            <p:ph type="subTitle" idx="9"/>
          </p:nvPr>
        </p:nvSpPr>
        <p:spPr>
          <a:xfrm>
            <a:off x="1465900" y="14760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58" name="Google Shape;58;p13"/>
          <p:cNvSpPr txBox="1">
            <a:spLocks noGrp="1"/>
          </p:cNvSpPr>
          <p:nvPr>
            <p:ph type="subTitle" idx="13"/>
          </p:nvPr>
        </p:nvSpPr>
        <p:spPr>
          <a:xfrm>
            <a:off x="1467125" y="25484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59" name="Google Shape;59;p13"/>
          <p:cNvSpPr txBox="1">
            <a:spLocks noGrp="1"/>
          </p:cNvSpPr>
          <p:nvPr>
            <p:ph type="subTitle" idx="14"/>
          </p:nvPr>
        </p:nvSpPr>
        <p:spPr>
          <a:xfrm>
            <a:off x="5458450" y="1476050"/>
            <a:ext cx="29637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0" name="Google Shape;60;p13"/>
          <p:cNvSpPr txBox="1">
            <a:spLocks noGrp="1"/>
          </p:cNvSpPr>
          <p:nvPr>
            <p:ph type="subTitle" idx="15"/>
          </p:nvPr>
        </p:nvSpPr>
        <p:spPr>
          <a:xfrm>
            <a:off x="5458453" y="25484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1" name="Google Shape;61;p13"/>
          <p:cNvSpPr txBox="1">
            <a:spLocks noGrp="1"/>
          </p:cNvSpPr>
          <p:nvPr>
            <p:ph type="title" idx="16" hasCustomPrompt="1"/>
          </p:nvPr>
        </p:nvSpPr>
        <p:spPr>
          <a:xfrm>
            <a:off x="719447" y="36208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7"/>
          </p:nvPr>
        </p:nvSpPr>
        <p:spPr>
          <a:xfrm>
            <a:off x="1466904" y="3949150"/>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63" name="Google Shape;63;p13"/>
          <p:cNvSpPr txBox="1">
            <a:spLocks noGrp="1"/>
          </p:cNvSpPr>
          <p:nvPr>
            <p:ph type="title" idx="18" hasCustomPrompt="1"/>
          </p:nvPr>
        </p:nvSpPr>
        <p:spPr>
          <a:xfrm>
            <a:off x="4708172" y="36208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9"/>
          </p:nvPr>
        </p:nvSpPr>
        <p:spPr>
          <a:xfrm>
            <a:off x="5458453" y="3949138"/>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65" name="Google Shape;65;p13"/>
          <p:cNvSpPr txBox="1">
            <a:spLocks noGrp="1"/>
          </p:cNvSpPr>
          <p:nvPr>
            <p:ph type="subTitle" idx="20"/>
          </p:nvPr>
        </p:nvSpPr>
        <p:spPr>
          <a:xfrm>
            <a:off x="1465900" y="36208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6" name="Google Shape;66;p13"/>
          <p:cNvSpPr txBox="1">
            <a:spLocks noGrp="1"/>
          </p:cNvSpPr>
          <p:nvPr>
            <p:ph type="subTitle" idx="21"/>
          </p:nvPr>
        </p:nvSpPr>
        <p:spPr>
          <a:xfrm>
            <a:off x="5458450" y="36208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5438775" y="3054413"/>
            <a:ext cx="2995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9" name="Google Shape;69;p14"/>
          <p:cNvSpPr txBox="1">
            <a:spLocks noGrp="1"/>
          </p:cNvSpPr>
          <p:nvPr>
            <p:ph type="subTitle" idx="1"/>
          </p:nvPr>
        </p:nvSpPr>
        <p:spPr>
          <a:xfrm>
            <a:off x="3267075" y="1557188"/>
            <a:ext cx="5166900" cy="144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2500">
                <a:latin typeface="Assistant Medium"/>
                <a:ea typeface="Assistant Medium"/>
                <a:cs typeface="Assistant Medium"/>
                <a:sym typeface="Assistant Mediu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20000" y="1355400"/>
            <a:ext cx="2909100" cy="659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 name="Google Shape;78;p17"/>
          <p:cNvSpPr txBox="1">
            <a:spLocks noGrp="1"/>
          </p:cNvSpPr>
          <p:nvPr>
            <p:ph type="subTitle" idx="1"/>
          </p:nvPr>
        </p:nvSpPr>
        <p:spPr>
          <a:xfrm>
            <a:off x="720000" y="2015100"/>
            <a:ext cx="2909100" cy="1773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grpSp>
        <p:nvGrpSpPr>
          <p:cNvPr id="79" name="Google Shape;79;p17"/>
          <p:cNvGrpSpPr/>
          <p:nvPr/>
        </p:nvGrpSpPr>
        <p:grpSpPr>
          <a:xfrm rot="-5400000">
            <a:off x="8511438" y="731532"/>
            <a:ext cx="566924" cy="182883"/>
            <a:chOff x="322625" y="4867200"/>
            <a:chExt cx="847800" cy="276300"/>
          </a:xfrm>
        </p:grpSpPr>
        <p:cxnSp>
          <p:nvCxnSpPr>
            <p:cNvPr id="80" name="Google Shape;80;p17"/>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1" name="Google Shape;81;p17"/>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2" name="Google Shape;82;p17"/>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3" name="Google Shape;83;p17"/>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4" name="Google Shape;84;p17"/>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5" name="Google Shape;85;p17"/>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588375" y="1597238"/>
            <a:ext cx="3849600" cy="658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8" name="Google Shape;88;p18"/>
          <p:cNvSpPr txBox="1">
            <a:spLocks noGrp="1"/>
          </p:cNvSpPr>
          <p:nvPr>
            <p:ph type="subTitle" idx="1"/>
          </p:nvPr>
        </p:nvSpPr>
        <p:spPr>
          <a:xfrm>
            <a:off x="4588375" y="2256863"/>
            <a:ext cx="3849600" cy="1289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1pPr>
            <a:lvl2pPr lvl="1">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2pPr>
            <a:lvl3pPr lvl="2">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3pPr>
            <a:lvl4pPr lvl="3">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4pPr>
            <a:lvl5pPr lvl="4">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5pPr>
            <a:lvl6pPr lvl="5">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6pPr>
            <a:lvl7pPr lvl="6">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7pPr>
            <a:lvl8pPr lvl="7">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8pPr>
            <a:lvl9pPr lvl="8">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9pPr>
          </a:lstStyle>
          <a:p>
            <a:endParaRPr/>
          </a:p>
        </p:txBody>
      </p:sp>
      <p:sp>
        <p:nvSpPr>
          <p:cNvPr id="7" name="Google Shape;7;p1"/>
          <p:cNvSpPr txBox="1">
            <a:spLocks noGrp="1"/>
          </p:cNvSpPr>
          <p:nvPr>
            <p:ph type="body" idx="1"/>
          </p:nvPr>
        </p:nvSpPr>
        <p:spPr>
          <a:xfrm>
            <a:off x="713225" y="1609725"/>
            <a:ext cx="7717500" cy="2959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marL="914400" lvl="1"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marL="1371600" lvl="2"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3pPr>
            <a:lvl4pPr marL="1828800" lvl="3"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4pPr>
            <a:lvl5pPr marL="2286000" lvl="4"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5pPr>
            <a:lvl6pPr marL="2743200" lvl="5"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6pPr>
            <a:lvl7pPr marL="3200400" lvl="6"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7pPr>
            <a:lvl8pPr marL="3657600" lvl="7"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8pPr>
            <a:lvl9pPr marL="4114800" lvl="8"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3" r:id="rId8"/>
    <p:sldLayoutId id="2147483664" r:id="rId9"/>
    <p:sldLayoutId id="2147483668"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uongtanton/NP-KHDL-Gr9/blob/Data-Collection/weather-2021.csv"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wunderground.com/history/monthly/vn/tan-binh/VVTS/date/2020-1"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ctrTitle"/>
          </p:nvPr>
        </p:nvSpPr>
        <p:spPr>
          <a:xfrm>
            <a:off x="619760" y="539500"/>
            <a:ext cx="5252720" cy="241706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4400"/>
              <a:t>PHÂN TICH VÀ DỰ ĐOÁN THỜI TIẾT / </a:t>
            </a:r>
            <a:r>
              <a:rPr lang="en" sz="3200" b="0">
                <a:latin typeface="Assistant Medium"/>
                <a:cs typeface="Assistant Medium"/>
                <a:sym typeface="Assistant Medium"/>
              </a:rPr>
              <a:t>BÁO CÁO ĐỒ ÁN</a:t>
            </a:r>
            <a:endParaRPr sz="3200" b="0">
              <a:latin typeface="Assistant Medium"/>
              <a:ea typeface="Assistant Medium"/>
              <a:cs typeface="Assistant Medium"/>
              <a:sym typeface="Assistant Medium"/>
            </a:endParaRPr>
          </a:p>
        </p:txBody>
      </p:sp>
      <p:sp>
        <p:nvSpPr>
          <p:cNvPr id="200" name="Google Shape;200;p36"/>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Nhập môn khoa học dữ liệu - 20_21</a:t>
            </a:r>
          </a:p>
        </p:txBody>
      </p:sp>
      <p:grpSp>
        <p:nvGrpSpPr>
          <p:cNvPr id="201" name="Google Shape;201;p36"/>
          <p:cNvGrpSpPr/>
          <p:nvPr/>
        </p:nvGrpSpPr>
        <p:grpSpPr>
          <a:xfrm rot="5400000">
            <a:off x="606567" y="4193002"/>
            <a:ext cx="609653" cy="198687"/>
            <a:chOff x="322625" y="4867200"/>
            <a:chExt cx="847800" cy="276300"/>
          </a:xfrm>
        </p:grpSpPr>
        <p:cxnSp>
          <p:nvCxnSpPr>
            <p:cNvPr id="202" name="Google Shape;202;p3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3" name="Google Shape;203;p3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4" name="Google Shape;204;p3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5" name="Google Shape;205;p3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6" name="Google Shape;206;p3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7" name="Google Shape;207;p3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208" name="Google Shape;208;p36"/>
          <p:cNvGraphicFramePr/>
          <p:nvPr>
            <p:extLst>
              <p:ext uri="{D42A27DB-BD31-4B8C-83A1-F6EECF244321}">
                <p14:modId xmlns:p14="http://schemas.microsoft.com/office/powerpoint/2010/main" val="1483929308"/>
              </p:ext>
            </p:extLst>
          </p:nvPr>
        </p:nvGraphicFramePr>
        <p:xfrm>
          <a:off x="2902335" y="4200975"/>
          <a:ext cx="2070600" cy="396210"/>
        </p:xfrm>
        <a:graphic>
          <a:graphicData uri="http://schemas.openxmlformats.org/drawingml/2006/table">
            <a:tbl>
              <a:tblPr>
                <a:noFill/>
                <a:tableStyleId>{654CF4B7-87F3-466D-B1C6-65397A6AF496}</a:tableStyleId>
              </a:tblPr>
              <a:tblGrid>
                <a:gridCol w="1425125">
                  <a:extLst>
                    <a:ext uri="{9D8B030D-6E8A-4147-A177-3AD203B41FA5}">
                      <a16:colId xmlns:a16="http://schemas.microsoft.com/office/drawing/2014/main" val="20000"/>
                    </a:ext>
                  </a:extLst>
                </a:gridCol>
                <a:gridCol w="645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US" b="1">
                          <a:latin typeface="Assistant"/>
                          <a:ea typeface="Assistant"/>
                          <a:cs typeface="Assistant"/>
                          <a:sym typeface="Assistant"/>
                        </a:rPr>
                        <a:t>Nhóm 09</a:t>
                      </a:r>
                      <a:endParaRPr b="1">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2022</a:t>
                      </a:r>
                      <a:endParaRPr b="1">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028" name="Picture 4">
            <a:extLst>
              <a:ext uri="{FF2B5EF4-FFF2-40B4-BE49-F238E27FC236}">
                <a16:creationId xmlns:a16="http://schemas.microsoft.com/office/drawing/2014/main" id="{C5E8A48A-CB59-9745-1F76-61D3B08F8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376" y="539500"/>
            <a:ext cx="3084232" cy="36193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675682" cy="105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Một số trường dữ liệu quan trọng</a:t>
            </a:r>
          </a:p>
        </p:txBody>
      </p:sp>
      <p:sp>
        <p:nvSpPr>
          <p:cNvPr id="437" name="Google Shape;437;p46"/>
          <p:cNvSpPr txBox="1">
            <a:spLocks noGrp="1"/>
          </p:cNvSpPr>
          <p:nvPr>
            <p:ph type="subTitle" idx="1"/>
          </p:nvPr>
        </p:nvSpPr>
        <p:spPr>
          <a:xfrm>
            <a:off x="740123" y="1523807"/>
            <a:ext cx="3497472" cy="26701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a:t>
            </a:r>
            <a:r>
              <a:rPr lang="en-US" i="0">
                <a:effectLst/>
                <a:latin typeface="Assistant" pitchFamily="2" charset="-79"/>
                <a:cs typeface="Assistant" pitchFamily="2" charset="-79"/>
              </a:rPr>
              <a:t>emp: nhiệt độ</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pressure_desc: áp suất</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r</a:t>
            </a:r>
            <a:r>
              <a:rPr lang="en-US" i="0">
                <a:effectLst/>
                <a:latin typeface="Assistant" pitchFamily="2" charset="-79"/>
                <a:cs typeface="Assistant" pitchFamily="2" charset="-79"/>
              </a:rPr>
              <a:t>h</a:t>
            </a:r>
            <a:r>
              <a:rPr lang="en-US">
                <a:solidFill>
                  <a:schemeClr val="tx1"/>
                </a:solidFill>
                <a:latin typeface="Assistant" pitchFamily="2" charset="-79"/>
                <a:cs typeface="Assistant" pitchFamily="2" charset="-79"/>
              </a:rPr>
              <a:t>: độ ẩm </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v</a:t>
            </a:r>
            <a:r>
              <a:rPr lang="en-US" i="0">
                <a:effectLst/>
                <a:latin typeface="Assistant" pitchFamily="2" charset="-79"/>
                <a:cs typeface="Assistant" pitchFamily="2" charset="-79"/>
              </a:rPr>
              <a:t>is: sứcgió </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wspd: tốc độ gió </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precip_hrly: lượng mưa hàng giờ</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primary_wave_period</a:t>
            </a:r>
            <a:r>
              <a:rPr lang="en-US">
                <a:latin typeface="Assistant" pitchFamily="2" charset="-79"/>
                <a:cs typeface="Assistant" pitchFamily="2" charset="-79"/>
              </a:rPr>
              <a:t>: thủy triều</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uv_index</a:t>
            </a:r>
            <a:r>
              <a:rPr lang="en-US" i="0">
                <a:solidFill>
                  <a:schemeClr val="tx1"/>
                </a:solidFill>
                <a:effectLst/>
                <a:latin typeface="Assistant" pitchFamily="2" charset="-79"/>
                <a:cs typeface="Assistant" pitchFamily="2" charset="-79"/>
              </a:rPr>
              <a:t>: chỉ số uv</a:t>
            </a: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97FEAD8F-0ED4-2F74-E06A-38917A7DFF2D}"/>
              </a:ext>
            </a:extLst>
          </p:cNvPr>
          <p:cNvPicPr>
            <a:picLocks noChangeAspect="1"/>
          </p:cNvPicPr>
          <p:nvPr/>
        </p:nvPicPr>
        <p:blipFill>
          <a:blip r:embed="rId3"/>
          <a:stretch>
            <a:fillRect/>
          </a:stretch>
        </p:blipFill>
        <p:spPr>
          <a:xfrm>
            <a:off x="5858256" y="846823"/>
            <a:ext cx="1591056" cy="3615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675682" cy="105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Dữ liệu sau khi được thu thập</a:t>
            </a:r>
          </a:p>
        </p:txBody>
      </p:sp>
      <p:sp>
        <p:nvSpPr>
          <p:cNvPr id="437" name="Google Shape;437;p46"/>
          <p:cNvSpPr txBox="1">
            <a:spLocks noGrp="1"/>
          </p:cNvSpPr>
          <p:nvPr>
            <p:ph type="subTitle" idx="1"/>
          </p:nvPr>
        </p:nvSpPr>
        <p:spPr>
          <a:xfrm>
            <a:off x="740123" y="1523807"/>
            <a:ext cx="3497472" cy="26701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Dữ liệu sau khi được thu thập được lưu vào file </a:t>
            </a:r>
            <a:r>
              <a:rPr lang="en-US" i="0" strike="noStrike">
                <a:effectLst/>
                <a:latin typeface="Assistant" pitchFamily="2" charset="-79"/>
                <a:cs typeface="Assistant" pitchFamily="2" charset="-79"/>
                <a:hlinkClick r:id="rId3" tooltip="weather-2021.csv"/>
              </a:rPr>
              <a:t>weather-2021.csv</a:t>
            </a:r>
            <a:r>
              <a:rPr lang="en-US" i="0" strike="noStrike">
                <a:effectLst/>
                <a:latin typeface="Assistant" pitchFamily="2" charset="-79"/>
                <a:cs typeface="Assistant" pitchFamily="2" charset="-79"/>
              </a:rPr>
              <a:t> </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Trong đo gồm dữ liệu thời tiết của năm 2021 qua tường ngày</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ngày khoảng 48 dòng,.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Có khoảng 17,500 dòng.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khoảng 45 thuộc tính</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891EA906-0AD7-276B-8301-FF06F34C4B80}"/>
              </a:ext>
            </a:extLst>
          </p:cNvPr>
          <p:cNvPicPr>
            <a:picLocks noChangeAspect="1"/>
          </p:cNvPicPr>
          <p:nvPr/>
        </p:nvPicPr>
        <p:blipFill>
          <a:blip r:embed="rId4"/>
          <a:stretch>
            <a:fillRect/>
          </a:stretch>
        </p:blipFill>
        <p:spPr>
          <a:xfrm>
            <a:off x="4715384" y="1720238"/>
            <a:ext cx="3532250" cy="1992226"/>
          </a:xfrm>
          <a:prstGeom prst="rect">
            <a:avLst/>
          </a:prstGeom>
        </p:spPr>
      </p:pic>
    </p:spTree>
    <p:extLst>
      <p:ext uri="{BB962C8B-B14F-4D97-AF65-F5344CB8AC3E}">
        <p14:creationId xmlns:p14="http://schemas.microsoft.com/office/powerpoint/2010/main" val="271305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6" y="727612"/>
            <a:ext cx="4579904" cy="659700"/>
          </a:xfrm>
          <a:prstGeom prst="rect">
            <a:avLst/>
          </a:prstGeom>
        </p:spPr>
        <p:txBody>
          <a:bodyPr spcFirstLastPara="1" wrap="square" lIns="91425" tIns="91425" rIns="91425" bIns="91425" anchor="t" anchorCtr="0">
            <a:noAutofit/>
          </a:bodyPr>
          <a:lstStyle/>
          <a:p>
            <a:r>
              <a:rPr lang="en"/>
              <a:t>0</a:t>
            </a:r>
            <a:r>
              <a:rPr lang="en-US"/>
              <a:t>4</a:t>
            </a:r>
            <a:r>
              <a:rPr lang="en"/>
              <a:t> </a:t>
            </a:r>
            <a:r>
              <a:rPr lang="vi-VN"/>
              <a:t>DATA EXPLORATION</a:t>
            </a:r>
            <a:r>
              <a:rPr lang="en"/>
              <a:t>/</a:t>
            </a:r>
            <a:endParaRPr/>
          </a:p>
        </p:txBody>
      </p:sp>
      <p:sp>
        <p:nvSpPr>
          <p:cNvPr id="416" name="Google Shape;416;p45"/>
          <p:cNvSpPr txBox="1">
            <a:spLocks noGrp="1"/>
          </p:cNvSpPr>
          <p:nvPr>
            <p:ph type="subTitle" idx="1"/>
          </p:nvPr>
        </p:nvSpPr>
        <p:spPr>
          <a:xfrm>
            <a:off x="719988" y="1522868"/>
            <a:ext cx="3794626" cy="276241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Tiền xử lý dữ liệu</a:t>
            </a:r>
          </a:p>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Kháp phá gom nhóm dữ liệu</a:t>
            </a:r>
          </a:p>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Xử lý nhiễu</a:t>
            </a:r>
            <a:endParaRPr lang="en" sz="1600">
              <a:latin typeface="Assistant Medium" panose="020B0604020202020204" charset="-79"/>
              <a:cs typeface="Assistant Medium" panose="020B0604020202020204" charset="-79"/>
            </a:endParaRP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descr="Exploration - Free business icons">
            <a:extLst>
              <a:ext uri="{FF2B5EF4-FFF2-40B4-BE49-F238E27FC236}">
                <a16:creationId xmlns:a16="http://schemas.microsoft.com/office/drawing/2014/main" id="{3E0CBF13-18CD-35FF-A62F-8D144032C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120" y="1424775"/>
            <a:ext cx="1483134" cy="148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1" y="1152553"/>
            <a:ext cx="8038336" cy="3268554"/>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Đọc dữ liệu, tính số dòng và số cột</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có ý nghĩa gì? Có vấn đề các dòng có ý nghĩa khác nhau không?</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Dữ liệu có các dòng bị lặp không?</a:t>
            </a: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Tỉ lệ giá trị thiếu của từng cột</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Mỗi cột có ý nghĩa gì?</a:t>
            </a: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Mỗi cột hiện đang có kiểu dữ liệu gì? Có cột nào có kiểu dữ liệu chưa phù hợp để có thể xử lý tiếp hay không?</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Với mỗi cột có kiểu dữ liệu số, các giá trị phân bố như thế nào?</a:t>
            </a:r>
            <a:endParaRPr lang="en-US">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Với mỗi cột có kiểu dữ liệu không phải dạng số, các giá trị được phân bố như thế nào?</a:t>
            </a:r>
          </a:p>
          <a:p>
            <a:pPr marL="0" lvl="0" indent="0" algn="l" rtl="0">
              <a:lnSpc>
                <a:spcPct val="150000"/>
              </a:lnSpc>
              <a:spcBef>
                <a:spcPts val="0"/>
              </a:spcBef>
              <a:spcAft>
                <a:spcPts val="0"/>
              </a:spcAft>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72291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1" y="1152553"/>
            <a:ext cx="8038336" cy="326855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Đọc dữ liệu, tính số dòng và số cột </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Import các thư viện cần thiết →   pandas, numpy, …</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Đọc dữ liệu từ file sau khi cào về bằng pd.read_csv() và lưu vào biến df</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Tính số dòng và số cột thông qua df.shape()</a:t>
            </a:r>
          </a:p>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Mỗi dòng có ý nghĩa gì? Có vấn đề các dòng có ý nghĩa khác nhau không?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trong tập dữ liệu là thông tin và các chỉ số thời tiết của quận Tân Bình (TP.HCM) tại thời điểm nhất định (cập nhật 30 phút/lần)</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Có vẻ không có vấn đề các dòng có ý nghĩa khác nhau, tức là không có dòng nào bị “lạc loài”</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10353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Dữ liệu có các dòng bị lặp không?</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duplicated() và any() để kiểm tra xem có dòng nào bị lặp không. Kết quả sẽ trả về giá trị True nếu dữ liệu có dòng bị lặp, ngược lại trả về False →   df.duplicated().any()</a:t>
            </a:r>
            <a:endParaRPr lang="en-US">
              <a:solidFill>
                <a:schemeClr val="tx1"/>
              </a:solidFill>
              <a:latin typeface="Assistant" pitchFamily="2" charset="-79"/>
              <a:cs typeface="Assistant" pitchFamily="2" charset="-79"/>
            </a:endParaRPr>
          </a:p>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Tỉ lệ giá trị thiếu của từng cột</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isnull() để biết được giá trị thiếu, sau đó dùng sum() để tính tổng số giá trị thiếu theo từng cột. Cuối cùng chia cho tổng số dòng của dữ liệu để tính tỉ lệ giá trị thiếu của từng cột và lưu vào biến missing_ratio</a:t>
            </a: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Loại bỏ một số cột không cần thiết. </a:t>
            </a:r>
            <a:r>
              <a:rPr lang="vi-VN">
                <a:solidFill>
                  <a:schemeClr val="tx1"/>
                </a:solidFill>
                <a:latin typeface="Assistant" pitchFamily="2" charset="-79"/>
                <a:cs typeface="Assistant" pitchFamily="2" charset="-79"/>
              </a:rPr>
              <a:t>Có rất nhiều cột không có giá trị (tỉ lệ dữ liệu thiếu là 100%) → làm gọn → bỏ những cột không có ý nghĩa đó →   lưu tên những cột vào list del_cols, sau đó dùng df.drop(del_cols, axis=1) để bỏ những cột đó đi</a:t>
            </a: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90270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Mỗi cột có ý nghĩa gì?</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Dựa vào thông tin mô tả ở Thu thập dữ liệu, ta chọn ra những cột liên quan và cần thiết</a:t>
            </a:r>
            <a:endParaRPr lang="en-US">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Thời điểm biểu diễn các chỉ số thời tiết →   ‘valid_time_gmt’</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Thông tin về chỉ số thời tiết →   'temp', 'wx_phrase', 'dewPt', 'heat_index', 'rh', 'pressure', 'vis', 'wspd', 'uv_desc', 'feels_like', 'uv_index'</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Như vậy các cột bị loại bỏ bao gồm →   'key', 'class', 'expire_time_gmt', 'obs_id', 'obs_name', 'day_ind', 'wx_icon', 'icon_extd', 'wc', 'wdir', 'wdir_cardinal', 'clds'</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Loại bỏ những cột không cần thiết . </a:t>
            </a:r>
            <a:r>
              <a:rPr lang="vi-VN">
                <a:solidFill>
                  <a:schemeClr val="tx1"/>
                </a:solidFill>
                <a:latin typeface="Assistant" pitchFamily="2" charset="-79"/>
                <a:cs typeface="Assistant" pitchFamily="2" charset="-79"/>
              </a:rPr>
              <a:t>Lưu tên các cột cần bỏ vào list del_cols, sau đó df.drop(del_cols, axis=1)</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023373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289577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Mỗi cột có ý nghĩa gì?</a:t>
            </a:r>
          </a:p>
          <a:p>
            <a:pPr marL="285750" indent="-285750" algn="l">
              <a:lnSpc>
                <a:spcPct val="150000"/>
              </a:lnSpc>
              <a:buFont typeface="Arial" panose="020B0604020202020204" pitchFamily="34" charset="0"/>
              <a:buChar char="•"/>
            </a:pPr>
            <a:r>
              <a:rPr lang="en-US" sz="1600">
                <a:solidFill>
                  <a:schemeClr val="tx1"/>
                </a:solidFill>
                <a:latin typeface="Assistant" pitchFamily="2" charset="-79"/>
                <a:cs typeface="Assistant" pitchFamily="2" charset="-79"/>
              </a:rPr>
              <a:t>Để dễ dàng ghi nhớ ý nghĩa của từng cột, tiến hành đổi tên cột bằng rename()</a:t>
            </a:r>
            <a:endParaRPr lang="en-US" sz="1600" b="1">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'valid_time_gmt' → 'Time', temp' → 'Temperature', 'wx_phrase' → 'Condition', 'dewPt' → 'Dew Point', 'heat_index' → 'Heat Index', 'rh' → 'Humidity', 'pressure' → 'Pressure', 'vis' →  'Wind Force', 'wspd' →  'Wind Speed', 'uv_desc' →  'UV Description', 'feels_like' →  'Temperature Feels Like', 'uv_index' →  'UV Index'</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Thống kê mô tả của từng cột: dùng describe() để tính thống kê mô tả của các cột numeric</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3408390" y="4453966"/>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247030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Mỗi cột có kiểu dữ liệu gì? Có cột nào có kiểu dữ liệu chưa phù hợp để có thể xử lý tiếp hay không?</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info() để kiểm tra thông tin của các cột</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Nhận xét: Cột ‘Time’ nên là dữ liệu datetime, nhưng hiện tại có kiểu numeric → Đưa giá trị cột ‘Time’ về dạng datetime</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Sử dụng datetime.fromtimestamp để đưa dữ liệu số về dạng datetime</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Sử dụng apply() để áp dụng cho toàn bộ dữ liệu trong cột ‘Time’</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Xem xét mỗi thuộc tính phân loại có bao nhiêu giá trị phân biệt bằng set()</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Sau khi áp dụng cho 2 cột ‘UV Description’ và ‘Condition’, nhận thấy rằng: </a:t>
            </a: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13262" y="76989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741613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1"/>
            <a:ext cx="8092581" cy="348144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Mỗi cột có kiểu dữ liệu gì? Có cột nào có kiểu dữ liệu chưa phù hợp để có thể xử lý tiếp hay không?</a:t>
            </a:r>
            <a:endParaRPr lang="en-US" sz="1600" b="1">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‘UV Description’: bình thường</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Condition’: có nhiều loại điều kiện thời tiết (24 loại), nhưng xuất hiện nhiều loại có thể xếp chung vào 1 nhóm</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Phân nhóm ‘Conditon’: phân chia các loại vào 6 nhóm: 'Cloudy', 'Fair', 'Fog / Haze', 'Rain', 'T-Storm', 'Thunder'</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92255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38"/>
          <p:cNvGrpSpPr/>
          <p:nvPr/>
        </p:nvGrpSpPr>
        <p:grpSpPr>
          <a:xfrm>
            <a:off x="789497" y="1460198"/>
            <a:ext cx="586800" cy="491625"/>
            <a:chOff x="753533" y="1498298"/>
            <a:chExt cx="586800" cy="491625"/>
          </a:xfrm>
        </p:grpSpPr>
        <p:cxnSp>
          <p:nvCxnSpPr>
            <p:cNvPr id="238" name="Google Shape;238;p38"/>
            <p:cNvCxnSpPr/>
            <p:nvPr/>
          </p:nvCxnSpPr>
          <p:spPr>
            <a:xfrm>
              <a:off x="753533" y="1989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39" name="Google Shape;239;p38"/>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0" name="Google Shape;240;p38"/>
          <p:cNvGrpSpPr/>
          <p:nvPr/>
        </p:nvGrpSpPr>
        <p:grpSpPr>
          <a:xfrm>
            <a:off x="789497" y="2517473"/>
            <a:ext cx="586800" cy="491625"/>
            <a:chOff x="753533" y="2565098"/>
            <a:chExt cx="586800" cy="491625"/>
          </a:xfrm>
        </p:grpSpPr>
        <p:cxnSp>
          <p:nvCxnSpPr>
            <p:cNvPr id="241" name="Google Shape;241;p38"/>
            <p:cNvCxnSpPr/>
            <p:nvPr/>
          </p:nvCxnSpPr>
          <p:spPr>
            <a:xfrm>
              <a:off x="753533" y="30567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2" name="Google Shape;242;p38"/>
            <p:cNvCxnSpPr/>
            <p:nvPr/>
          </p:nvCxnSpPr>
          <p:spPr>
            <a:xfrm>
              <a:off x="753533" y="25650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3" name="Google Shape;243;p38"/>
          <p:cNvGrpSpPr/>
          <p:nvPr/>
        </p:nvGrpSpPr>
        <p:grpSpPr>
          <a:xfrm>
            <a:off x="789497" y="3584273"/>
            <a:ext cx="586800" cy="491625"/>
            <a:chOff x="753533" y="3631898"/>
            <a:chExt cx="586800" cy="491625"/>
          </a:xfrm>
        </p:grpSpPr>
        <p:cxnSp>
          <p:nvCxnSpPr>
            <p:cNvPr id="244" name="Google Shape;244;p38"/>
            <p:cNvCxnSpPr/>
            <p:nvPr/>
          </p:nvCxnSpPr>
          <p:spPr>
            <a:xfrm>
              <a:off x="753533" y="41235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8"/>
            <p:cNvCxnSpPr/>
            <p:nvPr/>
          </p:nvCxnSpPr>
          <p:spPr>
            <a:xfrm>
              <a:off x="753533" y="36318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6" name="Google Shape;246;p38"/>
          <p:cNvGrpSpPr/>
          <p:nvPr/>
        </p:nvGrpSpPr>
        <p:grpSpPr>
          <a:xfrm>
            <a:off x="5010697" y="1466014"/>
            <a:ext cx="586800" cy="491625"/>
            <a:chOff x="4792133" y="1498298"/>
            <a:chExt cx="586800" cy="491625"/>
          </a:xfrm>
        </p:grpSpPr>
        <p:cxnSp>
          <p:nvCxnSpPr>
            <p:cNvPr id="247" name="Google Shape;247;p38"/>
            <p:cNvCxnSpPr/>
            <p:nvPr/>
          </p:nvCxnSpPr>
          <p:spPr>
            <a:xfrm>
              <a:off x="4792133" y="1989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8" name="Google Shape;248;p38"/>
            <p:cNvCxnSpPr/>
            <p:nvPr/>
          </p:nvCxnSpPr>
          <p:spPr>
            <a:xfrm>
              <a:off x="47921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9" name="Google Shape;249;p38"/>
          <p:cNvGrpSpPr/>
          <p:nvPr/>
        </p:nvGrpSpPr>
        <p:grpSpPr>
          <a:xfrm>
            <a:off x="5010697" y="2532814"/>
            <a:ext cx="586800" cy="491625"/>
            <a:chOff x="4792133" y="2565098"/>
            <a:chExt cx="586800" cy="491625"/>
          </a:xfrm>
        </p:grpSpPr>
        <p:cxnSp>
          <p:nvCxnSpPr>
            <p:cNvPr id="250" name="Google Shape;250;p38"/>
            <p:cNvCxnSpPr/>
            <p:nvPr/>
          </p:nvCxnSpPr>
          <p:spPr>
            <a:xfrm>
              <a:off x="4792133" y="30567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51" name="Google Shape;251;p38"/>
            <p:cNvCxnSpPr/>
            <p:nvPr/>
          </p:nvCxnSpPr>
          <p:spPr>
            <a:xfrm>
              <a:off x="4792133" y="25650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52" name="Google Shape;252;p38"/>
          <p:cNvGrpSpPr/>
          <p:nvPr/>
        </p:nvGrpSpPr>
        <p:grpSpPr>
          <a:xfrm>
            <a:off x="5010697" y="3599614"/>
            <a:ext cx="586800" cy="491625"/>
            <a:chOff x="4792133" y="3631898"/>
            <a:chExt cx="586800" cy="491625"/>
          </a:xfrm>
        </p:grpSpPr>
        <p:cxnSp>
          <p:nvCxnSpPr>
            <p:cNvPr id="253" name="Google Shape;253;p38"/>
            <p:cNvCxnSpPr/>
            <p:nvPr/>
          </p:nvCxnSpPr>
          <p:spPr>
            <a:xfrm>
              <a:off x="4792133" y="41235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54" name="Google Shape;254;p38"/>
            <p:cNvCxnSpPr/>
            <p:nvPr/>
          </p:nvCxnSpPr>
          <p:spPr>
            <a:xfrm>
              <a:off x="4792133" y="36318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55" name="Google Shape;255;p38"/>
          <p:cNvSpPr txBox="1">
            <a:spLocks noGrp="1"/>
          </p:cNvSpPr>
          <p:nvPr>
            <p:ph type="title" idx="2"/>
          </p:nvPr>
        </p:nvSpPr>
        <p:spPr>
          <a:xfrm>
            <a:off x="719447" y="25484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6" name="Google Shape;256;p38"/>
          <p:cNvSpPr txBox="1">
            <a:spLocks noGrp="1"/>
          </p:cNvSpPr>
          <p:nvPr>
            <p:ph type="title" idx="4"/>
          </p:nvPr>
        </p:nvSpPr>
        <p:spPr>
          <a:xfrm>
            <a:off x="4940647" y="1491391"/>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7" name="Google Shape;257;p38"/>
          <p:cNvSpPr txBox="1">
            <a:spLocks noGrp="1"/>
          </p:cNvSpPr>
          <p:nvPr>
            <p:ph type="title" idx="6"/>
          </p:nvPr>
        </p:nvSpPr>
        <p:spPr>
          <a:xfrm>
            <a:off x="4940647" y="2563791"/>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58" name="Google Shape;258;p38"/>
          <p:cNvSpPr txBox="1">
            <a:spLocks noGrp="1"/>
          </p:cNvSpPr>
          <p:nvPr>
            <p:ph type="title"/>
          </p:nvPr>
        </p:nvSpPr>
        <p:spPr>
          <a:xfrm>
            <a:off x="719447" y="14760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38"/>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ssistant"/>
                <a:ea typeface="Assistant"/>
                <a:cs typeface="Assistant"/>
                <a:sym typeface="Assistant"/>
              </a:rPr>
              <a:t>NỘI DUNG/</a:t>
            </a:r>
            <a:endParaRPr>
              <a:solidFill>
                <a:schemeClr val="dk1"/>
              </a:solidFill>
              <a:latin typeface="Assistant"/>
              <a:ea typeface="Assistant"/>
              <a:cs typeface="Assistant"/>
              <a:sym typeface="Assistant"/>
            </a:endParaRPr>
          </a:p>
        </p:txBody>
      </p:sp>
      <p:sp>
        <p:nvSpPr>
          <p:cNvPr id="260" name="Google Shape;260;p38"/>
          <p:cNvSpPr txBox="1">
            <a:spLocks noGrp="1"/>
          </p:cNvSpPr>
          <p:nvPr>
            <p:ph type="subTitle" idx="1"/>
          </p:nvPr>
        </p:nvSpPr>
        <p:spPr>
          <a:xfrm>
            <a:off x="1465903" y="1810550"/>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thành viên trong nhóm</a:t>
            </a:r>
            <a:endParaRPr/>
          </a:p>
        </p:txBody>
      </p:sp>
      <p:sp>
        <p:nvSpPr>
          <p:cNvPr id="261" name="Google Shape;261;p38"/>
          <p:cNvSpPr txBox="1">
            <a:spLocks noGrp="1"/>
          </p:cNvSpPr>
          <p:nvPr>
            <p:ph type="subTitle" idx="3"/>
          </p:nvPr>
        </p:nvSpPr>
        <p:spPr>
          <a:xfrm>
            <a:off x="1466904" y="2879863"/>
            <a:ext cx="21954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Lý do, công nghê, ứng dụng…</a:t>
            </a:r>
            <a:endParaRPr/>
          </a:p>
        </p:txBody>
      </p:sp>
      <p:sp>
        <p:nvSpPr>
          <p:cNvPr id="262" name="Google Shape;262;p38"/>
          <p:cNvSpPr txBox="1">
            <a:spLocks noGrp="1"/>
          </p:cNvSpPr>
          <p:nvPr>
            <p:ph type="subTitle" idx="5"/>
          </p:nvPr>
        </p:nvSpPr>
        <p:spPr>
          <a:xfrm>
            <a:off x="5690928" y="1825891"/>
            <a:ext cx="21954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Mô tả đặc điểm 1</a:t>
            </a:r>
          </a:p>
        </p:txBody>
      </p:sp>
      <p:sp>
        <p:nvSpPr>
          <p:cNvPr id="263" name="Google Shape;263;p38"/>
          <p:cNvSpPr txBox="1">
            <a:spLocks noGrp="1"/>
          </p:cNvSpPr>
          <p:nvPr>
            <p:ph type="subTitle" idx="7"/>
          </p:nvPr>
        </p:nvSpPr>
        <p:spPr>
          <a:xfrm>
            <a:off x="5690928" y="2895197"/>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Mô tả đặc điểm 1</a:t>
            </a:r>
          </a:p>
        </p:txBody>
      </p:sp>
      <p:sp>
        <p:nvSpPr>
          <p:cNvPr id="264" name="Google Shape;264;p38"/>
          <p:cNvSpPr txBox="1">
            <a:spLocks noGrp="1"/>
          </p:cNvSpPr>
          <p:nvPr>
            <p:ph type="subTitle" idx="9"/>
          </p:nvPr>
        </p:nvSpPr>
        <p:spPr>
          <a:xfrm>
            <a:off x="1465900" y="1476050"/>
            <a:ext cx="3312322"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GIỚI THIỆU THÀNH VIÊN</a:t>
            </a:r>
            <a:endParaRPr/>
          </a:p>
        </p:txBody>
      </p:sp>
      <p:sp>
        <p:nvSpPr>
          <p:cNvPr id="265" name="Google Shape;265;p38"/>
          <p:cNvSpPr txBox="1">
            <a:spLocks noGrp="1"/>
          </p:cNvSpPr>
          <p:nvPr>
            <p:ph type="subTitle" idx="13"/>
          </p:nvPr>
        </p:nvSpPr>
        <p:spPr>
          <a:xfrm>
            <a:off x="1467125" y="25484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MÔ TẢ ĐỒ ÁN</a:t>
            </a:r>
            <a:endParaRPr/>
          </a:p>
        </p:txBody>
      </p:sp>
      <p:sp>
        <p:nvSpPr>
          <p:cNvPr id="266" name="Google Shape;266;p38"/>
          <p:cNvSpPr txBox="1">
            <a:spLocks noGrp="1"/>
          </p:cNvSpPr>
          <p:nvPr>
            <p:ph type="subTitle" idx="14"/>
          </p:nvPr>
        </p:nvSpPr>
        <p:spPr>
          <a:xfrm>
            <a:off x="5690925" y="1491391"/>
            <a:ext cx="29637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ĐẶC ĐIỂM 1</a:t>
            </a:r>
            <a:endParaRPr/>
          </a:p>
        </p:txBody>
      </p:sp>
      <p:sp>
        <p:nvSpPr>
          <p:cNvPr id="267" name="Google Shape;267;p38"/>
          <p:cNvSpPr txBox="1">
            <a:spLocks noGrp="1"/>
          </p:cNvSpPr>
          <p:nvPr>
            <p:ph type="subTitle" idx="15"/>
          </p:nvPr>
        </p:nvSpPr>
        <p:spPr>
          <a:xfrm>
            <a:off x="5690928" y="2563791"/>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ĐẶC ĐIỂM 2</a:t>
            </a:r>
          </a:p>
        </p:txBody>
      </p:sp>
      <p:sp>
        <p:nvSpPr>
          <p:cNvPr id="268" name="Google Shape;268;p38"/>
          <p:cNvSpPr txBox="1">
            <a:spLocks noGrp="1"/>
          </p:cNvSpPr>
          <p:nvPr>
            <p:ph type="title" idx="16"/>
          </p:nvPr>
        </p:nvSpPr>
        <p:spPr>
          <a:xfrm>
            <a:off x="719447" y="36208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9" name="Google Shape;269;p38"/>
          <p:cNvSpPr txBox="1">
            <a:spLocks noGrp="1"/>
          </p:cNvSpPr>
          <p:nvPr>
            <p:ph type="subTitle" idx="17"/>
          </p:nvPr>
        </p:nvSpPr>
        <p:spPr>
          <a:xfrm>
            <a:off x="1466903" y="3949150"/>
            <a:ext cx="2542721"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Thu thập dữ liệu trên trang web.</a:t>
            </a:r>
            <a:endParaRPr/>
          </a:p>
        </p:txBody>
      </p:sp>
      <p:sp>
        <p:nvSpPr>
          <p:cNvPr id="270" name="Google Shape;270;p38"/>
          <p:cNvSpPr txBox="1">
            <a:spLocks noGrp="1"/>
          </p:cNvSpPr>
          <p:nvPr>
            <p:ph type="title" idx="18"/>
          </p:nvPr>
        </p:nvSpPr>
        <p:spPr>
          <a:xfrm>
            <a:off x="4940647" y="3636191"/>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71" name="Google Shape;271;p38"/>
          <p:cNvSpPr txBox="1">
            <a:spLocks noGrp="1"/>
          </p:cNvSpPr>
          <p:nvPr>
            <p:ph type="subTitle" idx="19"/>
          </p:nvPr>
        </p:nvSpPr>
        <p:spPr>
          <a:xfrm>
            <a:off x="5690928" y="3964479"/>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Kết thúc</a:t>
            </a:r>
            <a:endParaRPr/>
          </a:p>
        </p:txBody>
      </p:sp>
      <p:sp>
        <p:nvSpPr>
          <p:cNvPr id="272" name="Google Shape;272;p38"/>
          <p:cNvSpPr txBox="1">
            <a:spLocks noGrp="1"/>
          </p:cNvSpPr>
          <p:nvPr>
            <p:ph type="subTitle" idx="20"/>
          </p:nvPr>
        </p:nvSpPr>
        <p:spPr>
          <a:xfrm>
            <a:off x="1465900" y="36208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COLLECTION</a:t>
            </a:r>
            <a:endParaRPr/>
          </a:p>
        </p:txBody>
      </p:sp>
      <p:sp>
        <p:nvSpPr>
          <p:cNvPr id="273" name="Google Shape;273;p38"/>
          <p:cNvSpPr txBox="1">
            <a:spLocks noGrp="1"/>
          </p:cNvSpPr>
          <p:nvPr>
            <p:ph type="subTitle" idx="21"/>
          </p:nvPr>
        </p:nvSpPr>
        <p:spPr>
          <a:xfrm>
            <a:off x="5690925" y="3636191"/>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THE END</a:t>
            </a:r>
            <a:endParaRPr/>
          </a:p>
        </p:txBody>
      </p:sp>
      <p:grpSp>
        <p:nvGrpSpPr>
          <p:cNvPr id="274" name="Google Shape;274;p38"/>
          <p:cNvGrpSpPr/>
          <p:nvPr/>
        </p:nvGrpSpPr>
        <p:grpSpPr>
          <a:xfrm rot="5400000">
            <a:off x="8047251" y="731532"/>
            <a:ext cx="566924" cy="182883"/>
            <a:chOff x="322625" y="4867200"/>
            <a:chExt cx="847800" cy="276300"/>
          </a:xfrm>
        </p:grpSpPr>
        <p:cxnSp>
          <p:nvCxnSpPr>
            <p:cNvPr id="275" name="Google Shape;275;p3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6" name="Google Shape;276;p3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7" name="Google Shape;277;p3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8" name="Google Shape;278;p3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9" name="Google Shape;279;p3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80" name="Google Shape;280;p3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0"/>
            <a:ext cx="8066868" cy="351185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số, các giá trị phân bố như thế nào?</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Với các cột có kiểu dữ liệu số, ta sẽ tính:</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các giá trị thiếu</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Giá trị min</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Giá trị lower quartile (phân vị 25)</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Giá trị median (phân vị 50)</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Giá trị upper quartile (phân vị 75)</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Giá trị max</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Lưu kết quả vào DataFrame num_col_info_df, trong đó:</a:t>
            </a: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Tên của các cột là tên của các cột số trong df</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Tên của các dòng là: missing_ratio, min, lower_quartile, median, upper_quartile, max </a:t>
            </a:r>
          </a:p>
          <a:p>
            <a:pPr marL="742950" lvl="1" indent="-285750">
              <a:lnSpc>
                <a:spcPct val="150000"/>
              </a:lnSpc>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34492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1"/>
            <a:ext cx="8066868" cy="49708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số, các giá trị phân bố như thế nào?</a:t>
            </a:r>
            <a:endParaRPr lang="en-US" sz="1600" b="1">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28" name="Picture 4">
            <a:extLst>
              <a:ext uri="{FF2B5EF4-FFF2-40B4-BE49-F238E27FC236}">
                <a16:creationId xmlns:a16="http://schemas.microsoft.com/office/drawing/2014/main" id="{2A17B92C-FC00-FDF1-4590-5F1904F8D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43" y="1860798"/>
            <a:ext cx="7560185" cy="20856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446;p46">
            <a:extLst>
              <a:ext uri="{FF2B5EF4-FFF2-40B4-BE49-F238E27FC236}">
                <a16:creationId xmlns:a16="http://schemas.microsoft.com/office/drawing/2014/main" id="{56BC81CF-75D6-85E3-4A2F-19F281FBE7D7}"/>
              </a:ext>
            </a:extLst>
          </p:cNvPr>
          <p:cNvGrpSpPr/>
          <p:nvPr/>
        </p:nvGrpSpPr>
        <p:grpSpPr>
          <a:xfrm>
            <a:off x="2424249" y="4757834"/>
            <a:ext cx="566924" cy="182883"/>
            <a:chOff x="322625" y="4867200"/>
            <a:chExt cx="847800" cy="276300"/>
          </a:xfrm>
        </p:grpSpPr>
        <p:cxnSp>
          <p:nvCxnSpPr>
            <p:cNvPr id="3" name="Google Shape;447;p46">
              <a:extLst>
                <a:ext uri="{FF2B5EF4-FFF2-40B4-BE49-F238E27FC236}">
                  <a16:creationId xmlns:a16="http://schemas.microsoft.com/office/drawing/2014/main" id="{C333FB75-E392-8E66-DF12-49A7F828BA11}"/>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 name="Google Shape;448;p46">
              <a:extLst>
                <a:ext uri="{FF2B5EF4-FFF2-40B4-BE49-F238E27FC236}">
                  <a16:creationId xmlns:a16="http://schemas.microsoft.com/office/drawing/2014/main" id="{D759C946-FF9E-37D6-508E-433F540D4B2E}"/>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5" name="Google Shape;449;p46">
              <a:extLst>
                <a:ext uri="{FF2B5EF4-FFF2-40B4-BE49-F238E27FC236}">
                  <a16:creationId xmlns:a16="http://schemas.microsoft.com/office/drawing/2014/main" id="{D94DEF8E-9CAF-2344-5A0F-C462F89E4105}"/>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 name="Google Shape;450;p46">
              <a:extLst>
                <a:ext uri="{FF2B5EF4-FFF2-40B4-BE49-F238E27FC236}">
                  <a16:creationId xmlns:a16="http://schemas.microsoft.com/office/drawing/2014/main" id="{307D509D-195C-D32F-DFBB-EA3E96344B3D}"/>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451;p46">
              <a:extLst>
                <a:ext uri="{FF2B5EF4-FFF2-40B4-BE49-F238E27FC236}">
                  <a16:creationId xmlns:a16="http://schemas.microsoft.com/office/drawing/2014/main" id="{14821432-A239-2B7B-2439-A9DD083786B1}"/>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452;p46">
              <a:extLst>
                <a:ext uri="{FF2B5EF4-FFF2-40B4-BE49-F238E27FC236}">
                  <a16:creationId xmlns:a16="http://schemas.microsoft.com/office/drawing/2014/main" id="{1E90ED47-A61D-0DB8-23B3-6DA8FEE2193E}"/>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56572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1"/>
            <a:ext cx="8066868" cy="238223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không phải dạng số, các giá trị được phân bố như thế nào?</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Thực hiện thống kê và lưu vào một dataframe với các dòng là đại diện cho các giá trị như sau:</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các giá trị thiếu (missing_ratio).</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Số lượng các giá trị khác nhau (không xét giá trị thiếu) (num_values).</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của mỗi giá trị được sort theo tỉ lệ % giảm dần (không xét giá trị thiếu, tỉ lệ là tỉ lệ so với số lượng các giá trị không thiếu): dùng dictionary để lưu, key là giá trị, value là tỉ lệ % (value_ratios).</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a:extLst>
              <a:ext uri="{FF2B5EF4-FFF2-40B4-BE49-F238E27FC236}">
                <a16:creationId xmlns:a16="http://schemas.microsoft.com/office/drawing/2014/main" id="{EE3EC181-5E5A-A8E8-8FA3-720D9C277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52" y="3497211"/>
            <a:ext cx="4602996" cy="116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37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7" y="727612"/>
            <a:ext cx="3794626" cy="659700"/>
          </a:xfrm>
          <a:prstGeom prst="rect">
            <a:avLst/>
          </a:prstGeom>
        </p:spPr>
        <p:txBody>
          <a:bodyPr spcFirstLastPara="1" wrap="square" lIns="91425" tIns="91425" rIns="91425" bIns="91425" anchor="t" anchorCtr="0">
            <a:noAutofit/>
          </a:bodyPr>
          <a:lstStyle/>
          <a:p>
            <a:r>
              <a:rPr lang="en"/>
              <a:t>0</a:t>
            </a:r>
            <a:r>
              <a:rPr lang="en-US"/>
              <a:t>6</a:t>
            </a:r>
            <a:r>
              <a:rPr lang="en"/>
              <a:t> </a:t>
            </a:r>
            <a:r>
              <a:rPr lang="en-US"/>
              <a:t>THE END</a:t>
            </a:r>
            <a:r>
              <a:rPr lang="en"/>
              <a:t>/</a:t>
            </a:r>
            <a:endParaRP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5122" name="Picture 2" descr="The End - Openclipart">
            <a:extLst>
              <a:ext uri="{FF2B5EF4-FFF2-40B4-BE49-F238E27FC236}">
                <a16:creationId xmlns:a16="http://schemas.microsoft.com/office/drawing/2014/main" id="{4049AC22-7B53-096F-9001-3BA4DDF01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628" y="1515686"/>
            <a:ext cx="4503482" cy="25163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iktionary">
            <a:extLst>
              <a:ext uri="{FF2B5EF4-FFF2-40B4-BE49-F238E27FC236}">
                <a16:creationId xmlns:a16="http://schemas.microsoft.com/office/drawing/2014/main" id="{100B332B-16C9-40D8-BA8A-9CD97EA3F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328" y="1057462"/>
            <a:ext cx="3126559" cy="312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76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idx="2"/>
          </p:nvPr>
        </p:nvSpPr>
        <p:spPr>
          <a:xfrm>
            <a:off x="7316175" y="803194"/>
            <a:ext cx="1114500" cy="5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p>
        </p:txBody>
      </p:sp>
      <p:sp>
        <p:nvSpPr>
          <p:cNvPr id="286" name="Google Shape;286;p39"/>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Nhập môn khoa học dữ liệu - 20_21</a:t>
            </a:r>
          </a:p>
        </p:txBody>
      </p:sp>
      <p:sp>
        <p:nvSpPr>
          <p:cNvPr id="287" name="Google Shape;287;p39"/>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p>
            <a:r>
              <a:rPr lang="en-US"/>
              <a:t>GIỚI THIỆU THÀNH VIÊN</a:t>
            </a:r>
            <a:endParaRPr b="0">
              <a:latin typeface="Assistant Medium"/>
              <a:ea typeface="Assistant Medium"/>
              <a:cs typeface="Assistant Medium"/>
              <a:sym typeface="Assistant Medium"/>
            </a:endParaRPr>
          </a:p>
        </p:txBody>
      </p:sp>
      <p:graphicFrame>
        <p:nvGraphicFramePr>
          <p:cNvPr id="289" name="Google Shape;289;p39"/>
          <p:cNvGraphicFramePr/>
          <p:nvPr>
            <p:extLst>
              <p:ext uri="{D42A27DB-BD31-4B8C-83A1-F6EECF244321}">
                <p14:modId xmlns:p14="http://schemas.microsoft.com/office/powerpoint/2010/main" val="2789470850"/>
              </p:ext>
            </p:extLst>
          </p:nvPr>
        </p:nvGraphicFramePr>
        <p:xfrm>
          <a:off x="4652600" y="4196125"/>
          <a:ext cx="2070600" cy="396210"/>
        </p:xfrm>
        <a:graphic>
          <a:graphicData uri="http://schemas.openxmlformats.org/drawingml/2006/table">
            <a:tbl>
              <a:tblPr>
                <a:noFill/>
                <a:tableStyleId>{654CF4B7-87F3-466D-B1C6-65397A6AF496}</a:tableStyleId>
              </a:tblPr>
              <a:tblGrid>
                <a:gridCol w="1425125">
                  <a:extLst>
                    <a:ext uri="{9D8B030D-6E8A-4147-A177-3AD203B41FA5}">
                      <a16:colId xmlns:a16="http://schemas.microsoft.com/office/drawing/2014/main" val="20000"/>
                    </a:ext>
                  </a:extLst>
                </a:gridCol>
                <a:gridCol w="645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US" b="1">
                          <a:latin typeface="Assistant"/>
                          <a:ea typeface="Assistant"/>
                          <a:cs typeface="Assistant"/>
                          <a:sym typeface="Assistant"/>
                        </a:rPr>
                        <a:t>Nhóm 09</a:t>
                      </a:r>
                      <a:endParaRPr b="1">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2022</a:t>
                      </a:r>
                      <a:endParaRPr b="1">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290" name="Google Shape;290;p39"/>
          <p:cNvGrpSpPr/>
          <p:nvPr/>
        </p:nvGrpSpPr>
        <p:grpSpPr>
          <a:xfrm rot="-5400000">
            <a:off x="523069" y="4229952"/>
            <a:ext cx="564211" cy="183878"/>
            <a:chOff x="322625" y="4867200"/>
            <a:chExt cx="847800" cy="276300"/>
          </a:xfrm>
        </p:grpSpPr>
        <p:cxnSp>
          <p:nvCxnSpPr>
            <p:cNvPr id="291" name="Google Shape;29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2" name="Google Shape;29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3" name="Google Shape;29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4" name="Google Shape;29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5" name="Google Shape;29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6" name="Google Shape;29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297" name="Google Shape;297;p39"/>
          <p:cNvGrpSpPr/>
          <p:nvPr/>
        </p:nvGrpSpPr>
        <p:grpSpPr>
          <a:xfrm>
            <a:off x="7316268" y="723381"/>
            <a:ext cx="1114509" cy="696625"/>
            <a:chOff x="753533" y="1498298"/>
            <a:chExt cx="586800" cy="696625"/>
          </a:xfrm>
        </p:grpSpPr>
        <p:cxnSp>
          <p:nvCxnSpPr>
            <p:cNvPr id="298" name="Google Shape;298;p39"/>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99" name="Google Shape;299;p39"/>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300" name="Google Shape;300;p39"/>
          <p:cNvGrpSpPr/>
          <p:nvPr/>
        </p:nvGrpSpPr>
        <p:grpSpPr>
          <a:xfrm>
            <a:off x="713219" y="539489"/>
            <a:ext cx="564211" cy="183878"/>
            <a:chOff x="322625" y="4867200"/>
            <a:chExt cx="847800" cy="276300"/>
          </a:xfrm>
        </p:grpSpPr>
        <p:cxnSp>
          <p:nvCxnSpPr>
            <p:cNvPr id="301" name="Google Shape;30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2" name="Google Shape;30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3" name="Google Shape;30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4" name="Google Shape;30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5" name="Google Shape;30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6" name="Google Shape;30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a:extLst>
              <a:ext uri="{FF2B5EF4-FFF2-40B4-BE49-F238E27FC236}">
                <a16:creationId xmlns:a16="http://schemas.microsoft.com/office/drawing/2014/main" id="{CB071A32-5F4E-C873-6DBE-56AB37EDC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5" y="1180227"/>
            <a:ext cx="3669619" cy="2504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txBox="1">
            <a:spLocks noGrp="1"/>
          </p:cNvSpPr>
          <p:nvPr>
            <p:ph type="title"/>
          </p:nvPr>
        </p:nvSpPr>
        <p:spPr>
          <a:xfrm>
            <a:off x="4239063" y="1074153"/>
            <a:ext cx="38589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latin typeface="Assistant Medium"/>
                <a:ea typeface="Assistant Medium"/>
                <a:cs typeface="Assistant Medium"/>
                <a:sym typeface="Assistant Medium"/>
              </a:rPr>
              <a:t>MY TEAM</a:t>
            </a:r>
            <a:endParaRPr b="0">
              <a:latin typeface="Assistant Medium"/>
              <a:ea typeface="Assistant Medium"/>
              <a:cs typeface="Assistant Medium"/>
              <a:sym typeface="Assistant Medium"/>
            </a:endParaRPr>
          </a:p>
        </p:txBody>
      </p:sp>
      <p:grpSp>
        <p:nvGrpSpPr>
          <p:cNvPr id="313" name="Google Shape;313;p40"/>
          <p:cNvGrpSpPr/>
          <p:nvPr/>
        </p:nvGrpSpPr>
        <p:grpSpPr>
          <a:xfrm>
            <a:off x="7866569" y="539502"/>
            <a:ext cx="564211" cy="183878"/>
            <a:chOff x="322625" y="4867200"/>
            <a:chExt cx="847800" cy="276300"/>
          </a:xfrm>
        </p:grpSpPr>
        <p:cxnSp>
          <p:nvCxnSpPr>
            <p:cNvPr id="314" name="Google Shape;314;p4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5" name="Google Shape;315;p4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6" name="Google Shape;316;p4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7" name="Google Shape;317;p4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8" name="Google Shape;318;p4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9" name="Google Shape;319;p4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21" name="Google Shape;321;p40"/>
          <p:cNvGrpSpPr/>
          <p:nvPr/>
        </p:nvGrpSpPr>
        <p:grpSpPr>
          <a:xfrm rot="-5400000">
            <a:off x="2310698" y="4318323"/>
            <a:ext cx="566924" cy="182883"/>
            <a:chOff x="322625" y="4867200"/>
            <a:chExt cx="847800" cy="276300"/>
          </a:xfrm>
        </p:grpSpPr>
        <p:cxnSp>
          <p:nvCxnSpPr>
            <p:cNvPr id="322" name="Google Shape;322;p4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3" name="Google Shape;323;p4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4" name="Google Shape;324;p4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5" name="Google Shape;325;p4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6" name="Google Shape;326;p4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4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4" name="Table 3">
            <a:extLst>
              <a:ext uri="{FF2B5EF4-FFF2-40B4-BE49-F238E27FC236}">
                <a16:creationId xmlns:a16="http://schemas.microsoft.com/office/drawing/2014/main" id="{7F1084B2-E9BB-43EE-C19E-6D77B67F717C}"/>
              </a:ext>
            </a:extLst>
          </p:cNvPr>
          <p:cNvGraphicFramePr>
            <a:graphicFrameLocks noGrp="1"/>
          </p:cNvGraphicFramePr>
          <p:nvPr>
            <p:extLst>
              <p:ext uri="{D42A27DB-BD31-4B8C-83A1-F6EECF244321}">
                <p14:modId xmlns:p14="http://schemas.microsoft.com/office/powerpoint/2010/main" val="588787039"/>
              </p:ext>
            </p:extLst>
          </p:nvPr>
        </p:nvGraphicFramePr>
        <p:xfrm>
          <a:off x="4379517" y="1720188"/>
          <a:ext cx="3858900" cy="1981050"/>
        </p:xfrm>
        <a:graphic>
          <a:graphicData uri="http://schemas.openxmlformats.org/drawingml/2006/table">
            <a:tbl>
              <a:tblPr>
                <a:tableStyleId>{654CF4B7-87F3-466D-B1C6-65397A6AF496}</a:tableStyleId>
              </a:tblPr>
              <a:tblGrid>
                <a:gridCol w="1396887">
                  <a:extLst>
                    <a:ext uri="{9D8B030D-6E8A-4147-A177-3AD203B41FA5}">
                      <a16:colId xmlns:a16="http://schemas.microsoft.com/office/drawing/2014/main" val="3368924941"/>
                    </a:ext>
                  </a:extLst>
                </a:gridCol>
                <a:gridCol w="2462013">
                  <a:extLst>
                    <a:ext uri="{9D8B030D-6E8A-4147-A177-3AD203B41FA5}">
                      <a16:colId xmlns:a16="http://schemas.microsoft.com/office/drawing/2014/main" val="3546079724"/>
                    </a:ext>
                  </a:extLst>
                </a:gridCol>
              </a:tblGrid>
              <a:tr h="289675">
                <a:tc>
                  <a:txBody>
                    <a:bodyPr/>
                    <a:lstStyle/>
                    <a:p>
                      <a:pPr marL="0" lvl="0" indent="0" algn="l" rtl="0">
                        <a:spcBef>
                          <a:spcPts val="0"/>
                        </a:spcBef>
                        <a:spcAft>
                          <a:spcPts val="0"/>
                        </a:spcAft>
                        <a:buNone/>
                      </a:pPr>
                      <a:r>
                        <a:rPr lang="en-US" sz="1400"/>
                        <a:t>MSSV</a:t>
                      </a:r>
                      <a:endParaRPr sz="1400"/>
                    </a:p>
                  </a:txBody>
                  <a:tcPr marL="91425" marR="91425" marT="91425" marB="91425"/>
                </a:tc>
                <a:tc>
                  <a:txBody>
                    <a:bodyPr/>
                    <a:lstStyle/>
                    <a:p>
                      <a:pPr marL="0" lvl="0" indent="0" algn="l" rtl="0">
                        <a:spcBef>
                          <a:spcPts val="0"/>
                        </a:spcBef>
                        <a:spcAft>
                          <a:spcPts val="0"/>
                        </a:spcAft>
                        <a:buNone/>
                      </a:pPr>
                      <a:r>
                        <a:rPr lang="en-US" sz="1400"/>
                        <a:t>HỌ VÀ TÊN</a:t>
                      </a:r>
                      <a:endParaRPr sz="1400"/>
                    </a:p>
                  </a:txBody>
                  <a:tcPr marL="91425" marR="91425" marT="91425" marB="91425"/>
                </a:tc>
                <a:extLst>
                  <a:ext uri="{0D108BD9-81ED-4DB2-BD59-A6C34878D82A}">
                    <a16:rowId xmlns:a16="http://schemas.microsoft.com/office/drawing/2014/main" val="228779997"/>
                  </a:ext>
                </a:extLst>
              </a:tr>
              <a:tr h="267391">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20120109</a:t>
                      </a:r>
                      <a:endParaRPr sz="1200"/>
                    </a:p>
                  </a:txBody>
                  <a:tcPr marL="91425" marR="91425" marT="91425" marB="91425"/>
                </a:tc>
                <a:tc>
                  <a:txBody>
                    <a:bodyPr/>
                    <a:lstStyle/>
                    <a:p>
                      <a:pPr marL="0" lvl="0" indent="0" algn="l" rtl="0">
                        <a:spcBef>
                          <a:spcPts val="0"/>
                        </a:spcBef>
                        <a:spcAft>
                          <a:spcPts val="0"/>
                        </a:spcAft>
                        <a:buNone/>
                      </a:pPr>
                      <a:r>
                        <a:rPr lang="vi-VN" sz="1400" b="0" i="0" u="none" strike="noStrike" cap="none">
                          <a:solidFill>
                            <a:srgbClr val="000000"/>
                          </a:solidFill>
                          <a:effectLst/>
                          <a:latin typeface="Arial"/>
                          <a:ea typeface="Arial"/>
                          <a:cs typeface="Arial"/>
                          <a:sym typeface="Arial"/>
                        </a:rPr>
                        <a:t>Trương Ngọc Huy</a:t>
                      </a:r>
                      <a:endParaRPr sz="1200"/>
                    </a:p>
                  </a:txBody>
                  <a:tcPr marL="91425" marR="91425" marT="91425" marB="91425"/>
                </a:tc>
                <a:extLst>
                  <a:ext uri="{0D108BD9-81ED-4DB2-BD59-A6C34878D82A}">
                    <a16:rowId xmlns:a16="http://schemas.microsoft.com/office/drawing/2014/main" val="3728444430"/>
                  </a:ext>
                </a:extLst>
              </a:tr>
              <a:tr h="267391">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20120125</a:t>
                      </a:r>
                      <a:endParaRPr sz="1200" b="0" i="0" u="none" strike="noStrike" cap="none">
                        <a:solidFill>
                          <a:srgbClr val="000000"/>
                        </a:solidFill>
                        <a:latin typeface="Arial"/>
                        <a:cs typeface="Arial"/>
                        <a:sym typeface="Arial"/>
                      </a:endParaRPr>
                    </a:p>
                  </a:txBody>
                  <a:tcPr marL="91425" marR="91425" marT="91425" marB="91425"/>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Bùi Anh Kiệt</a:t>
                      </a:r>
                      <a:endParaRPr sz="1200" b="0" i="0" u="none" strike="noStrike" cap="none">
                        <a:solidFill>
                          <a:srgbClr val="000000"/>
                        </a:solidFill>
                        <a:latin typeface="Arial"/>
                        <a:cs typeface="Arial"/>
                        <a:sym typeface="Arial"/>
                      </a:endParaRPr>
                    </a:p>
                  </a:txBody>
                  <a:tcPr marL="91425" marR="91425" marT="91425" marB="91425"/>
                </a:tc>
                <a:extLst>
                  <a:ext uri="{0D108BD9-81ED-4DB2-BD59-A6C34878D82A}">
                    <a16:rowId xmlns:a16="http://schemas.microsoft.com/office/drawing/2014/main" val="2938405104"/>
                  </a:ext>
                </a:extLst>
              </a:tr>
              <a:tr h="217963">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effectLst/>
                          <a:latin typeface="Arial"/>
                          <a:ea typeface="Arial"/>
                          <a:cs typeface="Arial"/>
                          <a:sym typeface="Arial"/>
                        </a:rPr>
                        <a:t>20120598</a:t>
                      </a:r>
                      <a:endParaRPr sz="1200" b="0" i="0" u="none" strike="noStrike" cap="none">
                        <a:solidFill>
                          <a:srgbClr val="000000"/>
                        </a:solidFill>
                        <a:latin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Font typeface="Arial"/>
                        <a:buNone/>
                      </a:pPr>
                      <a:r>
                        <a:rPr lang="vi-VN" sz="1400" b="0" i="0" u="none" strike="noStrike" cap="none">
                          <a:solidFill>
                            <a:srgbClr val="000000"/>
                          </a:solidFill>
                          <a:effectLst/>
                          <a:latin typeface="Arial"/>
                          <a:ea typeface="Arial"/>
                          <a:cs typeface="Arial"/>
                          <a:sym typeface="Arial"/>
                        </a:rPr>
                        <a:t>Dương Tấn Tồn</a:t>
                      </a:r>
                      <a:endParaRPr sz="1200" b="0" i="0" u="none" strike="noStrike" cap="none">
                        <a:solidFill>
                          <a:srgbClr val="000000"/>
                        </a:solidFill>
                        <a:latin typeface="Arial"/>
                        <a:cs typeface="Arial"/>
                        <a:sym typeface="Arial"/>
                      </a:endParaRPr>
                    </a:p>
                  </a:txBody>
                  <a:tcPr marL="91425" marR="91425" marT="91425" marB="91425"/>
                </a:tc>
                <a:extLst>
                  <a:ext uri="{0D108BD9-81ED-4DB2-BD59-A6C34878D82A}">
                    <a16:rowId xmlns:a16="http://schemas.microsoft.com/office/drawing/2014/main" val="3132182808"/>
                  </a:ext>
                </a:extLst>
              </a:tr>
              <a:tr h="217963">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20120614</a:t>
                      </a:r>
                      <a:endParaRPr sz="1200"/>
                    </a:p>
                  </a:txBody>
                  <a:tcPr marL="91425" marR="91425" marT="91425" marB="91425"/>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Nguyễn Anh Tuấn</a:t>
                      </a:r>
                      <a:endParaRPr sz="1200"/>
                    </a:p>
                  </a:txBody>
                  <a:tcPr marL="91425" marR="91425" marT="91425" marB="91425"/>
                </a:tc>
                <a:extLst>
                  <a:ext uri="{0D108BD9-81ED-4DB2-BD59-A6C34878D82A}">
                    <a16:rowId xmlns:a16="http://schemas.microsoft.com/office/drawing/2014/main" val="4142923855"/>
                  </a:ext>
                </a:extLst>
              </a:tr>
            </a:tbl>
          </a:graphicData>
        </a:graphic>
      </p:graphicFrame>
      <p:pic>
        <p:nvPicPr>
          <p:cNvPr id="3074" name="Picture 2" descr="Our team &amp; board - EU DisinfoLab">
            <a:extLst>
              <a:ext uri="{FF2B5EF4-FFF2-40B4-BE49-F238E27FC236}">
                <a16:creationId xmlns:a16="http://schemas.microsoft.com/office/drawing/2014/main" id="{2329B72D-0EAB-2306-FC12-EDE8D85CD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 y="1675653"/>
            <a:ext cx="3905980" cy="131691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300;p39">
            <a:extLst>
              <a:ext uri="{FF2B5EF4-FFF2-40B4-BE49-F238E27FC236}">
                <a16:creationId xmlns:a16="http://schemas.microsoft.com/office/drawing/2014/main" id="{E9E6E054-401E-2491-7D99-B07AC6DAA5C2}"/>
              </a:ext>
            </a:extLst>
          </p:cNvPr>
          <p:cNvGrpSpPr/>
          <p:nvPr/>
        </p:nvGrpSpPr>
        <p:grpSpPr>
          <a:xfrm>
            <a:off x="713219" y="539489"/>
            <a:ext cx="564211" cy="183878"/>
            <a:chOff x="322625" y="4867200"/>
            <a:chExt cx="847800" cy="276300"/>
          </a:xfrm>
        </p:grpSpPr>
        <p:cxnSp>
          <p:nvCxnSpPr>
            <p:cNvPr id="6" name="Google Shape;301;p39">
              <a:extLst>
                <a:ext uri="{FF2B5EF4-FFF2-40B4-BE49-F238E27FC236}">
                  <a16:creationId xmlns:a16="http://schemas.microsoft.com/office/drawing/2014/main" id="{AF348D79-C0E9-66D4-9B6A-3A797DDBA946}"/>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302;p39">
              <a:extLst>
                <a:ext uri="{FF2B5EF4-FFF2-40B4-BE49-F238E27FC236}">
                  <a16:creationId xmlns:a16="http://schemas.microsoft.com/office/drawing/2014/main" id="{961382A8-B2C2-FA8A-A58D-CBE335AFFD4D}"/>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303;p39">
              <a:extLst>
                <a:ext uri="{FF2B5EF4-FFF2-40B4-BE49-F238E27FC236}">
                  <a16:creationId xmlns:a16="http://schemas.microsoft.com/office/drawing/2014/main" id="{F226CC78-7D13-5896-161F-DD0233B83B04}"/>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 name="Google Shape;304;p39">
              <a:extLst>
                <a:ext uri="{FF2B5EF4-FFF2-40B4-BE49-F238E27FC236}">
                  <a16:creationId xmlns:a16="http://schemas.microsoft.com/office/drawing/2014/main" id="{A385BC5B-D740-998D-B1E5-341FDB071114}"/>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0" name="Google Shape;305;p39">
              <a:extLst>
                <a:ext uri="{FF2B5EF4-FFF2-40B4-BE49-F238E27FC236}">
                  <a16:creationId xmlns:a16="http://schemas.microsoft.com/office/drawing/2014/main" id="{1F3802DE-8D28-A86F-55EF-72573A91FEDA}"/>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306;p39">
              <a:extLst>
                <a:ext uri="{FF2B5EF4-FFF2-40B4-BE49-F238E27FC236}">
                  <a16:creationId xmlns:a16="http://schemas.microsoft.com/office/drawing/2014/main" id="{0E3C130E-1E33-03F3-31D4-59B51BC91E63}"/>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Assistant Medium"/>
                <a:ea typeface="Assistant Medium"/>
                <a:cs typeface="Assistant Medium"/>
                <a:sym typeface="Assistant Medium"/>
              </a:rPr>
              <a:t>GIỚI THIỆU VỀ ĐỒ ÁN</a:t>
            </a:r>
            <a:r>
              <a:rPr lang="en-US" b="0">
                <a:latin typeface="Assistant Medium"/>
                <a:ea typeface="Assistant Medium"/>
                <a:cs typeface="Assistant Medium"/>
                <a:sym typeface="Assistant Medium"/>
              </a:rPr>
              <a:t>/</a:t>
            </a:r>
          </a:p>
        </p:txBody>
      </p:sp>
      <p:sp>
        <p:nvSpPr>
          <p:cNvPr id="360" name="Google Shape;360;p42"/>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Đồ án phân tich và dự đoán thời tiết.</a:t>
            </a:r>
            <a:endParaRPr/>
          </a:p>
        </p:txBody>
      </p:sp>
      <p:grpSp>
        <p:nvGrpSpPr>
          <p:cNvPr id="361" name="Google Shape;361;p42"/>
          <p:cNvGrpSpPr/>
          <p:nvPr/>
        </p:nvGrpSpPr>
        <p:grpSpPr>
          <a:xfrm>
            <a:off x="7863863" y="4421107"/>
            <a:ext cx="566924" cy="182883"/>
            <a:chOff x="322625" y="4867200"/>
            <a:chExt cx="847800" cy="276300"/>
          </a:xfrm>
        </p:grpSpPr>
        <p:cxnSp>
          <p:nvCxnSpPr>
            <p:cNvPr id="362" name="Google Shape;362;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4" name="Google Shape;364;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5" name="Google Shape;365;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6" name="Google Shape;366;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7" name="Google Shape;367;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68" name="Google Shape;368;p42"/>
          <p:cNvGrpSpPr/>
          <p:nvPr/>
        </p:nvGrpSpPr>
        <p:grpSpPr>
          <a:xfrm>
            <a:off x="685700" y="4421107"/>
            <a:ext cx="564211" cy="183878"/>
            <a:chOff x="322625" y="4867200"/>
            <a:chExt cx="847800" cy="276300"/>
          </a:xfrm>
        </p:grpSpPr>
        <p:cxnSp>
          <p:nvCxnSpPr>
            <p:cNvPr id="369" name="Google Shape;369;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0" name="Google Shape;370;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1" name="Google Shape;371;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2" name="Google Shape;372;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3" name="Google Shape;373;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4" name="Google Shape;374;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297;p39">
            <a:extLst>
              <a:ext uri="{FF2B5EF4-FFF2-40B4-BE49-F238E27FC236}">
                <a16:creationId xmlns:a16="http://schemas.microsoft.com/office/drawing/2014/main" id="{E6FCCE1F-8E2A-CF5E-92DD-A229E6343722}"/>
              </a:ext>
            </a:extLst>
          </p:cNvPr>
          <p:cNvGrpSpPr/>
          <p:nvPr/>
        </p:nvGrpSpPr>
        <p:grpSpPr>
          <a:xfrm>
            <a:off x="815672" y="819135"/>
            <a:ext cx="857504" cy="429334"/>
            <a:chOff x="753533" y="1498298"/>
            <a:chExt cx="586800" cy="696625"/>
          </a:xfrm>
        </p:grpSpPr>
        <p:cxnSp>
          <p:nvCxnSpPr>
            <p:cNvPr id="17" name="Google Shape;298;p39">
              <a:extLst>
                <a:ext uri="{FF2B5EF4-FFF2-40B4-BE49-F238E27FC236}">
                  <a16:creationId xmlns:a16="http://schemas.microsoft.com/office/drawing/2014/main" id="{CA2AF7A4-B9BD-CE62-46E3-980C90B3772D}"/>
                </a:ext>
              </a:extLst>
            </p:cNvPr>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299;p39">
              <a:extLst>
                <a:ext uri="{FF2B5EF4-FFF2-40B4-BE49-F238E27FC236}">
                  <a16:creationId xmlns:a16="http://schemas.microsoft.com/office/drawing/2014/main" id="{53B421EB-BC96-72AF-1E6F-FC420A6D8C89}"/>
                </a:ext>
              </a:extLst>
            </p:cNvPr>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2" name="TextBox 21">
            <a:extLst>
              <a:ext uri="{FF2B5EF4-FFF2-40B4-BE49-F238E27FC236}">
                <a16:creationId xmlns:a16="http://schemas.microsoft.com/office/drawing/2014/main" id="{B24C4518-19E1-17FB-689D-D8242F7F4FE5}"/>
              </a:ext>
            </a:extLst>
          </p:cNvPr>
          <p:cNvSpPr txBox="1"/>
          <p:nvPr/>
        </p:nvSpPr>
        <p:spPr>
          <a:xfrm>
            <a:off x="917094" y="722379"/>
            <a:ext cx="674176" cy="584775"/>
          </a:xfrm>
          <a:prstGeom prst="rect">
            <a:avLst/>
          </a:prstGeom>
          <a:noFill/>
        </p:spPr>
        <p:txBody>
          <a:bodyPr wrap="square">
            <a:spAutoFit/>
          </a:bodyPr>
          <a:lstStyle/>
          <a:p>
            <a:r>
              <a:rPr lang="en" sz="3200" b="1"/>
              <a:t>02</a:t>
            </a:r>
            <a:endParaRPr lang="en-US" sz="3200" b="1"/>
          </a:p>
        </p:txBody>
      </p:sp>
      <p:pic>
        <p:nvPicPr>
          <p:cNvPr id="1026" name="Picture 2">
            <a:extLst>
              <a:ext uri="{FF2B5EF4-FFF2-40B4-BE49-F238E27FC236}">
                <a16:creationId xmlns:a16="http://schemas.microsoft.com/office/drawing/2014/main" id="{9132FEE7-E9F2-1433-898B-C6CA25F14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59" y="1415886"/>
            <a:ext cx="3214688" cy="188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subTitle" idx="1"/>
          </p:nvPr>
        </p:nvSpPr>
        <p:spPr>
          <a:xfrm>
            <a:off x="1199975" y="1307875"/>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Tính cần thiết</a:t>
            </a:r>
            <a:endParaRPr/>
          </a:p>
        </p:txBody>
      </p:sp>
      <p:sp>
        <p:nvSpPr>
          <p:cNvPr id="333" name="Google Shape;333;p41"/>
          <p:cNvSpPr txBox="1">
            <a:spLocks noGrp="1"/>
          </p:cNvSpPr>
          <p:nvPr>
            <p:ph type="subTitle" idx="2"/>
          </p:nvPr>
        </p:nvSpPr>
        <p:spPr>
          <a:xfrm>
            <a:off x="1199975" y="1672350"/>
            <a:ext cx="3857752" cy="7287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a:t>- Là chủ để cần thiết, được mọi người đặt biệt quan tâm, được xem hàng ngày hàng giờ.</a:t>
            </a:r>
            <a:endParaRPr/>
          </a:p>
        </p:txBody>
      </p:sp>
      <p:sp>
        <p:nvSpPr>
          <p:cNvPr id="334" name="Google Shape;334;p41"/>
          <p:cNvSpPr txBox="1">
            <a:spLocks noGrp="1"/>
          </p:cNvSpPr>
          <p:nvPr>
            <p:ph type="subTitle" idx="3"/>
          </p:nvPr>
        </p:nvSpPr>
        <p:spPr>
          <a:xfrm>
            <a:off x="1199974" y="2851825"/>
            <a:ext cx="40527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Dự đáo được thời tiết phụ phụ cho các công việc khác như  trồng trọ, xây dựng , cảnh báo thiên ta.i	</a:t>
            </a:r>
            <a:endParaRPr/>
          </a:p>
        </p:txBody>
      </p:sp>
      <p:sp>
        <p:nvSpPr>
          <p:cNvPr id="335" name="Google Shape;335;p41"/>
          <p:cNvSpPr txBox="1">
            <a:spLocks noGrp="1"/>
          </p:cNvSpPr>
          <p:nvPr>
            <p:ph type="subTitle" idx="4"/>
          </p:nvPr>
        </p:nvSpPr>
        <p:spPr>
          <a:xfrm>
            <a:off x="1199974" y="4031301"/>
            <a:ext cx="470298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Là chủ để được quan tâm nhiều do đó tiềm năng phát triễn của đồ án này trong tương lai có khả  năng là khá cao.</a:t>
            </a:r>
            <a:endParaRPr/>
          </a:p>
        </p:txBody>
      </p:sp>
      <p:sp>
        <p:nvSpPr>
          <p:cNvPr id="336" name="Google Shape;336;p41"/>
          <p:cNvSpPr txBox="1">
            <a:spLocks noGrp="1"/>
          </p:cNvSpPr>
          <p:nvPr>
            <p:ph type="title"/>
          </p:nvPr>
        </p:nvSpPr>
        <p:spPr>
          <a:xfrm>
            <a:off x="529500" y="4928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Assistant Medium"/>
                <a:ea typeface="Assistant Medium"/>
                <a:cs typeface="Assistant Medium"/>
                <a:sym typeface="Assistant Medium"/>
              </a:rPr>
              <a:t>Lý do chọn đồ án</a:t>
            </a:r>
            <a:endParaRPr b="0">
              <a:latin typeface="Assistant Medium"/>
              <a:ea typeface="Assistant Medium"/>
              <a:cs typeface="Assistant Medium"/>
              <a:sym typeface="Assistant Medium"/>
            </a:endParaRPr>
          </a:p>
        </p:txBody>
      </p:sp>
      <p:sp>
        <p:nvSpPr>
          <p:cNvPr id="337" name="Google Shape;337;p41"/>
          <p:cNvSpPr txBox="1">
            <a:spLocks noGrp="1"/>
          </p:cNvSpPr>
          <p:nvPr>
            <p:ph type="subTitle" idx="5"/>
          </p:nvPr>
        </p:nvSpPr>
        <p:spPr>
          <a:xfrm>
            <a:off x="1199975" y="2488163"/>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Tính cấp bách</a:t>
            </a:r>
            <a:endParaRPr/>
          </a:p>
        </p:txBody>
      </p:sp>
      <p:sp>
        <p:nvSpPr>
          <p:cNvPr id="338" name="Google Shape;338;p41"/>
          <p:cNvSpPr txBox="1">
            <a:spLocks noGrp="1"/>
          </p:cNvSpPr>
          <p:nvPr>
            <p:ph type="subTitle" idx="6"/>
          </p:nvPr>
        </p:nvSpPr>
        <p:spPr>
          <a:xfrm>
            <a:off x="1199975" y="3668450"/>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Khả năng mở rộng</a:t>
            </a:r>
          </a:p>
        </p:txBody>
      </p:sp>
      <p:grpSp>
        <p:nvGrpSpPr>
          <p:cNvPr id="339" name="Google Shape;339;p41"/>
          <p:cNvGrpSpPr/>
          <p:nvPr/>
        </p:nvGrpSpPr>
        <p:grpSpPr>
          <a:xfrm>
            <a:off x="7866556" y="519352"/>
            <a:ext cx="564211" cy="183878"/>
            <a:chOff x="322625" y="4867200"/>
            <a:chExt cx="847800" cy="276300"/>
          </a:xfrm>
        </p:grpSpPr>
        <p:cxnSp>
          <p:nvCxnSpPr>
            <p:cNvPr id="340" name="Google Shape;340;p41"/>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1" name="Google Shape;341;p41"/>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2" name="Google Shape;342;p41"/>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3" name="Google Shape;343;p41"/>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4" name="Google Shape;344;p41"/>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5" name="Google Shape;345;p41"/>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48" name="Google Shape;348;p41"/>
          <p:cNvGrpSpPr/>
          <p:nvPr/>
        </p:nvGrpSpPr>
        <p:grpSpPr>
          <a:xfrm rot="-5400000">
            <a:off x="521214" y="4226207"/>
            <a:ext cx="566924" cy="182883"/>
            <a:chOff x="322625" y="4867200"/>
            <a:chExt cx="847800" cy="276300"/>
          </a:xfrm>
        </p:grpSpPr>
        <p:cxnSp>
          <p:nvCxnSpPr>
            <p:cNvPr id="349" name="Google Shape;349;p41"/>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0" name="Google Shape;350;p41"/>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1" name="Google Shape;351;p41"/>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2" name="Google Shape;352;p41"/>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3" name="Google Shape;353;p41"/>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4" name="Google Shape;354;p41"/>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26" name="Picture 2" descr="Những dấu chấm hỏi (?) | Giác Ngộ Online">
            <a:extLst>
              <a:ext uri="{FF2B5EF4-FFF2-40B4-BE49-F238E27FC236}">
                <a16:creationId xmlns:a16="http://schemas.microsoft.com/office/drawing/2014/main" id="{FAE6B581-3B76-6D8F-A60C-A8589FD3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205" y="1098482"/>
            <a:ext cx="1959958" cy="25370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3"/>
          <p:cNvSpPr txBox="1">
            <a:spLocks noGrp="1"/>
          </p:cNvSpPr>
          <p:nvPr>
            <p:ph type="title"/>
          </p:nvPr>
        </p:nvSpPr>
        <p:spPr>
          <a:xfrm>
            <a:off x="1253759" y="801429"/>
            <a:ext cx="29952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Công nghệ sử dụng</a:t>
            </a:r>
            <a:endParaRPr/>
          </a:p>
        </p:txBody>
      </p:sp>
      <p:sp>
        <p:nvSpPr>
          <p:cNvPr id="381" name="Google Shape;381;p43"/>
          <p:cNvSpPr txBox="1">
            <a:spLocks noGrp="1"/>
          </p:cNvSpPr>
          <p:nvPr>
            <p:ph type="subTitle" idx="1"/>
          </p:nvPr>
        </p:nvSpPr>
        <p:spPr>
          <a:xfrm>
            <a:off x="2958157" y="1749601"/>
            <a:ext cx="5166900" cy="1660026"/>
          </a:xfrm>
          <a:prstGeom prst="rect">
            <a:avLst/>
          </a:prstGeom>
        </p:spPr>
        <p:txBody>
          <a:bodyPr spcFirstLastPara="1" wrap="square" lIns="91425" tIns="91425" rIns="91425" bIns="91425" anchor="b" anchorCtr="0">
            <a:noAutofit/>
          </a:bodyPr>
          <a:lstStyle/>
          <a:p>
            <a:pPr marL="342900" lvl="0" algn="l" rtl="0">
              <a:spcBef>
                <a:spcPts val="0"/>
              </a:spcBef>
              <a:spcAft>
                <a:spcPts val="0"/>
              </a:spcAft>
              <a:buFontTx/>
              <a:buChar char="-"/>
            </a:pPr>
            <a:r>
              <a:rPr lang="en-US"/>
              <a:t>Ngôn ngữ: Python</a:t>
            </a:r>
          </a:p>
          <a:p>
            <a:pPr marL="342900" lvl="0" algn="l" rtl="0">
              <a:spcBef>
                <a:spcPts val="0"/>
              </a:spcBef>
              <a:spcAft>
                <a:spcPts val="0"/>
              </a:spcAft>
              <a:buFontTx/>
              <a:buChar char="-"/>
            </a:pPr>
            <a:r>
              <a:rPr lang="en-US"/>
              <a:t>Công cụ: Jupyter notebook</a:t>
            </a:r>
          </a:p>
          <a:p>
            <a:pPr marL="342900" lvl="0" algn="l" rtl="0">
              <a:spcBef>
                <a:spcPts val="0"/>
              </a:spcBef>
              <a:spcAft>
                <a:spcPts val="0"/>
              </a:spcAft>
              <a:buFontTx/>
              <a:buChar char="-"/>
            </a:pPr>
            <a:r>
              <a:rPr lang="en-US"/>
              <a:t>Mô hình: KNN, Naive Bayes,…</a:t>
            </a:r>
            <a:endParaRPr/>
          </a:p>
        </p:txBody>
      </p:sp>
      <p:grpSp>
        <p:nvGrpSpPr>
          <p:cNvPr id="383" name="Google Shape;383;p43"/>
          <p:cNvGrpSpPr/>
          <p:nvPr/>
        </p:nvGrpSpPr>
        <p:grpSpPr>
          <a:xfrm>
            <a:off x="7863863" y="539507"/>
            <a:ext cx="566924" cy="182883"/>
            <a:chOff x="322625" y="4867200"/>
            <a:chExt cx="847800" cy="276300"/>
          </a:xfrm>
        </p:grpSpPr>
        <p:cxnSp>
          <p:nvCxnSpPr>
            <p:cNvPr id="384" name="Google Shape;384;p4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5" name="Google Shape;385;p4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6" name="Google Shape;386;p4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7" name="Google Shape;387;p4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8" name="Google Shape;388;p4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9" name="Google Shape;389;p4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90" name="Google Shape;390;p43"/>
          <p:cNvGrpSpPr/>
          <p:nvPr/>
        </p:nvGrpSpPr>
        <p:grpSpPr>
          <a:xfrm rot="-5400000">
            <a:off x="521213" y="4229107"/>
            <a:ext cx="566924" cy="182883"/>
            <a:chOff x="322625" y="4867200"/>
            <a:chExt cx="847800" cy="276300"/>
          </a:xfrm>
        </p:grpSpPr>
        <p:cxnSp>
          <p:nvCxnSpPr>
            <p:cNvPr id="391" name="Google Shape;391;p4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4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3" name="Google Shape;393;p4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4" name="Google Shape;394;p4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4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6" name="Google Shape;396;p4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descr="Technical SEO là gì? Hướng dẫn tối ưu technical SEO toàn tập">
            <a:extLst>
              <a:ext uri="{FF2B5EF4-FFF2-40B4-BE49-F238E27FC236}">
                <a16:creationId xmlns:a16="http://schemas.microsoft.com/office/drawing/2014/main" id="{A10F83BD-B146-1BEA-3B6A-A2B42443D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02" y="2190059"/>
            <a:ext cx="2471040" cy="2590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6" y="727612"/>
            <a:ext cx="4178583" cy="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 DATA COLLECTION/</a:t>
            </a:r>
            <a:endParaRPr/>
          </a:p>
        </p:txBody>
      </p:sp>
      <p:sp>
        <p:nvSpPr>
          <p:cNvPr id="416" name="Google Shape;416;p45"/>
          <p:cNvSpPr txBox="1">
            <a:spLocks noGrp="1"/>
          </p:cNvSpPr>
          <p:nvPr>
            <p:ph type="subTitle" idx="1"/>
          </p:nvPr>
        </p:nvSpPr>
        <p:spPr>
          <a:xfrm>
            <a:off x="698216" y="1387312"/>
            <a:ext cx="3971320" cy="276241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Trang web crawl data( </a:t>
            </a:r>
            <a:r>
              <a:rPr lang="en" sz="1600">
                <a:solidFill>
                  <a:srgbClr val="00B0F0"/>
                </a:solidFill>
                <a:latin typeface="Assistant Medium" panose="020B0604020202020204" charset="-79"/>
                <a:cs typeface="Assistant Medium" panose="020B0604020202020204" charset="-79"/>
                <a:hlinkClick r:id="rId3">
                  <a:extLst>
                    <a:ext uri="{A12FA001-AC4F-418D-AE19-62706E023703}">
                      <ahyp:hlinkClr xmlns:ahyp="http://schemas.microsoft.com/office/drawing/2018/hyperlinkcolor" val="tx"/>
                    </a:ext>
                  </a:extLst>
                </a:hlinkClick>
              </a:rPr>
              <a:t>tại đây</a:t>
            </a:r>
            <a:r>
              <a:rPr lang="en" sz="1600">
                <a:solidFill>
                  <a:srgbClr val="00B0F0"/>
                </a:solidFill>
                <a:latin typeface="Assistant Medium" panose="020B0604020202020204" charset="-79"/>
                <a:cs typeface="Assistant Medium" panose="020B0604020202020204" charset="-79"/>
              </a:rPr>
              <a:t> </a:t>
            </a:r>
            <a:r>
              <a:rPr lang="en" sz="1600">
                <a:latin typeface="Assistant Medium" panose="020B0604020202020204" charset="-79"/>
                <a:cs typeface="Assistant Medium" panose="020B0604020202020204" charset="-79"/>
              </a:rPr>
              <a:t>) </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Dự định ban đầu crawl </a:t>
            </a:r>
            <a:r>
              <a:rPr lang="vi-VN" sz="1600">
                <a:latin typeface="Assistant Medium" panose="020B0604020202020204" charset="-79"/>
                <a:cs typeface="Assistant Medium" panose="020B0604020202020204" charset="-79"/>
              </a:rPr>
              <a:t>d</a:t>
            </a:r>
            <a:r>
              <a:rPr lang="en" sz="1600">
                <a:latin typeface="Assistant Medium" panose="020B0604020202020204" charset="-79"/>
                <a:cs typeface="Assistant Medium" panose="020B0604020202020204" charset="-79"/>
              </a:rPr>
              <a:t>ựa vào html</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Phát hiện web có sử dụng api để lấy dữ liệu</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Cuối dùng crawl bằng api</a:t>
            </a:r>
          </a:p>
          <a:p>
            <a:pPr marL="285750" lvl="0" indent="-285750" algn="l" rtl="0">
              <a:lnSpc>
                <a:spcPct val="150000"/>
              </a:lnSpc>
              <a:spcBef>
                <a:spcPts val="0"/>
              </a:spcBef>
              <a:spcAft>
                <a:spcPts val="0"/>
              </a:spcAft>
              <a:buFontTx/>
              <a:buChar char="-"/>
            </a:pPr>
            <a:r>
              <a:rPr lang="en-US" sz="1600">
                <a:latin typeface="Assistant Medium" panose="020B0604020202020204" charset="-79"/>
                <a:cs typeface="Assistant Medium" panose="020B0604020202020204" charset="-79"/>
              </a:rPr>
              <a:t>C</a:t>
            </a:r>
            <a:r>
              <a:rPr lang="en" sz="1600">
                <a:latin typeface="Assistant Medium" panose="020B0604020202020204" charset="-79"/>
                <a:cs typeface="Assistant Medium" panose="020B0604020202020204" charset="-79"/>
              </a:rPr>
              <a:t>ó sử dụng key để lấy</a:t>
            </a: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3074" name="Picture 2" descr="Essential Guide to Feature Flags - Split">
            <a:extLst>
              <a:ext uri="{FF2B5EF4-FFF2-40B4-BE49-F238E27FC236}">
                <a16:creationId xmlns:a16="http://schemas.microsoft.com/office/drawing/2014/main" id="{C14D6889-4166-1C1A-A9D4-390941BF92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503" y="1872391"/>
            <a:ext cx="3348278" cy="1196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559858" cy="1051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Mô tả về api</a:t>
            </a:r>
          </a:p>
        </p:txBody>
      </p:sp>
      <p:sp>
        <p:nvSpPr>
          <p:cNvPr id="437" name="Google Shape;437;p46"/>
          <p:cNvSpPr txBox="1">
            <a:spLocks noGrp="1"/>
          </p:cNvSpPr>
          <p:nvPr>
            <p:ph type="subTitle" idx="1"/>
          </p:nvPr>
        </p:nvSpPr>
        <p:spPr>
          <a:xfrm>
            <a:off x="573024" y="1050643"/>
            <a:ext cx="3249168" cy="220367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Request</a:t>
            </a:r>
            <a:endParaRPr lang="en-US" b="1">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Phương thức GET</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Key: lấy ở trang web</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Ngôn ngữ: English</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Location: HCM city</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Ngày lấy</a:t>
            </a: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4" name="Picture 3">
            <a:extLst>
              <a:ext uri="{FF2B5EF4-FFF2-40B4-BE49-F238E27FC236}">
                <a16:creationId xmlns:a16="http://schemas.microsoft.com/office/drawing/2014/main" id="{8882503C-0880-33E7-CCB4-29D7552A5A85}"/>
              </a:ext>
            </a:extLst>
          </p:cNvPr>
          <p:cNvPicPr>
            <a:picLocks noChangeAspect="1"/>
          </p:cNvPicPr>
          <p:nvPr/>
        </p:nvPicPr>
        <p:blipFill>
          <a:blip r:embed="rId3"/>
          <a:stretch>
            <a:fillRect/>
          </a:stretch>
        </p:blipFill>
        <p:spPr>
          <a:xfrm>
            <a:off x="581534" y="3193602"/>
            <a:ext cx="8095584" cy="1187133"/>
          </a:xfrm>
          <a:prstGeom prst="rect">
            <a:avLst/>
          </a:prstGeom>
        </p:spPr>
      </p:pic>
      <p:sp>
        <p:nvSpPr>
          <p:cNvPr id="6" name="TextBox 5">
            <a:extLst>
              <a:ext uri="{FF2B5EF4-FFF2-40B4-BE49-F238E27FC236}">
                <a16:creationId xmlns:a16="http://schemas.microsoft.com/office/drawing/2014/main" id="{03C9FDBE-8D9E-5460-8A0B-659FB9CF4597}"/>
              </a:ext>
            </a:extLst>
          </p:cNvPr>
          <p:cNvSpPr txBox="1"/>
          <p:nvPr/>
        </p:nvSpPr>
        <p:spPr>
          <a:xfrm>
            <a:off x="4164372" y="1123865"/>
            <a:ext cx="4102903" cy="1997791"/>
          </a:xfrm>
          <a:prstGeom prst="rect">
            <a:avLst/>
          </a:prstGeom>
          <a:noFill/>
        </p:spPr>
        <p:txBody>
          <a:bodyPr wrap="square">
            <a:spAutoFit/>
          </a:bodyPr>
          <a:lstStyle/>
          <a:p>
            <a:pPr marL="0" lvl="0" indent="0" algn="l" rtl="0">
              <a:lnSpc>
                <a:spcPct val="150000"/>
              </a:lnSpc>
              <a:spcBef>
                <a:spcPts val="0"/>
              </a:spcBef>
              <a:spcAft>
                <a:spcPts val="0"/>
              </a:spcAft>
            </a:pPr>
            <a:r>
              <a:rPr lang="en-US" b="1">
                <a:solidFill>
                  <a:schemeClr val="tx1"/>
                </a:solidFill>
                <a:latin typeface="Assistant" pitchFamily="2" charset="-79"/>
                <a:cs typeface="Assistant" pitchFamily="2" charset="-79"/>
              </a:rPr>
              <a:t>Response</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Dự liệu nằm trong object </a:t>
            </a:r>
            <a:r>
              <a:rPr lang="en-US" i="0">
                <a:solidFill>
                  <a:srgbClr val="000000"/>
                </a:solidFill>
                <a:effectLst/>
                <a:latin typeface="Assistant" pitchFamily="2" charset="-79"/>
                <a:cs typeface="Assistant" pitchFamily="2" charset="-79"/>
              </a:rPr>
              <a:t>observations:</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Trả về một ngày: gồm 48 object con nằm trong object </a:t>
            </a:r>
            <a:r>
              <a:rPr lang="en-US" i="0">
                <a:solidFill>
                  <a:srgbClr val="000000"/>
                </a:solidFill>
                <a:effectLst/>
                <a:latin typeface="Assistant" pitchFamily="2" charset="-79"/>
                <a:cs typeface="Assistant" pitchFamily="2" charset="-79"/>
              </a:rPr>
              <a:t>observations. Nữa tiếng lấy một lần.</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Trả về tất cả các dự liệu bao gồm những trường không dùng đến =&gt; tiền xử lý dữ liệu.</a:t>
            </a:r>
            <a:endParaRPr lang="en-US">
              <a:solidFill>
                <a:schemeClr val="tx1"/>
              </a:solidFill>
              <a:latin typeface="Assistant" pitchFamily="2" charset="-79"/>
              <a:cs typeface="Assistant" pitchFamily="2" charset="-79"/>
            </a:endParaRPr>
          </a:p>
        </p:txBody>
      </p:sp>
    </p:spTree>
    <p:extLst>
      <p:ext uri="{BB962C8B-B14F-4D97-AF65-F5344CB8AC3E}">
        <p14:creationId xmlns:p14="http://schemas.microsoft.com/office/powerpoint/2010/main" val="3772230411"/>
      </p:ext>
    </p:extLst>
  </p:cSld>
  <p:clrMapOvr>
    <a:masterClrMapping/>
  </p:clrMapOvr>
</p:sld>
</file>

<file path=ppt/theme/theme1.xml><?xml version="1.0" encoding="utf-8"?>
<a:theme xmlns:a="http://schemas.openxmlformats.org/drawingml/2006/main" name="New Product Launch Project Proposal by Slidesgo">
  <a:themeElements>
    <a:clrScheme name="Simple Light">
      <a:dk1>
        <a:srgbClr val="000000"/>
      </a:dk1>
      <a:lt1>
        <a:srgbClr val="FFFFFF"/>
      </a:lt1>
      <a:dk2>
        <a:srgbClr val="595959"/>
      </a:dk2>
      <a:lt2>
        <a:srgbClr val="EEEEEE"/>
      </a:lt2>
      <a:accent1>
        <a:srgbClr val="DCE0D8"/>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1832</Words>
  <Application>Microsoft Office PowerPoint</Application>
  <PresentationFormat>On-screen Show (16:9)</PresentationFormat>
  <Paragraphs>160</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Nunito</vt:lpstr>
      <vt:lpstr>Assistant</vt:lpstr>
      <vt:lpstr>Changa One</vt:lpstr>
      <vt:lpstr>Bebas Neue</vt:lpstr>
      <vt:lpstr>Kanit</vt:lpstr>
      <vt:lpstr>Assistant Light</vt:lpstr>
      <vt:lpstr>Assistant Medium</vt:lpstr>
      <vt:lpstr>Kanit SemiBold</vt:lpstr>
      <vt:lpstr>Arial</vt:lpstr>
      <vt:lpstr>New Product Launch Project Proposal by Slidesgo</vt:lpstr>
      <vt:lpstr>PHÂN TICH VÀ DỰ ĐOÁN THỜI TIẾT / BÁO CÁO ĐỒ ÁN</vt:lpstr>
      <vt:lpstr>02</vt:lpstr>
      <vt:lpstr>01</vt:lpstr>
      <vt:lpstr>MY TEAM</vt:lpstr>
      <vt:lpstr>GIỚI THIỆU VỀ ĐỒ ÁN/</vt:lpstr>
      <vt:lpstr>Lý do chọn đồ án</vt:lpstr>
      <vt:lpstr>Công nghệ sử dụng</vt:lpstr>
      <vt:lpstr>03 DATA COLLECTION/</vt:lpstr>
      <vt:lpstr>Mô tả về api</vt:lpstr>
      <vt:lpstr>Một số trường dữ liệu quan trọng</vt:lpstr>
      <vt:lpstr>Dữ liệu sau khi được thu thập</vt:lpstr>
      <vt:lpstr>04 DATA EXPLORATION/</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06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PRODUCT LAUNCH / PROJECT PROPOSAL</dc:title>
  <cp:lastModifiedBy>Duong Tan Ton</cp:lastModifiedBy>
  <cp:revision>93</cp:revision>
  <dcterms:modified xsi:type="dcterms:W3CDTF">2022-12-13T08:17:41Z</dcterms:modified>
</cp:coreProperties>
</file>