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79" r:id="rId6"/>
    <p:sldId id="280" r:id="rId7"/>
    <p:sldId id="281" r:id="rId8"/>
    <p:sldId id="282" r:id="rId9"/>
    <p:sldId id="260" r:id="rId10"/>
    <p:sldId id="284" r:id="rId11"/>
    <p:sldId id="285" r:id="rId12"/>
    <p:sldId id="286" r:id="rId13"/>
    <p:sldId id="265" r:id="rId14"/>
    <p:sldId id="298" r:id="rId15"/>
    <p:sldId id="287" r:id="rId16"/>
    <p:sldId id="289" r:id="rId17"/>
    <p:sldId id="290" r:id="rId18"/>
    <p:sldId id="293" r:id="rId19"/>
    <p:sldId id="291" r:id="rId20"/>
    <p:sldId id="297" r:id="rId21"/>
    <p:sldId id="292" r:id="rId22"/>
    <p:sldId id="294" r:id="rId23"/>
    <p:sldId id="296" r:id="rId24"/>
    <p:sldId id="299" r:id="rId25"/>
    <p:sldId id="274" r:id="rId26"/>
    <p:sldId id="276" r:id="rId27"/>
    <p:sldId id="277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xJILKmRIVy4Ct4BkJPmxDcfcL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448A7D-72E0-49DA-B48F-E5982228999F}">
  <a:tblStyle styleId="{AB448A7D-72E0-49DA-B48F-E598222899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2" y="-34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836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1885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9926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926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936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9069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0327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5463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826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6808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0554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8092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4164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4463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2331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5843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481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9201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ề Bản chiếu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/>
          <p:nvPr/>
        </p:nvSpPr>
        <p:spPr>
          <a:xfrm>
            <a:off x="0" y="0"/>
            <a:ext cx="12192000" cy="1676400"/>
          </a:xfrm>
          <a:prstGeom prst="rect">
            <a:avLst/>
          </a:prstGeom>
          <a:gradFill>
            <a:gsLst>
              <a:gs pos="0">
                <a:srgbClr val="FF7171"/>
              </a:gs>
              <a:gs pos="44000">
                <a:srgbClr val="BE1212"/>
              </a:gs>
              <a:gs pos="100000">
                <a:srgbClr val="58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0"/>
          <p:cNvSpPr txBox="1"/>
          <p:nvPr/>
        </p:nvSpPr>
        <p:spPr>
          <a:xfrm rot="5400000">
            <a:off x="5257800" y="-5257800"/>
            <a:ext cx="1676400" cy="12192000"/>
          </a:xfrm>
          <a:prstGeom prst="rect">
            <a:avLst/>
          </a:prstGeom>
          <a:solidFill>
            <a:srgbClr val="2440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0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ubTitle" idx="1"/>
          </p:nvPr>
        </p:nvSpPr>
        <p:spPr>
          <a:xfrm>
            <a:off x="1828800" y="4191000"/>
            <a:ext cx="85344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0"/>
          <p:cNvSpPr txBox="1"/>
          <p:nvPr/>
        </p:nvSpPr>
        <p:spPr>
          <a:xfrm>
            <a:off x="2438400" y="370493"/>
            <a:ext cx="8973432" cy="86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VIETNAM NATIONAL UNIVERSITY HANOI (VNU)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UNIVERSITY OF ENGINEERING AND TECHNOLOGY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296" y="255505"/>
            <a:ext cx="1118450" cy="109704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ỉ Tiêu đề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ép so sánh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09600" y="1828801"/>
            <a:ext cx="5386917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body" idx="3"/>
          </p:nvPr>
        </p:nvSpPr>
        <p:spPr>
          <a:xfrm>
            <a:off x="6193369" y="1143000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4"/>
          </p:nvPr>
        </p:nvSpPr>
        <p:spPr>
          <a:xfrm>
            <a:off x="6193369" y="1828801"/>
            <a:ext cx="5389033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ống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ội dung với Chú thích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>
            <a:spLocks noGrp="1"/>
          </p:cNvSpPr>
          <p:nvPr>
            <p:ph type="title"/>
          </p:nvPr>
        </p:nvSpPr>
        <p:spPr>
          <a:xfrm>
            <a:off x="609601" y="1079500"/>
            <a:ext cx="4011084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1"/>
          </p:nvPr>
        </p:nvSpPr>
        <p:spPr>
          <a:xfrm>
            <a:off x="4766735" y="1066803"/>
            <a:ext cx="6815667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2"/>
          </p:nvPr>
        </p:nvSpPr>
        <p:spPr>
          <a:xfrm>
            <a:off x="609601" y="1905000"/>
            <a:ext cx="4011084" cy="422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ề và Văn bản Dọc" type="vertTx">
  <p:cSld name="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body" idx="1"/>
          </p:nvPr>
        </p:nvSpPr>
        <p:spPr>
          <a:xfrm rot="5400000">
            <a:off x="3604420" y="-1851818"/>
            <a:ext cx="49831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ề Dọc và Văn bản" type="vertTitleAndTx">
  <p:cSld name="VERTICAL_TITLE_AND_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/>
          <p:cNvSpPr txBox="1">
            <a:spLocks noGrp="1"/>
          </p:cNvSpPr>
          <p:nvPr>
            <p:ph type="title"/>
          </p:nvPr>
        </p:nvSpPr>
        <p:spPr>
          <a:xfrm rot="5400000">
            <a:off x="7681120" y="2224882"/>
            <a:ext cx="50593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1"/>
          </p:nvPr>
        </p:nvSpPr>
        <p:spPr>
          <a:xfrm rot="5400000">
            <a:off x="2093120" y="-416718"/>
            <a:ext cx="50593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gradFill>
            <a:gsLst>
              <a:gs pos="0">
                <a:srgbClr val="FF7171"/>
              </a:gs>
              <a:gs pos="44000">
                <a:srgbClr val="BE1212"/>
              </a:gs>
              <a:gs pos="100000">
                <a:srgbClr val="58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9"/>
          <p:cNvSpPr txBox="1"/>
          <p:nvPr/>
        </p:nvSpPr>
        <p:spPr>
          <a:xfrm rot="5400000">
            <a:off x="5600700" y="-5600700"/>
            <a:ext cx="990600" cy="12192000"/>
          </a:xfrm>
          <a:prstGeom prst="rect">
            <a:avLst/>
          </a:prstGeom>
          <a:solidFill>
            <a:srgbClr val="24406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9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body" idx="1"/>
          </p:nvPr>
        </p:nvSpPr>
        <p:spPr>
          <a:xfrm>
            <a:off x="609600" y="1143003"/>
            <a:ext cx="109728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42278" y="114300"/>
            <a:ext cx="801431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749559" y="1539263"/>
            <a:ext cx="10874829" cy="2561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36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THIẾT KẾ </a:t>
            </a:r>
            <a:r>
              <a:rPr lang="en-US" sz="2800"/>
              <a:t>BỘ VÀ THỰC HIỆN BỘ ĐẾM SỐ B</a:t>
            </a:r>
            <a:r>
              <a:rPr lang="vi-VN" sz="2800"/>
              <a:t>Ư</a:t>
            </a:r>
            <a:r>
              <a:rPr lang="en-US" sz="2800"/>
              <a:t>ỚC CHÂN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 txBox="1">
            <a:spLocks noGrp="1"/>
          </p:cNvSpPr>
          <p:nvPr>
            <p:ph type="subTitle" idx="1"/>
          </p:nvPr>
        </p:nvSpPr>
        <p:spPr>
          <a:xfrm>
            <a:off x="3177073" y="4130777"/>
            <a:ext cx="1807029" cy="459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Giảng viên:</a:t>
            </a:r>
            <a:endParaRPr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6445121" y="4130777"/>
            <a:ext cx="329951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6"/>
              <a:buFont typeface="Arial"/>
              <a:buNone/>
            </a:pPr>
            <a:r>
              <a:rPr lang="en-US" sz="2000" b="1" err="1">
                <a:solidFill>
                  <a:schemeClr val="dk1"/>
                </a:solidFill>
              </a:rPr>
              <a:t>Thầy</a:t>
            </a:r>
            <a:r>
              <a:rPr lang="en-US" sz="2000" b="1">
                <a:solidFill>
                  <a:schemeClr val="dk1"/>
                </a:solidFill>
              </a:rPr>
              <a:t> </a:t>
            </a:r>
            <a:r>
              <a:rPr lang="en-US" sz="2000" b="1" err="1">
                <a:solidFill>
                  <a:schemeClr val="dk1"/>
                </a:solidFill>
              </a:rPr>
              <a:t>Nguyễn</a:t>
            </a:r>
            <a:r>
              <a:rPr lang="en-US" sz="2000" b="1">
                <a:solidFill>
                  <a:schemeClr val="dk1"/>
                </a:solidFill>
              </a:rPr>
              <a:t> </a:t>
            </a:r>
            <a:r>
              <a:rPr lang="en-US" sz="2000" b="1" err="1">
                <a:solidFill>
                  <a:schemeClr val="dk1"/>
                </a:solidFill>
              </a:rPr>
              <a:t>Kiêm</a:t>
            </a:r>
            <a:r>
              <a:rPr lang="en-US" sz="2000" b="1">
                <a:solidFill>
                  <a:schemeClr val="dk1"/>
                </a:solidFill>
              </a:rPr>
              <a:t> </a:t>
            </a:r>
            <a:r>
              <a:rPr lang="en-US" sz="2000" b="1" err="1">
                <a:solidFill>
                  <a:schemeClr val="dk1"/>
                </a:solidFill>
              </a:rPr>
              <a:t>Hùng</a:t>
            </a:r>
            <a:endParaRPr/>
          </a:p>
        </p:txBody>
      </p:sp>
      <p:sp>
        <p:nvSpPr>
          <p:cNvPr id="72" name="Google Shape;72;p1"/>
          <p:cNvSpPr txBox="1"/>
          <p:nvPr/>
        </p:nvSpPr>
        <p:spPr>
          <a:xfrm>
            <a:off x="6445121" y="5020777"/>
            <a:ext cx="47694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Phạm Thái Dương - 21021407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3177072" y="5097701"/>
            <a:ext cx="26858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Sinh viên th</a:t>
            </a:r>
            <a:r>
              <a:rPr lang="en-US" sz="2000" b="1">
                <a:solidFill>
                  <a:schemeClr val="dk1"/>
                </a:solidFill>
              </a:rPr>
              <a:t>ực hiện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/>
              <a:t>II.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Thiết kế mạch</a:t>
            </a:r>
            <a:endParaRPr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3779C4-658A-4129-AFBA-C53A96B736F7}"/>
              </a:ext>
            </a:extLst>
          </p:cNvPr>
          <p:cNvSpPr txBox="1"/>
          <p:nvPr/>
        </p:nvSpPr>
        <p:spPr>
          <a:xfrm>
            <a:off x="1479175" y="1281953"/>
            <a:ext cx="43030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/>
              <a:t>1. Linh kiện cần chuẩn bị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5A57DC2-941E-4140-B415-4C75A41A4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503433"/>
              </p:ext>
            </p:extLst>
          </p:nvPr>
        </p:nvGraphicFramePr>
        <p:xfrm>
          <a:off x="3386667" y="2298102"/>
          <a:ext cx="5418666" cy="3362960"/>
        </p:xfrm>
        <a:graphic>
          <a:graphicData uri="http://schemas.openxmlformats.org/drawingml/2006/table">
            <a:tbl>
              <a:tblPr firstRow="1" bandRow="1">
                <a:tableStyleId>{AB448A7D-72E0-49DA-B48F-E5982228999F}</a:tableStyleId>
              </a:tblPr>
              <a:tblGrid>
                <a:gridCol w="3444439">
                  <a:extLst>
                    <a:ext uri="{9D8B030D-6E8A-4147-A177-3AD203B41FA5}">
                      <a16:colId xmlns:a16="http://schemas.microsoft.com/office/drawing/2014/main" val="784197804"/>
                    </a:ext>
                  </a:extLst>
                </a:gridCol>
                <a:gridCol w="1974227">
                  <a:extLst>
                    <a:ext uri="{9D8B030D-6E8A-4147-A177-3AD203B41FA5}">
                      <a16:colId xmlns:a16="http://schemas.microsoft.com/office/drawing/2014/main" val="2715131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Thành phần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Số l</a:t>
                      </a:r>
                      <a:r>
                        <a:rPr lang="vi-VN" sz="2000">
                          <a:solidFill>
                            <a:schemeClr val="bg1"/>
                          </a:solidFill>
                        </a:rPr>
                        <a:t>ư</a:t>
                      </a:r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ợng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4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STM32F103C8T6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0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MMA8452Q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06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LCD1602 (module I2C PCF8574)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60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LEDs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39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Nút nhấn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66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Điện trở 10KOhm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3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Điện trở 220Ohm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16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Bo mạch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007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62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/>
              <a:t>II.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Thiết kế mạch</a:t>
            </a:r>
            <a:endParaRPr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3779C4-658A-4129-AFBA-C53A96B736F7}"/>
              </a:ext>
            </a:extLst>
          </p:cNvPr>
          <p:cNvSpPr txBox="1"/>
          <p:nvPr/>
        </p:nvSpPr>
        <p:spPr>
          <a:xfrm>
            <a:off x="1479175" y="1281953"/>
            <a:ext cx="7611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/>
              <a:t>2. Thiết kế mạch nguyên lý bằng Altium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3DBC99-7185-42AE-9A5A-E1526465F8F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84" y="2172598"/>
            <a:ext cx="7097432" cy="4008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030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/>
              <a:t>II.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Thiết kế mạch</a:t>
            </a:r>
            <a:endParaRPr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3779C4-658A-4129-AFBA-C53A96B736F7}"/>
              </a:ext>
            </a:extLst>
          </p:cNvPr>
          <p:cNvSpPr txBox="1"/>
          <p:nvPr/>
        </p:nvSpPr>
        <p:spPr>
          <a:xfrm>
            <a:off x="1479175" y="1281953"/>
            <a:ext cx="7611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/>
              <a:t>3. Kết quả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89CC55-DFB5-4FF5-B9ED-C42D98F0E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823" y="2085584"/>
            <a:ext cx="5244353" cy="394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40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NỘI DUNG BÁO CÁO</a:t>
            </a:r>
            <a:endParaRPr sz="3200"/>
          </a:p>
        </p:txBody>
      </p:sp>
      <p:sp>
        <p:nvSpPr>
          <p:cNvPr id="138" name="Google Shape;138;p7"/>
          <p:cNvSpPr txBox="1"/>
          <p:nvPr/>
        </p:nvSpPr>
        <p:spPr>
          <a:xfrm>
            <a:off x="1320800" y="1805499"/>
            <a:ext cx="9064200" cy="3247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223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romanUcPeriod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Giới thiệu chung</a:t>
            </a:r>
            <a:endParaRPr/>
          </a:p>
          <a:p>
            <a:pPr marL="622300" marR="0" lvl="0" indent="-571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romanUcPeriod"/>
            </a:pPr>
            <a:r>
              <a:rPr lang="en-US" sz="30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 Thiết kế mạch </a:t>
            </a:r>
            <a:endParaRPr/>
          </a:p>
          <a:p>
            <a:pPr marL="622300" marR="0" lvl="0" indent="-571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romanUcPeriod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Xây dựng th</a:t>
            </a:r>
            <a:r>
              <a:rPr lang="vi-V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ư</a:t>
            </a: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viện cho ngoại vi</a:t>
            </a:r>
            <a:endParaRPr/>
          </a:p>
          <a:p>
            <a:pPr marL="622300" marR="0" lvl="0" indent="-571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romanUcPeriod"/>
            </a:pPr>
            <a:r>
              <a:rPr lang="en-US" sz="30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 Kết quả và thảo luận</a:t>
            </a:r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/>
              <a:t>III.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Xây d</a:t>
            </a:r>
            <a:r>
              <a:rPr lang="en-US" sz="3200"/>
              <a:t>ựng thư viện cho ngoại vi</a:t>
            </a:r>
            <a:endParaRPr sz="3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340C6-C248-4115-81C1-DAEE11988BD7}"/>
              </a:ext>
            </a:extLst>
          </p:cNvPr>
          <p:cNvSpPr txBox="1"/>
          <p:nvPr/>
        </p:nvSpPr>
        <p:spPr>
          <a:xfrm>
            <a:off x="1320800" y="1389529"/>
            <a:ext cx="4775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/>
              <a:t>1. Xây dựng file header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5AD7B1-4263-48AD-AD0B-01BF4FD5B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50" y="1866583"/>
            <a:ext cx="3516899" cy="427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85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/>
              <a:t>III.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Xây d</a:t>
            </a:r>
            <a:r>
              <a:rPr lang="en-US" sz="3200"/>
              <a:t>ựng thư viện cho ngoại vi</a:t>
            </a:r>
            <a:endParaRPr sz="3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340C6-C248-4115-81C1-DAEE11988BD7}"/>
              </a:ext>
            </a:extLst>
          </p:cNvPr>
          <p:cNvSpPr txBox="1"/>
          <p:nvPr/>
        </p:nvSpPr>
        <p:spPr>
          <a:xfrm>
            <a:off x="1320800" y="1389529"/>
            <a:ext cx="11833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/>
              <a:t>2. 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09990-034D-448E-946C-56587FEA086E}"/>
              </a:ext>
            </a:extLst>
          </p:cNvPr>
          <p:cNvSpPr txBox="1"/>
          <p:nvPr/>
        </p:nvSpPr>
        <p:spPr>
          <a:xfrm>
            <a:off x="1320801" y="2061882"/>
            <a:ext cx="2417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a. Cấu hình Clock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05E44-C6A5-46C2-B539-D8507C15D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677" y="2657291"/>
            <a:ext cx="9278645" cy="2238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4A941F-B331-4FF1-A2DB-4711EBB2E55D}"/>
              </a:ext>
            </a:extLst>
          </p:cNvPr>
          <p:cNvSpPr txBox="1"/>
          <p:nvPr/>
        </p:nvSpPr>
        <p:spPr>
          <a:xfrm>
            <a:off x="4351505" y="5226055"/>
            <a:ext cx="4200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Bảng vị trị các chân trong thanh ghi</a:t>
            </a:r>
          </a:p>
        </p:txBody>
      </p:sp>
    </p:spTree>
    <p:extLst>
      <p:ext uri="{BB962C8B-B14F-4D97-AF65-F5344CB8AC3E}">
        <p14:creationId xmlns:p14="http://schemas.microsoft.com/office/powerpoint/2010/main" val="3298319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/>
              <a:t>III.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Xây d</a:t>
            </a:r>
            <a:r>
              <a:rPr lang="en-US" sz="3200"/>
              <a:t>ựng thư viện cho ngoại vi</a:t>
            </a:r>
            <a:endParaRPr sz="3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340C6-C248-4115-81C1-DAEE11988BD7}"/>
              </a:ext>
            </a:extLst>
          </p:cNvPr>
          <p:cNvSpPr txBox="1"/>
          <p:nvPr/>
        </p:nvSpPr>
        <p:spPr>
          <a:xfrm>
            <a:off x="1320800" y="1389529"/>
            <a:ext cx="11833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/>
              <a:t>2. 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09990-034D-448E-946C-56587FEA086E}"/>
              </a:ext>
            </a:extLst>
          </p:cNvPr>
          <p:cNvSpPr txBox="1"/>
          <p:nvPr/>
        </p:nvSpPr>
        <p:spPr>
          <a:xfrm>
            <a:off x="1320801" y="2061882"/>
            <a:ext cx="2417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a. Cấu hình Clock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A941F-B331-4FF1-A2DB-4711EBB2E55D}"/>
              </a:ext>
            </a:extLst>
          </p:cNvPr>
          <p:cNvSpPr txBox="1"/>
          <p:nvPr/>
        </p:nvSpPr>
        <p:spPr>
          <a:xfrm>
            <a:off x="4487761" y="5059584"/>
            <a:ext cx="3927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Kích hoạt clock cho GPIOA, B,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BB8EF-CE3A-4E26-854B-C172FACE7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824" y="3074842"/>
            <a:ext cx="7273552" cy="148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91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/>
              <a:t>III.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Xây d</a:t>
            </a:r>
            <a:r>
              <a:rPr lang="en-US" sz="3200"/>
              <a:t>ựng thư viện cho ngoại vi</a:t>
            </a:r>
            <a:endParaRPr sz="3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340C6-C248-4115-81C1-DAEE11988BD7}"/>
              </a:ext>
            </a:extLst>
          </p:cNvPr>
          <p:cNvSpPr txBox="1"/>
          <p:nvPr/>
        </p:nvSpPr>
        <p:spPr>
          <a:xfrm>
            <a:off x="1320800" y="1389529"/>
            <a:ext cx="11833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/>
              <a:t>2. 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09990-034D-448E-946C-56587FEA086E}"/>
              </a:ext>
            </a:extLst>
          </p:cNvPr>
          <p:cNvSpPr txBox="1"/>
          <p:nvPr/>
        </p:nvSpPr>
        <p:spPr>
          <a:xfrm>
            <a:off x="1320801" y="2061882"/>
            <a:ext cx="2417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b. Config chân C14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3C89B-8B11-48D1-AA1B-7CCD5CA41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060" y="3003004"/>
            <a:ext cx="8145559" cy="85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4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/>
              <a:t>III.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Xây d</a:t>
            </a:r>
            <a:r>
              <a:rPr lang="en-US" sz="3200"/>
              <a:t>ựng thư viện cho ngoại vi</a:t>
            </a:r>
            <a:endParaRPr sz="3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340C6-C248-4115-81C1-DAEE11988BD7}"/>
              </a:ext>
            </a:extLst>
          </p:cNvPr>
          <p:cNvSpPr txBox="1"/>
          <p:nvPr/>
        </p:nvSpPr>
        <p:spPr>
          <a:xfrm>
            <a:off x="1320800" y="1389529"/>
            <a:ext cx="11833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/>
              <a:t>2. 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09990-034D-448E-946C-56587FEA086E}"/>
              </a:ext>
            </a:extLst>
          </p:cNvPr>
          <p:cNvSpPr txBox="1"/>
          <p:nvPr/>
        </p:nvSpPr>
        <p:spPr>
          <a:xfrm>
            <a:off x="1320801" y="2061882"/>
            <a:ext cx="2417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b. Config chân C14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3C89B-8B11-48D1-AA1B-7CCD5CA41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060" y="3003004"/>
            <a:ext cx="8145559" cy="85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64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/>
              <a:t>III.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Xây d</a:t>
            </a:r>
            <a:r>
              <a:rPr lang="en-US" sz="3200"/>
              <a:t>ựng thư viện cho ngoại vi</a:t>
            </a:r>
            <a:endParaRPr sz="3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340C6-C248-4115-81C1-DAEE11988BD7}"/>
              </a:ext>
            </a:extLst>
          </p:cNvPr>
          <p:cNvSpPr txBox="1"/>
          <p:nvPr/>
        </p:nvSpPr>
        <p:spPr>
          <a:xfrm>
            <a:off x="1320800" y="1389529"/>
            <a:ext cx="11833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/>
              <a:t>2. 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09990-034D-448E-946C-56587FEA086E}"/>
              </a:ext>
            </a:extLst>
          </p:cNvPr>
          <p:cNvSpPr txBox="1"/>
          <p:nvPr/>
        </p:nvSpPr>
        <p:spPr>
          <a:xfrm>
            <a:off x="1320801" y="2061882"/>
            <a:ext cx="2417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c. Config chân A1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C2A387-EBFE-40A5-A834-3B0624614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987" y="3291073"/>
            <a:ext cx="7207793" cy="72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4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NỘI DUNG BÁO CÁO</a:t>
            </a:r>
            <a:endParaRPr sz="3200"/>
          </a:p>
        </p:txBody>
      </p:sp>
      <p:sp>
        <p:nvSpPr>
          <p:cNvPr id="79" name="Google Shape;79;p2"/>
          <p:cNvSpPr txBox="1"/>
          <p:nvPr/>
        </p:nvSpPr>
        <p:spPr>
          <a:xfrm>
            <a:off x="1320800" y="1805499"/>
            <a:ext cx="9064200" cy="3247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223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romanUcPeriod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Giới thiệu chung</a:t>
            </a:r>
            <a:endParaRPr lang="en-US"/>
          </a:p>
          <a:p>
            <a:pPr marL="622300" marR="0" lvl="0" indent="-571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romanUcPeriod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Thiết kế mạch </a:t>
            </a:r>
            <a:endParaRPr lang="en-US"/>
          </a:p>
          <a:p>
            <a:pPr marL="622300" marR="0" lvl="0" indent="-571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romanUcPeriod"/>
            </a:pPr>
            <a:r>
              <a:rPr lang="en-US" sz="3000"/>
              <a:t>Xây dựng th</a:t>
            </a:r>
            <a:r>
              <a:rPr lang="vi-VN" sz="3000"/>
              <a:t>ư</a:t>
            </a:r>
            <a:r>
              <a:rPr lang="en-US" sz="3000"/>
              <a:t> viện </a:t>
            </a: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 ngoại vi</a:t>
            </a:r>
          </a:p>
          <a:p>
            <a:pPr marL="622300" marR="0" lvl="0" indent="-571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romanUcPeriod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Kết quả và thảo luận</a:t>
            </a:r>
            <a:endParaRPr lang="en-US"/>
          </a:p>
        </p:txBody>
      </p:sp>
      <p:sp>
        <p:nvSpPr>
          <p:cNvPr id="80" name="Google Shape;80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/>
              <a:t>III.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Xây d</a:t>
            </a:r>
            <a:r>
              <a:rPr lang="en-US" sz="3200"/>
              <a:t>ựng thư viện cho ngoại vi</a:t>
            </a:r>
            <a:endParaRPr sz="3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340C6-C248-4115-81C1-DAEE11988BD7}"/>
              </a:ext>
            </a:extLst>
          </p:cNvPr>
          <p:cNvSpPr txBox="1"/>
          <p:nvPr/>
        </p:nvSpPr>
        <p:spPr>
          <a:xfrm>
            <a:off x="1320800" y="1389529"/>
            <a:ext cx="11833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/>
              <a:t>2. 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09990-034D-448E-946C-56587FEA086E}"/>
              </a:ext>
            </a:extLst>
          </p:cNvPr>
          <p:cNvSpPr txBox="1"/>
          <p:nvPr/>
        </p:nvSpPr>
        <p:spPr>
          <a:xfrm>
            <a:off x="1320800" y="2061882"/>
            <a:ext cx="5186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d. Thiết lập LED ở chế độ 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E0286-2413-47BB-BD3F-7D7A64F21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770" y="3105105"/>
            <a:ext cx="6530459" cy="129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23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/>
              <a:t>III.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Xây d</a:t>
            </a:r>
            <a:r>
              <a:rPr lang="en-US" sz="3200"/>
              <a:t>ựng thư viện cho ngoại vi</a:t>
            </a:r>
            <a:endParaRPr sz="3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340C6-C248-4115-81C1-DAEE11988BD7}"/>
              </a:ext>
            </a:extLst>
          </p:cNvPr>
          <p:cNvSpPr txBox="1"/>
          <p:nvPr/>
        </p:nvSpPr>
        <p:spPr>
          <a:xfrm>
            <a:off x="1320800" y="1389529"/>
            <a:ext cx="19024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/>
              <a:t>3. Switch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09990-034D-448E-946C-56587FEA086E}"/>
              </a:ext>
            </a:extLst>
          </p:cNvPr>
          <p:cNvSpPr txBox="1"/>
          <p:nvPr/>
        </p:nvSpPr>
        <p:spPr>
          <a:xfrm>
            <a:off x="1320801" y="2061882"/>
            <a:ext cx="2417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a. Cấu hình Clock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A941F-B331-4FF1-A2DB-4711EBB2E55D}"/>
              </a:ext>
            </a:extLst>
          </p:cNvPr>
          <p:cNvSpPr txBox="1"/>
          <p:nvPr/>
        </p:nvSpPr>
        <p:spPr>
          <a:xfrm>
            <a:off x="4487761" y="5059584"/>
            <a:ext cx="3927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Kích hoạt clock cho GPIOA, B,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BB8EF-CE3A-4E26-854B-C172FACE7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824" y="3074842"/>
            <a:ext cx="7273552" cy="148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63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/>
              <a:t>III.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Xây d</a:t>
            </a:r>
            <a:r>
              <a:rPr lang="en-US" sz="3200"/>
              <a:t>ựng thư viện cho ngoại vi</a:t>
            </a:r>
            <a:endParaRPr sz="3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340C6-C248-4115-81C1-DAEE11988BD7}"/>
              </a:ext>
            </a:extLst>
          </p:cNvPr>
          <p:cNvSpPr txBox="1"/>
          <p:nvPr/>
        </p:nvSpPr>
        <p:spPr>
          <a:xfrm>
            <a:off x="1320800" y="1389529"/>
            <a:ext cx="16814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/>
              <a:t>3. Switch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09990-034D-448E-946C-56587FEA086E}"/>
              </a:ext>
            </a:extLst>
          </p:cNvPr>
          <p:cNvSpPr txBox="1"/>
          <p:nvPr/>
        </p:nvSpPr>
        <p:spPr>
          <a:xfrm>
            <a:off x="1320800" y="2061882"/>
            <a:ext cx="401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b. Config chân B14 và B15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28EF30-63C5-4836-9020-38D5C5CC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224" y="2980816"/>
            <a:ext cx="7095552" cy="126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39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/>
              <a:t>III.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Xây d</a:t>
            </a:r>
            <a:r>
              <a:rPr lang="en-US" sz="3200"/>
              <a:t>ựng thư viện cho ngoại vi</a:t>
            </a:r>
            <a:endParaRPr sz="3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340C6-C248-4115-81C1-DAEE11988BD7}"/>
              </a:ext>
            </a:extLst>
          </p:cNvPr>
          <p:cNvSpPr txBox="1"/>
          <p:nvPr/>
        </p:nvSpPr>
        <p:spPr>
          <a:xfrm>
            <a:off x="1320800" y="1389529"/>
            <a:ext cx="16814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/>
              <a:t>3. Switch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09990-034D-448E-946C-56587FEA086E}"/>
              </a:ext>
            </a:extLst>
          </p:cNvPr>
          <p:cNvSpPr txBox="1"/>
          <p:nvPr/>
        </p:nvSpPr>
        <p:spPr>
          <a:xfrm>
            <a:off x="1320800" y="2061882"/>
            <a:ext cx="4630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c. Kích hoạt Pull-up cho B14 và B15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21F25-9985-4388-BD09-75220562D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373" y="3085982"/>
            <a:ext cx="7529254" cy="118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/>
              <a:t>III.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Xây d</a:t>
            </a:r>
            <a:r>
              <a:rPr lang="en-US" sz="3200"/>
              <a:t>ựng thư viện cho ngoại vi</a:t>
            </a:r>
            <a:endParaRPr sz="3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340C6-C248-4115-81C1-DAEE11988BD7}"/>
              </a:ext>
            </a:extLst>
          </p:cNvPr>
          <p:cNvSpPr txBox="1"/>
          <p:nvPr/>
        </p:nvSpPr>
        <p:spPr>
          <a:xfrm>
            <a:off x="1320800" y="1389529"/>
            <a:ext cx="4775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/>
              <a:t>4. Xây dựng hàm main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6F80AE-DA4B-4EC4-B2EF-EBD8731CD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476" y="1970047"/>
            <a:ext cx="3449048" cy="456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52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NỘI DUNG BÁO CÁO</a:t>
            </a:r>
            <a:endParaRPr sz="3200"/>
          </a:p>
        </p:txBody>
      </p:sp>
      <p:sp>
        <p:nvSpPr>
          <p:cNvPr id="222" name="Google Shape;222;p16"/>
          <p:cNvSpPr txBox="1"/>
          <p:nvPr/>
        </p:nvSpPr>
        <p:spPr>
          <a:xfrm>
            <a:off x="1320800" y="1805499"/>
            <a:ext cx="9064171" cy="3247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223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romanUcPeriod"/>
            </a:pPr>
            <a:r>
              <a:rPr lang="en-US" sz="30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Giới thiệu chung</a:t>
            </a:r>
            <a:endParaRPr/>
          </a:p>
          <a:p>
            <a:pPr marL="622300" marR="0" lvl="0" indent="-571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romanUcPeriod"/>
            </a:pPr>
            <a:r>
              <a:rPr lang="en-US" sz="30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Thiết kế mạch </a:t>
            </a:r>
            <a:endParaRPr/>
          </a:p>
          <a:p>
            <a:pPr marL="622300" marR="0" lvl="0" indent="-571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romanUcPeriod"/>
            </a:pPr>
            <a:r>
              <a:rPr lang="en-US" sz="30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Xây dựng th</a:t>
            </a:r>
            <a:r>
              <a:rPr lang="vi-VN" sz="30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ư</a:t>
            </a:r>
            <a:r>
              <a:rPr lang="en-US" sz="30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 viện cho ngoại vi </a:t>
            </a:r>
            <a:endParaRPr sz="30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2300" marR="0" lvl="0" indent="-571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romanUcPeriod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Kết quả và thảo luận</a:t>
            </a:r>
            <a:endParaRPr/>
          </a:p>
        </p:txBody>
      </p:sp>
      <p:sp>
        <p:nvSpPr>
          <p:cNvPr id="223" name="Google Shape;223;p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>
            <a:spLocks noGrp="1"/>
          </p:cNvSpPr>
          <p:nvPr>
            <p:ph type="ctrTitle"/>
          </p:nvPr>
        </p:nvSpPr>
        <p:spPr>
          <a:xfrm>
            <a:off x="914400" y="2895600"/>
            <a:ext cx="10363200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CẢM ƠN THẦY VÀ CÁC BẠN ĐÃ LẮNG NGHE!</a:t>
            </a:r>
            <a:endParaRPr/>
          </a:p>
        </p:txBody>
      </p:sp>
      <p:sp>
        <p:nvSpPr>
          <p:cNvPr id="236" name="Google Shape;236;p1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 txBox="1">
            <a:spLocks noGrp="1"/>
          </p:cNvSpPr>
          <p:nvPr>
            <p:ph type="ctrTitle"/>
          </p:nvPr>
        </p:nvSpPr>
        <p:spPr>
          <a:xfrm>
            <a:off x="1802130" y="3169920"/>
            <a:ext cx="8587740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/>
              <a:t>https://github.com/duongthai1801hihi/duonguetvnu1801</a:t>
            </a:r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NỘI DUNG BÁO CÁO</a:t>
            </a:r>
            <a:endParaRPr sz="3200"/>
          </a:p>
        </p:txBody>
      </p:sp>
      <p:sp>
        <p:nvSpPr>
          <p:cNvPr id="86" name="Google Shape;86;p3"/>
          <p:cNvSpPr txBox="1"/>
          <p:nvPr/>
        </p:nvSpPr>
        <p:spPr>
          <a:xfrm>
            <a:off x="1320800" y="1805499"/>
            <a:ext cx="9064200" cy="3247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223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romanUcPeriod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Giới thiệu chung</a:t>
            </a:r>
            <a:endParaRPr/>
          </a:p>
          <a:p>
            <a:pPr marL="622300" marR="0" lvl="0" indent="-571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romanUcPeriod"/>
            </a:pPr>
            <a:r>
              <a:rPr lang="en-US" sz="30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Thiết kế mạch</a:t>
            </a:r>
            <a:endParaRPr/>
          </a:p>
          <a:p>
            <a:pPr marL="622300" marR="0" lvl="0" indent="-571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romanUcPeriod"/>
            </a:pPr>
            <a:r>
              <a:rPr lang="en-US" sz="3000">
                <a:solidFill>
                  <a:srgbClr val="BFBFBF"/>
                </a:solidFill>
              </a:rPr>
              <a:t>Xây dựng thư viện cho ngoại vi</a:t>
            </a:r>
            <a:endParaRPr sz="30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2300" marR="0" lvl="0" indent="-571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romanUcPeriod"/>
            </a:pPr>
            <a:r>
              <a:rPr lang="en-US" sz="30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Kết quả và thảo luận</a:t>
            </a:r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/>
              <a:t>I.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Giới thiệu chung</a:t>
            </a:r>
            <a:endParaRPr sz="3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B778D-D313-4C24-91D9-2A851634EF76}"/>
              </a:ext>
            </a:extLst>
          </p:cNvPr>
          <p:cNvSpPr txBox="1"/>
          <p:nvPr/>
        </p:nvSpPr>
        <p:spPr>
          <a:xfrm>
            <a:off x="1320800" y="1344705"/>
            <a:ext cx="28408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>
                <a:latin typeface="+mj-lt"/>
                <a:cs typeface="Times New Roman" panose="02020603050405020304" pitchFamily="18" charset="0"/>
              </a:rPr>
              <a:t>1. Yêu cầu thiết kế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5F49A-FE02-482E-B4E8-C4ED94F9FE02}"/>
              </a:ext>
            </a:extLst>
          </p:cNvPr>
          <p:cNvSpPr txBox="1"/>
          <p:nvPr/>
        </p:nvSpPr>
        <p:spPr>
          <a:xfrm>
            <a:off x="1524000" y="2115671"/>
            <a:ext cx="977152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2500"/>
              <a:t>Chức năng:</a:t>
            </a:r>
          </a:p>
          <a:p>
            <a:pPr marL="342900" indent="-342900">
              <a:buAutoNum type="alphaLcPeriod"/>
            </a:pPr>
            <a:r>
              <a:rPr lang="en-US" sz="2500"/>
              <a:t>Các đầu vào:</a:t>
            </a:r>
          </a:p>
          <a:p>
            <a:r>
              <a:rPr lang="en-US" sz="2500"/>
              <a:t>	- Cảm biến</a:t>
            </a:r>
          </a:p>
          <a:p>
            <a:r>
              <a:rPr lang="en-US" sz="2500"/>
              <a:t>	- SW1</a:t>
            </a:r>
          </a:p>
          <a:p>
            <a:r>
              <a:rPr lang="en-US" sz="2500"/>
              <a:t>	- SW2</a:t>
            </a:r>
          </a:p>
          <a:p>
            <a:r>
              <a:rPr lang="en-US" sz="2500"/>
              <a:t>c. Các đầu ra:</a:t>
            </a:r>
          </a:p>
          <a:p>
            <a:r>
              <a:rPr lang="en-US" sz="2500"/>
              <a:t>	- LED xanh/đỏ</a:t>
            </a:r>
          </a:p>
          <a:p>
            <a:r>
              <a:rPr lang="en-US" sz="2500"/>
              <a:t>	- Màn hình LCD</a:t>
            </a:r>
          </a:p>
          <a:p>
            <a:r>
              <a:rPr lang="en-US" sz="2500"/>
              <a:t>d. Bộ đếm sử dụng một timer để xác định thời gian nhấp nháy của LED xanh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/>
              <a:t>I.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Giới thiệu chung</a:t>
            </a:r>
            <a:endParaRPr sz="3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B778D-D313-4C24-91D9-2A851634EF76}"/>
              </a:ext>
            </a:extLst>
          </p:cNvPr>
          <p:cNvSpPr txBox="1"/>
          <p:nvPr/>
        </p:nvSpPr>
        <p:spPr>
          <a:xfrm>
            <a:off x="1320800" y="1344705"/>
            <a:ext cx="26116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>
                <a:latin typeface="+mj-lt"/>
                <a:cs typeface="Times New Roman" panose="02020603050405020304" pitchFamily="18" charset="0"/>
              </a:rPr>
              <a:t>2. Đặc tả kĩ thuật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86C847-8690-4935-B14B-719445640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438434"/>
              </p:ext>
            </p:extLst>
          </p:nvPr>
        </p:nvGraphicFramePr>
        <p:xfrm>
          <a:off x="3386667" y="2298102"/>
          <a:ext cx="5418666" cy="3362960"/>
        </p:xfrm>
        <a:graphic>
          <a:graphicData uri="http://schemas.openxmlformats.org/drawingml/2006/table">
            <a:tbl>
              <a:tblPr firstRow="1" bandRow="1">
                <a:tableStyleId>{AB448A7D-72E0-49DA-B48F-E5982228999F}</a:tableStyleId>
              </a:tblPr>
              <a:tblGrid>
                <a:gridCol w="3444439">
                  <a:extLst>
                    <a:ext uri="{9D8B030D-6E8A-4147-A177-3AD203B41FA5}">
                      <a16:colId xmlns:a16="http://schemas.microsoft.com/office/drawing/2014/main" val="784197804"/>
                    </a:ext>
                  </a:extLst>
                </a:gridCol>
                <a:gridCol w="1974227">
                  <a:extLst>
                    <a:ext uri="{9D8B030D-6E8A-4147-A177-3AD203B41FA5}">
                      <a16:colId xmlns:a16="http://schemas.microsoft.com/office/drawing/2014/main" val="2715131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Thành phần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Số l</a:t>
                      </a:r>
                      <a:r>
                        <a:rPr lang="vi-VN" sz="2000">
                          <a:solidFill>
                            <a:schemeClr val="bg1"/>
                          </a:solidFill>
                        </a:rPr>
                        <a:t>ư</a:t>
                      </a:r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ợng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4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STM32F103C8T6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0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MMA8452Q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06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LCD1602 (module I2C PCF8574)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60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LEDs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39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Nút nhấn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66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Điện trở 10KOhm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3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Điện trở 220Ohm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16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Bo mạch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007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60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/>
              <a:t>I.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Giới thiệu chung</a:t>
            </a:r>
            <a:endParaRPr sz="3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B778D-D313-4C24-91D9-2A851634EF76}"/>
              </a:ext>
            </a:extLst>
          </p:cNvPr>
          <p:cNvSpPr txBox="1"/>
          <p:nvPr/>
        </p:nvSpPr>
        <p:spPr>
          <a:xfrm>
            <a:off x="1320800" y="1344705"/>
            <a:ext cx="26116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>
                <a:latin typeface="+mj-lt"/>
                <a:cs typeface="Times New Roman" panose="02020603050405020304" pitchFamily="18" charset="0"/>
              </a:rPr>
              <a:t>2. Đặc tả kĩ thuật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E01BA-520C-4086-A213-98729191A657}"/>
              </a:ext>
            </a:extLst>
          </p:cNvPr>
          <p:cNvSpPr txBox="1"/>
          <p:nvPr/>
        </p:nvSpPr>
        <p:spPr>
          <a:xfrm>
            <a:off x="1488140" y="2008094"/>
            <a:ext cx="2877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a. STM32F103C8T6</a:t>
            </a:r>
          </a:p>
        </p:txBody>
      </p:sp>
      <p:pic>
        <p:nvPicPr>
          <p:cNvPr id="1026" name="Picture 2" descr="3-8d7cca4e-f452-4a72-acfe-5d8498c4a6b8">
            <a:extLst>
              <a:ext uri="{FF2B5EF4-FFF2-40B4-BE49-F238E27FC236}">
                <a16:creationId xmlns:a16="http://schemas.microsoft.com/office/drawing/2014/main" id="{B0379B3A-30A6-44EC-A0A1-DDF697ED5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416" y="2594539"/>
            <a:ext cx="6375167" cy="3419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25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/>
              <a:t>I.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Giới thiệu chung</a:t>
            </a:r>
            <a:endParaRPr sz="3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B778D-D313-4C24-91D9-2A851634EF76}"/>
              </a:ext>
            </a:extLst>
          </p:cNvPr>
          <p:cNvSpPr txBox="1"/>
          <p:nvPr/>
        </p:nvSpPr>
        <p:spPr>
          <a:xfrm>
            <a:off x="1320800" y="1344705"/>
            <a:ext cx="26116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>
                <a:latin typeface="+mj-lt"/>
                <a:cs typeface="Times New Roman" panose="02020603050405020304" pitchFamily="18" charset="0"/>
              </a:rPr>
              <a:t>2. Đặc tả kĩ thuật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E01BA-520C-4086-A213-98729191A657}"/>
              </a:ext>
            </a:extLst>
          </p:cNvPr>
          <p:cNvSpPr txBox="1"/>
          <p:nvPr/>
        </p:nvSpPr>
        <p:spPr>
          <a:xfrm>
            <a:off x="1488140" y="2008094"/>
            <a:ext cx="2877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b. MMA8452</a:t>
            </a:r>
          </a:p>
        </p:txBody>
      </p:sp>
      <p:pic>
        <p:nvPicPr>
          <p:cNvPr id="2050" name="Picture 2" descr="8452_2048x2048">
            <a:extLst>
              <a:ext uri="{FF2B5EF4-FFF2-40B4-BE49-F238E27FC236}">
                <a16:creationId xmlns:a16="http://schemas.microsoft.com/office/drawing/2014/main" id="{E9A5F3D5-261B-415C-9860-7C626565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095500"/>
            <a:ext cx="47625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32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/>
              <a:t>I.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Giới thiệu chung</a:t>
            </a:r>
            <a:endParaRPr sz="3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B778D-D313-4C24-91D9-2A851634EF76}"/>
              </a:ext>
            </a:extLst>
          </p:cNvPr>
          <p:cNvSpPr txBox="1"/>
          <p:nvPr/>
        </p:nvSpPr>
        <p:spPr>
          <a:xfrm>
            <a:off x="1320800" y="1344705"/>
            <a:ext cx="26116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>
                <a:latin typeface="+mj-lt"/>
                <a:cs typeface="Times New Roman" panose="02020603050405020304" pitchFamily="18" charset="0"/>
              </a:rPr>
              <a:t>2. Đặc tả kĩ thuật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E01BA-520C-4086-A213-98729191A657}"/>
              </a:ext>
            </a:extLst>
          </p:cNvPr>
          <p:cNvSpPr txBox="1"/>
          <p:nvPr/>
        </p:nvSpPr>
        <p:spPr>
          <a:xfrm>
            <a:off x="1488140" y="2008094"/>
            <a:ext cx="3621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c. Màn hình LCD1602 (I2C) </a:t>
            </a:r>
          </a:p>
        </p:txBody>
      </p:sp>
      <p:pic>
        <p:nvPicPr>
          <p:cNvPr id="7" name="Picture 6" descr="Màn hình LCD 1602 Xanh Lá">
            <a:extLst>
              <a:ext uri="{FF2B5EF4-FFF2-40B4-BE49-F238E27FC236}">
                <a16:creationId xmlns:a16="http://schemas.microsoft.com/office/drawing/2014/main" id="{390A8540-452F-4847-B1EA-D4820B9FC5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140" y="3084793"/>
            <a:ext cx="4733366" cy="185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Lập trình STM32 với LCD I2C sử dụng module PCF8574 - Khuê Nguyễn Creator">
            <a:extLst>
              <a:ext uri="{FF2B5EF4-FFF2-40B4-BE49-F238E27FC236}">
                <a16:creationId xmlns:a16="http://schemas.microsoft.com/office/drawing/2014/main" id="{67E0A56D-7395-4D64-93CC-F77C64BDC15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091" y="2786623"/>
            <a:ext cx="3676650" cy="24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FE22AA-03EA-4F32-A068-FD7CFFCCB84F}"/>
              </a:ext>
            </a:extLst>
          </p:cNvPr>
          <p:cNvSpPr txBox="1"/>
          <p:nvPr/>
        </p:nvSpPr>
        <p:spPr>
          <a:xfrm>
            <a:off x="2684928" y="5222128"/>
            <a:ext cx="12281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LCD 1602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FDC69-03A5-49DF-A926-5E09F8E2D2A6}"/>
              </a:ext>
            </a:extLst>
          </p:cNvPr>
          <p:cNvSpPr txBox="1"/>
          <p:nvPr/>
        </p:nvSpPr>
        <p:spPr>
          <a:xfrm>
            <a:off x="8411136" y="5222127"/>
            <a:ext cx="2191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Module I2C – PCF8574</a:t>
            </a:r>
          </a:p>
        </p:txBody>
      </p:sp>
    </p:spTree>
    <p:extLst>
      <p:ext uri="{BB962C8B-B14F-4D97-AF65-F5344CB8AC3E}">
        <p14:creationId xmlns:p14="http://schemas.microsoft.com/office/powerpoint/2010/main" val="336118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1320800" y="152400"/>
            <a:ext cx="10261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3200" b="1">
                <a:latin typeface="Arial"/>
                <a:ea typeface="Arial"/>
                <a:cs typeface="Arial"/>
                <a:sym typeface="Arial"/>
              </a:rPr>
              <a:t>NỘI DUNG BÁO CÁO</a:t>
            </a:r>
            <a:endParaRPr sz="3200"/>
          </a:p>
        </p:txBody>
      </p:sp>
      <p:sp>
        <p:nvSpPr>
          <p:cNvPr id="100" name="Google Shape;100;p5"/>
          <p:cNvSpPr txBox="1"/>
          <p:nvPr/>
        </p:nvSpPr>
        <p:spPr>
          <a:xfrm>
            <a:off x="1320800" y="1805499"/>
            <a:ext cx="9064200" cy="3247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223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romanUcPeriod"/>
            </a:pPr>
            <a:r>
              <a:rPr lang="en-US" sz="30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Giới thiệu chung</a:t>
            </a:r>
            <a:endParaRPr/>
          </a:p>
          <a:p>
            <a:pPr marL="622300" marR="0" lvl="0" indent="-571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romanUcPeriod"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Thiết kế mạch </a:t>
            </a:r>
            <a:endParaRPr/>
          </a:p>
          <a:p>
            <a:pPr marL="622300" marR="0" lvl="0" indent="-571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romanUcPeriod"/>
            </a:pPr>
            <a:r>
              <a:rPr lang="en-US" sz="3000">
                <a:solidFill>
                  <a:srgbClr val="BFBFBF"/>
                </a:solidFill>
              </a:rPr>
              <a:t>Xây dựng thư viện cho ngoại vi</a:t>
            </a:r>
            <a:endParaRPr/>
          </a:p>
          <a:p>
            <a:pPr marL="622300" marR="0" lvl="0" indent="-571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romanUcPeriod"/>
            </a:pPr>
            <a:r>
              <a:rPr lang="en-US" sz="30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Kết quả và thảo luận</a:t>
            </a:r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14-SISLAB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639</Words>
  <Application>Microsoft Office PowerPoint</Application>
  <PresentationFormat>Widescreen</PresentationFormat>
  <Paragraphs>158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2014-SISLAB template</vt:lpstr>
      <vt:lpstr>THIẾT KẾ BỘ VÀ THỰC HIỆN BỘ ĐẾM SỐ BƯỚC CHÂN</vt:lpstr>
      <vt:lpstr>NỘI DUNG BÁO CÁO</vt:lpstr>
      <vt:lpstr>NỘI DUNG BÁO CÁO</vt:lpstr>
      <vt:lpstr>I. Giới thiệu chung</vt:lpstr>
      <vt:lpstr>I. Giới thiệu chung</vt:lpstr>
      <vt:lpstr>I. Giới thiệu chung</vt:lpstr>
      <vt:lpstr>I. Giới thiệu chung</vt:lpstr>
      <vt:lpstr>I. Giới thiệu chung</vt:lpstr>
      <vt:lpstr>NỘI DUNG BÁO CÁO</vt:lpstr>
      <vt:lpstr>II. Thiết kế mạch</vt:lpstr>
      <vt:lpstr>II. Thiết kế mạch</vt:lpstr>
      <vt:lpstr>II. Thiết kế mạch</vt:lpstr>
      <vt:lpstr>NỘI DUNG BÁO CÁO</vt:lpstr>
      <vt:lpstr>III. Xây dựng thư viện cho ngoại vi</vt:lpstr>
      <vt:lpstr>III. Xây dựng thư viện cho ngoại vi</vt:lpstr>
      <vt:lpstr>III. Xây dựng thư viện cho ngoại vi</vt:lpstr>
      <vt:lpstr>III. Xây dựng thư viện cho ngoại vi</vt:lpstr>
      <vt:lpstr>III. Xây dựng thư viện cho ngoại vi</vt:lpstr>
      <vt:lpstr>III. Xây dựng thư viện cho ngoại vi</vt:lpstr>
      <vt:lpstr>III. Xây dựng thư viện cho ngoại vi</vt:lpstr>
      <vt:lpstr>III. Xây dựng thư viện cho ngoại vi</vt:lpstr>
      <vt:lpstr>III. Xây dựng thư viện cho ngoại vi</vt:lpstr>
      <vt:lpstr>III. Xây dựng thư viện cho ngoại vi</vt:lpstr>
      <vt:lpstr>III. Xây dựng thư viện cho ngoại vi</vt:lpstr>
      <vt:lpstr>NỘI DUNG BÁO CÁO</vt:lpstr>
      <vt:lpstr>CẢM ƠN THẦY VÀ CÁC BẠN ĐÃ LẮNG NGHE!</vt:lpstr>
      <vt:lpstr>https://github.com/duongthai1801hihi/duonguetvnu1801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BỘ VÀ THỰC HIỆN BỘ ĐẾM SỐ BƯỚC CHÂN</dc:title>
  <dc:creator>Phạm Thị Huyền Trang</dc:creator>
  <cp:lastModifiedBy>Admi</cp:lastModifiedBy>
  <cp:revision>16</cp:revision>
  <dcterms:created xsi:type="dcterms:W3CDTF">2024-01-03T11:34:27Z</dcterms:created>
  <dcterms:modified xsi:type="dcterms:W3CDTF">2025-01-01T15:27:27Z</dcterms:modified>
</cp:coreProperties>
</file>