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345" r:id="rId3"/>
    <p:sldId id="342" r:id="rId4"/>
    <p:sldId id="313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1" r:id="rId16"/>
    <p:sldId id="365" r:id="rId17"/>
    <p:sldId id="363" r:id="rId18"/>
    <p:sldId id="366" r:id="rId19"/>
    <p:sldId id="367" r:id="rId20"/>
    <p:sldId id="368" r:id="rId21"/>
    <p:sldId id="369" r:id="rId22"/>
    <p:sldId id="374" r:id="rId23"/>
    <p:sldId id="376" r:id="rId24"/>
    <p:sldId id="377" r:id="rId25"/>
    <p:sldId id="370" r:id="rId26"/>
    <p:sldId id="371" r:id="rId27"/>
    <p:sldId id="372" r:id="rId28"/>
    <p:sldId id="373" r:id="rId29"/>
    <p:sldId id="378" r:id="rId30"/>
    <p:sldId id="383" r:id="rId31"/>
    <p:sldId id="381" r:id="rId32"/>
    <p:sldId id="382" r:id="rId33"/>
    <p:sldId id="348" r:id="rId34"/>
    <p:sldId id="349" r:id="rId35"/>
    <p:sldId id="337" r:id="rId3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38"/>
      <p:bold r:id="rId39"/>
    </p:embeddedFont>
    <p:embeddedFont>
      <p:font typeface="Open Sans" panose="020B0606030504020204" pitchFamily="34" charset="0"/>
      <p:regular r:id="rId40"/>
    </p:embeddedFont>
    <p:embeddedFont>
      <p:font typeface="Poppins" panose="00000500000000000000" pitchFamily="2" charset="0"/>
      <p:regular r:id="rId41"/>
    </p:embeddedFont>
    <p:embeddedFont>
      <p:font typeface="PT Sans" panose="020B0503020203020204" pitchFamily="34" charset="0"/>
      <p:regular r:id="rId42"/>
    </p:embeddedFont>
    <p:embeddedFont>
      <p:font typeface="Roboto Condensed Light" panose="02000000000000000000" pitchFamily="2" charset="0"/>
      <p:regular r:id="rId43"/>
      <p:italic r:id="rId44"/>
    </p:embeddedFont>
    <p:embeddedFont>
      <p:font typeface="Source Code Pro" panose="020B0509030403020204" pitchFamily="49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CEF"/>
    <a:srgbClr val="EDE7F7"/>
    <a:srgbClr val="F5F8FF"/>
    <a:srgbClr val="BFB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36C0507-7CAF-4494-9840-804C43196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60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500000000000000"/>
              <a:buNone/>
              <a:defRPr sz="96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509030403020204"/>
              <a:buNone/>
              <a:defRPr sz="2400" b="1">
                <a:latin typeface="Source Code Pro" panose="020B0509030403020204"/>
                <a:ea typeface="Source Code Pro" panose="020B0509030403020204"/>
                <a:cs typeface="Source Code Pro" panose="020B0509030403020204"/>
                <a:sym typeface="Source Code Pro" panose="020B0509030403020204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 panose="020000000000000000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/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CREDITS: 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and includes icons, infographics &amp; images by</a:t>
            </a:r>
            <a:r>
              <a:rPr lang="en-GB" sz="1200" b="1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endParaRPr sz="1200" b="1" u="sng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 panose="020000000000000000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/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 panose="020B0606030504020204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 panose="020B0606030504020204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●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○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500000000000000"/>
              <a:buChar char="■"/>
              <a:defRPr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580967" y="3385894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:  Dương Thị Kim Ngân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Lê Thị Kim Yến </a:t>
            </a: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0" y="1011783"/>
            <a:ext cx="9144000" cy="16879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FUTURE &amp; ASYNC/AWAIT</a:t>
            </a:r>
            <a:br>
              <a:rPr lang="en-US" alt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TRONG FLUTTER</a:t>
            </a: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448797" y="31615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GB" sz="960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575310" y="2193925"/>
            <a:ext cx="688213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9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Async/Await</a:t>
            </a:r>
            <a:endParaRPr lang="en-US" altLang="en-GB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2483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576490" y="373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Async: </a:t>
            </a:r>
            <a:endParaRPr lang="en-GB"/>
          </a:p>
        </p:txBody>
      </p:sp>
      <p:graphicFrame>
        <p:nvGraphicFramePr>
          <p:cNvPr id="2194" name="Google Shape;2194;p56"/>
          <p:cNvGraphicFramePr/>
          <p:nvPr>
            <p:custDataLst>
              <p:tags r:id="rId1"/>
            </p:custDataLst>
          </p:nvPr>
        </p:nvGraphicFramePr>
        <p:xfrm>
          <a:off x="528955" y="1337310"/>
          <a:ext cx="8086725" cy="3039110"/>
        </p:xfrm>
        <a:graphic>
          <a:graphicData uri="http://schemas.openxmlformats.org/drawingml/2006/table">
            <a:tbl>
              <a:tblPr>
                <a:noFill/>
                <a:tableStyleId>{536C0507-7CAF-4494-9840-804C4319607A}</a:tableStyleId>
              </a:tblPr>
              <a:tblGrid>
                <a:gridCol w="345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ĐẶC ĐIỂM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GIẢI THÍCH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40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Đánh dấu hàm bất đồng bộ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Khi thêm async vào hàm, Dart hiểu rằng hàm đó có thể chạy các tác vụ mất thời gian (gọi API, đọc file, v.v.)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Cho phép dùng await bên trong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Chỉ các hàm có async mới được phép dùng await.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20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Luôn trả về một Future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Dù bạn return giá trị thông thường, Dart vẫn tự động bọc nó trong Future.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22" name="Google Shape;1522;p38"/>
          <p:cNvGrpSpPr/>
          <p:nvPr/>
        </p:nvGrpSpPr>
        <p:grpSpPr>
          <a:xfrm>
            <a:off x="641985" y="938530"/>
            <a:ext cx="2099310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576490" y="373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Await: </a:t>
            </a:r>
            <a:endParaRPr lang="en-GB"/>
          </a:p>
        </p:txBody>
      </p:sp>
      <p:graphicFrame>
        <p:nvGraphicFramePr>
          <p:cNvPr id="2194" name="Google Shape;2194;p56"/>
          <p:cNvGraphicFramePr/>
          <p:nvPr>
            <p:custDataLst>
              <p:tags r:id="rId1"/>
            </p:custDataLst>
          </p:nvPr>
        </p:nvGraphicFramePr>
        <p:xfrm>
          <a:off x="528955" y="1337310"/>
          <a:ext cx="8086725" cy="3175635"/>
        </p:xfrm>
        <a:graphic>
          <a:graphicData uri="http://schemas.openxmlformats.org/drawingml/2006/table">
            <a:tbl>
              <a:tblPr>
                <a:noFill/>
                <a:tableStyleId>{536C0507-7CAF-4494-9840-804C4319607A}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THUỘC TÍNH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Tạm dừng việc thực thi trong hàm async.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Khi gặp await, Dart tạm dừng hàm hiện tại cho đến khi Future hoàn thành.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 “đóng băng” ứng dụng.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Toàn bộ UI vẫn chạy mượt mà trong khi chờ Future.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Chỉ dùng trong hàm async.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Nếu không có async, dùng await sẽ báo lỗi cú pháp.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22" name="Google Shape;1522;p38"/>
          <p:cNvGrpSpPr/>
          <p:nvPr/>
        </p:nvGrpSpPr>
        <p:grpSpPr>
          <a:xfrm>
            <a:off x="641985" y="938530"/>
            <a:ext cx="2099310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90" y="480060"/>
            <a:ext cx="690054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Ví dụ khởi tạo hàm Async: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323850" y="1170305"/>
            <a:ext cx="4650105" cy="3664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Future&lt;List&lt;String&gt;&gt; taiDanhSachID()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await Future.delayed(const Duration(seconds: 2));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return ["HS001", "HS002", "HS003"];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Future&lt;String&gt; taiThongTinTuID(String id)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await Future.delayed(const Duration(seconds: 1));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return "Tên: Nguyễn Văn A, ID: $id";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Placeholder 3" descr="Screenshot 2025-10-24 095643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r="10139" b="11782"/>
          <a:stretch>
            <a:fillRect/>
          </a:stretch>
        </p:blipFill>
        <p:spPr>
          <a:xfrm>
            <a:off x="5052060" y="1240790"/>
            <a:ext cx="3855085" cy="358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90" y="480060"/>
            <a:ext cx="8187690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Ví dụ sử dụng await để lấy dữ liệu tuần tự: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323850" y="1200785"/>
            <a:ext cx="4650105" cy="3664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Future&lt;String&gt; layDuLieuHocSinh()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final dsID = await taiDanhSachID();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final id = dsID.first;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final thongTin = await taiThongTinTuID(id);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return thongTin;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void main()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print("=== Bắt đầu ===");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final ketQua = await layDuLieuHocSinh();    print("$ketQua");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print("=== Kết thúc ===");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5984240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Placeholder 3" descr="Screenshot 2025-10-24 095643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r="10139" b="11782"/>
          <a:stretch>
            <a:fillRect/>
          </a:stretch>
        </p:blipFill>
        <p:spPr>
          <a:xfrm>
            <a:off x="5052060" y="1240790"/>
            <a:ext cx="3855085" cy="3589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1093380" y="88094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6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sz="6600"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en-GB" sz="6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1055370" y="1864360"/>
            <a:ext cx="7190740" cy="1572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6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Error handling </a:t>
            </a:r>
            <a:br>
              <a:rPr lang="en-US" altLang="en-US" sz="60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en-US" sz="6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với try-catch</a:t>
            </a:r>
            <a:endParaRPr lang="en-US" alt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1253300" y="3414036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1. Tại sao cần xử lý lỗi trong Future ?</a:t>
            </a:r>
            <a:endParaRPr lang="en-US" altLang="en-GB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713105" y="1045845"/>
            <a:ext cx="6995795" cy="233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- Khi làm việc với Future (bất đồng bộ), có thể xảy ra lỗi như: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 Lỗi mạng (mất kết nối, timeout)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 Dữ liệu trả về sai định dạng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 API trả lỗi 404 hoặc 500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490220" y="3231964"/>
            <a:ext cx="8164195" cy="67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=&gt;  Nếu không xử lý, ứng dụng có thể bị crash hoặc treo UI.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2. Cấu trúc xử lý lỗi trong async</a:t>
            </a:r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876935" y="998855"/>
            <a:ext cx="4272915" cy="719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Cấu trúc xử lý lỗi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74" name="Google Shape;2074;p51"/>
          <p:cNvSpPr txBox="1"/>
          <p:nvPr/>
        </p:nvSpPr>
        <p:spPr>
          <a:xfrm>
            <a:off x="638810" y="1598295"/>
            <a:ext cx="8391525" cy="254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try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  // Các tác vụ bất đồng bộ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} on ExceptionType catch (e)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  // Xử lý lỗi cụ thể (ví dụ lỗi mạng)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} catch (e)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  // Xử lý các lỗi khác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} finally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  // Đoạn code luôn chạy, dù thành công hay lỗi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83870" y="480060"/>
            <a:ext cx="690054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Ví dụ trường hợp thành công: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95250" y="1056005"/>
            <a:ext cx="508444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//  Trường hợp 1: Thành công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Future&lt;String&gt; layDuLieuHocSinh()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try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dsID = await taiDanhSachID();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id = dsID.first;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data = await taiThongTinTuID(id);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return data;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} catch (e)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print(" Lỗi: $e");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return "Không thể tải dữ liệu!";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} finally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print("Hoàn tất quá trình!");  }}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void main()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print("Trường hợp 1: Thành công");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final kq = await layDuLieuHocSinh();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print(" Kết quả: $kq");}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 sz="130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Placeholder 2" descr="Screenshot 2025-10-24 103227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r="9846" b="10316"/>
          <a:stretch>
            <a:fillRect/>
          </a:stretch>
        </p:blipFill>
        <p:spPr>
          <a:xfrm>
            <a:off x="4981575" y="1311275"/>
            <a:ext cx="3872230" cy="354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38150" y="480060"/>
            <a:ext cx="7829550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Ví dụ trường hợp lỗi mạng (HttpException):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95250" y="1056005"/>
            <a:ext cx="508444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Trường hợp 2: Lỗi mạng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Future&lt;String&gt; layDuLieuHocSinh()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try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dsID = await taiDanhSachID(loiMang: true);     final id = dsID.first;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data = await taiThongTinTuID(id);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return data;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} on HttpException catch (e)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print(" Lỗi mạng: $e");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return "Không thể tải dữ liệu do lỗi mạng!";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} finally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print("Hoàn tất quá trình!");  }}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void main()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print("Trường hợp 2: Lỗi mạng");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final kq = await layDuLieuHocSinh();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print(" Kết quả: $kq"); 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 sz="130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Placeholder 3" descr="Screenshot 2025-10-24 103903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r="6475"/>
          <a:stretch>
            <a:fillRect/>
          </a:stretch>
        </p:blipFill>
        <p:spPr>
          <a:xfrm>
            <a:off x="4951095" y="1250315"/>
            <a:ext cx="4017010" cy="281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906953" y="3855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400">
                <a:latin typeface="Times New Roman" panose="02020603050405020304" charset="0"/>
                <a:cs typeface="Times New Roman" panose="02020603050405020304" charset="0"/>
              </a:rPr>
              <a:t>Nội dung: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949960" y="1236980"/>
            <a:ext cx="7564120" cy="32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1. Future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2. Async/Await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3. Error handling với try-catch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4. Demo FutureBuilder widget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5.Combine multiple Futures với Future.wait()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6. Tài liệu tham khảo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68630" y="480060"/>
            <a:ext cx="871283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Ví dụ trường hợp lỗi dữ liệu (FormatException):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95250" y="1056005"/>
            <a:ext cx="508444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//  Trường hợp 3: Lỗi dữ liệu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Future&lt;String&gt; layDuLieuHocSinh()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try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dsID = await taiDanhSachID();      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id = dsID.first;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final data = await taiThongTinTuID(id, loiDuLieu: true);     return data;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} on FormatException catch (e)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print("Lỗi dữ liệu: $e");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return "Không thể xử lý dữ liệu do định dạng sai!";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} finally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print("Hoàn tất quá trình!");  }}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void main()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print(" Trường hợp 3: Lỗi dữ liệu");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final kq = await layDuLieuHocSinh();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print(" Kết quả: $kq");}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 sz="130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Placeholder 2" descr="Screenshot 2025-10-24 104523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r="5766"/>
          <a:stretch>
            <a:fillRect/>
          </a:stretch>
        </p:blipFill>
        <p:spPr>
          <a:xfrm>
            <a:off x="4859655" y="1227455"/>
            <a:ext cx="4047490" cy="290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42860" y="15972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GB" sz="5400">
                <a:latin typeface="Times New Roman" panose="02020603050405020304" charset="0"/>
                <a:cs typeface="Times New Roman" panose="02020603050405020304" charset="0"/>
              </a:rPr>
              <a:t>4</a:t>
            </a: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664210" y="2123440"/>
            <a:ext cx="9149715" cy="1572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Demo FutureBuilder widget</a:t>
            </a:r>
            <a:endParaRPr lang="en-US" alt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50380" y="3414036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274955" y="292735"/>
            <a:ext cx="86580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1. Vì sao cần dùng FutureBuilder trong Flutter ?</a:t>
            </a:r>
            <a:endParaRPr lang="en-US" altLang="en-GB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507365" y="817245"/>
            <a:ext cx="6995795" cy="233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- Vấn 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ề khi làm việc với dữ liệu bất 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ồng bộ: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 Khi gọi API từ server, dữ liệu không có ngay lập tức.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 Trong thời gian 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ó, nếu UI không xử l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úng có thể trống dữ liệu (blank screen), Hoặc bị crash nếu cố 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ọc dữ liệu ch</a:t>
            </a:r>
            <a:r>
              <a:rPr lang="" altLang="en-US" sz="24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 có.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490220" y="3163570"/>
            <a:ext cx="8009890" cy="964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=&gt;  Widget Flutter </a:t>
            </a:r>
            <a:r>
              <a:rPr lang="" altLang="en-US" sz="2400" b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ặc biệt giúp tự </a:t>
            </a:r>
            <a:r>
              <a:rPr lang="" altLang="en-US" sz="2400" b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ộng cập nhật giao diện dựa trên trạng thái của Future.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Cách hoạt động của FutureBuilder :</a:t>
            </a:r>
            <a:endParaRPr lang="en-US" altLang="en-GB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792480" y="1037379"/>
            <a:ext cx="7710170" cy="67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US" sz="2600" b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" altLang="en-US" sz="2600" b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2600" b="0">
                <a:latin typeface="Times New Roman" panose="02020603050405020304" charset="0"/>
                <a:cs typeface="Times New Roman" panose="02020603050405020304" charset="0"/>
              </a:rPr>
              <a:t>ớc 1 - Nhận Future: </a:t>
            </a:r>
          </a:p>
        </p:txBody>
      </p:sp>
      <p:sp>
        <p:nvSpPr>
          <p:cNvPr id="2074" name="Google Shape;2074;p51"/>
          <p:cNvSpPr txBox="1"/>
          <p:nvPr/>
        </p:nvSpPr>
        <p:spPr>
          <a:xfrm>
            <a:off x="638810" y="1598295"/>
            <a:ext cx="8391525" cy="1489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FutureBuilder(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  future: fetchData(),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  builder: (context, snapshot) { ... })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/>
          </a:p>
        </p:txBody>
      </p:sp>
      <p:sp>
        <p:nvSpPr>
          <p:cNvPr id="3" name="Google Shape;2220;p58"/>
          <p:cNvSpPr txBox="1">
            <a:spLocks noGrp="1"/>
          </p:cNvSpPr>
          <p:nvPr/>
        </p:nvSpPr>
        <p:spPr>
          <a:xfrm>
            <a:off x="835660" y="2584874"/>
            <a:ext cx="7710170" cy="679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0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US" sz="2600" b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" altLang="en-US" sz="2600" b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2600" b="0">
                <a:latin typeface="Times New Roman" panose="02020603050405020304" charset="0"/>
                <a:cs typeface="Times New Roman" panose="02020603050405020304" charset="0"/>
              </a:rPr>
              <a:t>ớc 2 – Future </a:t>
            </a:r>
            <a:r>
              <a:rPr lang="" altLang="en-US" sz="2600" b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600" b="0">
                <a:latin typeface="Times New Roman" panose="02020603050405020304" charset="0"/>
                <a:cs typeface="Times New Roman" panose="02020603050405020304" charset="0"/>
              </a:rPr>
              <a:t>ang chạy: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81405" y="3165475"/>
            <a:ext cx="5960745" cy="902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+Trạng thái: ConnectionState.waiting</a:t>
            </a:r>
          </a:p>
          <a:p>
            <a:pPr>
              <a:lnSpc>
                <a:spcPct val="11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+UI hiển thị: CircularProgressIndicator()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Cách hoạt động của FutureBuilder :</a:t>
            </a:r>
            <a:endParaRPr lang="en-US" altLang="en-GB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792480" y="1037379"/>
            <a:ext cx="7710170" cy="67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- B</a:t>
            </a:r>
            <a:r>
              <a:rPr lang="" altLang="en-US" sz="2400" b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ớc 3 – Future hoàn tất:</a:t>
            </a:r>
          </a:p>
        </p:txBody>
      </p:sp>
      <p:sp>
        <p:nvSpPr>
          <p:cNvPr id="3" name="Google Shape;2220;p58"/>
          <p:cNvSpPr txBox="1">
            <a:spLocks noGrp="1"/>
          </p:cNvSpPr>
          <p:nvPr/>
        </p:nvSpPr>
        <p:spPr>
          <a:xfrm>
            <a:off x="802640" y="2714414"/>
            <a:ext cx="7710170" cy="679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0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- Bước 4 – UI tự </a:t>
            </a:r>
            <a:r>
              <a:rPr lang="" altLang="en-US" sz="2400" b="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ộng cập nhật: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155065" y="3371215"/>
            <a:ext cx="7196455" cy="11938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Khi Future thay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ổi trạng thái (từ waiting → done), FutureBuilder tự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ộng rebuild UI — không cần gọi setState() hay then().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08405" y="1577975"/>
            <a:ext cx="7745095" cy="1273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+ Nếu snapshot.hasData == true → hiển thị nội dung JSON (dữ liệu).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+ Nếu snapshot.hasError == true → hiển thị thông báo lỗi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ỏ.</a:t>
            </a:r>
          </a:p>
          <a:p>
            <a:pPr>
              <a:lnSpc>
                <a:spcPct val="120000"/>
              </a:lnSpc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+ Nếu snapshot.data!.isEmpty → hiển thị “Không có dữ liệu”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648245" y="3078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3. Cấu trúc chính </a:t>
            </a: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FutureBuilder :</a:t>
            </a:r>
            <a:endParaRPr lang="en-US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74" name="Google Shape;2074;p51"/>
          <p:cNvSpPr txBox="1"/>
          <p:nvPr/>
        </p:nvSpPr>
        <p:spPr>
          <a:xfrm>
            <a:off x="290195" y="822960"/>
            <a:ext cx="8391525" cy="42748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FutureBuilder&lt;String&gt;(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future: fetchData(), // Gọi API bất </a:t>
            </a:r>
            <a:r>
              <a:rPr lang="" altLang="en-US" sz="1300"/>
              <a:t>đ</a:t>
            </a:r>
            <a:r>
              <a:rPr lang="en-US" altLang="en-US" sz="1300"/>
              <a:t>ồng bộ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builder: (context, snapshot)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if (snapshot.connectionState == ConnectionState.waiting)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return const CircularProgressIndicator(); 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} else if (snapshot.hasError)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return Text('Lỗi: ${snapshot.error}',      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  style: const TextStyle(color: Colors.red),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} else if (snapshot.hasData &amp;&amp; snapshot.data!.isNotEmpty)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return SingleChildScrollView(              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  padding: const EdgeInsets.all(16),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  child: Text(snapshot.data!, style: const TextStyle(fontSize: 16)),  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} else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return const Text(                       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  'Không có dữ liệu',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/>
              <a:t>        style: TextStyle(fontSize: 20, color: Colors.purple),); },)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3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68630" y="480060"/>
            <a:ext cx="871283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Truy cập đúng URL API: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95250" y="1337945"/>
            <a:ext cx="508444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// URL hợp lệ → API phản hồi 200 → snapshot.hasData = true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final response = await http.get(url);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if (response.statusCode == 200)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  return JsonEncoder.withIndent('  ').convert(data['record']);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00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04654461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3"/>
          <a:stretch>
            <a:fillRect/>
          </a:stretch>
        </p:blipFill>
        <p:spPr>
          <a:xfrm>
            <a:off x="5789295" y="1010285"/>
            <a:ext cx="2814320" cy="388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68630" y="480060"/>
            <a:ext cx="871283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Truy cập sai URL API: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95250" y="1337945"/>
            <a:ext cx="508444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// URL sai → Server trả về lỗi 404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else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  throw Exception('Lỗi server: ${response.statusCode}');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00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03172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12"/>
          <a:stretch>
            <a:fillRect/>
          </a:stretch>
        </p:blipFill>
        <p:spPr>
          <a:xfrm>
            <a:off x="5414010" y="646430"/>
            <a:ext cx="3086100" cy="4064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68630" y="480060"/>
            <a:ext cx="871283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6.  Record trong API rỗng: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95250" y="1337945"/>
            <a:ext cx="508444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if (data['record'] == null || data['record'].isEmpty)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  return ''; // Trả về chuỗi rỗng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00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68424638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36"/>
          <a:stretch>
            <a:fillRect/>
          </a:stretch>
        </p:blipFill>
        <p:spPr>
          <a:xfrm>
            <a:off x="5033645" y="1086485"/>
            <a:ext cx="3251835" cy="363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514260" y="101810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en-GB" sz="5400">
                <a:latin typeface="Times New Roman" panose="02020603050405020304" charset="0"/>
                <a:cs typeface="Times New Roman" panose="02020603050405020304" charset="0"/>
              </a:rPr>
              <a:t>5</a:t>
            </a: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458470" y="2207260"/>
            <a:ext cx="9149715" cy="1572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Combine multiple Futures </a:t>
            </a:r>
            <a:b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với Future.wait()</a:t>
            </a:r>
            <a:b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50570" y="3474720"/>
            <a:ext cx="5495290" cy="13398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576490" y="373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Bảng phân công công việc : </a:t>
            </a:r>
            <a:endParaRPr lang="en-GB" sz="2800"/>
          </a:p>
        </p:txBody>
      </p:sp>
      <p:graphicFrame>
        <p:nvGraphicFramePr>
          <p:cNvPr id="2194" name="Google Shape;2194;p56"/>
          <p:cNvGraphicFramePr/>
          <p:nvPr>
            <p:custDataLst>
              <p:tags r:id="rId1"/>
            </p:custDataLst>
          </p:nvPr>
        </p:nvGraphicFramePr>
        <p:xfrm>
          <a:off x="466725" y="1707515"/>
          <a:ext cx="8101965" cy="1844675"/>
        </p:xfrm>
        <a:graphic>
          <a:graphicData uri="http://schemas.openxmlformats.org/drawingml/2006/table">
            <a:tbl>
              <a:tblPr>
                <a:noFill/>
                <a:tableStyleId>{536C0507-7CAF-4494-9840-804C4319607A}</a:tableStyleId>
              </a:tblPr>
              <a:tblGrid>
                <a:gridCol w="74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3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02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STT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HỌ VÀ TÊN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NHIỆM VỤ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KHỐI LƯỢNG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LÊ THỊ KIM YẾN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Tìm hiểu nội dung, soạn nội dung, làm word báo cáo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DƯƠNG THỊ KIM NGÂN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Tìm hiểu nội dung, làm slide, </a:t>
                      </a:r>
                    </a:p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tạo github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22" name="Google Shape;1522;p38"/>
          <p:cNvGrpSpPr/>
          <p:nvPr/>
        </p:nvGrpSpPr>
        <p:grpSpPr>
          <a:xfrm>
            <a:off x="641985" y="938530"/>
            <a:ext cx="2795270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1. Định nghĩa Future.wait()</a:t>
            </a:r>
            <a:r>
              <a:rPr lang="en-US" altLang="en-GB" sz="320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907415" y="1697990"/>
            <a:ext cx="7778115" cy="233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Chỉ khi tất cả các Future đều hoàn thành, chương trình mới tiếp tục chạy.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- Nếu một Future thất bại, toàn bộ Future.wait() sẽ ném ra lỗi.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908050" y="1084580"/>
            <a:ext cx="7710170" cy="67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US" sz="2800" b="0">
                <a:latin typeface="Times New Roman" panose="02020603050405020304" charset="0"/>
                <a:cs typeface="Times New Roman" panose="02020603050405020304" charset="0"/>
              </a:rPr>
              <a:t>Cho phép chạy nhiều Future cùng lúc (song song).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38150" y="480060"/>
            <a:ext cx="7829550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Khi tất cả Future hoàn thành: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87630" y="1056005"/>
            <a:ext cx="622490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import 'dart:async';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Future&lt;String&gt; taiFileA()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await Future.delayed(Duration(seconds: 3));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return "Nội dung File A";}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Future&lt;String&gt; taiFileB()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await Future.delayed(Duration(seconds: 1));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return "Nội dung File B";}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Future&lt;void&gt; main()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print("Bắt </a:t>
            </a:r>
            <a:r>
              <a:rPr lang="" altLang="en-US" sz="1200"/>
              <a:t>đ</a:t>
            </a:r>
            <a:r>
              <a:rPr lang="en-US" altLang="en-US" sz="1200"/>
              <a:t>ầu tải nhiều file...");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Stopwatch watch = Stopwatch()..start();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List&lt;String&gt; ketQua = await Future.wait([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  taiFileA(),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  taiFileB(), ]);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watch.stop();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print(ketQua[0]);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print(ketQua[1]);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/>
              <a:t>  print("Tổng thời gian: ${watch.elapsedMilliseconds / 1000} giây");}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 sz="1200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687980" name="Picture 1" descr="A black background with white text&#10;&#10;AI-generated content may be incorrect.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4514850" y="1287780"/>
            <a:ext cx="3048000" cy="1487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438150" y="480060"/>
            <a:ext cx="7829550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Khi có một Future bị lỗi: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163830" y="1014730"/>
            <a:ext cx="6224905" cy="3794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import 'dart:async';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Future&lt;String&gt; taiThanhCong()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await Future.delayed(Duration(seconds: 5));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return " Thành công";}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Future&lt;String&gt; taiThatBai()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await Future.delayed(Duration(seconds: 2));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throw Exception(' Mất kết nối mạng!');}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Future&lt;void&gt; main() async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print("Bắt </a:t>
            </a:r>
            <a:r>
              <a:rPr lang="" altLang="en-US"/>
              <a:t>đ</a:t>
            </a:r>
            <a:r>
              <a:rPr lang="en-US" altLang="en-US"/>
              <a:t>ầu chạy...");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try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await Future.wait([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taiThanhCong(),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taiThatBai(), ]);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} catch (e)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print("</a:t>
            </a:r>
            <a:r>
              <a:rPr lang="" altLang="en-US"/>
              <a:t>ĐÃ</a:t>
            </a:r>
            <a:r>
              <a:rPr lang="en-US" altLang="en-US"/>
              <a:t> XẢY RA LỖI: $e"); }}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6893992" name="Picture 1" descr="A black background with white text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35" y="1123950"/>
            <a:ext cx="4065905" cy="93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sz="5400"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en-GB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90" y="1864360"/>
            <a:ext cx="7921625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6000">
                <a:latin typeface="Times New Roman" panose="02020603050405020304" charset="0"/>
                <a:cs typeface="Times New Roman" panose="02020603050405020304" charset="0"/>
              </a:rPr>
              <a:t>Tài liệu tham khảo</a:t>
            </a: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2804436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422031" y="447173"/>
            <a:ext cx="7903935" cy="693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Tài liệu tham khảo :</a:t>
            </a:r>
            <a:endParaRPr lang="en-US" altLang="en-GB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422031" y="851534"/>
            <a:ext cx="8448429" cy="2548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en-US" sz="2800" b="0">
                <a:latin typeface="Times New Roman" panose="02020603050405020304" charset="0"/>
                <a:cs typeface="Times New Roman" panose="02020603050405020304" charset="0"/>
              </a:rPr>
              <a:t>[1].</a:t>
            </a:r>
            <a:r>
              <a:rPr lang="" altLang="en-US" sz="2800" b="0">
                <a:latin typeface="Times New Roman" panose="02020603050405020304" charset="0"/>
                <a:cs typeface="Times New Roman" panose="02020603050405020304" charset="0"/>
              </a:rPr>
              <a:t> </a:t>
            </a:r>
            <a:r>
              <a:rPr lang="en-US" altLang="en-US" sz="2800" b="0">
                <a:latin typeface="Times New Roman" panose="02020603050405020304" charset="0"/>
                <a:cs typeface="Times New Roman" panose="02020603050405020304" charset="0"/>
              </a:rPr>
              <a:t>https://dart.dev/libraries/async/futures-error-handling</a:t>
            </a:r>
          </a:p>
          <a:p>
            <a:pPr marL="0" lvl="0" indent="0"/>
            <a:r>
              <a:rPr lang="en-US" altLang="en-US" sz="2800" b="0">
                <a:latin typeface="Times New Roman" panose="02020603050405020304" charset="0"/>
                <a:cs typeface="Times New Roman" panose="02020603050405020304" charset="0"/>
              </a:rPr>
              <a:t>[2]. https://dart.dev/codelabs/async-await</a:t>
            </a:r>
          </a:p>
          <a:p>
            <a:pPr marL="0" lvl="0" indent="0"/>
            <a:r>
              <a:rPr lang="en-US" alt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US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https://api.flutter.dev/flutter/widgets/FutureBuilder-class.html</a:t>
            </a:r>
            <a:endParaRPr lang="en-US" altLang="en-US" sz="2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90" y="1577340"/>
            <a:ext cx="688213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Thanks!</a:t>
            </a:r>
            <a:endParaRPr lang="en-GB" altLang="en-GB" sz="9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2660926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Times New Roman" panose="02020603050405020304" charset="0"/>
                <a:cs typeface="Times New Roman" panose="02020603050405020304" charset="0"/>
              </a:rPr>
              <a:t>01</a:t>
            </a: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90" y="2193925"/>
            <a:ext cx="6882130" cy="842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9600">
                <a:latin typeface="Times New Roman" panose="02020603050405020304" charset="0"/>
                <a:cs typeface="Times New Roman" panose="02020603050405020304" charset="0"/>
              </a:rPr>
              <a:t>Future</a:t>
            </a: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2483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64824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>
                <a:latin typeface="Times New Roman" panose="02020603050405020304" charset="0"/>
                <a:cs typeface="Times New Roman" panose="02020603050405020304" charset="0"/>
              </a:rPr>
              <a:t>1. Future là gì ?</a:t>
            </a:r>
            <a:endParaRPr lang="en-US" altLang="en-GB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713105" y="1945005"/>
            <a:ext cx="6995795" cy="2331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- Hai trạng thái chính: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 Uncompleted: đang chờ hoàn thành.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+ Completed: tác vụ kết thúc, có thể thành công hoặc lỗi.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713105" y="1328234"/>
            <a:ext cx="8164195" cy="679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b="0">
                <a:latin typeface="Times New Roman" panose="02020603050405020304" charset="0"/>
                <a:cs typeface="Times New Roman" panose="02020603050405020304" charset="0"/>
              </a:rPr>
              <a:t>- Future là đối tượng đại diện cho một kết quả sẽ có trong tương lai có thể là dữ liệu hoặc lỗi.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576490" y="373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Khởi tạo Future: </a:t>
            </a:r>
            <a:endParaRPr lang="en-GB"/>
          </a:p>
        </p:txBody>
      </p:sp>
      <p:graphicFrame>
        <p:nvGraphicFramePr>
          <p:cNvPr id="2194" name="Google Shape;2194;p56"/>
          <p:cNvGraphicFramePr/>
          <p:nvPr>
            <p:custDataLst>
              <p:tags r:id="rId1"/>
            </p:custDataLst>
          </p:nvPr>
        </p:nvGraphicFramePr>
        <p:xfrm>
          <a:off x="392430" y="1287145"/>
          <a:ext cx="8222615" cy="3316605"/>
        </p:xfrm>
        <a:graphic>
          <a:graphicData uri="http://schemas.openxmlformats.org/drawingml/2006/table">
            <a:tbl>
              <a:tblPr>
                <a:noFill/>
                <a:tableStyleId>{536C0507-7CAF-4494-9840-804C4319607A}</a:tableStyleId>
              </a:tblPr>
              <a:tblGrid>
                <a:gridCol w="216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CÁCH TẠO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MÔ TẢ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ỨNG DỤNG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Future(() {})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Tạo thủ công bằng cách truyền vào một hàm bất đồng bộ.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 Khi bạn muốn tự định nghĩa logic chạy trong nền.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Future.value(data)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Trả về Future đã có sẵn giá trị.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Dùng khi bạn có sẵn dữ liệu trong cache, không cần xử lý thêm.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Future.error("Lỗi!")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Tạo Future ở trạng thái lỗi.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    Mô phỏng lỗi hoặc xử lý ngoại lệ có điều kiện.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805">
                <a:tc>
                  <a:txBody>
                    <a:bodyPr/>
                    <a:lstStyle/>
                    <a:p>
                      <a:pPr marL="230505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60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Poppins" panose="00000500000000000000"/>
                          <a:cs typeface="Times New Roman" panose="02020603050405020304" charset="0"/>
                          <a:sym typeface="Poppins" panose="00000500000000000000"/>
                        </a:rPr>
                        <a:t>Future.delayed(Duration(...), () =&gt; ...)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50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60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Poppins" panose="00000500000000000000"/>
                          <a:cs typeface="Times New Roman" panose="02020603050405020304" charset="0"/>
                          <a:sym typeface="Poppins" panose="00000500000000000000"/>
                        </a:rPr>
                        <a:t>Chờ một khoảng thời gian rồi trả về kết quả.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505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600">
                          <a:solidFill>
                            <a:schemeClr val="dk1"/>
                          </a:solidFill>
                          <a:latin typeface="Times New Roman" panose="02020603050405020304" charset="0"/>
                          <a:ea typeface="Poppins" panose="00000500000000000000"/>
                          <a:cs typeface="Times New Roman" panose="02020603050405020304" charset="0"/>
                          <a:sym typeface="Poppins" panose="00000500000000000000"/>
                        </a:rPr>
                        <a:t>Dùng để giả lập thời gian tải dữ liệu hoặc gọi API.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22" name="Google Shape;1522;p38"/>
          <p:cNvGrpSpPr/>
          <p:nvPr/>
        </p:nvGrpSpPr>
        <p:grpSpPr>
          <a:xfrm>
            <a:off x="641985" y="938530"/>
            <a:ext cx="2795270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576490" y="373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Cách sử dụng Future: </a:t>
            </a:r>
            <a:endParaRPr lang="en-GB"/>
          </a:p>
        </p:txBody>
      </p:sp>
      <p:graphicFrame>
        <p:nvGraphicFramePr>
          <p:cNvPr id="2194" name="Google Shape;2194;p56"/>
          <p:cNvGraphicFramePr/>
          <p:nvPr>
            <p:custDataLst>
              <p:tags r:id="rId1"/>
            </p:custDataLst>
          </p:nvPr>
        </p:nvGraphicFramePr>
        <p:xfrm>
          <a:off x="438150" y="1181100"/>
          <a:ext cx="8290560" cy="3396615"/>
        </p:xfrm>
        <a:graphic>
          <a:graphicData uri="http://schemas.openxmlformats.org/drawingml/2006/table">
            <a:tbl>
              <a:tblPr>
                <a:noFill/>
                <a:tableStyleId>{536C0507-7CAF-4494-9840-804C4319607A}</a:tableStyleId>
              </a:tblPr>
              <a:tblGrid>
                <a:gridCol w="2281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PHƯƠNG THỨC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CÔNG DỤNG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VÍ DỤ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16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.then((value) { ... })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Chạy khi Future hoàn thành thành công.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cong2(3).then((kq) =&gt; print(kq));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.catchError((err) { ... })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Bắt lỗi nếu Future thất bại.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.catchError((e) =&gt; print('Lỗi: $e'));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09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.whenComplete(() { ... })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Chạy khi Future hoàn thành (dù thành công hay lỗi).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    .whenComplete(() =&gt; print('Đã xong'));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22" name="Google Shape;1522;p38"/>
          <p:cNvGrpSpPr/>
          <p:nvPr/>
        </p:nvGrpSpPr>
        <p:grpSpPr>
          <a:xfrm>
            <a:off x="641985" y="938530"/>
            <a:ext cx="2795270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90" y="480060"/>
            <a:ext cx="690054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Ví dụ khởi tạo Future: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384810" y="1139825"/>
            <a:ext cx="4551680" cy="3664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//  Khởi tạo các Future mô phỏng tác vụ bất đồng bộ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Future&lt;int&gt; cong2(int a)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return Future.delayed(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const Duration(seconds: 1),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() =&gt; a + 2, );}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Future&lt;int&gt; tru2(int a)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return Future.delayed(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const Duration(seconds: 1),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()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if (a &lt; 0) throw Exception('Giá trị không hợp lệ!');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return a - 2; },);}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Placeholder 2" descr="Screenshot 2025-10-24 092659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r="8044"/>
          <a:stretch>
            <a:fillRect/>
          </a:stretch>
        </p:blipFill>
        <p:spPr>
          <a:xfrm>
            <a:off x="4973955" y="1287145"/>
            <a:ext cx="3956050" cy="232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90" y="480060"/>
            <a:ext cx="6900545" cy="1843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Ví dụ sử dụng Future: </a:t>
            </a:r>
            <a:r>
              <a:rPr lang="en-US" altLang="en-GB"/>
              <a:t> </a:t>
            </a:r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384810" y="1101725"/>
            <a:ext cx="4551680" cy="3907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// Sử dụng Future và xử lý kết quả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void main() {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print('Bắt đầu tính toán...');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cong2(5)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.then((kq) =&gt; print('Kết quả cộng: $kq'))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.catchError((e) =&gt; print('Lỗi: $e'))        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.whenComplete(() =&gt; print('Hoàn tất phép cộng!\n'));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tru2(-3)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.then((kq) =&gt; print('Kết quả trừ: $kq'))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.catchError((e) =&gt; print('Lỗi: $e'))         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     .whenComplete(() =&gt; print('Hoàn tất phép trừ!'));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}</a:t>
            </a: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altLang="en-US"/>
          </a:p>
        </p:txBody>
      </p:sp>
      <p:grpSp>
        <p:nvGrpSpPr>
          <p:cNvPr id="1522" name="Google Shape;1522;p38"/>
          <p:cNvGrpSpPr/>
          <p:nvPr/>
        </p:nvGrpSpPr>
        <p:grpSpPr>
          <a:xfrm>
            <a:off x="796290" y="1010285"/>
            <a:ext cx="3058795" cy="11366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Placeholder 2" descr="Screenshot 2025-10-24 092659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r="13183"/>
          <a:stretch>
            <a:fillRect/>
          </a:stretch>
        </p:blipFill>
        <p:spPr>
          <a:xfrm>
            <a:off x="4874895" y="1256665"/>
            <a:ext cx="4055110" cy="232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7*145"/>
  <p:tag name="TABLE_ENDDRAG_RECT" val="25*101*637*1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7*261"/>
  <p:tag name="TABLE_ENDDRAG_RECT" val="30*101*647*2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64*278"/>
  <p:tag name="TABLE_ENDDRAG_RECT" val="22*93*664*2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6*267"/>
  <p:tag name="TABLE_ENDDRAG_RECT" val="59*105*636*2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6*269"/>
  <p:tag name="TABLE_ENDDRAG_RECT" val="41*105*636*269"/>
</p:tagLst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2434</Words>
  <Application>Microsoft Office PowerPoint</Application>
  <PresentationFormat>On-screen Show (16:9)</PresentationFormat>
  <Paragraphs>298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IBM Plex Mono</vt:lpstr>
      <vt:lpstr>Open Sans</vt:lpstr>
      <vt:lpstr>PT Sans</vt:lpstr>
      <vt:lpstr>Times New Roman</vt:lpstr>
      <vt:lpstr>Arial</vt:lpstr>
      <vt:lpstr>Roboto Condensed Light</vt:lpstr>
      <vt:lpstr>Source Code Pro</vt:lpstr>
      <vt:lpstr>Poppins</vt:lpstr>
      <vt:lpstr>Introduction to Coding Workshop by Slidesgo</vt:lpstr>
      <vt:lpstr>FUTURE &amp; ASYNC/AWAIT TRONG FLUTTER</vt:lpstr>
      <vt:lpstr>Nội dung:</vt:lpstr>
      <vt:lpstr>Bảng phân công công việc : </vt:lpstr>
      <vt:lpstr>01</vt:lpstr>
      <vt:lpstr>1. Future là gì ?</vt:lpstr>
      <vt:lpstr>2. Khởi tạo Future: </vt:lpstr>
      <vt:lpstr>3. Cách sử dụng Future: </vt:lpstr>
      <vt:lpstr>Ví dụ khởi tạo Future:  </vt:lpstr>
      <vt:lpstr>Ví dụ sử dụng Future:  </vt:lpstr>
      <vt:lpstr>02</vt:lpstr>
      <vt:lpstr>1. Async: </vt:lpstr>
      <vt:lpstr>1. Await: </vt:lpstr>
      <vt:lpstr>Ví dụ khởi tạo hàm Async:  </vt:lpstr>
      <vt:lpstr>Ví dụ sử dụng await để lấy dữ liệu tuần tự:  </vt:lpstr>
      <vt:lpstr>03</vt:lpstr>
      <vt:lpstr>1. Tại sao cần xử lý lỗi trong Future ?</vt:lpstr>
      <vt:lpstr>2. Cấu trúc xử lý lỗi trong async</vt:lpstr>
      <vt:lpstr>Ví dụ trường hợp thành công:  </vt:lpstr>
      <vt:lpstr>Ví dụ trường hợp lỗi mạng (HttpException):  </vt:lpstr>
      <vt:lpstr>Ví dụ trường hợp lỗi dữ liệu (FormatException):  </vt:lpstr>
      <vt:lpstr>04</vt:lpstr>
      <vt:lpstr>1. Vì sao cần dùng FutureBuilder trong Flutter ?</vt:lpstr>
      <vt:lpstr>2. Cách hoạt động của FutureBuilder :</vt:lpstr>
      <vt:lpstr>2. Cách hoạt động của FutureBuilder :</vt:lpstr>
      <vt:lpstr>3. Cấu trúc chính FutureBuilder :</vt:lpstr>
      <vt:lpstr>4. Truy cập đúng URL API:  </vt:lpstr>
      <vt:lpstr>5. Truy cập sai URL API:  </vt:lpstr>
      <vt:lpstr>6.  Record trong API rỗng:  </vt:lpstr>
      <vt:lpstr>05</vt:lpstr>
      <vt:lpstr>1. Định nghĩa Future.wait():</vt:lpstr>
      <vt:lpstr>2. Khi tất cả Future hoàn thành:  </vt:lpstr>
      <vt:lpstr>3. Khi có một Future bị lỗi:  </vt:lpstr>
      <vt:lpstr>05</vt:lpstr>
      <vt:lpstr>Tài liệu tham khảo 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VÀ STYLING  TRONG FLUTTER</dc:title>
  <dc:creator/>
  <cp:lastModifiedBy>lê thị kim yến</cp:lastModifiedBy>
  <cp:revision>17</cp:revision>
  <dcterms:created xsi:type="dcterms:W3CDTF">2025-10-09T17:03:00Z</dcterms:created>
  <dcterms:modified xsi:type="dcterms:W3CDTF">2025-10-24T07:24:32Z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B62E898CA95846B88C0979054D998DD5_13</vt:lpwstr>
  </property>
  <property fmtid="{D5CDD505-2E9C-101B-9397-08002B2CF9AE}" pid="3" name="KSOProductBuildVer">
    <vt:lpwstr>1033-12.2.0.23131</vt:lpwstr>
  </property>
</Properties>
</file>