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5c853ad96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5c853ad96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05c853ad96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6c9b0faa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6c9b0faac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06c9b0faac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4" name="Google Shape;24;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1"/>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80" name="Google Shape;80;p11"/>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1" name="Google Shape;81;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2"/>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87" name="Google Shape;87;p12"/>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8" name="Google Shape;88;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1" name="Shape 91"/>
        <p:cNvGrpSpPr/>
        <p:nvPr/>
      </p:nvGrpSpPr>
      <p:grpSpPr>
        <a:xfrm>
          <a:off x="0" y="0"/>
          <a:ext cx="0" cy="0"/>
          <a:chOff x="0" y="0"/>
          <a:chExt cx="0" cy="0"/>
        </a:xfrm>
      </p:grpSpPr>
      <p:sp>
        <p:nvSpPr>
          <p:cNvPr id="92" name="Google Shape;92;p13"/>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352"/>
              </a:srgbClr>
            </a:outerShdw>
          </a:effectLst>
        </p:spPr>
      </p:sp>
      <p:sp>
        <p:nvSpPr>
          <p:cNvPr id="94" name="Google Shape;94;p13"/>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5" name="Google Shape;95;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8" name="Shape 98"/>
        <p:cNvGrpSpPr/>
        <p:nvPr/>
      </p:nvGrpSpPr>
      <p:grpSpPr>
        <a:xfrm>
          <a:off x="0" y="0"/>
          <a:ext cx="0" cy="0"/>
          <a:chOff x="0" y="0"/>
          <a:chExt cx="0" cy="0"/>
        </a:xfrm>
      </p:grpSpPr>
      <p:sp>
        <p:nvSpPr>
          <p:cNvPr id="99" name="Google Shape;99;p14"/>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1" name="Google Shape;101;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4" name="Shape 104"/>
        <p:cNvGrpSpPr/>
        <p:nvPr/>
      </p:nvGrpSpPr>
      <p:grpSpPr>
        <a:xfrm>
          <a:off x="0" y="0"/>
          <a:ext cx="0" cy="0"/>
          <a:chOff x="0" y="0"/>
          <a:chExt cx="0" cy="0"/>
        </a:xfrm>
      </p:grpSpPr>
      <p:sp>
        <p:nvSpPr>
          <p:cNvPr id="105" name="Google Shape;105;p15"/>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5"/>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7" name="Google Shape;107;p15"/>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8" name="Google Shape;108;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11" name="Google Shape;111;p15"/>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2" name="Google Shape;112;p15"/>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16"/>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16" name="Google Shape;116;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9" name="Shape 119"/>
        <p:cNvGrpSpPr/>
        <p:nvPr/>
      </p:nvGrpSpPr>
      <p:grpSpPr>
        <a:xfrm>
          <a:off x="0" y="0"/>
          <a:ext cx="0" cy="0"/>
          <a:chOff x="0" y="0"/>
          <a:chExt cx="0" cy="0"/>
        </a:xfrm>
      </p:grpSpPr>
      <p:sp>
        <p:nvSpPr>
          <p:cNvPr id="120" name="Google Shape;120;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7"/>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2" name="Google Shape;122;p17"/>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17"/>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4" name="Google Shape;124;p17"/>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5" name="Google Shape;125;p17"/>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6" name="Google Shape;126;p17"/>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27" name="Google Shape;127;p17"/>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8" name="Google Shape;128;p17"/>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9" name="Google Shape;129;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2" name="Shape 132"/>
        <p:cNvGrpSpPr/>
        <p:nvPr/>
      </p:nvGrpSpPr>
      <p:grpSpPr>
        <a:xfrm>
          <a:off x="0" y="0"/>
          <a:ext cx="0" cy="0"/>
          <a:chOff x="0" y="0"/>
          <a:chExt cx="0" cy="0"/>
        </a:xfrm>
      </p:grpSpPr>
      <p:sp>
        <p:nvSpPr>
          <p:cNvPr id="133" name="Google Shape;133;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35" name="Google Shape;135;p18"/>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36" name="Google Shape;136;p18"/>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37" name="Google Shape;137;p18"/>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38" name="Google Shape;138;p18"/>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39" name="Google Shape;139;p18"/>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40" name="Google Shape;140;p18"/>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41" name="Google Shape;141;p18"/>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42" name="Google Shape;142;p18"/>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43" name="Google Shape;143;p18"/>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44" name="Google Shape;144;p18"/>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45" name="Google Shape;145;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8" name="Shape 148"/>
        <p:cNvGrpSpPr/>
        <p:nvPr/>
      </p:nvGrpSpPr>
      <p:grpSpPr>
        <a:xfrm>
          <a:off x="0" y="0"/>
          <a:ext cx="0" cy="0"/>
          <a:chOff x="0" y="0"/>
          <a:chExt cx="0" cy="0"/>
        </a:xfrm>
      </p:grpSpPr>
      <p:sp>
        <p:nvSpPr>
          <p:cNvPr id="149" name="Google Shape;149;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9"/>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51" name="Google Shape;151;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4" name="Shape 154"/>
        <p:cNvGrpSpPr/>
        <p:nvPr/>
      </p:nvGrpSpPr>
      <p:grpSpPr>
        <a:xfrm>
          <a:off x="0" y="0"/>
          <a:ext cx="0" cy="0"/>
          <a:chOff x="0" y="0"/>
          <a:chExt cx="0" cy="0"/>
        </a:xfrm>
      </p:grpSpPr>
      <p:sp>
        <p:nvSpPr>
          <p:cNvPr id="155" name="Google Shape;155;p20"/>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0"/>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57" name="Google Shape;157;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0" name="Google Shape;30;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3" name="Shape 33"/>
        <p:cNvGrpSpPr/>
        <p:nvPr/>
      </p:nvGrpSpPr>
      <p:grpSpPr>
        <a:xfrm>
          <a:off x="0" y="0"/>
          <a:ext cx="0" cy="0"/>
          <a:chOff x="0" y="0"/>
          <a:chExt cx="0" cy="0"/>
        </a:xfrm>
      </p:grpSpPr>
      <p:sp>
        <p:nvSpPr>
          <p:cNvPr id="34" name="Google Shape;34;p4"/>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 type="body"/>
          </p:nvPr>
        </p:nvSpPr>
        <p:spPr>
          <a:xfrm>
            <a:off x="609600" y="1066801"/>
            <a:ext cx="5384800" cy="37004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6" name="Google Shape;36;p4"/>
          <p:cNvSpPr txBox="1"/>
          <p:nvPr>
            <p:ph idx="2" type="body"/>
          </p:nvPr>
        </p:nvSpPr>
        <p:spPr>
          <a:xfrm>
            <a:off x="6197600" y="1066801"/>
            <a:ext cx="5384800" cy="37004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7" name="Google Shape;37;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40" name="Shape 40"/>
        <p:cNvGrpSpPr/>
        <p:nvPr/>
      </p:nvGrpSpPr>
      <p:grpSpPr>
        <a:xfrm>
          <a:off x="0" y="0"/>
          <a:ext cx="0" cy="0"/>
          <a:chOff x="0" y="0"/>
          <a:chExt cx="0" cy="0"/>
        </a:xfrm>
      </p:grpSpPr>
      <p:sp>
        <p:nvSpPr>
          <p:cNvPr id="41" name="Google Shape;41;p5"/>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p:nvPr>
            <p:ph idx="2" type="chart"/>
          </p:nvPr>
        </p:nvSpPr>
        <p:spPr>
          <a:xfrm>
            <a:off x="609600" y="1066801"/>
            <a:ext cx="10972800" cy="37004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43" name="Google Shape;43;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9" name="Google Shape;49;p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0" name="Google Shape;50;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7"/>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56" name="Google Shape;56;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2" name="Google Shape;62;p8"/>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63" name="Google Shape;63;p8"/>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4" name="Google Shape;64;p8"/>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65" name="Google Shape;65;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22" Type="http://schemas.openxmlformats.org/officeDocument/2006/relationships/slideLayout" Target="../slideLayouts/slideLayout17.xml"/><Relationship Id="rId21" Type="http://schemas.openxmlformats.org/officeDocument/2006/relationships/slideLayout" Target="../slideLayouts/slideLayout16.xml"/><Relationship Id="rId24" Type="http://schemas.openxmlformats.org/officeDocument/2006/relationships/slideLayout" Target="../slideLayouts/slideLayout19.xml"/><Relationship Id="rId23" Type="http://schemas.openxmlformats.org/officeDocument/2006/relationships/slideLayout" Target="../slideLayouts/slideLayout18.xml"/><Relationship Id="rId1" Type="http://schemas.openxmlformats.org/officeDocument/2006/relationships/image" Target="../media/image6.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4.xml"/><Relationship Id="rId25" Type="http://schemas.openxmlformats.org/officeDocument/2006/relationships/theme" Target="../theme/theme1.xml"/><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19" Type="http://schemas.openxmlformats.org/officeDocument/2006/relationships/slideLayout" Target="../slideLayouts/slideLayout14.xml"/><Relationship Id="rId1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1"/>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7" name="Google Shape;17;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 id="2147483666"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nvSpPr>
        <p:spPr>
          <a:xfrm>
            <a:off x="2798125" y="1117975"/>
            <a:ext cx="7229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800">
                <a:solidFill>
                  <a:schemeClr val="lt1"/>
                </a:solidFill>
                <a:latin typeface="Times New Roman"/>
                <a:ea typeface="Times New Roman"/>
                <a:cs typeface="Times New Roman"/>
                <a:sym typeface="Times New Roman"/>
              </a:rPr>
              <a:t>Đề tài: App thi trắc nghiệm</a:t>
            </a:r>
            <a:endParaRPr sz="4800">
              <a:solidFill>
                <a:schemeClr val="lt1"/>
              </a:solidFill>
              <a:latin typeface="Times New Roman"/>
              <a:ea typeface="Times New Roman"/>
              <a:cs typeface="Times New Roman"/>
              <a:sym typeface="Times New Roman"/>
            </a:endParaRPr>
          </a:p>
        </p:txBody>
      </p:sp>
      <p:sp>
        <p:nvSpPr>
          <p:cNvPr id="165" name="Google Shape;165;p21"/>
          <p:cNvSpPr txBox="1"/>
          <p:nvPr/>
        </p:nvSpPr>
        <p:spPr>
          <a:xfrm>
            <a:off x="1441675" y="3821725"/>
            <a:ext cx="337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Times New Roman"/>
                <a:ea typeface="Times New Roman"/>
                <a:cs typeface="Times New Roman"/>
                <a:sym typeface="Times New Roman"/>
              </a:rPr>
              <a:t>Thành viên tham gia :</a:t>
            </a:r>
            <a:endParaRPr sz="2400">
              <a:solidFill>
                <a:schemeClr val="lt1"/>
              </a:solidFill>
              <a:latin typeface="Times New Roman"/>
              <a:ea typeface="Times New Roman"/>
              <a:cs typeface="Times New Roman"/>
              <a:sym typeface="Times New Roman"/>
            </a:endParaRPr>
          </a:p>
        </p:txBody>
      </p:sp>
      <p:sp>
        <p:nvSpPr>
          <p:cNvPr id="166" name="Google Shape;166;p21"/>
          <p:cNvSpPr txBox="1"/>
          <p:nvPr/>
        </p:nvSpPr>
        <p:spPr>
          <a:xfrm>
            <a:off x="1441675" y="2782500"/>
            <a:ext cx="310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Times New Roman"/>
                <a:ea typeface="Times New Roman"/>
                <a:cs typeface="Times New Roman"/>
                <a:sym typeface="Times New Roman"/>
              </a:rPr>
              <a:t>Giảng viên hướng dẫn :</a:t>
            </a:r>
            <a:endParaRPr sz="2400">
              <a:solidFill>
                <a:schemeClr val="lt1"/>
              </a:solidFill>
              <a:latin typeface="Times New Roman"/>
              <a:ea typeface="Times New Roman"/>
              <a:cs typeface="Times New Roman"/>
              <a:sym typeface="Times New Roman"/>
            </a:endParaRPr>
          </a:p>
        </p:txBody>
      </p:sp>
      <p:sp>
        <p:nvSpPr>
          <p:cNvPr id="167" name="Google Shape;167;p21"/>
          <p:cNvSpPr txBox="1"/>
          <p:nvPr/>
        </p:nvSpPr>
        <p:spPr>
          <a:xfrm>
            <a:off x="5051925" y="2782500"/>
            <a:ext cx="557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Times New Roman"/>
                <a:ea typeface="Times New Roman"/>
                <a:cs typeface="Times New Roman"/>
                <a:sym typeface="Times New Roman"/>
              </a:rPr>
              <a:t>Vũ Đức Minh</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8" name="Google Shape;168;p21"/>
          <p:cNvSpPr txBox="1"/>
          <p:nvPr/>
        </p:nvSpPr>
        <p:spPr>
          <a:xfrm>
            <a:off x="5051925" y="3889625"/>
            <a:ext cx="466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Times New Roman"/>
                <a:ea typeface="Times New Roman"/>
                <a:cs typeface="Times New Roman"/>
                <a:sym typeface="Times New Roman"/>
              </a:rPr>
              <a:t>Dương Thị Thu Huyền </a:t>
            </a:r>
            <a:endParaRPr sz="2400">
              <a:solidFill>
                <a:schemeClr val="lt1"/>
              </a:solidFill>
              <a:latin typeface="Times New Roman"/>
              <a:ea typeface="Times New Roman"/>
              <a:cs typeface="Times New Roman"/>
              <a:sym typeface="Times New Roman"/>
            </a:endParaRPr>
          </a:p>
        </p:txBody>
      </p:sp>
      <p:sp>
        <p:nvSpPr>
          <p:cNvPr id="169" name="Google Shape;169;p21"/>
          <p:cNvSpPr txBox="1"/>
          <p:nvPr/>
        </p:nvSpPr>
        <p:spPr>
          <a:xfrm>
            <a:off x="964200" y="325925"/>
            <a:ext cx="19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lang="en-US">
                <a:latin typeface="Times New Roman"/>
                <a:ea typeface="Times New Roman"/>
                <a:cs typeface="Times New Roman"/>
                <a:sym typeface="Times New Roman"/>
              </a:rPr>
              <a:t>Thông tin:</a:t>
            </a:r>
            <a:endParaRPr>
              <a:latin typeface="Times New Roman"/>
              <a:ea typeface="Times New Roman"/>
              <a:cs typeface="Times New Roman"/>
              <a:sym typeface="Times New Roman"/>
            </a:endParaRPr>
          </a:p>
        </p:txBody>
      </p:sp>
      <p:sp>
        <p:nvSpPr>
          <p:cNvPr id="175" name="Google Shape;175;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560"/>
              <a:buChar char="►"/>
            </a:pPr>
            <a:r>
              <a:rPr lang="en-US" sz="3200">
                <a:latin typeface="Times New Roman"/>
                <a:ea typeface="Times New Roman"/>
                <a:cs typeface="Times New Roman"/>
                <a:sym typeface="Times New Roman"/>
              </a:rPr>
              <a:t>1 Giới thiệu chung</a:t>
            </a:r>
            <a:endParaRPr/>
          </a:p>
          <a:p>
            <a:pPr indent="-342900" lvl="0" marL="342900" rtl="0" algn="l">
              <a:lnSpc>
                <a:spcPct val="100000"/>
              </a:lnSpc>
              <a:spcBef>
                <a:spcPts val="1000"/>
              </a:spcBef>
              <a:spcAft>
                <a:spcPts val="0"/>
              </a:spcAft>
              <a:buSzPts val="2560"/>
              <a:buChar char="►"/>
            </a:pPr>
            <a:r>
              <a:rPr lang="en-US" sz="3200">
                <a:latin typeface="Times New Roman"/>
                <a:ea typeface="Times New Roman"/>
                <a:cs typeface="Times New Roman"/>
                <a:sym typeface="Times New Roman"/>
              </a:rPr>
              <a:t>2 </a:t>
            </a:r>
            <a:r>
              <a:rPr lang="en-US" sz="3200">
                <a:latin typeface="Times New Roman"/>
                <a:ea typeface="Times New Roman"/>
                <a:cs typeface="Times New Roman"/>
                <a:sym typeface="Times New Roman"/>
              </a:rPr>
              <a:t>Biểu đồ use case diagram</a:t>
            </a:r>
            <a:endParaRPr sz="32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560"/>
              <a:buChar char="►"/>
            </a:pPr>
            <a:r>
              <a:rPr lang="en-US" sz="3200">
                <a:latin typeface="Times New Roman"/>
                <a:ea typeface="Times New Roman"/>
                <a:cs typeface="Times New Roman"/>
                <a:sym typeface="Times New Roman"/>
              </a:rPr>
              <a:t>3 </a:t>
            </a:r>
            <a:r>
              <a:rPr lang="en-US" sz="3200">
                <a:latin typeface="Times New Roman"/>
                <a:ea typeface="Times New Roman"/>
                <a:cs typeface="Times New Roman"/>
                <a:sym typeface="Times New Roman"/>
              </a:rPr>
              <a:t>Database</a:t>
            </a:r>
            <a:endParaRPr sz="32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560"/>
              <a:buChar char="►"/>
            </a:pPr>
            <a:r>
              <a:rPr lang="en-US" sz="3200">
                <a:latin typeface="Times New Roman"/>
                <a:ea typeface="Times New Roman"/>
                <a:cs typeface="Times New Roman"/>
                <a:sym typeface="Times New Roman"/>
              </a:rPr>
              <a:t>4 </a:t>
            </a:r>
            <a:r>
              <a:rPr lang="en-US" sz="3200">
                <a:latin typeface="Times New Roman"/>
                <a:ea typeface="Times New Roman"/>
                <a:cs typeface="Times New Roman"/>
                <a:sym typeface="Times New Roman"/>
              </a:rPr>
              <a:t>Kiến trúc hệ thống</a:t>
            </a:r>
            <a:endParaRPr/>
          </a:p>
          <a:p>
            <a:pPr indent="-342900" lvl="0" marL="342900" rtl="0" algn="l">
              <a:lnSpc>
                <a:spcPct val="100000"/>
              </a:lnSpc>
              <a:spcBef>
                <a:spcPts val="1000"/>
              </a:spcBef>
              <a:spcAft>
                <a:spcPts val="0"/>
              </a:spcAft>
              <a:buSzPts val="2560"/>
              <a:buChar char="►"/>
            </a:pPr>
            <a:r>
              <a:rPr lang="en-US" sz="3200">
                <a:latin typeface="Times New Roman"/>
                <a:ea typeface="Times New Roman"/>
                <a:cs typeface="Times New Roman"/>
                <a:sym typeface="Times New Roman"/>
              </a:rPr>
              <a:t>5 Tổng kết</a:t>
            </a:r>
            <a:endParaRPr sz="32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560"/>
              <a:buChar char="►"/>
            </a:pPr>
            <a:r>
              <a:rPr lang="en-US" sz="3200">
                <a:latin typeface="Times New Roman"/>
                <a:ea typeface="Times New Roman"/>
                <a:cs typeface="Times New Roman"/>
                <a:sym typeface="Times New Roman"/>
              </a:rPr>
              <a:t>6</a:t>
            </a:r>
            <a:r>
              <a:rPr lang="en-US" sz="3200">
                <a:latin typeface="Times New Roman"/>
                <a:ea typeface="Times New Roman"/>
                <a:cs typeface="Times New Roman"/>
                <a:sym typeface="Times New Roman"/>
              </a:rPr>
              <a:t> Demo sản phẩm</a:t>
            </a:r>
            <a:endParaRPr sz="3200">
              <a:latin typeface="Times New Roman"/>
              <a:ea typeface="Times New Roman"/>
              <a:cs typeface="Times New Roman"/>
              <a:sym typeface="Times New Roman"/>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US"/>
              <a:t>1. </a:t>
            </a:r>
            <a:r>
              <a:rPr lang="en-US">
                <a:latin typeface="Times New Roman"/>
                <a:ea typeface="Times New Roman"/>
                <a:cs typeface="Times New Roman"/>
                <a:sym typeface="Times New Roman"/>
              </a:rPr>
              <a:t>Giới thiệu chung</a:t>
            </a:r>
            <a:endParaRPr>
              <a:latin typeface="Times New Roman"/>
              <a:ea typeface="Times New Roman"/>
              <a:cs typeface="Times New Roman"/>
              <a:sym typeface="Times New Roman"/>
            </a:endParaRPr>
          </a:p>
        </p:txBody>
      </p:sp>
      <p:sp>
        <p:nvSpPr>
          <p:cNvPr id="181" name="Google Shape;181;p23"/>
          <p:cNvSpPr txBox="1"/>
          <p:nvPr>
            <p:ph idx="1" type="body"/>
          </p:nvPr>
        </p:nvSpPr>
        <p:spPr>
          <a:xfrm>
            <a:off x="733325" y="1412350"/>
            <a:ext cx="10090200" cy="482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lang="en-US" sz="2400">
                <a:latin typeface="Times New Roman"/>
                <a:ea typeface="Times New Roman"/>
                <a:cs typeface="Times New Roman"/>
                <a:sym typeface="Times New Roman"/>
              </a:rPr>
              <a:t>Bài toán đặt ra: </a:t>
            </a:r>
            <a:endParaRPr sz="2400">
              <a:latin typeface="Times New Roman"/>
              <a:ea typeface="Times New Roman"/>
              <a:cs typeface="Times New Roman"/>
              <a:sym typeface="Times New Roman"/>
            </a:endParaRPr>
          </a:p>
          <a:p>
            <a:pPr indent="0" lvl="0" marL="457200" marR="38100" rtl="0" algn="l">
              <a:lnSpc>
                <a:spcPct val="147916"/>
              </a:lnSpc>
              <a:spcBef>
                <a:spcPts val="0"/>
              </a:spcBef>
              <a:spcAft>
                <a:spcPts val="0"/>
              </a:spcAft>
              <a:buNone/>
            </a:pPr>
            <a:r>
              <a:rPr lang="en-US" sz="1600">
                <a:latin typeface="Times New Roman"/>
                <a:ea typeface="Times New Roman"/>
                <a:cs typeface="Times New Roman"/>
                <a:sym typeface="Times New Roman"/>
              </a:rPr>
              <a:t>Do nhu cầu học tập cũng như trau dồi kiến thức của mọi người ngày càng cao nên thị trường đang rất cần những phần mềm có thể giải quyết một cách hiệu quả các nhu cầu trên</a:t>
            </a:r>
            <a:endParaRPr sz="16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Mục tiêu:</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800">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lt1"/>
              </a:buClr>
              <a:buSzPts val="1800"/>
              <a:buFont typeface="Times New Roman"/>
              <a:buChar char="-"/>
            </a:pPr>
            <a:r>
              <a:rPr lang="en-US" sz="1800">
                <a:latin typeface="Times New Roman"/>
                <a:ea typeface="Times New Roman"/>
                <a:cs typeface="Times New Roman"/>
                <a:sym typeface="Times New Roman"/>
              </a:rPr>
              <a:t>Tạo ra một ứng dụng dễ sử dụng</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lt1"/>
              </a:buClr>
              <a:buSzPts val="1800"/>
              <a:buFont typeface="Times New Roman"/>
              <a:buChar char="-"/>
            </a:pPr>
            <a:r>
              <a:rPr lang="en-US" sz="1800">
                <a:latin typeface="Times New Roman"/>
                <a:ea typeface="Times New Roman"/>
                <a:cs typeface="Times New Roman"/>
                <a:sym typeface="Times New Roman"/>
              </a:rPr>
              <a:t>Mang lại hiệu quả cho quá trình học tập và rèn luyện của người dùng</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lt1"/>
              </a:buClr>
              <a:buSzPts val="1800"/>
              <a:buFont typeface="Times New Roman"/>
              <a:buChar char="-"/>
            </a:pPr>
            <a:r>
              <a:rPr lang="en-US" sz="1800">
                <a:latin typeface="Times New Roman"/>
                <a:ea typeface="Times New Roman"/>
                <a:cs typeface="Times New Roman"/>
                <a:sym typeface="Times New Roman"/>
              </a:rPr>
              <a:t>Chia sẻ những bài test của mọi người dùng với nhau để làm phong phú chủ đề cũng như số lượng bài test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lt1"/>
              </a:buClr>
              <a:buSzPts val="1800"/>
              <a:buFont typeface="Times New Roman"/>
              <a:buChar char="-"/>
            </a:pPr>
            <a:r>
              <a:rPr lang="en-US" sz="1800">
                <a:latin typeface="Times New Roman"/>
                <a:ea typeface="Times New Roman"/>
                <a:cs typeface="Times New Roman"/>
                <a:sym typeface="Times New Roman"/>
              </a:rPr>
              <a:t>Xây dựng app trên môi trường Desktop</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5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5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5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5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5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5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5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5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500"/>
                                        <p:tgtEl>
                                          <p:spTgt spid="18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lang="en-US">
                <a:latin typeface="Times New Roman"/>
                <a:ea typeface="Times New Roman"/>
                <a:cs typeface="Times New Roman"/>
                <a:sym typeface="Times New Roman"/>
              </a:rPr>
              <a:t>2. Biểu đồ use case diagram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87" name="Google Shape;187;p24"/>
          <p:cNvPicPr preferRelativeResize="0"/>
          <p:nvPr/>
        </p:nvPicPr>
        <p:blipFill>
          <a:blip r:embed="rId3">
            <a:alphaModFix/>
          </a:blip>
          <a:stretch>
            <a:fillRect/>
          </a:stretch>
        </p:blipFill>
        <p:spPr>
          <a:xfrm>
            <a:off x="1355075" y="1526425"/>
            <a:ext cx="8907125" cy="5149799"/>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lang="en-US">
                <a:latin typeface="Times New Roman"/>
                <a:ea typeface="Times New Roman"/>
                <a:cs typeface="Times New Roman"/>
                <a:sym typeface="Times New Roman"/>
              </a:rPr>
              <a:t>3. Database</a:t>
            </a:r>
            <a:endParaRPr>
              <a:latin typeface="Times New Roman"/>
              <a:ea typeface="Times New Roman"/>
              <a:cs typeface="Times New Roman"/>
              <a:sym typeface="Times New Roman"/>
            </a:endParaRPr>
          </a:p>
        </p:txBody>
      </p:sp>
      <p:pic>
        <p:nvPicPr>
          <p:cNvPr id="194" name="Google Shape;194;p25"/>
          <p:cNvPicPr preferRelativeResize="0"/>
          <p:nvPr/>
        </p:nvPicPr>
        <p:blipFill>
          <a:blip r:embed="rId3">
            <a:alphaModFix/>
          </a:blip>
          <a:stretch>
            <a:fillRect/>
          </a:stretch>
        </p:blipFill>
        <p:spPr>
          <a:xfrm>
            <a:off x="1255925" y="1437700"/>
            <a:ext cx="8794874" cy="4919150"/>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642950" y="452722"/>
            <a:ext cx="9407700" cy="83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4. </a:t>
            </a:r>
            <a:r>
              <a:rPr lang="en-US">
                <a:latin typeface="Times New Roman"/>
                <a:ea typeface="Times New Roman"/>
                <a:cs typeface="Times New Roman"/>
                <a:sym typeface="Times New Roman"/>
              </a:rPr>
              <a:t>Kiến trúc hệ thống</a:t>
            </a:r>
            <a:endParaRPr>
              <a:latin typeface="Times New Roman"/>
              <a:ea typeface="Times New Roman"/>
              <a:cs typeface="Times New Roman"/>
              <a:sym typeface="Times New Roman"/>
            </a:endParaRPr>
          </a:p>
        </p:txBody>
      </p:sp>
      <p:pic>
        <p:nvPicPr>
          <p:cNvPr id="201" name="Google Shape;201;p26"/>
          <p:cNvPicPr preferRelativeResize="0"/>
          <p:nvPr/>
        </p:nvPicPr>
        <p:blipFill>
          <a:blip r:embed="rId3">
            <a:alphaModFix/>
          </a:blip>
          <a:stretch>
            <a:fillRect/>
          </a:stretch>
        </p:blipFill>
        <p:spPr>
          <a:xfrm>
            <a:off x="991525" y="1487275"/>
            <a:ext cx="8493999" cy="490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lang="en-US">
                <a:latin typeface="Times New Roman"/>
                <a:ea typeface="Times New Roman"/>
                <a:cs typeface="Times New Roman"/>
                <a:sym typeface="Times New Roman"/>
              </a:rPr>
              <a:t>5</a:t>
            </a:r>
            <a:r>
              <a:rPr lang="en-US">
                <a:latin typeface="Times New Roman"/>
                <a:ea typeface="Times New Roman"/>
                <a:cs typeface="Times New Roman"/>
                <a:sym typeface="Times New Roman"/>
              </a:rPr>
              <a:t>. Tổng Kết</a:t>
            </a:r>
            <a:endParaRPr>
              <a:latin typeface="Times New Roman"/>
              <a:ea typeface="Times New Roman"/>
              <a:cs typeface="Times New Roman"/>
              <a:sym typeface="Times New Roman"/>
            </a:endParaRPr>
          </a:p>
        </p:txBody>
      </p:sp>
      <p:sp>
        <p:nvSpPr>
          <p:cNvPr id="207" name="Google Shape;207;p27"/>
          <p:cNvSpPr txBox="1"/>
          <p:nvPr>
            <p:ph idx="1" type="body"/>
          </p:nvPr>
        </p:nvSpPr>
        <p:spPr>
          <a:xfrm>
            <a:off x="1104287" y="1549218"/>
            <a:ext cx="8946600" cy="4195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240"/>
              <a:buChar char="►"/>
            </a:pPr>
            <a:r>
              <a:rPr lang="en-US" sz="2800">
                <a:latin typeface="Times New Roman"/>
                <a:ea typeface="Times New Roman"/>
                <a:cs typeface="Times New Roman"/>
                <a:sym typeface="Times New Roman"/>
              </a:rPr>
              <a:t>Đã hoàn thành xong phần demo về các chức năng cơ bản</a:t>
            </a:r>
            <a:endParaRPr sz="2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800">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240"/>
              <a:buChar char="►"/>
            </a:pPr>
            <a:r>
              <a:rPr lang="en-US" sz="2800">
                <a:latin typeface="Times New Roman"/>
                <a:ea typeface="Times New Roman"/>
                <a:cs typeface="Times New Roman"/>
                <a:sym typeface="Times New Roman"/>
              </a:rPr>
              <a:t>Hạn chế: Thiếu 1 vài chức năng như: quên mật khẩu, mã hóa mật khẩu người dùng.</a:t>
            </a:r>
            <a:endParaRPr sz="2800">
              <a:latin typeface="Times New Roman"/>
              <a:ea typeface="Times New Roman"/>
              <a:cs typeface="Times New Roman"/>
              <a:sym typeface="Times New Roman"/>
            </a:endParaRPr>
          </a:p>
          <a:p>
            <a:pPr indent="-200660" lvl="0" marL="342900" rtl="0" algn="l">
              <a:lnSpc>
                <a:spcPct val="100000"/>
              </a:lnSpc>
              <a:spcBef>
                <a:spcPts val="1000"/>
              </a:spcBef>
              <a:spcAft>
                <a:spcPts val="0"/>
              </a:spcAft>
              <a:buSzPts val="2240"/>
              <a:buNone/>
            </a:pPr>
            <a:r>
              <a:t/>
            </a:r>
            <a:endParaRPr sz="2800">
              <a:latin typeface="Times New Roman"/>
              <a:ea typeface="Times New Roman"/>
              <a:cs typeface="Times New Roman"/>
              <a:sym typeface="Times New Roman"/>
            </a:endParaRPr>
          </a:p>
          <a:p>
            <a:pPr indent="0" lvl="0" marL="0" rtl="0" algn="l">
              <a:lnSpc>
                <a:spcPct val="100000"/>
              </a:lnSpc>
              <a:spcBef>
                <a:spcPts val="1000"/>
              </a:spcBef>
              <a:spcAft>
                <a:spcPts val="0"/>
              </a:spcAft>
              <a:buSzPts val="2240"/>
              <a:buNone/>
            </a:pPr>
            <a:r>
              <a:t/>
            </a:r>
            <a:endParaRPr sz="2800">
              <a:latin typeface="Times New Roman"/>
              <a:ea typeface="Times New Roman"/>
              <a:cs typeface="Times New Roman"/>
              <a:sym typeface="Times New Roman"/>
            </a:endParaRPr>
          </a:p>
        </p:txBody>
      </p:sp>
      <p:sp>
        <p:nvSpPr>
          <p:cNvPr id="208" name="Google Shape;208;p27"/>
          <p:cNvSpPr txBox="1"/>
          <p:nvPr>
            <p:ph type="title"/>
          </p:nvPr>
        </p:nvSpPr>
        <p:spPr>
          <a:xfrm>
            <a:off x="708086" y="4944643"/>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Times New Roman"/>
              <a:buNone/>
            </a:pPr>
            <a:r>
              <a:rPr lang="en-US">
                <a:latin typeface="Times New Roman"/>
                <a:ea typeface="Times New Roman"/>
                <a:cs typeface="Times New Roman"/>
                <a:sym typeface="Times New Roman"/>
              </a:rPr>
              <a:t>6.  Demo sản phẩm</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000"/>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1000"/>
                                        <p:tgtEl>
                                          <p:spTgt spid="2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1000"/>
                                        <p:tgtEl>
                                          <p:spTgt spid="2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1000"/>
                                        <p:tgtEl>
                                          <p:spTgt spid="20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7. </a:t>
            </a:r>
            <a:r>
              <a:rPr lang="en-US"/>
              <a:t>Đóng góp</a:t>
            </a:r>
            <a:endParaRPr/>
          </a:p>
        </p:txBody>
      </p:sp>
      <p:sp>
        <p:nvSpPr>
          <p:cNvPr id="215" name="Google Shape;215;p28"/>
          <p:cNvSpPr txBox="1"/>
          <p:nvPr>
            <p:ph idx="1" type="body"/>
          </p:nvPr>
        </p:nvSpPr>
        <p:spPr>
          <a:xfrm>
            <a:off x="1285087" y="2003343"/>
            <a:ext cx="8946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300">
                <a:latin typeface="Times New Roman"/>
                <a:ea typeface="Times New Roman"/>
                <a:cs typeface="Times New Roman"/>
                <a:sym typeface="Times New Roman"/>
              </a:rPr>
              <a:t>Code backend và giao diện </a:t>
            </a:r>
            <a:endParaRPr sz="2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