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80" r:id="rId5"/>
    <p:sldId id="285" r:id="rId6"/>
    <p:sldId id="282" r:id="rId7"/>
    <p:sldId id="283" r:id="rId8"/>
    <p:sldId id="284" r:id="rId9"/>
    <p:sldId id="286" r:id="rId10"/>
    <p:sldId id="287" r:id="rId11"/>
    <p:sldId id="288"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19" autoAdjust="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6/24/2020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711536"/>
          </a:xfrm>
        </p:spPr>
        <p:txBody>
          <a:bodyPr>
            <a:normAutofit/>
          </a:bodyPr>
          <a:lstStyle/>
          <a:p>
            <a:pPr algn="l"/>
            <a:r>
              <a:rPr lang="en-US" sz="4000" dirty="0"/>
              <a:t>Flow control</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2638100"/>
            <a:ext cx="3485072" cy="2546377"/>
          </a:xfrm>
        </p:spPr>
        <p:txBody>
          <a:bodyPr>
            <a:normAutofit fontScale="85000" lnSpcReduction="20000"/>
          </a:bodyPr>
          <a:lstStyle/>
          <a:p>
            <a:pPr algn="l"/>
            <a:r>
              <a:rPr lang="en-US" dirty="0">
                <a:solidFill>
                  <a:srgbClr val="5792BA"/>
                </a:solidFill>
              </a:rPr>
              <a:t>1. if, else</a:t>
            </a:r>
          </a:p>
          <a:p>
            <a:pPr algn="l"/>
            <a:r>
              <a:rPr lang="en-US" dirty="0">
                <a:solidFill>
                  <a:srgbClr val="5792BA"/>
                </a:solidFill>
              </a:rPr>
              <a:t>2. for</a:t>
            </a:r>
          </a:p>
          <a:p>
            <a:pPr algn="l"/>
            <a:r>
              <a:rPr lang="en-US" dirty="0">
                <a:solidFill>
                  <a:srgbClr val="5792BA"/>
                </a:solidFill>
              </a:rPr>
              <a:t>3. switch</a:t>
            </a:r>
          </a:p>
          <a:p>
            <a:pPr algn="l"/>
            <a:r>
              <a:rPr lang="en-US" dirty="0">
                <a:solidFill>
                  <a:srgbClr val="5792BA"/>
                </a:solidFill>
              </a:rPr>
              <a:t>4. defer</a:t>
            </a:r>
          </a:p>
          <a:p>
            <a:pPr algn="l"/>
            <a:r>
              <a:rPr lang="en-US" dirty="0">
                <a:solidFill>
                  <a:srgbClr val="5792BA"/>
                </a:solidFill>
              </a:rPr>
              <a:t>5. panic</a:t>
            </a:r>
          </a:p>
          <a:p>
            <a:pPr algn="l"/>
            <a:r>
              <a:rPr lang="en-US" dirty="0">
                <a:solidFill>
                  <a:srgbClr val="5792BA"/>
                </a:solidFill>
              </a:rPr>
              <a:t>6. recover</a:t>
            </a:r>
            <a:endParaRPr lang="en-US" sz="2300" dirty="0">
              <a:solidFill>
                <a:srgbClr val="5792BA"/>
              </a:solidFill>
            </a:endParaRPr>
          </a:p>
        </p:txBody>
      </p:sp>
      <p:sp>
        <p:nvSpPr>
          <p:cNvPr id="4" name="Rectangle 1">
            <a:extLst>
              <a:ext uri="{FF2B5EF4-FFF2-40B4-BE49-F238E27FC236}">
                <a16:creationId xmlns:a16="http://schemas.microsoft.com/office/drawing/2014/main" id="{5679C6B2-86E1-4994-92F7-1C196A95973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D1C1D"/>
                </a:solidFill>
                <a:effectLst/>
                <a:latin typeface="Monaco"/>
              </a:rPr>
              <a:t>Flow control</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372F-C1C3-46B4-A5D3-5FA156FFB2D2}"/>
              </a:ext>
            </a:extLst>
          </p:cNvPr>
          <p:cNvSpPr>
            <a:spLocks noGrp="1"/>
          </p:cNvSpPr>
          <p:nvPr>
            <p:ph type="title"/>
          </p:nvPr>
        </p:nvSpPr>
        <p:spPr>
          <a:xfrm>
            <a:off x="919119" y="152400"/>
            <a:ext cx="10353762" cy="558800"/>
          </a:xfrm>
        </p:spPr>
        <p:txBody>
          <a:bodyPr>
            <a:normAutofit fontScale="90000"/>
          </a:bodyPr>
          <a:lstStyle/>
          <a:p>
            <a:r>
              <a:rPr lang="en-US" b="1" dirty="0">
                <a:effectLst/>
              </a:rPr>
              <a:t>If, else</a:t>
            </a:r>
            <a:endParaRPr lang="en-US" dirty="0"/>
          </a:p>
        </p:txBody>
      </p:sp>
      <p:sp>
        <p:nvSpPr>
          <p:cNvPr id="3" name="Content Placeholder 2">
            <a:extLst>
              <a:ext uri="{FF2B5EF4-FFF2-40B4-BE49-F238E27FC236}">
                <a16:creationId xmlns:a16="http://schemas.microsoft.com/office/drawing/2014/main" id="{8DE26B51-D0E9-46AD-A518-1841E485F3AC}"/>
              </a:ext>
            </a:extLst>
          </p:cNvPr>
          <p:cNvSpPr>
            <a:spLocks noGrp="1"/>
          </p:cNvSpPr>
          <p:nvPr>
            <p:ph idx="1"/>
          </p:nvPr>
        </p:nvSpPr>
        <p:spPr>
          <a:xfrm>
            <a:off x="913795" y="901700"/>
            <a:ext cx="10353762" cy="4889499"/>
          </a:xfrm>
        </p:spPr>
        <p:txBody>
          <a:bodyPr>
            <a:normAutofit lnSpcReduction="10000"/>
          </a:bodyPr>
          <a:lstStyle/>
          <a:p>
            <a:pPr lvl="1"/>
            <a:r>
              <a:rPr lang="vi-VN" dirty="0">
                <a:solidFill>
                  <a:srgbClr val="FFFF00"/>
                </a:solidFill>
                <a:highlight>
                  <a:srgbClr val="0000FF"/>
                </a:highlight>
              </a:rPr>
              <a:t>Init statement: </a:t>
            </a:r>
            <a:r>
              <a:rPr lang="vi-VN" dirty="0"/>
              <a:t>được chạy trướ</a:t>
            </a:r>
            <a:r>
              <a:rPr lang="en-US" dirty="0"/>
              <a:t>c </a:t>
            </a:r>
            <a:r>
              <a:rPr lang="en-US" dirty="0" err="1"/>
              <a:t>khi</a:t>
            </a:r>
            <a:r>
              <a:rPr lang="en-US" dirty="0"/>
              <a:t> </a:t>
            </a:r>
            <a:r>
              <a:rPr lang="en-US" dirty="0" err="1"/>
              <a:t>kiểm</a:t>
            </a:r>
            <a:r>
              <a:rPr lang="en-US" dirty="0"/>
              <a:t> </a:t>
            </a:r>
            <a:r>
              <a:rPr lang="en-US" dirty="0" err="1"/>
              <a:t>tra</a:t>
            </a:r>
            <a:r>
              <a:rPr lang="vi-VN" dirty="0"/>
              <a:t> Condition</a:t>
            </a:r>
            <a:r>
              <a:rPr lang="en-US" dirty="0"/>
              <a:t> </a:t>
            </a:r>
            <a:endParaRPr lang="vi-VN" dirty="0"/>
          </a:p>
          <a:p>
            <a:pPr lvl="1"/>
            <a:r>
              <a:rPr lang="vi-VN" dirty="0">
                <a:solidFill>
                  <a:srgbClr val="FFFF00"/>
                </a:solidFill>
                <a:highlight>
                  <a:srgbClr val="800080"/>
                </a:highlight>
              </a:rPr>
              <a:t>Condition statement</a:t>
            </a:r>
            <a:r>
              <a:rPr lang="vi-VN" dirty="0"/>
              <a:t>: </a:t>
            </a:r>
            <a:r>
              <a:rPr lang="en-US" dirty="0" err="1"/>
              <a:t>điều</a:t>
            </a:r>
            <a:r>
              <a:rPr lang="en-US" dirty="0"/>
              <a:t> </a:t>
            </a:r>
            <a:r>
              <a:rPr lang="en-US" dirty="0" err="1"/>
              <a:t>kiện</a:t>
            </a:r>
            <a:endParaRPr lang="en-US" dirty="0">
              <a:solidFill>
                <a:srgbClr val="569CD6"/>
              </a:solidFill>
              <a:effectLst/>
              <a:latin typeface="Consolas" panose="020B0609020204030204" pitchFamily="49" charset="0"/>
            </a:endParaRPr>
          </a:p>
          <a:p>
            <a:pPr marL="414000" lvl="1" indent="0">
              <a:buNone/>
            </a:pPr>
            <a:br>
              <a:rPr lang="en-US" dirty="0">
                <a:solidFill>
                  <a:srgbClr val="D4D4D4"/>
                </a:solidFill>
                <a:effectLst/>
                <a:latin typeface="Consolas" panose="020B0609020204030204" pitchFamily="49" charset="0"/>
              </a:rPr>
            </a:br>
            <a:r>
              <a:rPr lang="en-US" dirty="0">
                <a:solidFill>
                  <a:srgbClr val="D4D4D4"/>
                </a:solidFill>
                <a:effectLst/>
                <a:latin typeface="Consolas" panose="020B0609020204030204" pitchFamily="49" charset="0"/>
              </a:rPr>
              <a:t>    </a:t>
            </a:r>
            <a:r>
              <a:rPr lang="en-US" dirty="0">
                <a:solidFill>
                  <a:srgbClr val="C586C0"/>
                </a:solidFill>
                <a:effectLst/>
                <a:latin typeface="Consolas" panose="020B0609020204030204" pitchFamily="49" charset="0"/>
              </a:rPr>
              <a:t>if</a:t>
            </a:r>
            <a:r>
              <a:rPr lang="en-US" dirty="0">
                <a:solidFill>
                  <a:srgbClr val="D4D4D4"/>
                </a:solidFill>
                <a:effectLst/>
                <a:highlight>
                  <a:srgbClr val="0000FF"/>
                </a:highlight>
                <a:latin typeface="Consolas" panose="020B0609020204030204" pitchFamily="49" charset="0"/>
              </a:rPr>
              <a:t> </a:t>
            </a:r>
            <a:r>
              <a:rPr lang="en-US" dirty="0">
                <a:solidFill>
                  <a:srgbClr val="9CDCFE"/>
                </a:solidFill>
                <a:effectLst/>
                <a:highlight>
                  <a:srgbClr val="0000FF"/>
                </a:highlight>
                <a:latin typeface="Consolas" panose="020B0609020204030204" pitchFamily="49" charset="0"/>
              </a:rPr>
              <a:t>result</a:t>
            </a:r>
            <a:r>
              <a:rPr lang="en-US" dirty="0">
                <a:solidFill>
                  <a:srgbClr val="D4D4D4"/>
                </a:solidFill>
                <a:effectLst/>
                <a:highlight>
                  <a:srgbClr val="0000FF"/>
                </a:highlight>
                <a:latin typeface="Consolas" panose="020B0609020204030204" pitchFamily="49" charset="0"/>
              </a:rPr>
              <a:t> := </a:t>
            </a:r>
            <a:r>
              <a:rPr lang="en-US" dirty="0" err="1">
                <a:solidFill>
                  <a:srgbClr val="D4D4D4"/>
                </a:solidFill>
                <a:effectLst/>
                <a:highlight>
                  <a:srgbClr val="0000FF"/>
                </a:highlight>
                <a:latin typeface="Consolas" panose="020B0609020204030204" pitchFamily="49" charset="0"/>
              </a:rPr>
              <a:t>rand.</a:t>
            </a:r>
            <a:r>
              <a:rPr lang="en-US" dirty="0" err="1">
                <a:solidFill>
                  <a:srgbClr val="DCDCAA"/>
                </a:solidFill>
                <a:effectLst/>
                <a:highlight>
                  <a:srgbClr val="0000FF"/>
                </a:highlight>
                <a:latin typeface="Consolas" panose="020B0609020204030204" pitchFamily="49" charset="0"/>
              </a:rPr>
              <a:t>Intn</a:t>
            </a:r>
            <a:r>
              <a:rPr lang="en-US" dirty="0">
                <a:solidFill>
                  <a:srgbClr val="D4D4D4"/>
                </a:solidFill>
                <a:effectLst/>
                <a:highlight>
                  <a:srgbClr val="0000FF"/>
                </a:highlight>
                <a:latin typeface="Consolas" panose="020B0609020204030204" pitchFamily="49" charset="0"/>
              </a:rPr>
              <a:t>(</a:t>
            </a:r>
            <a:r>
              <a:rPr lang="en-US" dirty="0">
                <a:solidFill>
                  <a:srgbClr val="B5CEA8"/>
                </a:solidFill>
                <a:effectLst/>
                <a:highlight>
                  <a:srgbClr val="0000FF"/>
                </a:highlight>
                <a:latin typeface="Consolas" panose="020B0609020204030204" pitchFamily="49" charset="0"/>
              </a:rPr>
              <a:t>100</a:t>
            </a:r>
            <a:r>
              <a:rPr lang="en-US" dirty="0">
                <a:solidFill>
                  <a:srgbClr val="D4D4D4"/>
                </a:solidFill>
                <a:effectLst/>
                <a:highlight>
                  <a:srgbClr val="0000FF"/>
                </a:highlight>
                <a:latin typeface="Consolas" panose="020B0609020204030204" pitchFamily="49" charset="0"/>
              </a:rPr>
              <a:t>)</a:t>
            </a:r>
            <a:r>
              <a:rPr lang="en-US" dirty="0">
                <a:solidFill>
                  <a:srgbClr val="D4D4D4"/>
                </a:solidFill>
                <a:effectLst/>
                <a:latin typeface="Consolas" panose="020B0609020204030204" pitchFamily="49" charset="0"/>
              </a:rPr>
              <a:t>;</a:t>
            </a:r>
            <a:r>
              <a:rPr lang="en-US" dirty="0">
                <a:solidFill>
                  <a:srgbClr val="D4D4D4"/>
                </a:solidFill>
                <a:effectLst/>
                <a:highlight>
                  <a:srgbClr val="800080"/>
                </a:highlight>
                <a:latin typeface="Consolas" panose="020B0609020204030204" pitchFamily="49" charset="0"/>
              </a:rPr>
              <a:t> result &lt; </a:t>
            </a:r>
            <a:r>
              <a:rPr lang="en-US" dirty="0">
                <a:solidFill>
                  <a:srgbClr val="B5CEA8"/>
                </a:solidFill>
                <a:effectLst/>
                <a:highlight>
                  <a:srgbClr val="800080"/>
                </a:highlight>
                <a:latin typeface="Consolas" panose="020B0609020204030204" pitchFamily="49" charset="0"/>
              </a:rPr>
              <a:t>10</a:t>
            </a:r>
            <a:r>
              <a:rPr lang="en-US" dirty="0">
                <a:solidFill>
                  <a:srgbClr val="D4D4D4"/>
                </a:solidFill>
                <a:effectLst/>
                <a:highlight>
                  <a:srgbClr val="800080"/>
                </a:highlight>
                <a:latin typeface="Consolas" panose="020B0609020204030204" pitchFamily="49" charset="0"/>
              </a:rPr>
              <a:t> </a:t>
            </a:r>
            <a:r>
              <a:rPr lang="en-US" dirty="0">
                <a:solidFill>
                  <a:srgbClr val="D4D4D4"/>
                </a:solidFill>
                <a:effectLst/>
                <a:latin typeface="Consolas" panose="020B0609020204030204" pitchFamily="49" charset="0"/>
              </a:rPr>
              <a:t>{</a:t>
            </a:r>
          </a:p>
          <a:p>
            <a:pPr marL="36900" indent="0">
              <a:buNone/>
            </a:pPr>
            <a:r>
              <a:rPr lang="en-US" dirty="0">
                <a:solidFill>
                  <a:srgbClr val="D4D4D4"/>
                </a:solidFill>
                <a:effectLst/>
                <a:latin typeface="Consolas" panose="020B0609020204030204" pitchFamily="49" charset="0"/>
              </a:rPr>
              <a:t>   </a:t>
            </a:r>
            <a:r>
              <a:rPr lang="en-US" dirty="0">
                <a:solidFill>
                  <a:srgbClr val="6A9955"/>
                </a:solidFill>
                <a:effectLst/>
                <a:latin typeface="Consolas" panose="020B0609020204030204" pitchFamily="49" charset="0"/>
              </a:rPr>
              <a:t> 		//statement</a:t>
            </a:r>
            <a:endParaRPr lang="en-US" dirty="0">
              <a:solidFill>
                <a:srgbClr val="D4D4D4"/>
              </a:solidFill>
              <a:effectLst/>
              <a:latin typeface="Consolas" panose="020B0609020204030204" pitchFamily="49" charset="0"/>
            </a:endParaRPr>
          </a:p>
          <a:p>
            <a:pPr marL="450000" lvl="1" indent="0">
              <a:buNone/>
            </a:pPr>
            <a:r>
              <a:rPr lang="en-US" dirty="0">
                <a:solidFill>
                  <a:srgbClr val="D4D4D4"/>
                </a:solidFill>
                <a:effectLst/>
                <a:latin typeface="Consolas" panose="020B0609020204030204" pitchFamily="49" charset="0"/>
              </a:rPr>
              <a:t>		} </a:t>
            </a:r>
            <a:r>
              <a:rPr lang="en-US" dirty="0">
                <a:solidFill>
                  <a:srgbClr val="C586C0"/>
                </a:solidFill>
                <a:effectLst/>
                <a:latin typeface="Consolas" panose="020B0609020204030204" pitchFamily="49" charset="0"/>
              </a:rPr>
              <a:t>else</a:t>
            </a:r>
            <a:r>
              <a:rPr lang="en-US" dirty="0">
                <a:solidFill>
                  <a:srgbClr val="D4D4D4"/>
                </a:solidFill>
                <a:effectLst/>
                <a:latin typeface="Consolas" panose="020B0609020204030204" pitchFamily="49" charset="0"/>
              </a:rPr>
              <a:t> </a:t>
            </a:r>
            <a:r>
              <a:rPr lang="en-US" dirty="0">
                <a:solidFill>
                  <a:srgbClr val="C586C0"/>
                </a:solidFill>
                <a:effectLst/>
                <a:latin typeface="Consolas" panose="020B0609020204030204" pitchFamily="49" charset="0"/>
              </a:rPr>
              <a:t>if</a:t>
            </a:r>
            <a:r>
              <a:rPr lang="en-US" dirty="0">
                <a:solidFill>
                  <a:srgbClr val="D4D4D4"/>
                </a:solidFill>
                <a:effectLst/>
                <a:latin typeface="Consolas" panose="020B0609020204030204" pitchFamily="49" charset="0"/>
              </a:rPr>
              <a:t> </a:t>
            </a:r>
            <a:r>
              <a:rPr lang="en-US" dirty="0">
                <a:solidFill>
                  <a:srgbClr val="D4D4D4"/>
                </a:solidFill>
                <a:effectLst/>
                <a:highlight>
                  <a:srgbClr val="800080"/>
                </a:highlight>
                <a:latin typeface="Consolas" panose="020B0609020204030204" pitchFamily="49" charset="0"/>
              </a:rPr>
              <a:t>result == </a:t>
            </a:r>
            <a:r>
              <a:rPr lang="en-US" dirty="0">
                <a:solidFill>
                  <a:srgbClr val="B5CEA8"/>
                </a:solidFill>
                <a:effectLst/>
                <a:highlight>
                  <a:srgbClr val="800080"/>
                </a:highlight>
                <a:latin typeface="Consolas" panose="020B0609020204030204" pitchFamily="49" charset="0"/>
              </a:rPr>
              <a:t>10</a:t>
            </a:r>
            <a:r>
              <a:rPr lang="en-US" dirty="0">
                <a:solidFill>
                  <a:srgbClr val="D4D4D4"/>
                </a:solidFill>
                <a:effectLst/>
                <a:highlight>
                  <a:srgbClr val="800080"/>
                </a:highlight>
                <a:latin typeface="Consolas" panose="020B0609020204030204" pitchFamily="49" charset="0"/>
              </a:rPr>
              <a:t> </a:t>
            </a:r>
            <a:r>
              <a:rPr lang="en-US" dirty="0">
                <a:solidFill>
                  <a:srgbClr val="D4D4D4"/>
                </a:solidFill>
                <a:effectLst/>
                <a:latin typeface="Consolas" panose="020B0609020204030204" pitchFamily="49" charset="0"/>
              </a:rPr>
              <a:t>{</a:t>
            </a:r>
          </a:p>
          <a:p>
            <a:pPr marL="450000" lvl="1" indent="0">
              <a:buNone/>
            </a:pPr>
            <a:r>
              <a:rPr lang="en-US" dirty="0">
                <a:solidFill>
                  <a:srgbClr val="D4D4D4"/>
                </a:solidFill>
                <a:effectLst/>
                <a:latin typeface="Consolas" panose="020B0609020204030204" pitchFamily="49" charset="0"/>
              </a:rPr>
              <a:t>    </a:t>
            </a:r>
            <a:r>
              <a:rPr lang="en-US" dirty="0">
                <a:solidFill>
                  <a:srgbClr val="6A9955"/>
                </a:solidFill>
                <a:effectLst/>
                <a:latin typeface="Consolas" panose="020B0609020204030204" pitchFamily="49" charset="0"/>
              </a:rPr>
              <a:t> </a:t>
            </a:r>
            <a:r>
              <a:rPr lang="en-US" sz="2300" dirty="0">
                <a:solidFill>
                  <a:srgbClr val="6A9955"/>
                </a:solidFill>
                <a:effectLst/>
                <a:latin typeface="Consolas" panose="020B0609020204030204" pitchFamily="49" charset="0"/>
              </a:rPr>
              <a:t>//statement</a:t>
            </a:r>
          </a:p>
          <a:p>
            <a:pPr marL="450000" lvl="1" indent="0">
              <a:buNone/>
            </a:pPr>
            <a:r>
              <a:rPr lang="en-US" dirty="0">
                <a:solidFill>
                  <a:srgbClr val="D4D4D4"/>
                </a:solidFill>
                <a:effectLst/>
                <a:latin typeface="Consolas" panose="020B0609020204030204" pitchFamily="49" charset="0"/>
              </a:rPr>
              <a:t>    } </a:t>
            </a:r>
            <a:r>
              <a:rPr lang="en-US" dirty="0">
                <a:solidFill>
                  <a:srgbClr val="C586C0"/>
                </a:solidFill>
                <a:effectLst/>
                <a:latin typeface="Consolas" panose="020B0609020204030204" pitchFamily="49" charset="0"/>
              </a:rPr>
              <a:t>else</a:t>
            </a:r>
            <a:r>
              <a:rPr lang="en-US" dirty="0">
                <a:solidFill>
                  <a:srgbClr val="D4D4D4"/>
                </a:solidFill>
                <a:effectLst/>
                <a:latin typeface="Consolas" panose="020B0609020204030204" pitchFamily="49" charset="0"/>
              </a:rPr>
              <a:t> {</a:t>
            </a:r>
          </a:p>
          <a:p>
            <a:pPr marL="756000" lvl="2" indent="0">
              <a:buNone/>
            </a:pPr>
            <a:r>
              <a:rPr lang="en-US" dirty="0">
                <a:solidFill>
                  <a:srgbClr val="D4D4D4"/>
                </a:solidFill>
                <a:effectLst/>
                <a:latin typeface="Consolas" panose="020B0609020204030204" pitchFamily="49" charset="0"/>
              </a:rPr>
              <a:t>    </a:t>
            </a:r>
            <a:r>
              <a:rPr lang="en-US" dirty="0">
                <a:solidFill>
                  <a:srgbClr val="6A9955"/>
                </a:solidFill>
                <a:effectLst/>
                <a:latin typeface="Consolas" panose="020B0609020204030204" pitchFamily="49" charset="0"/>
              </a:rPr>
              <a:t> </a:t>
            </a:r>
            <a:r>
              <a:rPr lang="en-US" sz="2300" b="1" dirty="0">
                <a:solidFill>
                  <a:srgbClr val="6A9955"/>
                </a:solidFill>
                <a:effectLst/>
                <a:latin typeface="Consolas" panose="020B0609020204030204" pitchFamily="49" charset="0"/>
              </a:rPr>
              <a:t>//statement</a:t>
            </a:r>
          </a:p>
          <a:p>
            <a:pPr marL="756000" lvl="2" indent="0">
              <a:buNone/>
            </a:pPr>
            <a:r>
              <a:rPr lang="en-US" dirty="0">
                <a:solidFill>
                  <a:srgbClr val="D4D4D4"/>
                </a:solidFill>
                <a:effectLst/>
                <a:latin typeface="Consolas" panose="020B0609020204030204" pitchFamily="49" charset="0"/>
              </a:rPr>
              <a:t>		      }</a:t>
            </a:r>
          </a:p>
          <a:p>
            <a:pPr marL="36900" indent="0">
              <a:buNone/>
            </a:pPr>
            <a:r>
              <a:rPr lang="en-US"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55598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3506-802D-4CE0-8E86-3D1C69C477E7}"/>
              </a:ext>
            </a:extLst>
          </p:cNvPr>
          <p:cNvSpPr>
            <a:spLocks noGrp="1"/>
          </p:cNvSpPr>
          <p:nvPr>
            <p:ph type="title"/>
          </p:nvPr>
        </p:nvSpPr>
        <p:spPr>
          <a:xfrm>
            <a:off x="913795" y="167780"/>
            <a:ext cx="10353762" cy="717608"/>
          </a:xfrm>
        </p:spPr>
        <p:txBody>
          <a:bodyPr>
            <a:normAutofit fontScale="90000"/>
          </a:bodyPr>
          <a:lstStyle/>
          <a:p>
            <a:r>
              <a:rPr lang="en-US" b="1" dirty="0">
                <a:effectLst/>
              </a:rPr>
              <a:t>For</a:t>
            </a:r>
            <a:endParaRPr lang="en-US" dirty="0"/>
          </a:p>
        </p:txBody>
      </p:sp>
      <p:sp>
        <p:nvSpPr>
          <p:cNvPr id="3" name="Content Placeholder 2">
            <a:extLst>
              <a:ext uri="{FF2B5EF4-FFF2-40B4-BE49-F238E27FC236}">
                <a16:creationId xmlns:a16="http://schemas.microsoft.com/office/drawing/2014/main" id="{B41C98C6-7A7F-4241-9B82-66CE1C411D19}"/>
              </a:ext>
            </a:extLst>
          </p:cNvPr>
          <p:cNvSpPr>
            <a:spLocks noGrp="1"/>
          </p:cNvSpPr>
          <p:nvPr>
            <p:ph idx="1"/>
          </p:nvPr>
        </p:nvSpPr>
        <p:spPr>
          <a:xfrm>
            <a:off x="913795" y="885388"/>
            <a:ext cx="10353762" cy="5490245"/>
          </a:xfrm>
        </p:spPr>
        <p:txBody>
          <a:bodyPr>
            <a:normAutofit/>
          </a:bodyPr>
          <a:lstStyle/>
          <a:p>
            <a:r>
              <a:rPr lang="vi-VN" dirty="0"/>
              <a:t>Go chỉ có một loại vòng lặp đó là for, không có while </a:t>
            </a:r>
            <a:r>
              <a:rPr lang="en-US" dirty="0" err="1"/>
              <a:t>và</a:t>
            </a:r>
            <a:r>
              <a:rPr lang="vi-VN" dirty="0"/>
              <a:t> do-while.</a:t>
            </a:r>
          </a:p>
          <a:p>
            <a:r>
              <a:rPr lang="vi-VN" dirty="0"/>
              <a:t>Cấu trúc của for cũng gồm 3 phần;</a:t>
            </a:r>
          </a:p>
          <a:p>
            <a:pPr lvl="1"/>
            <a:r>
              <a:rPr lang="vi-VN" dirty="0">
                <a:solidFill>
                  <a:srgbClr val="FFFF00"/>
                </a:solidFill>
                <a:highlight>
                  <a:srgbClr val="0000FF"/>
                </a:highlight>
              </a:rPr>
              <a:t>Init statement: </a:t>
            </a:r>
            <a:r>
              <a:rPr lang="vi-VN" dirty="0"/>
              <a:t>được chạy trước lần lặp đầu tiên</a:t>
            </a:r>
          </a:p>
          <a:p>
            <a:pPr lvl="1"/>
            <a:r>
              <a:rPr lang="vi-VN" dirty="0">
                <a:solidFill>
                  <a:srgbClr val="FFFF00"/>
                </a:solidFill>
                <a:highlight>
                  <a:srgbClr val="800080"/>
                </a:highlight>
              </a:rPr>
              <a:t>Condition statement</a:t>
            </a:r>
            <a:r>
              <a:rPr lang="vi-VN" dirty="0"/>
              <a:t>: được thực hiện trước mỗi lần lặp</a:t>
            </a:r>
          </a:p>
          <a:p>
            <a:pPr lvl="1"/>
            <a:r>
              <a:rPr lang="vi-VN" dirty="0">
                <a:solidFill>
                  <a:srgbClr val="FFFF00"/>
                </a:solidFill>
                <a:highlight>
                  <a:srgbClr val="FF0000"/>
                </a:highlight>
              </a:rPr>
              <a:t>Post statement</a:t>
            </a:r>
            <a:r>
              <a:rPr lang="vi-VN" dirty="0"/>
              <a:t>: được chạy sau khi kết thúc mỗi lần lặp</a:t>
            </a:r>
          </a:p>
          <a:p>
            <a:r>
              <a:rPr lang="en-US" dirty="0"/>
              <a:t>S</a:t>
            </a:r>
            <a:r>
              <a:rPr lang="vi-VN" dirty="0"/>
              <a:t>au từ khóa for không có cặp ngoặc đơn () và cặp ngoặc {} là luôn luôn bắt buộc.</a:t>
            </a:r>
            <a:endParaRPr lang="en-US" dirty="0"/>
          </a:p>
          <a:p>
            <a:pPr marL="414000" lvl="1" indent="0">
              <a:buNone/>
            </a:pPr>
            <a:r>
              <a:rPr lang="en-US" dirty="0">
                <a:solidFill>
                  <a:srgbClr val="D4D4D4"/>
                </a:solidFill>
                <a:effectLst/>
                <a:latin typeface="Consolas" panose="020B0609020204030204" pitchFamily="49" charset="0"/>
              </a:rPr>
              <a:t>        </a:t>
            </a:r>
            <a:r>
              <a:rPr lang="en-US" dirty="0">
                <a:solidFill>
                  <a:srgbClr val="C586C0"/>
                </a:solidFill>
                <a:effectLst/>
                <a:latin typeface="Consolas" panose="020B0609020204030204" pitchFamily="49" charset="0"/>
              </a:rPr>
              <a:t>for</a:t>
            </a:r>
            <a:r>
              <a:rPr lang="en-US" dirty="0">
                <a:solidFill>
                  <a:srgbClr val="D4D4D4"/>
                </a:solidFill>
                <a:effectLst/>
                <a:latin typeface="Consolas" panose="020B0609020204030204" pitchFamily="49" charset="0"/>
              </a:rPr>
              <a:t> </a:t>
            </a:r>
            <a:r>
              <a:rPr lang="en-US" dirty="0" err="1">
                <a:solidFill>
                  <a:srgbClr val="9CDCFE"/>
                </a:solidFill>
                <a:effectLst/>
                <a:highlight>
                  <a:srgbClr val="0000FF"/>
                </a:highlight>
                <a:latin typeface="Consolas" panose="020B0609020204030204" pitchFamily="49" charset="0"/>
              </a:rPr>
              <a:t>i</a:t>
            </a:r>
            <a:r>
              <a:rPr lang="en-US" dirty="0">
                <a:solidFill>
                  <a:srgbClr val="D4D4D4"/>
                </a:solidFill>
                <a:effectLst/>
                <a:highlight>
                  <a:srgbClr val="0000FF"/>
                </a:highlight>
                <a:latin typeface="Consolas" panose="020B0609020204030204" pitchFamily="49" charset="0"/>
              </a:rPr>
              <a:t> := </a:t>
            </a:r>
            <a:r>
              <a:rPr lang="en-US" dirty="0">
                <a:solidFill>
                  <a:srgbClr val="B5CEA8"/>
                </a:solidFill>
                <a:effectLst/>
                <a:highlight>
                  <a:srgbClr val="0000FF"/>
                </a:highlight>
                <a:latin typeface="Consolas" panose="020B0609020204030204" pitchFamily="49" charset="0"/>
              </a:rPr>
              <a:t>0</a:t>
            </a:r>
            <a:r>
              <a:rPr lang="en-US" dirty="0">
                <a:solidFill>
                  <a:srgbClr val="D4D4D4"/>
                </a:solidFill>
                <a:effectLst/>
                <a:latin typeface="Consolas" panose="020B0609020204030204" pitchFamily="49" charset="0"/>
              </a:rPr>
              <a:t>; </a:t>
            </a:r>
            <a:r>
              <a:rPr lang="en-US" dirty="0" err="1">
                <a:solidFill>
                  <a:srgbClr val="D4D4D4"/>
                </a:solidFill>
                <a:effectLst/>
                <a:highlight>
                  <a:srgbClr val="800080"/>
                </a:highlight>
                <a:latin typeface="Consolas" panose="020B0609020204030204" pitchFamily="49" charset="0"/>
              </a:rPr>
              <a:t>i</a:t>
            </a:r>
            <a:r>
              <a:rPr lang="en-US" dirty="0">
                <a:solidFill>
                  <a:srgbClr val="D4D4D4"/>
                </a:solidFill>
                <a:effectLst/>
                <a:highlight>
                  <a:srgbClr val="800080"/>
                </a:highlight>
                <a:latin typeface="Consolas" panose="020B0609020204030204" pitchFamily="49" charset="0"/>
              </a:rPr>
              <a:t> &lt; </a:t>
            </a:r>
            <a:r>
              <a:rPr lang="en-US" dirty="0">
                <a:solidFill>
                  <a:srgbClr val="B5CEA8"/>
                </a:solidFill>
                <a:effectLst/>
                <a:highlight>
                  <a:srgbClr val="800080"/>
                </a:highlight>
                <a:latin typeface="Consolas" panose="020B0609020204030204" pitchFamily="49" charset="0"/>
              </a:rPr>
              <a:t>10</a:t>
            </a:r>
            <a:r>
              <a:rPr lang="en-US" dirty="0">
                <a:solidFill>
                  <a:srgbClr val="D4D4D4"/>
                </a:solidFill>
                <a:effectLst/>
                <a:latin typeface="Consolas" panose="020B0609020204030204" pitchFamily="49" charset="0"/>
              </a:rPr>
              <a:t>; </a:t>
            </a:r>
            <a:r>
              <a:rPr lang="en-US" dirty="0" err="1">
                <a:solidFill>
                  <a:srgbClr val="D4D4D4"/>
                </a:solidFill>
                <a:effectLst/>
                <a:highlight>
                  <a:srgbClr val="FF0000"/>
                </a:highlight>
                <a:latin typeface="Consolas" panose="020B0609020204030204" pitchFamily="49" charset="0"/>
              </a:rPr>
              <a:t>i</a:t>
            </a:r>
            <a:r>
              <a:rPr lang="en-US" dirty="0">
                <a:solidFill>
                  <a:srgbClr val="D4D4D4"/>
                </a:solidFill>
                <a:effectLst/>
                <a:highlight>
                  <a:srgbClr val="FF0000"/>
                </a:highlight>
                <a:latin typeface="Consolas" panose="020B0609020204030204" pitchFamily="49" charset="0"/>
              </a:rPr>
              <a:t>++ </a:t>
            </a:r>
            <a:r>
              <a:rPr lang="en-US" dirty="0">
                <a:solidFill>
                  <a:srgbClr val="D4D4D4"/>
                </a:solidFill>
                <a:effectLst/>
                <a:latin typeface="Consolas" panose="020B0609020204030204" pitchFamily="49" charset="0"/>
              </a:rPr>
              <a:t>{</a:t>
            </a:r>
          </a:p>
          <a:p>
            <a:pPr marL="414000" lvl="1" indent="0">
              <a:buNone/>
            </a:pPr>
            <a:r>
              <a:rPr lang="en-US" dirty="0">
                <a:solidFill>
                  <a:srgbClr val="D4D4D4"/>
                </a:solidFill>
                <a:effectLst/>
                <a:latin typeface="Consolas" panose="020B0609020204030204" pitchFamily="49" charset="0"/>
              </a:rPr>
              <a:t>        sum += </a:t>
            </a:r>
            <a:r>
              <a:rPr lang="en-US" dirty="0" err="1">
                <a:solidFill>
                  <a:srgbClr val="D4D4D4"/>
                </a:solidFill>
                <a:effectLst/>
                <a:latin typeface="Consolas" panose="020B0609020204030204" pitchFamily="49" charset="0"/>
              </a:rPr>
              <a:t>i</a:t>
            </a:r>
            <a:endParaRPr lang="en-US" dirty="0">
              <a:solidFill>
                <a:srgbClr val="D4D4D4"/>
              </a:solidFill>
              <a:effectLst/>
              <a:latin typeface="Consolas" panose="020B0609020204030204" pitchFamily="49" charset="0"/>
            </a:endParaRPr>
          </a:p>
          <a:p>
            <a:pPr marL="414000" lvl="1" indent="0">
              <a:buNone/>
            </a:pPr>
            <a:r>
              <a:rPr lang="en-US" dirty="0">
                <a:solidFill>
                  <a:srgbClr val="D4D4D4"/>
                </a:solidFill>
                <a:effectLst/>
                <a:latin typeface="Consolas" panose="020B0609020204030204" pitchFamily="49" charset="0"/>
              </a:rPr>
              <a:t>    }</a:t>
            </a:r>
          </a:p>
          <a:p>
            <a:pPr marL="414000" lvl="1" indent="0">
              <a:buNone/>
            </a:pPr>
            <a:r>
              <a:rPr lang="en-US" dirty="0">
                <a:solidFill>
                  <a:srgbClr val="D4D4D4"/>
                </a:solidFill>
                <a:effectLst/>
                <a:latin typeface="Consolas" panose="020B0609020204030204" pitchFamily="49" charset="0"/>
              </a:rPr>
              <a:t>    </a:t>
            </a:r>
            <a:endParaRPr lang="en-US" dirty="0"/>
          </a:p>
        </p:txBody>
      </p:sp>
    </p:spTree>
    <p:extLst>
      <p:ext uri="{BB962C8B-B14F-4D97-AF65-F5344CB8AC3E}">
        <p14:creationId xmlns:p14="http://schemas.microsoft.com/office/powerpoint/2010/main" val="2269926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3506-802D-4CE0-8E86-3D1C69C477E7}"/>
              </a:ext>
            </a:extLst>
          </p:cNvPr>
          <p:cNvSpPr>
            <a:spLocks noGrp="1"/>
          </p:cNvSpPr>
          <p:nvPr>
            <p:ph type="title"/>
          </p:nvPr>
        </p:nvSpPr>
        <p:spPr>
          <a:xfrm>
            <a:off x="913795" y="167780"/>
            <a:ext cx="10353762" cy="717608"/>
          </a:xfrm>
        </p:spPr>
        <p:txBody>
          <a:bodyPr>
            <a:normAutofit fontScale="90000"/>
          </a:bodyPr>
          <a:lstStyle/>
          <a:p>
            <a:r>
              <a:rPr lang="en-US" b="1" dirty="0">
                <a:effectLst/>
              </a:rPr>
              <a:t>For</a:t>
            </a:r>
            <a:endParaRPr lang="en-US" dirty="0"/>
          </a:p>
        </p:txBody>
      </p:sp>
      <p:sp>
        <p:nvSpPr>
          <p:cNvPr id="3" name="Content Placeholder 2">
            <a:extLst>
              <a:ext uri="{FF2B5EF4-FFF2-40B4-BE49-F238E27FC236}">
                <a16:creationId xmlns:a16="http://schemas.microsoft.com/office/drawing/2014/main" id="{B41C98C6-7A7F-4241-9B82-66CE1C411D19}"/>
              </a:ext>
            </a:extLst>
          </p:cNvPr>
          <p:cNvSpPr>
            <a:spLocks noGrp="1"/>
          </p:cNvSpPr>
          <p:nvPr>
            <p:ph idx="1"/>
          </p:nvPr>
        </p:nvSpPr>
        <p:spPr>
          <a:xfrm>
            <a:off x="913795" y="885388"/>
            <a:ext cx="10353762" cy="5490245"/>
          </a:xfrm>
        </p:spPr>
        <p:txBody>
          <a:bodyPr>
            <a:normAutofit lnSpcReduction="10000"/>
          </a:bodyPr>
          <a:lstStyle/>
          <a:p>
            <a:r>
              <a:rPr lang="vi-VN" dirty="0"/>
              <a:t>Init statement thường là khai báo và khởi tạo biến theo dạng rút gọn := và biến được khỏi tạo ở đây chỉ tồn tại trong scope của for</a:t>
            </a:r>
            <a:endParaRPr lang="en-US" dirty="0"/>
          </a:p>
          <a:p>
            <a:pPr marL="414000" lvl="1" indent="0">
              <a:buNone/>
            </a:pPr>
            <a:r>
              <a:rPr lang="en-US" dirty="0">
                <a:solidFill>
                  <a:srgbClr val="569CD6"/>
                </a:solidFill>
                <a:effectLst/>
                <a:latin typeface="Consolas" panose="020B0609020204030204" pitchFamily="49" charset="0"/>
              </a:rPr>
              <a:t>package</a:t>
            </a:r>
            <a:r>
              <a:rPr lang="en-US" dirty="0">
                <a:solidFill>
                  <a:srgbClr val="D4D4D4"/>
                </a:solidFill>
                <a:effectLst/>
                <a:latin typeface="Consolas" panose="020B0609020204030204" pitchFamily="49" charset="0"/>
              </a:rPr>
              <a:t> main</a:t>
            </a:r>
          </a:p>
          <a:p>
            <a:pPr marL="414000" lvl="1" indent="0">
              <a:buNone/>
            </a:pPr>
            <a:br>
              <a:rPr lang="en-US" dirty="0">
                <a:solidFill>
                  <a:srgbClr val="D4D4D4"/>
                </a:solidFill>
                <a:effectLst/>
                <a:latin typeface="Consolas" panose="020B0609020204030204" pitchFamily="49" charset="0"/>
              </a:rPr>
            </a:br>
            <a:r>
              <a:rPr lang="en-US" dirty="0">
                <a:solidFill>
                  <a:srgbClr val="569CD6"/>
                </a:solidFill>
                <a:effectLst/>
                <a:latin typeface="Consolas" panose="020B0609020204030204" pitchFamily="49" charset="0"/>
              </a:rPr>
              <a:t>import</a:t>
            </a:r>
            <a:r>
              <a:rPr lang="en-US" dirty="0">
                <a:solidFill>
                  <a:srgbClr val="D4D4D4"/>
                </a:solidFill>
                <a:effectLst/>
                <a:latin typeface="Consolas" panose="020B0609020204030204" pitchFamily="49" charset="0"/>
              </a:rPr>
              <a:t> </a:t>
            </a:r>
            <a:r>
              <a:rPr lang="en-US" dirty="0">
                <a:solidFill>
                  <a:srgbClr val="CE9178"/>
                </a:solidFill>
                <a:effectLst/>
                <a:latin typeface="Consolas" panose="020B0609020204030204" pitchFamily="49" charset="0"/>
              </a:rPr>
              <a:t>"</a:t>
            </a:r>
            <a:r>
              <a:rPr lang="en-US" dirty="0" err="1">
                <a:solidFill>
                  <a:srgbClr val="CE9178"/>
                </a:solidFill>
                <a:effectLst/>
                <a:latin typeface="Consolas" panose="020B0609020204030204" pitchFamily="49" charset="0"/>
              </a:rPr>
              <a:t>fmt</a:t>
            </a:r>
            <a:r>
              <a:rPr lang="en-US" dirty="0">
                <a:solidFill>
                  <a:srgbClr val="CE9178"/>
                </a:solidFill>
                <a:effectLst/>
                <a:latin typeface="Consolas" panose="020B0609020204030204" pitchFamily="49" charset="0"/>
              </a:rPr>
              <a:t>"</a:t>
            </a:r>
            <a:endParaRPr lang="en-US" dirty="0"/>
          </a:p>
          <a:p>
            <a:pPr marL="414000" lvl="1" indent="0">
              <a:buNone/>
            </a:pPr>
            <a:r>
              <a:rPr lang="en-US" dirty="0" err="1">
                <a:solidFill>
                  <a:srgbClr val="569CD6"/>
                </a:solidFill>
                <a:effectLst/>
                <a:latin typeface="Consolas" panose="020B0609020204030204" pitchFamily="49" charset="0"/>
              </a:rPr>
              <a:t>func</a:t>
            </a:r>
            <a:r>
              <a:rPr lang="en-US" dirty="0">
                <a:solidFill>
                  <a:srgbClr val="D4D4D4"/>
                </a:solidFill>
                <a:effectLst/>
                <a:latin typeface="Consolas" panose="020B0609020204030204" pitchFamily="49" charset="0"/>
              </a:rPr>
              <a:t> </a:t>
            </a:r>
            <a:r>
              <a:rPr lang="en-US" dirty="0">
                <a:solidFill>
                  <a:srgbClr val="DCDCAA"/>
                </a:solidFill>
                <a:effectLst/>
                <a:latin typeface="Consolas" panose="020B0609020204030204" pitchFamily="49" charset="0"/>
              </a:rPr>
              <a:t>main</a:t>
            </a:r>
            <a:r>
              <a:rPr lang="en-US" dirty="0">
                <a:solidFill>
                  <a:srgbClr val="D4D4D4"/>
                </a:solidFill>
                <a:effectLst/>
                <a:latin typeface="Consolas" panose="020B0609020204030204" pitchFamily="49" charset="0"/>
              </a:rPr>
              <a:t>() {</a:t>
            </a:r>
          </a:p>
          <a:p>
            <a:pPr marL="414000" lvl="1" indent="0">
              <a:buNone/>
            </a:pPr>
            <a:r>
              <a:rPr lang="en-US" dirty="0">
                <a:solidFill>
                  <a:srgbClr val="D4D4D4"/>
                </a:solidFill>
                <a:effectLst/>
                <a:latin typeface="Consolas" panose="020B0609020204030204" pitchFamily="49" charset="0"/>
              </a:rPr>
              <a:t>    </a:t>
            </a:r>
            <a:r>
              <a:rPr lang="en-US" dirty="0">
                <a:solidFill>
                  <a:srgbClr val="9CDCFE"/>
                </a:solidFill>
                <a:effectLst/>
                <a:latin typeface="Consolas" panose="020B0609020204030204" pitchFamily="49" charset="0"/>
              </a:rPr>
              <a:t>sum</a:t>
            </a:r>
            <a:r>
              <a:rPr lang="en-US" dirty="0">
                <a:solidFill>
                  <a:srgbClr val="D4D4D4"/>
                </a:solidFill>
                <a:effectLst/>
                <a:latin typeface="Consolas" panose="020B0609020204030204" pitchFamily="49" charset="0"/>
              </a:rPr>
              <a:t> := </a:t>
            </a:r>
            <a:r>
              <a:rPr lang="en-US" dirty="0">
                <a:solidFill>
                  <a:srgbClr val="B5CEA8"/>
                </a:solidFill>
                <a:effectLst/>
                <a:latin typeface="Consolas" panose="020B0609020204030204" pitchFamily="49" charset="0"/>
              </a:rPr>
              <a:t>0</a:t>
            </a:r>
            <a:endParaRPr lang="en-US" dirty="0">
              <a:solidFill>
                <a:srgbClr val="D4D4D4"/>
              </a:solidFill>
              <a:effectLst/>
              <a:latin typeface="Consolas" panose="020B0609020204030204" pitchFamily="49" charset="0"/>
            </a:endParaRPr>
          </a:p>
          <a:p>
            <a:pPr marL="414000" lvl="1" indent="0">
              <a:buNone/>
            </a:pPr>
            <a:r>
              <a:rPr lang="en-US" dirty="0">
                <a:solidFill>
                  <a:srgbClr val="D4D4D4"/>
                </a:solidFill>
                <a:effectLst/>
                <a:latin typeface="Consolas" panose="020B0609020204030204" pitchFamily="49" charset="0"/>
              </a:rPr>
              <a:t>    </a:t>
            </a:r>
            <a:r>
              <a:rPr lang="en-US" dirty="0">
                <a:solidFill>
                  <a:srgbClr val="C586C0"/>
                </a:solidFill>
                <a:effectLst/>
                <a:latin typeface="Consolas" panose="020B0609020204030204" pitchFamily="49" charset="0"/>
              </a:rPr>
              <a:t>for</a:t>
            </a:r>
            <a:r>
              <a:rPr lang="en-US" dirty="0">
                <a:solidFill>
                  <a:srgbClr val="D4D4D4"/>
                </a:solidFill>
                <a:effectLst/>
                <a:latin typeface="Consolas" panose="020B0609020204030204" pitchFamily="49" charset="0"/>
              </a:rPr>
              <a:t> </a:t>
            </a:r>
            <a:r>
              <a:rPr lang="en-US" dirty="0" err="1">
                <a:solidFill>
                  <a:srgbClr val="9CDCFE"/>
                </a:solidFill>
                <a:effectLst/>
                <a:latin typeface="Consolas" panose="020B0609020204030204" pitchFamily="49" charset="0"/>
              </a:rPr>
              <a:t>i</a:t>
            </a:r>
            <a:r>
              <a:rPr lang="en-US" dirty="0">
                <a:solidFill>
                  <a:srgbClr val="D4D4D4"/>
                </a:solidFill>
                <a:effectLst/>
                <a:latin typeface="Consolas" panose="020B0609020204030204" pitchFamily="49" charset="0"/>
              </a:rPr>
              <a:t> := </a:t>
            </a:r>
            <a:r>
              <a:rPr lang="en-US" dirty="0">
                <a:solidFill>
                  <a:srgbClr val="B5CEA8"/>
                </a:solidFill>
                <a:effectLst/>
                <a:latin typeface="Consolas" panose="020B0609020204030204" pitchFamily="49" charset="0"/>
              </a:rPr>
              <a:t>0</a:t>
            </a:r>
            <a:r>
              <a:rPr lang="en-US" dirty="0">
                <a:solidFill>
                  <a:srgbClr val="D4D4D4"/>
                </a:solidFill>
                <a:effectLst/>
                <a:latin typeface="Consolas" panose="020B0609020204030204" pitchFamily="49" charset="0"/>
              </a:rPr>
              <a:t>; </a:t>
            </a:r>
            <a:r>
              <a:rPr lang="en-US" dirty="0" err="1">
                <a:solidFill>
                  <a:srgbClr val="D4D4D4"/>
                </a:solidFill>
                <a:effectLst/>
                <a:latin typeface="Consolas" panose="020B0609020204030204" pitchFamily="49" charset="0"/>
              </a:rPr>
              <a:t>i</a:t>
            </a:r>
            <a:r>
              <a:rPr lang="en-US" dirty="0">
                <a:solidFill>
                  <a:srgbClr val="D4D4D4"/>
                </a:solidFill>
                <a:effectLst/>
                <a:latin typeface="Consolas" panose="020B0609020204030204" pitchFamily="49" charset="0"/>
              </a:rPr>
              <a:t> &lt; </a:t>
            </a:r>
            <a:r>
              <a:rPr lang="en-US" dirty="0">
                <a:solidFill>
                  <a:srgbClr val="B5CEA8"/>
                </a:solidFill>
                <a:effectLst/>
                <a:latin typeface="Consolas" panose="020B0609020204030204" pitchFamily="49" charset="0"/>
              </a:rPr>
              <a:t>10</a:t>
            </a:r>
            <a:r>
              <a:rPr lang="en-US" dirty="0">
                <a:solidFill>
                  <a:srgbClr val="D4D4D4"/>
                </a:solidFill>
                <a:effectLst/>
                <a:latin typeface="Consolas" panose="020B0609020204030204" pitchFamily="49" charset="0"/>
              </a:rPr>
              <a:t>; </a:t>
            </a:r>
            <a:r>
              <a:rPr lang="en-US" dirty="0" err="1">
                <a:solidFill>
                  <a:srgbClr val="D4D4D4"/>
                </a:solidFill>
                <a:effectLst/>
                <a:latin typeface="Consolas" panose="020B0609020204030204" pitchFamily="49" charset="0"/>
              </a:rPr>
              <a:t>i</a:t>
            </a:r>
            <a:r>
              <a:rPr lang="en-US" dirty="0">
                <a:solidFill>
                  <a:srgbClr val="D4D4D4"/>
                </a:solidFill>
                <a:effectLst/>
                <a:latin typeface="Consolas" panose="020B0609020204030204" pitchFamily="49" charset="0"/>
              </a:rPr>
              <a:t>++ {</a:t>
            </a:r>
          </a:p>
          <a:p>
            <a:pPr marL="414000" lvl="1" indent="0">
              <a:buNone/>
            </a:pPr>
            <a:r>
              <a:rPr lang="en-US" dirty="0">
                <a:solidFill>
                  <a:srgbClr val="D4D4D4"/>
                </a:solidFill>
                <a:effectLst/>
                <a:latin typeface="Consolas" panose="020B0609020204030204" pitchFamily="49" charset="0"/>
              </a:rPr>
              <a:t>        sum += </a:t>
            </a:r>
            <a:r>
              <a:rPr lang="en-US" dirty="0" err="1">
                <a:solidFill>
                  <a:srgbClr val="D4D4D4"/>
                </a:solidFill>
                <a:effectLst/>
                <a:latin typeface="Consolas" panose="020B0609020204030204" pitchFamily="49" charset="0"/>
              </a:rPr>
              <a:t>i</a:t>
            </a:r>
            <a:endParaRPr lang="en-US" dirty="0">
              <a:solidFill>
                <a:srgbClr val="D4D4D4"/>
              </a:solidFill>
              <a:effectLst/>
              <a:latin typeface="Consolas" panose="020B0609020204030204" pitchFamily="49" charset="0"/>
            </a:endParaRPr>
          </a:p>
          <a:p>
            <a:pPr marL="414000" lvl="1" indent="0">
              <a:buNone/>
            </a:pPr>
            <a:r>
              <a:rPr lang="en-US" dirty="0">
                <a:solidFill>
                  <a:srgbClr val="D4D4D4"/>
                </a:solidFill>
                <a:effectLst/>
                <a:latin typeface="Consolas" panose="020B0609020204030204" pitchFamily="49" charset="0"/>
              </a:rPr>
              <a:t>    }</a:t>
            </a:r>
          </a:p>
          <a:p>
            <a:pPr marL="414000" lvl="1" indent="0">
              <a:buNone/>
            </a:pPr>
            <a:r>
              <a:rPr lang="en-US" dirty="0">
                <a:solidFill>
                  <a:srgbClr val="D4D4D4"/>
                </a:solidFill>
                <a:effectLst/>
                <a:latin typeface="Consolas" panose="020B0609020204030204" pitchFamily="49" charset="0"/>
              </a:rPr>
              <a:t>    </a:t>
            </a:r>
            <a:r>
              <a:rPr lang="en-US" dirty="0" err="1">
                <a:solidFill>
                  <a:srgbClr val="D4D4D4"/>
                </a:solidFill>
                <a:effectLst/>
                <a:latin typeface="Consolas" panose="020B0609020204030204" pitchFamily="49" charset="0"/>
              </a:rPr>
              <a:t>fmt.</a:t>
            </a:r>
            <a:r>
              <a:rPr lang="en-US" dirty="0" err="1">
                <a:solidFill>
                  <a:srgbClr val="DCDCAA"/>
                </a:solidFill>
                <a:effectLst/>
                <a:latin typeface="Consolas" panose="020B0609020204030204" pitchFamily="49" charset="0"/>
              </a:rPr>
              <a:t>Println</a:t>
            </a:r>
            <a:r>
              <a:rPr lang="en-US" dirty="0">
                <a:solidFill>
                  <a:srgbClr val="D4D4D4"/>
                </a:solidFill>
                <a:effectLst/>
                <a:latin typeface="Consolas" panose="020B0609020204030204" pitchFamily="49" charset="0"/>
              </a:rPr>
              <a:t>(</a:t>
            </a:r>
            <a:r>
              <a:rPr lang="en-US" dirty="0" err="1">
                <a:solidFill>
                  <a:srgbClr val="D4D4D4"/>
                </a:solidFill>
                <a:effectLst/>
                <a:latin typeface="Consolas" panose="020B0609020204030204" pitchFamily="49" charset="0"/>
              </a:rPr>
              <a:t>i</a:t>
            </a:r>
            <a:r>
              <a:rPr lang="en-US" dirty="0">
                <a:solidFill>
                  <a:srgbClr val="D4D4D4"/>
                </a:solidFill>
                <a:effectLst/>
                <a:latin typeface="Consolas" panose="020B0609020204030204" pitchFamily="49" charset="0"/>
              </a:rPr>
              <a:t>)    </a:t>
            </a:r>
            <a:r>
              <a:rPr lang="en-US" dirty="0">
                <a:solidFill>
                  <a:srgbClr val="6A9955"/>
                </a:solidFill>
                <a:effectLst/>
                <a:latin typeface="Consolas" panose="020B0609020204030204" pitchFamily="49" charset="0"/>
              </a:rPr>
              <a:t>// ERROR here: undefined: </a:t>
            </a:r>
            <a:r>
              <a:rPr lang="en-US" dirty="0" err="1">
                <a:solidFill>
                  <a:srgbClr val="6A9955"/>
                </a:solidFill>
                <a:effectLst/>
                <a:latin typeface="Consolas" panose="020B0609020204030204" pitchFamily="49" charset="0"/>
              </a:rPr>
              <a:t>i</a:t>
            </a:r>
            <a:endParaRPr lang="en-US" dirty="0">
              <a:solidFill>
                <a:srgbClr val="D4D4D4"/>
              </a:solidFill>
              <a:effectLst/>
              <a:latin typeface="Consolas" panose="020B0609020204030204" pitchFamily="49" charset="0"/>
            </a:endParaRPr>
          </a:p>
          <a:p>
            <a:pPr marL="414000" lvl="1" indent="0">
              <a:buNone/>
            </a:pPr>
            <a:r>
              <a:rPr lang="en-US" dirty="0">
                <a:solidFill>
                  <a:srgbClr val="D4D4D4"/>
                </a:solidFill>
                <a:effectLst/>
                <a:latin typeface="Consolas" panose="020B0609020204030204" pitchFamily="49" charset="0"/>
              </a:rPr>
              <a:t>    </a:t>
            </a:r>
            <a:r>
              <a:rPr lang="en-US" dirty="0" err="1">
                <a:solidFill>
                  <a:srgbClr val="D4D4D4"/>
                </a:solidFill>
                <a:effectLst/>
                <a:latin typeface="Consolas" panose="020B0609020204030204" pitchFamily="49" charset="0"/>
              </a:rPr>
              <a:t>fmt.</a:t>
            </a:r>
            <a:r>
              <a:rPr lang="en-US" dirty="0" err="1">
                <a:solidFill>
                  <a:srgbClr val="DCDCAA"/>
                </a:solidFill>
                <a:effectLst/>
                <a:latin typeface="Consolas" panose="020B0609020204030204" pitchFamily="49" charset="0"/>
              </a:rPr>
              <a:t>Println</a:t>
            </a:r>
            <a:r>
              <a:rPr lang="en-US" dirty="0">
                <a:solidFill>
                  <a:srgbClr val="D4D4D4"/>
                </a:solidFill>
                <a:effectLst/>
                <a:latin typeface="Consolas" panose="020B0609020204030204" pitchFamily="49" charset="0"/>
              </a:rPr>
              <a:t>(sum)</a:t>
            </a:r>
          </a:p>
          <a:p>
            <a:pPr marL="414000" lvl="1" indent="0">
              <a:buNone/>
            </a:pPr>
            <a:r>
              <a:rPr lang="en-US" dirty="0">
                <a:solidFill>
                  <a:srgbClr val="D4D4D4"/>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1922004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3E81-ABD6-4C42-9181-ED0F26211EDF}"/>
              </a:ext>
            </a:extLst>
          </p:cNvPr>
          <p:cNvSpPr>
            <a:spLocks noGrp="1"/>
          </p:cNvSpPr>
          <p:nvPr>
            <p:ph type="title"/>
          </p:nvPr>
        </p:nvSpPr>
        <p:spPr>
          <a:xfrm>
            <a:off x="913795" y="117445"/>
            <a:ext cx="10353762" cy="591773"/>
          </a:xfrm>
        </p:spPr>
        <p:txBody>
          <a:bodyPr>
            <a:normAutofit fontScale="90000"/>
          </a:bodyPr>
          <a:lstStyle/>
          <a:p>
            <a:r>
              <a:rPr lang="en-US" b="1" dirty="0">
                <a:effectLst/>
              </a:rPr>
              <a:t>For</a:t>
            </a:r>
            <a:endParaRPr lang="en-US" dirty="0"/>
          </a:p>
        </p:txBody>
      </p:sp>
      <p:sp>
        <p:nvSpPr>
          <p:cNvPr id="3" name="Content Placeholder 2">
            <a:extLst>
              <a:ext uri="{FF2B5EF4-FFF2-40B4-BE49-F238E27FC236}">
                <a16:creationId xmlns:a16="http://schemas.microsoft.com/office/drawing/2014/main" id="{1CD21260-F83A-4612-AEBB-45B855E3B372}"/>
              </a:ext>
            </a:extLst>
          </p:cNvPr>
          <p:cNvSpPr>
            <a:spLocks noGrp="1"/>
          </p:cNvSpPr>
          <p:nvPr>
            <p:ph idx="1"/>
          </p:nvPr>
        </p:nvSpPr>
        <p:spPr>
          <a:xfrm>
            <a:off x="913795" y="788566"/>
            <a:ext cx="10353762" cy="5002634"/>
          </a:xfrm>
        </p:spPr>
        <p:txBody>
          <a:bodyPr>
            <a:normAutofit/>
          </a:bodyPr>
          <a:lstStyle/>
          <a:p>
            <a:r>
              <a:rPr lang="vi-VN" dirty="0"/>
              <a:t>Cả 3 phần là không bắt buộc, khi bỏ 2 phần Init statement và Post statement đi chúng ta có thể bỏ luôn dấu ; và chúng ta sẽ có một thứ tương tự như while</a:t>
            </a:r>
            <a:endParaRPr lang="en-US" dirty="0"/>
          </a:p>
          <a:p>
            <a:pPr marL="414000" lvl="1" indent="0">
              <a:buNone/>
            </a:pPr>
            <a:r>
              <a:rPr lang="en-US" dirty="0">
                <a:solidFill>
                  <a:srgbClr val="D4D4D4"/>
                </a:solidFill>
                <a:effectLst/>
                <a:latin typeface="Consolas" panose="020B0609020204030204" pitchFamily="49" charset="0"/>
              </a:rPr>
              <a:t>    </a:t>
            </a:r>
            <a:r>
              <a:rPr lang="en-US" dirty="0">
                <a:solidFill>
                  <a:srgbClr val="C586C0"/>
                </a:solidFill>
                <a:effectLst/>
                <a:latin typeface="Consolas" panose="020B0609020204030204" pitchFamily="49" charset="0"/>
              </a:rPr>
              <a:t>for</a:t>
            </a:r>
            <a:r>
              <a:rPr lang="en-US" dirty="0">
                <a:solidFill>
                  <a:srgbClr val="D4D4D4"/>
                </a:solidFill>
                <a:effectLst/>
                <a:latin typeface="Consolas" panose="020B0609020204030204" pitchFamily="49" charset="0"/>
              </a:rPr>
              <a:t> sum &lt; </a:t>
            </a:r>
            <a:r>
              <a:rPr lang="en-US" dirty="0">
                <a:solidFill>
                  <a:srgbClr val="B5CEA8"/>
                </a:solidFill>
                <a:effectLst/>
                <a:latin typeface="Consolas" panose="020B0609020204030204" pitchFamily="49" charset="0"/>
              </a:rPr>
              <a:t>1000</a:t>
            </a:r>
            <a:r>
              <a:rPr lang="en-US" dirty="0">
                <a:solidFill>
                  <a:srgbClr val="D4D4D4"/>
                </a:solidFill>
                <a:effectLst/>
                <a:latin typeface="Consolas" panose="020B0609020204030204" pitchFamily="49" charset="0"/>
              </a:rPr>
              <a:t> {</a:t>
            </a:r>
          </a:p>
          <a:p>
            <a:pPr marL="414000" lvl="1" indent="0">
              <a:buNone/>
            </a:pPr>
            <a:r>
              <a:rPr lang="en-US" dirty="0">
                <a:solidFill>
                  <a:srgbClr val="D4D4D4"/>
                </a:solidFill>
                <a:effectLst/>
                <a:latin typeface="Consolas" panose="020B0609020204030204" pitchFamily="49" charset="0"/>
              </a:rPr>
              <a:t>        sum += sum</a:t>
            </a:r>
          </a:p>
          <a:p>
            <a:pPr marL="414000" lvl="1" indent="0">
              <a:buNone/>
            </a:pPr>
            <a:r>
              <a:rPr lang="en-US"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32671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1989-54DD-4629-B088-BBF3ABDDD402}"/>
              </a:ext>
            </a:extLst>
          </p:cNvPr>
          <p:cNvSpPr>
            <a:spLocks noGrp="1"/>
          </p:cNvSpPr>
          <p:nvPr>
            <p:ph type="title"/>
          </p:nvPr>
        </p:nvSpPr>
        <p:spPr>
          <a:xfrm>
            <a:off x="919119" y="72705"/>
            <a:ext cx="10353762" cy="539692"/>
          </a:xfrm>
        </p:spPr>
        <p:txBody>
          <a:bodyPr>
            <a:normAutofit fontScale="90000"/>
          </a:bodyPr>
          <a:lstStyle/>
          <a:p>
            <a:r>
              <a:rPr lang="en-US" b="1" dirty="0">
                <a:effectLst/>
              </a:rPr>
              <a:t>Switch</a:t>
            </a:r>
            <a:endParaRPr lang="en-US" dirty="0"/>
          </a:p>
        </p:txBody>
      </p:sp>
      <p:sp>
        <p:nvSpPr>
          <p:cNvPr id="3" name="Content Placeholder 2">
            <a:extLst>
              <a:ext uri="{FF2B5EF4-FFF2-40B4-BE49-F238E27FC236}">
                <a16:creationId xmlns:a16="http://schemas.microsoft.com/office/drawing/2014/main" id="{653D2816-690B-4C34-92D3-9230B8A96957}"/>
              </a:ext>
            </a:extLst>
          </p:cNvPr>
          <p:cNvSpPr>
            <a:spLocks noGrp="1"/>
          </p:cNvSpPr>
          <p:nvPr>
            <p:ph idx="1"/>
          </p:nvPr>
        </p:nvSpPr>
        <p:spPr>
          <a:xfrm>
            <a:off x="787960" y="612397"/>
            <a:ext cx="10353762" cy="6073629"/>
          </a:xfrm>
        </p:spPr>
        <p:txBody>
          <a:bodyPr>
            <a:normAutofit/>
          </a:bodyPr>
          <a:lstStyle/>
          <a:p>
            <a:pPr marL="36900" indent="0">
              <a:buNone/>
            </a:pPr>
            <a:endParaRPr lang="en-US" dirty="0">
              <a:solidFill>
                <a:srgbClr val="9CDCFE"/>
              </a:solidFill>
              <a:effectLst/>
              <a:latin typeface="Consolas" panose="020B0609020204030204" pitchFamily="49" charset="0"/>
            </a:endParaRPr>
          </a:p>
          <a:p>
            <a:pPr marL="36900" indent="0">
              <a:buNone/>
            </a:pPr>
            <a:r>
              <a:rPr lang="en-US" dirty="0" err="1">
                <a:solidFill>
                  <a:srgbClr val="9CDCFE"/>
                </a:solidFill>
                <a:effectLst/>
                <a:latin typeface="Consolas" panose="020B0609020204030204" pitchFamily="49" charset="0"/>
              </a:rPr>
              <a:t>i</a:t>
            </a:r>
            <a:r>
              <a:rPr lang="en-US" dirty="0">
                <a:solidFill>
                  <a:srgbClr val="D4D4D4"/>
                </a:solidFill>
                <a:effectLst/>
                <a:latin typeface="Consolas" panose="020B0609020204030204" pitchFamily="49" charset="0"/>
              </a:rPr>
              <a:t> := </a:t>
            </a:r>
            <a:r>
              <a:rPr lang="en-US" dirty="0">
                <a:solidFill>
                  <a:srgbClr val="B5CEA8"/>
                </a:solidFill>
                <a:effectLst/>
                <a:latin typeface="Consolas" panose="020B0609020204030204" pitchFamily="49" charset="0"/>
              </a:rPr>
              <a:t>0</a:t>
            </a:r>
            <a:endParaRPr lang="en-US" dirty="0">
              <a:solidFill>
                <a:srgbClr val="D4D4D4"/>
              </a:solidFill>
              <a:effectLst/>
              <a:latin typeface="Consolas" panose="020B0609020204030204" pitchFamily="49" charset="0"/>
            </a:endParaRPr>
          </a:p>
          <a:p>
            <a:pPr marL="36900" indent="0">
              <a:buNone/>
            </a:pPr>
            <a:r>
              <a:rPr lang="en-US" dirty="0">
                <a:solidFill>
                  <a:srgbClr val="C586C0"/>
                </a:solidFill>
                <a:effectLst/>
                <a:latin typeface="Consolas" panose="020B0609020204030204" pitchFamily="49" charset="0"/>
              </a:rPr>
              <a:t>switch</a:t>
            </a:r>
            <a:r>
              <a:rPr lang="en-US" dirty="0">
                <a:solidFill>
                  <a:srgbClr val="D4D4D4"/>
                </a:solidFill>
                <a:effectLst/>
                <a:latin typeface="Consolas" panose="020B0609020204030204" pitchFamily="49" charset="0"/>
              </a:rPr>
              <a:t> </a:t>
            </a:r>
            <a:r>
              <a:rPr lang="en-US" dirty="0" err="1">
                <a:solidFill>
                  <a:srgbClr val="D4D4D4"/>
                </a:solidFill>
                <a:effectLst/>
                <a:latin typeface="Consolas" panose="020B0609020204030204" pitchFamily="49" charset="0"/>
              </a:rPr>
              <a:t>i</a:t>
            </a:r>
            <a:r>
              <a:rPr lang="en-US" dirty="0">
                <a:solidFill>
                  <a:srgbClr val="D4D4D4"/>
                </a:solidFill>
                <a:effectLst/>
                <a:latin typeface="Consolas" panose="020B0609020204030204" pitchFamily="49" charset="0"/>
              </a:rPr>
              <a:t> {</a:t>
            </a:r>
          </a:p>
          <a:p>
            <a:pPr marL="36900" indent="0">
              <a:buNone/>
            </a:pPr>
            <a:r>
              <a:rPr lang="en-US" dirty="0">
                <a:solidFill>
                  <a:srgbClr val="C586C0"/>
                </a:solidFill>
                <a:effectLst/>
                <a:latin typeface="Consolas" panose="020B0609020204030204" pitchFamily="49" charset="0"/>
              </a:rPr>
              <a:t>case</a:t>
            </a:r>
            <a:r>
              <a:rPr lang="en-US" dirty="0">
                <a:solidFill>
                  <a:srgbClr val="D4D4D4"/>
                </a:solidFill>
                <a:effectLst/>
                <a:latin typeface="Consolas" panose="020B0609020204030204" pitchFamily="49" charset="0"/>
              </a:rPr>
              <a:t> </a:t>
            </a:r>
            <a:r>
              <a:rPr lang="en-US" dirty="0">
                <a:solidFill>
                  <a:srgbClr val="B5CEA8"/>
                </a:solidFill>
                <a:effectLst/>
                <a:latin typeface="Consolas" panose="020B0609020204030204" pitchFamily="49" charset="0"/>
              </a:rPr>
              <a:t>0</a:t>
            </a:r>
            <a:r>
              <a:rPr lang="en-US" dirty="0">
                <a:solidFill>
                  <a:srgbClr val="D4D4D4"/>
                </a:solidFill>
                <a:effectLst/>
                <a:latin typeface="Consolas" panose="020B0609020204030204" pitchFamily="49" charset="0"/>
              </a:rPr>
              <a:t>:</a:t>
            </a:r>
          </a:p>
          <a:p>
            <a:pPr marL="36900" indent="0">
              <a:buNone/>
            </a:pPr>
            <a:r>
              <a:rPr lang="en-US" dirty="0">
                <a:solidFill>
                  <a:srgbClr val="C586C0"/>
                </a:solidFill>
                <a:effectLst/>
                <a:latin typeface="Consolas" panose="020B0609020204030204" pitchFamily="49" charset="0"/>
              </a:rPr>
              <a:t>case</a:t>
            </a:r>
            <a:r>
              <a:rPr lang="en-US" dirty="0">
                <a:solidFill>
                  <a:srgbClr val="D4D4D4"/>
                </a:solidFill>
                <a:effectLst/>
                <a:latin typeface="Consolas" panose="020B0609020204030204" pitchFamily="49" charset="0"/>
              </a:rPr>
              <a:t> </a:t>
            </a:r>
            <a:r>
              <a:rPr lang="en-US" dirty="0">
                <a:solidFill>
                  <a:srgbClr val="DCDCAA"/>
                </a:solidFill>
                <a:effectLst/>
                <a:latin typeface="Consolas" panose="020B0609020204030204" pitchFamily="49" charset="0"/>
              </a:rPr>
              <a:t>f</a:t>
            </a:r>
            <a:r>
              <a:rPr lang="en-US" dirty="0">
                <a:solidFill>
                  <a:srgbClr val="D4D4D4"/>
                </a:solidFill>
                <a:effectLst/>
                <a:latin typeface="Consolas" panose="020B0609020204030204" pitchFamily="49" charset="0"/>
              </a:rPr>
              <a:t>():</a:t>
            </a:r>
          </a:p>
          <a:p>
            <a:pPr marL="36900" indent="0">
              <a:buNone/>
            </a:pPr>
            <a:r>
              <a:rPr lang="en-US" dirty="0">
                <a:solidFill>
                  <a:srgbClr val="D4D4D4"/>
                </a:solidFill>
                <a:effectLst/>
                <a:latin typeface="Consolas" panose="020B0609020204030204" pitchFamily="49" charset="0"/>
              </a:rPr>
              <a:t>}</a:t>
            </a:r>
          </a:p>
          <a:p>
            <a:pPr marL="36900" indent="0">
              <a:buNone/>
            </a:pPr>
            <a:endParaRPr lang="en-US" dirty="0">
              <a:solidFill>
                <a:srgbClr val="F8F8F2"/>
              </a:solidFill>
              <a:effectLst/>
              <a:latin typeface="inherit"/>
            </a:endParaRPr>
          </a:p>
          <a:p>
            <a:pPr marL="36900" indent="0">
              <a:buNone/>
            </a:pPr>
            <a:r>
              <a:rPr lang="en-US" dirty="0">
                <a:solidFill>
                  <a:srgbClr val="F8F8F2"/>
                </a:solidFill>
                <a:effectLst/>
                <a:latin typeface="inherit"/>
              </a:rPr>
              <a:t>S</a:t>
            </a:r>
            <a:r>
              <a:rPr lang="vi-VN" dirty="0">
                <a:solidFill>
                  <a:srgbClr val="F8F8F2"/>
                </a:solidFill>
                <a:effectLst/>
                <a:latin typeface="inherit"/>
              </a:rPr>
              <a:t>witch trong Go có khác biệt là không cần break trong mỗi case (mặc định các case tự break), do chỉ có trường hợp thỏa mãn đầu tiên được chạy (tính từ trên xuống dưới). Biểu thức sau case không cần phải là hằng số mà có thể là function call, nhưng lưu ý là kiểu dữ liệu của giá trị sau switch và giá trị sau case phải giống nhau</a:t>
            </a:r>
            <a:endParaRPr lang="en-US"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64327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5683-6028-44AC-8540-AEA86C593407}"/>
              </a:ext>
            </a:extLst>
          </p:cNvPr>
          <p:cNvSpPr>
            <a:spLocks noGrp="1"/>
          </p:cNvSpPr>
          <p:nvPr>
            <p:ph type="title"/>
          </p:nvPr>
        </p:nvSpPr>
        <p:spPr/>
        <p:txBody>
          <a:bodyPr>
            <a:normAutofit/>
          </a:bodyPr>
          <a:lstStyle/>
          <a:p>
            <a:r>
              <a:rPr lang="en-US" b="1" dirty="0">
                <a:effectLst/>
              </a:rPr>
              <a:t>Defer</a:t>
            </a:r>
            <a:endParaRPr lang="en-US" dirty="0"/>
          </a:p>
        </p:txBody>
      </p:sp>
      <p:sp>
        <p:nvSpPr>
          <p:cNvPr id="3" name="Content Placeholder 2">
            <a:extLst>
              <a:ext uri="{FF2B5EF4-FFF2-40B4-BE49-F238E27FC236}">
                <a16:creationId xmlns:a16="http://schemas.microsoft.com/office/drawing/2014/main" id="{AA07417A-737F-4780-9BEB-2F7FD9E2A387}"/>
              </a:ext>
            </a:extLst>
          </p:cNvPr>
          <p:cNvSpPr>
            <a:spLocks noGrp="1"/>
          </p:cNvSpPr>
          <p:nvPr>
            <p:ph idx="1"/>
          </p:nvPr>
        </p:nvSpPr>
        <p:spPr/>
        <p:txBody>
          <a:bodyPr>
            <a:normAutofit lnSpcReduction="10000"/>
          </a:bodyPr>
          <a:lstStyle/>
          <a:p>
            <a:r>
              <a:rPr lang="vi-VN" dirty="0"/>
              <a:t>Trì hoãn (defer) là một khái niệm khá mới trong điều khiển luồng. Nó cho phép một câu lệnh được gọi ra nhưng không thực thi ngay mà hoãn lại</a:t>
            </a:r>
            <a:r>
              <a:rPr lang="en-US" dirty="0"/>
              <a:t> </a:t>
            </a:r>
            <a:r>
              <a:rPr lang="en-US" dirty="0" err="1"/>
              <a:t>và</a:t>
            </a:r>
            <a:r>
              <a:rPr lang="en-US" dirty="0"/>
              <a:t> </a:t>
            </a:r>
            <a:r>
              <a:rPr lang="en-US" b="1" dirty="0" err="1">
                <a:effectLst/>
                <a:latin typeface="OpenSans"/>
              </a:rPr>
              <a:t>thực</a:t>
            </a:r>
            <a:r>
              <a:rPr lang="en-US" b="1" dirty="0">
                <a:effectLst/>
                <a:latin typeface="OpenSans"/>
              </a:rPr>
              <a:t> </a:t>
            </a:r>
            <a:r>
              <a:rPr lang="en-US" b="1" dirty="0" err="1">
                <a:effectLst/>
                <a:latin typeface="OpenSans"/>
              </a:rPr>
              <a:t>thi</a:t>
            </a:r>
            <a:r>
              <a:rPr lang="en-US" b="1" dirty="0">
                <a:effectLst/>
                <a:latin typeface="OpenSans"/>
              </a:rPr>
              <a:t> </a:t>
            </a:r>
            <a:r>
              <a:rPr lang="en-US" b="1" dirty="0" err="1">
                <a:effectLst/>
                <a:latin typeface="OpenSans"/>
              </a:rPr>
              <a:t>khi</a:t>
            </a:r>
            <a:r>
              <a:rPr lang="en-US" b="1" dirty="0">
                <a:effectLst/>
                <a:latin typeface="OpenSans"/>
              </a:rPr>
              <a:t> </a:t>
            </a:r>
            <a:r>
              <a:rPr lang="en-US" b="1" dirty="0" err="1">
                <a:effectLst/>
                <a:latin typeface="OpenSans"/>
              </a:rPr>
              <a:t>hàm</a:t>
            </a:r>
            <a:r>
              <a:rPr lang="en-US" b="1" dirty="0">
                <a:effectLst/>
                <a:latin typeface="OpenSans"/>
              </a:rPr>
              <a:t> </a:t>
            </a:r>
            <a:r>
              <a:rPr lang="en-US" b="1" dirty="0" err="1">
                <a:effectLst/>
                <a:latin typeface="OpenSans"/>
              </a:rPr>
              <a:t>chứa</a:t>
            </a:r>
            <a:r>
              <a:rPr lang="en-US" b="1" dirty="0">
                <a:effectLst/>
                <a:latin typeface="OpenSans"/>
              </a:rPr>
              <a:t> </a:t>
            </a:r>
            <a:r>
              <a:rPr lang="en-US" b="1" dirty="0" err="1">
                <a:effectLst/>
                <a:latin typeface="OpenSans"/>
              </a:rPr>
              <a:t>nó</a:t>
            </a:r>
            <a:r>
              <a:rPr lang="en-US" b="1" dirty="0">
                <a:effectLst/>
                <a:latin typeface="OpenSans"/>
              </a:rPr>
              <a:t> </a:t>
            </a:r>
            <a:r>
              <a:rPr lang="en-US" b="1" dirty="0" err="1">
                <a:effectLst/>
                <a:latin typeface="OpenSans"/>
              </a:rPr>
              <a:t>kết</a:t>
            </a:r>
            <a:r>
              <a:rPr lang="en-US" b="1" dirty="0">
                <a:effectLst/>
                <a:latin typeface="OpenSans"/>
              </a:rPr>
              <a:t> </a:t>
            </a:r>
            <a:r>
              <a:rPr lang="en-US" b="1" dirty="0" err="1">
                <a:effectLst/>
                <a:latin typeface="OpenSans"/>
              </a:rPr>
              <a:t>thúc</a:t>
            </a:r>
            <a:r>
              <a:rPr lang="en-US" b="1" dirty="0">
                <a:effectLst/>
                <a:latin typeface="OpenSans"/>
              </a:rPr>
              <a:t> </a:t>
            </a:r>
          </a:p>
          <a:p>
            <a:r>
              <a:rPr lang="vi-VN" dirty="0">
                <a:effectLst/>
              </a:rPr>
              <a:t>Các lệnh được gọi qua từ khóa defer sẽ được đưa vào một ngăn xếp (stack), hoạt động theo cơ chế vào sau ra trước (last-in-first-out). Lệnh nào defer sau sẽ được thực thi trước, giống như xếp 1 chồng đĩa thì chiếc đĩa sau cùng (ở trên cùng) sẽ được lấy ra trước.</a:t>
            </a:r>
            <a:endParaRPr lang="en-US" dirty="0">
              <a:effectLst/>
            </a:endParaRPr>
          </a:p>
          <a:p>
            <a:r>
              <a:rPr lang="vi-VN" dirty="0">
                <a:effectLst/>
              </a:rPr>
              <a:t>khi gọi lệnh defer thì giá trị của biến trong câu lệnh được xác định tại thời điểm gọi chứ không phải tại thời điểm thực thi.</a:t>
            </a:r>
            <a:endParaRPr lang="en-US" dirty="0"/>
          </a:p>
        </p:txBody>
      </p:sp>
    </p:spTree>
    <p:extLst>
      <p:ext uri="{BB962C8B-B14F-4D97-AF65-F5344CB8AC3E}">
        <p14:creationId xmlns:p14="http://schemas.microsoft.com/office/powerpoint/2010/main" val="381624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E7DC-19F2-4C3F-B0E7-9F4AF2E0BBAC}"/>
              </a:ext>
            </a:extLst>
          </p:cNvPr>
          <p:cNvSpPr>
            <a:spLocks noGrp="1"/>
          </p:cNvSpPr>
          <p:nvPr>
            <p:ph type="title"/>
          </p:nvPr>
        </p:nvSpPr>
        <p:spPr/>
        <p:txBody>
          <a:bodyPr/>
          <a:lstStyle/>
          <a:p>
            <a:r>
              <a:rPr lang="en-US" dirty="0"/>
              <a:t>Panic</a:t>
            </a:r>
          </a:p>
        </p:txBody>
      </p:sp>
      <p:sp>
        <p:nvSpPr>
          <p:cNvPr id="3" name="Content Placeholder 2">
            <a:extLst>
              <a:ext uri="{FF2B5EF4-FFF2-40B4-BE49-F238E27FC236}">
                <a16:creationId xmlns:a16="http://schemas.microsoft.com/office/drawing/2014/main" id="{043A99A2-1E72-458C-B4A0-D4BBF8122C38}"/>
              </a:ext>
            </a:extLst>
          </p:cNvPr>
          <p:cNvSpPr>
            <a:spLocks noGrp="1"/>
          </p:cNvSpPr>
          <p:nvPr>
            <p:ph idx="1"/>
          </p:nvPr>
        </p:nvSpPr>
        <p:spPr/>
        <p:txBody>
          <a:bodyPr>
            <a:normAutofit/>
          </a:bodyPr>
          <a:lstStyle/>
          <a:p>
            <a:r>
              <a:rPr lang="vi-VN" dirty="0"/>
              <a:t>Panic được định nghĩa như sau</a:t>
            </a:r>
          </a:p>
          <a:p>
            <a:pPr marL="36900" indent="0">
              <a:buNone/>
            </a:pPr>
            <a:r>
              <a:rPr lang="en-US" dirty="0" err="1">
                <a:solidFill>
                  <a:srgbClr val="569CD6"/>
                </a:solidFill>
                <a:effectLst/>
                <a:latin typeface="Consolas" panose="020B0609020204030204" pitchFamily="49" charset="0"/>
              </a:rPr>
              <a:t>func</a:t>
            </a:r>
            <a:r>
              <a:rPr lang="en-US" dirty="0">
                <a:solidFill>
                  <a:srgbClr val="D4D4D4"/>
                </a:solidFill>
                <a:effectLst/>
                <a:latin typeface="Consolas" panose="020B0609020204030204" pitchFamily="49" charset="0"/>
              </a:rPr>
              <a:t> </a:t>
            </a:r>
            <a:r>
              <a:rPr lang="en-US" dirty="0">
                <a:solidFill>
                  <a:srgbClr val="DCDCAA"/>
                </a:solidFill>
                <a:effectLst/>
                <a:latin typeface="Consolas" panose="020B0609020204030204" pitchFamily="49" charset="0"/>
              </a:rPr>
              <a:t>panic</a:t>
            </a:r>
            <a:r>
              <a:rPr lang="en-US" dirty="0">
                <a:solidFill>
                  <a:srgbClr val="D4D4D4"/>
                </a:solidFill>
                <a:effectLst/>
                <a:latin typeface="Consolas" panose="020B0609020204030204" pitchFamily="49" charset="0"/>
              </a:rPr>
              <a:t>(</a:t>
            </a:r>
            <a:r>
              <a:rPr lang="en-US" dirty="0">
                <a:solidFill>
                  <a:srgbClr val="569CD6"/>
                </a:solidFill>
                <a:effectLst/>
                <a:latin typeface="Consolas" panose="020B0609020204030204" pitchFamily="49" charset="0"/>
              </a:rPr>
              <a:t>interface</a:t>
            </a:r>
            <a:r>
              <a:rPr lang="en-US" dirty="0">
                <a:solidFill>
                  <a:srgbClr val="D4D4D4"/>
                </a:solidFill>
                <a:effectLst/>
                <a:latin typeface="Consolas" panose="020B0609020204030204" pitchFamily="49" charset="0"/>
              </a:rPr>
              <a:t>{})</a:t>
            </a:r>
          </a:p>
          <a:p>
            <a:pPr marL="36900" indent="0">
              <a:buNone/>
            </a:pPr>
            <a:r>
              <a:rPr lang="vi-VN" dirty="0"/>
              <a:t>Các tham số được truyền cho Panic sẽ được in ra khi chương trình chấm dứt.</a:t>
            </a:r>
          </a:p>
          <a:p>
            <a:endParaRPr lang="vi-VN" dirty="0"/>
          </a:p>
        </p:txBody>
      </p:sp>
    </p:spTree>
    <p:extLst>
      <p:ext uri="{BB962C8B-B14F-4D97-AF65-F5344CB8AC3E}">
        <p14:creationId xmlns:p14="http://schemas.microsoft.com/office/powerpoint/2010/main" val="257390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A739-AA80-48EE-AF7D-D768F2A8C08D}"/>
              </a:ext>
            </a:extLst>
          </p:cNvPr>
          <p:cNvSpPr>
            <a:spLocks noGrp="1"/>
          </p:cNvSpPr>
          <p:nvPr>
            <p:ph type="title"/>
          </p:nvPr>
        </p:nvSpPr>
        <p:spPr/>
        <p:txBody>
          <a:bodyPr>
            <a:normAutofit/>
          </a:bodyPr>
          <a:lstStyle/>
          <a:p>
            <a:r>
              <a:rPr lang="en-US" b="1" dirty="0">
                <a:effectLst/>
              </a:rPr>
              <a:t>Recover </a:t>
            </a:r>
            <a:endParaRPr lang="en-US" dirty="0"/>
          </a:p>
        </p:txBody>
      </p:sp>
      <p:sp>
        <p:nvSpPr>
          <p:cNvPr id="3" name="Content Placeholder 2">
            <a:extLst>
              <a:ext uri="{FF2B5EF4-FFF2-40B4-BE49-F238E27FC236}">
                <a16:creationId xmlns:a16="http://schemas.microsoft.com/office/drawing/2014/main" id="{452F1C75-CBE2-467D-A911-54300117E50E}"/>
              </a:ext>
            </a:extLst>
          </p:cNvPr>
          <p:cNvSpPr>
            <a:spLocks noGrp="1"/>
          </p:cNvSpPr>
          <p:nvPr>
            <p:ph idx="1"/>
          </p:nvPr>
        </p:nvSpPr>
        <p:spPr/>
        <p:txBody>
          <a:bodyPr/>
          <a:lstStyle/>
          <a:p>
            <a:r>
              <a:rPr lang="vi-VN" dirty="0">
                <a:effectLst/>
              </a:rPr>
              <a:t>Recover là hàm được tích hợp sẵn trong Go, được sử dụng để lấy lại kiểm soát của goroutine đang panic.</a:t>
            </a:r>
            <a:br>
              <a:rPr lang="en-US" b="1" dirty="0">
                <a:effectLst/>
              </a:rPr>
            </a:br>
            <a:r>
              <a:rPr lang="en-US" b="1" dirty="0">
                <a:effectLst/>
              </a:rPr>
              <a:t>Recover </a:t>
            </a:r>
            <a:r>
              <a:rPr lang="vi-VN" dirty="0"/>
              <a:t>được định nghĩa như sau</a:t>
            </a:r>
            <a:endParaRPr lang="en-US" b="1" dirty="0">
              <a:effectLst/>
            </a:endParaRPr>
          </a:p>
          <a:p>
            <a:pPr marL="36900" indent="0">
              <a:buNone/>
            </a:pPr>
            <a:r>
              <a:rPr lang="en-US" dirty="0">
                <a:solidFill>
                  <a:srgbClr val="DCDCAA"/>
                </a:solidFill>
                <a:effectLst/>
                <a:latin typeface="Consolas" panose="020B0609020204030204" pitchFamily="49" charset="0"/>
              </a:rPr>
              <a:t>  recover</a:t>
            </a:r>
            <a:r>
              <a:rPr lang="en-US" dirty="0">
                <a:solidFill>
                  <a:srgbClr val="D4D4D4"/>
                </a:solidFill>
                <a:effectLst/>
                <a:latin typeface="Consolas" panose="020B0609020204030204" pitchFamily="49" charset="0"/>
              </a:rPr>
              <a:t>() </a:t>
            </a:r>
            <a:r>
              <a:rPr lang="en-US" dirty="0">
                <a:solidFill>
                  <a:srgbClr val="569CD6"/>
                </a:solidFill>
                <a:effectLst/>
                <a:latin typeface="Consolas" panose="020B0609020204030204" pitchFamily="49" charset="0"/>
              </a:rPr>
              <a:t>interface</a:t>
            </a:r>
            <a:r>
              <a:rPr lang="en-US" dirty="0">
                <a:solidFill>
                  <a:srgbClr val="D4D4D4"/>
                </a:solidFill>
                <a:effectLst/>
                <a:latin typeface="Consolas" panose="020B0609020204030204" pitchFamily="49" charset="0"/>
              </a:rPr>
              <a:t>{}</a:t>
            </a:r>
          </a:p>
          <a:p>
            <a:pPr marL="36900" indent="0">
              <a:buNone/>
            </a:pPr>
            <a:endParaRPr lang="en-US" b="1" dirty="0">
              <a:effectLst/>
            </a:endParaRPr>
          </a:p>
          <a:p>
            <a:endParaRPr lang="en-US" dirty="0"/>
          </a:p>
        </p:txBody>
      </p:sp>
    </p:spTree>
    <p:extLst>
      <p:ext uri="{BB962C8B-B14F-4D97-AF65-F5344CB8AC3E}">
        <p14:creationId xmlns:p14="http://schemas.microsoft.com/office/powerpoint/2010/main" val="3774427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{06F70E29-71D5-4D37-B1AF-A667A8962A8D}tf11665031</Template>
  <TotalTime>0</TotalTime>
  <Words>682</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Nova</vt:lpstr>
      <vt:lpstr>Arial Nova Light</vt:lpstr>
      <vt:lpstr>Consolas</vt:lpstr>
      <vt:lpstr>inherit</vt:lpstr>
      <vt:lpstr>Monaco</vt:lpstr>
      <vt:lpstr>OpenSans</vt:lpstr>
      <vt:lpstr>Wingdings 2</vt:lpstr>
      <vt:lpstr>SlateVTI</vt:lpstr>
      <vt:lpstr>Flow control</vt:lpstr>
      <vt:lpstr>If, else</vt:lpstr>
      <vt:lpstr>For</vt:lpstr>
      <vt:lpstr>For</vt:lpstr>
      <vt:lpstr>For</vt:lpstr>
      <vt:lpstr>Switch</vt:lpstr>
      <vt:lpstr>Defer</vt:lpstr>
      <vt:lpstr>Panic</vt:lpstr>
      <vt:lpstr>Recover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2020-06-24T04:08:18Z</dcterms:created>
  <dcterms:modified xsi:type="dcterms:W3CDTF">2020-06-24T06:59:15Z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