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4" r:id="rId5"/>
    <p:sldId id="265" r:id="rId6"/>
    <p:sldId id="266" r:id="rId7"/>
    <p:sldId id="267" r:id="rId8"/>
    <p:sldId id="268" r:id="rId9"/>
    <p:sldId id="269" r:id="rId10"/>
    <p:sldId id="270" r:id="rId11"/>
    <p:sldId id="27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29EA28-31F8-4AEF-A9B6-2BA21AFF73B8}" type="datetimeFigureOut">
              <a:rPr lang="en-US" smtClean="0"/>
              <a:pPr/>
              <a:t>8/6/2010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12516-774C-401A-9F19-37BB9A59D08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29EA28-31F8-4AEF-A9B6-2BA21AFF73B8}" type="datetimeFigureOut">
              <a:rPr lang="en-US" smtClean="0"/>
              <a:pPr/>
              <a:t>8/6/2010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12516-774C-401A-9F19-37BB9A59D08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29EA28-31F8-4AEF-A9B6-2BA21AFF73B8}" type="datetimeFigureOut">
              <a:rPr lang="en-US" smtClean="0"/>
              <a:pPr/>
              <a:t>8/6/2010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12516-774C-401A-9F19-37BB9A59D08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29EA28-31F8-4AEF-A9B6-2BA21AFF73B8}" type="datetimeFigureOut">
              <a:rPr lang="en-US" smtClean="0"/>
              <a:pPr/>
              <a:t>8/6/2010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12516-774C-401A-9F19-37BB9A59D08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29EA28-31F8-4AEF-A9B6-2BA21AFF73B8}" type="datetimeFigureOut">
              <a:rPr lang="en-US" smtClean="0"/>
              <a:pPr/>
              <a:t>8/6/2010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12516-774C-401A-9F19-37BB9A59D08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29EA28-31F8-4AEF-A9B6-2BA21AFF73B8}" type="datetimeFigureOut">
              <a:rPr lang="en-US" smtClean="0"/>
              <a:pPr/>
              <a:t>8/6/2010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12516-774C-401A-9F19-37BB9A59D08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29EA28-31F8-4AEF-A9B6-2BA21AFF73B8}" type="datetimeFigureOut">
              <a:rPr lang="en-US" smtClean="0"/>
              <a:pPr/>
              <a:t>8/6/2010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812516-774C-401A-9F19-37BB9A59D08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29EA28-31F8-4AEF-A9B6-2BA21AFF73B8}" type="datetimeFigureOut">
              <a:rPr lang="en-US" smtClean="0"/>
              <a:pPr/>
              <a:t>8/6/2010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812516-774C-401A-9F19-37BB9A59D08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29EA28-31F8-4AEF-A9B6-2BA21AFF73B8}" type="datetimeFigureOut">
              <a:rPr lang="en-US" smtClean="0"/>
              <a:pPr/>
              <a:t>8/6/2010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812516-774C-401A-9F19-37BB9A59D08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9EA28-31F8-4AEF-A9B6-2BA21AFF73B8}" type="datetimeFigureOut">
              <a:rPr lang="en-US" smtClean="0"/>
              <a:pPr/>
              <a:t>8/6/2010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12516-774C-401A-9F19-37BB9A59D08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9EA28-31F8-4AEF-A9B6-2BA21AFF73B8}" type="datetimeFigureOut">
              <a:rPr lang="en-US" smtClean="0"/>
              <a:pPr/>
              <a:t>8/6/2010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12516-774C-401A-9F19-37BB9A59D08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29EA28-31F8-4AEF-A9B6-2BA21AFF73B8}" type="datetimeFigureOut">
              <a:rPr lang="en-US" smtClean="0"/>
              <a:pPr/>
              <a:t>8/6/2010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812516-774C-401A-9F19-37BB9A59D08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smtClean="0">
                <a:latin typeface="Times New Roman" pitchFamily="18" charset="0"/>
                <a:cs typeface="Times New Roman" pitchFamily="18" charset="0"/>
              </a:rPr>
              <a:t>Hàng đợi và Ngăn xếp </a:t>
            </a:r>
            <a:br>
              <a:rPr lang="en-US" sz="3200" smtClean="0">
                <a:latin typeface="Times New Roman" pitchFamily="18" charset="0"/>
                <a:cs typeface="Times New Roman" pitchFamily="18" charset="0"/>
              </a:rPr>
            </a:br>
            <a:r>
              <a:rPr lang="en-US" sz="3200" smtClean="0">
                <a:latin typeface="Times New Roman" pitchFamily="18" charset="0"/>
                <a:cs typeface="Times New Roman" pitchFamily="18" charset="0"/>
              </a:rPr>
              <a:t>(Queue and Stack)</a:t>
            </a:r>
            <a:endParaRPr lang="en-US" sz="3200">
              <a:latin typeface="Times New Roman" pitchFamily="18" charset="0"/>
              <a:cs typeface="Times New Roman" pitchFamily="18" charset="0"/>
            </a:endParaRPr>
          </a:p>
        </p:txBody>
      </p:sp>
      <p:sp>
        <p:nvSpPr>
          <p:cNvPr id="5" name="Subtitle 2"/>
          <p:cNvSpPr>
            <a:spLocks noGrp="1"/>
          </p:cNvSpPr>
          <p:nvPr>
            <p:ph type="subTitle" idx="1"/>
          </p:nvPr>
        </p:nvSpPr>
        <p:spPr/>
        <p:txBody>
          <a:bodyPr>
            <a:normAutofit/>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Biểu thức hậu tố </a:t>
            </a:r>
            <a:br>
              <a:rPr lang="en-US" smtClean="0"/>
            </a:br>
            <a:r>
              <a:rPr lang="en-US" sz="3100" smtClean="0"/>
              <a:t>(ký pháp nghịch đảo Balan)</a:t>
            </a:r>
            <a:endParaRPr lang="en-US"/>
          </a:p>
        </p:txBody>
      </p:sp>
      <p:sp>
        <p:nvSpPr>
          <p:cNvPr id="3" name="Content Placeholder 2"/>
          <p:cNvSpPr>
            <a:spLocks noGrp="1"/>
          </p:cNvSpPr>
          <p:nvPr>
            <p:ph idx="1"/>
          </p:nvPr>
        </p:nvSpPr>
        <p:spPr/>
        <p:txBody>
          <a:bodyPr>
            <a:normAutofit/>
          </a:bodyPr>
          <a:lstStyle/>
          <a:p>
            <a:pPr>
              <a:buNone/>
            </a:pPr>
            <a:r>
              <a:rPr lang="en-US" smtClean="0"/>
              <a:t>   5 </a:t>
            </a:r>
            <a:r>
              <a:rPr lang="en-US" smtClean="0"/>
              <a:t>+ ((1 + 2) * 4) + 3</a:t>
            </a:r>
            <a:br>
              <a:rPr lang="en-US" smtClean="0"/>
            </a:br>
            <a:r>
              <a:rPr lang="en-US" smtClean="0"/>
              <a:t/>
            </a:r>
            <a:br>
              <a:rPr lang="en-US" smtClean="0"/>
            </a:br>
            <a:r>
              <a:rPr lang="en-US" smtClean="0"/>
              <a:t>được biểu diễn lại dưới dạng hậu tố </a:t>
            </a:r>
            <a:r>
              <a:rPr lang="en-US" smtClean="0"/>
              <a:t>là </a:t>
            </a:r>
            <a:r>
              <a:rPr lang="en-US" smtClean="0"/>
              <a:t>:</a:t>
            </a:r>
            <a:r>
              <a:rPr lang="en-US" smtClean="0"/>
              <a:t/>
            </a:r>
            <a:br>
              <a:rPr lang="en-US" smtClean="0"/>
            </a:br>
            <a:r>
              <a:rPr lang="en-US" smtClean="0"/>
              <a:t/>
            </a:r>
            <a:br>
              <a:rPr lang="en-US" smtClean="0"/>
            </a:br>
            <a:r>
              <a:rPr lang="en-US" smtClean="0"/>
              <a:t>5 1 2 + 4 * + 3 +</a:t>
            </a:r>
            <a:br>
              <a:rPr lang="en-US" smtClean="0"/>
            </a:b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Thuật toán</a:t>
            </a:r>
            <a:endParaRPr lang="en-US"/>
          </a:p>
        </p:txBody>
      </p:sp>
      <p:sp>
        <p:nvSpPr>
          <p:cNvPr id="3" name="Content Placeholder 2"/>
          <p:cNvSpPr>
            <a:spLocks noGrp="1"/>
          </p:cNvSpPr>
          <p:nvPr>
            <p:ph idx="1"/>
          </p:nvPr>
        </p:nvSpPr>
        <p:spPr/>
        <p:txBody>
          <a:bodyPr>
            <a:normAutofit fontScale="62500" lnSpcReduction="20000"/>
          </a:bodyPr>
          <a:lstStyle/>
          <a:p>
            <a:r>
              <a:rPr lang="en-US" smtClean="0"/>
              <a:t>- Nếu gặp một toán hạng (con số hoặc biến) thì ghi nó vào chuỗi kết quả (chuỗi kết quả là biểu thức trung tố).</a:t>
            </a:r>
            <a:br>
              <a:rPr lang="en-US" smtClean="0"/>
            </a:br>
            <a:r>
              <a:rPr lang="en-US" smtClean="0"/>
              <a:t/>
            </a:r>
            <a:br>
              <a:rPr lang="en-US" smtClean="0"/>
            </a:br>
            <a:r>
              <a:rPr lang="en-US" smtClean="0"/>
              <a:t>- Nếu gặp dấu mở ngoặc, đưa nó vào stack.</a:t>
            </a:r>
            <a:br>
              <a:rPr lang="en-US" smtClean="0"/>
            </a:br>
            <a:r>
              <a:rPr lang="en-US" smtClean="0"/>
              <a:t/>
            </a:r>
            <a:br>
              <a:rPr lang="en-US" smtClean="0"/>
            </a:br>
            <a:r>
              <a:rPr lang="en-US" smtClean="0"/>
              <a:t>- Nếu gặp một toán tử (gọi là o1 ), thực hiện hai bước sau:</a:t>
            </a:r>
            <a:br>
              <a:rPr lang="en-US" smtClean="0"/>
            </a:br>
            <a:r>
              <a:rPr lang="en-US" smtClean="0"/>
              <a:t/>
            </a:r>
            <a:br>
              <a:rPr lang="en-US" smtClean="0"/>
            </a:br>
            <a:r>
              <a:rPr lang="en-US" smtClean="0"/>
              <a:t>o Chừng nào còn có một toán tử o2 ở đỉnh ngăn xếp VÀ độ ưu tiên của o1 nhỏ hơn hay bằng độ ưu tiên của o2 thì lấy o2 ra khỏi ngăn xếp và ghi vào kết quả.</a:t>
            </a:r>
            <a:br>
              <a:rPr lang="en-US" smtClean="0"/>
            </a:br>
            <a:r>
              <a:rPr lang="en-US" smtClean="0"/>
              <a:t/>
            </a:r>
            <a:br>
              <a:rPr lang="en-US" smtClean="0"/>
            </a:br>
            <a:r>
              <a:rPr lang="en-US" smtClean="0"/>
              <a:t>o Push o1 vào ngăn xếp</a:t>
            </a:r>
            <a:br>
              <a:rPr lang="en-US" smtClean="0"/>
            </a:br>
            <a:r>
              <a:rPr lang="en-US" smtClean="0"/>
              <a:t/>
            </a:r>
            <a:br>
              <a:rPr lang="en-US" smtClean="0"/>
            </a:br>
            <a:r>
              <a:rPr lang="en-US" smtClean="0"/>
              <a:t>- Nếu gặp dấu đóng ngoặc thì cứ lấy các toán tử trong ngăn xếp ra và ghi vào kết quả cho đến khi lấy được dấu mở ngoặc ra khỏi ngăn xếp.</a:t>
            </a:r>
            <a:br>
              <a:rPr lang="en-US" smtClean="0"/>
            </a:br>
            <a:r>
              <a:rPr lang="en-US" smtClean="0"/>
              <a:t/>
            </a:r>
            <a:br>
              <a:rPr lang="en-US" smtClean="0"/>
            </a:br>
            <a:r>
              <a:rPr lang="en-US" smtClean="0"/>
              <a:t>- Khi đã duyệt hết biểu thức trung tố, lần lượt lấy tất cả toán hạng (nếu có) từ ngăn xếp ra và ghi vào chuỗi kết quả</a:t>
            </a:r>
            <a:r>
              <a:rPr lang="en-US" smtClean="0"/>
              <a:t>. </a:t>
            </a:r>
            <a:endParaRPr lang="en-US"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smtClean="0">
                <a:latin typeface="Times New Roman" pitchFamily="18" charset="0"/>
                <a:cs typeface="Times New Roman" pitchFamily="18" charset="0"/>
              </a:rPr>
              <a:t>Hàng đợi (Queue)</a:t>
            </a:r>
            <a:endParaRPr lang="en-US" sz="320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000" b="1" smtClean="0">
                <a:latin typeface="Times New Roman" pitchFamily="18" charset="0"/>
                <a:cs typeface="Times New Roman" pitchFamily="18" charset="0"/>
              </a:rPr>
              <a:t>Hàng đợi là gì?</a:t>
            </a:r>
          </a:p>
          <a:p>
            <a:pPr>
              <a:buNone/>
            </a:pPr>
            <a:r>
              <a:rPr lang="en-US" sz="2000" smtClean="0">
                <a:latin typeface="Times New Roman" pitchFamily="18" charset="0"/>
                <a:cs typeface="Times New Roman" pitchFamily="18" charset="0"/>
              </a:rPr>
              <a:t>	Là một danh sách nhưng các phép toán chỉ được thực hiện ở </a:t>
            </a:r>
            <a:r>
              <a:rPr lang="en-US" sz="2000" smtClean="0">
                <a:solidFill>
                  <a:srgbClr val="FF0000"/>
                </a:solidFill>
                <a:latin typeface="Times New Roman" pitchFamily="18" charset="0"/>
                <a:cs typeface="Times New Roman" pitchFamily="18" charset="0"/>
              </a:rPr>
              <a:t>hai đỉnh</a:t>
            </a:r>
            <a:r>
              <a:rPr lang="en-US" sz="2000" smtClean="0">
                <a:latin typeface="Times New Roman" pitchFamily="18" charset="0"/>
                <a:cs typeface="Times New Roman" pitchFamily="18" charset="0"/>
              </a:rPr>
              <a:t> của danh sách. Một đỉnh gọi là đầu hàng, đỉnh còn lại gọi là cuối hàng.</a:t>
            </a:r>
          </a:p>
          <a:p>
            <a:pPr>
              <a:buNone/>
            </a:pPr>
            <a:endParaRPr lang="en-US" sz="2000">
              <a:latin typeface="Times New Roman" pitchFamily="18" charset="0"/>
              <a:cs typeface="Times New Roman" pitchFamily="18" charset="0"/>
            </a:endParaRPr>
          </a:p>
          <a:p>
            <a:pPr>
              <a:buNone/>
            </a:pPr>
            <a:r>
              <a:rPr lang="en-US" sz="2000" smtClean="0">
                <a:latin typeface="Times New Roman" pitchFamily="18" charset="0"/>
                <a:cs typeface="Times New Roman" pitchFamily="18" charset="0"/>
              </a:rPr>
              <a:t>	Ví dụ:</a:t>
            </a:r>
          </a:p>
          <a:p>
            <a:pPr lvl="2"/>
            <a:r>
              <a:rPr lang="en-US" sz="2000" smtClean="0">
                <a:latin typeface="Times New Roman" pitchFamily="18" charset="0"/>
                <a:cs typeface="Times New Roman" pitchFamily="18" charset="0"/>
              </a:rPr>
              <a:t>Xếp hàng mua vé tàu xe, giao dịch với ngân hàng</a:t>
            </a:r>
          </a:p>
          <a:p>
            <a:pPr lvl="1"/>
            <a:endParaRPr lang="en-US" sz="2000" smtClean="0">
              <a:latin typeface="Times New Roman" pitchFamily="18" charset="0"/>
              <a:cs typeface="Times New Roman" pitchFamily="18" charset="0"/>
            </a:endParaRPr>
          </a:p>
          <a:p>
            <a:pPr>
              <a:buNone/>
            </a:pPr>
            <a:r>
              <a:rPr lang="en-US" sz="2000" b="1" smtClean="0">
                <a:latin typeface="Times New Roman" pitchFamily="18" charset="0"/>
                <a:cs typeface="Times New Roman" pitchFamily="18" charset="0"/>
              </a:rPr>
              <a:t>Tính chất:</a:t>
            </a:r>
          </a:p>
          <a:p>
            <a:pPr>
              <a:buNone/>
            </a:pPr>
            <a:r>
              <a:rPr lang="en-US" sz="2000" b="1" smtClean="0">
                <a:latin typeface="Times New Roman" pitchFamily="18" charset="0"/>
                <a:cs typeface="Times New Roman" pitchFamily="18" charset="0"/>
              </a:rPr>
              <a:t>	</a:t>
            </a:r>
            <a:r>
              <a:rPr lang="en-US" sz="2000" smtClean="0">
                <a:latin typeface="Times New Roman" pitchFamily="18" charset="0"/>
                <a:cs typeface="Times New Roman" pitchFamily="18" charset="0"/>
              </a:rPr>
              <a:t>Vào trước ra trước (First in First Out: FIFO)</a:t>
            </a:r>
          </a:p>
          <a:p>
            <a:pPr lvl="1"/>
            <a:endParaRPr lang="en-US" sz="2000" smtClean="0">
              <a:latin typeface="Times New Roman" pitchFamily="18" charset="0"/>
              <a:cs typeface="Times New Roman" pitchFamily="18" charset="0"/>
            </a:endParaRPr>
          </a:p>
          <a:p>
            <a:pPr>
              <a:buNone/>
            </a:pPr>
            <a:endParaRPr lang="en-US" sz="2000" smtClean="0">
              <a:latin typeface="Times New Roman" pitchFamily="18" charset="0"/>
              <a:cs typeface="Times New Roman" pitchFamily="18" charset="0"/>
            </a:endParaRPr>
          </a:p>
          <a:p>
            <a:pPr>
              <a:buNone/>
            </a:pPr>
            <a:endParaRPr lang="en-US" sz="200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smtClean="0">
                <a:latin typeface="Times New Roman" pitchFamily="18" charset="0"/>
                <a:cs typeface="Times New Roman" pitchFamily="18" charset="0"/>
              </a:rPr>
              <a:t>Hàng đợi</a:t>
            </a:r>
            <a:endParaRPr lang="en-US" sz="3200">
              <a:latin typeface="Times New Roman" pitchFamily="18" charset="0"/>
              <a:cs typeface="Times New Roman" pitchFamily="18" charset="0"/>
            </a:endParaRPr>
          </a:p>
        </p:txBody>
      </p:sp>
      <p:sp>
        <p:nvSpPr>
          <p:cNvPr id="3" name="Content Placeholder 2"/>
          <p:cNvSpPr>
            <a:spLocks noGrp="1"/>
          </p:cNvSpPr>
          <p:nvPr>
            <p:ph idx="1"/>
          </p:nvPr>
        </p:nvSpPr>
        <p:spPr>
          <a:xfrm>
            <a:off x="381000" y="1371600"/>
            <a:ext cx="8534400" cy="5257800"/>
          </a:xfrm>
        </p:spPr>
        <p:txBody>
          <a:bodyPr>
            <a:noAutofit/>
          </a:bodyPr>
          <a:lstStyle/>
          <a:p>
            <a:pPr>
              <a:buNone/>
            </a:pPr>
            <a:r>
              <a:rPr lang="en-US" sz="2000" b="1" smtClean="0">
                <a:latin typeface="Times New Roman" pitchFamily="18" charset="0"/>
                <a:cs typeface="Times New Roman" pitchFamily="18" charset="0"/>
              </a:rPr>
              <a:t>Trừu tượng hóa cấu trúc hàng đợi</a:t>
            </a:r>
            <a:endParaRPr lang="en-US" sz="2000" smtClean="0">
              <a:latin typeface="Times New Roman" pitchFamily="18" charset="0"/>
              <a:cs typeface="Times New Roman" pitchFamily="18" charset="0"/>
            </a:endParaRPr>
          </a:p>
          <a:p>
            <a:pPr marL="457200" indent="-457200">
              <a:buAutoNum type="arabicPeriod"/>
            </a:pPr>
            <a:r>
              <a:rPr lang="en-US" sz="2000" i="1" smtClean="0">
                <a:latin typeface="Times New Roman" pitchFamily="18" charset="0"/>
                <a:cs typeface="Times New Roman" pitchFamily="18" charset="0"/>
              </a:rPr>
              <a:t>Mô tả dữ liệu</a:t>
            </a:r>
          </a:p>
          <a:p>
            <a:pPr>
              <a:buNone/>
            </a:pP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A</a:t>
            </a:r>
            <a:r>
              <a:rPr lang="en-US" sz="2000" smtClean="0">
                <a:latin typeface="Times New Roman" pitchFamily="18" charset="0"/>
                <a:cs typeface="Times New Roman" pitchFamily="18" charset="0"/>
              </a:rPr>
              <a:t> = (</a:t>
            </a:r>
            <a:r>
              <a:rPr lang="en-US" sz="2000" i="1" smtClean="0">
                <a:latin typeface="Times New Roman" pitchFamily="18" charset="0"/>
                <a:cs typeface="Times New Roman" pitchFamily="18" charset="0"/>
              </a:rPr>
              <a:t>a</a:t>
            </a:r>
            <a:r>
              <a:rPr lang="en-US" sz="2000" i="1" baseline="-25000" smtClean="0">
                <a:latin typeface="Times New Roman" pitchFamily="18" charset="0"/>
                <a:cs typeface="Times New Roman" pitchFamily="18" charset="0"/>
              </a:rPr>
              <a:t>0</a:t>
            </a:r>
            <a:r>
              <a:rPr lang="en-US" sz="2000" i="1" smtClean="0">
                <a:latin typeface="Times New Roman" pitchFamily="18" charset="0"/>
                <a:cs typeface="Times New Roman" pitchFamily="18" charset="0"/>
              </a:rPr>
              <a:t>, a</a:t>
            </a:r>
            <a:r>
              <a:rPr lang="en-US" sz="2000" i="1" baseline="-25000" smtClean="0">
                <a:latin typeface="Times New Roman" pitchFamily="18" charset="0"/>
                <a:cs typeface="Times New Roman" pitchFamily="18" charset="0"/>
              </a:rPr>
              <a:t>1</a:t>
            </a:r>
            <a:r>
              <a:rPr lang="en-US" sz="2000" i="1" smtClean="0">
                <a:latin typeface="Times New Roman" pitchFamily="18" charset="0"/>
                <a:cs typeface="Times New Roman" pitchFamily="18" charset="0"/>
              </a:rPr>
              <a:t>, …, a</a:t>
            </a:r>
            <a:r>
              <a:rPr lang="en-US" sz="2000" i="1" baseline="-25000" smtClean="0">
                <a:latin typeface="Times New Roman" pitchFamily="18" charset="0"/>
                <a:cs typeface="Times New Roman" pitchFamily="18" charset="0"/>
              </a:rPr>
              <a:t>n</a:t>
            </a:r>
            <a:r>
              <a:rPr lang="en-US" sz="2000" smtClean="0">
                <a:latin typeface="Times New Roman" pitchFamily="18" charset="0"/>
                <a:cs typeface="Times New Roman" pitchFamily="18" charset="0"/>
              </a:rPr>
              <a:t>)</a:t>
            </a:r>
          </a:p>
          <a:p>
            <a:pPr>
              <a:buNone/>
            </a:pPr>
            <a:r>
              <a:rPr lang="en-US" sz="2000" smtClean="0">
                <a:latin typeface="Times New Roman" pitchFamily="18" charset="0"/>
                <a:cs typeface="Times New Roman" pitchFamily="18" charset="0"/>
              </a:rPr>
              <a:t>	trong đó:</a:t>
            </a:r>
          </a:p>
          <a:p>
            <a:pPr lvl="1"/>
            <a:r>
              <a:rPr lang="en-US" sz="2000" i="1" smtClean="0">
                <a:latin typeface="Times New Roman" pitchFamily="18" charset="0"/>
                <a:cs typeface="Times New Roman" pitchFamily="18" charset="0"/>
              </a:rPr>
              <a:t>a</a:t>
            </a:r>
            <a:r>
              <a:rPr lang="en-US" sz="2000" i="1" baseline="-25000" smtClean="0">
                <a:latin typeface="Times New Roman" pitchFamily="18" charset="0"/>
                <a:cs typeface="Times New Roman" pitchFamily="18" charset="0"/>
              </a:rPr>
              <a:t>o</a:t>
            </a:r>
            <a:r>
              <a:rPr lang="en-US" sz="2000" smtClean="0">
                <a:latin typeface="Times New Roman" pitchFamily="18" charset="0"/>
                <a:cs typeface="Times New Roman" pitchFamily="18" charset="0"/>
              </a:rPr>
              <a:t>:  Phần tử ở</a:t>
            </a:r>
            <a:r>
              <a:rPr lang="en-US" sz="2000" i="1" smtClean="0">
                <a:latin typeface="Times New Roman" pitchFamily="18" charset="0"/>
                <a:cs typeface="Times New Roman" pitchFamily="18" charset="0"/>
              </a:rPr>
              <a:t> đầu </a:t>
            </a:r>
            <a:r>
              <a:rPr lang="en-US" sz="2000" smtClean="0">
                <a:latin typeface="Times New Roman" pitchFamily="18" charset="0"/>
                <a:cs typeface="Times New Roman" pitchFamily="18" charset="0"/>
              </a:rPr>
              <a:t>của</a:t>
            </a:r>
            <a:r>
              <a:rPr lang="en-US" sz="2000" i="1" smtClean="0">
                <a:latin typeface="Times New Roman" pitchFamily="18" charset="0"/>
                <a:cs typeface="Times New Roman" pitchFamily="18" charset="0"/>
              </a:rPr>
              <a:t> </a:t>
            </a:r>
            <a:r>
              <a:rPr lang="en-US" sz="2000" smtClean="0">
                <a:latin typeface="Times New Roman" pitchFamily="18" charset="0"/>
                <a:cs typeface="Times New Roman" pitchFamily="18" charset="0"/>
              </a:rPr>
              <a:t>hàng đợi </a:t>
            </a:r>
            <a:r>
              <a:rPr lang="en-US" sz="2000" i="1" smtClean="0">
                <a:latin typeface="Times New Roman" pitchFamily="18" charset="0"/>
                <a:cs typeface="Times New Roman" pitchFamily="18" charset="0"/>
              </a:rPr>
              <a:t>A</a:t>
            </a:r>
          </a:p>
          <a:p>
            <a:pPr lvl="1"/>
            <a:r>
              <a:rPr lang="en-US" sz="2000" i="1" smtClean="0">
                <a:latin typeface="Times New Roman" pitchFamily="18" charset="0"/>
                <a:cs typeface="Times New Roman" pitchFamily="18" charset="0"/>
              </a:rPr>
              <a:t>a</a:t>
            </a:r>
            <a:r>
              <a:rPr lang="en-US" sz="2000" i="1" baseline="-25000" smtClean="0">
                <a:latin typeface="Times New Roman" pitchFamily="18" charset="0"/>
                <a:cs typeface="Times New Roman" pitchFamily="18" charset="0"/>
              </a:rPr>
              <a:t>n</a:t>
            </a:r>
            <a:r>
              <a:rPr lang="en-US" sz="2000" smtClean="0">
                <a:latin typeface="Times New Roman" pitchFamily="18" charset="0"/>
                <a:cs typeface="Times New Roman" pitchFamily="18" charset="0"/>
              </a:rPr>
              <a:t>:  Phần tử ở</a:t>
            </a:r>
            <a:r>
              <a:rPr lang="en-US" sz="2000" i="1" smtClean="0">
                <a:latin typeface="Times New Roman" pitchFamily="18" charset="0"/>
                <a:cs typeface="Times New Roman" pitchFamily="18" charset="0"/>
              </a:rPr>
              <a:t> cuối</a:t>
            </a:r>
            <a:r>
              <a:rPr lang="en-US" sz="2000" smtClean="0">
                <a:latin typeface="Times New Roman" pitchFamily="18" charset="0"/>
                <a:cs typeface="Times New Roman" pitchFamily="18" charset="0"/>
              </a:rPr>
              <a:t> của</a:t>
            </a:r>
            <a:r>
              <a:rPr lang="en-US" sz="2000" i="1" smtClean="0">
                <a:latin typeface="Times New Roman" pitchFamily="18" charset="0"/>
                <a:cs typeface="Times New Roman" pitchFamily="18" charset="0"/>
              </a:rPr>
              <a:t> </a:t>
            </a:r>
            <a:r>
              <a:rPr lang="en-US" sz="2000" smtClean="0">
                <a:latin typeface="Times New Roman" pitchFamily="18" charset="0"/>
                <a:cs typeface="Times New Roman" pitchFamily="18" charset="0"/>
              </a:rPr>
              <a:t>hàng đợi </a:t>
            </a:r>
            <a:r>
              <a:rPr lang="en-US" sz="2000" i="1" smtClean="0">
                <a:latin typeface="Times New Roman" pitchFamily="18" charset="0"/>
                <a:cs typeface="Times New Roman" pitchFamily="18" charset="0"/>
              </a:rPr>
              <a:t>A</a:t>
            </a:r>
          </a:p>
          <a:p>
            <a:pPr lvl="1">
              <a:buNone/>
            </a:pPr>
            <a:endParaRPr lang="en-US" sz="2000" i="1" baseline="-25000" smtClean="0">
              <a:latin typeface="Times New Roman" pitchFamily="18" charset="0"/>
              <a:cs typeface="Times New Roman" pitchFamily="18" charset="0"/>
            </a:endParaRPr>
          </a:p>
          <a:p>
            <a:pPr>
              <a:buNone/>
            </a:pPr>
            <a:r>
              <a:rPr lang="en-US" sz="2000" smtClean="0">
                <a:latin typeface="Times New Roman" pitchFamily="18" charset="0"/>
                <a:cs typeface="Times New Roman" pitchFamily="18" charset="0"/>
              </a:rPr>
              <a:t>	Ví dụ:		</a:t>
            </a:r>
          </a:p>
          <a:p>
            <a:pPr>
              <a:buNone/>
            </a:pPr>
            <a:r>
              <a:rPr lang="en-US" sz="2000" i="1" smtClean="0">
                <a:latin typeface="Times New Roman" pitchFamily="18" charset="0"/>
                <a:cs typeface="Times New Roman" pitchFamily="18" charset="0"/>
              </a:rPr>
              <a:t>		A</a:t>
            </a:r>
            <a:r>
              <a:rPr lang="en-US" sz="2000" smtClean="0">
                <a:latin typeface="Times New Roman" pitchFamily="18" charset="0"/>
                <a:cs typeface="Times New Roman" pitchFamily="18" charset="0"/>
              </a:rPr>
              <a:t> = (‘Vinh’, ‘Tuấn’,. ‘Ánh’)</a:t>
            </a:r>
          </a:p>
          <a:p>
            <a:pPr>
              <a:buNone/>
            </a:pPr>
            <a:r>
              <a:rPr lang="en-US" sz="2000" smtClean="0">
                <a:latin typeface="Times New Roman" pitchFamily="18" charset="0"/>
                <a:cs typeface="Times New Roman" pitchFamily="18" charset="0"/>
              </a:rPr>
              <a:t>		trong đó:</a:t>
            </a:r>
          </a:p>
          <a:p>
            <a:pPr>
              <a:buNone/>
            </a:pPr>
            <a:r>
              <a:rPr lang="en-US" sz="2000" smtClean="0">
                <a:latin typeface="Times New Roman" pitchFamily="18" charset="0"/>
                <a:cs typeface="Times New Roman" pitchFamily="18" charset="0"/>
              </a:rPr>
              <a:t>			‘Vinh’: Đầu hàng đợi</a:t>
            </a:r>
          </a:p>
          <a:p>
            <a:pPr>
              <a:buNone/>
            </a:pPr>
            <a:r>
              <a:rPr lang="en-US" sz="2000" smtClean="0">
                <a:latin typeface="Times New Roman" pitchFamily="18" charset="0"/>
                <a:cs typeface="Times New Roman" pitchFamily="18" charset="0"/>
              </a:rPr>
              <a:t>			‘Ánh’:  Cuối hàng đợi</a:t>
            </a:r>
          </a:p>
          <a:p>
            <a:pPr>
              <a:buNone/>
            </a:pPr>
            <a:endParaRPr lang="en-US" sz="20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smtClean="0">
                <a:latin typeface="Times New Roman" pitchFamily="18" charset="0"/>
                <a:cs typeface="Times New Roman" pitchFamily="18" charset="0"/>
              </a:rPr>
              <a:t>Các phép toán trên hàng đợi</a:t>
            </a:r>
            <a:endParaRPr lang="en-US" sz="3200">
              <a:latin typeface="Times New Roman" pitchFamily="18" charset="0"/>
              <a:cs typeface="Times New Roman" pitchFamily="18" charset="0"/>
            </a:endParaRPr>
          </a:p>
        </p:txBody>
      </p:sp>
      <p:sp>
        <p:nvSpPr>
          <p:cNvPr id="3" name="Content Placeholder 2"/>
          <p:cNvSpPr>
            <a:spLocks noGrp="1"/>
          </p:cNvSpPr>
          <p:nvPr>
            <p:ph idx="1"/>
          </p:nvPr>
        </p:nvSpPr>
        <p:spPr>
          <a:xfrm>
            <a:off x="381000" y="1371600"/>
            <a:ext cx="8534400" cy="5257800"/>
          </a:xfrm>
        </p:spPr>
        <p:txBody>
          <a:bodyPr>
            <a:normAutofit fontScale="92500" lnSpcReduction="10000"/>
          </a:bodyPr>
          <a:lstStyle/>
          <a:p>
            <a:r>
              <a:rPr lang="en-US" sz="2000" b="1" smtClean="0">
                <a:latin typeface="Times New Roman" pitchFamily="18" charset="0"/>
                <a:cs typeface="Times New Roman" pitchFamily="18" charset="0"/>
              </a:rPr>
              <a:t>empty</a:t>
            </a: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A</a:t>
            </a:r>
            <a:r>
              <a:rPr lang="en-US" sz="2000" smtClean="0">
                <a:latin typeface="Times New Roman" pitchFamily="18" charset="0"/>
                <a:cs typeface="Times New Roman" pitchFamily="18" charset="0"/>
              </a:rPr>
              <a:t>):  Kiểm tra hàng đợi có rỗng hay không</a:t>
            </a:r>
            <a:endParaRPr lang="en-US" sz="2000" b="1" smtClean="0">
              <a:latin typeface="Times New Roman" pitchFamily="18" charset="0"/>
              <a:cs typeface="Times New Roman" pitchFamily="18" charset="0"/>
            </a:endParaRPr>
          </a:p>
          <a:p>
            <a:r>
              <a:rPr lang="en-US" sz="2000" b="1" smtClean="0">
                <a:latin typeface="Times New Roman" pitchFamily="18" charset="0"/>
                <a:cs typeface="Times New Roman" pitchFamily="18" charset="0"/>
              </a:rPr>
              <a:t>length</a:t>
            </a: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A</a:t>
            </a:r>
            <a:r>
              <a:rPr lang="en-US" sz="2000" smtClean="0">
                <a:latin typeface="Times New Roman" pitchFamily="18" charset="0"/>
                <a:cs typeface="Times New Roman" pitchFamily="18" charset="0"/>
              </a:rPr>
              <a:t>):  Cho biết số phần tử của hàng đợi</a:t>
            </a:r>
            <a:endParaRPr lang="en-US" sz="2000" b="1" smtClean="0">
              <a:latin typeface="Times New Roman" pitchFamily="18" charset="0"/>
              <a:cs typeface="Times New Roman" pitchFamily="18" charset="0"/>
            </a:endParaRPr>
          </a:p>
          <a:p>
            <a:r>
              <a:rPr lang="en-US" sz="2000" b="1" smtClean="0">
                <a:latin typeface="Times New Roman" pitchFamily="18" charset="0"/>
                <a:cs typeface="Times New Roman" pitchFamily="18" charset="0"/>
              </a:rPr>
              <a:t>EnQueue</a:t>
            </a: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A, x</a:t>
            </a:r>
            <a:r>
              <a:rPr lang="en-US" sz="2000" smtClean="0">
                <a:latin typeface="Times New Roman" pitchFamily="18" charset="0"/>
                <a:cs typeface="Times New Roman" pitchFamily="18" charset="0"/>
              </a:rPr>
              <a:t>): Thêm phần tử </a:t>
            </a:r>
            <a:r>
              <a:rPr lang="en-US" sz="2000" i="1" smtClean="0">
                <a:latin typeface="Times New Roman" pitchFamily="18" charset="0"/>
                <a:cs typeface="Times New Roman" pitchFamily="18" charset="0"/>
              </a:rPr>
              <a:t>x</a:t>
            </a:r>
            <a:r>
              <a:rPr lang="en-US" sz="2000" smtClean="0">
                <a:latin typeface="Times New Roman" pitchFamily="18" charset="0"/>
                <a:cs typeface="Times New Roman" pitchFamily="18" charset="0"/>
              </a:rPr>
              <a:t> cuối hàng đợi. </a:t>
            </a:r>
          </a:p>
          <a:p>
            <a:pPr lvl="2">
              <a:buNone/>
            </a:pPr>
            <a:r>
              <a:rPr lang="en-US" sz="2000" i="1" smtClean="0">
                <a:latin typeface="Times New Roman" pitchFamily="18" charset="0"/>
                <a:cs typeface="Times New Roman" pitchFamily="18" charset="0"/>
              </a:rPr>
              <a:t>A = (a</a:t>
            </a:r>
            <a:r>
              <a:rPr lang="en-US" sz="2000" i="1" baseline="-25000" smtClean="0">
                <a:latin typeface="Times New Roman" pitchFamily="18" charset="0"/>
                <a:cs typeface="Times New Roman" pitchFamily="18" charset="0"/>
              </a:rPr>
              <a:t>0</a:t>
            </a:r>
            <a:r>
              <a:rPr lang="en-US" sz="2000" i="1" smtClean="0">
                <a:latin typeface="Times New Roman" pitchFamily="18" charset="0"/>
                <a:cs typeface="Times New Roman" pitchFamily="18" charset="0"/>
              </a:rPr>
              <a:t>, a</a:t>
            </a:r>
            <a:r>
              <a:rPr lang="en-US" sz="2000" i="1" baseline="-25000" smtClean="0">
                <a:latin typeface="Times New Roman" pitchFamily="18" charset="0"/>
                <a:cs typeface="Times New Roman" pitchFamily="18" charset="0"/>
              </a:rPr>
              <a:t>1</a:t>
            </a:r>
            <a:r>
              <a:rPr lang="en-US" sz="2000" i="1" smtClean="0">
                <a:latin typeface="Times New Roman" pitchFamily="18" charset="0"/>
                <a:cs typeface="Times New Roman" pitchFamily="18" charset="0"/>
              </a:rPr>
              <a:t>,…, a</a:t>
            </a:r>
            <a:r>
              <a:rPr lang="en-US" sz="2000" i="1" baseline="-25000" smtClean="0">
                <a:latin typeface="Times New Roman" pitchFamily="18" charset="0"/>
                <a:cs typeface="Times New Roman" pitchFamily="18" charset="0"/>
              </a:rPr>
              <a:t>n</a:t>
            </a:r>
            <a:r>
              <a:rPr lang="en-US" sz="2000" i="1" smtClean="0">
                <a:latin typeface="Times New Roman" pitchFamily="18" charset="0"/>
                <a:cs typeface="Times New Roman" pitchFamily="18" charset="0"/>
              </a:rPr>
              <a:t>)  → A = (a</a:t>
            </a:r>
            <a:r>
              <a:rPr lang="en-US" sz="2000" i="1" baseline="-25000" smtClean="0">
                <a:latin typeface="Times New Roman" pitchFamily="18" charset="0"/>
                <a:cs typeface="Times New Roman" pitchFamily="18" charset="0"/>
              </a:rPr>
              <a:t>0</a:t>
            </a:r>
            <a:r>
              <a:rPr lang="en-US" sz="2000" i="1" smtClean="0">
                <a:latin typeface="Times New Roman" pitchFamily="18" charset="0"/>
                <a:cs typeface="Times New Roman" pitchFamily="18" charset="0"/>
              </a:rPr>
              <a:t>,a</a:t>
            </a:r>
            <a:r>
              <a:rPr lang="en-US" sz="2000" i="1" baseline="-25000" smtClean="0">
                <a:latin typeface="Times New Roman" pitchFamily="18" charset="0"/>
                <a:cs typeface="Times New Roman" pitchFamily="18" charset="0"/>
              </a:rPr>
              <a:t>1</a:t>
            </a:r>
            <a:r>
              <a:rPr lang="en-US" sz="2000" i="1" smtClean="0">
                <a:latin typeface="Times New Roman" pitchFamily="18" charset="0"/>
                <a:cs typeface="Times New Roman" pitchFamily="18" charset="0"/>
              </a:rPr>
              <a:t>,…,a</a:t>
            </a:r>
            <a:r>
              <a:rPr lang="en-US" sz="2000" i="1" baseline="-25000" smtClean="0">
                <a:latin typeface="Times New Roman" pitchFamily="18" charset="0"/>
                <a:cs typeface="Times New Roman" pitchFamily="18" charset="0"/>
              </a:rPr>
              <a:t>n</a:t>
            </a:r>
            <a:r>
              <a:rPr lang="en-US" sz="2000" i="1" baseline="30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 </a:t>
            </a:r>
            <a:r>
              <a:rPr lang="en-US" sz="2000" b="1" i="1" smtClean="0">
                <a:latin typeface="Times New Roman" pitchFamily="18" charset="0"/>
                <a:cs typeface="Times New Roman" pitchFamily="18" charset="0"/>
              </a:rPr>
              <a:t>x</a:t>
            </a:r>
            <a:r>
              <a:rPr lang="en-US" sz="2000" i="1" smtClean="0">
                <a:latin typeface="Times New Roman" pitchFamily="18" charset="0"/>
                <a:cs typeface="Times New Roman" pitchFamily="18" charset="0"/>
              </a:rPr>
              <a:t>)</a:t>
            </a:r>
          </a:p>
          <a:p>
            <a:pPr lvl="2">
              <a:buNone/>
            </a:pPr>
            <a:r>
              <a:rPr lang="en-US" sz="2000" smtClean="0">
                <a:latin typeface="Times New Roman" pitchFamily="18" charset="0"/>
                <a:cs typeface="Times New Roman" pitchFamily="18" charset="0"/>
              </a:rPr>
              <a:t>Ví dụ:  	A = (1,3,5)</a:t>
            </a:r>
          </a:p>
          <a:p>
            <a:pPr lvl="2">
              <a:buNone/>
            </a:pPr>
            <a:r>
              <a:rPr lang="en-US" sz="2000" smtClean="0">
                <a:latin typeface="Times New Roman" pitchFamily="18" charset="0"/>
                <a:cs typeface="Times New Roman" pitchFamily="18" charset="0"/>
              </a:rPr>
              <a:t>		EnQueue (</a:t>
            </a:r>
            <a:r>
              <a:rPr lang="en-US" sz="2000" i="1" smtClean="0">
                <a:latin typeface="Times New Roman" pitchFamily="18" charset="0"/>
                <a:cs typeface="Times New Roman" pitchFamily="18" charset="0"/>
              </a:rPr>
              <a:t>A</a:t>
            </a:r>
            <a:r>
              <a:rPr lang="en-US" sz="2000" smtClean="0">
                <a:latin typeface="Times New Roman" pitchFamily="18" charset="0"/>
                <a:cs typeface="Times New Roman" pitchFamily="18" charset="0"/>
              </a:rPr>
              <a:t>, 4) </a:t>
            </a:r>
            <a:r>
              <a:rPr lang="en-US" sz="2000" i="1" smtClean="0">
                <a:latin typeface="Times New Roman" pitchFamily="18" charset="0"/>
                <a:cs typeface="Times New Roman" pitchFamily="18" charset="0"/>
              </a:rPr>
              <a:t>→  A = </a:t>
            </a:r>
            <a:r>
              <a:rPr lang="en-US" sz="2000" smtClean="0">
                <a:latin typeface="Times New Roman" pitchFamily="18" charset="0"/>
                <a:cs typeface="Times New Roman" pitchFamily="18" charset="0"/>
              </a:rPr>
              <a:t>(1, 3, 5, 4)</a:t>
            </a:r>
          </a:p>
          <a:p>
            <a:pPr lvl="1">
              <a:buNone/>
            </a:pPr>
            <a:endParaRPr lang="en-US" sz="2000" smtClean="0">
              <a:latin typeface="Times New Roman" pitchFamily="18" charset="0"/>
              <a:cs typeface="Times New Roman" pitchFamily="18" charset="0"/>
            </a:endParaRPr>
          </a:p>
          <a:p>
            <a:r>
              <a:rPr lang="en-US" sz="2000" b="1" smtClean="0">
                <a:latin typeface="Times New Roman" pitchFamily="18" charset="0"/>
                <a:cs typeface="Times New Roman" pitchFamily="18" charset="0"/>
              </a:rPr>
              <a:t>DeQueue </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A</a:t>
            </a:r>
            <a:r>
              <a:rPr lang="en-US" sz="2000" smtClean="0">
                <a:latin typeface="Times New Roman" pitchFamily="18" charset="0"/>
                <a:cs typeface="Times New Roman" pitchFamily="18" charset="0"/>
              </a:rPr>
              <a:t>): Loại phần tử ở đầu hàng đợi</a:t>
            </a:r>
          </a:p>
          <a:p>
            <a:pPr lvl="2">
              <a:buNone/>
            </a:pPr>
            <a:r>
              <a:rPr lang="en-US" sz="2000" i="1" smtClean="0">
                <a:latin typeface="Times New Roman" pitchFamily="18" charset="0"/>
                <a:cs typeface="Times New Roman" pitchFamily="18" charset="0"/>
              </a:rPr>
              <a:t>	A = (a</a:t>
            </a:r>
            <a:r>
              <a:rPr lang="en-US" sz="2000" i="1" baseline="-25000" smtClean="0">
                <a:latin typeface="Times New Roman" pitchFamily="18" charset="0"/>
                <a:cs typeface="Times New Roman" pitchFamily="18" charset="0"/>
              </a:rPr>
              <a:t>0</a:t>
            </a:r>
            <a:r>
              <a:rPr lang="en-US" sz="2000" i="1" smtClean="0">
                <a:latin typeface="Times New Roman" pitchFamily="18" charset="0"/>
                <a:cs typeface="Times New Roman" pitchFamily="18" charset="0"/>
              </a:rPr>
              <a:t>, a</a:t>
            </a:r>
            <a:r>
              <a:rPr lang="en-US" sz="2000" i="1" baseline="-25000" smtClean="0">
                <a:latin typeface="Times New Roman" pitchFamily="18" charset="0"/>
                <a:cs typeface="Times New Roman" pitchFamily="18" charset="0"/>
              </a:rPr>
              <a:t>1</a:t>
            </a:r>
            <a:r>
              <a:rPr lang="en-US" sz="2000" i="1" smtClean="0">
                <a:latin typeface="Times New Roman" pitchFamily="18" charset="0"/>
                <a:cs typeface="Times New Roman" pitchFamily="18" charset="0"/>
              </a:rPr>
              <a:t>,…, a</a:t>
            </a:r>
            <a:r>
              <a:rPr lang="en-US" sz="2000" i="1" baseline="-25000" smtClean="0">
                <a:latin typeface="Times New Roman" pitchFamily="18" charset="0"/>
                <a:cs typeface="Times New Roman" pitchFamily="18" charset="0"/>
              </a:rPr>
              <a:t>n-1</a:t>
            </a:r>
            <a:r>
              <a:rPr lang="en-US" sz="2000" i="1" smtClean="0">
                <a:latin typeface="Times New Roman" pitchFamily="18" charset="0"/>
                <a:cs typeface="Times New Roman" pitchFamily="18" charset="0"/>
              </a:rPr>
              <a:t>, a</a:t>
            </a:r>
            <a:r>
              <a:rPr lang="en-US" sz="2000" i="1" baseline="-25000" smtClean="0">
                <a:latin typeface="Times New Roman" pitchFamily="18" charset="0"/>
                <a:cs typeface="Times New Roman" pitchFamily="18" charset="0"/>
              </a:rPr>
              <a:t>n</a:t>
            </a:r>
            <a:r>
              <a:rPr lang="en-US" sz="2000" i="1" smtClean="0">
                <a:latin typeface="Times New Roman" pitchFamily="18" charset="0"/>
                <a:cs typeface="Times New Roman" pitchFamily="18" charset="0"/>
              </a:rPr>
              <a:t>)  → A = (a</a:t>
            </a:r>
            <a:r>
              <a:rPr lang="en-US" sz="2000" i="1" baseline="-25000" smtClean="0">
                <a:latin typeface="Times New Roman" pitchFamily="18" charset="0"/>
                <a:cs typeface="Times New Roman" pitchFamily="18" charset="0"/>
              </a:rPr>
              <a:t>1</a:t>
            </a:r>
            <a:r>
              <a:rPr lang="en-US" sz="2000" i="1" smtClean="0">
                <a:latin typeface="Times New Roman" pitchFamily="18" charset="0"/>
                <a:cs typeface="Times New Roman" pitchFamily="18" charset="0"/>
              </a:rPr>
              <a:t>,…,a</a:t>
            </a:r>
            <a:r>
              <a:rPr lang="en-US" sz="2000" i="1" baseline="-25000" smtClean="0">
                <a:latin typeface="Times New Roman" pitchFamily="18" charset="0"/>
                <a:cs typeface="Times New Roman" pitchFamily="18" charset="0"/>
              </a:rPr>
              <a:t>n</a:t>
            </a:r>
            <a:r>
              <a:rPr lang="en-US" sz="2000" i="1" smtClean="0">
                <a:latin typeface="Times New Roman" pitchFamily="18" charset="0"/>
                <a:cs typeface="Times New Roman" pitchFamily="18" charset="0"/>
              </a:rPr>
              <a:t>)</a:t>
            </a:r>
          </a:p>
          <a:p>
            <a:pPr lvl="2">
              <a:buNone/>
            </a:pPr>
            <a:r>
              <a:rPr lang="en-US" sz="2000" smtClean="0">
                <a:latin typeface="Times New Roman" pitchFamily="18" charset="0"/>
                <a:cs typeface="Times New Roman" pitchFamily="18" charset="0"/>
              </a:rPr>
              <a:t>Ví dụ:  	A = (1,3,5)</a:t>
            </a:r>
          </a:p>
          <a:p>
            <a:pPr lvl="2">
              <a:buNone/>
            </a:pPr>
            <a:r>
              <a:rPr lang="en-US" sz="2000" smtClean="0">
                <a:latin typeface="Times New Roman" pitchFamily="18" charset="0"/>
                <a:cs typeface="Times New Roman" pitchFamily="18" charset="0"/>
              </a:rPr>
              <a:t>		DeQueue (</a:t>
            </a:r>
            <a:r>
              <a:rPr lang="en-US" sz="2000" i="1" smtClean="0">
                <a:latin typeface="Times New Roman" pitchFamily="18" charset="0"/>
                <a:cs typeface="Times New Roman" pitchFamily="18" charset="0"/>
              </a:rPr>
              <a:t>A</a:t>
            </a: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  A = </a:t>
            </a:r>
            <a:r>
              <a:rPr lang="en-US" sz="2000" smtClean="0">
                <a:latin typeface="Times New Roman" pitchFamily="18" charset="0"/>
                <a:cs typeface="Times New Roman" pitchFamily="18" charset="0"/>
              </a:rPr>
              <a:t>(3, 5)</a:t>
            </a:r>
          </a:p>
          <a:p>
            <a:pPr lvl="2">
              <a:buNone/>
            </a:pPr>
            <a:endParaRPr lang="en-US" sz="2000" smtClean="0">
              <a:latin typeface="Times New Roman" pitchFamily="18" charset="0"/>
              <a:cs typeface="Times New Roman" pitchFamily="18" charset="0"/>
            </a:endParaRPr>
          </a:p>
          <a:p>
            <a:r>
              <a:rPr lang="en-US" sz="2000" b="1" smtClean="0">
                <a:latin typeface="Times New Roman" pitchFamily="18" charset="0"/>
                <a:cs typeface="Times New Roman" pitchFamily="18" charset="0"/>
              </a:rPr>
              <a:t>GetHead (A):</a:t>
            </a:r>
            <a:r>
              <a:rPr lang="en-US" sz="2000" smtClean="0">
                <a:latin typeface="Times New Roman" pitchFamily="18" charset="0"/>
                <a:cs typeface="Times New Roman" pitchFamily="18" charset="0"/>
              </a:rPr>
              <a:t> Lấy phần tử ở đầu hàng đợi</a:t>
            </a:r>
          </a:p>
          <a:p>
            <a:pPr lvl="2">
              <a:buNone/>
            </a:pPr>
            <a:r>
              <a:rPr lang="en-US" sz="2000" i="1" smtClean="0">
                <a:latin typeface="Times New Roman" pitchFamily="18" charset="0"/>
                <a:cs typeface="Times New Roman" pitchFamily="18" charset="0"/>
              </a:rPr>
              <a:t>A = (a</a:t>
            </a:r>
            <a:r>
              <a:rPr lang="en-US" sz="2000" i="1" baseline="-25000" smtClean="0">
                <a:latin typeface="Times New Roman" pitchFamily="18" charset="0"/>
                <a:cs typeface="Times New Roman" pitchFamily="18" charset="0"/>
              </a:rPr>
              <a:t>0</a:t>
            </a:r>
            <a:r>
              <a:rPr lang="en-US" sz="2000" i="1" smtClean="0">
                <a:latin typeface="Times New Roman" pitchFamily="18" charset="0"/>
                <a:cs typeface="Times New Roman" pitchFamily="18" charset="0"/>
              </a:rPr>
              <a:t>, a</a:t>
            </a:r>
            <a:r>
              <a:rPr lang="en-US" sz="2000" i="1" baseline="-25000" smtClean="0">
                <a:latin typeface="Times New Roman" pitchFamily="18" charset="0"/>
                <a:cs typeface="Times New Roman" pitchFamily="18" charset="0"/>
              </a:rPr>
              <a:t>1</a:t>
            </a:r>
            <a:r>
              <a:rPr lang="en-US" sz="2000" i="1" smtClean="0">
                <a:latin typeface="Times New Roman" pitchFamily="18" charset="0"/>
                <a:cs typeface="Times New Roman" pitchFamily="18" charset="0"/>
              </a:rPr>
              <a:t>,…, a</a:t>
            </a:r>
            <a:r>
              <a:rPr lang="en-US" sz="2000" i="1" baseline="-25000" smtClean="0">
                <a:latin typeface="Times New Roman" pitchFamily="18" charset="0"/>
                <a:cs typeface="Times New Roman" pitchFamily="18" charset="0"/>
              </a:rPr>
              <a:t>n-1</a:t>
            </a:r>
            <a:r>
              <a:rPr lang="en-US" sz="2000" i="1" smtClean="0">
                <a:latin typeface="Times New Roman" pitchFamily="18" charset="0"/>
                <a:cs typeface="Times New Roman" pitchFamily="18" charset="0"/>
              </a:rPr>
              <a:t>, a</a:t>
            </a:r>
            <a:r>
              <a:rPr lang="en-US" sz="2000" i="1" baseline="-25000" smtClean="0">
                <a:latin typeface="Times New Roman" pitchFamily="18" charset="0"/>
                <a:cs typeface="Times New Roman" pitchFamily="18" charset="0"/>
              </a:rPr>
              <a:t>n</a:t>
            </a:r>
            <a:r>
              <a:rPr lang="en-US" sz="2000" i="1" smtClean="0">
                <a:latin typeface="Times New Roman" pitchFamily="18" charset="0"/>
                <a:cs typeface="Times New Roman" pitchFamily="18" charset="0"/>
              </a:rPr>
              <a:t>)  → </a:t>
            </a:r>
            <a:r>
              <a:rPr lang="en-US" sz="2000" smtClean="0">
                <a:latin typeface="Times New Roman" pitchFamily="18" charset="0"/>
                <a:cs typeface="Times New Roman" pitchFamily="18" charset="0"/>
              </a:rPr>
              <a:t>getHead </a:t>
            </a:r>
            <a:r>
              <a:rPr lang="en-US" sz="2000" i="1" smtClean="0">
                <a:latin typeface="Times New Roman" pitchFamily="18" charset="0"/>
                <a:cs typeface="Times New Roman" pitchFamily="18" charset="0"/>
              </a:rPr>
              <a:t>(A) →  a</a:t>
            </a:r>
            <a:r>
              <a:rPr lang="en-US" sz="2000" i="1" baseline="-25000" smtClean="0">
                <a:latin typeface="Times New Roman" pitchFamily="18" charset="0"/>
                <a:cs typeface="Times New Roman" pitchFamily="18" charset="0"/>
              </a:rPr>
              <a:t>0</a:t>
            </a:r>
          </a:p>
          <a:p>
            <a:pPr lvl="2">
              <a:buNone/>
            </a:pPr>
            <a:r>
              <a:rPr lang="en-US" sz="2000" smtClean="0">
                <a:latin typeface="Times New Roman" pitchFamily="18" charset="0"/>
                <a:cs typeface="Times New Roman" pitchFamily="18" charset="0"/>
              </a:rPr>
              <a:t>Ví dụ:  	A = (1,3,5)</a:t>
            </a:r>
          </a:p>
          <a:p>
            <a:pPr lvl="2">
              <a:buNone/>
            </a:pPr>
            <a:r>
              <a:rPr lang="en-US" sz="2000" smtClean="0">
                <a:latin typeface="Times New Roman" pitchFamily="18" charset="0"/>
                <a:cs typeface="Times New Roman" pitchFamily="18" charset="0"/>
              </a:rPr>
              <a:t>		getHead (</a:t>
            </a:r>
            <a:r>
              <a:rPr lang="en-US" sz="2000" i="1" smtClean="0">
                <a:latin typeface="Times New Roman" pitchFamily="18" charset="0"/>
                <a:cs typeface="Times New Roman" pitchFamily="18" charset="0"/>
              </a:rPr>
              <a:t>A</a:t>
            </a: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 </a:t>
            </a:r>
            <a:r>
              <a:rPr lang="en-US" sz="2000" smtClean="0">
                <a:latin typeface="Times New Roman" pitchFamily="18" charset="0"/>
                <a:cs typeface="Times New Roman" pitchFamily="18" charset="0"/>
              </a:rPr>
              <a:t>1</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a:t>
            </a:r>
            <a:endParaRPr lang="en-US"/>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000" smtClean="0">
                <a:latin typeface="Times New Roman" pitchFamily="18" charset="0"/>
                <a:cs typeface="Times New Roman" pitchFamily="18" charset="0"/>
              </a:rPr>
              <a:t>Viết chương trình cài đặt cấu trúc hàng đợi bằng mảng và danh sách liên kết</a:t>
            </a:r>
          </a:p>
          <a:p>
            <a:pPr marL="457200" indent="-457200">
              <a:buFont typeface="+mj-lt"/>
              <a:buAutoNum type="arabicPeriod"/>
            </a:pPr>
            <a:endParaRPr lang="en-US" sz="2000" smtClean="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smtClean="0">
                <a:latin typeface="Times New Roman" pitchFamily="18" charset="0"/>
                <a:cs typeface="Times New Roman" pitchFamily="18" charset="0"/>
              </a:rPr>
              <a:t>Ngăn xếp (stack)</a:t>
            </a:r>
            <a:endParaRPr lang="en-US" sz="320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000" b="1" smtClean="0">
                <a:latin typeface="Times New Roman" pitchFamily="18" charset="0"/>
                <a:cs typeface="Times New Roman" pitchFamily="18" charset="0"/>
              </a:rPr>
              <a:t>Ngăn xếp là gì?</a:t>
            </a:r>
          </a:p>
          <a:p>
            <a:pPr>
              <a:buNone/>
            </a:pPr>
            <a:r>
              <a:rPr lang="en-US" sz="2000" smtClean="0">
                <a:latin typeface="Times New Roman" pitchFamily="18" charset="0"/>
                <a:cs typeface="Times New Roman" pitchFamily="18" charset="0"/>
              </a:rPr>
              <a:t>	Là một danh sách nhưng các phép toán chỉ được thực hiện ở </a:t>
            </a:r>
            <a:r>
              <a:rPr lang="en-US" sz="2000" smtClean="0">
                <a:solidFill>
                  <a:srgbClr val="FF0000"/>
                </a:solidFill>
                <a:latin typeface="Times New Roman" pitchFamily="18" charset="0"/>
                <a:cs typeface="Times New Roman" pitchFamily="18" charset="0"/>
              </a:rPr>
              <a:t>một đỉnh</a:t>
            </a:r>
            <a:r>
              <a:rPr lang="en-US" sz="2000" smtClean="0">
                <a:latin typeface="Times New Roman" pitchFamily="18" charset="0"/>
                <a:cs typeface="Times New Roman" pitchFamily="18" charset="0"/>
              </a:rPr>
              <a:t> của danh sách.  </a:t>
            </a:r>
          </a:p>
          <a:p>
            <a:pPr>
              <a:buNone/>
            </a:pPr>
            <a:endParaRPr lang="en-US" sz="2000">
              <a:latin typeface="Times New Roman" pitchFamily="18" charset="0"/>
              <a:cs typeface="Times New Roman" pitchFamily="18" charset="0"/>
            </a:endParaRPr>
          </a:p>
          <a:p>
            <a:pPr>
              <a:buNone/>
            </a:pPr>
            <a:r>
              <a:rPr lang="en-US" sz="2000" smtClean="0">
                <a:latin typeface="Times New Roman" pitchFamily="18" charset="0"/>
                <a:cs typeface="Times New Roman" pitchFamily="18" charset="0"/>
              </a:rPr>
              <a:t>	Ví dụ:</a:t>
            </a:r>
          </a:p>
          <a:p>
            <a:pPr lvl="1"/>
            <a:r>
              <a:rPr lang="en-US" sz="2000" smtClean="0">
                <a:latin typeface="Times New Roman" pitchFamily="18" charset="0"/>
                <a:cs typeface="Times New Roman" pitchFamily="18" charset="0"/>
              </a:rPr>
              <a:t>Lấy hàng hóa trong kho</a:t>
            </a:r>
          </a:p>
          <a:p>
            <a:pPr lvl="1"/>
            <a:r>
              <a:rPr lang="en-US" sz="2000" smtClean="0">
                <a:latin typeface="Times New Roman" pitchFamily="18" charset="0"/>
                <a:cs typeface="Times New Roman" pitchFamily="18" charset="0"/>
              </a:rPr>
              <a:t>Tìm các cặp dấu ngoặc tương ứng</a:t>
            </a:r>
          </a:p>
          <a:p>
            <a:pPr lvl="1"/>
            <a:endParaRPr lang="en-US" sz="2000" smtClean="0">
              <a:latin typeface="Times New Roman" pitchFamily="18" charset="0"/>
              <a:cs typeface="Times New Roman" pitchFamily="18" charset="0"/>
            </a:endParaRPr>
          </a:p>
          <a:p>
            <a:pPr>
              <a:buNone/>
            </a:pPr>
            <a:r>
              <a:rPr lang="en-US" sz="2000" b="1" smtClean="0">
                <a:latin typeface="Times New Roman" pitchFamily="18" charset="0"/>
                <a:cs typeface="Times New Roman" pitchFamily="18" charset="0"/>
              </a:rPr>
              <a:t>Tính chất:</a:t>
            </a:r>
          </a:p>
          <a:p>
            <a:pPr>
              <a:buNone/>
            </a:pPr>
            <a:r>
              <a:rPr lang="en-US" sz="2000" smtClean="0">
                <a:latin typeface="Times New Roman" pitchFamily="18" charset="0"/>
                <a:cs typeface="Times New Roman" pitchFamily="18" charset="0"/>
              </a:rPr>
              <a:t>	Vào trước ra sau (First  In Last Out: FILO)</a:t>
            </a:r>
          </a:p>
          <a:p>
            <a:pPr lvl="1"/>
            <a:endParaRPr lang="en-US" sz="2000" smtClean="0">
              <a:latin typeface="Times New Roman" pitchFamily="18" charset="0"/>
              <a:cs typeface="Times New Roman" pitchFamily="18" charset="0"/>
            </a:endParaRPr>
          </a:p>
          <a:p>
            <a:pPr>
              <a:buNone/>
            </a:pPr>
            <a:endParaRPr lang="en-US" sz="2000" smtClean="0">
              <a:latin typeface="Times New Roman" pitchFamily="18" charset="0"/>
              <a:cs typeface="Times New Roman" pitchFamily="18" charset="0"/>
            </a:endParaRPr>
          </a:p>
          <a:p>
            <a:pPr>
              <a:buNone/>
            </a:pPr>
            <a:endParaRPr lang="en-US" sz="200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smtClean="0">
                <a:latin typeface="Times New Roman" pitchFamily="18" charset="0"/>
                <a:cs typeface="Times New Roman" pitchFamily="18" charset="0"/>
              </a:rPr>
              <a:t>Ngăn xếp</a:t>
            </a:r>
            <a:endParaRPr lang="en-US" sz="3200">
              <a:latin typeface="Times New Roman" pitchFamily="18" charset="0"/>
              <a:cs typeface="Times New Roman" pitchFamily="18" charset="0"/>
            </a:endParaRPr>
          </a:p>
        </p:txBody>
      </p:sp>
      <p:sp>
        <p:nvSpPr>
          <p:cNvPr id="3" name="Content Placeholder 2"/>
          <p:cNvSpPr>
            <a:spLocks noGrp="1"/>
          </p:cNvSpPr>
          <p:nvPr>
            <p:ph idx="1"/>
          </p:nvPr>
        </p:nvSpPr>
        <p:spPr>
          <a:xfrm>
            <a:off x="381000" y="1371600"/>
            <a:ext cx="8534400" cy="5257800"/>
          </a:xfrm>
        </p:spPr>
        <p:txBody>
          <a:bodyPr>
            <a:noAutofit/>
          </a:bodyPr>
          <a:lstStyle/>
          <a:p>
            <a:pPr>
              <a:buNone/>
            </a:pPr>
            <a:r>
              <a:rPr lang="en-US" sz="2000" b="1" smtClean="0">
                <a:latin typeface="Times New Roman" pitchFamily="18" charset="0"/>
                <a:cs typeface="Times New Roman" pitchFamily="18" charset="0"/>
              </a:rPr>
              <a:t>Trừu tượng hóa cấu trúc ngăn xếp</a:t>
            </a:r>
            <a:endParaRPr lang="en-US" sz="2000" smtClean="0">
              <a:latin typeface="Times New Roman" pitchFamily="18" charset="0"/>
              <a:cs typeface="Times New Roman" pitchFamily="18" charset="0"/>
            </a:endParaRPr>
          </a:p>
          <a:p>
            <a:pPr marL="457200" indent="-457200">
              <a:buAutoNum type="arabicPeriod"/>
            </a:pPr>
            <a:r>
              <a:rPr lang="en-US" sz="2000" smtClean="0">
                <a:latin typeface="Times New Roman" pitchFamily="18" charset="0"/>
                <a:cs typeface="Times New Roman" pitchFamily="18" charset="0"/>
              </a:rPr>
              <a:t>Mô tả dữ liệu</a:t>
            </a:r>
          </a:p>
          <a:p>
            <a:pPr>
              <a:buNone/>
            </a:pP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A</a:t>
            </a:r>
            <a:r>
              <a:rPr lang="en-US" sz="2000" smtClean="0">
                <a:latin typeface="Times New Roman" pitchFamily="18" charset="0"/>
                <a:cs typeface="Times New Roman" pitchFamily="18" charset="0"/>
              </a:rPr>
              <a:t> = (</a:t>
            </a:r>
            <a:r>
              <a:rPr lang="en-US" sz="2000" i="1" smtClean="0">
                <a:latin typeface="Times New Roman" pitchFamily="18" charset="0"/>
                <a:cs typeface="Times New Roman" pitchFamily="18" charset="0"/>
              </a:rPr>
              <a:t>a</a:t>
            </a:r>
            <a:r>
              <a:rPr lang="en-US" sz="2000" i="1" baseline="-25000" smtClean="0">
                <a:latin typeface="Times New Roman" pitchFamily="18" charset="0"/>
                <a:cs typeface="Times New Roman" pitchFamily="18" charset="0"/>
              </a:rPr>
              <a:t>0</a:t>
            </a:r>
            <a:r>
              <a:rPr lang="en-US" sz="2000" i="1" smtClean="0">
                <a:latin typeface="Times New Roman" pitchFamily="18" charset="0"/>
                <a:cs typeface="Times New Roman" pitchFamily="18" charset="0"/>
              </a:rPr>
              <a:t>, a</a:t>
            </a:r>
            <a:r>
              <a:rPr lang="en-US" sz="2000" i="1" baseline="-25000" smtClean="0">
                <a:latin typeface="Times New Roman" pitchFamily="18" charset="0"/>
                <a:cs typeface="Times New Roman" pitchFamily="18" charset="0"/>
              </a:rPr>
              <a:t>1</a:t>
            </a:r>
            <a:r>
              <a:rPr lang="en-US" sz="2000" i="1" smtClean="0">
                <a:latin typeface="Times New Roman" pitchFamily="18" charset="0"/>
                <a:cs typeface="Times New Roman" pitchFamily="18" charset="0"/>
              </a:rPr>
              <a:t>, …, a</a:t>
            </a:r>
            <a:r>
              <a:rPr lang="en-US" sz="2000" i="1" baseline="-25000" smtClean="0">
                <a:latin typeface="Times New Roman" pitchFamily="18" charset="0"/>
                <a:cs typeface="Times New Roman" pitchFamily="18" charset="0"/>
              </a:rPr>
              <a:t>n</a:t>
            </a:r>
            <a:r>
              <a:rPr lang="en-US" sz="2000" smtClean="0">
                <a:latin typeface="Times New Roman" pitchFamily="18" charset="0"/>
                <a:cs typeface="Times New Roman" pitchFamily="18" charset="0"/>
              </a:rPr>
              <a:t>)</a:t>
            </a:r>
          </a:p>
          <a:p>
            <a:pPr>
              <a:buNone/>
            </a:pPr>
            <a:r>
              <a:rPr lang="en-US" sz="2000" smtClean="0">
                <a:latin typeface="Times New Roman" pitchFamily="18" charset="0"/>
                <a:cs typeface="Times New Roman" pitchFamily="18" charset="0"/>
              </a:rPr>
              <a:t>	trong đó </a:t>
            </a:r>
            <a:r>
              <a:rPr lang="en-US" sz="2000" i="1" smtClean="0">
                <a:latin typeface="Times New Roman" pitchFamily="18" charset="0"/>
                <a:cs typeface="Times New Roman" pitchFamily="18" charset="0"/>
              </a:rPr>
              <a:t>a</a:t>
            </a:r>
            <a:r>
              <a:rPr lang="en-US" sz="2000" i="1" baseline="-25000" smtClean="0">
                <a:latin typeface="Times New Roman" pitchFamily="18" charset="0"/>
                <a:cs typeface="Times New Roman" pitchFamily="18" charset="0"/>
              </a:rPr>
              <a:t>n</a:t>
            </a:r>
            <a:r>
              <a:rPr lang="en-US" sz="2000" smtClean="0">
                <a:latin typeface="Times New Roman" pitchFamily="18" charset="0"/>
                <a:cs typeface="Times New Roman" pitchFamily="18" charset="0"/>
              </a:rPr>
              <a:t> là phần tử ở đỉnh</a:t>
            </a:r>
            <a:r>
              <a:rPr lang="en-US" sz="2000" i="1" smtClean="0">
                <a:latin typeface="Times New Roman" pitchFamily="18" charset="0"/>
                <a:cs typeface="Times New Roman" pitchFamily="18" charset="0"/>
              </a:rPr>
              <a:t> </a:t>
            </a:r>
            <a:r>
              <a:rPr lang="en-US" sz="2000" smtClean="0">
                <a:latin typeface="Times New Roman" pitchFamily="18" charset="0"/>
                <a:cs typeface="Times New Roman" pitchFamily="18" charset="0"/>
              </a:rPr>
              <a:t>của ngăn xếp </a:t>
            </a:r>
            <a:r>
              <a:rPr lang="en-US" sz="2000" i="1" smtClean="0">
                <a:latin typeface="Times New Roman" pitchFamily="18" charset="0"/>
                <a:cs typeface="Times New Roman" pitchFamily="18" charset="0"/>
              </a:rPr>
              <a:t>A</a:t>
            </a:r>
            <a:endParaRPr lang="en-US" sz="2000" i="1" baseline="-25000" smtClean="0">
              <a:latin typeface="Times New Roman" pitchFamily="18" charset="0"/>
              <a:cs typeface="Times New Roman" pitchFamily="18" charset="0"/>
            </a:endParaRPr>
          </a:p>
          <a:p>
            <a:pPr>
              <a:buNone/>
            </a:pPr>
            <a:endParaRPr lang="en-US" sz="2000" smtClean="0">
              <a:latin typeface="Times New Roman" pitchFamily="18" charset="0"/>
              <a:cs typeface="Times New Roman" pitchFamily="18" charset="0"/>
            </a:endParaRPr>
          </a:p>
          <a:p>
            <a:pPr>
              <a:buNone/>
            </a:pPr>
            <a:r>
              <a:rPr lang="en-US" sz="2000" smtClean="0">
                <a:latin typeface="Times New Roman" pitchFamily="18" charset="0"/>
                <a:cs typeface="Times New Roman" pitchFamily="18" charset="0"/>
              </a:rPr>
              <a:t>	Ví dụ:</a:t>
            </a:r>
          </a:p>
          <a:p>
            <a:pPr>
              <a:buNone/>
            </a:pP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A </a:t>
            </a:r>
            <a:r>
              <a:rPr lang="en-US" sz="2000" smtClean="0">
                <a:latin typeface="Times New Roman" pitchFamily="18" charset="0"/>
                <a:cs typeface="Times New Roman" pitchFamily="18" charset="0"/>
              </a:rPr>
              <a:t>= (1, 2, 3, 3, 4, 5)  → 5: Phần tử ở đỉnh ngăn xếp</a:t>
            </a:r>
          </a:p>
          <a:p>
            <a:pPr>
              <a:buNone/>
            </a:pP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A</a:t>
            </a:r>
            <a:r>
              <a:rPr lang="en-US" sz="2000" smtClean="0">
                <a:latin typeface="Times New Roman" pitchFamily="18" charset="0"/>
                <a:cs typeface="Times New Roman" pitchFamily="18" charset="0"/>
              </a:rPr>
              <a:t> = (‘Vinh’, ‘Tuấn’,. ‘Ánh’) →  Ánh: Phần tử ở đỉnh ngăn xếp</a:t>
            </a:r>
          </a:p>
          <a:p>
            <a:pPr>
              <a:buNone/>
            </a:pPr>
            <a:endParaRPr lang="en-US" sz="2000" smtClean="0">
              <a:latin typeface="Times New Roman" pitchFamily="18" charset="0"/>
              <a:cs typeface="Times New Roman" pitchFamily="18" charset="0"/>
            </a:endParaRPr>
          </a:p>
          <a:p>
            <a:pPr marL="457200" indent="-457200">
              <a:buFont typeface="+mj-lt"/>
              <a:buAutoNum type="arabicPeriod" startAt="2"/>
            </a:pPr>
            <a:r>
              <a:rPr lang="en-US" sz="2000" smtClean="0">
                <a:latin typeface="Times New Roman" pitchFamily="18" charset="0"/>
                <a:cs typeface="Times New Roman" pitchFamily="18" charset="0"/>
              </a:rPr>
              <a:t>Mô tả các phép toán trên cấu trúc ngăn xếp</a:t>
            </a:r>
          </a:p>
          <a:p>
            <a:r>
              <a:rPr lang="en-US" sz="2000" b="1" smtClean="0">
                <a:latin typeface="Times New Roman" pitchFamily="18" charset="0"/>
                <a:cs typeface="Times New Roman" pitchFamily="18" charset="0"/>
              </a:rPr>
              <a:t>empty</a:t>
            </a: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A</a:t>
            </a:r>
            <a:r>
              <a:rPr lang="en-US" sz="2000" smtClean="0">
                <a:latin typeface="Times New Roman" pitchFamily="18" charset="0"/>
                <a:cs typeface="Times New Roman" pitchFamily="18" charset="0"/>
              </a:rPr>
              <a:t>):  Kiểm tra ngăn xếp có rỗng hay không</a:t>
            </a:r>
            <a:endParaRPr lang="en-US" sz="2000" b="1" smtClean="0">
              <a:latin typeface="Times New Roman" pitchFamily="18" charset="0"/>
              <a:cs typeface="Times New Roman" pitchFamily="18" charset="0"/>
            </a:endParaRPr>
          </a:p>
          <a:p>
            <a:r>
              <a:rPr lang="en-US" sz="2000" b="1" smtClean="0">
                <a:latin typeface="Times New Roman" pitchFamily="18" charset="0"/>
                <a:cs typeface="Times New Roman" pitchFamily="18" charset="0"/>
              </a:rPr>
              <a:t>length</a:t>
            </a: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A</a:t>
            </a:r>
            <a:r>
              <a:rPr lang="en-US" sz="2000" smtClean="0">
                <a:latin typeface="Times New Roman" pitchFamily="18" charset="0"/>
                <a:cs typeface="Times New Roman" pitchFamily="18" charset="0"/>
              </a:rPr>
              <a:t>):  Cho biết số phần tử của ngăn xếp</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smtClean="0">
                <a:latin typeface="Times New Roman" pitchFamily="18" charset="0"/>
                <a:cs typeface="Times New Roman" pitchFamily="18" charset="0"/>
              </a:rPr>
              <a:t>Ngăn xếp (stack)</a:t>
            </a:r>
            <a:endParaRPr lang="en-US" sz="3200">
              <a:latin typeface="Times New Roman" pitchFamily="18" charset="0"/>
              <a:cs typeface="Times New Roman" pitchFamily="18" charset="0"/>
            </a:endParaRPr>
          </a:p>
        </p:txBody>
      </p:sp>
      <p:sp>
        <p:nvSpPr>
          <p:cNvPr id="3" name="Content Placeholder 2"/>
          <p:cNvSpPr>
            <a:spLocks noGrp="1"/>
          </p:cNvSpPr>
          <p:nvPr>
            <p:ph idx="1"/>
          </p:nvPr>
        </p:nvSpPr>
        <p:spPr>
          <a:xfrm>
            <a:off x="381000" y="1371600"/>
            <a:ext cx="8534400" cy="5257800"/>
          </a:xfrm>
        </p:spPr>
        <p:txBody>
          <a:bodyPr>
            <a:noAutofit/>
          </a:bodyPr>
          <a:lstStyle/>
          <a:p>
            <a:r>
              <a:rPr lang="en-US" sz="2000" b="1" smtClean="0">
                <a:latin typeface="Times New Roman" pitchFamily="18" charset="0"/>
                <a:cs typeface="Times New Roman" pitchFamily="18" charset="0"/>
              </a:rPr>
              <a:t>push</a:t>
            </a: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A, x</a:t>
            </a:r>
            <a:r>
              <a:rPr lang="en-US" sz="2000" smtClean="0">
                <a:latin typeface="Times New Roman" pitchFamily="18" charset="0"/>
                <a:cs typeface="Times New Roman" pitchFamily="18" charset="0"/>
              </a:rPr>
              <a:t>): Thêm phần tử </a:t>
            </a:r>
            <a:r>
              <a:rPr lang="en-US" sz="2000" i="1" smtClean="0">
                <a:latin typeface="Times New Roman" pitchFamily="18" charset="0"/>
                <a:cs typeface="Times New Roman" pitchFamily="18" charset="0"/>
              </a:rPr>
              <a:t>x</a:t>
            </a:r>
            <a:r>
              <a:rPr lang="en-US" sz="2000" smtClean="0">
                <a:latin typeface="Times New Roman" pitchFamily="18" charset="0"/>
                <a:cs typeface="Times New Roman" pitchFamily="18" charset="0"/>
              </a:rPr>
              <a:t> đỉnh ngăn xếp. </a:t>
            </a:r>
          </a:p>
          <a:p>
            <a:pPr lvl="2">
              <a:buNone/>
            </a:pPr>
            <a:r>
              <a:rPr lang="en-US" sz="2000" i="1" smtClean="0">
                <a:latin typeface="Times New Roman" pitchFamily="18" charset="0"/>
                <a:cs typeface="Times New Roman" pitchFamily="18" charset="0"/>
              </a:rPr>
              <a:t>A = (a</a:t>
            </a:r>
            <a:r>
              <a:rPr lang="en-US" sz="2000" i="1" baseline="-25000" smtClean="0">
                <a:latin typeface="Times New Roman" pitchFamily="18" charset="0"/>
                <a:cs typeface="Times New Roman" pitchFamily="18" charset="0"/>
              </a:rPr>
              <a:t>0</a:t>
            </a:r>
            <a:r>
              <a:rPr lang="en-US" sz="2000" i="1" smtClean="0">
                <a:latin typeface="Times New Roman" pitchFamily="18" charset="0"/>
                <a:cs typeface="Times New Roman" pitchFamily="18" charset="0"/>
              </a:rPr>
              <a:t>, a</a:t>
            </a:r>
            <a:r>
              <a:rPr lang="en-US" sz="2000" i="1" baseline="-25000" smtClean="0">
                <a:latin typeface="Times New Roman" pitchFamily="18" charset="0"/>
                <a:cs typeface="Times New Roman" pitchFamily="18" charset="0"/>
              </a:rPr>
              <a:t>1</a:t>
            </a:r>
            <a:r>
              <a:rPr lang="en-US" sz="2000" i="1" smtClean="0">
                <a:latin typeface="Times New Roman" pitchFamily="18" charset="0"/>
                <a:cs typeface="Times New Roman" pitchFamily="18" charset="0"/>
              </a:rPr>
              <a:t>,…, a</a:t>
            </a:r>
            <a:r>
              <a:rPr lang="en-US" sz="2000" i="1" baseline="-25000" smtClean="0">
                <a:latin typeface="Times New Roman" pitchFamily="18" charset="0"/>
                <a:cs typeface="Times New Roman" pitchFamily="18" charset="0"/>
              </a:rPr>
              <a:t>n</a:t>
            </a:r>
            <a:r>
              <a:rPr lang="en-US" sz="2000" i="1" smtClean="0">
                <a:latin typeface="Times New Roman" pitchFamily="18" charset="0"/>
                <a:cs typeface="Times New Roman" pitchFamily="18" charset="0"/>
              </a:rPr>
              <a:t>)  → A = (a</a:t>
            </a:r>
            <a:r>
              <a:rPr lang="en-US" sz="2000" i="1" baseline="-25000" smtClean="0">
                <a:latin typeface="Times New Roman" pitchFamily="18" charset="0"/>
                <a:cs typeface="Times New Roman" pitchFamily="18" charset="0"/>
              </a:rPr>
              <a:t>0</a:t>
            </a:r>
            <a:r>
              <a:rPr lang="en-US" sz="2000" i="1" smtClean="0">
                <a:latin typeface="Times New Roman" pitchFamily="18" charset="0"/>
                <a:cs typeface="Times New Roman" pitchFamily="18" charset="0"/>
              </a:rPr>
              <a:t>,a</a:t>
            </a:r>
            <a:r>
              <a:rPr lang="en-US" sz="2000" i="1" baseline="-25000" smtClean="0">
                <a:latin typeface="Times New Roman" pitchFamily="18" charset="0"/>
                <a:cs typeface="Times New Roman" pitchFamily="18" charset="0"/>
              </a:rPr>
              <a:t>1</a:t>
            </a:r>
            <a:r>
              <a:rPr lang="en-US" sz="2000" i="1" smtClean="0">
                <a:latin typeface="Times New Roman" pitchFamily="18" charset="0"/>
                <a:cs typeface="Times New Roman" pitchFamily="18" charset="0"/>
              </a:rPr>
              <a:t>,…,a</a:t>
            </a:r>
            <a:r>
              <a:rPr lang="en-US" sz="2000" i="1" baseline="-25000" smtClean="0">
                <a:latin typeface="Times New Roman" pitchFamily="18" charset="0"/>
                <a:cs typeface="Times New Roman" pitchFamily="18" charset="0"/>
              </a:rPr>
              <a:t>n</a:t>
            </a:r>
            <a:r>
              <a:rPr lang="en-US" sz="2000" i="1" baseline="30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 </a:t>
            </a:r>
            <a:r>
              <a:rPr lang="en-US" sz="2000" b="1" i="1" smtClean="0">
                <a:latin typeface="Times New Roman" pitchFamily="18" charset="0"/>
                <a:cs typeface="Times New Roman" pitchFamily="18" charset="0"/>
              </a:rPr>
              <a:t>x</a:t>
            </a:r>
            <a:r>
              <a:rPr lang="en-US" sz="2000" i="1" smtClean="0">
                <a:latin typeface="Times New Roman" pitchFamily="18" charset="0"/>
                <a:cs typeface="Times New Roman" pitchFamily="18" charset="0"/>
              </a:rPr>
              <a:t>)</a:t>
            </a:r>
          </a:p>
          <a:p>
            <a:pPr lvl="2">
              <a:buNone/>
            </a:pPr>
            <a:r>
              <a:rPr lang="en-US" sz="2000" smtClean="0">
                <a:latin typeface="Times New Roman" pitchFamily="18" charset="0"/>
                <a:cs typeface="Times New Roman" pitchFamily="18" charset="0"/>
              </a:rPr>
              <a:t>Ví dụ:  	A = (1,3,5)</a:t>
            </a:r>
          </a:p>
          <a:p>
            <a:pPr lvl="2">
              <a:buNone/>
            </a:pPr>
            <a:r>
              <a:rPr lang="en-US" sz="2000" smtClean="0">
                <a:latin typeface="Times New Roman" pitchFamily="18" charset="0"/>
                <a:cs typeface="Times New Roman" pitchFamily="18" charset="0"/>
              </a:rPr>
              <a:t>		push (</a:t>
            </a:r>
            <a:r>
              <a:rPr lang="en-US" sz="2000" i="1" smtClean="0">
                <a:latin typeface="Times New Roman" pitchFamily="18" charset="0"/>
                <a:cs typeface="Times New Roman" pitchFamily="18" charset="0"/>
              </a:rPr>
              <a:t>A</a:t>
            </a:r>
            <a:r>
              <a:rPr lang="en-US" sz="2000" smtClean="0">
                <a:latin typeface="Times New Roman" pitchFamily="18" charset="0"/>
                <a:cs typeface="Times New Roman" pitchFamily="18" charset="0"/>
              </a:rPr>
              <a:t>, 4) </a:t>
            </a:r>
            <a:r>
              <a:rPr lang="en-US" sz="2000" i="1" smtClean="0">
                <a:latin typeface="Times New Roman" pitchFamily="18" charset="0"/>
                <a:cs typeface="Times New Roman" pitchFamily="18" charset="0"/>
              </a:rPr>
              <a:t>→  A = </a:t>
            </a:r>
            <a:r>
              <a:rPr lang="en-US" sz="2000" smtClean="0">
                <a:latin typeface="Times New Roman" pitchFamily="18" charset="0"/>
                <a:cs typeface="Times New Roman" pitchFamily="18" charset="0"/>
              </a:rPr>
              <a:t>(1, 3, 5, 4)</a:t>
            </a:r>
          </a:p>
          <a:p>
            <a:pPr lvl="1">
              <a:buNone/>
            </a:pPr>
            <a:endParaRPr lang="en-US" sz="2000" smtClean="0">
              <a:latin typeface="Times New Roman" pitchFamily="18" charset="0"/>
              <a:cs typeface="Times New Roman" pitchFamily="18" charset="0"/>
            </a:endParaRPr>
          </a:p>
          <a:p>
            <a:r>
              <a:rPr lang="en-US" sz="2000" b="1" smtClean="0">
                <a:latin typeface="Times New Roman" pitchFamily="18" charset="0"/>
                <a:cs typeface="Times New Roman" pitchFamily="18" charset="0"/>
              </a:rPr>
              <a:t>Pop </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A</a:t>
            </a:r>
            <a:r>
              <a:rPr lang="en-US" sz="2000" smtClean="0">
                <a:latin typeface="Times New Roman" pitchFamily="18" charset="0"/>
                <a:cs typeface="Times New Roman" pitchFamily="18" charset="0"/>
              </a:rPr>
              <a:t>): Loại phần tử ở đỉnh ngăn xếp</a:t>
            </a:r>
          </a:p>
          <a:p>
            <a:pPr lvl="2">
              <a:buNone/>
            </a:pPr>
            <a:r>
              <a:rPr lang="en-US" sz="2000" i="1" smtClean="0">
                <a:latin typeface="Times New Roman" pitchFamily="18" charset="0"/>
                <a:cs typeface="Times New Roman" pitchFamily="18" charset="0"/>
              </a:rPr>
              <a:t>	A = (a</a:t>
            </a:r>
            <a:r>
              <a:rPr lang="en-US" sz="2000" i="1" baseline="-25000" smtClean="0">
                <a:latin typeface="Times New Roman" pitchFamily="18" charset="0"/>
                <a:cs typeface="Times New Roman" pitchFamily="18" charset="0"/>
              </a:rPr>
              <a:t>0</a:t>
            </a:r>
            <a:r>
              <a:rPr lang="en-US" sz="2000" i="1" smtClean="0">
                <a:latin typeface="Times New Roman" pitchFamily="18" charset="0"/>
                <a:cs typeface="Times New Roman" pitchFamily="18" charset="0"/>
              </a:rPr>
              <a:t>, a</a:t>
            </a:r>
            <a:r>
              <a:rPr lang="en-US" sz="2000" i="1" baseline="-25000" smtClean="0">
                <a:latin typeface="Times New Roman" pitchFamily="18" charset="0"/>
                <a:cs typeface="Times New Roman" pitchFamily="18" charset="0"/>
              </a:rPr>
              <a:t>1</a:t>
            </a:r>
            <a:r>
              <a:rPr lang="en-US" sz="2000" i="1" smtClean="0">
                <a:latin typeface="Times New Roman" pitchFamily="18" charset="0"/>
                <a:cs typeface="Times New Roman" pitchFamily="18" charset="0"/>
              </a:rPr>
              <a:t>,…, a</a:t>
            </a:r>
            <a:r>
              <a:rPr lang="en-US" sz="2000" i="1" baseline="-25000" smtClean="0">
                <a:latin typeface="Times New Roman" pitchFamily="18" charset="0"/>
                <a:cs typeface="Times New Roman" pitchFamily="18" charset="0"/>
              </a:rPr>
              <a:t>n-1</a:t>
            </a:r>
            <a:r>
              <a:rPr lang="en-US" sz="2000" i="1" smtClean="0">
                <a:latin typeface="Times New Roman" pitchFamily="18" charset="0"/>
                <a:cs typeface="Times New Roman" pitchFamily="18" charset="0"/>
              </a:rPr>
              <a:t>, a</a:t>
            </a:r>
            <a:r>
              <a:rPr lang="en-US" sz="2000" i="1" baseline="-25000" smtClean="0">
                <a:latin typeface="Times New Roman" pitchFamily="18" charset="0"/>
                <a:cs typeface="Times New Roman" pitchFamily="18" charset="0"/>
              </a:rPr>
              <a:t>n</a:t>
            </a:r>
            <a:r>
              <a:rPr lang="en-US" sz="2000" i="1" smtClean="0">
                <a:latin typeface="Times New Roman" pitchFamily="18" charset="0"/>
                <a:cs typeface="Times New Roman" pitchFamily="18" charset="0"/>
              </a:rPr>
              <a:t>)  → A = (a</a:t>
            </a:r>
            <a:r>
              <a:rPr lang="en-US" sz="2000" i="1" baseline="-25000" smtClean="0">
                <a:latin typeface="Times New Roman" pitchFamily="18" charset="0"/>
                <a:cs typeface="Times New Roman" pitchFamily="18" charset="0"/>
              </a:rPr>
              <a:t>0</a:t>
            </a:r>
            <a:r>
              <a:rPr lang="en-US" sz="2000" i="1" smtClean="0">
                <a:latin typeface="Times New Roman" pitchFamily="18" charset="0"/>
                <a:cs typeface="Times New Roman" pitchFamily="18" charset="0"/>
              </a:rPr>
              <a:t>,a</a:t>
            </a:r>
            <a:r>
              <a:rPr lang="en-US" sz="2000" i="1" baseline="-25000" smtClean="0">
                <a:latin typeface="Times New Roman" pitchFamily="18" charset="0"/>
                <a:cs typeface="Times New Roman" pitchFamily="18" charset="0"/>
              </a:rPr>
              <a:t>1</a:t>
            </a:r>
            <a:r>
              <a:rPr lang="en-US" sz="2000" i="1" smtClean="0">
                <a:latin typeface="Times New Roman" pitchFamily="18" charset="0"/>
                <a:cs typeface="Times New Roman" pitchFamily="18" charset="0"/>
              </a:rPr>
              <a:t>,…,a</a:t>
            </a:r>
            <a:r>
              <a:rPr lang="en-US" sz="2000" i="1" baseline="-25000" smtClean="0">
                <a:latin typeface="Times New Roman" pitchFamily="18" charset="0"/>
                <a:cs typeface="Times New Roman" pitchFamily="18" charset="0"/>
              </a:rPr>
              <a:t>n-1</a:t>
            </a:r>
            <a:r>
              <a:rPr lang="en-US" sz="2000" i="1" smtClean="0">
                <a:latin typeface="Times New Roman" pitchFamily="18" charset="0"/>
                <a:cs typeface="Times New Roman" pitchFamily="18" charset="0"/>
              </a:rPr>
              <a:t>)</a:t>
            </a:r>
          </a:p>
          <a:p>
            <a:pPr lvl="2">
              <a:buNone/>
            </a:pPr>
            <a:r>
              <a:rPr lang="en-US" sz="2000" smtClean="0">
                <a:latin typeface="Times New Roman" pitchFamily="18" charset="0"/>
                <a:cs typeface="Times New Roman" pitchFamily="18" charset="0"/>
              </a:rPr>
              <a:t>Ví dụ:  	A = (1,3,5)</a:t>
            </a:r>
          </a:p>
          <a:p>
            <a:pPr lvl="2">
              <a:buNone/>
            </a:pPr>
            <a:r>
              <a:rPr lang="en-US" sz="2000" smtClean="0">
                <a:latin typeface="Times New Roman" pitchFamily="18" charset="0"/>
                <a:cs typeface="Times New Roman" pitchFamily="18" charset="0"/>
              </a:rPr>
              <a:t>		pop (</a:t>
            </a:r>
            <a:r>
              <a:rPr lang="en-US" sz="2000" i="1" smtClean="0">
                <a:latin typeface="Times New Roman" pitchFamily="18" charset="0"/>
                <a:cs typeface="Times New Roman" pitchFamily="18" charset="0"/>
              </a:rPr>
              <a:t>A</a:t>
            </a: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  A = </a:t>
            </a:r>
            <a:r>
              <a:rPr lang="en-US" sz="2000" smtClean="0">
                <a:latin typeface="Times New Roman" pitchFamily="18" charset="0"/>
                <a:cs typeface="Times New Roman" pitchFamily="18" charset="0"/>
              </a:rPr>
              <a:t>(1, 3)</a:t>
            </a:r>
          </a:p>
          <a:p>
            <a:pPr lvl="2">
              <a:buNone/>
            </a:pPr>
            <a:endParaRPr lang="en-US" sz="2000" smtClean="0">
              <a:latin typeface="Times New Roman" pitchFamily="18" charset="0"/>
              <a:cs typeface="Times New Roman" pitchFamily="18" charset="0"/>
            </a:endParaRPr>
          </a:p>
          <a:p>
            <a:r>
              <a:rPr lang="en-US" sz="2000" b="1" smtClean="0">
                <a:latin typeface="Times New Roman" pitchFamily="18" charset="0"/>
                <a:cs typeface="Times New Roman" pitchFamily="18" charset="0"/>
              </a:rPr>
              <a:t>GetTop (A):</a:t>
            </a:r>
            <a:r>
              <a:rPr lang="en-US" sz="2000" smtClean="0">
                <a:latin typeface="Times New Roman" pitchFamily="18" charset="0"/>
                <a:cs typeface="Times New Roman" pitchFamily="18" charset="0"/>
              </a:rPr>
              <a:t> Lấy phần tử ở đỉnh ngăn xếp</a:t>
            </a:r>
          </a:p>
          <a:p>
            <a:pPr lvl="2">
              <a:buNone/>
            </a:pPr>
            <a:r>
              <a:rPr lang="en-US" sz="2000" i="1" smtClean="0">
                <a:latin typeface="Times New Roman" pitchFamily="18" charset="0"/>
                <a:cs typeface="Times New Roman" pitchFamily="18" charset="0"/>
              </a:rPr>
              <a:t>A = (a</a:t>
            </a:r>
            <a:r>
              <a:rPr lang="en-US" sz="2000" i="1" baseline="-25000" smtClean="0">
                <a:latin typeface="Times New Roman" pitchFamily="18" charset="0"/>
                <a:cs typeface="Times New Roman" pitchFamily="18" charset="0"/>
              </a:rPr>
              <a:t>0</a:t>
            </a:r>
            <a:r>
              <a:rPr lang="en-US" sz="2000" i="1" smtClean="0">
                <a:latin typeface="Times New Roman" pitchFamily="18" charset="0"/>
                <a:cs typeface="Times New Roman" pitchFamily="18" charset="0"/>
              </a:rPr>
              <a:t>, a</a:t>
            </a:r>
            <a:r>
              <a:rPr lang="en-US" sz="2000" i="1" baseline="-25000" smtClean="0">
                <a:latin typeface="Times New Roman" pitchFamily="18" charset="0"/>
                <a:cs typeface="Times New Roman" pitchFamily="18" charset="0"/>
              </a:rPr>
              <a:t>1</a:t>
            </a:r>
            <a:r>
              <a:rPr lang="en-US" sz="2000" i="1" smtClean="0">
                <a:latin typeface="Times New Roman" pitchFamily="18" charset="0"/>
                <a:cs typeface="Times New Roman" pitchFamily="18" charset="0"/>
              </a:rPr>
              <a:t>,…, a</a:t>
            </a:r>
            <a:r>
              <a:rPr lang="en-US" sz="2000" i="1" baseline="-25000" smtClean="0">
                <a:latin typeface="Times New Roman" pitchFamily="18" charset="0"/>
                <a:cs typeface="Times New Roman" pitchFamily="18" charset="0"/>
              </a:rPr>
              <a:t>n-1</a:t>
            </a:r>
            <a:r>
              <a:rPr lang="en-US" sz="2000" i="1" smtClean="0">
                <a:latin typeface="Times New Roman" pitchFamily="18" charset="0"/>
                <a:cs typeface="Times New Roman" pitchFamily="18" charset="0"/>
              </a:rPr>
              <a:t>, a</a:t>
            </a:r>
            <a:r>
              <a:rPr lang="en-US" sz="2000" i="1" baseline="-25000" smtClean="0">
                <a:latin typeface="Times New Roman" pitchFamily="18" charset="0"/>
                <a:cs typeface="Times New Roman" pitchFamily="18" charset="0"/>
              </a:rPr>
              <a:t>n</a:t>
            </a:r>
            <a:r>
              <a:rPr lang="en-US" sz="2000" i="1" smtClean="0">
                <a:latin typeface="Times New Roman" pitchFamily="18" charset="0"/>
                <a:cs typeface="Times New Roman" pitchFamily="18" charset="0"/>
              </a:rPr>
              <a:t>)  → </a:t>
            </a:r>
            <a:r>
              <a:rPr lang="en-US" sz="2000" smtClean="0">
                <a:latin typeface="Times New Roman" pitchFamily="18" charset="0"/>
                <a:cs typeface="Times New Roman" pitchFamily="18" charset="0"/>
              </a:rPr>
              <a:t>getTop </a:t>
            </a:r>
            <a:r>
              <a:rPr lang="en-US" sz="2000" i="1" smtClean="0">
                <a:latin typeface="Times New Roman" pitchFamily="18" charset="0"/>
                <a:cs typeface="Times New Roman" pitchFamily="18" charset="0"/>
              </a:rPr>
              <a:t>(A) →  a</a:t>
            </a:r>
            <a:r>
              <a:rPr lang="en-US" sz="2000" i="1" baseline="-25000" smtClean="0">
                <a:latin typeface="Times New Roman" pitchFamily="18" charset="0"/>
                <a:cs typeface="Times New Roman" pitchFamily="18" charset="0"/>
              </a:rPr>
              <a:t>n</a:t>
            </a:r>
          </a:p>
          <a:p>
            <a:pPr lvl="2">
              <a:buNone/>
            </a:pPr>
            <a:r>
              <a:rPr lang="en-US" sz="2000" smtClean="0">
                <a:latin typeface="Times New Roman" pitchFamily="18" charset="0"/>
                <a:cs typeface="Times New Roman" pitchFamily="18" charset="0"/>
              </a:rPr>
              <a:t>Ví dụ:  	A = (1,3,5)</a:t>
            </a:r>
          </a:p>
          <a:p>
            <a:pPr lvl="2">
              <a:buNone/>
            </a:pPr>
            <a:r>
              <a:rPr lang="en-US" sz="2000" smtClean="0">
                <a:latin typeface="Times New Roman" pitchFamily="18" charset="0"/>
                <a:cs typeface="Times New Roman" pitchFamily="18" charset="0"/>
              </a:rPr>
              <a:t>		getTop (</a:t>
            </a:r>
            <a:r>
              <a:rPr lang="en-US" sz="2000" i="1" smtClean="0">
                <a:latin typeface="Times New Roman" pitchFamily="18" charset="0"/>
                <a:cs typeface="Times New Roman" pitchFamily="18" charset="0"/>
              </a:rPr>
              <a:t>A</a:t>
            </a: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 5</a:t>
            </a:r>
            <a:endParaRPr lang="en-US" sz="20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a:t>
            </a:r>
            <a:endParaRPr lang="en-US"/>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000" smtClean="0">
                <a:latin typeface="Times New Roman" pitchFamily="18" charset="0"/>
                <a:cs typeface="Times New Roman" pitchFamily="18" charset="0"/>
              </a:rPr>
              <a:t>Viết chương trình cài đặt cấu trúc ngăn xếp bằng mảng và danh sách liên kết</a:t>
            </a:r>
          </a:p>
          <a:p>
            <a:pPr marL="457200" indent="-457200">
              <a:buFont typeface="+mj-lt"/>
              <a:buAutoNum type="arabicPeriod"/>
            </a:pPr>
            <a:endParaRPr lang="en-US" sz="2000" smtClean="0">
              <a:latin typeface="Times New Roman" pitchFamily="18" charset="0"/>
              <a:cs typeface="Times New Roman" pitchFamily="18" charset="0"/>
            </a:endParaRPr>
          </a:p>
          <a:p>
            <a:pPr marL="457200" indent="-457200">
              <a:buFont typeface="+mj-lt"/>
              <a:buAutoNum type="arabicPeriod"/>
            </a:pPr>
            <a:r>
              <a:rPr lang="en-US" sz="2000" smtClean="0">
                <a:latin typeface="Times New Roman" pitchFamily="18" charset="0"/>
                <a:cs typeface="Times New Roman" pitchFamily="18" charset="0"/>
              </a:rPr>
              <a:t>Viết chương trình tìm tất cả các cặp dấu ngoặc tương ứng trong một chương trình C++</a:t>
            </a:r>
          </a:p>
          <a:p>
            <a:pPr marL="457200" indent="-457200">
              <a:buFont typeface="+mj-lt"/>
              <a:buAutoNum type="arabicPeriod"/>
            </a:pPr>
            <a:endParaRPr lang="en-US" sz="2000" smtClean="0">
              <a:latin typeface="Times New Roman" pitchFamily="18" charset="0"/>
              <a:cs typeface="Times New Roman" pitchFamily="18" charset="0"/>
            </a:endParaRPr>
          </a:p>
          <a:p>
            <a:pPr marL="457200" indent="-457200">
              <a:buNone/>
            </a:pPr>
            <a:endParaRPr lang="en-US" sz="200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544</TotalTime>
  <Words>260</Words>
  <Application>Microsoft Office PowerPoint</Application>
  <PresentationFormat>On-screen Show (4:3)</PresentationFormat>
  <Paragraphs>90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Hàng đợi và Ngăn xếp  (Queue and Stack)</vt:lpstr>
      <vt:lpstr>Hàng đợi (Queue)</vt:lpstr>
      <vt:lpstr>Hàng đợi</vt:lpstr>
      <vt:lpstr>Các phép toán trên hàng đợi</vt:lpstr>
      <vt:lpstr>Bài tập</vt:lpstr>
      <vt:lpstr>Ngăn xếp (stack)</vt:lpstr>
      <vt:lpstr>Ngăn xếp</vt:lpstr>
      <vt:lpstr>Ngăn xếp (stack)</vt:lpstr>
      <vt:lpstr>Bài tập</vt:lpstr>
      <vt:lpstr>Biểu thức hậu tố  (ký pháp nghịch đảo Balan)</vt:lpstr>
      <vt:lpstr>Thuật toán</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Kiểu dữ liệu Ngăn xếp và hàng đợi (Stack and Queue)</dc:title>
  <dc:creator>V</dc:creator>
  <cp:lastModifiedBy>cuongla</cp:lastModifiedBy>
  <cp:revision>90</cp:revision>
  <dcterms:created xsi:type="dcterms:W3CDTF">2008-09-15T02:43:03Z</dcterms:created>
  <dcterms:modified xsi:type="dcterms:W3CDTF">2010-08-06T03:38:00Z</dcterms:modified>
</cp:coreProperties>
</file>