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5" r:id="rId6"/>
    <p:sldId id="261" r:id="rId7"/>
    <p:sldId id="262" r:id="rId8"/>
    <p:sldId id="263" r:id="rId9"/>
    <p:sldId id="275" r:id="rId10"/>
    <p:sldId id="274" r:id="rId11"/>
    <p:sldId id="264" r:id="rId12"/>
    <p:sldId id="266" r:id="rId13"/>
    <p:sldId id="267" r:id="rId14"/>
    <p:sldId id="268" r:id="rId15"/>
    <p:sldId id="269" r:id="rId16"/>
    <p:sldId id="276" r:id="rId17"/>
    <p:sldId id="271" r:id="rId18"/>
    <p:sldId id="270" r:id="rId19"/>
    <p:sldId id="272" r:id="rId20"/>
    <p:sldId id="273"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A2A512-CF9F-420C-B43E-7F14CC3B2DD5}" type="datetimeFigureOut">
              <a:rPr lang="en-US" smtClean="0"/>
              <a:pPr/>
              <a:t>8/6/2010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3EB18-1CC8-4EFB-A420-F615FAA70A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2A512-CF9F-420C-B43E-7F14CC3B2DD5}" type="datetimeFigureOut">
              <a:rPr lang="en-US" smtClean="0"/>
              <a:pPr/>
              <a:t>8/6/2010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3EB18-1CC8-4EFB-A420-F615FAA70A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2A512-CF9F-420C-B43E-7F14CC3B2DD5}" type="datetimeFigureOut">
              <a:rPr lang="en-US" smtClean="0"/>
              <a:pPr/>
              <a:t>8/6/2010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3EB18-1CC8-4EFB-A420-F615FAA70A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2A512-CF9F-420C-B43E-7F14CC3B2DD5}" type="datetimeFigureOut">
              <a:rPr lang="en-US" smtClean="0"/>
              <a:pPr/>
              <a:t>8/6/2010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3EB18-1CC8-4EFB-A420-F615FAA70A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A2A512-CF9F-420C-B43E-7F14CC3B2DD5}" type="datetimeFigureOut">
              <a:rPr lang="en-US" smtClean="0"/>
              <a:pPr/>
              <a:t>8/6/2010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3EB18-1CC8-4EFB-A420-F615FAA70A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A2A512-CF9F-420C-B43E-7F14CC3B2DD5}" type="datetimeFigureOut">
              <a:rPr lang="en-US" smtClean="0"/>
              <a:pPr/>
              <a:t>8/6/2010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3EB18-1CC8-4EFB-A420-F615FAA70A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A2A512-CF9F-420C-B43E-7F14CC3B2DD5}" type="datetimeFigureOut">
              <a:rPr lang="en-US" smtClean="0"/>
              <a:pPr/>
              <a:t>8/6/2010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13EB18-1CC8-4EFB-A420-F615FAA70A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A2A512-CF9F-420C-B43E-7F14CC3B2DD5}" type="datetimeFigureOut">
              <a:rPr lang="en-US" smtClean="0"/>
              <a:pPr/>
              <a:t>8/6/2010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13EB18-1CC8-4EFB-A420-F615FAA70A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2A512-CF9F-420C-B43E-7F14CC3B2DD5}" type="datetimeFigureOut">
              <a:rPr lang="en-US" smtClean="0"/>
              <a:pPr/>
              <a:t>8/6/2010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13EB18-1CC8-4EFB-A420-F615FAA70A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A2A512-CF9F-420C-B43E-7F14CC3B2DD5}" type="datetimeFigureOut">
              <a:rPr lang="en-US" smtClean="0"/>
              <a:pPr/>
              <a:t>8/6/2010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3EB18-1CC8-4EFB-A420-F615FAA70A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A2A512-CF9F-420C-B43E-7F14CC3B2DD5}" type="datetimeFigureOut">
              <a:rPr lang="en-US" smtClean="0"/>
              <a:pPr/>
              <a:t>8/6/2010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3EB18-1CC8-4EFB-A420-F615FAA70A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2A512-CF9F-420C-B43E-7F14CC3B2DD5}" type="datetimeFigureOut">
              <a:rPr lang="en-US" smtClean="0"/>
              <a:pPr/>
              <a:t>8/6/2010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3EB18-1CC8-4EFB-A420-F615FAA70A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nhioi@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smtClean="0">
                <a:latin typeface="Times New Roman" pitchFamily="18" charset="0"/>
                <a:cs typeface="Times New Roman" pitchFamily="18" charset="0"/>
              </a:rPr>
              <a:t>Sắp xếp (sorting)</a:t>
            </a:r>
            <a:endParaRPr lang="en-US" sz="3200">
              <a:latin typeface="Times New Roman" pitchFamily="18" charset="0"/>
              <a:cs typeface="Times New Roman" pitchFamily="18" charset="0"/>
            </a:endParaRPr>
          </a:p>
        </p:txBody>
      </p:sp>
      <p:sp>
        <p:nvSpPr>
          <p:cNvPr id="5" name="Subtitle 2"/>
          <p:cNvSpPr>
            <a:spLocks noGrp="1"/>
          </p:cNvSpPr>
          <p:nvPr>
            <p:ph type="subTitle" idx="1"/>
          </p:nvPr>
        </p:nvSpPr>
        <p:spPr/>
        <p:txBody>
          <a:bodyPr>
            <a:normAutofit fontScale="92500" lnSpcReduction="10000"/>
          </a:bodyPr>
          <a:lstStyle/>
          <a:p>
            <a:pPr>
              <a:defRPr/>
            </a:pPr>
            <a:r>
              <a:rPr lang="en-US" sz="2600" err="1" smtClean="0">
                <a:solidFill>
                  <a:schemeClr val="tx1"/>
                </a:solidFill>
                <a:latin typeface="Times New Roman" pitchFamily="18" charset="0"/>
                <a:cs typeface="Times New Roman" pitchFamily="18" charset="0"/>
              </a:rPr>
              <a:t>Lê</a:t>
            </a:r>
            <a:r>
              <a:rPr lang="en-US" sz="2600" smtClean="0">
                <a:solidFill>
                  <a:schemeClr val="tx1"/>
                </a:solidFill>
                <a:latin typeface="Times New Roman" pitchFamily="18" charset="0"/>
                <a:cs typeface="Times New Roman" pitchFamily="18" charset="0"/>
              </a:rPr>
              <a:t> </a:t>
            </a:r>
            <a:r>
              <a:rPr lang="en-US" sz="2600" err="1" smtClean="0">
                <a:solidFill>
                  <a:schemeClr val="tx1"/>
                </a:solidFill>
                <a:latin typeface="Times New Roman" pitchFamily="18" charset="0"/>
                <a:cs typeface="Times New Roman" pitchFamily="18" charset="0"/>
              </a:rPr>
              <a:t>Sỹ</a:t>
            </a:r>
            <a:r>
              <a:rPr lang="en-US" sz="2600" smtClean="0">
                <a:solidFill>
                  <a:schemeClr val="tx1"/>
                </a:solidFill>
                <a:latin typeface="Times New Roman" pitchFamily="18" charset="0"/>
                <a:cs typeface="Times New Roman" pitchFamily="18" charset="0"/>
              </a:rPr>
              <a:t> </a:t>
            </a:r>
            <a:r>
              <a:rPr lang="en-US" sz="2600" err="1" smtClean="0">
                <a:solidFill>
                  <a:schemeClr val="tx1"/>
                </a:solidFill>
                <a:latin typeface="Times New Roman" pitchFamily="18" charset="0"/>
                <a:cs typeface="Times New Roman" pitchFamily="18" charset="0"/>
              </a:rPr>
              <a:t>Vinh</a:t>
            </a:r>
            <a:endParaRPr lang="en-US" sz="2600" smtClean="0">
              <a:solidFill>
                <a:schemeClr val="tx1"/>
              </a:solidFill>
              <a:latin typeface="Times New Roman" pitchFamily="18" charset="0"/>
              <a:cs typeface="Times New Roman" pitchFamily="18" charset="0"/>
            </a:endParaRPr>
          </a:p>
          <a:p>
            <a:pPr>
              <a:defRPr/>
            </a:pPr>
            <a:r>
              <a:rPr lang="en-US" sz="2600" err="1" smtClean="0">
                <a:solidFill>
                  <a:schemeClr val="tx1"/>
                </a:solidFill>
                <a:latin typeface="Times New Roman" pitchFamily="18" charset="0"/>
                <a:cs typeface="Times New Roman" pitchFamily="18" charset="0"/>
              </a:rPr>
              <a:t>Bộ</a:t>
            </a:r>
            <a:r>
              <a:rPr lang="en-US" sz="2600" smtClean="0">
                <a:solidFill>
                  <a:schemeClr val="tx1"/>
                </a:solidFill>
                <a:latin typeface="Times New Roman" pitchFamily="18" charset="0"/>
                <a:cs typeface="Times New Roman" pitchFamily="18" charset="0"/>
              </a:rPr>
              <a:t> </a:t>
            </a:r>
            <a:r>
              <a:rPr lang="en-US" sz="2600" err="1" smtClean="0">
                <a:solidFill>
                  <a:schemeClr val="tx1"/>
                </a:solidFill>
                <a:latin typeface="Times New Roman" pitchFamily="18" charset="0"/>
                <a:cs typeface="Times New Roman" pitchFamily="18" charset="0"/>
              </a:rPr>
              <a:t>môn</a:t>
            </a:r>
            <a:r>
              <a:rPr lang="en-US" sz="2600" smtClean="0">
                <a:solidFill>
                  <a:schemeClr val="tx1"/>
                </a:solidFill>
                <a:latin typeface="Times New Roman" pitchFamily="18" charset="0"/>
                <a:cs typeface="Times New Roman" pitchFamily="18" charset="0"/>
              </a:rPr>
              <a:t> </a:t>
            </a:r>
            <a:r>
              <a:rPr lang="en-US" sz="2600" err="1" smtClean="0">
                <a:solidFill>
                  <a:schemeClr val="tx1"/>
                </a:solidFill>
                <a:latin typeface="Times New Roman" pitchFamily="18" charset="0"/>
                <a:cs typeface="Times New Roman" pitchFamily="18" charset="0"/>
              </a:rPr>
              <a:t>Khoa</a:t>
            </a:r>
            <a:r>
              <a:rPr lang="en-US" sz="2600" smtClean="0">
                <a:solidFill>
                  <a:schemeClr val="tx1"/>
                </a:solidFill>
                <a:latin typeface="Times New Roman" pitchFamily="18" charset="0"/>
                <a:cs typeface="Times New Roman" pitchFamily="18" charset="0"/>
              </a:rPr>
              <a:t> </a:t>
            </a:r>
            <a:r>
              <a:rPr lang="en-US" sz="2600" err="1" smtClean="0">
                <a:solidFill>
                  <a:schemeClr val="tx1"/>
                </a:solidFill>
                <a:latin typeface="Times New Roman" pitchFamily="18" charset="0"/>
                <a:cs typeface="Times New Roman" pitchFamily="18" charset="0"/>
              </a:rPr>
              <a:t>Học</a:t>
            </a:r>
            <a:r>
              <a:rPr lang="en-US" sz="2600" smtClean="0">
                <a:solidFill>
                  <a:schemeClr val="tx1"/>
                </a:solidFill>
                <a:latin typeface="Times New Roman" pitchFamily="18" charset="0"/>
                <a:cs typeface="Times New Roman" pitchFamily="18" charset="0"/>
              </a:rPr>
              <a:t> </a:t>
            </a:r>
            <a:r>
              <a:rPr lang="en-US" sz="2600" err="1" smtClean="0">
                <a:solidFill>
                  <a:schemeClr val="tx1"/>
                </a:solidFill>
                <a:latin typeface="Times New Roman" pitchFamily="18" charset="0"/>
                <a:cs typeface="Times New Roman" pitchFamily="18" charset="0"/>
              </a:rPr>
              <a:t>Máy</a:t>
            </a:r>
            <a:r>
              <a:rPr lang="en-US" sz="2600" smtClean="0">
                <a:solidFill>
                  <a:schemeClr val="tx1"/>
                </a:solidFill>
                <a:latin typeface="Times New Roman" pitchFamily="18" charset="0"/>
                <a:cs typeface="Times New Roman" pitchFamily="18" charset="0"/>
              </a:rPr>
              <a:t> </a:t>
            </a:r>
            <a:r>
              <a:rPr lang="en-US" sz="2600" err="1" smtClean="0">
                <a:solidFill>
                  <a:schemeClr val="tx1"/>
                </a:solidFill>
                <a:latin typeface="Times New Roman" pitchFamily="18" charset="0"/>
                <a:cs typeface="Times New Roman" pitchFamily="18" charset="0"/>
              </a:rPr>
              <a:t>Tính</a:t>
            </a:r>
            <a:r>
              <a:rPr lang="en-US" sz="2600">
                <a:solidFill>
                  <a:schemeClr val="tx1"/>
                </a:solidFill>
                <a:latin typeface="Times New Roman" pitchFamily="18" charset="0"/>
                <a:cs typeface="Times New Roman" pitchFamily="18" charset="0"/>
              </a:rPr>
              <a:t> </a:t>
            </a:r>
            <a:r>
              <a:rPr lang="en-US" sz="2600" smtClean="0">
                <a:solidFill>
                  <a:schemeClr val="tx1"/>
                </a:solidFill>
                <a:latin typeface="Times New Roman" pitchFamily="18" charset="0"/>
                <a:cs typeface="Times New Roman" pitchFamily="18" charset="0"/>
              </a:rPr>
              <a:t>– </a:t>
            </a:r>
            <a:r>
              <a:rPr lang="en-US" sz="2600" err="1" smtClean="0">
                <a:solidFill>
                  <a:schemeClr val="tx1"/>
                </a:solidFill>
                <a:latin typeface="Times New Roman" pitchFamily="18" charset="0"/>
                <a:cs typeface="Times New Roman" pitchFamily="18" charset="0"/>
              </a:rPr>
              <a:t>Khoa</a:t>
            </a:r>
            <a:r>
              <a:rPr lang="en-US" sz="2600" smtClean="0">
                <a:solidFill>
                  <a:schemeClr val="tx1"/>
                </a:solidFill>
                <a:latin typeface="Times New Roman" pitchFamily="18" charset="0"/>
                <a:cs typeface="Times New Roman" pitchFamily="18" charset="0"/>
              </a:rPr>
              <a:t> CNTT</a:t>
            </a:r>
          </a:p>
          <a:p>
            <a:pPr>
              <a:defRPr/>
            </a:pPr>
            <a:r>
              <a:rPr lang="en-US" sz="2600" err="1" smtClean="0">
                <a:solidFill>
                  <a:schemeClr val="tx1"/>
                </a:solidFill>
                <a:latin typeface="Times New Roman" pitchFamily="18" charset="0"/>
                <a:cs typeface="Times New Roman" pitchFamily="18" charset="0"/>
              </a:rPr>
              <a:t>Đại</a:t>
            </a:r>
            <a:r>
              <a:rPr lang="en-US" sz="2600" smtClean="0">
                <a:solidFill>
                  <a:schemeClr val="tx1"/>
                </a:solidFill>
                <a:latin typeface="Times New Roman" pitchFamily="18" charset="0"/>
                <a:cs typeface="Times New Roman" pitchFamily="18" charset="0"/>
              </a:rPr>
              <a:t> </a:t>
            </a:r>
            <a:r>
              <a:rPr lang="en-US" sz="2600" err="1" smtClean="0">
                <a:solidFill>
                  <a:schemeClr val="tx1"/>
                </a:solidFill>
                <a:latin typeface="Times New Roman" pitchFamily="18" charset="0"/>
                <a:cs typeface="Times New Roman" pitchFamily="18" charset="0"/>
              </a:rPr>
              <a:t>Học</a:t>
            </a:r>
            <a:r>
              <a:rPr lang="en-US" sz="2600" smtClean="0">
                <a:solidFill>
                  <a:schemeClr val="tx1"/>
                </a:solidFill>
                <a:latin typeface="Times New Roman" pitchFamily="18" charset="0"/>
                <a:cs typeface="Times New Roman" pitchFamily="18" charset="0"/>
              </a:rPr>
              <a:t> </a:t>
            </a:r>
            <a:r>
              <a:rPr lang="en-US" sz="2600" err="1" smtClean="0">
                <a:solidFill>
                  <a:schemeClr val="tx1"/>
                </a:solidFill>
                <a:latin typeface="Times New Roman" pitchFamily="18" charset="0"/>
                <a:cs typeface="Times New Roman" pitchFamily="18" charset="0"/>
              </a:rPr>
              <a:t>Công</a:t>
            </a:r>
            <a:r>
              <a:rPr lang="en-US" sz="2600" smtClean="0">
                <a:solidFill>
                  <a:schemeClr val="tx1"/>
                </a:solidFill>
                <a:latin typeface="Times New Roman" pitchFamily="18" charset="0"/>
                <a:cs typeface="Times New Roman" pitchFamily="18" charset="0"/>
              </a:rPr>
              <a:t> </a:t>
            </a:r>
            <a:r>
              <a:rPr lang="en-US" sz="2600" err="1" smtClean="0">
                <a:solidFill>
                  <a:schemeClr val="tx1"/>
                </a:solidFill>
                <a:latin typeface="Times New Roman" pitchFamily="18" charset="0"/>
                <a:cs typeface="Times New Roman" pitchFamily="18" charset="0"/>
              </a:rPr>
              <a:t>Nghệ</a:t>
            </a:r>
            <a:r>
              <a:rPr lang="en-US" sz="2600" smtClean="0">
                <a:solidFill>
                  <a:schemeClr val="tx1"/>
                </a:solidFill>
                <a:latin typeface="Times New Roman" pitchFamily="18" charset="0"/>
                <a:cs typeface="Times New Roman" pitchFamily="18" charset="0"/>
              </a:rPr>
              <a:t> - ĐHQGHN</a:t>
            </a:r>
          </a:p>
          <a:p>
            <a:pPr>
              <a:defRPr/>
            </a:pPr>
            <a:r>
              <a:rPr lang="en-US" sz="2600" i="1" smtClean="0">
                <a:latin typeface="Times New Roman" pitchFamily="18" charset="0"/>
                <a:cs typeface="Times New Roman" pitchFamily="18" charset="0"/>
              </a:rPr>
              <a:t>Email</a:t>
            </a:r>
            <a:r>
              <a:rPr lang="en-US" sz="2600" i="1">
                <a:latin typeface="Times New Roman" pitchFamily="18" charset="0"/>
                <a:cs typeface="Times New Roman" pitchFamily="18" charset="0"/>
              </a:rPr>
              <a:t>: </a:t>
            </a:r>
            <a:r>
              <a:rPr lang="en-US" sz="2600" i="1">
                <a:latin typeface="Times New Roman" pitchFamily="18" charset="0"/>
                <a:cs typeface="Times New Roman" pitchFamily="18" charset="0"/>
                <a:hlinkClick r:id="rId2"/>
              </a:rPr>
              <a:t>vinhioi@yahoo.com</a:t>
            </a:r>
            <a:endParaRPr lang="en-US" sz="2600" i="1">
              <a:latin typeface="Times New Roman" pitchFamily="18" charset="0"/>
              <a:cs typeface="Times New Roman" pitchFamily="18" charset="0"/>
            </a:endParaRPr>
          </a:p>
          <a:p>
            <a:pPr>
              <a:defRPr/>
            </a:pPr>
            <a:endParaRPr lang="en-US" sz="2800" i="1">
              <a:latin typeface="Times New Roman" pitchFamily="18" charset="0"/>
              <a:cs typeface="Times New Roman" pitchFamily="18" charset="0"/>
            </a:endParaRP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Ví dụ </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smtClean="0">
                <a:latin typeface="Times New Roman" pitchFamily="18" charset="0"/>
                <a:cs typeface="Times New Roman" pitchFamily="18" charset="0"/>
              </a:rPr>
              <a:t>Sắp tăng dãy số </a:t>
            </a:r>
          </a:p>
          <a:p>
            <a:pPr marL="857250" lvl="1" indent="-457200">
              <a:buFont typeface="+mj-lt"/>
              <a:buAutoNum type="arabicPeriod"/>
            </a:pPr>
            <a:r>
              <a:rPr lang="en-US" sz="2200" smtClean="0">
                <a:latin typeface="Times New Roman" pitchFamily="18" charset="0"/>
                <a:cs typeface="Times New Roman" pitchFamily="18" charset="0"/>
              </a:rPr>
              <a:t>9 8 7 6 5 4 3 2 1</a:t>
            </a:r>
          </a:p>
          <a:p>
            <a:pPr marL="857250" lvl="1" indent="-457200">
              <a:buFont typeface="+mj-lt"/>
              <a:buAutoNum type="arabicPeriod"/>
            </a:pPr>
            <a:endParaRPr lang="en-US" sz="2200" smtClean="0">
              <a:latin typeface="Times New Roman" pitchFamily="18" charset="0"/>
              <a:cs typeface="Times New Roman" pitchFamily="18" charset="0"/>
            </a:endParaRPr>
          </a:p>
          <a:p>
            <a:pPr marL="857250" lvl="1" indent="-457200">
              <a:buFont typeface="+mj-lt"/>
              <a:buAutoNum type="arabicPeriod"/>
            </a:pPr>
            <a:r>
              <a:rPr lang="en-US" sz="2200" smtClean="0">
                <a:latin typeface="Times New Roman" pitchFamily="18" charset="0"/>
                <a:cs typeface="Times New Roman" pitchFamily="18" charset="0"/>
              </a:rPr>
              <a:t>C D A B G H I J K AB F 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Sắp xếp nhanh (Quick sort)</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smtClean="0">
                <a:latin typeface="Times New Roman" pitchFamily="18" charset="0"/>
                <a:cs typeface="Times New Roman" pitchFamily="18" charset="0"/>
              </a:rPr>
              <a:t>Tư tưởng của Quick sort:</a:t>
            </a:r>
            <a:r>
              <a:rPr lang="en-US" sz="2000" smtClean="0">
                <a:latin typeface="Times New Roman" pitchFamily="18" charset="0"/>
                <a:cs typeface="Times New Roman" pitchFamily="18" charset="0"/>
              </a:rPr>
              <a:t> Phân chia danh sách dữ liệu cần sắp xếp ra thành hai phần “phần bên trái” và “phần bên phải” sao cho các phần tử ở phần bên trái nhỏ hơn hoặc bằng các phần tử ở phần bên phải. Sau khi phân chia, tiếp tục thực hiện “quick sort trên hai phần dữ liệu trên.</a:t>
            </a:r>
          </a:p>
          <a:p>
            <a:pPr>
              <a:buNone/>
            </a:pPr>
            <a:endParaRPr lang="en-US" sz="2000" smtClean="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	Cụ thể hơn,  gọi “pivot” là phần tử trung tâm của danh sách, các phần tử nhỏ hơn hoặc bằng “pivot” thi nằm bên trái “pivot”, các phần tử lớn hơn hoặc bằng “pivot” thì nằm bên phải “pivot”</a:t>
            </a:r>
          </a:p>
          <a:p>
            <a:pPr>
              <a:buNone/>
            </a:pPr>
            <a:endParaRPr lang="en-US"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37464" y="0"/>
            <a:ext cx="5520536" cy="66224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Quick sort</a:t>
            </a:r>
            <a:endParaRPr lang="en-US"/>
          </a:p>
        </p:txBody>
      </p:sp>
      <p:sp>
        <p:nvSpPr>
          <p:cNvPr id="3" name="Content Placeholder 2"/>
          <p:cNvSpPr>
            <a:spLocks noGrp="1"/>
          </p:cNvSpPr>
          <p:nvPr>
            <p:ph idx="1"/>
          </p:nvPr>
        </p:nvSpPr>
        <p:spPr/>
        <p:txBody>
          <a:bodyPr>
            <a:normAutofit/>
          </a:bodyPr>
          <a:lstStyle/>
          <a:p>
            <a:pPr>
              <a:buNone/>
            </a:pPr>
            <a:r>
              <a:rPr lang="en-US" sz="2000" smtClean="0">
                <a:latin typeface="Times New Roman" pitchFamily="18" charset="0"/>
                <a:cs typeface="Times New Roman" pitchFamily="18" charset="0"/>
              </a:rPr>
              <a:t>Void quickSort (Item A[], int start, int end) {</a:t>
            </a:r>
          </a:p>
          <a:p>
            <a:pPr>
              <a:buNone/>
            </a:pPr>
            <a:r>
              <a:rPr lang="en-US" sz="2000" smtClean="0">
                <a:latin typeface="Times New Roman" pitchFamily="18" charset="0"/>
                <a:cs typeface="Times New Roman" pitchFamily="18" charset="0"/>
              </a:rPr>
              <a:t>	if (start &lt; end) {</a:t>
            </a:r>
          </a:p>
          <a:p>
            <a:pPr>
              <a:buNone/>
            </a:pPr>
            <a:r>
              <a:rPr lang="en-US" sz="2000" smtClean="0">
                <a:latin typeface="Times New Roman" pitchFamily="18" charset="0"/>
                <a:cs typeface="Times New Roman" pitchFamily="18" charset="0"/>
              </a:rPr>
              <a:t>		pivotLocation =</a:t>
            </a:r>
            <a:r>
              <a:rPr lang="en-US" sz="2000" smtClean="0">
                <a:solidFill>
                  <a:srgbClr val="FF0000"/>
                </a:solidFill>
                <a:latin typeface="Times New Roman" pitchFamily="18" charset="0"/>
                <a:cs typeface="Times New Roman" pitchFamily="18" charset="0"/>
              </a:rPr>
              <a:t> partition (A, start, end);</a:t>
            </a:r>
          </a:p>
          <a:p>
            <a:pPr>
              <a:buNone/>
            </a:pPr>
            <a:r>
              <a:rPr lang="en-US" sz="2000" smtClean="0">
                <a:latin typeface="Times New Roman" pitchFamily="18" charset="0"/>
                <a:cs typeface="Times New Roman" pitchFamily="18" charset="0"/>
              </a:rPr>
              <a:t>		quickSort (A, start, pivotLocation – 1);</a:t>
            </a:r>
          </a:p>
          <a:p>
            <a:pPr>
              <a:buNone/>
            </a:pPr>
            <a:r>
              <a:rPr lang="en-US" sz="2000" smtClean="0">
                <a:latin typeface="Times New Roman" pitchFamily="18" charset="0"/>
                <a:cs typeface="Times New Roman" pitchFamily="18" charset="0"/>
              </a:rPr>
              <a:t>		quickSort (A, pivotLocation + 1, end)</a:t>
            </a:r>
          </a:p>
          <a:p>
            <a:pPr>
              <a:buNone/>
            </a:pPr>
            <a:r>
              <a:rPr lang="en-US" sz="2000" smtClean="0">
                <a:latin typeface="Times New Roman" pitchFamily="18" charset="0"/>
                <a:cs typeface="Times New Roman" pitchFamily="18" charset="0"/>
              </a:rPr>
              <a:t>	}</a:t>
            </a:r>
          </a:p>
          <a:p>
            <a:pPr>
              <a:buNone/>
            </a:pPr>
            <a:r>
              <a:rPr lang="en-US" sz="2000" smtClean="0">
                <a:latin typeface="Times New Roman" pitchFamily="18" charset="0"/>
                <a:cs typeface="Times New Roman" pitchFamily="18" charset="0"/>
              </a:rPr>
              <a:t>}</a:t>
            </a:r>
            <a:endParaRPr lang="en-US"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639762"/>
          </a:xfrm>
        </p:spPr>
        <p:txBody>
          <a:bodyPr>
            <a:normAutofit/>
          </a:bodyPr>
          <a:lstStyle/>
          <a:p>
            <a:r>
              <a:rPr lang="en-US" sz="3200" smtClean="0">
                <a:latin typeface="Times New Roman" pitchFamily="18" charset="0"/>
                <a:cs typeface="Times New Roman" pitchFamily="18" charset="0"/>
              </a:rPr>
              <a:t>Partition (A, start, end)</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86800" cy="5867400"/>
          </a:xfrm>
        </p:spPr>
        <p:txBody>
          <a:bodyPr>
            <a:noAutofit/>
          </a:bodyPr>
          <a:lstStyle/>
          <a:p>
            <a:pPr>
              <a:buNone/>
            </a:pPr>
            <a:r>
              <a:rPr lang="en-US" sz="2000" b="1" smtClean="0">
                <a:latin typeface="Times New Roman" pitchFamily="18" charset="0"/>
                <a:cs typeface="Times New Roman" pitchFamily="18" charset="0"/>
              </a:rPr>
              <a:t>Tư tưởng phân chia:  </a:t>
            </a:r>
            <a:r>
              <a:rPr lang="en-US" sz="2000" smtClean="0">
                <a:latin typeface="Times New Roman" pitchFamily="18" charset="0"/>
                <a:cs typeface="Times New Roman" pitchFamily="18" charset="0"/>
              </a:rPr>
              <a:t>Danh sách gồm ba phần:</a:t>
            </a:r>
            <a:endParaRPr lang="en-US" sz="2000" b="1" smtClean="0">
              <a:latin typeface="Times New Roman" pitchFamily="18" charset="0"/>
              <a:cs typeface="Times New Roman" pitchFamily="18" charset="0"/>
            </a:endParaRPr>
          </a:p>
          <a:p>
            <a:pPr lvl="1"/>
            <a:r>
              <a:rPr lang="en-US" sz="2000" smtClean="0">
                <a:latin typeface="Times New Roman" pitchFamily="18" charset="0"/>
                <a:cs typeface="Times New Roman" pitchFamily="18" charset="0"/>
              </a:rPr>
              <a:t>Phần bên trái (các giá trị nhỏ hơn pivot)</a:t>
            </a:r>
          </a:p>
          <a:p>
            <a:pPr lvl="1"/>
            <a:r>
              <a:rPr lang="en-US" sz="2000" smtClean="0">
                <a:latin typeface="Times New Roman" pitchFamily="18" charset="0"/>
                <a:cs typeface="Times New Roman" pitchFamily="18" charset="0"/>
              </a:rPr>
              <a:t>Phần bên phải (các giá trị lớn hơn pivot)</a:t>
            </a:r>
          </a:p>
          <a:p>
            <a:pPr lvl="1"/>
            <a:r>
              <a:rPr lang="en-US" sz="2000" smtClean="0">
                <a:latin typeface="Times New Roman" pitchFamily="18" charset="0"/>
                <a:cs typeface="Times New Roman" pitchFamily="18" charset="0"/>
              </a:rPr>
              <a:t>Phần ở giữa chưa được phân chia</a:t>
            </a:r>
          </a:p>
          <a:p>
            <a:pPr lvl="1">
              <a:buNone/>
            </a:pPr>
            <a:endParaRPr lang="en-US" sz="2000" smtClean="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Duyệt trên danh sách để mở rộng dần phần bên trái và phần bên phải, đồng thời thu hẹp phần chưa được phân chia, cho đến khi phần chưa được phân chia bằng rỗng.</a:t>
            </a:r>
          </a:p>
          <a:p>
            <a:pPr>
              <a:buNone/>
            </a:pPr>
            <a:endParaRPr lang="en-US" sz="2000" smtClean="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	</a:t>
            </a:r>
          </a:p>
          <a:p>
            <a:pPr>
              <a:buNone/>
            </a:pPr>
            <a:endParaRPr lang="en-US"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mtClean="0"/>
              <a:t>Partition (A, start, end)</a:t>
            </a:r>
            <a:endParaRPr lang="en-US"/>
          </a:p>
        </p:txBody>
      </p:sp>
      <p:sp>
        <p:nvSpPr>
          <p:cNvPr id="3" name="Content Placeholder 2"/>
          <p:cNvSpPr>
            <a:spLocks noGrp="1"/>
          </p:cNvSpPr>
          <p:nvPr>
            <p:ph idx="1"/>
          </p:nvPr>
        </p:nvSpPr>
        <p:spPr>
          <a:xfrm>
            <a:off x="457200" y="1600200"/>
            <a:ext cx="8229600" cy="5257800"/>
          </a:xfrm>
        </p:spPr>
        <p:txBody>
          <a:bodyPr>
            <a:noAutofit/>
          </a:bodyPr>
          <a:lstStyle/>
          <a:p>
            <a:pPr>
              <a:buNone/>
            </a:pPr>
            <a:r>
              <a:rPr lang="en-US" sz="2000" b="1" smtClean="0">
                <a:latin typeface="Times New Roman" pitchFamily="18" charset="0"/>
                <a:cs typeface="Times New Roman" pitchFamily="18" charset="0"/>
              </a:rPr>
              <a:t>Khởi tạo:</a:t>
            </a:r>
            <a:r>
              <a:rPr lang="en-US" sz="2000" smtClean="0">
                <a:latin typeface="Times New Roman" pitchFamily="18" charset="0"/>
                <a:cs typeface="Times New Roman" pitchFamily="18" charset="0"/>
              </a:rPr>
              <a:t>  Phần bên trái và phần bên bằng rỗng. Phần chưa được phân chia từ  vị trí </a:t>
            </a:r>
            <a:r>
              <a:rPr lang="en-US" sz="2000" i="1" smtClean="0">
                <a:latin typeface="Times New Roman" pitchFamily="18" charset="0"/>
                <a:cs typeface="Times New Roman" pitchFamily="18" charset="0"/>
              </a:rPr>
              <a:t>start → end.  </a:t>
            </a:r>
            <a:r>
              <a:rPr lang="en-US" sz="2000" smtClean="0">
                <a:latin typeface="Times New Roman" pitchFamily="18" charset="0"/>
                <a:cs typeface="Times New Roman" pitchFamily="18" charset="0"/>
              </a:rPr>
              <a:t> Xác định  </a:t>
            </a:r>
            <a:r>
              <a:rPr lang="en-US" sz="2000" i="1" smtClean="0">
                <a:latin typeface="Times New Roman" pitchFamily="18" charset="0"/>
                <a:cs typeface="Times New Roman" pitchFamily="18" charset="0"/>
              </a:rPr>
              <a:t>pivot = A[start]</a:t>
            </a:r>
            <a:endParaRPr lang="en-US" sz="2000" b="1"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Bước 1:</a:t>
            </a:r>
            <a:r>
              <a:rPr lang="en-US" sz="2000" smtClean="0">
                <a:latin typeface="Times New Roman" pitchFamily="18" charset="0"/>
                <a:cs typeface="Times New Roman" pitchFamily="18" charset="0"/>
              </a:rPr>
              <a:t>  Duyệt từ trái sang phải của phần chưa được phân chia, nếu phần tử  hiện tại nhỏ hơn  hoặc bằng  pivot thì mở rộng phần bên trái và thu hẹp phần chưa được phân chia, nếu không dừng lại.</a:t>
            </a:r>
            <a:endParaRPr lang="en-US" sz="2000" b="1"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Bước 2:</a:t>
            </a:r>
            <a:r>
              <a:rPr lang="en-US" sz="2000" smtClean="0">
                <a:latin typeface="Times New Roman" pitchFamily="18" charset="0"/>
                <a:cs typeface="Times New Roman" pitchFamily="18" charset="0"/>
              </a:rPr>
              <a:t>  Duyệt từ phải sang trải của phần chưa được phân chia, nếu phần tử hiện tại lớn hơn  hoặc bằng pivot thì mở rộng phần bên phải và thu hẹp phần chưa được phân chia,  nếu không dừng lại.</a:t>
            </a:r>
            <a:endParaRPr lang="en-US" sz="2000" b="1"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Bước 3:</a:t>
            </a:r>
            <a:r>
              <a:rPr lang="en-US" sz="2000" smtClean="0">
                <a:latin typeface="Times New Roman" pitchFamily="18" charset="0"/>
                <a:cs typeface="Times New Roman" pitchFamily="18" charset="0"/>
              </a:rPr>
              <a:t>  Đổi chỗ phần tử bên trái nhất và phần tử bên phải nhất của phần chưa được phân chia. Mở rộng phần bên trái và phần bên phải, đồng thời thu hẹp hai đầu của phần chưa được phân chia.</a:t>
            </a:r>
            <a:endParaRPr lang="en-US" sz="2000" b="1"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Bước 4: </a:t>
            </a:r>
            <a:r>
              <a:rPr lang="en-US" sz="2000" smtClean="0">
                <a:latin typeface="Times New Roman" pitchFamily="18" charset="0"/>
                <a:cs typeface="Times New Roman" pitchFamily="18" charset="0"/>
              </a:rPr>
              <a:t>Nếu phần chưa được phân chia khác rỗng thì quay lại Bước 1.</a:t>
            </a:r>
          </a:p>
          <a:p>
            <a:pPr>
              <a:buNone/>
            </a:pPr>
            <a:r>
              <a:rPr lang="en-US" sz="2000" b="1" smtClean="0">
                <a:latin typeface="Times New Roman" pitchFamily="18" charset="0"/>
                <a:cs typeface="Times New Roman" pitchFamily="18" charset="0"/>
              </a:rPr>
              <a:t>Bước 5: </a:t>
            </a:r>
            <a:r>
              <a:rPr lang="en-US" sz="2000" smtClean="0">
                <a:latin typeface="Times New Roman" pitchFamily="18" charset="0"/>
                <a:cs typeface="Times New Roman" pitchFamily="18" charset="0"/>
              </a:rPr>
              <a:t> Chuyển pivot vào đúng vị trí </a:t>
            </a:r>
          </a:p>
          <a:p>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normAutofit/>
          </a:bodyPr>
          <a:lstStyle/>
          <a:p>
            <a:pPr>
              <a:buNone/>
            </a:pPr>
            <a:r>
              <a:rPr lang="en-US" sz="2000" smtClean="0">
                <a:latin typeface="Times New Roman" pitchFamily="18" charset="0"/>
                <a:cs typeface="Times New Roman" pitchFamily="18" charset="0"/>
              </a:rPr>
              <a:t>Sắp xếp dãy số sau bằng quick sort</a:t>
            </a:r>
          </a:p>
          <a:p>
            <a:pPr>
              <a:buNone/>
            </a:pPr>
            <a:endParaRPr lang="en-US" sz="2000" smtClean="0">
              <a:latin typeface="Times New Roman" pitchFamily="18" charset="0"/>
              <a:cs typeface="Times New Roman" pitchFamily="18" charset="0"/>
            </a:endParaRPr>
          </a:p>
          <a:p>
            <a:r>
              <a:rPr lang="en-US" sz="2000" smtClean="0">
                <a:latin typeface="Times New Roman" pitchFamily="18" charset="0"/>
                <a:cs typeface="Times New Roman" pitchFamily="18" charset="0"/>
              </a:rPr>
              <a:t>3 1 4 5 9 2 6 8 7</a:t>
            </a:r>
          </a:p>
          <a:p>
            <a:pPr>
              <a:buNone/>
            </a:pPr>
            <a:endParaRPr lang="en-US"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Trường hợp tốt nhất</a:t>
            </a:r>
            <a:endParaRPr lang="en-US" sz="320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2962155" y="1600200"/>
            <a:ext cx="3219689" cy="4525963"/>
          </a:xfrm>
          <a:prstGeom prst="rect">
            <a:avLst/>
          </a:prstGeom>
          <a:noFill/>
          <a:ln w="9525">
            <a:noFill/>
            <a:miter lim="800000"/>
            <a:headEnd/>
            <a:tailEnd/>
          </a:ln>
          <a:effectLst/>
        </p:spPr>
      </p:pic>
      <p:sp>
        <p:nvSpPr>
          <p:cNvPr id="5" name="TextBox 4"/>
          <p:cNvSpPr txBox="1"/>
          <p:nvPr/>
        </p:nvSpPr>
        <p:spPr>
          <a:xfrm>
            <a:off x="6400800" y="5486400"/>
            <a:ext cx="2590800" cy="461665"/>
          </a:xfrm>
          <a:prstGeom prst="rect">
            <a:avLst/>
          </a:prstGeom>
          <a:noFill/>
        </p:spPr>
        <p:txBody>
          <a:bodyPr wrap="square" rtlCol="0">
            <a:spAutoFit/>
          </a:bodyPr>
          <a:lstStyle/>
          <a:p>
            <a:r>
              <a:rPr lang="en-US" sz="2400" smtClean="0"/>
              <a:t>T(n) = O(</a:t>
            </a:r>
            <a:r>
              <a:rPr lang="en-US" sz="2400" i="1" smtClean="0"/>
              <a:t>n </a:t>
            </a:r>
            <a:r>
              <a:rPr lang="en-US" sz="2400" smtClean="0"/>
              <a:t>log</a:t>
            </a:r>
            <a:r>
              <a:rPr lang="en-US" sz="2400" i="1" smtClean="0"/>
              <a:t>n</a:t>
            </a:r>
            <a:r>
              <a:rPr lang="en-US" sz="2400" smtClean="0"/>
              <a:t>)</a:t>
            </a:r>
            <a:endParaRPr 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Trường hợp tồi nhất</a:t>
            </a:r>
            <a:endParaRPr lang="en-US" sz="320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3331521" y="1600200"/>
            <a:ext cx="2480957" cy="4525963"/>
          </a:xfrm>
          <a:prstGeom prst="rect">
            <a:avLst/>
          </a:prstGeom>
          <a:noFill/>
          <a:ln w="9525">
            <a:noFill/>
            <a:miter lim="800000"/>
            <a:headEnd/>
            <a:tailEnd/>
          </a:ln>
          <a:effectLst/>
        </p:spPr>
      </p:pic>
      <p:sp>
        <p:nvSpPr>
          <p:cNvPr id="5" name="TextBox 4"/>
          <p:cNvSpPr txBox="1"/>
          <p:nvPr/>
        </p:nvSpPr>
        <p:spPr>
          <a:xfrm>
            <a:off x="6400800" y="5486400"/>
            <a:ext cx="2590800" cy="461665"/>
          </a:xfrm>
          <a:prstGeom prst="rect">
            <a:avLst/>
          </a:prstGeom>
          <a:noFill/>
        </p:spPr>
        <p:txBody>
          <a:bodyPr wrap="square" rtlCol="0">
            <a:spAutoFit/>
          </a:bodyPr>
          <a:lstStyle/>
          <a:p>
            <a:r>
              <a:rPr lang="en-US" sz="2400" smtClean="0"/>
              <a:t>T(n) = O(</a:t>
            </a:r>
            <a:r>
              <a:rPr lang="en-US" sz="2400" i="1" smtClean="0"/>
              <a:t>n</a:t>
            </a:r>
            <a:r>
              <a:rPr lang="en-US" sz="2400" baseline="30000" smtClean="0"/>
              <a:t>2</a:t>
            </a:r>
            <a:r>
              <a:rPr lang="en-US" sz="2400" i="1" smtClean="0"/>
              <a:t>)</a:t>
            </a:r>
            <a:endParaRPr 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Nhận xét về quick sort</a:t>
            </a:r>
            <a:endParaRPr lang="en-US"/>
          </a:p>
        </p:txBody>
      </p:sp>
      <p:sp>
        <p:nvSpPr>
          <p:cNvPr id="3" name="Content Placeholder 2"/>
          <p:cNvSpPr>
            <a:spLocks noGrp="1"/>
          </p:cNvSpPr>
          <p:nvPr>
            <p:ph idx="1"/>
          </p:nvPr>
        </p:nvSpPr>
        <p:spPr/>
        <p:txBody>
          <a:bodyPr>
            <a:normAutofit/>
          </a:bodyPr>
          <a:lstStyle/>
          <a:p>
            <a:pPr>
              <a:buFontTx/>
              <a:buChar char="-"/>
            </a:pPr>
            <a:r>
              <a:rPr lang="en-US" sz="2000" smtClean="0">
                <a:latin typeface="Times New Roman" pitchFamily="18" charset="0"/>
                <a:cs typeface="Times New Roman" pitchFamily="18" charset="0"/>
              </a:rPr>
              <a:t>Thời gian trung bình: O(n log n)</a:t>
            </a:r>
          </a:p>
          <a:p>
            <a:pPr>
              <a:buNone/>
            </a:pPr>
            <a:endParaRPr lang="en-US" sz="2000" smtClean="0">
              <a:latin typeface="Times New Roman" pitchFamily="18" charset="0"/>
              <a:cs typeface="Times New Roman" pitchFamily="18" charset="0"/>
            </a:endParaRPr>
          </a:p>
          <a:p>
            <a:pPr>
              <a:buFontTx/>
              <a:buChar char="-"/>
            </a:pPr>
            <a:r>
              <a:rPr lang="en-US" sz="2000" smtClean="0">
                <a:latin typeface="Times New Roman" pitchFamily="18" charset="0"/>
                <a:cs typeface="Times New Roman" pitchFamily="18" charset="0"/>
              </a:rPr>
              <a:t>Là một thuật toán sắp xếp nhanh nhất trong thực tế</a:t>
            </a:r>
          </a:p>
          <a:p>
            <a:pPr>
              <a:buNone/>
            </a:pPr>
            <a:endParaRPr lang="en-US"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Bài toán sắp xếp</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smtClean="0">
                <a:latin typeface="Times New Roman" pitchFamily="18" charset="0"/>
                <a:cs typeface="Times New Roman" pitchFamily="18" charset="0"/>
              </a:rPr>
              <a:t>Input: </a:t>
            </a:r>
          </a:p>
          <a:p>
            <a:pPr>
              <a:buNone/>
            </a:pPr>
            <a:r>
              <a:rPr lang="en-US" sz="2000" smtClean="0">
                <a:latin typeface="Times New Roman" pitchFamily="18" charset="0"/>
                <a:cs typeface="Times New Roman" pitchFamily="18" charset="0"/>
              </a:rPr>
              <a:t>	Danh sách các đối tượng </a:t>
            </a:r>
            <a:r>
              <a:rPr lang="en-US" sz="2000" i="1" smtClean="0">
                <a:latin typeface="Times New Roman" pitchFamily="18" charset="0"/>
                <a:cs typeface="Times New Roman" pitchFamily="18" charset="0"/>
              </a:rPr>
              <a:t>A = (a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n</a:t>
            </a:r>
            <a:r>
              <a:rPr lang="en-US" sz="2000" i="1" smtClean="0">
                <a:latin typeface="Times New Roman" pitchFamily="18" charset="0"/>
                <a:cs typeface="Times New Roman" pitchFamily="18" charset="0"/>
              </a:rPr>
              <a:t>)</a:t>
            </a:r>
          </a:p>
          <a:p>
            <a:pPr>
              <a:buNone/>
            </a:pPr>
            <a:endParaRPr lang="en-US" sz="2000"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Problem: </a:t>
            </a:r>
            <a:r>
              <a:rPr lang="en-US" sz="2000" smtClean="0">
                <a:latin typeface="Times New Roman" pitchFamily="18" charset="0"/>
                <a:cs typeface="Times New Roman" pitchFamily="18" charset="0"/>
              </a:rPr>
              <a:t> Đổi chỗ các phần tử để thu được một danh sách mới, trong đó các 	   phần tử được sắp xếp theo một thứ tự nào đó</a:t>
            </a:r>
          </a:p>
          <a:p>
            <a:pPr>
              <a:buNone/>
            </a:pPr>
            <a:endParaRPr lang="en-US" sz="2000"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Output:</a:t>
            </a:r>
          </a:p>
          <a:p>
            <a:pPr>
              <a:buNone/>
            </a:pP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 = (a’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n</a:t>
            </a:r>
            <a:r>
              <a:rPr lang="en-US" sz="2000" i="1" smtClean="0">
                <a:latin typeface="Times New Roman" pitchFamily="18" charset="0"/>
                <a:cs typeface="Times New Roman" pitchFamily="18" charset="0"/>
              </a:rPr>
              <a:t>)</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i</a:t>
            </a:r>
            <a:r>
              <a:rPr lang="en-US" sz="2000" smtClean="0">
                <a:latin typeface="Times New Roman" pitchFamily="18" charset="0"/>
                <a:cs typeface="Times New Roman" pitchFamily="18" charset="0"/>
              </a:rPr>
              <a:t> &lt; </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i+1</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i</a:t>
            </a:r>
            <a:r>
              <a:rPr lang="en-US" sz="2000" smtClean="0">
                <a:latin typeface="Times New Roman" pitchFamily="18" charset="0"/>
                <a:cs typeface="Times New Roman" pitchFamily="18" charset="0"/>
              </a:rPr>
              <a:t> = 0…n - 1</a:t>
            </a:r>
          </a:p>
          <a:p>
            <a:pPr>
              <a:buNone/>
            </a:pPr>
            <a:endParaRPr lang="en-US" sz="2000" smtClean="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Ví dụ:</a:t>
            </a:r>
          </a:p>
          <a:p>
            <a:pPr>
              <a:buNone/>
            </a:pPr>
            <a:r>
              <a:rPr lang="en-US" sz="2000" smtClean="0">
                <a:latin typeface="Times New Roman" pitchFamily="18" charset="0"/>
                <a:cs typeface="Times New Roman" pitchFamily="18" charset="0"/>
              </a:rPr>
              <a:t>	A = (1 , 5, 0, 3) →  (0, 1, 3, 5)</a:t>
            </a:r>
          </a:p>
          <a:p>
            <a:pPr>
              <a:buNone/>
            </a:pPr>
            <a:r>
              <a:rPr lang="en-US" sz="2000" smtClean="0">
                <a:latin typeface="Times New Roman" pitchFamily="18" charset="0"/>
                <a:cs typeface="Times New Roman" pitchFamily="18" charset="0"/>
              </a:rPr>
              <a:t>	A = (‘Vinh’, ‘Tuan’, ‘Anh’) →  (‘Anh’, ‘Vinh’, ‘Tuan)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Heap Sort</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smtClean="0">
                <a:latin typeface="Times New Roman" pitchFamily="18" charset="0"/>
                <a:cs typeface="Times New Roman" pitchFamily="18" charset="0"/>
              </a:rPr>
              <a:t>Nhắc lại về các loại cây nhị phân:</a:t>
            </a:r>
          </a:p>
          <a:p>
            <a:pPr lvl="1"/>
            <a:r>
              <a:rPr lang="en-US" sz="1600" smtClean="0">
                <a:latin typeface="Times New Roman" pitchFamily="18" charset="0"/>
                <a:cs typeface="Times New Roman" pitchFamily="18" charset="0"/>
              </a:rPr>
              <a:t>Cây đầy đủ; cây cân bằng; </a:t>
            </a:r>
            <a:r>
              <a:rPr lang="en-US" sz="1600" b="1" smtClean="0">
                <a:latin typeface="Times New Roman" pitchFamily="18" charset="0"/>
                <a:cs typeface="Times New Roman" pitchFamily="18" charset="0"/>
              </a:rPr>
              <a:t>cây hoàn toàn</a:t>
            </a:r>
            <a:endParaRPr lang="en-US" sz="1600" b="1">
              <a:latin typeface="Times New Roman" pitchFamily="18" charset="0"/>
              <a:cs typeface="Times New Roman" pitchFamily="18" charset="0"/>
            </a:endParaRPr>
          </a:p>
        </p:txBody>
      </p:sp>
      <p:pic>
        <p:nvPicPr>
          <p:cNvPr id="2049" name="Picture 1"/>
          <p:cNvPicPr>
            <a:picLocks noChangeAspect="1" noChangeArrowheads="1"/>
          </p:cNvPicPr>
          <p:nvPr/>
        </p:nvPicPr>
        <p:blipFill>
          <a:blip r:embed="rId2"/>
          <a:srcRect/>
          <a:stretch>
            <a:fillRect/>
          </a:stretch>
        </p:blipFill>
        <p:spPr bwMode="auto">
          <a:xfrm>
            <a:off x="1600200" y="2971800"/>
            <a:ext cx="6508335" cy="2895600"/>
          </a:xfrm>
          <a:prstGeom prst="rect">
            <a:avLst/>
          </a:prstGeom>
          <a:noFill/>
        </p:spPr>
      </p:pic>
      <p:sp>
        <p:nvSpPr>
          <p:cNvPr id="2053" name="Rectangle 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heap</a:t>
            </a:r>
            <a:endParaRPr lang="en-US"/>
          </a:p>
        </p:txBody>
      </p:sp>
      <p:sp>
        <p:nvSpPr>
          <p:cNvPr id="3" name="Content Placeholder 2"/>
          <p:cNvSpPr>
            <a:spLocks noGrp="1"/>
          </p:cNvSpPr>
          <p:nvPr>
            <p:ph idx="1"/>
          </p:nvPr>
        </p:nvSpPr>
        <p:spPr>
          <a:xfrm>
            <a:off x="457200" y="1600201"/>
            <a:ext cx="8229600" cy="1828800"/>
          </a:xfrm>
        </p:spPr>
        <p:txBody>
          <a:bodyPr>
            <a:normAutofit/>
          </a:bodyPr>
          <a:lstStyle/>
          <a:p>
            <a:r>
              <a:rPr lang="en-US" sz="2400" b="1" smtClean="0"/>
              <a:t>Cây thứ tự bộ phận</a:t>
            </a:r>
            <a:r>
              <a:rPr lang="en-US" sz="2400" smtClean="0"/>
              <a:t> (partially ordered tree, hoặc heap) là một cây nhị phân hoàn toàn và thỏa mãn tính chất thứ tự bộ phận.</a:t>
            </a:r>
            <a:endParaRPr lang="en-US" sz="2400"/>
          </a:p>
        </p:txBody>
      </p:sp>
      <p:grpSp>
        <p:nvGrpSpPr>
          <p:cNvPr id="34866" name="Group 50"/>
          <p:cNvGrpSpPr>
            <a:grpSpLocks/>
          </p:cNvGrpSpPr>
          <p:nvPr/>
        </p:nvGrpSpPr>
        <p:grpSpPr bwMode="auto">
          <a:xfrm>
            <a:off x="2362200" y="2895600"/>
            <a:ext cx="4648200" cy="3343275"/>
            <a:chOff x="2580" y="8415"/>
            <a:chExt cx="6645" cy="4545"/>
          </a:xfrm>
        </p:grpSpPr>
        <p:sp>
          <p:nvSpPr>
            <p:cNvPr id="34867" name="Oval 51"/>
            <p:cNvSpPr>
              <a:spLocks noChangeArrowheads="1"/>
            </p:cNvSpPr>
            <p:nvPr/>
          </p:nvSpPr>
          <p:spPr bwMode="auto">
            <a:xfrm>
              <a:off x="6300" y="842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68" name="Oval 52"/>
            <p:cNvSpPr>
              <a:spLocks noChangeArrowheads="1"/>
            </p:cNvSpPr>
            <p:nvPr/>
          </p:nvSpPr>
          <p:spPr bwMode="auto">
            <a:xfrm>
              <a:off x="4890" y="12367"/>
              <a:ext cx="540" cy="540"/>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15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69" name="Oval 53"/>
            <p:cNvSpPr>
              <a:spLocks noChangeArrowheads="1"/>
            </p:cNvSpPr>
            <p:nvPr/>
          </p:nvSpPr>
          <p:spPr bwMode="auto">
            <a:xfrm>
              <a:off x="7710" y="968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70" name="Oval 54"/>
            <p:cNvSpPr>
              <a:spLocks noChangeArrowheads="1"/>
            </p:cNvSpPr>
            <p:nvPr/>
          </p:nvSpPr>
          <p:spPr bwMode="auto">
            <a:xfrm>
              <a:off x="8685" y="10912"/>
              <a:ext cx="540" cy="540"/>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13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71" name="Oval 55"/>
            <p:cNvSpPr>
              <a:spLocks noChangeArrowheads="1"/>
            </p:cNvSpPr>
            <p:nvPr/>
          </p:nvSpPr>
          <p:spPr bwMode="auto">
            <a:xfrm>
              <a:off x="6840" y="1094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72" name="Oval 56"/>
            <p:cNvSpPr>
              <a:spLocks noChangeArrowheads="1"/>
            </p:cNvSpPr>
            <p:nvPr/>
          </p:nvSpPr>
          <p:spPr bwMode="auto">
            <a:xfrm>
              <a:off x="5580" y="1094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73" name="Oval 57"/>
            <p:cNvSpPr>
              <a:spLocks noChangeArrowheads="1"/>
            </p:cNvSpPr>
            <p:nvPr/>
          </p:nvSpPr>
          <p:spPr bwMode="auto">
            <a:xfrm>
              <a:off x="3885" y="1094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74" name="Oval 58"/>
            <p:cNvSpPr>
              <a:spLocks noChangeArrowheads="1"/>
            </p:cNvSpPr>
            <p:nvPr/>
          </p:nvSpPr>
          <p:spPr bwMode="auto">
            <a:xfrm>
              <a:off x="4860" y="9727"/>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75" name="Oval 59"/>
            <p:cNvSpPr>
              <a:spLocks noChangeArrowheads="1"/>
            </p:cNvSpPr>
            <p:nvPr/>
          </p:nvSpPr>
          <p:spPr bwMode="auto">
            <a:xfrm>
              <a:off x="3060" y="12382"/>
              <a:ext cx="540" cy="540"/>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76" name="Line 60"/>
            <p:cNvSpPr>
              <a:spLocks noChangeShapeType="1"/>
            </p:cNvSpPr>
            <p:nvPr/>
          </p:nvSpPr>
          <p:spPr bwMode="auto">
            <a:xfrm flipH="1">
              <a:off x="5295" y="8872"/>
              <a:ext cx="1080" cy="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77" name="Line 61"/>
            <p:cNvSpPr>
              <a:spLocks noChangeShapeType="1"/>
            </p:cNvSpPr>
            <p:nvPr/>
          </p:nvSpPr>
          <p:spPr bwMode="auto">
            <a:xfrm flipH="1">
              <a:off x="4320" y="10260"/>
              <a:ext cx="825"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78" name="Line 62"/>
            <p:cNvSpPr>
              <a:spLocks noChangeShapeType="1"/>
            </p:cNvSpPr>
            <p:nvPr/>
          </p:nvSpPr>
          <p:spPr bwMode="auto">
            <a:xfrm flipH="1">
              <a:off x="3375" y="11482"/>
              <a:ext cx="720" cy="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79" name="Line 63"/>
            <p:cNvSpPr>
              <a:spLocks noChangeShapeType="1"/>
            </p:cNvSpPr>
            <p:nvPr/>
          </p:nvSpPr>
          <p:spPr bwMode="auto">
            <a:xfrm flipH="1" flipV="1">
              <a:off x="4080" y="11482"/>
              <a:ext cx="1080" cy="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80" name="Line 64"/>
            <p:cNvSpPr>
              <a:spLocks noChangeShapeType="1"/>
            </p:cNvSpPr>
            <p:nvPr/>
          </p:nvSpPr>
          <p:spPr bwMode="auto">
            <a:xfrm flipH="1" flipV="1">
              <a:off x="5145" y="10267"/>
              <a:ext cx="54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81" name="Line 65"/>
            <p:cNvSpPr>
              <a:spLocks noChangeShapeType="1"/>
            </p:cNvSpPr>
            <p:nvPr/>
          </p:nvSpPr>
          <p:spPr bwMode="auto">
            <a:xfrm flipH="1" flipV="1">
              <a:off x="6840" y="8782"/>
              <a:ext cx="1080" cy="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82" name="Line 66"/>
            <p:cNvSpPr>
              <a:spLocks noChangeShapeType="1"/>
            </p:cNvSpPr>
            <p:nvPr/>
          </p:nvSpPr>
          <p:spPr bwMode="auto">
            <a:xfrm flipH="1" flipV="1">
              <a:off x="7995" y="10192"/>
              <a:ext cx="825" cy="7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83" name="Line 67"/>
            <p:cNvSpPr>
              <a:spLocks noChangeShapeType="1"/>
            </p:cNvSpPr>
            <p:nvPr/>
          </p:nvSpPr>
          <p:spPr bwMode="auto">
            <a:xfrm flipH="1">
              <a:off x="7200" y="10222"/>
              <a:ext cx="78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84" name="Text Box 68"/>
            <p:cNvSpPr txBox="1">
              <a:spLocks noChangeArrowheads="1"/>
            </p:cNvSpPr>
            <p:nvPr/>
          </p:nvSpPr>
          <p:spPr bwMode="auto">
            <a:xfrm>
              <a:off x="5580" y="8415"/>
              <a:ext cx="540" cy="5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85" name="Text Box 69"/>
            <p:cNvSpPr txBox="1">
              <a:spLocks noChangeArrowheads="1"/>
            </p:cNvSpPr>
            <p:nvPr/>
          </p:nvSpPr>
          <p:spPr bwMode="auto">
            <a:xfrm>
              <a:off x="4380" y="9720"/>
              <a:ext cx="360" cy="5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86" name="Text Box 70"/>
            <p:cNvSpPr txBox="1">
              <a:spLocks noChangeArrowheads="1"/>
            </p:cNvSpPr>
            <p:nvPr/>
          </p:nvSpPr>
          <p:spPr bwMode="auto">
            <a:xfrm>
              <a:off x="3240" y="10980"/>
              <a:ext cx="540" cy="5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87" name="Text Box 71"/>
            <p:cNvSpPr txBox="1">
              <a:spLocks noChangeArrowheads="1"/>
            </p:cNvSpPr>
            <p:nvPr/>
          </p:nvSpPr>
          <p:spPr bwMode="auto">
            <a:xfrm>
              <a:off x="5040" y="10980"/>
              <a:ext cx="360" cy="5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88" name="Text Box 72"/>
            <p:cNvSpPr txBox="1">
              <a:spLocks noChangeArrowheads="1"/>
            </p:cNvSpPr>
            <p:nvPr/>
          </p:nvSpPr>
          <p:spPr bwMode="auto">
            <a:xfrm>
              <a:off x="6390" y="10980"/>
              <a:ext cx="360" cy="5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89" name="Text Box 73"/>
            <p:cNvSpPr txBox="1">
              <a:spLocks noChangeArrowheads="1"/>
            </p:cNvSpPr>
            <p:nvPr/>
          </p:nvSpPr>
          <p:spPr bwMode="auto">
            <a:xfrm>
              <a:off x="4365" y="12405"/>
              <a:ext cx="360" cy="5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90" name="Text Box 74"/>
            <p:cNvSpPr txBox="1">
              <a:spLocks noChangeArrowheads="1"/>
            </p:cNvSpPr>
            <p:nvPr/>
          </p:nvSpPr>
          <p:spPr bwMode="auto">
            <a:xfrm>
              <a:off x="8100" y="10980"/>
              <a:ext cx="540" cy="5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91" name="Text Box 75"/>
            <p:cNvSpPr txBox="1">
              <a:spLocks noChangeArrowheads="1"/>
            </p:cNvSpPr>
            <p:nvPr/>
          </p:nvSpPr>
          <p:spPr bwMode="auto">
            <a:xfrm>
              <a:off x="2580" y="12420"/>
              <a:ext cx="360" cy="5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heap</a:t>
            </a:r>
            <a:endParaRPr lang="en-US"/>
          </a:p>
        </p:txBody>
      </p:sp>
      <p:sp>
        <p:nvSpPr>
          <p:cNvPr id="3" name="Content Placeholder 2"/>
          <p:cNvSpPr>
            <a:spLocks noGrp="1"/>
          </p:cNvSpPr>
          <p:nvPr>
            <p:ph idx="1"/>
          </p:nvPr>
        </p:nvSpPr>
        <p:spPr/>
        <p:txBody>
          <a:bodyPr/>
          <a:lstStyle/>
          <a:p>
            <a:r>
              <a:rPr lang="en-US" smtClean="0"/>
              <a:t>Tính chất:</a:t>
            </a:r>
          </a:p>
          <a:p>
            <a:pPr lvl="1"/>
            <a:r>
              <a:rPr lang="en-US" smtClean="0"/>
              <a:t>Gốc của mọi cây là nhỏ nhất</a:t>
            </a:r>
          </a:p>
          <a:p>
            <a:pPr lvl="1"/>
            <a:r>
              <a:rPr lang="en-US" smtClean="0"/>
              <a:t>Vì là cây hoàn toàn nên có thể lưu trữ được bằng mảng</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heap</a:t>
            </a:r>
            <a:endParaRPr lang="en-US"/>
          </a:p>
        </p:txBody>
      </p:sp>
      <p:sp>
        <p:nvSpPr>
          <p:cNvPr id="3" name="Content Placeholder 2"/>
          <p:cNvSpPr>
            <a:spLocks noGrp="1"/>
          </p:cNvSpPr>
          <p:nvPr>
            <p:ph idx="1"/>
          </p:nvPr>
        </p:nvSpPr>
        <p:spPr/>
        <p:txBody>
          <a:bodyPr/>
          <a:lstStyle/>
          <a:p>
            <a:r>
              <a:rPr lang="en-US" smtClean="0"/>
              <a:t>Các phép toán: bảo đảm vẫn là cây thứ tự bộ phận (heap)</a:t>
            </a:r>
          </a:p>
          <a:p>
            <a:pPr lvl="1"/>
            <a:r>
              <a:rPr lang="en-US" smtClean="0"/>
              <a:t>insert</a:t>
            </a:r>
          </a:p>
          <a:p>
            <a:pPr lvl="1"/>
            <a:r>
              <a:rPr lang="en-US" smtClean="0"/>
              <a:t>Delete min</a:t>
            </a:r>
          </a:p>
          <a:p>
            <a:pPr lvl="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Heap sort</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Sắp xếp nổi bọt</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smtClean="0">
                <a:latin typeface="Times New Roman" pitchFamily="18" charset="0"/>
                <a:cs typeface="Times New Roman" pitchFamily="18" charset="0"/>
              </a:rPr>
              <a:t>Thuật toán:</a:t>
            </a:r>
          </a:p>
          <a:p>
            <a:pPr>
              <a:buNone/>
            </a:pPr>
            <a:r>
              <a:rPr lang="en-US" sz="2000" smtClean="0">
                <a:latin typeface="Times New Roman" pitchFamily="18" charset="0"/>
                <a:cs typeface="Times New Roman" pitchFamily="18" charset="0"/>
              </a:rPr>
              <a:t>	Lần lượt duyệt qua danh sách, nếu hai phần tử liền kề đứng không đúng thứ tự thì đổi chỗ. Lặp lại quá trình trên cho đến khi danh sách được sắp xếp.</a:t>
            </a:r>
          </a:p>
          <a:p>
            <a:pPr>
              <a:buNone/>
            </a:pPr>
            <a:endParaRPr lang="en-US" sz="2000"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Ví dụ:</a:t>
            </a:r>
            <a:r>
              <a:rPr lang="en-US" sz="2000" b="1">
                <a:latin typeface="Times New Roman" pitchFamily="18" charset="0"/>
                <a:cs typeface="Times New Roman" pitchFamily="18" charset="0"/>
              </a:rPr>
              <a:t> </a:t>
            </a:r>
            <a:r>
              <a:rPr lang="en-US" sz="2000" smtClean="0">
                <a:latin typeface="Times New Roman" pitchFamily="18" charset="0"/>
                <a:cs typeface="Times New Roman" pitchFamily="18" charset="0"/>
              </a:rPr>
              <a:t> Sắp tăng dần dãy số  A = (9, 7, 6, 2) 	</a:t>
            </a:r>
          </a:p>
          <a:p>
            <a:pPr>
              <a:buNone/>
            </a:pPr>
            <a:r>
              <a:rPr lang="en-US" sz="2000" smtClean="0">
                <a:latin typeface="Times New Roman" pitchFamily="18" charset="0"/>
                <a:cs typeface="Times New Roman" pitchFamily="18" charset="0"/>
              </a:rPr>
              <a:t>	(9, 7, </a:t>
            </a:r>
            <a:r>
              <a:rPr lang="en-US" sz="2000" smtClean="0">
                <a:solidFill>
                  <a:srgbClr val="FF0000"/>
                </a:solidFill>
                <a:latin typeface="Times New Roman" pitchFamily="18" charset="0"/>
                <a:cs typeface="Times New Roman" pitchFamily="18" charset="0"/>
              </a:rPr>
              <a:t>6, 2</a:t>
            </a:r>
            <a:r>
              <a:rPr lang="en-US" sz="2000" smtClean="0">
                <a:latin typeface="Times New Roman" pitchFamily="18" charset="0"/>
                <a:cs typeface="Times New Roman" pitchFamily="18" charset="0"/>
              </a:rPr>
              <a:t>) → (9, </a:t>
            </a:r>
            <a:r>
              <a:rPr lang="en-US" sz="2000" smtClean="0">
                <a:solidFill>
                  <a:srgbClr val="FF0000"/>
                </a:solidFill>
                <a:latin typeface="Times New Roman" pitchFamily="18" charset="0"/>
                <a:cs typeface="Times New Roman" pitchFamily="18" charset="0"/>
              </a:rPr>
              <a:t>7, 2</a:t>
            </a:r>
            <a:r>
              <a:rPr lang="en-US" sz="2000" smtClean="0">
                <a:latin typeface="Times New Roman" pitchFamily="18" charset="0"/>
                <a:cs typeface="Times New Roman" pitchFamily="18" charset="0"/>
              </a:rPr>
              <a:t>, 6) → (</a:t>
            </a:r>
            <a:r>
              <a:rPr lang="en-US" sz="2000" smtClean="0">
                <a:solidFill>
                  <a:srgbClr val="FF0000"/>
                </a:solidFill>
                <a:latin typeface="Times New Roman" pitchFamily="18" charset="0"/>
                <a:cs typeface="Times New Roman" pitchFamily="18" charset="0"/>
              </a:rPr>
              <a:t>9, 2</a:t>
            </a:r>
            <a:r>
              <a:rPr lang="en-US" sz="2000" smtClean="0">
                <a:latin typeface="Times New Roman" pitchFamily="18" charset="0"/>
                <a:cs typeface="Times New Roman" pitchFamily="18" charset="0"/>
              </a:rPr>
              <a:t>,</a:t>
            </a:r>
            <a:r>
              <a:rPr lang="en-US" sz="2000" smtClean="0">
                <a:solidFill>
                  <a:srgbClr val="FF0000"/>
                </a:solidFill>
                <a:latin typeface="Times New Roman" pitchFamily="18" charset="0"/>
                <a:cs typeface="Times New Roman" pitchFamily="18" charset="0"/>
              </a:rPr>
              <a:t> </a:t>
            </a:r>
            <a:r>
              <a:rPr lang="en-US" sz="2000" smtClean="0">
                <a:latin typeface="Times New Roman" pitchFamily="18" charset="0"/>
                <a:cs typeface="Times New Roman" pitchFamily="18" charset="0"/>
              </a:rPr>
              <a:t>7, 6) → (2, 9, 7, 6) </a:t>
            </a:r>
          </a:p>
          <a:p>
            <a:pPr>
              <a:buNone/>
            </a:pPr>
            <a:r>
              <a:rPr lang="en-US" sz="2000" smtClean="0">
                <a:latin typeface="Times New Roman" pitchFamily="18" charset="0"/>
                <a:cs typeface="Times New Roman" pitchFamily="18" charset="0"/>
              </a:rPr>
              <a:t>	(2, 9, </a:t>
            </a:r>
            <a:r>
              <a:rPr lang="en-US" sz="2000" smtClean="0">
                <a:solidFill>
                  <a:srgbClr val="FF0000"/>
                </a:solidFill>
                <a:latin typeface="Times New Roman" pitchFamily="18" charset="0"/>
                <a:cs typeface="Times New Roman" pitchFamily="18" charset="0"/>
              </a:rPr>
              <a:t>7, 6</a:t>
            </a:r>
            <a:r>
              <a:rPr lang="en-US" sz="2000" smtClean="0">
                <a:latin typeface="Times New Roman" pitchFamily="18" charset="0"/>
                <a:cs typeface="Times New Roman" pitchFamily="18" charset="0"/>
              </a:rPr>
              <a:t>) → (2, </a:t>
            </a:r>
            <a:r>
              <a:rPr lang="en-US" sz="2000" smtClean="0">
                <a:solidFill>
                  <a:srgbClr val="FF0000"/>
                </a:solidFill>
                <a:latin typeface="Times New Roman" pitchFamily="18" charset="0"/>
                <a:cs typeface="Times New Roman" pitchFamily="18" charset="0"/>
              </a:rPr>
              <a:t>9, 6</a:t>
            </a:r>
            <a:r>
              <a:rPr lang="en-US" sz="2000" smtClean="0">
                <a:latin typeface="Times New Roman" pitchFamily="18" charset="0"/>
                <a:cs typeface="Times New Roman" pitchFamily="18" charset="0"/>
              </a:rPr>
              <a:t>, 7) → (2, 6, 9, 7)</a:t>
            </a:r>
          </a:p>
          <a:p>
            <a:pPr>
              <a:buNone/>
            </a:pPr>
            <a:r>
              <a:rPr lang="en-US" sz="2000" smtClean="0">
                <a:latin typeface="Times New Roman" pitchFamily="18" charset="0"/>
                <a:cs typeface="Times New Roman" pitchFamily="18" charset="0"/>
              </a:rPr>
              <a:t>	(2, 6, </a:t>
            </a:r>
            <a:r>
              <a:rPr lang="en-US" sz="2000" smtClean="0">
                <a:solidFill>
                  <a:srgbClr val="FF0000"/>
                </a:solidFill>
                <a:latin typeface="Times New Roman" pitchFamily="18" charset="0"/>
                <a:cs typeface="Times New Roman" pitchFamily="18" charset="0"/>
              </a:rPr>
              <a:t>9, 7</a:t>
            </a:r>
            <a:r>
              <a:rPr lang="en-US" sz="2000" smtClean="0">
                <a:latin typeface="Times New Roman" pitchFamily="18" charset="0"/>
                <a:cs typeface="Times New Roman" pitchFamily="18" charset="0"/>
              </a:rPr>
              <a:t>) → (2, 6, 7, 9)</a:t>
            </a:r>
          </a:p>
          <a:p>
            <a:pPr>
              <a:buNone/>
            </a:pPr>
            <a:endParaRPr lang="en-US" sz="2000" smtClean="0">
              <a:latin typeface="Times New Roman" pitchFamily="18" charset="0"/>
              <a:cs typeface="Times New Roman" pitchFamily="18" charset="0"/>
            </a:endParaRPr>
          </a:p>
          <a:p>
            <a:pPr>
              <a:buNone/>
            </a:pPr>
            <a:r>
              <a:rPr lang="en-US" sz="2000" b="1" i="1" smtClean="0">
                <a:latin typeface="Times New Roman" pitchFamily="18" charset="0"/>
                <a:cs typeface="Times New Roman" pitchFamily="18" charset="0"/>
              </a:rPr>
              <a:t>Chương trình</a:t>
            </a:r>
          </a:p>
          <a:p>
            <a:pPr>
              <a:buNone/>
            </a:pPr>
            <a:endParaRPr lang="en-US" sz="2000" i="1"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Độ phức tạp</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O(</a:t>
            </a:r>
            <a:r>
              <a:rPr lang="en-US" sz="2000" i="1" smtClean="0">
                <a:latin typeface="Times New Roman" pitchFamily="18" charset="0"/>
                <a:cs typeface="Times New Roman" pitchFamily="18" charset="0"/>
              </a:rPr>
              <a:t>n</a:t>
            </a:r>
            <a:r>
              <a:rPr lang="en-US" sz="2000" i="1"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a:t>
            </a:r>
            <a:endParaRPr lang="en-US" sz="2000" baseline="30000" smtClean="0">
              <a:latin typeface="Times New Roman" pitchFamily="18" charset="0"/>
              <a:cs typeface="Times New Roman" pitchFamily="18" charset="0"/>
            </a:endParaRPr>
          </a:p>
          <a:p>
            <a:pPr>
              <a:buNone/>
            </a:pPr>
            <a:endParaRPr lang="en-US" sz="2000" i="1" smtClean="0">
              <a:latin typeface="Times New Roman" pitchFamily="18" charset="0"/>
              <a:cs typeface="Times New Roman" pitchFamily="18" charset="0"/>
            </a:endParaRPr>
          </a:p>
          <a:p>
            <a:pPr>
              <a:buNone/>
            </a:pPr>
            <a:endParaRPr lang="en-US" sz="2000" smtClean="0">
              <a:latin typeface="Times New Roman" pitchFamily="18" charset="0"/>
              <a:cs typeface="Times New Roman" pitchFamily="18" charset="0"/>
            </a:endParaRPr>
          </a:p>
          <a:p>
            <a:pPr>
              <a:buNone/>
            </a:pPr>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Sắp xếp hòa nhập (Merge sort)</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None/>
            </a:pPr>
            <a:r>
              <a:rPr lang="en-US" sz="2000" b="1" smtClean="0">
                <a:latin typeface="Times New Roman" pitchFamily="18" charset="0"/>
                <a:cs typeface="Times New Roman" pitchFamily="18" charset="0"/>
              </a:rPr>
              <a:t>Chia để trị (Divide and conquer):  </a:t>
            </a:r>
            <a:r>
              <a:rPr lang="en-US" sz="2000" smtClean="0">
                <a:latin typeface="Times New Roman" pitchFamily="18" charset="0"/>
                <a:cs typeface="Times New Roman" pitchFamily="18" charset="0"/>
              </a:rPr>
              <a:t>Chia bài toán lớn thành những bài toán nhỏ hơn.  Giải quyết những bài toán nhỏ sau đó gộp lại để được lời giải cho bài toán lớn.</a:t>
            </a:r>
          </a:p>
          <a:p>
            <a:pPr>
              <a:buNone/>
            </a:pPr>
            <a:endParaRPr lang="en-US" sz="2000" b="1"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Ý tưởng merge sort:  </a:t>
            </a:r>
            <a:r>
              <a:rPr lang="en-US" sz="2000" smtClean="0">
                <a:latin typeface="Times New Roman" pitchFamily="18" charset="0"/>
                <a:cs typeface="Times New Roman" pitchFamily="18" charset="0"/>
              </a:rPr>
              <a:t>Để sắp xếp một mảng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start…end</a:t>
            </a:r>
            <a:r>
              <a:rPr lang="en-US" sz="2000" smtClean="0">
                <a:latin typeface="Times New Roman" pitchFamily="18" charset="0"/>
                <a:cs typeface="Times New Roman" pitchFamily="18" charset="0"/>
              </a:rPr>
              <a:t>], ta chia mảng A thành 2 mảng con </a:t>
            </a:r>
            <a:r>
              <a:rPr lang="en-US" sz="2000" i="1" smtClean="0">
                <a:latin typeface="Times New Roman" pitchFamily="18" charset="0"/>
                <a:cs typeface="Times New Roman" pitchFamily="18" charset="0"/>
              </a:rPr>
              <a:t>A1</a:t>
            </a:r>
            <a:r>
              <a:rPr lang="en-US" sz="2000" smtClean="0">
                <a:latin typeface="Times New Roman" pitchFamily="18" charset="0"/>
                <a:cs typeface="Times New Roman" pitchFamily="18" charset="0"/>
              </a:rPr>
              <a:t> và </a:t>
            </a:r>
            <a:r>
              <a:rPr lang="en-US" sz="2000" i="1" smtClean="0">
                <a:latin typeface="Times New Roman" pitchFamily="18" charset="0"/>
                <a:cs typeface="Times New Roman" pitchFamily="18" charset="0"/>
              </a:rPr>
              <a:t>A2</a:t>
            </a:r>
            <a:r>
              <a:rPr lang="en-US" sz="2000" smtClean="0">
                <a:latin typeface="Times New Roman" pitchFamily="18" charset="0"/>
                <a:cs typeface="Times New Roman" pitchFamily="18" charset="0"/>
              </a:rPr>
              <a:t>. Sắp xếp </a:t>
            </a:r>
            <a:r>
              <a:rPr lang="en-US" sz="2000" i="1" smtClean="0">
                <a:latin typeface="Times New Roman" pitchFamily="18" charset="0"/>
                <a:cs typeface="Times New Roman" pitchFamily="18" charset="0"/>
              </a:rPr>
              <a:t>A1</a:t>
            </a:r>
            <a:r>
              <a:rPr lang="en-US" sz="2000" smtClean="0">
                <a:latin typeface="Times New Roman" pitchFamily="18" charset="0"/>
                <a:cs typeface="Times New Roman" pitchFamily="18" charset="0"/>
              </a:rPr>
              <a:t> và </a:t>
            </a:r>
            <a:r>
              <a:rPr lang="en-US" sz="2000" i="1" smtClean="0">
                <a:latin typeface="Times New Roman" pitchFamily="18" charset="0"/>
                <a:cs typeface="Times New Roman" pitchFamily="18" charset="0"/>
              </a:rPr>
              <a:t>A2</a:t>
            </a:r>
            <a:r>
              <a:rPr lang="en-US" sz="2000" smtClean="0">
                <a:latin typeface="Times New Roman" pitchFamily="18" charset="0"/>
                <a:cs typeface="Times New Roman" pitchFamily="18" charset="0"/>
              </a:rPr>
              <a:t>, sau đó hòa nhập chúng thành một để được mang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đã sắp xếp.</a:t>
            </a:r>
          </a:p>
          <a:p>
            <a:pPr>
              <a:buNone/>
            </a:pPr>
            <a:endParaRPr lang="en-US" sz="2000"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Mô tả thuật toán:</a:t>
            </a:r>
          </a:p>
          <a:p>
            <a:pPr>
              <a:buNone/>
            </a:pPr>
            <a:r>
              <a:rPr lang="en-US" sz="2000" smtClean="0">
                <a:latin typeface="Times New Roman" pitchFamily="18" charset="0"/>
                <a:cs typeface="Times New Roman" pitchFamily="18" charset="0"/>
              </a:rPr>
              <a:t>	Bước 1:</a:t>
            </a:r>
          </a:p>
          <a:p>
            <a:pPr lvl="1"/>
            <a:r>
              <a:rPr lang="en-US" sz="2000" smtClean="0">
                <a:latin typeface="Times New Roman" pitchFamily="18" charset="0"/>
                <a:cs typeface="Times New Roman" pitchFamily="18" charset="0"/>
              </a:rPr>
              <a:t>Mid = (start + end)  / 2 </a:t>
            </a:r>
          </a:p>
          <a:p>
            <a:pPr lvl="1"/>
            <a:r>
              <a:rPr lang="en-US" sz="2000" smtClean="0">
                <a:latin typeface="Times New Roman" pitchFamily="18" charset="0"/>
                <a:cs typeface="Times New Roman" pitchFamily="18" charset="0"/>
              </a:rPr>
              <a:t>Sắp xếp hai nửa mảng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start…mid</a:t>
            </a:r>
            <a:r>
              <a:rPr lang="en-US" sz="2000" smtClean="0">
                <a:latin typeface="Times New Roman" pitchFamily="18" charset="0"/>
                <a:cs typeface="Times New Roman" pitchFamily="18" charset="0"/>
              </a:rPr>
              <a:t>] và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mid + 1</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end</a:t>
            </a:r>
            <a:r>
              <a:rPr lang="en-US" sz="2000" smtClean="0">
                <a:latin typeface="Times New Roman" pitchFamily="18" charset="0"/>
                <a:cs typeface="Times New Roman" pitchFamily="18" charset="0"/>
              </a:rPr>
              <a:t>]. Việc sắp xếp hai nửa mảng được thực hiện bằng cách gọi đệ quy thủ tục sắp xếp hòa nhập</a:t>
            </a:r>
          </a:p>
          <a:p>
            <a:pPr lvl="1"/>
            <a:endParaRPr lang="en-US" sz="2000" smtClean="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	Bước 2: Hòa nhập hai nửa mảng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start…mid</a:t>
            </a:r>
            <a:r>
              <a:rPr lang="en-US" sz="2000" smtClean="0">
                <a:latin typeface="Times New Roman" pitchFamily="18" charset="0"/>
                <a:cs typeface="Times New Roman" pitchFamily="18" charset="0"/>
              </a:rPr>
              <a:t>] và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(mid + 1)…end</a:t>
            </a:r>
            <a:r>
              <a:rPr lang="en-US" sz="2000" smtClean="0">
                <a:latin typeface="Times New Roman" pitchFamily="18" charset="0"/>
                <a:cs typeface="Times New Roman" pitchFamily="18" charset="0"/>
              </a:rPr>
              <a:t>] để 	thu được mảng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trong đó các phần tử đã được sắp xếp.</a:t>
            </a:r>
            <a:endParaRPr lang="en-US" sz="2000" baseline="-25000" smtClean="0">
              <a:latin typeface="Times New Roman" pitchFamily="18" charset="0"/>
              <a:cs typeface="Times New Roman" pitchFamily="18" charset="0"/>
            </a:endParaRPr>
          </a:p>
          <a:p>
            <a:pPr>
              <a:buNone/>
            </a:pPr>
            <a:endParaRPr lang="en-US" sz="2000" b="1"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Ví dụ:</a:t>
            </a:r>
          </a:p>
          <a:p>
            <a:pPr>
              <a:buNone/>
            </a:pP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 </a:t>
            </a:r>
            <a:r>
              <a:rPr lang="en-US" sz="2000" smtClean="0">
                <a:latin typeface="Times New Roman" pitchFamily="18" charset="0"/>
                <a:cs typeface="Times New Roman" pitchFamily="18" charset="0"/>
              </a:rPr>
              <a:t>= (7, 3, 9, 1) </a:t>
            </a:r>
          </a:p>
          <a:p>
            <a:pPr>
              <a:buNone/>
            </a:pPr>
            <a:r>
              <a:rPr lang="en-US" sz="2000" smtClean="0">
                <a:latin typeface="Times New Roman" pitchFamily="18" charset="0"/>
                <a:cs typeface="Times New Roman" pitchFamily="18" charset="0"/>
              </a:rPr>
              <a:t>	Sắp xếp hai nửa mảng:     A = (</a:t>
            </a:r>
            <a:r>
              <a:rPr lang="en-US" sz="2000" smtClean="0">
                <a:solidFill>
                  <a:srgbClr val="FF0000"/>
                </a:solidFill>
                <a:latin typeface="Times New Roman" pitchFamily="18" charset="0"/>
                <a:cs typeface="Times New Roman" pitchFamily="18" charset="0"/>
              </a:rPr>
              <a:t>3, 7,</a:t>
            </a:r>
            <a:r>
              <a:rPr lang="en-US" sz="2000" smtClean="0">
                <a:latin typeface="Times New Roman" pitchFamily="18" charset="0"/>
                <a:cs typeface="Times New Roman" pitchFamily="18" charset="0"/>
              </a:rPr>
              <a:t> 1, 9)</a:t>
            </a:r>
          </a:p>
          <a:p>
            <a:pPr>
              <a:buNone/>
            </a:pPr>
            <a:r>
              <a:rPr lang="en-US" sz="2000" smtClean="0">
                <a:latin typeface="Times New Roman" pitchFamily="18" charset="0"/>
                <a:cs typeface="Times New Roman" pitchFamily="18" charset="0"/>
              </a:rPr>
              <a:t>	Hòa nhập hai nửa mảng:  A = (1, 3, 7,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2000"/>
                                        <p:tgtEl>
                                          <p:spTgt spid="3">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2000"/>
                                        <p:tgtEl>
                                          <p:spTgt spid="3">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2000"/>
                                        <p:tgtEl>
                                          <p:spTgt spid="3">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2000"/>
                                        <p:tgtEl>
                                          <p:spTgt spid="3">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fade">
                                      <p:cBhvr>
                                        <p:cTn id="43"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3400" y="685800"/>
            <a:ext cx="7678511" cy="5029200"/>
          </a:xfrm>
          <a:prstGeom prst="rect">
            <a:avLst/>
          </a:prstGeom>
          <a:noFill/>
          <a:ln w="9525">
            <a:noFill/>
            <a:miter lim="800000"/>
            <a:headEnd/>
            <a:tailEnd/>
          </a:ln>
          <a:effectLst/>
        </p:spPr>
      </p:pic>
      <p:sp>
        <p:nvSpPr>
          <p:cNvPr id="3" name="TextBox 2"/>
          <p:cNvSpPr txBox="1"/>
          <p:nvPr/>
        </p:nvSpPr>
        <p:spPr>
          <a:xfrm>
            <a:off x="1371600" y="5791200"/>
            <a:ext cx="6172200" cy="276999"/>
          </a:xfrm>
          <a:prstGeom prst="rect">
            <a:avLst/>
          </a:prstGeom>
          <a:noFill/>
        </p:spPr>
        <p:txBody>
          <a:bodyPr wrap="square" rtlCol="0">
            <a:spAutoFit/>
          </a:bodyPr>
          <a:lstStyle/>
          <a:p>
            <a:r>
              <a:rPr lang="en-US" sz="1200" i="1" smtClean="0"/>
              <a:t>	Image taken from  Skiena’s lecture note at Stony brook</a:t>
            </a:r>
            <a:endParaRPr lang="en-US" sz="1200" i="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Sắp xếp hòa nhập (Merge sort)</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smtClean="0">
                <a:latin typeface="Times New Roman" pitchFamily="18" charset="0"/>
                <a:cs typeface="Times New Roman" pitchFamily="18" charset="0"/>
              </a:rPr>
              <a:t>void    MergeSort( Item  A[ ], int start, int end) {</a:t>
            </a:r>
          </a:p>
          <a:p>
            <a:pPr>
              <a:buNone/>
            </a:pPr>
            <a:r>
              <a:rPr lang="en-US" sz="2000" smtClean="0">
                <a:latin typeface="Times New Roman" pitchFamily="18" charset="0"/>
                <a:cs typeface="Times New Roman" pitchFamily="18" charset="0"/>
              </a:rPr>
              <a:t>          if (start &lt; end) {</a:t>
            </a:r>
          </a:p>
          <a:p>
            <a:pPr>
              <a:buNone/>
            </a:pPr>
            <a:r>
              <a:rPr lang="en-US" sz="2000" smtClean="0">
                <a:latin typeface="Times New Roman" pitchFamily="18" charset="0"/>
                <a:cs typeface="Times New Roman" pitchFamily="18" charset="0"/>
              </a:rPr>
              <a:t>			int mid = (start + end)/2;</a:t>
            </a:r>
          </a:p>
          <a:p>
            <a:pPr>
              <a:buNone/>
            </a:pPr>
            <a:r>
              <a:rPr lang="en-US" sz="2000" smtClean="0">
                <a:latin typeface="Times New Roman" pitchFamily="18" charset="0"/>
                <a:cs typeface="Times New Roman" pitchFamily="18" charset="0"/>
              </a:rPr>
              <a:t>			MergeSort ( A, start, mid );</a:t>
            </a:r>
          </a:p>
          <a:p>
            <a:pPr>
              <a:buNone/>
            </a:pPr>
            <a:r>
              <a:rPr lang="en-US" sz="2000" smtClean="0">
                <a:latin typeface="Times New Roman" pitchFamily="18" charset="0"/>
                <a:cs typeface="Times New Roman" pitchFamily="18" charset="0"/>
              </a:rPr>
              <a:t>			MergeSort ( A, mid+1, end);</a:t>
            </a:r>
          </a:p>
          <a:p>
            <a:pPr>
              <a:buNone/>
            </a:pPr>
            <a:r>
              <a:rPr lang="en-US" sz="2000" smtClean="0">
                <a:solidFill>
                  <a:srgbClr val="FF0000"/>
                </a:solidFill>
                <a:latin typeface="Times New Roman" pitchFamily="18" charset="0"/>
                <a:cs typeface="Times New Roman" pitchFamily="18" charset="0"/>
              </a:rPr>
              <a:t>			Merge ( A, start, mid, end);</a:t>
            </a:r>
          </a:p>
          <a:p>
            <a:pPr>
              <a:buNone/>
            </a:pPr>
            <a:r>
              <a:rPr lang="en-US" sz="2000" smtClean="0">
                <a:latin typeface="Times New Roman" pitchFamily="18" charset="0"/>
                <a:cs typeface="Times New Roman" pitchFamily="18" charset="0"/>
              </a:rPr>
              <a:t>		}</a:t>
            </a:r>
          </a:p>
          <a:p>
            <a:pPr>
              <a:buNone/>
            </a:pPr>
            <a:r>
              <a:rPr lang="en-US" sz="2000" smtClean="0">
                <a:latin typeface="Times New Roman" pitchFamily="18" charset="0"/>
                <a:cs typeface="Times New Roman" pitchFamily="18" charset="0"/>
              </a:rPr>
              <a:t>}</a:t>
            </a:r>
          </a:p>
          <a:p>
            <a:pPr>
              <a:buNone/>
            </a:pPr>
            <a:r>
              <a:rPr lang="en-US" sz="2000" smtClean="0">
                <a:latin typeface="Times New Roman" pitchFamily="18" charset="0"/>
                <a:cs typeface="Times New Roman" pitchFamily="18" charset="0"/>
              </a:rPr>
              <a:t>  </a:t>
            </a:r>
          </a:p>
          <a:p>
            <a:pPr>
              <a:buNone/>
            </a:pPr>
            <a:endParaRPr lang="en-US"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Hòa nhập hai mảng tăng dần</a:t>
            </a:r>
            <a:endParaRPr lang="en-US" sz="320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295400" y="1981200"/>
          <a:ext cx="2819400" cy="518160"/>
        </p:xfrm>
        <a:graphic>
          <a:graphicData uri="http://schemas.openxmlformats.org/drawingml/2006/table">
            <a:tbl>
              <a:tblPr firstRow="1" bandRow="1">
                <a:tableStyleId>{5C22544A-7EE6-4342-B048-85BDC9FD1C3A}</a:tableStyleId>
              </a:tblPr>
              <a:tblGrid>
                <a:gridCol w="704850"/>
                <a:gridCol w="704850"/>
                <a:gridCol w="704850"/>
                <a:gridCol w="704850"/>
              </a:tblGrid>
              <a:tr h="381000">
                <a:tc>
                  <a:txBody>
                    <a:bodyPr/>
                    <a:lstStyle/>
                    <a:p>
                      <a:pPr algn="ctr"/>
                      <a:r>
                        <a:rPr lang="en-US" sz="2800" b="0" smtClean="0">
                          <a:solidFill>
                            <a:schemeClr val="tx1"/>
                          </a:solidFill>
                        </a:rPr>
                        <a:t>3</a:t>
                      </a:r>
                      <a:endParaRPr lang="en-US" sz="2800" b="0">
                        <a:solidFill>
                          <a:schemeClr val="tx1"/>
                        </a:solidFill>
                      </a:endParaRPr>
                    </a:p>
                  </a:txBody>
                  <a:tcPr/>
                </a:tc>
                <a:tc>
                  <a:txBody>
                    <a:bodyPr/>
                    <a:lstStyle/>
                    <a:p>
                      <a:pPr algn="ctr"/>
                      <a:r>
                        <a:rPr lang="en-US" sz="2800" b="0" smtClean="0">
                          <a:solidFill>
                            <a:schemeClr val="tx1"/>
                          </a:solidFill>
                        </a:rPr>
                        <a:t>7</a:t>
                      </a:r>
                      <a:endParaRPr lang="en-US" sz="2800" b="0">
                        <a:solidFill>
                          <a:schemeClr val="tx1"/>
                        </a:solidFill>
                      </a:endParaRPr>
                    </a:p>
                  </a:txBody>
                  <a:tcPr/>
                </a:tc>
                <a:tc>
                  <a:txBody>
                    <a:bodyPr/>
                    <a:lstStyle/>
                    <a:p>
                      <a:pPr algn="ctr"/>
                      <a:r>
                        <a:rPr lang="en-US" sz="2800" b="0" smtClean="0"/>
                        <a:t>1</a:t>
                      </a:r>
                      <a:endParaRPr lang="en-US" sz="2800" b="0"/>
                    </a:p>
                  </a:txBody>
                  <a:tcPr/>
                </a:tc>
                <a:tc>
                  <a:txBody>
                    <a:bodyPr/>
                    <a:lstStyle/>
                    <a:p>
                      <a:pPr algn="ctr"/>
                      <a:r>
                        <a:rPr lang="en-US" sz="2800" b="0" smtClean="0"/>
                        <a:t>9</a:t>
                      </a:r>
                      <a:endParaRPr lang="en-US" sz="2800" b="0"/>
                    </a:p>
                  </a:txBody>
                  <a:tcPr/>
                </a:tc>
              </a:tr>
            </a:tbl>
          </a:graphicData>
        </a:graphic>
      </p:graphicFrame>
      <p:sp>
        <p:nvSpPr>
          <p:cNvPr id="5" name="TextBox 4"/>
          <p:cNvSpPr txBox="1"/>
          <p:nvPr/>
        </p:nvSpPr>
        <p:spPr>
          <a:xfrm>
            <a:off x="1371600" y="1676400"/>
            <a:ext cx="685800" cy="369332"/>
          </a:xfrm>
          <a:prstGeom prst="rect">
            <a:avLst/>
          </a:prstGeom>
          <a:noFill/>
        </p:spPr>
        <p:txBody>
          <a:bodyPr wrap="square" rtlCol="0">
            <a:spAutoFit/>
          </a:bodyPr>
          <a:lstStyle/>
          <a:p>
            <a:r>
              <a:rPr lang="en-US" smtClean="0"/>
              <a:t>↓</a:t>
            </a:r>
            <a:endParaRPr lang="en-US"/>
          </a:p>
        </p:txBody>
      </p:sp>
      <p:sp>
        <p:nvSpPr>
          <p:cNvPr id="6" name="TextBox 5"/>
          <p:cNvSpPr txBox="1"/>
          <p:nvPr/>
        </p:nvSpPr>
        <p:spPr>
          <a:xfrm>
            <a:off x="2819400" y="1676400"/>
            <a:ext cx="685800" cy="369332"/>
          </a:xfrm>
          <a:prstGeom prst="rect">
            <a:avLst/>
          </a:prstGeom>
          <a:noFill/>
        </p:spPr>
        <p:txBody>
          <a:bodyPr wrap="square" rtlCol="0">
            <a:spAutoFit/>
          </a:bodyPr>
          <a:lstStyle/>
          <a:p>
            <a:r>
              <a:rPr lang="en-US" smtClean="0"/>
              <a:t>↓</a:t>
            </a:r>
            <a:endParaRPr lang="en-US"/>
          </a:p>
        </p:txBody>
      </p:sp>
      <p:graphicFrame>
        <p:nvGraphicFramePr>
          <p:cNvPr id="8" name="Content Placeholder 3"/>
          <p:cNvGraphicFramePr>
            <a:graphicFrameLocks/>
          </p:cNvGraphicFramePr>
          <p:nvPr/>
        </p:nvGraphicFramePr>
        <p:xfrm>
          <a:off x="6019800" y="1981200"/>
          <a:ext cx="2819400" cy="518160"/>
        </p:xfrm>
        <a:graphic>
          <a:graphicData uri="http://schemas.openxmlformats.org/drawingml/2006/table">
            <a:tbl>
              <a:tblPr firstRow="1" bandRow="1">
                <a:tableStyleId>{5C22544A-7EE6-4342-B048-85BDC9FD1C3A}</a:tableStyleId>
              </a:tblPr>
              <a:tblGrid>
                <a:gridCol w="704850"/>
                <a:gridCol w="704850"/>
                <a:gridCol w="704850"/>
                <a:gridCol w="704850"/>
              </a:tblGrid>
              <a:tr h="381000">
                <a:tc>
                  <a:txBody>
                    <a:bodyPr/>
                    <a:lstStyle/>
                    <a:p>
                      <a:pPr algn="ctr"/>
                      <a:r>
                        <a:rPr lang="en-US" sz="2800" b="0" smtClean="0">
                          <a:solidFill>
                            <a:schemeClr val="bg1"/>
                          </a:solidFill>
                        </a:rPr>
                        <a:t>1</a:t>
                      </a:r>
                      <a:endParaRPr lang="en-US" sz="2800" b="0">
                        <a:solidFill>
                          <a:schemeClr val="bg1"/>
                        </a:solidFill>
                      </a:endParaRPr>
                    </a:p>
                  </a:txBody>
                  <a:tcPr/>
                </a:tc>
                <a:tc>
                  <a:txBody>
                    <a:bodyPr/>
                    <a:lstStyle/>
                    <a:p>
                      <a:pPr algn="ctr"/>
                      <a:endParaRPr lang="en-US" sz="2800" b="0">
                        <a:solidFill>
                          <a:schemeClr val="tx1"/>
                        </a:solidFill>
                      </a:endParaRPr>
                    </a:p>
                  </a:txBody>
                  <a:tcPr/>
                </a:tc>
                <a:tc>
                  <a:txBody>
                    <a:bodyPr/>
                    <a:lstStyle/>
                    <a:p>
                      <a:pPr algn="ctr"/>
                      <a:endParaRPr lang="en-US" sz="2800" b="0"/>
                    </a:p>
                  </a:txBody>
                  <a:tcPr/>
                </a:tc>
                <a:tc>
                  <a:txBody>
                    <a:bodyPr/>
                    <a:lstStyle/>
                    <a:p>
                      <a:pPr algn="ctr"/>
                      <a:endParaRPr lang="en-US" sz="2800" b="0"/>
                    </a:p>
                  </a:txBody>
                  <a:tcPr/>
                </a:tc>
              </a:tr>
            </a:tbl>
          </a:graphicData>
        </a:graphic>
      </p:graphicFrame>
      <p:graphicFrame>
        <p:nvGraphicFramePr>
          <p:cNvPr id="9" name="Content Placeholder 3"/>
          <p:cNvGraphicFramePr>
            <a:graphicFrameLocks/>
          </p:cNvGraphicFramePr>
          <p:nvPr/>
        </p:nvGraphicFramePr>
        <p:xfrm>
          <a:off x="1295400" y="3352800"/>
          <a:ext cx="2819400" cy="518160"/>
        </p:xfrm>
        <a:graphic>
          <a:graphicData uri="http://schemas.openxmlformats.org/drawingml/2006/table">
            <a:tbl>
              <a:tblPr firstRow="1" bandRow="1">
                <a:tableStyleId>{5C22544A-7EE6-4342-B048-85BDC9FD1C3A}</a:tableStyleId>
              </a:tblPr>
              <a:tblGrid>
                <a:gridCol w="704850"/>
                <a:gridCol w="704850"/>
                <a:gridCol w="704850"/>
                <a:gridCol w="704850"/>
              </a:tblGrid>
              <a:tr h="381000">
                <a:tc>
                  <a:txBody>
                    <a:bodyPr/>
                    <a:lstStyle/>
                    <a:p>
                      <a:pPr algn="ctr"/>
                      <a:r>
                        <a:rPr lang="en-US" sz="2800" b="0" smtClean="0">
                          <a:solidFill>
                            <a:schemeClr val="tx1"/>
                          </a:solidFill>
                        </a:rPr>
                        <a:t>3</a:t>
                      </a:r>
                      <a:endParaRPr lang="en-US" sz="2800" b="0">
                        <a:solidFill>
                          <a:schemeClr val="tx1"/>
                        </a:solidFill>
                      </a:endParaRPr>
                    </a:p>
                  </a:txBody>
                  <a:tcPr/>
                </a:tc>
                <a:tc>
                  <a:txBody>
                    <a:bodyPr/>
                    <a:lstStyle/>
                    <a:p>
                      <a:pPr algn="ctr"/>
                      <a:r>
                        <a:rPr lang="en-US" sz="2800" b="0" smtClean="0">
                          <a:solidFill>
                            <a:schemeClr val="tx1"/>
                          </a:solidFill>
                        </a:rPr>
                        <a:t>7</a:t>
                      </a:r>
                      <a:endParaRPr lang="en-US" sz="2800" b="0">
                        <a:solidFill>
                          <a:schemeClr val="tx1"/>
                        </a:solidFill>
                      </a:endParaRPr>
                    </a:p>
                  </a:txBody>
                  <a:tcPr/>
                </a:tc>
                <a:tc>
                  <a:txBody>
                    <a:bodyPr/>
                    <a:lstStyle/>
                    <a:p>
                      <a:pPr algn="ctr"/>
                      <a:r>
                        <a:rPr lang="en-US" sz="2800" b="0" smtClean="0"/>
                        <a:t>1</a:t>
                      </a:r>
                      <a:endParaRPr lang="en-US" sz="2800" b="0"/>
                    </a:p>
                  </a:txBody>
                  <a:tcPr/>
                </a:tc>
                <a:tc>
                  <a:txBody>
                    <a:bodyPr/>
                    <a:lstStyle/>
                    <a:p>
                      <a:pPr algn="ctr"/>
                      <a:r>
                        <a:rPr lang="en-US" sz="2800" b="0" smtClean="0"/>
                        <a:t>9</a:t>
                      </a:r>
                      <a:endParaRPr lang="en-US" sz="2800" b="0"/>
                    </a:p>
                  </a:txBody>
                  <a:tcPr/>
                </a:tc>
              </a:tr>
            </a:tbl>
          </a:graphicData>
        </a:graphic>
      </p:graphicFrame>
      <p:graphicFrame>
        <p:nvGraphicFramePr>
          <p:cNvPr id="10" name="Content Placeholder 3"/>
          <p:cNvGraphicFramePr>
            <a:graphicFrameLocks/>
          </p:cNvGraphicFramePr>
          <p:nvPr/>
        </p:nvGraphicFramePr>
        <p:xfrm>
          <a:off x="6019800" y="3352800"/>
          <a:ext cx="2819400" cy="518160"/>
        </p:xfrm>
        <a:graphic>
          <a:graphicData uri="http://schemas.openxmlformats.org/drawingml/2006/table">
            <a:tbl>
              <a:tblPr firstRow="1" bandRow="1">
                <a:tableStyleId>{5C22544A-7EE6-4342-B048-85BDC9FD1C3A}</a:tableStyleId>
              </a:tblPr>
              <a:tblGrid>
                <a:gridCol w="704850"/>
                <a:gridCol w="704850"/>
                <a:gridCol w="704850"/>
                <a:gridCol w="704850"/>
              </a:tblGrid>
              <a:tr h="381000">
                <a:tc>
                  <a:txBody>
                    <a:bodyPr/>
                    <a:lstStyle/>
                    <a:p>
                      <a:pPr algn="ctr"/>
                      <a:r>
                        <a:rPr lang="en-US" sz="2800" b="0" smtClean="0">
                          <a:solidFill>
                            <a:schemeClr val="bg1"/>
                          </a:solidFill>
                        </a:rPr>
                        <a:t>1</a:t>
                      </a:r>
                      <a:endParaRPr lang="en-US" sz="2800" b="0">
                        <a:solidFill>
                          <a:schemeClr val="bg1"/>
                        </a:solidFill>
                      </a:endParaRPr>
                    </a:p>
                  </a:txBody>
                  <a:tcPr/>
                </a:tc>
                <a:tc>
                  <a:txBody>
                    <a:bodyPr/>
                    <a:lstStyle/>
                    <a:p>
                      <a:pPr algn="ctr"/>
                      <a:r>
                        <a:rPr lang="en-US" sz="2800" b="0" smtClean="0">
                          <a:solidFill>
                            <a:schemeClr val="tx1"/>
                          </a:solidFill>
                        </a:rPr>
                        <a:t>3</a:t>
                      </a:r>
                      <a:endParaRPr lang="en-US" sz="2800" b="0">
                        <a:solidFill>
                          <a:schemeClr val="tx1"/>
                        </a:solidFill>
                      </a:endParaRPr>
                    </a:p>
                  </a:txBody>
                  <a:tcPr/>
                </a:tc>
                <a:tc>
                  <a:txBody>
                    <a:bodyPr/>
                    <a:lstStyle/>
                    <a:p>
                      <a:pPr algn="ctr"/>
                      <a:endParaRPr lang="en-US" sz="2800" b="0"/>
                    </a:p>
                  </a:txBody>
                  <a:tcPr/>
                </a:tc>
                <a:tc>
                  <a:txBody>
                    <a:bodyPr/>
                    <a:lstStyle/>
                    <a:p>
                      <a:pPr algn="ctr"/>
                      <a:endParaRPr lang="en-US" sz="2800" b="0"/>
                    </a:p>
                  </a:txBody>
                  <a:tcPr/>
                </a:tc>
              </a:tr>
            </a:tbl>
          </a:graphicData>
        </a:graphic>
      </p:graphicFrame>
      <p:sp>
        <p:nvSpPr>
          <p:cNvPr id="11" name="TextBox 10"/>
          <p:cNvSpPr txBox="1"/>
          <p:nvPr/>
        </p:nvSpPr>
        <p:spPr>
          <a:xfrm>
            <a:off x="1447800" y="3048000"/>
            <a:ext cx="685800" cy="369332"/>
          </a:xfrm>
          <a:prstGeom prst="rect">
            <a:avLst/>
          </a:prstGeom>
          <a:noFill/>
        </p:spPr>
        <p:txBody>
          <a:bodyPr wrap="square" rtlCol="0">
            <a:spAutoFit/>
          </a:bodyPr>
          <a:lstStyle/>
          <a:p>
            <a:r>
              <a:rPr lang="en-US" smtClean="0"/>
              <a:t>↓</a:t>
            </a:r>
            <a:endParaRPr lang="en-US"/>
          </a:p>
        </p:txBody>
      </p:sp>
      <p:sp>
        <p:nvSpPr>
          <p:cNvPr id="12" name="TextBox 11"/>
          <p:cNvSpPr txBox="1"/>
          <p:nvPr/>
        </p:nvSpPr>
        <p:spPr>
          <a:xfrm>
            <a:off x="3505200" y="3048000"/>
            <a:ext cx="685800" cy="369332"/>
          </a:xfrm>
          <a:prstGeom prst="rect">
            <a:avLst/>
          </a:prstGeom>
          <a:noFill/>
        </p:spPr>
        <p:txBody>
          <a:bodyPr wrap="square" rtlCol="0">
            <a:spAutoFit/>
          </a:bodyPr>
          <a:lstStyle/>
          <a:p>
            <a:r>
              <a:rPr lang="en-US" smtClean="0"/>
              <a:t>↓</a:t>
            </a:r>
            <a:endParaRPr lang="en-US"/>
          </a:p>
        </p:txBody>
      </p:sp>
      <p:graphicFrame>
        <p:nvGraphicFramePr>
          <p:cNvPr id="13" name="Content Placeholder 3"/>
          <p:cNvGraphicFramePr>
            <a:graphicFrameLocks/>
          </p:cNvGraphicFramePr>
          <p:nvPr/>
        </p:nvGraphicFramePr>
        <p:xfrm>
          <a:off x="1295400" y="4800600"/>
          <a:ext cx="2819400" cy="518160"/>
        </p:xfrm>
        <a:graphic>
          <a:graphicData uri="http://schemas.openxmlformats.org/drawingml/2006/table">
            <a:tbl>
              <a:tblPr firstRow="1" bandRow="1">
                <a:tableStyleId>{5C22544A-7EE6-4342-B048-85BDC9FD1C3A}</a:tableStyleId>
              </a:tblPr>
              <a:tblGrid>
                <a:gridCol w="704850"/>
                <a:gridCol w="704850"/>
                <a:gridCol w="704850"/>
                <a:gridCol w="704850"/>
              </a:tblGrid>
              <a:tr h="381000">
                <a:tc>
                  <a:txBody>
                    <a:bodyPr/>
                    <a:lstStyle/>
                    <a:p>
                      <a:pPr algn="ctr"/>
                      <a:r>
                        <a:rPr lang="en-US" sz="2800" b="0" smtClean="0">
                          <a:solidFill>
                            <a:schemeClr val="tx1"/>
                          </a:solidFill>
                        </a:rPr>
                        <a:t>3</a:t>
                      </a:r>
                      <a:endParaRPr lang="en-US" sz="2800" b="0">
                        <a:solidFill>
                          <a:schemeClr val="tx1"/>
                        </a:solidFill>
                      </a:endParaRPr>
                    </a:p>
                  </a:txBody>
                  <a:tcPr/>
                </a:tc>
                <a:tc>
                  <a:txBody>
                    <a:bodyPr/>
                    <a:lstStyle/>
                    <a:p>
                      <a:pPr algn="ctr"/>
                      <a:r>
                        <a:rPr lang="en-US" sz="2800" b="0" smtClean="0">
                          <a:solidFill>
                            <a:schemeClr val="tx1"/>
                          </a:solidFill>
                        </a:rPr>
                        <a:t>7</a:t>
                      </a:r>
                      <a:endParaRPr lang="en-US" sz="2800" b="0">
                        <a:solidFill>
                          <a:schemeClr val="tx1"/>
                        </a:solidFill>
                      </a:endParaRPr>
                    </a:p>
                  </a:txBody>
                  <a:tcPr/>
                </a:tc>
                <a:tc>
                  <a:txBody>
                    <a:bodyPr/>
                    <a:lstStyle/>
                    <a:p>
                      <a:pPr algn="ctr"/>
                      <a:r>
                        <a:rPr lang="en-US" sz="2800" b="0" smtClean="0"/>
                        <a:t>1</a:t>
                      </a:r>
                      <a:endParaRPr lang="en-US" sz="2800" b="0"/>
                    </a:p>
                  </a:txBody>
                  <a:tcPr/>
                </a:tc>
                <a:tc>
                  <a:txBody>
                    <a:bodyPr/>
                    <a:lstStyle/>
                    <a:p>
                      <a:pPr algn="ctr"/>
                      <a:r>
                        <a:rPr lang="en-US" sz="2800" b="0" smtClean="0"/>
                        <a:t>9</a:t>
                      </a:r>
                      <a:endParaRPr lang="en-US" sz="2800" b="0"/>
                    </a:p>
                  </a:txBody>
                  <a:tcPr/>
                </a:tc>
              </a:tr>
            </a:tbl>
          </a:graphicData>
        </a:graphic>
      </p:graphicFrame>
      <p:graphicFrame>
        <p:nvGraphicFramePr>
          <p:cNvPr id="14" name="Content Placeholder 3"/>
          <p:cNvGraphicFramePr>
            <a:graphicFrameLocks/>
          </p:cNvGraphicFramePr>
          <p:nvPr/>
        </p:nvGraphicFramePr>
        <p:xfrm>
          <a:off x="6019800" y="4800600"/>
          <a:ext cx="2819400" cy="518160"/>
        </p:xfrm>
        <a:graphic>
          <a:graphicData uri="http://schemas.openxmlformats.org/drawingml/2006/table">
            <a:tbl>
              <a:tblPr firstRow="1" bandRow="1">
                <a:tableStyleId>{5C22544A-7EE6-4342-B048-85BDC9FD1C3A}</a:tableStyleId>
              </a:tblPr>
              <a:tblGrid>
                <a:gridCol w="704850"/>
                <a:gridCol w="704850"/>
                <a:gridCol w="704850"/>
                <a:gridCol w="704850"/>
              </a:tblGrid>
              <a:tr h="381000">
                <a:tc>
                  <a:txBody>
                    <a:bodyPr/>
                    <a:lstStyle/>
                    <a:p>
                      <a:pPr algn="ctr"/>
                      <a:r>
                        <a:rPr lang="en-US" sz="2800" b="0" smtClean="0">
                          <a:solidFill>
                            <a:schemeClr val="bg1"/>
                          </a:solidFill>
                        </a:rPr>
                        <a:t>1</a:t>
                      </a:r>
                      <a:endParaRPr lang="en-US" sz="2800" b="0">
                        <a:solidFill>
                          <a:schemeClr val="bg1"/>
                        </a:solidFill>
                      </a:endParaRPr>
                    </a:p>
                  </a:txBody>
                  <a:tcPr/>
                </a:tc>
                <a:tc>
                  <a:txBody>
                    <a:bodyPr/>
                    <a:lstStyle/>
                    <a:p>
                      <a:pPr algn="ctr"/>
                      <a:r>
                        <a:rPr lang="en-US" sz="2800" b="0" smtClean="0">
                          <a:solidFill>
                            <a:schemeClr val="tx1"/>
                          </a:solidFill>
                        </a:rPr>
                        <a:t>3</a:t>
                      </a:r>
                      <a:endParaRPr lang="en-US" sz="2800" b="0">
                        <a:solidFill>
                          <a:schemeClr val="tx1"/>
                        </a:solidFill>
                      </a:endParaRPr>
                    </a:p>
                  </a:txBody>
                  <a:tcPr/>
                </a:tc>
                <a:tc>
                  <a:txBody>
                    <a:bodyPr/>
                    <a:lstStyle/>
                    <a:p>
                      <a:pPr algn="ctr"/>
                      <a:r>
                        <a:rPr lang="en-US" sz="2800" b="0" smtClean="0">
                          <a:solidFill>
                            <a:schemeClr val="tx1"/>
                          </a:solidFill>
                        </a:rPr>
                        <a:t>7</a:t>
                      </a:r>
                      <a:endParaRPr lang="en-US" sz="2800" b="0">
                        <a:solidFill>
                          <a:schemeClr val="tx1"/>
                        </a:solidFill>
                      </a:endParaRPr>
                    </a:p>
                  </a:txBody>
                  <a:tcPr/>
                </a:tc>
                <a:tc>
                  <a:txBody>
                    <a:bodyPr/>
                    <a:lstStyle/>
                    <a:p>
                      <a:pPr algn="ctr"/>
                      <a:endParaRPr lang="en-US" sz="2800" b="0"/>
                    </a:p>
                  </a:txBody>
                  <a:tcPr/>
                </a:tc>
              </a:tr>
            </a:tbl>
          </a:graphicData>
        </a:graphic>
      </p:graphicFrame>
      <p:sp>
        <p:nvSpPr>
          <p:cNvPr id="15" name="TextBox 14"/>
          <p:cNvSpPr txBox="1"/>
          <p:nvPr/>
        </p:nvSpPr>
        <p:spPr>
          <a:xfrm>
            <a:off x="2133600" y="4419600"/>
            <a:ext cx="685800" cy="369332"/>
          </a:xfrm>
          <a:prstGeom prst="rect">
            <a:avLst/>
          </a:prstGeom>
          <a:noFill/>
        </p:spPr>
        <p:txBody>
          <a:bodyPr wrap="square" rtlCol="0">
            <a:spAutoFit/>
          </a:bodyPr>
          <a:lstStyle/>
          <a:p>
            <a:r>
              <a:rPr lang="en-US" smtClean="0"/>
              <a:t>↓</a:t>
            </a:r>
            <a:endParaRPr lang="en-US"/>
          </a:p>
        </p:txBody>
      </p:sp>
      <p:sp>
        <p:nvSpPr>
          <p:cNvPr id="16" name="TextBox 15"/>
          <p:cNvSpPr txBox="1"/>
          <p:nvPr/>
        </p:nvSpPr>
        <p:spPr>
          <a:xfrm>
            <a:off x="3505200" y="4495800"/>
            <a:ext cx="685800" cy="369332"/>
          </a:xfrm>
          <a:prstGeom prst="rect">
            <a:avLst/>
          </a:prstGeom>
          <a:noFill/>
        </p:spPr>
        <p:txBody>
          <a:bodyPr wrap="square" rtlCol="0">
            <a:spAutoFit/>
          </a:bodyPr>
          <a:lstStyle/>
          <a:p>
            <a:r>
              <a:rPr lang="en-US" smtClean="0"/>
              <a:t>↓</a:t>
            </a:r>
            <a:endParaRPr lang="en-US"/>
          </a:p>
        </p:txBody>
      </p:sp>
      <p:graphicFrame>
        <p:nvGraphicFramePr>
          <p:cNvPr id="17" name="Content Placeholder 3"/>
          <p:cNvGraphicFramePr>
            <a:graphicFrameLocks/>
          </p:cNvGraphicFramePr>
          <p:nvPr/>
        </p:nvGraphicFramePr>
        <p:xfrm>
          <a:off x="1295400" y="6019800"/>
          <a:ext cx="2819400" cy="518160"/>
        </p:xfrm>
        <a:graphic>
          <a:graphicData uri="http://schemas.openxmlformats.org/drawingml/2006/table">
            <a:tbl>
              <a:tblPr firstRow="1" bandRow="1">
                <a:tableStyleId>{5C22544A-7EE6-4342-B048-85BDC9FD1C3A}</a:tableStyleId>
              </a:tblPr>
              <a:tblGrid>
                <a:gridCol w="704850"/>
                <a:gridCol w="704850"/>
                <a:gridCol w="704850"/>
                <a:gridCol w="704850"/>
              </a:tblGrid>
              <a:tr h="381000">
                <a:tc>
                  <a:txBody>
                    <a:bodyPr/>
                    <a:lstStyle/>
                    <a:p>
                      <a:pPr algn="ctr"/>
                      <a:r>
                        <a:rPr lang="en-US" sz="2800" b="0" smtClean="0">
                          <a:solidFill>
                            <a:schemeClr val="tx1"/>
                          </a:solidFill>
                        </a:rPr>
                        <a:t>3</a:t>
                      </a:r>
                      <a:endParaRPr lang="en-US" sz="2800" b="0">
                        <a:solidFill>
                          <a:schemeClr val="tx1"/>
                        </a:solidFill>
                      </a:endParaRPr>
                    </a:p>
                  </a:txBody>
                  <a:tcPr/>
                </a:tc>
                <a:tc>
                  <a:txBody>
                    <a:bodyPr/>
                    <a:lstStyle/>
                    <a:p>
                      <a:pPr algn="ctr"/>
                      <a:r>
                        <a:rPr lang="en-US" sz="2800" b="0" smtClean="0">
                          <a:solidFill>
                            <a:schemeClr val="tx1"/>
                          </a:solidFill>
                        </a:rPr>
                        <a:t>7</a:t>
                      </a:r>
                      <a:endParaRPr lang="en-US" sz="2800" b="0">
                        <a:solidFill>
                          <a:schemeClr val="tx1"/>
                        </a:solidFill>
                      </a:endParaRPr>
                    </a:p>
                  </a:txBody>
                  <a:tcPr/>
                </a:tc>
                <a:tc>
                  <a:txBody>
                    <a:bodyPr/>
                    <a:lstStyle/>
                    <a:p>
                      <a:pPr algn="ctr"/>
                      <a:r>
                        <a:rPr lang="en-US" sz="2800" b="0" smtClean="0"/>
                        <a:t>1</a:t>
                      </a:r>
                      <a:endParaRPr lang="en-US" sz="2800" b="0"/>
                    </a:p>
                  </a:txBody>
                  <a:tcPr/>
                </a:tc>
                <a:tc>
                  <a:txBody>
                    <a:bodyPr/>
                    <a:lstStyle/>
                    <a:p>
                      <a:pPr algn="ctr"/>
                      <a:r>
                        <a:rPr lang="en-US" sz="2800" b="0" smtClean="0"/>
                        <a:t>9</a:t>
                      </a:r>
                      <a:endParaRPr lang="en-US" sz="2800" b="0"/>
                    </a:p>
                  </a:txBody>
                  <a:tcPr/>
                </a:tc>
              </a:tr>
            </a:tbl>
          </a:graphicData>
        </a:graphic>
      </p:graphicFrame>
      <p:graphicFrame>
        <p:nvGraphicFramePr>
          <p:cNvPr id="18" name="Content Placeholder 3"/>
          <p:cNvGraphicFramePr>
            <a:graphicFrameLocks/>
          </p:cNvGraphicFramePr>
          <p:nvPr/>
        </p:nvGraphicFramePr>
        <p:xfrm>
          <a:off x="6019800" y="6019800"/>
          <a:ext cx="2819400" cy="518160"/>
        </p:xfrm>
        <a:graphic>
          <a:graphicData uri="http://schemas.openxmlformats.org/drawingml/2006/table">
            <a:tbl>
              <a:tblPr firstRow="1" bandRow="1">
                <a:tableStyleId>{5C22544A-7EE6-4342-B048-85BDC9FD1C3A}</a:tableStyleId>
              </a:tblPr>
              <a:tblGrid>
                <a:gridCol w="704850"/>
                <a:gridCol w="704850"/>
                <a:gridCol w="704850"/>
                <a:gridCol w="704850"/>
              </a:tblGrid>
              <a:tr h="381000">
                <a:tc>
                  <a:txBody>
                    <a:bodyPr/>
                    <a:lstStyle/>
                    <a:p>
                      <a:pPr algn="ctr"/>
                      <a:r>
                        <a:rPr lang="en-US" sz="2800" b="0" smtClean="0">
                          <a:solidFill>
                            <a:schemeClr val="bg1"/>
                          </a:solidFill>
                        </a:rPr>
                        <a:t>1</a:t>
                      </a:r>
                      <a:endParaRPr lang="en-US" sz="2800" b="0">
                        <a:solidFill>
                          <a:schemeClr val="bg1"/>
                        </a:solidFill>
                      </a:endParaRPr>
                    </a:p>
                  </a:txBody>
                  <a:tcPr/>
                </a:tc>
                <a:tc>
                  <a:txBody>
                    <a:bodyPr/>
                    <a:lstStyle/>
                    <a:p>
                      <a:pPr algn="ctr"/>
                      <a:r>
                        <a:rPr lang="en-US" sz="2800" b="0" smtClean="0">
                          <a:solidFill>
                            <a:schemeClr val="tx1"/>
                          </a:solidFill>
                        </a:rPr>
                        <a:t>3</a:t>
                      </a:r>
                      <a:endParaRPr lang="en-US" sz="2800" b="0">
                        <a:solidFill>
                          <a:schemeClr val="tx1"/>
                        </a:solidFill>
                      </a:endParaRPr>
                    </a:p>
                  </a:txBody>
                  <a:tcPr/>
                </a:tc>
                <a:tc>
                  <a:txBody>
                    <a:bodyPr/>
                    <a:lstStyle/>
                    <a:p>
                      <a:pPr algn="ctr"/>
                      <a:r>
                        <a:rPr lang="en-US" sz="2800" b="0" smtClean="0">
                          <a:solidFill>
                            <a:schemeClr val="tx1"/>
                          </a:solidFill>
                        </a:rPr>
                        <a:t>7</a:t>
                      </a:r>
                      <a:endParaRPr lang="en-US" sz="2800" b="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smtClean="0"/>
                        <a:t>9</a:t>
                      </a:r>
                    </a:p>
                  </a:txBody>
                  <a:tcPr/>
                </a:tc>
              </a:tr>
            </a:tbl>
          </a:graphicData>
        </a:graphic>
      </p:graphicFrame>
      <p:sp>
        <p:nvSpPr>
          <p:cNvPr id="19" name="TextBox 18"/>
          <p:cNvSpPr txBox="1"/>
          <p:nvPr/>
        </p:nvSpPr>
        <p:spPr>
          <a:xfrm>
            <a:off x="2514600" y="5715000"/>
            <a:ext cx="685800" cy="369332"/>
          </a:xfrm>
          <a:prstGeom prst="rect">
            <a:avLst/>
          </a:prstGeom>
          <a:noFill/>
        </p:spPr>
        <p:txBody>
          <a:bodyPr wrap="square" rtlCol="0">
            <a:spAutoFit/>
          </a:bodyPr>
          <a:lstStyle/>
          <a:p>
            <a:r>
              <a:rPr lang="en-US" smtClean="0"/>
              <a:t>↓</a:t>
            </a:r>
            <a:endParaRPr lang="en-US"/>
          </a:p>
        </p:txBody>
      </p:sp>
      <p:sp>
        <p:nvSpPr>
          <p:cNvPr id="20" name="TextBox 19"/>
          <p:cNvSpPr txBox="1"/>
          <p:nvPr/>
        </p:nvSpPr>
        <p:spPr>
          <a:xfrm>
            <a:off x="3886200" y="5638800"/>
            <a:ext cx="685800" cy="369332"/>
          </a:xfrm>
          <a:prstGeom prst="rect">
            <a:avLst/>
          </a:prstGeom>
          <a:noFill/>
        </p:spPr>
        <p:txBody>
          <a:bodyPr wrap="square" rtlCol="0">
            <a:spAutoFit/>
          </a:bodyPr>
          <a:lstStyle/>
          <a:p>
            <a:r>
              <a:rPr lang="en-US" smtClean="0"/>
              <a: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Sắp xếp hòa nhập</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smtClean="0">
                <a:latin typeface="Times New Roman" pitchFamily="18" charset="0"/>
                <a:cs typeface="Times New Roman" pitchFamily="18" charset="0"/>
              </a:rPr>
              <a:t>Thuật toán merge: </a:t>
            </a:r>
            <a:r>
              <a:rPr lang="en-US" sz="2000" smtClean="0">
                <a:latin typeface="Times New Roman" pitchFamily="18" charset="0"/>
                <a:cs typeface="Times New Roman" pitchFamily="18" charset="0"/>
              </a:rPr>
              <a:t>Xem chương trình</a:t>
            </a:r>
          </a:p>
          <a:p>
            <a:pPr>
              <a:buNone/>
            </a:pPr>
            <a:endParaRPr lang="en-US" sz="2000" smtClean="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Độ phức tạp thuật toán sắp xếp hòa nhập: O(</a:t>
            </a:r>
            <a:r>
              <a:rPr lang="en-US" sz="2000" i="1" smtClean="0">
                <a:latin typeface="Times New Roman" pitchFamily="18" charset="0"/>
                <a:cs typeface="Times New Roman" pitchFamily="18" charset="0"/>
              </a:rPr>
              <a:t>n</a:t>
            </a:r>
            <a:r>
              <a:rPr lang="en-US" sz="2000" smtClean="0">
                <a:latin typeface="Times New Roman" pitchFamily="18" charset="0"/>
                <a:cs typeface="Times New Roman" pitchFamily="18" charset="0"/>
              </a:rPr>
              <a:t> log</a:t>
            </a:r>
            <a:r>
              <a:rPr lang="en-US" sz="2000" i="1" smtClean="0">
                <a:latin typeface="Times New Roman" pitchFamily="18" charset="0"/>
                <a:cs typeface="Times New Roman" pitchFamily="18" charset="0"/>
              </a:rPr>
              <a:t>n</a:t>
            </a:r>
            <a:r>
              <a:rPr lang="en-US" sz="2000" smtClean="0">
                <a:latin typeface="Times New Roman" pitchFamily="18" charset="0"/>
                <a:cs typeface="Times New Roman" pitchFamily="18" charset="0"/>
              </a:rPr>
              <a:t>)</a:t>
            </a:r>
          </a:p>
          <a:p>
            <a:pPr>
              <a:buNone/>
            </a:pPr>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Ví dụ 0</a:t>
            </a:r>
            <a:endParaRPr lang="en-US">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1314450" y="1729581"/>
            <a:ext cx="65151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TotalTime>
  <Words>821</Words>
  <Application>Microsoft Office PowerPoint</Application>
  <PresentationFormat>On-screen Show (4:3)</PresentationFormat>
  <Paragraphs>173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Sắp xếp (sorting)</vt:lpstr>
      <vt:lpstr>Bài toán sắp xếp</vt:lpstr>
      <vt:lpstr>Sắp xếp nổi bọt</vt:lpstr>
      <vt:lpstr>Sắp xếp hòa nhập (Merge sort)</vt:lpstr>
      <vt:lpstr>Slide 5</vt:lpstr>
      <vt:lpstr>Sắp xếp hòa nhập (Merge sort)</vt:lpstr>
      <vt:lpstr>Hòa nhập hai mảng tăng dần</vt:lpstr>
      <vt:lpstr>Sắp xếp hòa nhập</vt:lpstr>
      <vt:lpstr>Ví dụ 0</vt:lpstr>
      <vt:lpstr>Ví dụ </vt:lpstr>
      <vt:lpstr>Sắp xếp nhanh (Quick sort)</vt:lpstr>
      <vt:lpstr>Slide 12</vt:lpstr>
      <vt:lpstr>Quick sort</vt:lpstr>
      <vt:lpstr>Partition (A, start, end)</vt:lpstr>
      <vt:lpstr>Partition (A, start, end)</vt:lpstr>
      <vt:lpstr>Ví dụ</vt:lpstr>
      <vt:lpstr>Trường hợp tốt nhất</vt:lpstr>
      <vt:lpstr>Trường hợp tồi nhất</vt:lpstr>
      <vt:lpstr>Nhận xét về quick sort</vt:lpstr>
      <vt:lpstr>Heap Sort</vt:lpstr>
      <vt:lpstr>Cấu trúc heap</vt:lpstr>
      <vt:lpstr>Cấu trúc heap</vt:lpstr>
      <vt:lpstr>Cấu trúc heap</vt:lpstr>
      <vt:lpstr>Heap sort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sắp xếp</dc:title>
  <dc:creator>V</dc:creator>
  <cp:lastModifiedBy>cuongla</cp:lastModifiedBy>
  <cp:revision>166</cp:revision>
  <dcterms:created xsi:type="dcterms:W3CDTF">2008-09-15T03:45:34Z</dcterms:created>
  <dcterms:modified xsi:type="dcterms:W3CDTF">2010-08-06T05:44:00Z</dcterms:modified>
</cp:coreProperties>
</file>