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30"/>
  </p:notesMasterIdLst>
  <p:sldIdLst>
    <p:sldId id="256" r:id="rId2"/>
    <p:sldId id="257" r:id="rId3"/>
    <p:sldId id="429" r:id="rId4"/>
    <p:sldId id="316" r:id="rId5"/>
    <p:sldId id="451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477" r:id="rId27"/>
    <p:sldId id="503" r:id="rId28"/>
    <p:sldId id="2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0994" autoAdjust="0"/>
  </p:normalViewPr>
  <p:slideViewPr>
    <p:cSldViewPr snapToGrid="0">
      <p:cViewPr varScale="1">
        <p:scale>
          <a:sx n="50" d="100"/>
          <a:sy n="50" d="100"/>
        </p:scale>
        <p:origin x="4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9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58318-7E10-417D-A49F-31751393CFE2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7BD68-2597-441C-9443-B1B5137C3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4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95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8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f;16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kẹp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IP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‘chip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71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73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56 bit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 bit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chẵn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(parity bits)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PC1.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vừa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vừa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(PC = permuted choice =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R2 (left rotate 1 bit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bit)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đẩy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49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88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K16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K15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2 ...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65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E(expansion)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12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48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13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3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03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5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32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7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36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810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32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9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99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37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60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xứng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32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7BD68-2597-441C-9443-B1B5137C38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1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54E3-CF28-4F9F-AA81-BAA460BC2E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6B9703-9110-445B-96B5-2F6D4D61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54E3-CF28-4F9F-AA81-BAA460BC2E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6B9703-9110-445B-96B5-2F6D4D61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7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54E3-CF28-4F9F-AA81-BAA460BC2E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6B9703-9110-445B-96B5-2F6D4D6154C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722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54E3-CF28-4F9F-AA81-BAA460BC2E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6B9703-9110-445B-96B5-2F6D4D61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26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54E3-CF28-4F9F-AA81-BAA460BC2E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6B9703-9110-445B-96B5-2F6D4D6154C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3337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54E3-CF28-4F9F-AA81-BAA460BC2E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6B9703-9110-445B-96B5-2F6D4D61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0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54E3-CF28-4F9F-AA81-BAA460BC2E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9703-9110-445B-96B5-2F6D4D61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37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54E3-CF28-4F9F-AA81-BAA460BC2E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9703-9110-445B-96B5-2F6D4D61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9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54E3-CF28-4F9F-AA81-BAA460BC2E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9703-9110-445B-96B5-2F6D4D61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1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54E3-CF28-4F9F-AA81-BAA460BC2E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6B9703-9110-445B-96B5-2F6D4D61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7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54E3-CF28-4F9F-AA81-BAA460BC2E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6B9703-9110-445B-96B5-2F6D4D61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0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54E3-CF28-4F9F-AA81-BAA460BC2E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6B9703-9110-445B-96B5-2F6D4D61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7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54E3-CF28-4F9F-AA81-BAA460BC2E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9703-9110-445B-96B5-2F6D4D61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54E3-CF28-4F9F-AA81-BAA460BC2E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9703-9110-445B-96B5-2F6D4D61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0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54E3-CF28-4F9F-AA81-BAA460BC2E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9703-9110-445B-96B5-2F6D4D61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2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54E3-CF28-4F9F-AA81-BAA460BC2E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6B9703-9110-445B-96B5-2F6D4D61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0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F54E3-CF28-4F9F-AA81-BAA460BC2E9B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6B9703-9110-445B-96B5-2F6D4D61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6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737" y="585551"/>
            <a:ext cx="8915399" cy="181592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THÀNH PHỐ HỒ CHÍ MINH</a:t>
            </a:r>
            <a:b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THÔNG TIN</a:t>
            </a:r>
            <a:b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682026"/>
            <a:ext cx="10477500" cy="3282356"/>
          </a:xfrm>
        </p:spPr>
        <p:txBody>
          <a:bodyPr>
            <a:noAutofit/>
          </a:bodyPr>
          <a:lstStyle/>
          <a:p>
            <a:pPr algn="ctr"/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MÔN : </a:t>
            </a:r>
            <a:r>
              <a:rPr lang="en-GB" sz="4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 RỜI RẠC </a:t>
            </a:r>
            <a:r>
              <a:rPr lang="en-GB" sz="4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 </a:t>
            </a:r>
            <a:r>
              <a:rPr lang="en-GB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369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741" y="1638300"/>
            <a:ext cx="10744712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3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hép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89212" y="304800"/>
            <a:ext cx="8035471" cy="1135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>
                <a:srgbClr val="002060"/>
              </a:buClr>
            </a:pPr>
            <a: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</a:t>
            </a:r>
            <a:endParaRPr lang="en-US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0194" y="935719"/>
            <a:ext cx="4516156" cy="100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594" y="2197781"/>
            <a:ext cx="10744712" cy="4507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kỷ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70,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1973,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1977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(NSA)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Encryption Standard,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89212" y="304800"/>
            <a:ext cx="8035471" cy="1135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>
                <a:srgbClr val="002060"/>
              </a:buClr>
            </a:pPr>
            <a:r>
              <a:rPr lang="en-US" sz="5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 MẬT MÃ DES</a:t>
            </a:r>
            <a:endParaRPr lang="en-US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2594" y="1188131"/>
            <a:ext cx="4516156" cy="100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2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89212" y="304800"/>
            <a:ext cx="8035471" cy="1135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>
                <a:srgbClr val="002060"/>
              </a:buClr>
            </a:pPr>
            <a:r>
              <a:rPr lang="en-US" sz="5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 MẬT MÃ DES</a:t>
            </a:r>
            <a:endParaRPr lang="en-US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2594" y="1188131"/>
            <a:ext cx="7202206" cy="1009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2196" y="1852386"/>
            <a:ext cx="5353704" cy="381725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619250" y="5669642"/>
            <a:ext cx="10077450" cy="100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DES: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 bits,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sz="25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bits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56 bits.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4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428750" y="6153150"/>
            <a:ext cx="10077450" cy="70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162300" y="167957"/>
            <a:ext cx="6400800" cy="598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594" y="2197781"/>
            <a:ext cx="10744712" cy="4507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K, 64 bit,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16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48 bit.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89212" y="304800"/>
            <a:ext cx="8035471" cy="1135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>
                <a:srgbClr val="002060"/>
              </a:buClr>
            </a:pPr>
            <a:r>
              <a:rPr lang="en-US" sz="5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 MẬT MÃ DES</a:t>
            </a:r>
            <a:endParaRPr lang="en-US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2594" y="1188131"/>
            <a:ext cx="9640606" cy="100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9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376612" y="209550"/>
            <a:ext cx="5900738" cy="56007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750" y="6153150"/>
            <a:ext cx="10077450" cy="70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(Key Scheduler)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84544" y="2576288"/>
                <a:ext cx="10744712" cy="3505199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vòng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lặp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DES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/>
                          </m:ctrlPr>
                        </m:sSubPr>
                        <m:e>
                          <m:r>
                            <a:rPr lang="en-US" sz="3200" i="1"/>
                            <m:t>(</m:t>
                          </m:r>
                          <m:r>
                            <a:rPr lang="en-US" sz="3200" i="1"/>
                            <m:t>𝐿</m:t>
                          </m:r>
                        </m:e>
                        <m:sub>
                          <m:r>
                            <a:rPr lang="en-US" sz="3200" i="1"/>
                            <m:t>𝑖</m:t>
                          </m:r>
                        </m:sub>
                      </m:sSub>
                      <m:r>
                        <a:rPr lang="en-US" sz="3200" i="1"/>
                        <m:t>, </m:t>
                      </m:r>
                      <m:sSub>
                        <m:sSubPr>
                          <m:ctrlPr>
                            <a:rPr lang="en-US" sz="3200" i="1"/>
                          </m:ctrlPr>
                        </m:sSubPr>
                        <m:e>
                          <m:r>
                            <a:rPr lang="en-US" sz="3200" i="1"/>
                            <m:t>𝑅</m:t>
                          </m:r>
                        </m:e>
                        <m:sub>
                          <m:r>
                            <a:rPr lang="en-US" sz="3200" i="1"/>
                            <m:t>𝑖</m:t>
                          </m:r>
                        </m:sub>
                      </m:sSub>
                      <m:r>
                        <a:rPr lang="en-US" sz="3200" i="1"/>
                        <m:t>)=(</m:t>
                      </m:r>
                      <m:sSub>
                        <m:sSubPr>
                          <m:ctrlPr>
                            <a:rPr lang="en-US" sz="3200" i="1"/>
                          </m:ctrlPr>
                        </m:sSubPr>
                        <m:e>
                          <m:r>
                            <a:rPr lang="en-US" sz="3200" i="1"/>
                            <m:t>𝑅</m:t>
                          </m:r>
                        </m:e>
                        <m:sub>
                          <m:r>
                            <a:rPr lang="en-US" sz="3200" i="1"/>
                            <m:t>𝑖</m:t>
                          </m:r>
                          <m:r>
                            <a:rPr lang="en-US" sz="3200" i="1"/>
                            <m:t>−1</m:t>
                          </m:r>
                        </m:sub>
                      </m:sSub>
                      <m:r>
                        <a:rPr lang="en-US" sz="3200" i="1"/>
                        <m:t>, </m:t>
                      </m:r>
                      <m:sSub>
                        <m:sSubPr>
                          <m:ctrlPr>
                            <a:rPr lang="en-US" sz="3200" i="1"/>
                          </m:ctrlPr>
                        </m:sSubPr>
                        <m:e>
                          <m:r>
                            <a:rPr lang="en-US" sz="3200" i="1"/>
                            <m:t>𝐿</m:t>
                          </m:r>
                        </m:e>
                        <m:sub>
                          <m:r>
                            <a:rPr lang="en-US" sz="3200" i="1"/>
                            <m:t>𝑖</m:t>
                          </m:r>
                          <m:r>
                            <a:rPr lang="en-US" sz="3200" i="1"/>
                            <m:t>−1</m:t>
                          </m:r>
                        </m:sub>
                      </m:sSub>
                      <m:r>
                        <a:rPr lang="en-US" sz="3200" i="1"/>
                        <m:t>⨁</m:t>
                      </m:r>
                      <m:r>
                        <a:rPr lang="en-US" sz="3200" i="1"/>
                        <m:t>𝑓</m:t>
                      </m:r>
                      <m:r>
                        <a:rPr lang="en-US" sz="3200" i="1"/>
                        <m:t>(</m:t>
                      </m:r>
                      <m:sSub>
                        <m:sSubPr>
                          <m:ctrlPr>
                            <a:rPr lang="en-US" sz="3200" i="1"/>
                          </m:ctrlPr>
                        </m:sSubPr>
                        <m:e>
                          <m:r>
                            <a:rPr lang="en-US" sz="3200" i="1"/>
                            <m:t>𝑅</m:t>
                          </m:r>
                        </m:e>
                        <m:sub>
                          <m:r>
                            <a:rPr lang="en-US" sz="3200" i="1"/>
                            <m:t>𝑖</m:t>
                          </m:r>
                          <m:r>
                            <a:rPr lang="en-US" sz="3200" i="1"/>
                            <m:t>−1</m:t>
                          </m:r>
                        </m:sub>
                      </m:sSub>
                      <m:r>
                        <a:rPr lang="en-US" sz="3200" i="1"/>
                        <m:t>,</m:t>
                      </m:r>
                      <m:sSub>
                        <m:sSubPr>
                          <m:ctrlPr>
                            <a:rPr lang="en-US" sz="3200" i="1"/>
                          </m:ctrlPr>
                        </m:sSubPr>
                        <m:e>
                          <m:r>
                            <a:rPr lang="en-US" sz="3200" i="1"/>
                            <m:t>𝐾</m:t>
                          </m:r>
                        </m:e>
                        <m:sub>
                          <m:r>
                            <a:rPr lang="en-US" sz="3200" i="1"/>
                            <m:t>𝑖</m:t>
                          </m:r>
                        </m:sub>
                      </m:sSub>
                      <m:r>
                        <a:rPr lang="en-US" sz="3200" i="1"/>
                        <m:t>))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/>
                        </m:ctrlPr>
                      </m:sSubPr>
                      <m:e>
                        <m:r>
                          <a:rPr lang="en-US" sz="3200" i="1"/>
                          <m:t>(</m:t>
                        </m:r>
                        <m:r>
                          <a:rPr lang="en-US" sz="3200" i="1"/>
                          <m:t>𝐿</m:t>
                        </m:r>
                      </m:e>
                      <m:sub>
                        <m:r>
                          <a:rPr lang="en-US" sz="3200" i="1"/>
                          <m:t>𝑖</m:t>
                        </m:r>
                      </m:sub>
                    </m:sSub>
                    <m:r>
                      <a:rPr lang="en-US" sz="3200" i="1"/>
                      <m:t>, </m:t>
                    </m:r>
                    <m:sSub>
                      <m:sSubPr>
                        <m:ctrlPr>
                          <a:rPr lang="en-US" sz="3200" i="1"/>
                        </m:ctrlPr>
                      </m:sSubPr>
                      <m:e>
                        <m:r>
                          <a:rPr lang="en-US" sz="3200" i="1"/>
                          <m:t>𝑅</m:t>
                        </m:r>
                      </m:e>
                      <m:sub>
                        <m:r>
                          <a:rPr lang="en-US" sz="3200" i="1"/>
                          <m:t>𝑖</m:t>
                        </m:r>
                      </m:sub>
                    </m:sSub>
                    <m:r>
                      <a:rPr lang="en-US" sz="3200" i="1"/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nửa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trái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vòng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lặp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4544" y="2576288"/>
                <a:ext cx="10744712" cy="3505199"/>
              </a:xfrm>
              <a:blipFill rotWithShape="0">
                <a:blip r:embed="rId3"/>
                <a:stretch>
                  <a:fillRect l="-1476" t="-2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2589212" y="304800"/>
            <a:ext cx="8035471" cy="1135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>
                <a:srgbClr val="002060"/>
              </a:buClr>
            </a:pPr>
            <a:r>
              <a:rPr lang="en-US" sz="5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 MẬT MÃ DES</a:t>
            </a:r>
            <a:endParaRPr lang="en-US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2594" y="935719"/>
            <a:ext cx="9640606" cy="100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0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89294" y="1945369"/>
                <a:ext cx="10744712" cy="491263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viết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toàn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sinh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DES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dưới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/>
                        <m:t>𝐷𝐸𝑆</m:t>
                      </m:r>
                      <m:r>
                        <a:rPr lang="en-US" sz="3200" i="1"/>
                        <m:t>=(</m:t>
                      </m:r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a:rPr lang="en-US" sz="3200" i="1"/>
                            <m:t>𝐼𝑃</m:t>
                          </m:r>
                          <m:r>
                            <a:rPr lang="en-US" sz="3200" i="1"/>
                            <m:t>)</m:t>
                          </m:r>
                        </m:e>
                        <m:sup>
                          <m:r>
                            <a:rPr lang="en-US" sz="3200" i="1"/>
                            <m:t>−1</m:t>
                          </m:r>
                        </m:sup>
                      </m:sSup>
                      <m:r>
                        <a:rPr lang="en-US" sz="3200" i="1"/>
                        <m:t>∘</m:t>
                      </m:r>
                      <m:sSub>
                        <m:sSubPr>
                          <m:ctrlPr>
                            <a:rPr lang="en-US" sz="3200" i="1"/>
                          </m:ctrlPr>
                        </m:sSubPr>
                        <m:e>
                          <m:r>
                            <a:rPr lang="en-US" sz="3200" i="1"/>
                            <m:t>𝐹</m:t>
                          </m:r>
                        </m:e>
                        <m:sub>
                          <m:r>
                            <a:rPr lang="en-US" sz="3200" i="1"/>
                            <m:t>16</m:t>
                          </m:r>
                        </m:sub>
                      </m:sSub>
                      <m:r>
                        <a:rPr lang="en-US" sz="3200" i="1"/>
                        <m:t>∘</m:t>
                      </m:r>
                      <m:r>
                        <a:rPr lang="en-US" sz="3200" i="1"/>
                        <m:t>𝑇</m:t>
                      </m:r>
                      <m:r>
                        <a:rPr lang="en-US" sz="3200" i="1"/>
                        <m:t>∘</m:t>
                      </m:r>
                      <m:sSub>
                        <m:sSubPr>
                          <m:ctrlPr>
                            <a:rPr lang="en-US" sz="3200" i="1"/>
                          </m:ctrlPr>
                        </m:sSubPr>
                        <m:e>
                          <m:r>
                            <a:rPr lang="en-US" sz="3200" i="1"/>
                            <m:t>𝐹</m:t>
                          </m:r>
                        </m:e>
                        <m:sub>
                          <m:r>
                            <a:rPr lang="en-US" sz="3200" i="1"/>
                            <m:t>15</m:t>
                          </m:r>
                        </m:sub>
                      </m:sSub>
                      <m:r>
                        <a:rPr lang="en-US" sz="3200" i="1"/>
                        <m:t>∘</m:t>
                      </m:r>
                      <m:r>
                        <a:rPr lang="en-US" sz="3200" i="1"/>
                        <m:t>𝑇</m:t>
                      </m:r>
                      <m:r>
                        <a:rPr lang="en-US" sz="3200" i="1"/>
                        <m:t>∘…∘</m:t>
                      </m:r>
                      <m:sSub>
                        <m:sSubPr>
                          <m:ctrlPr>
                            <a:rPr lang="en-US" sz="3200" i="1"/>
                          </m:ctrlPr>
                        </m:sSubPr>
                        <m:e>
                          <m:r>
                            <a:rPr lang="en-US" sz="3200" i="1"/>
                            <m:t>𝐹</m:t>
                          </m:r>
                        </m:e>
                        <m:sub>
                          <m:r>
                            <a:rPr lang="en-US" sz="3200" i="1"/>
                            <m:t>2</m:t>
                          </m:r>
                        </m:sub>
                      </m:sSub>
                      <m:r>
                        <a:rPr lang="en-US" sz="3200" i="1"/>
                        <m:t>∘</m:t>
                      </m:r>
                      <m:r>
                        <a:rPr lang="en-US" sz="3200" i="1"/>
                        <m:t>𝑇</m:t>
                      </m:r>
                      <m:r>
                        <a:rPr lang="en-US" sz="3200" i="1"/>
                        <m:t>∘</m:t>
                      </m:r>
                      <m:sSub>
                        <m:sSubPr>
                          <m:ctrlPr>
                            <a:rPr lang="en-US" sz="3200" i="1"/>
                          </m:ctrlPr>
                        </m:sSubPr>
                        <m:e>
                          <m:r>
                            <a:rPr lang="en-US" sz="3200" i="1"/>
                            <m:t>𝐹</m:t>
                          </m:r>
                        </m:e>
                        <m:sub>
                          <m:r>
                            <a:rPr lang="en-US" sz="3200" i="1"/>
                            <m:t>1</m:t>
                          </m:r>
                        </m:sub>
                      </m:sSub>
                      <m:r>
                        <a:rPr lang="en-US" sz="3200" i="1"/>
                        <m:t>∘</m:t>
                      </m:r>
                      <m:d>
                        <m:dPr>
                          <m:ctrlPr>
                            <a:rPr lang="en-US" sz="3200" i="1"/>
                          </m:ctrlPr>
                        </m:dPr>
                        <m:e>
                          <m:r>
                            <a:rPr lang="en-US" sz="3200" i="1"/>
                            <m:t>𝐼𝑃</m:t>
                          </m:r>
                        </m:e>
                      </m:d>
                    </m:oMath>
                  </m:oMathPara>
                </a14:m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huật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viết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dưới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a:rPr lang="en-US" sz="3200" i="1"/>
                            <m:t>𝐷𝐸𝑆</m:t>
                          </m:r>
                        </m:e>
                        <m:sup>
                          <m:r>
                            <a:rPr lang="en-US" sz="3200" i="1"/>
                            <m:t>−1</m:t>
                          </m:r>
                        </m:sup>
                      </m:sSup>
                      <m:r>
                        <a:rPr lang="en-US" sz="3200" i="1"/>
                        <m:t>=</m:t>
                      </m:r>
                      <m:sSup>
                        <m:sSupPr>
                          <m:ctrlPr>
                            <a:rPr lang="en-US" sz="3200" i="1"/>
                          </m:ctrlPr>
                        </m:sSupPr>
                        <m:e>
                          <m:r>
                            <a:rPr lang="en-US" sz="3200" i="1"/>
                            <m:t>(</m:t>
                          </m:r>
                          <m:r>
                            <a:rPr lang="en-US" sz="3200" i="1"/>
                            <m:t>𝐼𝑃</m:t>
                          </m:r>
                          <m:r>
                            <a:rPr lang="en-US" sz="3200" i="1"/>
                            <m:t>)</m:t>
                          </m:r>
                        </m:e>
                        <m:sup>
                          <m:r>
                            <a:rPr lang="en-US" sz="3200" i="1"/>
                            <m:t>−1</m:t>
                          </m:r>
                        </m:sup>
                      </m:sSup>
                      <m:r>
                        <a:rPr lang="en-US" sz="3200" i="1"/>
                        <m:t>∘</m:t>
                      </m:r>
                      <m:sSub>
                        <m:sSubPr>
                          <m:ctrlPr>
                            <a:rPr lang="en-US" sz="3200" i="1"/>
                          </m:ctrlPr>
                        </m:sSubPr>
                        <m:e>
                          <m:r>
                            <a:rPr lang="en-US" sz="3200" i="1"/>
                            <m:t>𝐹</m:t>
                          </m:r>
                        </m:e>
                        <m:sub>
                          <m:r>
                            <a:rPr lang="en-US" sz="3200" i="1"/>
                            <m:t>1</m:t>
                          </m:r>
                        </m:sub>
                      </m:sSub>
                      <m:r>
                        <a:rPr lang="en-US" sz="3200" i="1"/>
                        <m:t>∘</m:t>
                      </m:r>
                      <m:r>
                        <a:rPr lang="en-US" sz="3200" i="1"/>
                        <m:t>𝑇</m:t>
                      </m:r>
                      <m:r>
                        <a:rPr lang="en-US" sz="3200" i="1"/>
                        <m:t>∘</m:t>
                      </m:r>
                      <m:sSub>
                        <m:sSubPr>
                          <m:ctrlPr>
                            <a:rPr lang="en-US" sz="3200" i="1"/>
                          </m:ctrlPr>
                        </m:sSubPr>
                        <m:e>
                          <m:r>
                            <a:rPr lang="en-US" sz="3200" i="1"/>
                            <m:t>𝐹</m:t>
                          </m:r>
                        </m:e>
                        <m:sub>
                          <m:r>
                            <a:rPr lang="en-US" sz="3200" i="1"/>
                            <m:t>2</m:t>
                          </m:r>
                        </m:sub>
                      </m:sSub>
                      <m:r>
                        <a:rPr lang="en-US" sz="3200" i="1"/>
                        <m:t>∘</m:t>
                      </m:r>
                      <m:r>
                        <a:rPr lang="en-US" sz="3200" i="1"/>
                        <m:t>𝑇</m:t>
                      </m:r>
                      <m:r>
                        <a:rPr lang="en-US" sz="3200" i="1"/>
                        <m:t>∘…∘</m:t>
                      </m:r>
                      <m:sSub>
                        <m:sSubPr>
                          <m:ctrlPr>
                            <a:rPr lang="en-US" sz="3200" i="1"/>
                          </m:ctrlPr>
                        </m:sSubPr>
                        <m:e>
                          <m:r>
                            <a:rPr lang="en-US" sz="3200" i="1"/>
                            <m:t>𝐹</m:t>
                          </m:r>
                        </m:e>
                        <m:sub>
                          <m:r>
                            <a:rPr lang="en-US" sz="3200" i="1"/>
                            <m:t>15</m:t>
                          </m:r>
                        </m:sub>
                      </m:sSub>
                      <m:r>
                        <a:rPr lang="en-US" sz="3200" i="1"/>
                        <m:t>∘</m:t>
                      </m:r>
                      <m:r>
                        <a:rPr lang="en-US" sz="3200" i="1"/>
                        <m:t>𝑇</m:t>
                      </m:r>
                      <m:r>
                        <a:rPr lang="en-US" sz="3200" i="1"/>
                        <m:t>∘</m:t>
                      </m:r>
                      <m:sSub>
                        <m:sSubPr>
                          <m:ctrlPr>
                            <a:rPr lang="en-US" sz="3200" i="1"/>
                          </m:ctrlPr>
                        </m:sSubPr>
                        <m:e>
                          <m:r>
                            <a:rPr lang="en-US" sz="3200" i="1"/>
                            <m:t>𝐹</m:t>
                          </m:r>
                        </m:e>
                        <m:sub>
                          <m:r>
                            <a:rPr lang="en-US" sz="3200" i="1"/>
                            <m:t>16</m:t>
                          </m:r>
                        </m:sub>
                      </m:sSub>
                      <m:r>
                        <a:rPr lang="en-US" sz="3200" i="1"/>
                        <m:t>∘</m:t>
                      </m:r>
                      <m:d>
                        <m:dPr>
                          <m:ctrlPr>
                            <a:rPr lang="en-US" sz="3200" i="1"/>
                          </m:ctrlPr>
                        </m:dPr>
                        <m:e>
                          <m:r>
                            <a:rPr lang="en-US" sz="3200" i="1"/>
                            <m:t>𝐼𝑃</m:t>
                          </m:r>
                        </m:e>
                      </m:d>
                    </m:oMath>
                  </m:oMathPara>
                </a14:m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hoặc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đều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chất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i="1"/>
                      <m:t>𝑓</m:t>
                    </m:r>
                    <m:r>
                      <a:rPr lang="en-US" sz="3200" i="1"/>
                      <m:t>=</m:t>
                    </m:r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r>
                          <a:rPr lang="en-US" sz="3200" i="1"/>
                          <m:t>𝑓</m:t>
                        </m:r>
                      </m:e>
                      <m:sup>
                        <m:r>
                          <a:rPr lang="en-US" sz="3200" i="1"/>
                          <m:t>−1</m:t>
                        </m:r>
                      </m:sup>
                    </m:sSup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hay</a:t>
                </a:r>
                <a14:m>
                  <m:oMath xmlns:m="http://schemas.openxmlformats.org/officeDocument/2006/math">
                    <m:r>
                      <a:rPr lang="en-US" sz="3200" i="1"/>
                      <m:t> </m:t>
                    </m:r>
                    <m:r>
                      <a:rPr lang="en-US" sz="3200" i="1"/>
                      <m:t>𝑓</m:t>
                    </m:r>
                    <m:r>
                      <a:rPr lang="en-US" sz="3200" i="1"/>
                      <m:t>(</m:t>
                    </m:r>
                    <m:r>
                      <a:rPr lang="en-US" sz="3200" i="1"/>
                      <m:t>𝑓</m:t>
                    </m:r>
                    <m:r>
                      <a:rPr lang="en-US" sz="3200" i="1"/>
                      <m:t>(</m:t>
                    </m:r>
                    <m:r>
                      <a:rPr lang="en-US" sz="3200" i="1"/>
                      <m:t>𝑥</m:t>
                    </m:r>
                    <m:r>
                      <a:rPr lang="en-US" sz="3200" i="1"/>
                      <m:t>) =</m:t>
                    </m:r>
                    <m:r>
                      <a:rPr lang="en-US" sz="3200" i="1"/>
                      <m:t>𝑥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).Do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r>
                          <a:rPr lang="en-US" sz="3200" i="1"/>
                          <m:t>𝐷𝐸𝑆</m:t>
                        </m:r>
                      </m:e>
                      <m:sup>
                        <m:r>
                          <a:rPr lang="en-US" sz="3200" i="1"/>
                          <m:t>−1</m:t>
                        </m:r>
                      </m:sup>
                    </m:sSup>
                    <m:r>
                      <a:rPr lang="en-US" sz="3200" i="1"/>
                      <m:t>∘</m:t>
                    </m:r>
                    <m:r>
                      <a:rPr lang="en-US" sz="3200" i="1"/>
                      <m:t>𝐷𝐸𝑆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hay </a:t>
                </a:r>
                <a14:m>
                  <m:oMath xmlns:m="http://schemas.openxmlformats.org/officeDocument/2006/math">
                    <m:r>
                      <a:rPr lang="en-US" sz="3200" i="1"/>
                      <m:t>𝐷𝐸𝑆</m:t>
                    </m:r>
                    <m:r>
                      <a:rPr lang="en-US" sz="3200" i="1"/>
                      <m:t>∘</m:t>
                    </m:r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r>
                          <a:rPr lang="en-US" sz="3200" i="1"/>
                          <m:t>𝐷𝐸𝑆</m:t>
                        </m:r>
                      </m:e>
                      <m:sup>
                        <m:r>
                          <a:rPr lang="en-US" sz="3200" i="1"/>
                          <m:t>−1</m:t>
                        </m:r>
                      </m:sup>
                    </m:sSup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Điều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thích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sao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giống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sinh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chuỗi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khóa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</a:t>
                </a:r>
              </a:p>
              <a:p>
                <a:pPr marL="0" indent="0">
                  <a:buNone/>
                </a:pP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9294" y="1945369"/>
                <a:ext cx="10744712" cy="4912631"/>
              </a:xfrm>
              <a:blipFill rotWithShape="0">
                <a:blip r:embed="rId3"/>
                <a:stretch>
                  <a:fillRect l="-1305" t="-2481" r="-794" b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2589212" y="304800"/>
            <a:ext cx="8035471" cy="1135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>
                <a:srgbClr val="002060"/>
              </a:buClr>
            </a:pPr>
            <a:r>
              <a:rPr lang="en-US" sz="5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 MẬT MÃ DES</a:t>
            </a:r>
            <a:endParaRPr lang="en-US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2594" y="935719"/>
            <a:ext cx="9640606" cy="100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6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84544" y="1790700"/>
                <a:ext cx="10744712" cy="485775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Trước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hết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32 bit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/>
                        </m:ctrlPr>
                      </m:sSubPr>
                      <m:e>
                        <m:r>
                          <a:rPr lang="en-US" sz="3200" i="1"/>
                          <m:t>𝑅</m:t>
                        </m:r>
                      </m:e>
                      <m:sub>
                        <m:r>
                          <a:rPr lang="en-US" sz="3200" i="1"/>
                          <m:t>𝑖</m:t>
                        </m:r>
                        <m:r>
                          <a:rPr lang="en-US" sz="3200" i="1"/>
                          <m:t>−1</m:t>
                        </m:r>
                      </m:sub>
                    </m:sSub>
                  </m:oMath>
                </a14:m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mở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rộng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48 bit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qua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rồi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đem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XOR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48 bit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khóa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/>
                        </m:ctrlPr>
                      </m:sSubPr>
                      <m:e>
                        <m:r>
                          <a:rPr lang="en-US" sz="3200" i="1"/>
                          <m:t>𝐾</m:t>
                        </m:r>
                      </m:e>
                      <m:sub>
                        <m:r>
                          <a:rPr lang="en-US" sz="3200" i="1"/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Tiếp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48 bit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nhóm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 bit.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nhóm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biệt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S-box (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 S-box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nhóm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 bit)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nhóm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 bit.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32 bit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qua 8 S-box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hoán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vị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hoán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vị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cuối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cùng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(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tức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/>
                        </m:ctrlPr>
                      </m:sSubPr>
                      <m:e>
                        <m:r>
                          <a:rPr lang="en-US" sz="3200" i="1"/>
                          <m:t>𝐹</m:t>
                        </m:r>
                      </m:e>
                      <m:sub>
                        <m:r>
                          <a:rPr lang="en-US" sz="3200" i="1"/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4544" y="1790700"/>
                <a:ext cx="10744712" cy="4857750"/>
              </a:xfrm>
              <a:blipFill rotWithShape="0">
                <a:blip r:embed="rId3"/>
                <a:stretch>
                  <a:fillRect l="-1362" t="-1757" r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2589212" y="304800"/>
            <a:ext cx="8035471" cy="1135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>
                <a:srgbClr val="002060"/>
              </a:buClr>
            </a:pPr>
            <a:r>
              <a:rPr lang="en-US" sz="5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 MẬT MÃ DES</a:t>
            </a:r>
            <a:endParaRPr lang="en-US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3544" y="998766"/>
            <a:ext cx="9640606" cy="100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73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486150" y="471487"/>
            <a:ext cx="6191250" cy="533876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750" y="6153150"/>
            <a:ext cx="10077450" cy="70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f,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3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750" y="2481324"/>
            <a:ext cx="10895335" cy="23764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 VĂN BẢN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BẰNG PHƯƠNG PHÁP MÃ HÓA DES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708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544" y="1790700"/>
            <a:ext cx="10744712" cy="485775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bit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S1,S2 ... S8.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S-box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bits.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bits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(bit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CR).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bit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2-5)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bit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bits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89212" y="304800"/>
            <a:ext cx="8035471" cy="1135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>
                <a:srgbClr val="002060"/>
              </a:buClr>
            </a:pPr>
            <a:r>
              <a:rPr lang="en-US" sz="5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 MẬT MÃ DES</a:t>
            </a:r>
            <a:endParaRPr lang="en-US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3544" y="998766"/>
            <a:ext cx="9640606" cy="100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S-Box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90550" y="1290637"/>
            <a:ext cx="10991850" cy="398621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5619750"/>
            <a:ext cx="10668000" cy="952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S5: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bits 011011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</a:p>
          <a:p>
            <a:pPr marL="0" indent="0" algn="ctr">
              <a:buNone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(ô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444" y="1638300"/>
            <a:ext cx="10744712" cy="5276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S-boxes.</a:t>
            </a:r>
          </a:p>
          <a:p>
            <a:pPr lvl="0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(output bit)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(input bit).</a:t>
            </a:r>
          </a:p>
          <a:p>
            <a:pPr lvl="0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bit con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S-boxes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ở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S-boxes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89212" y="304800"/>
            <a:ext cx="8035471" cy="1135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>
                <a:srgbClr val="002060"/>
              </a:buClr>
            </a:pPr>
            <a:r>
              <a:rPr lang="en-US" sz="5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 MẬT MÃ DES</a:t>
            </a:r>
            <a:endParaRPr lang="en-US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3544" y="998766"/>
            <a:ext cx="9640606" cy="100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S-Box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97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34591" y="1703616"/>
                <a:ext cx="10744712" cy="484958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b="1" i="1" u="sng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3200" b="1" i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i="1" u="sng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bù</a:t>
                </a:r>
                <a:r>
                  <a:rPr lang="en-US" sz="3200" b="1" i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/>
                        </m:ctrlPr>
                      </m:accPr>
                      <m:e>
                        <m:r>
                          <a:rPr lang="en-US" sz="3200" i="1"/>
                          <m:t>𝑢</m:t>
                        </m:r>
                      </m:e>
                    </m:acc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bù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/>
                      <m:t>𝑢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0100101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1011010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bù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DES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chất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/>
                        <m:t>𝑦</m:t>
                      </m:r>
                      <m:r>
                        <a:rPr lang="en-US" sz="3200" i="1"/>
                        <m:t>=</m:t>
                      </m:r>
                      <m:sSub>
                        <m:sSubPr>
                          <m:ctrlPr>
                            <a:rPr lang="en-US" sz="3200" i="1"/>
                          </m:ctrlPr>
                        </m:sSubPr>
                        <m:e>
                          <m:r>
                            <a:rPr lang="en-US" sz="3200" i="1"/>
                            <m:t>𝐷𝐸𝑆</m:t>
                          </m:r>
                        </m:e>
                        <m:sub>
                          <m:r>
                            <a:rPr lang="en-US" sz="3200" i="1"/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3200" i="1"/>
                          </m:ctrlPr>
                        </m:dPr>
                        <m:e>
                          <m:r>
                            <a:rPr lang="en-US" sz="3200" i="1"/>
                            <m:t>𝑥</m:t>
                          </m:r>
                        </m:e>
                      </m:d>
                      <m:r>
                        <a:rPr lang="en-US" sz="3200" i="1"/>
                        <m:t>⇒ </m:t>
                      </m:r>
                      <m:acc>
                        <m:accPr>
                          <m:chr m:val="̅"/>
                          <m:ctrlPr>
                            <a:rPr lang="en-US" sz="3200" i="1"/>
                          </m:ctrlPr>
                        </m:accPr>
                        <m:e>
                          <m:r>
                            <a:rPr lang="en-US" sz="3200" i="1"/>
                            <m:t>𝑦</m:t>
                          </m:r>
                        </m:e>
                      </m:acc>
                      <m:r>
                        <a:rPr lang="en-US" sz="3200" i="1"/>
                        <m:t>=</m:t>
                      </m:r>
                      <m:sSub>
                        <m:sSubPr>
                          <m:ctrlPr>
                            <a:rPr lang="en-US" sz="3200" i="1"/>
                          </m:ctrlPr>
                        </m:sSubPr>
                        <m:e>
                          <m:r>
                            <a:rPr lang="en-US" sz="3200" i="1"/>
                            <m:t>𝐷𝐸𝑆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3200" i="1"/>
                              </m:ctrlPr>
                            </m:accPr>
                            <m:e>
                              <m:r>
                                <a:rPr lang="en-US" sz="3200" i="1"/>
                                <m:t>𝑧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3200" i="1"/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3200" i="1"/>
                              </m:ctrlPr>
                            </m:accPr>
                            <m:e>
                              <m:r>
                                <a:rPr lang="en-US" sz="3200" i="1"/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MÃ y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x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khóa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suy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/>
                        </m:ctrlPr>
                      </m:accPr>
                      <m:e>
                        <m:r>
                          <a:rPr lang="en-US" sz="3200" i="1"/>
                          <m:t>𝑦</m:t>
                        </m:r>
                      </m:e>
                    </m:acc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/>
                        </m:ctrlPr>
                      </m:accPr>
                      <m:e>
                        <m:r>
                          <a:rPr lang="en-US" sz="3200" i="1"/>
                          <m:t>𝑥</m:t>
                        </m:r>
                      </m:e>
                    </m:acc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khóa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/>
                        </m:ctrlPr>
                      </m:accPr>
                      <m:e>
                        <m:r>
                          <a:rPr lang="en-US" sz="3200" i="1"/>
                          <m:t>𝑧</m:t>
                        </m:r>
                      </m:e>
                    </m:acc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chất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yếu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DES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bởi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vì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nhờ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kẻ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địch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trừ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nửa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khóa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thử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hành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thử-giải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kiểu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kiếm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vét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khóa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4591" y="1703616"/>
                <a:ext cx="10744712" cy="4849584"/>
              </a:xfrm>
              <a:blipFill rotWithShape="0">
                <a:blip r:embed="rId3"/>
                <a:stretch>
                  <a:fillRect l="-1476" t="-1759" b="-1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2589212" y="304800"/>
            <a:ext cx="8035471" cy="1135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>
                <a:srgbClr val="002060"/>
              </a:buClr>
            </a:pPr>
            <a:r>
              <a:rPr lang="en-US" sz="5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 MẬT MÃ DES</a:t>
            </a:r>
            <a:endParaRPr lang="en-US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3544" y="998766"/>
            <a:ext cx="9640606" cy="100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7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34591" y="1703616"/>
                <a:ext cx="10744712" cy="484958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b="1" i="1" u="sng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Khóa</a:t>
                </a:r>
                <a:r>
                  <a:rPr lang="en-US" sz="3200" b="1" i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i="1" u="sng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yếu</a:t>
                </a:r>
                <a:r>
                  <a:rPr lang="en-US" sz="3200" b="1" i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3200" dirty="0" err="1"/>
                  <a:t>Các</a:t>
                </a:r>
                <a:r>
                  <a:rPr lang="en-US" sz="3200" dirty="0"/>
                  <a:t> </a:t>
                </a:r>
                <a:r>
                  <a:rPr lang="en-US" sz="3200" dirty="0" err="1"/>
                  <a:t>khóa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yếu</a:t>
                </a:r>
                <a:r>
                  <a:rPr lang="en-US" sz="3200" dirty="0"/>
                  <a:t> </a:t>
                </a:r>
                <a:r>
                  <a:rPr lang="en-US" sz="3200" dirty="0" err="1"/>
                  <a:t>là</a:t>
                </a:r>
                <a:r>
                  <a:rPr lang="en-US" sz="3200" dirty="0"/>
                  <a:t> </a:t>
                </a:r>
                <a:r>
                  <a:rPr lang="en-US" sz="3200" dirty="0" err="1"/>
                  <a:t>các</a:t>
                </a:r>
                <a:r>
                  <a:rPr lang="en-US" sz="3200" dirty="0"/>
                  <a:t> </a:t>
                </a:r>
                <a:r>
                  <a:rPr lang="en-US" sz="3200" dirty="0" err="1"/>
                  <a:t>khóa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mà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theo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thuật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toán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sinh</a:t>
                </a:r>
                <a:r>
                  <a:rPr lang="en-US" sz="3200" dirty="0"/>
                  <a:t> </a:t>
                </a:r>
                <a:r>
                  <a:rPr lang="en-US" sz="3200" dirty="0" err="1"/>
                  <a:t>khóa</a:t>
                </a:r>
                <a:r>
                  <a:rPr lang="en-US" sz="3200" dirty="0"/>
                  <a:t> con </a:t>
                </a:r>
                <a:r>
                  <a:rPr lang="en-US" sz="3200" dirty="0" err="1"/>
                  <a:t>thì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tất</a:t>
                </a:r>
                <a:r>
                  <a:rPr lang="en-US" sz="3200" dirty="0"/>
                  <a:t> </a:t>
                </a:r>
                <a:r>
                  <a:rPr lang="en-US" sz="3200" dirty="0" err="1"/>
                  <a:t>cả</a:t>
                </a:r>
                <a:r>
                  <a:rPr lang="en-US" sz="3200" dirty="0"/>
                  <a:t> 16 </a:t>
                </a:r>
                <a:r>
                  <a:rPr lang="en-US" sz="3200" dirty="0" err="1"/>
                  <a:t>khóa</a:t>
                </a:r>
                <a:r>
                  <a:rPr lang="en-US" sz="3200" dirty="0"/>
                  <a:t> con </a:t>
                </a:r>
                <a:r>
                  <a:rPr lang="en-US" sz="3200" dirty="0" err="1"/>
                  <a:t>đều</a:t>
                </a:r>
                <a:r>
                  <a:rPr lang="en-US" sz="3200" dirty="0"/>
                  <a:t> </a:t>
                </a:r>
                <a:r>
                  <a:rPr lang="en-US" sz="3200" dirty="0" err="1"/>
                  <a:t>như</a:t>
                </a:r>
                <a:r>
                  <a:rPr lang="en-US" sz="3200" dirty="0"/>
                  <a:t> </a:t>
                </a:r>
                <a:r>
                  <a:rPr lang="en-US" sz="3200" dirty="0" err="1"/>
                  <a:t>nhau</a:t>
                </a: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/>
                          </m:ctrlPr>
                        </m:sSubPr>
                        <m:e>
                          <m:r>
                            <a:rPr lang="en-US" sz="3200" i="1"/>
                            <m:t>𝑍</m:t>
                          </m:r>
                        </m:e>
                        <m:sub>
                          <m:r>
                            <a:rPr lang="en-US" sz="3200" i="1"/>
                            <m:t>1</m:t>
                          </m:r>
                        </m:sub>
                      </m:sSub>
                      <m:r>
                        <a:rPr lang="en-US" sz="3200" i="1"/>
                        <m:t>=</m:t>
                      </m:r>
                      <m:sSub>
                        <m:sSubPr>
                          <m:ctrlPr>
                            <a:rPr lang="en-US" sz="3200" i="1"/>
                          </m:ctrlPr>
                        </m:sSubPr>
                        <m:e>
                          <m:r>
                            <a:rPr lang="en-US" sz="3200" i="1"/>
                            <m:t>𝑍</m:t>
                          </m:r>
                        </m:e>
                        <m:sub>
                          <m:r>
                            <a:rPr lang="en-US" sz="3200" i="1"/>
                            <m:t>2</m:t>
                          </m:r>
                        </m:sub>
                      </m:sSub>
                      <m:r>
                        <a:rPr lang="en-US" sz="3200" i="1"/>
                        <m:t>=</m:t>
                      </m:r>
                      <m:sSub>
                        <m:sSubPr>
                          <m:ctrlPr>
                            <a:rPr lang="en-US" sz="3200" i="1"/>
                          </m:ctrlPr>
                        </m:sSubPr>
                        <m:e>
                          <m:r>
                            <a:rPr lang="en-US" sz="3200" i="1"/>
                            <m:t>𝑍</m:t>
                          </m:r>
                        </m:e>
                        <m:sub>
                          <m:r>
                            <a:rPr lang="en-US" sz="3200" i="1"/>
                            <m:t>3</m:t>
                          </m:r>
                        </m:sub>
                      </m:sSub>
                      <m:r>
                        <a:rPr lang="en-US" sz="3200" i="1"/>
                        <m:t>=…=</m:t>
                      </m:r>
                      <m:sSub>
                        <m:sSubPr>
                          <m:ctrlPr>
                            <a:rPr lang="en-US" sz="3200" i="1"/>
                          </m:ctrlPr>
                        </m:sSubPr>
                        <m:e>
                          <m:r>
                            <a:rPr lang="en-US" sz="3200" i="1"/>
                            <m:t>𝑍</m:t>
                          </m:r>
                        </m:e>
                        <m:sub>
                          <m:r>
                            <a:rPr lang="en-US" sz="3200" i="1"/>
                            <m:t>15</m:t>
                          </m:r>
                        </m:sub>
                      </m:sSub>
                      <m:r>
                        <a:rPr lang="en-US" sz="3200" i="1"/>
                        <m:t>=</m:t>
                      </m:r>
                      <m:sSub>
                        <m:sSubPr>
                          <m:ctrlPr>
                            <a:rPr lang="en-US" sz="3200" i="1"/>
                          </m:ctrlPr>
                        </m:sSubPr>
                        <m:e>
                          <m:r>
                            <a:rPr lang="en-US" sz="3200" i="1"/>
                            <m:t>𝑍</m:t>
                          </m:r>
                        </m:e>
                        <m:sub>
                          <m:r>
                            <a:rPr lang="en-US" sz="3200" i="1"/>
                            <m:t>16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>	</a:t>
                </a:r>
                <a:r>
                  <a:rPr lang="en-US" sz="3200" dirty="0" err="1" smtClean="0"/>
                  <a:t>điều</a:t>
                </a:r>
                <a:r>
                  <a:rPr lang="en-US" sz="3200" dirty="0" smtClean="0"/>
                  <a:t> </a:t>
                </a:r>
                <a:r>
                  <a:rPr lang="en-US" sz="3200" dirty="0" err="1"/>
                  <a:t>đó</a:t>
                </a:r>
                <a:r>
                  <a:rPr lang="en-US" sz="3200" dirty="0"/>
                  <a:t> </a:t>
                </a:r>
                <a:r>
                  <a:rPr lang="en-US" sz="3200" dirty="0" err="1"/>
                  <a:t>khiến</a:t>
                </a:r>
                <a:r>
                  <a:rPr lang="en-US" sz="3200" dirty="0"/>
                  <a:t> </a:t>
                </a:r>
                <a:r>
                  <a:rPr lang="en-US" sz="3200" dirty="0" err="1"/>
                  <a:t>cho</a:t>
                </a:r>
                <a:r>
                  <a:rPr lang="en-US" sz="3200" dirty="0"/>
                  <a:t> </a:t>
                </a:r>
                <a:r>
                  <a:rPr lang="en-US" sz="3200" dirty="0" err="1"/>
                  <a:t>phép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sinh</a:t>
                </a:r>
                <a:r>
                  <a:rPr lang="en-US" sz="3200" dirty="0"/>
                  <a:t> </a:t>
                </a:r>
                <a:r>
                  <a:rPr lang="en-US" sz="3200" dirty="0" err="1"/>
                  <a:t>mã</a:t>
                </a:r>
                <a:r>
                  <a:rPr lang="en-US" sz="3200" dirty="0"/>
                  <a:t> </a:t>
                </a:r>
                <a:r>
                  <a:rPr lang="en-US" sz="3200" dirty="0" err="1"/>
                  <a:t>và</a:t>
                </a:r>
                <a:r>
                  <a:rPr lang="en-US" sz="3200" dirty="0"/>
                  <a:t> </a:t>
                </a:r>
                <a:r>
                  <a:rPr lang="en-US" sz="3200" dirty="0" err="1"/>
                  <a:t>giải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mã</a:t>
                </a:r>
                <a:r>
                  <a:rPr lang="en-US" sz="3200" dirty="0"/>
                  <a:t> </a:t>
                </a:r>
                <a:r>
                  <a:rPr lang="en-US" sz="3200" dirty="0" err="1"/>
                  <a:t>đối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với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	</a:t>
                </a:r>
                <a:r>
                  <a:rPr lang="en-US" sz="3200" dirty="0" err="1" smtClean="0"/>
                  <a:t>các</a:t>
                </a:r>
                <a:r>
                  <a:rPr lang="en-US" sz="3200" dirty="0" smtClean="0"/>
                  <a:t> </a:t>
                </a:r>
                <a:r>
                  <a:rPr lang="en-US" sz="3200" dirty="0" err="1"/>
                  <a:t>khóa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yếu</a:t>
                </a:r>
                <a:r>
                  <a:rPr lang="en-US" sz="3200" dirty="0"/>
                  <a:t> </a:t>
                </a:r>
                <a:r>
                  <a:rPr lang="en-US" sz="3200" dirty="0" err="1"/>
                  <a:t>này</a:t>
                </a:r>
                <a:r>
                  <a:rPr lang="en-US" sz="3200" dirty="0"/>
                  <a:t> </a:t>
                </a:r>
                <a:r>
                  <a:rPr lang="en-US" sz="3200" dirty="0" err="1"/>
                  <a:t>là</a:t>
                </a:r>
                <a:r>
                  <a:rPr lang="en-US" sz="3200" dirty="0"/>
                  <a:t> </a:t>
                </a:r>
                <a:r>
                  <a:rPr lang="en-US" sz="3200" dirty="0" err="1"/>
                  <a:t>giống</a:t>
                </a:r>
                <a:r>
                  <a:rPr lang="en-US" sz="3200" dirty="0"/>
                  <a:t> </a:t>
                </a:r>
                <a:r>
                  <a:rPr lang="en-US" sz="3200" dirty="0" err="1"/>
                  <a:t>hệt</a:t>
                </a:r>
                <a:r>
                  <a:rPr lang="en-US" sz="3200" dirty="0"/>
                  <a:t> </a:t>
                </a:r>
                <a:r>
                  <a:rPr lang="en-US" sz="3200" dirty="0" err="1"/>
                  <a:t>nhau</a:t>
                </a: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/>
                          </m:ctrlPr>
                        </m:sSubPr>
                        <m:e>
                          <m:r>
                            <a:rPr lang="en-US" sz="3200" i="1"/>
                            <m:t>𝐷𝐸𝑆</m:t>
                          </m:r>
                        </m:e>
                        <m:sub>
                          <m:r>
                            <a:rPr lang="en-US" sz="3200" i="1"/>
                            <m:t>𝑍</m:t>
                          </m:r>
                        </m:sub>
                      </m:sSub>
                      <m:r>
                        <a:rPr lang="en-US" sz="3200" i="1"/>
                        <m:t>=</m:t>
                      </m:r>
                      <m:sSub>
                        <m:sSubPr>
                          <m:ctrlPr>
                            <a:rPr lang="en-US" sz="3200" i="1"/>
                          </m:ctrlPr>
                        </m:sSubPr>
                        <m:e>
                          <m:sSup>
                            <m:sSupPr>
                              <m:ctrlPr>
                                <a:rPr lang="en-US" sz="3200" i="1"/>
                              </m:ctrlPr>
                            </m:sSupPr>
                            <m:e>
                              <m:r>
                                <a:rPr lang="en-US" sz="3200" i="1"/>
                                <m:t>𝐷𝐸𝑆</m:t>
                              </m:r>
                            </m:e>
                            <m:sup>
                              <m:r>
                                <a:rPr lang="en-US" sz="3200" i="1"/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sz="3200" i="1"/>
                            <m:t>𝑍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4591" y="1703616"/>
                <a:ext cx="10744712" cy="4849584"/>
              </a:xfrm>
              <a:blipFill rotWithShape="0">
                <a:blip r:embed="rId3"/>
                <a:stretch>
                  <a:fillRect l="-1476" t="-1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2589212" y="304800"/>
            <a:ext cx="8035471" cy="1135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>
                <a:srgbClr val="002060"/>
              </a:buClr>
            </a:pPr>
            <a:r>
              <a:rPr lang="en-US" sz="5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 MẬT MÃ DES</a:t>
            </a:r>
            <a:endParaRPr lang="en-US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3544" y="998766"/>
            <a:ext cx="9640606" cy="100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0791" y="274866"/>
                <a:ext cx="10744712" cy="658313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b="1" i="1" u="sng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Khóa</a:t>
                </a:r>
                <a:r>
                  <a:rPr lang="en-US" sz="3200" b="1" i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i="1" u="sng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yếu</a:t>
                </a:r>
                <a:r>
                  <a:rPr lang="en-US" sz="3200" b="1" i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khóa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yếu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lvl="0" indent="0">
                  <a:buNone/>
                </a:pP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[00000001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00000001… … 00000001]</a:t>
                </a:r>
              </a:p>
              <a:p>
                <a:pPr marL="0" lvl="0" indent="0">
                  <a:buNone/>
                </a:pP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[11111110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11111110 ... ... 11111110 ]</a:t>
                </a:r>
              </a:p>
              <a:p>
                <a:pPr marL="0" lvl="0" indent="0">
                  <a:buNone/>
                </a:pP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[11100000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11100000 11100000 11100000 11110001 11110001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11110001 11110001]</a:t>
                </a: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 [00011111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00011111 00011111 00011111 00001110 00001110 00001110 00001110]</a:t>
                </a:r>
              </a:p>
              <a:p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khóa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yếu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tồn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Z, Z’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sao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/>
                        </m:ctrlPr>
                      </m:sSubPr>
                      <m:e>
                        <m:sSup>
                          <m:sSupPr>
                            <m:ctrlPr>
                              <a:rPr lang="en-US" sz="3200" i="1"/>
                            </m:ctrlPr>
                          </m:sSupPr>
                          <m:e>
                            <m:r>
                              <a:rPr lang="en-US" sz="3200" i="1"/>
                              <m:t>𝐷𝐸𝑆</m:t>
                            </m:r>
                          </m:e>
                          <m:sup>
                            <m:r>
                              <a:rPr lang="en-US" sz="3200" i="1"/>
                              <m:t>−1</m:t>
                            </m:r>
                          </m:sup>
                        </m:sSup>
                      </m:e>
                      <m:sub>
                        <m:r>
                          <a:rPr lang="en-US" sz="3200" i="1"/>
                          <m:t>𝑍</m:t>
                        </m:r>
                      </m:sub>
                    </m:sSub>
                    <m:r>
                      <a:rPr lang="en-US" sz="3200" i="1"/>
                      <m:t>=</m:t>
                    </m:r>
                    <m:sSub>
                      <m:sSubPr>
                        <m:ctrlPr>
                          <a:rPr lang="en-US" sz="3200" i="1"/>
                        </m:ctrlPr>
                      </m:sSubPr>
                      <m:e>
                        <m:r>
                          <a:rPr lang="en-US" sz="3200" i="1"/>
                          <m:t>𝐷𝐸𝑆</m:t>
                        </m:r>
                      </m:e>
                      <m:sub>
                        <m:r>
                          <a:rPr lang="en-US" sz="3200" i="1"/>
                          <m:t>𝑍</m:t>
                        </m:r>
                        <m:r>
                          <a:rPr lang="en-US" sz="3200" i="1"/>
                          <m:t>′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hay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/>
                        </m:ctrlPr>
                      </m:sSubPr>
                      <m:e>
                        <m:sSup>
                          <m:sSupPr>
                            <m:ctrlPr>
                              <a:rPr lang="en-US" sz="3200" i="1"/>
                            </m:ctrlPr>
                          </m:sSupPr>
                          <m:e>
                            <m:r>
                              <a:rPr lang="en-US" sz="3200" i="1"/>
                              <m:t>𝐷𝐸𝑆</m:t>
                            </m:r>
                          </m:e>
                          <m:sup>
                            <m:r>
                              <a:rPr lang="en-US" sz="3200" i="1"/>
                              <m:t>−1</m:t>
                            </m:r>
                          </m:sup>
                        </m:sSup>
                      </m:e>
                      <m:sub>
                        <m:r>
                          <a:rPr lang="en-US" sz="3200" i="1"/>
                          <m:t>𝑍</m:t>
                        </m:r>
                        <m:r>
                          <a:rPr lang="en-US" sz="3200" i="1"/>
                          <m:t>′</m:t>
                        </m:r>
                      </m:sub>
                    </m:sSub>
                    <m:r>
                      <a:rPr lang="en-US" sz="3200" i="1"/>
                      <m:t>=</m:t>
                    </m:r>
                    <m:sSub>
                      <m:sSubPr>
                        <m:ctrlPr>
                          <a:rPr lang="en-US" sz="3200" i="1"/>
                        </m:ctrlPr>
                      </m:sSubPr>
                      <m:e>
                        <m:r>
                          <a:rPr lang="en-US" sz="3200" i="1"/>
                          <m:t>𝐷𝐸𝑆</m:t>
                        </m:r>
                      </m:e>
                      <m:sub>
                        <m:r>
                          <a:rPr lang="en-US" sz="3200" i="1"/>
                          <m:t>𝑍</m:t>
                        </m:r>
                      </m:sub>
                    </m:sSub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0791" y="274866"/>
                <a:ext cx="10744712" cy="6583134"/>
              </a:xfrm>
              <a:blipFill rotWithShape="0">
                <a:blip r:embed="rId3"/>
                <a:stretch>
                  <a:fillRect l="-1418" t="-1296" r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2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05000" y="304800"/>
            <a:ext cx="8719683" cy="1135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>
                <a:srgbClr val="002060"/>
              </a:buClr>
            </a:pPr>
            <a:r>
              <a:rPr lang="en-US" sz="5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  <a:endParaRPr lang="en-US" sz="5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1791" y="1440544"/>
            <a:ext cx="10706100" cy="5277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DES.</a:t>
            </a:r>
          </a:p>
          <a:p>
            <a:pPr marL="0" indent="0">
              <a:buNone/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bản:Nhập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Khóa:Nhập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8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05000" y="304800"/>
            <a:ext cx="8719683" cy="1135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>
                <a:srgbClr val="002060"/>
              </a:buClr>
            </a:pPr>
            <a:r>
              <a:rPr lang="en-US" sz="5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en-US" sz="5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1791" y="1440544"/>
            <a:ext cx="10706100" cy="527775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tin(2008),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Trang.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TS.Nguyễn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tin(2012),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tin-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Bách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https://vi.wikipedia.org/wiki/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mã_hóa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4] </a:t>
            </a:r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http://des.online-domain-tools.com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9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endParaRPr lang="en-US" sz="9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33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349" y="2584450"/>
            <a:ext cx="8915400" cy="40074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GB" sz="3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3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	</a:t>
            </a:r>
            <a:endParaRPr lang="en-US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TRẦN THANH DƯƠNG		13520144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NHẬT NAM		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13520520    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VÕ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ĐÌNH NHÃ               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13520568 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VĂN PHƯỚC	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13520652</a:t>
            </a:r>
          </a:p>
        </p:txBody>
      </p:sp>
      <p:sp>
        <p:nvSpPr>
          <p:cNvPr id="2" name="Rectangle 1"/>
          <p:cNvSpPr/>
          <p:nvPr/>
        </p:nvSpPr>
        <p:spPr>
          <a:xfrm>
            <a:off x="1766349" y="1523484"/>
            <a:ext cx="96446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GB" sz="3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3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GB" sz="3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ThS.</a:t>
            </a:r>
            <a:r>
              <a:rPr lang="en-US" sz="32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2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ĐÌNH HIỂN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46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7506" y="861055"/>
            <a:ext cx="5247860" cy="1249353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87506" y="1828800"/>
            <a:ext cx="10894944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buClr>
                <a:srgbClr val="002060"/>
              </a:buClr>
              <a:buFont typeface="+mj-lt"/>
              <a:buAutoNum type="romanUcPeriod"/>
            </a:pPr>
            <a:r>
              <a:rPr lang="en-US" sz="4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</a:t>
            </a:r>
            <a:endParaRPr lang="en-US" sz="4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>
              <a:buClr>
                <a:srgbClr val="002060"/>
              </a:buClr>
              <a:buFont typeface="+mj-lt"/>
              <a:buAutoNum type="romanUcPeriod"/>
            </a:pPr>
            <a:r>
              <a:rPr lang="en-US" sz="4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 MẬT MÃ DES</a:t>
            </a:r>
            <a:endParaRPr lang="en-US" sz="4400" dirty="0"/>
          </a:p>
          <a:p>
            <a:pPr marL="857250" indent="-857250">
              <a:buClr>
                <a:srgbClr val="002060"/>
              </a:buClr>
              <a:buFont typeface="+mj-lt"/>
              <a:buAutoNum type="romanUcPeriod"/>
            </a:pPr>
            <a:r>
              <a:rPr lang="en-US" sz="4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  <a:p>
            <a:pPr marL="857250" indent="-857250">
              <a:buClr>
                <a:srgbClr val="002060"/>
              </a:buClr>
              <a:buFont typeface="+mj-lt"/>
              <a:buAutoNum type="romanUcPeriod"/>
            </a:pPr>
            <a:r>
              <a:rPr lang="en-US" sz="4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en-US" sz="4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2060"/>
              </a:buClr>
            </a:pPr>
            <a:endParaRPr lang="en-US" sz="4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57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538" y="2488294"/>
            <a:ext cx="10285412" cy="356960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89212" y="304800"/>
            <a:ext cx="8035471" cy="1135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>
                <a:srgbClr val="002060"/>
              </a:buClr>
            </a:pPr>
            <a: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</a:t>
            </a:r>
            <a:endParaRPr lang="en-US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0194" y="1204912"/>
            <a:ext cx="3582706" cy="100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8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61538" y="1905000"/>
                <a:ext cx="10744712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mật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 (P, C, K, E, D)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thoả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điều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kiện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hữu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rõ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hữu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khoá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hữu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khoá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</a:t>
                </a:r>
                <a14:m>
                  <m:oMath xmlns:m="http://schemas.openxmlformats.org/officeDocument/2006/math">
                    <m:r>
                      <a:rPr lang="en-US" sz="3200" i="1"/>
                      <m:t>∈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tắc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3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 → C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tắc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14:m>
                  <m:oMath xmlns:m="http://schemas.openxmlformats.org/officeDocument/2006/math">
                    <m:r>
                      <a:rPr lang="en-US" sz="3200" i="1"/>
                      <m:t>∈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3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 → C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 → P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những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3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(x)) = x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rõ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14:m>
                  <m:oMath xmlns:m="http://schemas.openxmlformats.org/officeDocument/2006/math">
                    <m:r>
                      <a:rPr lang="en-US" sz="3200" i="1"/>
                      <m:t>∈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</a:t>
                </a:r>
              </a:p>
              <a:p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1538" y="1905000"/>
                <a:ext cx="10744712" cy="5105400"/>
              </a:xfrm>
              <a:blipFill rotWithShape="0">
                <a:blip r:embed="rId3"/>
                <a:stretch>
                  <a:fillRect l="-1476" t="-1673" r="-1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2589212" y="304800"/>
            <a:ext cx="8035471" cy="1135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>
                <a:srgbClr val="002060"/>
              </a:buClr>
            </a:pPr>
            <a: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</a:t>
            </a:r>
            <a:endParaRPr lang="en-US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0194" y="1204912"/>
            <a:ext cx="4516156" cy="100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40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591" y="2340656"/>
            <a:ext cx="10744712" cy="363855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do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1977.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89212" y="304800"/>
            <a:ext cx="8035471" cy="1135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>
                <a:srgbClr val="002060"/>
              </a:buClr>
            </a:pPr>
            <a: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</a:t>
            </a:r>
            <a:endParaRPr lang="en-US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0194" y="1204912"/>
            <a:ext cx="4516156" cy="100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4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741" y="1943100"/>
            <a:ext cx="10744712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89212" y="304800"/>
            <a:ext cx="8035471" cy="1135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>
                <a:srgbClr val="002060"/>
              </a:buClr>
            </a:pPr>
            <a: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</a:t>
            </a:r>
            <a:endParaRPr lang="en-US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0194" y="1204912"/>
            <a:ext cx="4516156" cy="100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591" y="2340656"/>
            <a:ext cx="10744712" cy="363855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uá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chìa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RSA do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Rivest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Shamir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Adleman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1977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89212" y="304800"/>
            <a:ext cx="8035471" cy="11357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>
                <a:srgbClr val="002060"/>
              </a:buClr>
            </a:pPr>
            <a: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</a:t>
            </a:r>
            <a:endParaRPr lang="en-US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0194" y="1204912"/>
            <a:ext cx="4516156" cy="100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0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1891</TotalTime>
  <Words>2092</Words>
  <Application>Microsoft Office PowerPoint</Application>
  <PresentationFormat>Widescreen</PresentationFormat>
  <Paragraphs>156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Times New Roman</vt:lpstr>
      <vt:lpstr>Wingdings 3</vt:lpstr>
      <vt:lpstr>Wisp</vt:lpstr>
      <vt:lpstr>ĐẠI HỌC QUỐC GIA THÀNH PHỐ HỒ CHÍ MINH TRƯỜNG ĐẠI HỌC CÔNG NGHỆ THÔNG TIN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QUỐC GIA THÀNH PHỐ HỒ CHÍ MINH  QUỐC GIA TP. HỒ CHÍ MINH TRƯỜNG ĐẠI HỌC CÔNG NGHỆ THÔNG TIN</dc:title>
  <dc:creator>PhuocNV</dc:creator>
  <cp:lastModifiedBy>Phước Nguyễn</cp:lastModifiedBy>
  <cp:revision>265</cp:revision>
  <dcterms:created xsi:type="dcterms:W3CDTF">2015-06-02T13:28:14Z</dcterms:created>
  <dcterms:modified xsi:type="dcterms:W3CDTF">2016-12-22T16:16:50Z</dcterms:modified>
</cp:coreProperties>
</file>