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256" r:id="rId5"/>
    <p:sldId id="257" r:id="rId6"/>
    <p:sldId id="258" r:id="rId7"/>
    <p:sldId id="264" r:id="rId8"/>
    <p:sldId id="259" r:id="rId9"/>
    <p:sldId id="260" r:id="rId10"/>
    <p:sldId id="266" r:id="rId11"/>
    <p:sldId id="267"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0AD93D-5E73-46EA-87EB-43159CFF7505}">
          <p14:sldIdLst>
            <p14:sldId id="256"/>
            <p14:sldId id="257"/>
          </p14:sldIdLst>
        </p14:section>
        <p14:section name="Untitled Section" id="{09744340-1246-4F4C-9028-1AB1BB62FF33}">
          <p14:sldIdLst>
            <p14:sldId id="258"/>
            <p14:sldId id="264"/>
            <p14:sldId id="259"/>
            <p14:sldId id="260"/>
            <p14:sldId id="266"/>
            <p14:sldId id="267"/>
            <p14:sldId id="263"/>
          </p14:sldIdLst>
        </p14:section>
        <p14:section name="Untitled Section" id="{A35AC6C2-BEC6-4A47-9F54-65706DFA23C2}">
          <p14:sldIdLst>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E69CE-56B0-4371-98EE-FEF305A605BC}" v="48" dt="2022-04-20T10:28:39.114"/>
    <p1510:client id="{07AB8A63-F119-4A85-B172-A82332C3DDD3}" v="1385" dt="2022-04-20T15:20:51.749"/>
    <p1510:client id="{57E0AA5D-54DC-4E6C-B845-163FC11B4694}" v="169" dt="2022-04-21T00:59:59.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5T10:07:10.992"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6/14/2022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4789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728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796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872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8155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343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952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038579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787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295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237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837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059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277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547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678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439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6/14/2022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980562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643464" y="639097"/>
            <a:ext cx="5086776" cy="3744849"/>
          </a:xfrm>
        </p:spPr>
        <p:txBody>
          <a:bodyPr vert="horz" lIns="91440" tIns="45720" rIns="91440" bIns="45720" rtlCol="0">
            <a:normAutofit/>
          </a:bodyPr>
          <a:lstStyle/>
          <a:p>
            <a:r>
              <a:rPr lang="en-US" sz="5300" b="1" dirty="0" err="1">
                <a:solidFill>
                  <a:srgbClr val="FFFFFF"/>
                </a:solidFill>
                <a:latin typeface="Times New Roman" panose="02020603050405020304" pitchFamily="18" charset="0"/>
                <a:ea typeface="Calibri Light"/>
                <a:cs typeface="Times New Roman" panose="02020603050405020304" pitchFamily="18" charset="0"/>
              </a:rPr>
              <a:t>Tối</a:t>
            </a:r>
            <a:r>
              <a:rPr lang="en-US" sz="5300" b="1" dirty="0">
                <a:solidFill>
                  <a:srgbClr val="FFFFFF"/>
                </a:solidFill>
                <a:latin typeface="Times New Roman" panose="02020603050405020304" pitchFamily="18" charset="0"/>
                <a:ea typeface="Calibri Light"/>
                <a:cs typeface="Times New Roman" panose="02020603050405020304" pitchFamily="18" charset="0"/>
              </a:rPr>
              <a:t> </a:t>
            </a:r>
            <a:r>
              <a:rPr lang="en-US" sz="5300" b="1" dirty="0" err="1">
                <a:solidFill>
                  <a:srgbClr val="FFFFFF"/>
                </a:solidFill>
                <a:latin typeface="Times New Roman" panose="02020603050405020304" pitchFamily="18" charset="0"/>
                <a:ea typeface="Calibri Light"/>
                <a:cs typeface="Times New Roman" panose="02020603050405020304" pitchFamily="18" charset="0"/>
              </a:rPr>
              <a:t>ưu</a:t>
            </a:r>
            <a:r>
              <a:rPr lang="en-US" sz="5300" b="1" dirty="0">
                <a:solidFill>
                  <a:srgbClr val="FFFFFF"/>
                </a:solidFill>
                <a:latin typeface="Times New Roman" panose="02020603050405020304" pitchFamily="18" charset="0"/>
                <a:ea typeface="Calibri Light"/>
                <a:cs typeface="Times New Roman" panose="02020603050405020304" pitchFamily="18" charset="0"/>
              </a:rPr>
              <a:t> </a:t>
            </a:r>
            <a:r>
              <a:rPr lang="en-US" sz="5300" b="1" dirty="0" err="1">
                <a:solidFill>
                  <a:srgbClr val="FFFFFF"/>
                </a:solidFill>
                <a:latin typeface="Times New Roman" panose="02020603050405020304" pitchFamily="18" charset="0"/>
                <a:ea typeface="Calibri Light"/>
                <a:cs typeface="Times New Roman" panose="02020603050405020304" pitchFamily="18" charset="0"/>
              </a:rPr>
              <a:t>hoá</a:t>
            </a:r>
            <a:r>
              <a:rPr lang="en-US" sz="5300" b="1" dirty="0">
                <a:solidFill>
                  <a:srgbClr val="FFFFFF"/>
                </a:solidFill>
                <a:latin typeface="Times New Roman" panose="02020603050405020304" pitchFamily="18" charset="0"/>
                <a:ea typeface="Calibri Light"/>
                <a:cs typeface="Times New Roman" panose="02020603050405020304" pitchFamily="18" charset="0"/>
              </a:rPr>
              <a:t> </a:t>
            </a:r>
            <a:r>
              <a:rPr lang="en-US" sz="5300" b="1" dirty="0" err="1">
                <a:solidFill>
                  <a:srgbClr val="FFFFFF"/>
                </a:solidFill>
                <a:latin typeface="Times New Roman" panose="02020603050405020304" pitchFamily="18" charset="0"/>
                <a:ea typeface="Calibri Light"/>
                <a:cs typeface="Times New Roman" panose="02020603050405020304" pitchFamily="18" charset="0"/>
              </a:rPr>
              <a:t>câu</a:t>
            </a:r>
            <a:r>
              <a:rPr lang="en-US" sz="5300" b="1" dirty="0">
                <a:solidFill>
                  <a:srgbClr val="FFFFFF"/>
                </a:solidFill>
                <a:latin typeface="Times New Roman" panose="02020603050405020304" pitchFamily="18" charset="0"/>
                <a:ea typeface="Calibri Light"/>
                <a:cs typeface="Times New Roman" panose="02020603050405020304" pitchFamily="18" charset="0"/>
              </a:rPr>
              <a:t> </a:t>
            </a:r>
            <a:r>
              <a:rPr lang="en-US" sz="5300" b="1" dirty="0" err="1">
                <a:solidFill>
                  <a:srgbClr val="FFFFFF"/>
                </a:solidFill>
                <a:latin typeface="Times New Roman" panose="02020603050405020304" pitchFamily="18" charset="0"/>
                <a:ea typeface="Calibri Light"/>
                <a:cs typeface="Times New Roman" panose="02020603050405020304" pitchFamily="18" charset="0"/>
              </a:rPr>
              <a:t>lệnh</a:t>
            </a:r>
            <a:r>
              <a:rPr lang="en-US" sz="5300" b="1" dirty="0">
                <a:solidFill>
                  <a:srgbClr val="FFFFFF"/>
                </a:solidFill>
                <a:latin typeface="Times New Roman" panose="02020603050405020304" pitchFamily="18" charset="0"/>
                <a:ea typeface="Calibri Light"/>
                <a:cs typeface="Times New Roman" panose="02020603050405020304" pitchFamily="18" charset="0"/>
              </a:rPr>
              <a:t> </a:t>
            </a:r>
            <a:r>
              <a:rPr lang="en-US" sz="5300" b="1" dirty="0" err="1">
                <a:solidFill>
                  <a:srgbClr val="FFFFFF"/>
                </a:solidFill>
                <a:latin typeface="Times New Roman" panose="02020603050405020304" pitchFamily="18" charset="0"/>
                <a:ea typeface="Calibri Light"/>
                <a:cs typeface="Times New Roman" panose="02020603050405020304" pitchFamily="18" charset="0"/>
              </a:rPr>
              <a:t>sql</a:t>
            </a:r>
            <a:r>
              <a:rPr lang="en-US" sz="7200" b="1" dirty="0">
                <a:solidFill>
                  <a:srgbClr val="FFFFFF"/>
                </a:solidFill>
                <a:latin typeface="Times New Roman" panose="02020603050405020304" pitchFamily="18" charset="0"/>
                <a:ea typeface="Calibri Light"/>
                <a:cs typeface="Times New Roman" panose="02020603050405020304" pitchFamily="18" charset="0"/>
              </a:rPr>
              <a:t> </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11326" y="4383946"/>
            <a:ext cx="5145576" cy="1839873"/>
          </a:xfrm>
        </p:spPr>
        <p:txBody>
          <a:bodyPr>
            <a:normAutofit/>
          </a:bodyPr>
          <a:lstStyle/>
          <a:p>
            <a:r>
              <a:rPr lang="en-US" sz="3200" dirty="0" err="1">
                <a:solidFill>
                  <a:srgbClr val="FFFFFF"/>
                </a:solidFill>
                <a:latin typeface="Times New Roman" panose="02020603050405020304" pitchFamily="18" charset="0"/>
                <a:cs typeface="Times New Roman" panose="02020603050405020304" pitchFamily="18" charset="0"/>
              </a:rPr>
              <a:t>Nhóm</a:t>
            </a:r>
            <a:r>
              <a:rPr lang="en-US" sz="3200" dirty="0">
                <a:solidFill>
                  <a:srgbClr val="FFFFFF"/>
                </a:solidFill>
                <a:latin typeface="Times New Roman" panose="02020603050405020304" pitchFamily="18" charset="0"/>
                <a:cs typeface="Times New Roman" panose="02020603050405020304" pitchFamily="18" charset="0"/>
              </a:rPr>
              <a:t> 4:</a:t>
            </a:r>
          </a:p>
          <a:p>
            <a:r>
              <a:rPr lang="en-US" sz="3200" dirty="0" err="1">
                <a:solidFill>
                  <a:srgbClr val="FFFFFF"/>
                </a:solidFill>
                <a:latin typeface="Times New Roman" panose="02020603050405020304" pitchFamily="18" charset="0"/>
                <a:cs typeface="Times New Roman" panose="02020603050405020304" pitchFamily="18" charset="0"/>
              </a:rPr>
              <a:t>Dung,Khoa,tài,d</a:t>
            </a:r>
            <a:r>
              <a:rPr lang="vi-VN" sz="3200" dirty="0">
                <a:solidFill>
                  <a:srgbClr val="FFFFFF"/>
                </a:solidFill>
                <a:latin typeface="Times New Roman" panose="02020603050405020304" pitchFamily="18" charset="0"/>
                <a:cs typeface="Times New Roman" panose="02020603050405020304" pitchFamily="18" charset="0"/>
              </a:rPr>
              <a:t>ư</a:t>
            </a:r>
            <a:r>
              <a:rPr lang="en-US" sz="3200" dirty="0" err="1">
                <a:solidFill>
                  <a:srgbClr val="FFFFFF"/>
                </a:solidFill>
                <a:latin typeface="Times New Roman" panose="02020603050405020304" pitchFamily="18" charset="0"/>
                <a:cs typeface="Times New Roman" panose="02020603050405020304" pitchFamily="18" charset="0"/>
              </a:rPr>
              <a:t>ơng</a:t>
            </a:r>
            <a:endParaRPr lang="en-US" sz="3200" dirty="0">
              <a:solidFill>
                <a:srgbClr val="FFFFFF"/>
              </a:solidFill>
              <a:latin typeface="Times New Roman" panose="02020603050405020304" pitchFamily="18" charset="0"/>
              <a:cs typeface="Times New Roman" panose="02020603050405020304" pitchFamily="18" charset="0"/>
            </a:endParaRPr>
          </a:p>
        </p:txBody>
      </p:sp>
      <p:sp useBgFill="1">
        <p:nvSpPr>
          <p:cNvPr id="105"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pic>
        <p:nvPicPr>
          <p:cNvPr id="5" name="Picture 5" descr="Icon&#10;&#10;Description automatically generated">
            <a:extLst>
              <a:ext uri="{FF2B5EF4-FFF2-40B4-BE49-F238E27FC236}">
                <a16:creationId xmlns:a16="http://schemas.microsoft.com/office/drawing/2014/main" id="{FC26D419-324D-EC5F-744F-8B881F69C297}"/>
              </a:ext>
            </a:extLst>
          </p:cNvPr>
          <p:cNvPicPr>
            <a:picLocks noChangeAspect="1"/>
          </p:cNvPicPr>
          <p:nvPr/>
        </p:nvPicPr>
        <p:blipFill>
          <a:blip r:embed="rId4"/>
          <a:stretch>
            <a:fillRect/>
          </a:stretch>
        </p:blipFill>
        <p:spPr>
          <a:xfrm>
            <a:off x="6658341" y="1353507"/>
            <a:ext cx="4173253" cy="4154705"/>
          </a:xfrm>
          <a:prstGeom prst="rect">
            <a:avLst/>
          </a:prstGeom>
        </p:spPr>
      </p:pic>
    </p:spTree>
    <p:extLst>
      <p:ext uri="{BB962C8B-B14F-4D97-AF65-F5344CB8AC3E}">
        <p14:creationId xmlns:p14="http://schemas.microsoft.com/office/powerpoint/2010/main" val="553726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65DD2-1EE8-4DAD-9368-8F259DE996D0}"/>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F8717A51-3686-4DBD-9F14-96E7B3F4F8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7320" y="20320"/>
            <a:ext cx="6817360" cy="6817360"/>
          </a:xfrm>
        </p:spPr>
      </p:pic>
    </p:spTree>
    <p:extLst>
      <p:ext uri="{BB962C8B-B14F-4D97-AF65-F5344CB8AC3E}">
        <p14:creationId xmlns:p14="http://schemas.microsoft.com/office/powerpoint/2010/main" val="35655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A951-4259-DCB3-3F2F-6BF08ADD67D4}"/>
              </a:ext>
            </a:extLst>
          </p:cNvPr>
          <p:cNvSpPr>
            <a:spLocks noGrp="1"/>
          </p:cNvSpPr>
          <p:nvPr>
            <p:ph type="title"/>
          </p:nvPr>
        </p:nvSpPr>
        <p:spPr/>
        <p:txBody>
          <a:bodyPr/>
          <a:lstStyle/>
          <a:p>
            <a:r>
              <a:rPr lang="en-US" sz="5400" dirty="0" err="1">
                <a:latin typeface="Times New Roman"/>
                <a:ea typeface="Calibri Light"/>
                <a:cs typeface="Calibri Light"/>
              </a:rPr>
              <a:t>Nội</a:t>
            </a:r>
            <a:r>
              <a:rPr lang="en-US" sz="5400" dirty="0">
                <a:latin typeface="Times New Roman"/>
                <a:ea typeface="Calibri Light"/>
                <a:cs typeface="Calibri Light"/>
              </a:rPr>
              <a:t> dung </a:t>
            </a:r>
            <a:r>
              <a:rPr lang="en-US" sz="5400" dirty="0" err="1">
                <a:latin typeface="Times New Roman"/>
                <a:ea typeface="Calibri Light"/>
                <a:cs typeface="Calibri Light"/>
              </a:rPr>
              <a:t>chính</a:t>
            </a:r>
            <a:endParaRPr lang="en-US" sz="5400" dirty="0">
              <a:latin typeface="Times New Roman"/>
              <a:ea typeface="Calibri Light"/>
              <a:cs typeface="Calibri Light"/>
            </a:endParaRPr>
          </a:p>
        </p:txBody>
      </p:sp>
      <p:sp>
        <p:nvSpPr>
          <p:cNvPr id="3" name="Content Placeholder 2">
            <a:extLst>
              <a:ext uri="{FF2B5EF4-FFF2-40B4-BE49-F238E27FC236}">
                <a16:creationId xmlns:a16="http://schemas.microsoft.com/office/drawing/2014/main" id="{D8BEDCC8-087E-B964-21F2-C32E1FDB3413}"/>
              </a:ext>
            </a:extLst>
          </p:cNvPr>
          <p:cNvSpPr>
            <a:spLocks noGrp="1"/>
          </p:cNvSpPr>
          <p:nvPr>
            <p:ph idx="1"/>
          </p:nvPr>
        </p:nvSpPr>
        <p:spPr/>
        <p:txBody>
          <a:bodyPr vert="horz" lIns="91440" tIns="45720" rIns="91440" bIns="45720" rtlCol="0" anchor="ctr">
            <a:noAutofit/>
          </a:bodyPr>
          <a:lstStyle/>
          <a:p>
            <a:pPr marL="514350" indent="-514350">
              <a:buAutoNum type="arabicPeriod"/>
            </a:pPr>
            <a:r>
              <a:rPr lang="en-US" sz="3200" dirty="0" err="1">
                <a:latin typeface="Times New Roman"/>
                <a:ea typeface="Calibri"/>
                <a:cs typeface="Calibri"/>
              </a:rPr>
              <a:t>Tại</a:t>
            </a:r>
            <a:r>
              <a:rPr lang="en-US" sz="3200" dirty="0">
                <a:latin typeface="Times New Roman"/>
                <a:ea typeface="Calibri"/>
                <a:cs typeface="Calibri"/>
              </a:rPr>
              <a:t> </a:t>
            </a:r>
            <a:r>
              <a:rPr lang="en-US" sz="3200" dirty="0" err="1">
                <a:latin typeface="Times New Roman"/>
                <a:ea typeface="Calibri"/>
                <a:cs typeface="Calibri"/>
              </a:rPr>
              <a:t>sao</a:t>
            </a:r>
            <a:r>
              <a:rPr lang="en-US" sz="3200" dirty="0">
                <a:latin typeface="Times New Roman"/>
                <a:ea typeface="Calibri"/>
                <a:cs typeface="Calibri"/>
              </a:rPr>
              <a:t> </a:t>
            </a:r>
            <a:r>
              <a:rPr lang="en-US" sz="3200" dirty="0" err="1">
                <a:latin typeface="Times New Roman"/>
                <a:ea typeface="Calibri"/>
                <a:cs typeface="Calibri"/>
              </a:rPr>
              <a:t>phải</a:t>
            </a:r>
            <a:r>
              <a:rPr lang="en-US" sz="3200" dirty="0">
                <a:latin typeface="Times New Roman"/>
                <a:ea typeface="Calibri"/>
                <a:cs typeface="Calibri"/>
              </a:rPr>
              <a:t> </a:t>
            </a:r>
            <a:r>
              <a:rPr lang="en-US" sz="3200" dirty="0" err="1">
                <a:latin typeface="Times New Roman"/>
                <a:ea typeface="Calibri"/>
                <a:cs typeface="Calibri"/>
              </a:rPr>
              <a:t>tối</a:t>
            </a:r>
            <a:r>
              <a:rPr lang="en-US" sz="3200" dirty="0">
                <a:latin typeface="Times New Roman"/>
                <a:ea typeface="Calibri"/>
                <a:cs typeface="Calibri"/>
              </a:rPr>
              <a:t> </a:t>
            </a:r>
            <a:r>
              <a:rPr lang="en-US" sz="3200" dirty="0" err="1">
                <a:latin typeface="Times New Roman"/>
                <a:ea typeface="Calibri"/>
                <a:cs typeface="Calibri"/>
              </a:rPr>
              <a:t>ưu</a:t>
            </a:r>
            <a:r>
              <a:rPr lang="en-US" sz="3200" dirty="0">
                <a:latin typeface="Times New Roman"/>
                <a:ea typeface="Calibri"/>
                <a:cs typeface="Calibri"/>
              </a:rPr>
              <a:t> </a:t>
            </a:r>
            <a:r>
              <a:rPr lang="en-US" sz="3200" dirty="0" err="1">
                <a:latin typeface="Times New Roman"/>
                <a:ea typeface="Calibri"/>
                <a:cs typeface="Calibri"/>
              </a:rPr>
              <a:t>hoá</a:t>
            </a:r>
            <a:r>
              <a:rPr lang="en-US" sz="3200" dirty="0">
                <a:latin typeface="Times New Roman"/>
                <a:ea typeface="Calibri"/>
                <a:cs typeface="Calibri"/>
              </a:rPr>
              <a:t> </a:t>
            </a:r>
            <a:r>
              <a:rPr lang="en-US" sz="3200" dirty="0" err="1">
                <a:latin typeface="Times New Roman"/>
                <a:ea typeface="Calibri"/>
                <a:cs typeface="Calibri"/>
              </a:rPr>
              <a:t>lệnh</a:t>
            </a:r>
            <a:r>
              <a:rPr lang="en-US" sz="3200" dirty="0">
                <a:latin typeface="Times New Roman"/>
                <a:ea typeface="Calibri"/>
                <a:cs typeface="Calibri"/>
              </a:rPr>
              <a:t> SQL</a:t>
            </a:r>
          </a:p>
          <a:p>
            <a:pPr marL="514350" indent="-514350">
              <a:buAutoNum type="arabicPeriod"/>
            </a:pPr>
            <a:r>
              <a:rPr lang="en-US" sz="3200" dirty="0" err="1">
                <a:latin typeface="Times New Roman"/>
                <a:ea typeface="Calibri"/>
                <a:cs typeface="Calibri"/>
              </a:rPr>
              <a:t>Phương</a:t>
            </a:r>
            <a:r>
              <a:rPr lang="en-US" sz="3200" dirty="0">
                <a:latin typeface="Times New Roman"/>
                <a:ea typeface="Calibri"/>
                <a:cs typeface="Calibri"/>
              </a:rPr>
              <a:t> </a:t>
            </a:r>
            <a:r>
              <a:rPr lang="en-US" sz="3200" dirty="0" err="1">
                <a:latin typeface="Times New Roman"/>
                <a:ea typeface="Calibri"/>
                <a:cs typeface="Calibri"/>
              </a:rPr>
              <a:t>pháp</a:t>
            </a:r>
            <a:endParaRPr lang="en-US" sz="3200" dirty="0">
              <a:latin typeface="Times New Roman"/>
              <a:ea typeface="Calibri"/>
              <a:cs typeface="Calibri"/>
            </a:endParaRPr>
          </a:p>
          <a:p>
            <a:pPr marL="514350" indent="-514350">
              <a:buAutoNum type="arabicPeriod"/>
            </a:pPr>
            <a:r>
              <a:rPr lang="en-US" sz="3200" dirty="0" err="1">
                <a:latin typeface="Times New Roman"/>
                <a:ea typeface="Calibri"/>
                <a:cs typeface="Calibri"/>
              </a:rPr>
              <a:t>Ưu</a:t>
            </a:r>
            <a:r>
              <a:rPr lang="en-US" sz="3200" dirty="0">
                <a:latin typeface="Times New Roman"/>
                <a:ea typeface="Calibri"/>
                <a:cs typeface="Calibri"/>
              </a:rPr>
              <a:t> </a:t>
            </a:r>
            <a:r>
              <a:rPr lang="en-US" sz="3200" dirty="0" err="1">
                <a:latin typeface="Times New Roman"/>
                <a:ea typeface="Calibri"/>
                <a:cs typeface="Calibri"/>
              </a:rPr>
              <a:t>điểm</a:t>
            </a:r>
            <a:r>
              <a:rPr lang="en-US" sz="3200" dirty="0">
                <a:latin typeface="Times New Roman"/>
                <a:ea typeface="Calibri"/>
                <a:cs typeface="Calibri"/>
              </a:rPr>
              <a:t> &amp; </a:t>
            </a:r>
            <a:r>
              <a:rPr lang="en-US" sz="3200" dirty="0" err="1">
                <a:latin typeface="Times New Roman"/>
                <a:ea typeface="Calibri"/>
                <a:cs typeface="Calibri"/>
              </a:rPr>
              <a:t>Nhược</a:t>
            </a:r>
            <a:r>
              <a:rPr lang="en-US" sz="3200" dirty="0">
                <a:latin typeface="Times New Roman"/>
                <a:ea typeface="Calibri"/>
                <a:cs typeface="Calibri"/>
              </a:rPr>
              <a:t> </a:t>
            </a:r>
            <a:r>
              <a:rPr lang="en-US" sz="3200" dirty="0" err="1">
                <a:latin typeface="Times New Roman"/>
                <a:ea typeface="Calibri"/>
                <a:cs typeface="Calibri"/>
              </a:rPr>
              <a:t>điểm</a:t>
            </a:r>
            <a:endParaRPr lang="en-US" sz="3200" dirty="0">
              <a:latin typeface="Times New Roman"/>
              <a:ea typeface="Calibri"/>
              <a:cs typeface="Calibri"/>
            </a:endParaRPr>
          </a:p>
        </p:txBody>
      </p:sp>
      <p:pic>
        <p:nvPicPr>
          <p:cNvPr id="4" name="Picture 4" descr="Icon&#10;&#10;Description automatically generated">
            <a:extLst>
              <a:ext uri="{FF2B5EF4-FFF2-40B4-BE49-F238E27FC236}">
                <a16:creationId xmlns:a16="http://schemas.microsoft.com/office/drawing/2014/main" id="{5D1314C0-5F2F-EC36-DE33-C64E4B08E5AD}"/>
              </a:ext>
            </a:extLst>
          </p:cNvPr>
          <p:cNvPicPr>
            <a:picLocks noChangeAspect="1"/>
          </p:cNvPicPr>
          <p:nvPr/>
        </p:nvPicPr>
        <p:blipFill>
          <a:blip r:embed="rId2"/>
          <a:stretch>
            <a:fillRect/>
          </a:stretch>
        </p:blipFill>
        <p:spPr>
          <a:xfrm>
            <a:off x="11036930" y="3132"/>
            <a:ext cx="1151482" cy="1141957"/>
          </a:xfrm>
          <a:prstGeom prst="rect">
            <a:avLst/>
          </a:prstGeom>
        </p:spPr>
      </p:pic>
    </p:spTree>
    <p:extLst>
      <p:ext uri="{BB962C8B-B14F-4D97-AF65-F5344CB8AC3E}">
        <p14:creationId xmlns:p14="http://schemas.microsoft.com/office/powerpoint/2010/main" val="2298779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C6E1E7AC-49A8-5745-41F6-921654C3BD14}"/>
              </a:ext>
            </a:extLst>
          </p:cNvPr>
          <p:cNvSpPr>
            <a:spLocks noGrp="1"/>
          </p:cNvSpPr>
          <p:nvPr>
            <p:ph type="title"/>
          </p:nvPr>
        </p:nvSpPr>
        <p:spPr>
          <a:xfrm>
            <a:off x="1030288" y="609600"/>
            <a:ext cx="10131425" cy="1110343"/>
          </a:xfrm>
        </p:spPr>
        <p:txBody>
          <a:bodyPr>
            <a:normAutofit/>
          </a:bodyPr>
          <a:lstStyle/>
          <a:p>
            <a:pPr algn="ctr"/>
            <a:r>
              <a:rPr lang="en-US" b="1" dirty="0" err="1">
                <a:solidFill>
                  <a:schemeClr val="bg1"/>
                </a:solidFill>
                <a:latin typeface="Times New Roman"/>
                <a:ea typeface="Calibri Light"/>
                <a:cs typeface="Calibri Light"/>
              </a:rPr>
              <a:t>1.tại</a:t>
            </a:r>
            <a:r>
              <a:rPr lang="en-US" b="1" dirty="0">
                <a:solidFill>
                  <a:schemeClr val="bg1"/>
                </a:solidFill>
                <a:latin typeface="Times New Roman"/>
                <a:ea typeface="Calibri Light"/>
                <a:cs typeface="Calibri Light"/>
              </a:rPr>
              <a:t> </a:t>
            </a:r>
            <a:r>
              <a:rPr lang="en-US" b="1" dirty="0" err="1">
                <a:solidFill>
                  <a:schemeClr val="bg1"/>
                </a:solidFill>
                <a:latin typeface="Times New Roman"/>
                <a:ea typeface="Calibri Light"/>
                <a:cs typeface="Calibri Light"/>
              </a:rPr>
              <a:t>sao</a:t>
            </a:r>
            <a:r>
              <a:rPr lang="en-US" b="1" dirty="0">
                <a:solidFill>
                  <a:schemeClr val="bg1"/>
                </a:solidFill>
                <a:latin typeface="Times New Roman"/>
                <a:ea typeface="Calibri Light"/>
                <a:cs typeface="Calibri Light"/>
              </a:rPr>
              <a:t> </a:t>
            </a:r>
            <a:r>
              <a:rPr lang="en-US" b="1" dirty="0" err="1">
                <a:solidFill>
                  <a:schemeClr val="bg1"/>
                </a:solidFill>
                <a:latin typeface="Times New Roman"/>
                <a:ea typeface="Calibri Light"/>
                <a:cs typeface="Calibri Light"/>
              </a:rPr>
              <a:t>phải</a:t>
            </a:r>
            <a:r>
              <a:rPr lang="en-US" b="1" dirty="0">
                <a:solidFill>
                  <a:schemeClr val="bg1"/>
                </a:solidFill>
                <a:latin typeface="Times New Roman"/>
                <a:ea typeface="Calibri Light"/>
                <a:cs typeface="Calibri Light"/>
              </a:rPr>
              <a:t> </a:t>
            </a:r>
            <a:r>
              <a:rPr lang="en-US" b="1" dirty="0" err="1">
                <a:solidFill>
                  <a:schemeClr val="bg1"/>
                </a:solidFill>
                <a:latin typeface="Times New Roman"/>
                <a:ea typeface="Calibri Light"/>
                <a:cs typeface="Calibri Light"/>
              </a:rPr>
              <a:t>tối</a:t>
            </a:r>
            <a:r>
              <a:rPr lang="en-US" b="1" dirty="0">
                <a:solidFill>
                  <a:schemeClr val="bg1"/>
                </a:solidFill>
                <a:latin typeface="Times New Roman"/>
                <a:ea typeface="Calibri Light"/>
                <a:cs typeface="Calibri Light"/>
              </a:rPr>
              <a:t> </a:t>
            </a:r>
            <a:r>
              <a:rPr lang="vi-VN" b="1" dirty="0">
                <a:solidFill>
                  <a:schemeClr val="bg1"/>
                </a:solidFill>
                <a:latin typeface="Times New Roman"/>
                <a:ea typeface="Calibri Light"/>
                <a:cs typeface="Calibri Light"/>
              </a:rPr>
              <a:t>ư</a:t>
            </a:r>
            <a:r>
              <a:rPr lang="en-US" b="1" dirty="0">
                <a:solidFill>
                  <a:schemeClr val="bg1"/>
                </a:solidFill>
                <a:latin typeface="Times New Roman"/>
                <a:ea typeface="Calibri Light"/>
                <a:cs typeface="Calibri Light"/>
              </a:rPr>
              <a:t>u </a:t>
            </a:r>
            <a:r>
              <a:rPr lang="en-US" b="1" dirty="0" err="1">
                <a:solidFill>
                  <a:schemeClr val="bg1"/>
                </a:solidFill>
                <a:latin typeface="Times New Roman"/>
                <a:ea typeface="Calibri Light"/>
                <a:cs typeface="Calibri Light"/>
              </a:rPr>
              <a:t>lệnh</a:t>
            </a:r>
            <a:r>
              <a:rPr lang="en-US" b="1" dirty="0">
                <a:solidFill>
                  <a:schemeClr val="bg1"/>
                </a:solidFill>
                <a:latin typeface="Times New Roman"/>
                <a:ea typeface="Calibri Light"/>
                <a:cs typeface="Calibri Light"/>
              </a:rPr>
              <a:t> </a:t>
            </a:r>
            <a:r>
              <a:rPr lang="en-US" b="1" dirty="0" err="1">
                <a:solidFill>
                  <a:schemeClr val="bg1"/>
                </a:solidFill>
                <a:latin typeface="Times New Roman"/>
                <a:ea typeface="Calibri Light"/>
                <a:cs typeface="Calibri Light"/>
              </a:rPr>
              <a:t>sql</a:t>
            </a:r>
            <a:endParaRPr lang="en-US" b="1" dirty="0">
              <a:solidFill>
                <a:schemeClr val="bg1"/>
              </a:solidFill>
              <a:latin typeface="Times New Roman"/>
              <a:ea typeface="Calibri Light"/>
              <a:cs typeface="Calibri Light"/>
            </a:endParaRPr>
          </a:p>
        </p:txBody>
      </p:sp>
      <p:sp>
        <p:nvSpPr>
          <p:cNvPr id="3" name="Content Placeholder 2">
            <a:extLst>
              <a:ext uri="{FF2B5EF4-FFF2-40B4-BE49-F238E27FC236}">
                <a16:creationId xmlns:a16="http://schemas.microsoft.com/office/drawing/2014/main" id="{8ADBCA7B-67F0-BE77-40C0-8A623E7F98A2}"/>
              </a:ext>
            </a:extLst>
          </p:cNvPr>
          <p:cNvSpPr>
            <a:spLocks noGrp="1"/>
          </p:cNvSpPr>
          <p:nvPr>
            <p:ph idx="1"/>
          </p:nvPr>
        </p:nvSpPr>
        <p:spPr>
          <a:xfrm>
            <a:off x="930644" y="2158761"/>
            <a:ext cx="10672076" cy="3144759"/>
          </a:xfrm>
        </p:spPr>
        <p:txBody>
          <a:bodyPr>
            <a:normAutofit/>
          </a:bodyPr>
          <a:lstStyle/>
          <a:p>
            <a:pPr marL="0" indent="0">
              <a:buNone/>
            </a:pPr>
            <a:r>
              <a:rPr lang="vi-VN" sz="2800" dirty="0">
                <a:latin typeface="+mj-lt"/>
              </a:rPr>
              <a:t>Trong những phần mềm liên quan nhiều đến nghiệp vụ như ngân hàng, quản lý buôn bán sản phẩm của tập đoàn... thì số lượng records trong DB rất lớn. Việc cần thiết join nhiều table với hàng trăm, chục nghìn bản ghi là thường xuyên xảy ra.</a:t>
            </a:r>
            <a:r>
              <a:rPr lang="vi-VN" sz="2800" b="1" dirty="0">
                <a:effectLst>
                  <a:outerShdw blurRad="38100" dist="38100" dir="2700000" algn="tl">
                    <a:srgbClr val="000000">
                      <a:alpha val="43137"/>
                    </a:srgbClr>
                  </a:outerShdw>
                </a:effectLst>
                <a:latin typeface="+mj-lt"/>
              </a:rPr>
              <a:t>Một trong những phương pháp cần thiết để tốc độ của hệ thống được đảm bảo là phải tối ưu hóa từng dòng lệnh SQL.</a:t>
            </a:r>
            <a:endParaRPr lang="en-US" sz="2800" b="1" dirty="0">
              <a:effectLst>
                <a:outerShdw blurRad="38100" dist="38100" dir="2700000" algn="tl">
                  <a:srgbClr val="000000">
                    <a:alpha val="43137"/>
                  </a:srgbClr>
                </a:outerShdw>
              </a:effectLst>
              <a:latin typeface="+mj-lt"/>
              <a:ea typeface="Calibri" panose="020F0502020204030204"/>
              <a:cs typeface="Times New Roman" panose="02020603050405020304" pitchFamily="18" charset="0"/>
            </a:endParaRPr>
          </a:p>
        </p:txBody>
      </p:sp>
      <p:pic>
        <p:nvPicPr>
          <p:cNvPr id="6" name="Picture 4" descr="Icon&#10;&#10;Description automatically generated">
            <a:extLst>
              <a:ext uri="{FF2B5EF4-FFF2-40B4-BE49-F238E27FC236}">
                <a16:creationId xmlns:a16="http://schemas.microsoft.com/office/drawing/2014/main" id="{4BC14F24-9C9F-F539-9389-5F3738CEF96F}"/>
              </a:ext>
            </a:extLst>
          </p:cNvPr>
          <p:cNvPicPr>
            <a:picLocks noChangeAspect="1"/>
          </p:cNvPicPr>
          <p:nvPr/>
        </p:nvPicPr>
        <p:blipFill>
          <a:blip r:embed="rId3"/>
          <a:stretch>
            <a:fillRect/>
          </a:stretch>
        </p:blipFill>
        <p:spPr>
          <a:xfrm>
            <a:off x="11036930" y="3132"/>
            <a:ext cx="1151482" cy="1141957"/>
          </a:xfrm>
          <a:prstGeom prst="rect">
            <a:avLst/>
          </a:prstGeom>
        </p:spPr>
      </p:pic>
    </p:spTree>
    <p:extLst>
      <p:ext uri="{BB962C8B-B14F-4D97-AF65-F5344CB8AC3E}">
        <p14:creationId xmlns:p14="http://schemas.microsoft.com/office/powerpoint/2010/main" val="6006917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D189-686E-4531-BFB3-61D86CA555D1}"/>
              </a:ext>
            </a:extLst>
          </p:cNvPr>
          <p:cNvSpPr>
            <a:spLocks noGrp="1"/>
          </p:cNvSpPr>
          <p:nvPr>
            <p:ph type="title"/>
          </p:nvPr>
        </p:nvSpPr>
        <p:spPr>
          <a:xfrm>
            <a:off x="1046480" y="609601"/>
            <a:ext cx="9770748" cy="1198879"/>
          </a:xfrm>
        </p:spPr>
        <p:txBody>
          <a:bodyPr>
            <a:normAutofit/>
          </a:bodyPr>
          <a:lstStyle/>
          <a:p>
            <a:pPr algn="ctr"/>
            <a:r>
              <a:rPr lang="en-US" sz="4800" b="1" dirty="0">
                <a:latin typeface="Times New Roman" panose="02020603050405020304" pitchFamily="18" charset="0"/>
                <a:ea typeface="Calibri Light"/>
                <a:cs typeface="Times New Roman" panose="02020603050405020304" pitchFamily="18" charset="0"/>
              </a:rPr>
              <a:t>2. PH</a:t>
            </a:r>
            <a:r>
              <a:rPr lang="vi-VN" sz="4800" b="1" dirty="0">
                <a:latin typeface="Times New Roman" panose="02020603050405020304" pitchFamily="18" charset="0"/>
                <a:ea typeface="Calibri Light"/>
                <a:cs typeface="Times New Roman" panose="02020603050405020304" pitchFamily="18" charset="0"/>
              </a:rPr>
              <a:t>Ư</a:t>
            </a:r>
            <a:r>
              <a:rPr lang="en-US" sz="4800" b="1" dirty="0" err="1">
                <a:latin typeface="Times New Roman" panose="02020603050405020304" pitchFamily="18" charset="0"/>
                <a:ea typeface="Calibri Light"/>
                <a:cs typeface="Times New Roman" panose="02020603050405020304" pitchFamily="18" charset="0"/>
              </a:rPr>
              <a:t>ƠNG</a:t>
            </a:r>
            <a:r>
              <a:rPr lang="en-US" sz="4800" b="1" dirty="0">
                <a:latin typeface="Times New Roman" panose="02020603050405020304" pitchFamily="18" charset="0"/>
                <a:ea typeface="Calibri Light"/>
                <a:cs typeface="Times New Roman" panose="02020603050405020304" pitchFamily="18" charset="0"/>
              </a:rPr>
              <a:t> </a:t>
            </a:r>
            <a:r>
              <a:rPr lang="en-US" sz="4800" b="1" dirty="0" err="1">
                <a:latin typeface="Times New Roman" panose="02020603050405020304" pitchFamily="18" charset="0"/>
                <a:ea typeface="Calibri Light"/>
                <a:cs typeface="Times New Roman" panose="02020603050405020304" pitchFamily="18" charset="0"/>
              </a:rPr>
              <a:t>PHÁP</a:t>
            </a:r>
            <a:endParaRPr lang="en-US" sz="4800" dirty="0"/>
          </a:p>
        </p:txBody>
      </p:sp>
      <p:sp>
        <p:nvSpPr>
          <p:cNvPr id="3" name="Text Placeholder 2">
            <a:extLst>
              <a:ext uri="{FF2B5EF4-FFF2-40B4-BE49-F238E27FC236}">
                <a16:creationId xmlns:a16="http://schemas.microsoft.com/office/drawing/2014/main" id="{6A557999-BEBC-4CB7-BB3D-23D50EBDCB7E}"/>
              </a:ext>
            </a:extLst>
          </p:cNvPr>
          <p:cNvSpPr>
            <a:spLocks noGrp="1"/>
          </p:cNvSpPr>
          <p:nvPr>
            <p:ph type="body" idx="1"/>
          </p:nvPr>
        </p:nvSpPr>
        <p:spPr>
          <a:xfrm>
            <a:off x="650240" y="2245360"/>
            <a:ext cx="10261600" cy="3444240"/>
          </a:xfrm>
        </p:spPr>
        <p:txBody>
          <a:bodyPr>
            <a:normAutofit/>
          </a:bodyPr>
          <a:lstStyle/>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Index</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SQL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thừa</a:t>
            </a: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SQL Procedure</a:t>
            </a:r>
          </a:p>
          <a:p>
            <a:pPr algn="just"/>
            <a:endParaRPr lang="en-US" dirty="0"/>
          </a:p>
        </p:txBody>
      </p:sp>
    </p:spTree>
    <p:extLst>
      <p:ext uri="{BB962C8B-B14F-4D97-AF65-F5344CB8AC3E}">
        <p14:creationId xmlns:p14="http://schemas.microsoft.com/office/powerpoint/2010/main" val="24950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7478-016A-C6B8-58C3-054319CF276D}"/>
              </a:ext>
            </a:extLst>
          </p:cNvPr>
          <p:cNvSpPr>
            <a:spLocks noGrp="1"/>
          </p:cNvSpPr>
          <p:nvPr>
            <p:ph type="title"/>
          </p:nvPr>
        </p:nvSpPr>
        <p:spPr>
          <a:xfrm>
            <a:off x="685801" y="609601"/>
            <a:ext cx="10124439" cy="924560"/>
          </a:xfrm>
        </p:spPr>
        <p:txBody>
          <a:bodyPr vert="horz" lIns="91440" tIns="45720" rIns="91440" bIns="45720" rtlCol="0" anchor="ctr">
            <a:normAutofit/>
          </a:bodyPr>
          <a:lstStyle/>
          <a:p>
            <a:pPr algn="ctr"/>
            <a:r>
              <a:rPr lang="en-US" sz="4000" b="1" dirty="0" err="1">
                <a:latin typeface="Times New Roman" panose="02020603050405020304" pitchFamily="18" charset="0"/>
                <a:ea typeface="Calibri Light"/>
                <a:cs typeface="Times New Roman" panose="02020603050405020304" pitchFamily="18" charset="0"/>
              </a:rPr>
              <a:t>Sử</a:t>
            </a:r>
            <a:r>
              <a:rPr lang="en-US" sz="4000" b="1" dirty="0">
                <a:latin typeface="Times New Roman" panose="02020603050405020304" pitchFamily="18" charset="0"/>
                <a:ea typeface="Calibri Light"/>
                <a:cs typeface="Times New Roman" panose="02020603050405020304" pitchFamily="18" charset="0"/>
              </a:rPr>
              <a:t> </a:t>
            </a:r>
            <a:r>
              <a:rPr lang="en-US" sz="4000" b="1" dirty="0" err="1">
                <a:latin typeface="Times New Roman" panose="02020603050405020304" pitchFamily="18" charset="0"/>
                <a:ea typeface="Calibri Light"/>
                <a:cs typeface="Times New Roman" panose="02020603050405020304" pitchFamily="18" charset="0"/>
              </a:rPr>
              <a:t>dụng</a:t>
            </a:r>
            <a:r>
              <a:rPr lang="en-US" sz="4000" b="1" dirty="0">
                <a:latin typeface="Times New Roman" panose="02020603050405020304" pitchFamily="18" charset="0"/>
                <a:ea typeface="Calibri Light"/>
                <a:cs typeface="Times New Roman" panose="02020603050405020304" pitchFamily="18" charset="0"/>
              </a:rPr>
              <a:t> index</a:t>
            </a:r>
          </a:p>
        </p:txBody>
      </p:sp>
      <p:pic>
        <p:nvPicPr>
          <p:cNvPr id="7" name="Picture 4" descr="Icon&#10;&#10;Description automatically generated">
            <a:extLst>
              <a:ext uri="{FF2B5EF4-FFF2-40B4-BE49-F238E27FC236}">
                <a16:creationId xmlns:a16="http://schemas.microsoft.com/office/drawing/2014/main" id="{947FF8DD-ECCF-6987-428D-C76CEF6DEF10}"/>
              </a:ext>
            </a:extLst>
          </p:cNvPr>
          <p:cNvPicPr>
            <a:picLocks noChangeAspect="1"/>
          </p:cNvPicPr>
          <p:nvPr/>
        </p:nvPicPr>
        <p:blipFill>
          <a:blip r:embed="rId3"/>
          <a:stretch>
            <a:fillRect/>
          </a:stretch>
        </p:blipFill>
        <p:spPr>
          <a:xfrm>
            <a:off x="11036930" y="3132"/>
            <a:ext cx="1151482" cy="1141957"/>
          </a:xfrm>
          <a:prstGeom prst="rect">
            <a:avLst/>
          </a:prstGeom>
        </p:spPr>
      </p:pic>
      <p:sp>
        <p:nvSpPr>
          <p:cNvPr id="6" name="AutoShape 10" descr="Brand guidelines · Bootstrap v5.0">
            <a:extLst>
              <a:ext uri="{FF2B5EF4-FFF2-40B4-BE49-F238E27FC236}">
                <a16:creationId xmlns:a16="http://schemas.microsoft.com/office/drawing/2014/main" id="{FE292AF3-E40B-4CB3-BB0D-3D06F3BCB080}"/>
              </a:ext>
            </a:extLst>
          </p:cNvPr>
          <p:cNvSpPr>
            <a:spLocks noChangeAspect="1" noChangeArrowheads="1"/>
          </p:cNvSpPr>
          <p:nvPr/>
        </p:nvSpPr>
        <p:spPr bwMode="auto">
          <a:xfrm>
            <a:off x="5943600" y="1457960"/>
            <a:ext cx="2123440" cy="21234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3">
            <a:extLst>
              <a:ext uri="{FF2B5EF4-FFF2-40B4-BE49-F238E27FC236}">
                <a16:creationId xmlns:a16="http://schemas.microsoft.com/office/drawing/2014/main" id="{DDDBA337-CE3E-4A67-A1A3-73CAC92A6A3A}"/>
              </a:ext>
            </a:extLst>
          </p:cNvPr>
          <p:cNvGraphicFramePr>
            <a:graphicFrameLocks noGrp="1"/>
          </p:cNvGraphicFramePr>
          <p:nvPr>
            <p:extLst>
              <p:ext uri="{D42A27DB-BD31-4B8C-83A1-F6EECF244321}">
                <p14:modId xmlns:p14="http://schemas.microsoft.com/office/powerpoint/2010/main" val="2617662723"/>
              </p:ext>
            </p:extLst>
          </p:nvPr>
        </p:nvGraphicFramePr>
        <p:xfrm>
          <a:off x="685800" y="1648104"/>
          <a:ext cx="10734040" cy="4722215"/>
        </p:xfrm>
        <a:graphic>
          <a:graphicData uri="http://schemas.openxmlformats.org/drawingml/2006/table">
            <a:tbl>
              <a:tblPr firstRow="1" bandRow="1">
                <a:tableStyleId>{85BE263C-DBD7-4A20-BB59-AAB30ACAA65A}</a:tableStyleId>
              </a:tblPr>
              <a:tblGrid>
                <a:gridCol w="5367020">
                  <a:extLst>
                    <a:ext uri="{9D8B030D-6E8A-4147-A177-3AD203B41FA5}">
                      <a16:colId xmlns:a16="http://schemas.microsoft.com/office/drawing/2014/main" val="1283983010"/>
                    </a:ext>
                  </a:extLst>
                </a:gridCol>
                <a:gridCol w="5367020">
                  <a:extLst>
                    <a:ext uri="{9D8B030D-6E8A-4147-A177-3AD203B41FA5}">
                      <a16:colId xmlns:a16="http://schemas.microsoft.com/office/drawing/2014/main" val="3712168785"/>
                    </a:ext>
                  </a:extLst>
                </a:gridCol>
              </a:tblGrid>
              <a:tr h="944443">
                <a:tc>
                  <a:txBody>
                    <a:bodyPr/>
                    <a:lstStyle/>
                    <a:p>
                      <a:pPr algn="ct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u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p>
                  </a:txBody>
                  <a:tcPr/>
                </a:tc>
                <a:tc>
                  <a:txBody>
                    <a:bodyPr/>
                    <a:lstStyle/>
                    <a:p>
                      <a:pPr algn="ctr"/>
                      <a:r>
                        <a:rPr lang="en-US" sz="2800" dirty="0">
                          <a:latin typeface="Times New Roman" panose="02020603050405020304" pitchFamily="18" charset="0"/>
                          <a:cs typeface="Times New Roman" panose="02020603050405020304" pitchFamily="18" charset="0"/>
                        </a:rPr>
                        <a:t>Nh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335850"/>
                  </a:ext>
                </a:extLst>
              </a:tr>
              <a:tr h="3777772">
                <a:tc>
                  <a:txBody>
                    <a:bodyPr/>
                    <a:lstStyle/>
                    <a:p>
                      <a:pPr marL="457200"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a:t>
                      </a:r>
                    </a:p>
                    <a:p>
                      <a:pPr marL="457200" indent="-457200" algn="l">
                        <a:buFont typeface="Arial" panose="020B0604020202020204" pitchFamily="34" charset="0"/>
                        <a:buChar char="•"/>
                      </a:pPr>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Một chỉ mục trong một Database là tương tự như một chỉ mục trong Mục lục của cuốn sách. Index giúp tăng tốc các truy vấn SELECT và các mệnh đề WHERE</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457200" indent="-457200" algn="l">
                        <a:buFont typeface="Arial" panose="020B0604020202020204" pitchFamily="34" charset="0"/>
                        <a:buChar char="•"/>
                      </a:pPr>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Việc sử dụng Index sẽ phù hợp với những DB có lượng dữ liệu lớn và ít có thay đổi như thông tin khách hàng của ngân hàng.</a:t>
                      </a: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a:t>
                      </a:r>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àm chậm việc dữ liệu nhập vào, với các lệnh UPDATE và INSERT. Các chỉ mục có thể được tạo hoặc xóa mà không ảnh hưởng tới dữ liệu.Việc sử dụng Index sẽ phù hợp với những DB có lượng dữ liệu lớn và ít có thay đổi như thông tin khách hàng của ngân hàng.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5618076"/>
                  </a:ext>
                </a:extLst>
              </a:tr>
            </a:tbl>
          </a:graphicData>
        </a:graphic>
      </p:graphicFrame>
    </p:spTree>
    <p:extLst>
      <p:ext uri="{BB962C8B-B14F-4D97-AF65-F5344CB8AC3E}">
        <p14:creationId xmlns:p14="http://schemas.microsoft.com/office/powerpoint/2010/main" val="6310621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4515-D96C-1681-EE00-21EF8887E8C5}"/>
              </a:ext>
            </a:extLst>
          </p:cNvPr>
          <p:cNvSpPr>
            <a:spLocks noGrp="1"/>
          </p:cNvSpPr>
          <p:nvPr>
            <p:ph type="title"/>
          </p:nvPr>
        </p:nvSpPr>
        <p:spPr>
          <a:xfrm>
            <a:off x="685801" y="416955"/>
            <a:ext cx="10131425" cy="1456267"/>
          </a:xfrm>
        </p:spPr>
        <p:txBody>
          <a:bodyPr>
            <a:normAutofit/>
          </a:bodyPr>
          <a:lstStyle/>
          <a:p>
            <a:pPr algn="ctr"/>
            <a:r>
              <a:rPr lang="en-US" sz="3200" b="1" dirty="0" err="1">
                <a:latin typeface="Times New Roman" panose="02020603050405020304" pitchFamily="18" charset="0"/>
                <a:cs typeface="Times New Roman" panose="02020603050405020304" pitchFamily="18" charset="0"/>
              </a:rPr>
              <a:t>Không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để</a:t>
            </a:r>
            <a:r>
              <a:rPr lang="en-US" sz="3200" b="1" dirty="0">
                <a:latin typeface="Times New Roman" panose="02020603050405020304" pitchFamily="18" charset="0"/>
                <a:cs typeface="Times New Roman" panose="02020603050405020304" pitchFamily="18" charset="0"/>
              </a:rPr>
              <a:t> SQL </a:t>
            </a:r>
            <a:r>
              <a:rPr lang="en-US" sz="3200" b="1" dirty="0" err="1">
                <a:latin typeface="Times New Roman" panose="02020603050405020304" pitchFamily="18" charset="0"/>
                <a:cs typeface="Times New Roman" panose="02020603050405020304" pitchFamily="18" charset="0"/>
              </a:rPr>
              <a:t>thực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thừa</a:t>
            </a:r>
            <a:endParaRPr lang="en-US" sz="3200" b="1" dirty="0">
              <a:latin typeface="Times New Roman" panose="02020603050405020304" pitchFamily="18" charset="0"/>
              <a:cs typeface="Times New Roman" panose="02020603050405020304" pitchFamily="18" charset="0"/>
            </a:endParaRPr>
          </a:p>
        </p:txBody>
      </p:sp>
      <p:pic>
        <p:nvPicPr>
          <p:cNvPr id="14" name="Picture 4" descr="Icon&#10;&#10;Description automatically generated">
            <a:extLst>
              <a:ext uri="{FF2B5EF4-FFF2-40B4-BE49-F238E27FC236}">
                <a16:creationId xmlns:a16="http://schemas.microsoft.com/office/drawing/2014/main" id="{E89B902F-237B-3F24-0604-9A86E67F7438}"/>
              </a:ext>
            </a:extLst>
          </p:cNvPr>
          <p:cNvPicPr>
            <a:picLocks noChangeAspect="1"/>
          </p:cNvPicPr>
          <p:nvPr/>
        </p:nvPicPr>
        <p:blipFill>
          <a:blip r:embed="rId2"/>
          <a:stretch>
            <a:fillRect/>
          </a:stretch>
        </p:blipFill>
        <p:spPr>
          <a:xfrm>
            <a:off x="11036930" y="3132"/>
            <a:ext cx="1151482" cy="1141957"/>
          </a:xfrm>
          <a:prstGeom prst="rect">
            <a:avLst/>
          </a:prstGeom>
        </p:spPr>
      </p:pic>
      <p:sp>
        <p:nvSpPr>
          <p:cNvPr id="4" name="Content Placeholder 3">
            <a:extLst>
              <a:ext uri="{FF2B5EF4-FFF2-40B4-BE49-F238E27FC236}">
                <a16:creationId xmlns:a16="http://schemas.microsoft.com/office/drawing/2014/main" id="{F84FE559-1EB6-42DE-B282-0F6603CF8322}"/>
              </a:ext>
            </a:extLst>
          </p:cNvPr>
          <p:cNvSpPr>
            <a:spLocks noGrp="1"/>
          </p:cNvSpPr>
          <p:nvPr>
            <p:ph idx="1"/>
          </p:nvPr>
        </p:nvSpPr>
        <p:spPr>
          <a:xfrm>
            <a:off x="905505" y="1930400"/>
            <a:ext cx="10131425" cy="4246880"/>
          </a:xfrm>
        </p:spPr>
        <p:txBody>
          <a:bodyPr>
            <a:normAutofit/>
          </a:bodyPr>
          <a:lstStyle/>
          <a:p>
            <a:pPr marL="0" indent="0">
              <a:buNone/>
            </a:pPr>
            <a:endParaRPr lang="en-US" sz="3200" dirty="0">
              <a:latin typeface="+mj-lt"/>
            </a:endParaRPr>
          </a:p>
        </p:txBody>
      </p:sp>
      <p:graphicFrame>
        <p:nvGraphicFramePr>
          <p:cNvPr id="6" name="Table 3">
            <a:extLst>
              <a:ext uri="{FF2B5EF4-FFF2-40B4-BE49-F238E27FC236}">
                <a16:creationId xmlns:a16="http://schemas.microsoft.com/office/drawing/2014/main" id="{F4452C56-80CF-4B95-93F5-80F3A0458DA0}"/>
              </a:ext>
            </a:extLst>
          </p:cNvPr>
          <p:cNvGraphicFramePr>
            <a:graphicFrameLocks noGrp="1"/>
          </p:cNvGraphicFramePr>
          <p:nvPr>
            <p:extLst>
              <p:ext uri="{D42A27DB-BD31-4B8C-83A1-F6EECF244321}">
                <p14:modId xmlns:p14="http://schemas.microsoft.com/office/powerpoint/2010/main" val="3942134857"/>
              </p:ext>
            </p:extLst>
          </p:nvPr>
        </p:nvGraphicFramePr>
        <p:xfrm>
          <a:off x="728980" y="1930400"/>
          <a:ext cx="10734040" cy="4876363"/>
        </p:xfrm>
        <a:graphic>
          <a:graphicData uri="http://schemas.openxmlformats.org/drawingml/2006/table">
            <a:tbl>
              <a:tblPr firstRow="1" bandRow="1">
                <a:tableStyleId>{85BE263C-DBD7-4A20-BB59-AAB30ACAA65A}</a:tableStyleId>
              </a:tblPr>
              <a:tblGrid>
                <a:gridCol w="5367020">
                  <a:extLst>
                    <a:ext uri="{9D8B030D-6E8A-4147-A177-3AD203B41FA5}">
                      <a16:colId xmlns:a16="http://schemas.microsoft.com/office/drawing/2014/main" val="1283983010"/>
                    </a:ext>
                  </a:extLst>
                </a:gridCol>
                <a:gridCol w="5367020">
                  <a:extLst>
                    <a:ext uri="{9D8B030D-6E8A-4147-A177-3AD203B41FA5}">
                      <a16:colId xmlns:a16="http://schemas.microsoft.com/office/drawing/2014/main" val="3712168785"/>
                    </a:ext>
                  </a:extLst>
                </a:gridCol>
              </a:tblGrid>
              <a:tr h="944443">
                <a:tc>
                  <a:txBody>
                    <a:bodyPr/>
                    <a:lstStyle/>
                    <a:p>
                      <a:pPr algn="ct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u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p>
                  </a:txBody>
                  <a:tcPr/>
                </a:tc>
                <a:tc>
                  <a:txBody>
                    <a:bodyPr/>
                    <a:lstStyle/>
                    <a:p>
                      <a:pPr algn="ctr"/>
                      <a:r>
                        <a:rPr lang="en-US" sz="2800" dirty="0">
                          <a:latin typeface="Times New Roman" panose="02020603050405020304" pitchFamily="18" charset="0"/>
                          <a:cs typeface="Times New Roman" panose="02020603050405020304" pitchFamily="18" charset="0"/>
                        </a:rPr>
                        <a:t>Nh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335850"/>
                  </a:ext>
                </a:extLst>
              </a:tr>
              <a:tr h="3777772">
                <a:tc>
                  <a:txBody>
                    <a:bodyPr/>
                    <a:lstStyle/>
                    <a:p>
                      <a:pPr marL="457200" indent="-457200" algn="l">
                        <a:buFont typeface="Arial" panose="020B0604020202020204" pitchFamily="34" charset="0"/>
                        <a:buChar char="•"/>
                      </a:pPr>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Vi</a:t>
                      </a:r>
                      <a:r>
                        <a:rPr lang="vi-VN" sz="2800" b="0" i="0" kern="1200" dirty="0">
                          <a:solidFill>
                            <a:schemeClr val="dk1"/>
                          </a:solidFill>
                          <a:effectLst/>
                          <a:latin typeface="Times New Roman" panose="02020603050405020304" pitchFamily="18" charset="0"/>
                          <a:ea typeface="+mn-ea"/>
                          <a:cs typeface="Times New Roman" panose="02020603050405020304" pitchFamily="18" charset="0"/>
                        </a:rPr>
                        <a:t>ệc thu hẹp giới hạn của giá trị trả về sẽ tiết kiệm bộ nhớ, I/O striping, dung lượng khi truyền từ server về client.</a:t>
                      </a:r>
                      <a:endParaRPr lang="en-US" sz="2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457200" indent="-457200" algn="l">
                        <a:buFont typeface="Arial" panose="020B0604020202020204" pitchFamily="34" charset="0"/>
                        <a:buChar char="•"/>
                      </a:pPr>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VD : S</a:t>
                      </a:r>
                      <a:r>
                        <a:rPr lang="vi-VN" sz="2800" b="0" i="0" kern="1200" dirty="0">
                          <a:solidFill>
                            <a:schemeClr val="dk1"/>
                          </a:solidFill>
                          <a:effectLst/>
                          <a:latin typeface="Times New Roman" panose="02020603050405020304" pitchFamily="18" charset="0"/>
                          <a:ea typeface="+mn-ea"/>
                          <a:cs typeface="Times New Roman" panose="02020603050405020304" pitchFamily="18" charset="0"/>
                        </a:rPr>
                        <a:t>ử dụng select * sẽ khiến SQL quét toàn bộ table,trả về dữ liệu trùng lặp tiêu tốn I/O.Truy vấn dưới đây cùng mục đích nhưng nhanh hơn.</a:t>
                      </a:r>
                      <a:endParaRPr lang="en-US" sz="28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tạp</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5618076"/>
                  </a:ext>
                </a:extLst>
              </a:tr>
            </a:tbl>
          </a:graphicData>
        </a:graphic>
      </p:graphicFrame>
    </p:spTree>
    <p:extLst>
      <p:ext uri="{BB962C8B-B14F-4D97-AF65-F5344CB8AC3E}">
        <p14:creationId xmlns:p14="http://schemas.microsoft.com/office/powerpoint/2010/main" val="2214684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B38-A406-4626-B169-BEFE89B25C0A}"/>
              </a:ext>
            </a:extLst>
          </p:cNvPr>
          <p:cNvSpPr>
            <a:spLocks noGrp="1"/>
          </p:cNvSpPr>
          <p:nvPr>
            <p:ph type="title"/>
          </p:nvPr>
        </p:nvSpPr>
        <p:spPr>
          <a:xfrm>
            <a:off x="716281" y="7210"/>
            <a:ext cx="10131425" cy="1456267"/>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Sử</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Dụng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sql</a:t>
            </a:r>
            <a:r>
              <a:rPr lang="en-US" sz="4000" b="1" dirty="0">
                <a:latin typeface="Times New Roman" panose="02020603050405020304" pitchFamily="18" charset="0"/>
                <a:cs typeface="Times New Roman" panose="02020603050405020304" pitchFamily="18" charset="0"/>
              </a:rPr>
              <a:t> procedure</a:t>
            </a:r>
            <a:endParaRPr lang="en-US" sz="4000" b="1" dirty="0"/>
          </a:p>
        </p:txBody>
      </p:sp>
      <p:graphicFrame>
        <p:nvGraphicFramePr>
          <p:cNvPr id="4" name="Table 3">
            <a:extLst>
              <a:ext uri="{FF2B5EF4-FFF2-40B4-BE49-F238E27FC236}">
                <a16:creationId xmlns:a16="http://schemas.microsoft.com/office/drawing/2014/main" id="{20022F16-7807-43B5-8303-CE67EFC7A58E}"/>
              </a:ext>
            </a:extLst>
          </p:cNvPr>
          <p:cNvGraphicFramePr>
            <a:graphicFrameLocks noGrp="1"/>
          </p:cNvGraphicFramePr>
          <p:nvPr>
            <p:extLst>
              <p:ext uri="{D42A27DB-BD31-4B8C-83A1-F6EECF244321}">
                <p14:modId xmlns:p14="http://schemas.microsoft.com/office/powerpoint/2010/main" val="1709533834"/>
              </p:ext>
            </p:extLst>
          </p:nvPr>
        </p:nvGraphicFramePr>
        <p:xfrm>
          <a:off x="741679" y="1270437"/>
          <a:ext cx="10734040" cy="5729803"/>
        </p:xfrm>
        <a:graphic>
          <a:graphicData uri="http://schemas.openxmlformats.org/drawingml/2006/table">
            <a:tbl>
              <a:tblPr firstRow="1" bandRow="1">
                <a:tableStyleId>{85BE263C-DBD7-4A20-BB59-AAB30ACAA65A}</a:tableStyleId>
              </a:tblPr>
              <a:tblGrid>
                <a:gridCol w="5367020">
                  <a:extLst>
                    <a:ext uri="{9D8B030D-6E8A-4147-A177-3AD203B41FA5}">
                      <a16:colId xmlns:a16="http://schemas.microsoft.com/office/drawing/2014/main" val="1283983010"/>
                    </a:ext>
                  </a:extLst>
                </a:gridCol>
                <a:gridCol w="5367020">
                  <a:extLst>
                    <a:ext uri="{9D8B030D-6E8A-4147-A177-3AD203B41FA5}">
                      <a16:colId xmlns:a16="http://schemas.microsoft.com/office/drawing/2014/main" val="3712168785"/>
                    </a:ext>
                  </a:extLst>
                </a:gridCol>
              </a:tblGrid>
              <a:tr h="944443">
                <a:tc>
                  <a:txBody>
                    <a:bodyPr/>
                    <a:lstStyle/>
                    <a:p>
                      <a:pPr algn="ctr"/>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Nh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335850"/>
                  </a:ext>
                </a:extLst>
              </a:tr>
              <a:tr h="3777772">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b="0" i="0" kern="1200" dirty="0">
                          <a:solidFill>
                            <a:schemeClr val="dk1"/>
                          </a:solidFill>
                          <a:effectLst/>
                          <a:latin typeface="+mj-lt"/>
                          <a:ea typeface="+mn-ea"/>
                          <a:cs typeface="+mn-cs"/>
                        </a:rPr>
                        <a:t>Đối với các thao tác được thực hiện 1 cách thường xuyên và có xử lý phức tạp ta sử dụng SQL procedure(SP) với nhiều lợi ích như dưới đây.</a:t>
                      </a:r>
                    </a:p>
                    <a:p>
                      <a:pPr marL="342900" indent="-342900">
                        <a:buFont typeface="Arial" panose="020B0604020202020204" pitchFamily="34" charset="0"/>
                        <a:buChar char="•"/>
                      </a:pPr>
                      <a:r>
                        <a:rPr lang="en-US" sz="2000" b="0" i="0" kern="1200" dirty="0">
                          <a:solidFill>
                            <a:schemeClr val="dk1"/>
                          </a:solidFill>
                          <a:effectLst/>
                          <a:latin typeface="+mj-lt"/>
                          <a:ea typeface="+mn-ea"/>
                          <a:cs typeface="+mn-cs"/>
                        </a:rPr>
                        <a:t> </a:t>
                      </a:r>
                      <a:r>
                        <a:rPr lang="vi-VN" sz="2000" b="0" i="0" kern="1200" dirty="0">
                          <a:solidFill>
                            <a:schemeClr val="dk1"/>
                          </a:solidFill>
                          <a:effectLst/>
                          <a:latin typeface="+mj-lt"/>
                          <a:ea typeface="+mn-ea"/>
                          <a:cs typeface="+mn-cs"/>
                        </a:rPr>
                        <a:t>Giảm lượng dữ liệu truyền đến Server SP được lưu sẵn ở phía server do đó không cần phải gửi cả câu lệnh SQL dài tới server mà chỉ cần gửi tham số.</a:t>
                      </a:r>
                    </a:p>
                    <a:p>
                      <a:pPr marL="342900" indent="-342900">
                        <a:buFont typeface="Arial" panose="020B0604020202020204" pitchFamily="34" charset="0"/>
                        <a:buChar char="•"/>
                      </a:pPr>
                      <a:r>
                        <a:rPr lang="vi-VN" sz="2000" b="0" i="0" kern="1200" dirty="0">
                          <a:solidFill>
                            <a:schemeClr val="dk1"/>
                          </a:solidFill>
                          <a:effectLst/>
                          <a:latin typeface="+mj-lt"/>
                          <a:ea typeface="+mn-ea"/>
                          <a:cs typeface="+mn-cs"/>
                        </a:rPr>
                        <a:t>SP được biên dịch ngay ở lần đầu chạy, những lần sau chạy SP sẽ sử dụng lại file đã biên dịch trước đó nên tốc độ sẽ nhanh hơn.</a:t>
                      </a:r>
                    </a:p>
                    <a:p>
                      <a:pPr marL="342900" indent="-342900">
                        <a:buFont typeface="Arial" panose="020B0604020202020204" pitchFamily="34" charset="0"/>
                        <a:buChar char="•"/>
                      </a:pPr>
                      <a:r>
                        <a:rPr lang="vi-VN" sz="2000" b="0" i="0" kern="1200" dirty="0">
                          <a:solidFill>
                            <a:schemeClr val="dk1"/>
                          </a:solidFill>
                          <a:effectLst/>
                          <a:latin typeface="+mj-lt"/>
                          <a:ea typeface="+mn-ea"/>
                          <a:cs typeface="+mn-cs"/>
                        </a:rPr>
                        <a:t>Mặt khác khi sử dụng SP trong source có thể dùng vòng for để gọi nhiều câu lệnh SQL gửi lên server điều này giúp tái sử dụng source.</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vi-VN" sz="2000" b="0" i="0" kern="1200" dirty="0">
                          <a:solidFill>
                            <a:schemeClr val="dk1"/>
                          </a:solidFill>
                          <a:effectLst/>
                          <a:latin typeface="Times New Roman" panose="02020603050405020304" pitchFamily="18" charset="0"/>
                          <a:ea typeface="+mn-ea"/>
                          <a:cs typeface="Times New Roman" panose="02020603050405020304" pitchFamily="18" charset="0"/>
                        </a:rPr>
                        <a:t>SQL procedure</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khiến</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bộ</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nhớ</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database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trở</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nên</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nặng</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h</a:t>
                      </a:r>
                      <a:r>
                        <a:rPr lang="vi-VN" sz="2000" b="0" i="0" kern="1200" dirty="0">
                          <a:solidFill>
                            <a:schemeClr val="dk1"/>
                          </a:solidFill>
                          <a:effectLst/>
                          <a:latin typeface="Times New Roman" panose="02020603050405020304" pitchFamily="18" charset="0"/>
                          <a:ea typeface="+mn-ea"/>
                          <a:cs typeface="Times New Roman" panose="02020603050405020304" pitchFamily="18" charset="0"/>
                        </a:rPr>
                        <a:t>ơ</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n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5618076"/>
                  </a:ext>
                </a:extLst>
              </a:tr>
            </a:tbl>
          </a:graphicData>
        </a:graphic>
      </p:graphicFrame>
    </p:spTree>
    <p:extLst>
      <p:ext uri="{BB962C8B-B14F-4D97-AF65-F5344CB8AC3E}">
        <p14:creationId xmlns:p14="http://schemas.microsoft.com/office/powerpoint/2010/main" val="58618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4B52-38BE-4351-AAEB-09A2CE93E227}"/>
              </a:ext>
            </a:extLst>
          </p:cNvPr>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Kết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luận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và</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chú</a:t>
            </a:r>
            <a:r>
              <a:rPr lang="en-US" sz="4800" b="1" dirty="0">
                <a:latin typeface="Times New Roman" panose="02020603050405020304" pitchFamily="18" charset="0"/>
                <a:cs typeface="Times New Roman" panose="02020603050405020304" pitchFamily="18" charset="0"/>
              </a:rPr>
              <a:t> ý</a:t>
            </a:r>
            <a:br>
              <a:rPr lang="en-US" b="1" dirty="0"/>
            </a:br>
            <a:endParaRPr lang="en-US" dirty="0"/>
          </a:p>
        </p:txBody>
      </p:sp>
      <p:sp>
        <p:nvSpPr>
          <p:cNvPr id="3" name="Content Placeholder 2">
            <a:extLst>
              <a:ext uri="{FF2B5EF4-FFF2-40B4-BE49-F238E27FC236}">
                <a16:creationId xmlns:a16="http://schemas.microsoft.com/office/drawing/2014/main" id="{A5CA16A3-503F-49FF-BFEE-1DB48E7E14B3}"/>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ối với developer việc tinh chỉnh lại câu sql không tốn nhiều công sức nhưng sẽ giúp hệ thống giảm thiểu tính toán đáng kể.</a:t>
            </a:r>
          </a:p>
          <a:p>
            <a:r>
              <a:rPr lang="en-US" sz="2400" dirty="0">
                <a:latin typeface="Times New Roman" panose="02020603050405020304" pitchFamily="18" charset="0"/>
                <a:cs typeface="Times New Roman" panose="02020603050405020304" pitchFamily="18" charset="0"/>
              </a:rPr>
              <a:t>M</a:t>
            </a:r>
            <a:r>
              <a:rPr lang="vi-VN" sz="2400" dirty="0">
                <a:latin typeface="Times New Roman" panose="02020603050405020304" pitchFamily="18" charset="0"/>
                <a:cs typeface="Times New Roman" panose="02020603050405020304" pitchFamily="18" charset="0"/>
              </a:rPr>
              <a:t>ột số mục tối ưu ở trên mặc dù sử dụng được index giúp truy vấn nhanh hơn nhưng ngược lại làm chậm thao tác INSERT ,UPDATE do đó hãy cân nhắc toàn bộ hệ thống trước khi áp dụng.</a:t>
            </a:r>
          </a:p>
          <a:p>
            <a:r>
              <a:rPr lang="vi-VN" sz="2400" dirty="0">
                <a:latin typeface="Times New Roman" panose="02020603050405020304" pitchFamily="18" charset="0"/>
                <a:cs typeface="Times New Roman" panose="02020603050405020304" pitchFamily="18" charset="0"/>
              </a:rPr>
              <a:t>Có rất nhiều lý do để tập luyện cho mình quen với lối viết SQL tối ưu. Khi bạn áp dụng thành thạo những thủ thuật nhỏ nêu trên và biến nó thành thói quen mỗi khi viết câu lệnh.Những thủ thuật rất đơn giản này còn giúp bạn tận dụng tốt hơn tài nguyên máy chủ trong quá trình xử lý câu lệnh.</a:t>
            </a:r>
          </a:p>
          <a:p>
            <a:endParaRPr lang="en-US" dirty="0"/>
          </a:p>
        </p:txBody>
      </p:sp>
    </p:spTree>
    <p:extLst>
      <p:ext uri="{BB962C8B-B14F-4D97-AF65-F5344CB8AC3E}">
        <p14:creationId xmlns:p14="http://schemas.microsoft.com/office/powerpoint/2010/main" val="10967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Picture 10">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0" name="Rectangle 12">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7" name="Picture 16">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9" name="Picture 18">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21" name="Freeform: Shape 20">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B918B-C811-E045-6762-FCE8A340E9C6}"/>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b="1" dirty="0">
                <a:latin typeface="Times New Roman"/>
                <a:cs typeface="Times New Roman"/>
              </a:rPr>
              <a:t>Thank you</a:t>
            </a:r>
            <a:endParaRPr lang="en-US" sz="6600" b="1" dirty="0"/>
          </a:p>
        </p:txBody>
      </p:sp>
      <p:pic>
        <p:nvPicPr>
          <p:cNvPr id="6" name="Picture 4" descr="Icon&#10;&#10;Description automatically generated">
            <a:extLst>
              <a:ext uri="{FF2B5EF4-FFF2-40B4-BE49-F238E27FC236}">
                <a16:creationId xmlns:a16="http://schemas.microsoft.com/office/drawing/2014/main" id="{41D941B0-2D24-4D49-90FF-C659E7B3ECBD}"/>
              </a:ext>
            </a:extLst>
          </p:cNvPr>
          <p:cNvPicPr>
            <a:picLocks noChangeAspect="1"/>
          </p:cNvPicPr>
          <p:nvPr/>
        </p:nvPicPr>
        <p:blipFill>
          <a:blip r:embed="rId4"/>
          <a:stretch>
            <a:fillRect/>
          </a:stretch>
        </p:blipFill>
        <p:spPr>
          <a:xfrm>
            <a:off x="11036930" y="3132"/>
            <a:ext cx="1151482" cy="1141957"/>
          </a:xfrm>
          <a:prstGeom prst="rect">
            <a:avLst/>
          </a:prstGeom>
        </p:spPr>
      </p:pic>
      <p:pic>
        <p:nvPicPr>
          <p:cNvPr id="1026" name="Picture 2" descr="Keanu Reeves Thank You GIF by NETFLIX">
            <a:extLst>
              <a:ext uri="{FF2B5EF4-FFF2-40B4-BE49-F238E27FC236}">
                <a16:creationId xmlns:a16="http://schemas.microsoft.com/office/drawing/2014/main" id="{37F342A3-B756-4763-BE3E-A47B62462F2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641601" y="-14344"/>
            <a:ext cx="9550400" cy="685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543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656</TotalTime>
  <Words>695</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Tối ưu hoá câu lệnh sql </vt:lpstr>
      <vt:lpstr>Nội dung chính</vt:lpstr>
      <vt:lpstr>1.tại sao phải tối ưu lệnh sql</vt:lpstr>
      <vt:lpstr>2. PHƯƠNG PHÁP</vt:lpstr>
      <vt:lpstr>Sử dụng index</vt:lpstr>
      <vt:lpstr>Không để SQL thực hiện thao tác thừa</vt:lpstr>
      <vt:lpstr>Sử Dụng sql procedure</vt:lpstr>
      <vt:lpstr>Kết luận và chú ý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112</cp:revision>
  <dcterms:created xsi:type="dcterms:W3CDTF">2022-04-20T10:25:02Z</dcterms:created>
  <dcterms:modified xsi:type="dcterms:W3CDTF">2022-06-14T06:35:28Z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