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59" r:id="rId3"/>
    <p:sldId id="258" r:id="rId4"/>
    <p:sldId id="318" r:id="rId5"/>
    <p:sldId id="307" r:id="rId6"/>
    <p:sldId id="308" r:id="rId7"/>
    <p:sldId id="309" r:id="rId8"/>
    <p:sldId id="262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261" r:id="rId19"/>
    <p:sldId id="263" r:id="rId20"/>
    <p:sldId id="264" r:id="rId21"/>
    <p:sldId id="257" r:id="rId22"/>
    <p:sldId id="265" r:id="rId23"/>
    <p:sldId id="270" r:id="rId24"/>
  </p:sldIdLst>
  <p:sldSz cx="9144000" cy="5143500" type="screen16x9"/>
  <p:notesSz cx="6858000" cy="9144000"/>
  <p:embeddedFontLst>
    <p:embeddedFont>
      <p:font typeface="IBM Plex Mono" panose="020B0509050203000203" pitchFamily="49" charset="-93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Source Code Pro" panose="020B050903040302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4408C4-01D7-408B-BF12-93F00F915C6B}">
  <a:tblStyle styleId="{A74408C4-01D7-408B-BF12-93F00F915C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4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2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4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46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445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68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308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952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22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16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73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72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67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98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268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2" r:id="rId8"/>
    <p:sldLayoutId id="2147483670" r:id="rId9"/>
    <p:sldLayoutId id="2147483671" r:id="rId10"/>
    <p:sldLayoutId id="2147483672" r:id="rId11"/>
    <p:sldLayoutId id="2147483673" r:id="rId12"/>
    <p:sldLayoutId id="2147483676" r:id="rId13"/>
    <p:sldLayoutId id="2147483677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rimang.com/hoc/thuoc-tinh-style-trong-html-14993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rimang.com/hoc/cach-dung-css-de-tao-kieu-cach-cho-trang-html-15288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4882500" cy="817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Nhóm 18  :  Trần Hoàng Dương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                    Đỗ Duy Hưng</a:t>
            </a:r>
            <a:endParaRPr dirty="0">
              <a:latin typeface="+mn-lt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22641" y="957474"/>
            <a:ext cx="7048909" cy="2166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Công Nghệ Web</a:t>
            </a:r>
            <a:br>
              <a:rPr lang="vi-VN" dirty="0">
                <a:latin typeface="+mn-lt"/>
              </a:rPr>
            </a:br>
            <a:br>
              <a:rPr lang="vi-VN" dirty="0">
                <a:latin typeface="+mn-lt"/>
              </a:rPr>
            </a:br>
            <a:r>
              <a:rPr lang="vi-VN" sz="2200" dirty="0">
                <a:latin typeface="+mn-lt"/>
              </a:rPr>
              <a:t>Giáo viên hướng dẫn : Nguyễn Thị Hạnh</a:t>
            </a:r>
            <a:endParaRPr sz="2200" dirty="0">
              <a:solidFill>
                <a:schemeClr val="dk1"/>
              </a:solidFill>
              <a:latin typeface="+mn-lt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+mn-lt"/>
              </a:rPr>
              <a:t>Thêm kiểu cho trang web bằng CSS</a:t>
            </a:r>
            <a:endParaRPr sz="2400" dirty="0">
              <a:latin typeface="+mn-lt"/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1800917"/>
            <a:ext cx="2549673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kern="100" dirty="0" err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ùng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tin CSS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256372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 : </a:t>
            </a:r>
            <a:r>
              <a:rPr lang="vi-VN" dirty="0">
                <a:latin typeface="+mn-lt"/>
              </a:rPr>
              <a:t>External</a:t>
            </a:r>
            <a:endParaRPr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11CF3-1CBC-4024-8D61-6BDA588457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1353" y="2833019"/>
            <a:ext cx="5731510" cy="159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86A36-6FF9-4EC7-948D-F4BC82FB51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7138" y="1256372"/>
            <a:ext cx="38957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7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1260327" y="1967786"/>
            <a:ext cx="2771346" cy="13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Selector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HTML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chúng</a:t>
            </a:r>
            <a:endParaRPr dirty="0">
              <a:latin typeface="+mn-lt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Tạo các lớp và áp dụng kiểu</a:t>
            </a:r>
            <a:endParaRPr dirty="0">
              <a:latin typeface="+mn-lt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1260327" y="1282984"/>
            <a:ext cx="5596320" cy="443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CSS Selector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(CSS element Selector)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81A37B26-8F5E-4191-884A-9007FDC91D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902418"/>
            <a:ext cx="3429000" cy="1514475"/>
          </a:xfrm>
          <a:prstGeom prst="rect">
            <a:avLst/>
          </a:prstGeom>
        </p:spPr>
      </p:pic>
      <p:grpSp>
        <p:nvGrpSpPr>
          <p:cNvPr id="101" name="Google Shape;2768;p65">
            <a:extLst>
              <a:ext uri="{FF2B5EF4-FFF2-40B4-BE49-F238E27FC236}">
                <a16:creationId xmlns:a16="http://schemas.microsoft.com/office/drawing/2014/main" id="{334C6DE3-3284-45F7-893D-14356F1977AE}"/>
              </a:ext>
            </a:extLst>
          </p:cNvPr>
          <p:cNvGrpSpPr/>
          <p:nvPr/>
        </p:nvGrpSpPr>
        <p:grpSpPr>
          <a:xfrm>
            <a:off x="798168" y="1325667"/>
            <a:ext cx="462159" cy="358258"/>
            <a:chOff x="5547407" y="2234234"/>
            <a:chExt cx="490042" cy="379873"/>
          </a:xfrm>
        </p:grpSpPr>
        <p:sp>
          <p:nvSpPr>
            <p:cNvPr id="102" name="Google Shape;2769;p65">
              <a:extLst>
                <a:ext uri="{FF2B5EF4-FFF2-40B4-BE49-F238E27FC236}">
                  <a16:creationId xmlns:a16="http://schemas.microsoft.com/office/drawing/2014/main" id="{7E3C45FB-7ED1-47F3-9A59-6FDF640FEC9B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70;p65">
              <a:extLst>
                <a:ext uri="{FF2B5EF4-FFF2-40B4-BE49-F238E27FC236}">
                  <a16:creationId xmlns:a16="http://schemas.microsoft.com/office/drawing/2014/main" id="{8B5780CC-A364-4A1D-8904-68A5004F6BED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71;p65">
              <a:extLst>
                <a:ext uri="{FF2B5EF4-FFF2-40B4-BE49-F238E27FC236}">
                  <a16:creationId xmlns:a16="http://schemas.microsoft.com/office/drawing/2014/main" id="{59D9C075-890C-4FAC-9EFA-4D4CD29D0D0F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72;p65">
              <a:extLst>
                <a:ext uri="{FF2B5EF4-FFF2-40B4-BE49-F238E27FC236}">
                  <a16:creationId xmlns:a16="http://schemas.microsoft.com/office/drawing/2014/main" id="{23B32EB0-DD29-4166-9D6B-AF1A2BE8FEE0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73;p65">
              <a:extLst>
                <a:ext uri="{FF2B5EF4-FFF2-40B4-BE49-F238E27FC236}">
                  <a16:creationId xmlns:a16="http://schemas.microsoft.com/office/drawing/2014/main" id="{CDD14EAA-61AF-470B-B4A4-7D47839EB9CA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74;p65">
              <a:extLst>
                <a:ext uri="{FF2B5EF4-FFF2-40B4-BE49-F238E27FC236}">
                  <a16:creationId xmlns:a16="http://schemas.microsoft.com/office/drawing/2014/main" id="{2F410549-05AE-4841-8B6B-C65150681C3D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75;p65">
              <a:extLst>
                <a:ext uri="{FF2B5EF4-FFF2-40B4-BE49-F238E27FC236}">
                  <a16:creationId xmlns:a16="http://schemas.microsoft.com/office/drawing/2014/main" id="{F35F8BAA-1323-4854-8F0C-4DA0AB311F61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76;p65">
              <a:extLst>
                <a:ext uri="{FF2B5EF4-FFF2-40B4-BE49-F238E27FC236}">
                  <a16:creationId xmlns:a16="http://schemas.microsoft.com/office/drawing/2014/main" id="{628F130A-9BCD-4151-88C3-5853FD04EA94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77;p65">
              <a:extLst>
                <a:ext uri="{FF2B5EF4-FFF2-40B4-BE49-F238E27FC236}">
                  <a16:creationId xmlns:a16="http://schemas.microsoft.com/office/drawing/2014/main" id="{A19409CC-7090-44A5-88E2-7AD07D67FF4D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78;p65">
              <a:extLst>
                <a:ext uri="{FF2B5EF4-FFF2-40B4-BE49-F238E27FC236}">
                  <a16:creationId xmlns:a16="http://schemas.microsoft.com/office/drawing/2014/main" id="{C8D70481-F56B-41CB-BD39-BEC6474221CB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79;p65">
              <a:extLst>
                <a:ext uri="{FF2B5EF4-FFF2-40B4-BE49-F238E27FC236}">
                  <a16:creationId xmlns:a16="http://schemas.microsoft.com/office/drawing/2014/main" id="{9C6F366E-20A9-490B-B970-C26311EDFA01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80;p65">
              <a:extLst>
                <a:ext uri="{FF2B5EF4-FFF2-40B4-BE49-F238E27FC236}">
                  <a16:creationId xmlns:a16="http://schemas.microsoft.com/office/drawing/2014/main" id="{62C9DD47-0590-4AE4-9DA6-EC07A85BF6A5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81;p65">
              <a:extLst>
                <a:ext uri="{FF2B5EF4-FFF2-40B4-BE49-F238E27FC236}">
                  <a16:creationId xmlns:a16="http://schemas.microsoft.com/office/drawing/2014/main" id="{013633F6-E93C-45B2-A325-F702F9B5195B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82;p65">
              <a:extLst>
                <a:ext uri="{FF2B5EF4-FFF2-40B4-BE49-F238E27FC236}">
                  <a16:creationId xmlns:a16="http://schemas.microsoft.com/office/drawing/2014/main" id="{3412B909-E298-4CB7-8C37-8A3D71DFE165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783;p65">
              <a:extLst>
                <a:ext uri="{FF2B5EF4-FFF2-40B4-BE49-F238E27FC236}">
                  <a16:creationId xmlns:a16="http://schemas.microsoft.com/office/drawing/2014/main" id="{62642E97-4D21-4B86-8B6F-43A581455CEF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784;p65">
              <a:extLst>
                <a:ext uri="{FF2B5EF4-FFF2-40B4-BE49-F238E27FC236}">
                  <a16:creationId xmlns:a16="http://schemas.microsoft.com/office/drawing/2014/main" id="{D7D148F9-D0A0-499F-BF48-CE549ABE3F01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785;p65">
              <a:extLst>
                <a:ext uri="{FF2B5EF4-FFF2-40B4-BE49-F238E27FC236}">
                  <a16:creationId xmlns:a16="http://schemas.microsoft.com/office/drawing/2014/main" id="{F49F4A82-018A-409D-B6EC-55C964890BB7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786;p65">
              <a:extLst>
                <a:ext uri="{FF2B5EF4-FFF2-40B4-BE49-F238E27FC236}">
                  <a16:creationId xmlns:a16="http://schemas.microsoft.com/office/drawing/2014/main" id="{2854CBBA-2189-4BE6-A01E-F7E6E253C760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25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1260327" y="1761993"/>
            <a:ext cx="2986091" cy="209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HTML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bất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cụ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Do 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duy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nên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Selector 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duy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sz="1600" dirty="0">
              <a:latin typeface="+mn-lt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Tạo các lớp và áp dụng kiểu</a:t>
            </a:r>
            <a:endParaRPr dirty="0">
              <a:latin typeface="+mn-lt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1260327" y="1282984"/>
            <a:ext cx="5596320" cy="443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CSS Selector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id (CSS id Selector)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oogle Shape;1825;p45">
            <a:extLst>
              <a:ext uri="{FF2B5EF4-FFF2-40B4-BE49-F238E27FC236}">
                <a16:creationId xmlns:a16="http://schemas.microsoft.com/office/drawing/2014/main" id="{0412B501-6A28-426E-B10C-E0397DAF74DE}"/>
              </a:ext>
            </a:extLst>
          </p:cNvPr>
          <p:cNvGrpSpPr/>
          <p:nvPr/>
        </p:nvGrpSpPr>
        <p:grpSpPr>
          <a:xfrm>
            <a:off x="1000293" y="1334214"/>
            <a:ext cx="188583" cy="341163"/>
            <a:chOff x="4855778" y="713265"/>
            <a:chExt cx="263452" cy="476632"/>
          </a:xfrm>
        </p:grpSpPr>
        <p:sp>
          <p:nvSpPr>
            <p:cNvPr id="13" name="Google Shape;1826;p45">
              <a:extLst>
                <a:ext uri="{FF2B5EF4-FFF2-40B4-BE49-F238E27FC236}">
                  <a16:creationId xmlns:a16="http://schemas.microsoft.com/office/drawing/2014/main" id="{32BC88A3-E87E-4FDB-9D7E-2650252AC563}"/>
                </a:ext>
              </a:extLst>
            </p:cNvPr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27;p45">
              <a:extLst>
                <a:ext uri="{FF2B5EF4-FFF2-40B4-BE49-F238E27FC236}">
                  <a16:creationId xmlns:a16="http://schemas.microsoft.com/office/drawing/2014/main" id="{3A643A89-6387-4025-9D70-72A601560A89}"/>
                </a:ext>
              </a:extLst>
            </p:cNvPr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28;p45">
              <a:extLst>
                <a:ext uri="{FF2B5EF4-FFF2-40B4-BE49-F238E27FC236}">
                  <a16:creationId xmlns:a16="http://schemas.microsoft.com/office/drawing/2014/main" id="{92790E72-6110-498E-B409-82C78D133D9F}"/>
                </a:ext>
              </a:extLst>
            </p:cNvPr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29;p45">
              <a:extLst>
                <a:ext uri="{FF2B5EF4-FFF2-40B4-BE49-F238E27FC236}">
                  <a16:creationId xmlns:a16="http://schemas.microsoft.com/office/drawing/2014/main" id="{859408B3-0B09-4B08-98D8-DAA4C482595D}"/>
                </a:ext>
              </a:extLst>
            </p:cNvPr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0;p45">
              <a:extLst>
                <a:ext uri="{FF2B5EF4-FFF2-40B4-BE49-F238E27FC236}">
                  <a16:creationId xmlns:a16="http://schemas.microsoft.com/office/drawing/2014/main" id="{53B7A7F3-26CF-4B34-84C8-2A24990E9236}"/>
                </a:ext>
              </a:extLst>
            </p:cNvPr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1;p45">
              <a:extLst>
                <a:ext uri="{FF2B5EF4-FFF2-40B4-BE49-F238E27FC236}">
                  <a16:creationId xmlns:a16="http://schemas.microsoft.com/office/drawing/2014/main" id="{3485591D-7EBB-4323-AD1A-C980F8C5EC02}"/>
                </a:ext>
              </a:extLst>
            </p:cNvPr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2;p45">
              <a:extLst>
                <a:ext uri="{FF2B5EF4-FFF2-40B4-BE49-F238E27FC236}">
                  <a16:creationId xmlns:a16="http://schemas.microsoft.com/office/drawing/2014/main" id="{37F5C661-84A9-44C4-B439-98ABFDF255CB}"/>
                </a:ext>
              </a:extLst>
            </p:cNvPr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3;p45">
              <a:extLst>
                <a:ext uri="{FF2B5EF4-FFF2-40B4-BE49-F238E27FC236}">
                  <a16:creationId xmlns:a16="http://schemas.microsoft.com/office/drawing/2014/main" id="{238442D3-25A0-473A-AB6E-F70A6FB5775F}"/>
                </a:ext>
              </a:extLst>
            </p:cNvPr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4;p45">
              <a:extLst>
                <a:ext uri="{FF2B5EF4-FFF2-40B4-BE49-F238E27FC236}">
                  <a16:creationId xmlns:a16="http://schemas.microsoft.com/office/drawing/2014/main" id="{E5FD4E5C-9C17-4A57-AD25-7572AD3D7597}"/>
                </a:ext>
              </a:extLst>
            </p:cNvPr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35;p45">
              <a:extLst>
                <a:ext uri="{FF2B5EF4-FFF2-40B4-BE49-F238E27FC236}">
                  <a16:creationId xmlns:a16="http://schemas.microsoft.com/office/drawing/2014/main" id="{1E5C4D52-F7B1-420F-866D-56B9D1B14BBB}"/>
                </a:ext>
              </a:extLst>
            </p:cNvPr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36;p45">
              <a:extLst>
                <a:ext uri="{FF2B5EF4-FFF2-40B4-BE49-F238E27FC236}">
                  <a16:creationId xmlns:a16="http://schemas.microsoft.com/office/drawing/2014/main" id="{99AF4189-6D84-4ACD-95EF-0201326152F3}"/>
                </a:ext>
              </a:extLst>
            </p:cNvPr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37;p45">
              <a:extLst>
                <a:ext uri="{FF2B5EF4-FFF2-40B4-BE49-F238E27FC236}">
                  <a16:creationId xmlns:a16="http://schemas.microsoft.com/office/drawing/2014/main" id="{052C51E1-7EBC-4595-8FE5-3AB1CCAEBA68}"/>
                </a:ext>
              </a:extLst>
            </p:cNvPr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AAFD1-A6B4-426A-9DDA-955C8189AD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2727" y="1956169"/>
            <a:ext cx="3789655" cy="17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9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1260326" y="1967786"/>
            <a:ext cx="2930673" cy="13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HTML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cụ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bạn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viết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ký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dấu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chấm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kèm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theo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tên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sz="1600" dirty="0">
              <a:latin typeface="+mn-lt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Tạo các lớp và áp dụng kiểu</a:t>
            </a:r>
            <a:endParaRPr dirty="0">
              <a:latin typeface="+mn-lt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1260327" y="1282984"/>
            <a:ext cx="5596320" cy="443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CSS Selector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(CSS class Selector)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oogle Shape;1797;p45">
            <a:extLst>
              <a:ext uri="{FF2B5EF4-FFF2-40B4-BE49-F238E27FC236}">
                <a16:creationId xmlns:a16="http://schemas.microsoft.com/office/drawing/2014/main" id="{AACCAFF6-9242-46F9-9B6C-A80BFB1DAED8}"/>
              </a:ext>
            </a:extLst>
          </p:cNvPr>
          <p:cNvGrpSpPr/>
          <p:nvPr/>
        </p:nvGrpSpPr>
        <p:grpSpPr>
          <a:xfrm>
            <a:off x="865834" y="1353721"/>
            <a:ext cx="341362" cy="302150"/>
            <a:chOff x="6364624" y="740505"/>
            <a:chExt cx="476896" cy="422115"/>
          </a:xfrm>
        </p:grpSpPr>
        <p:sp>
          <p:nvSpPr>
            <p:cNvPr id="13" name="Google Shape;1798;p45">
              <a:extLst>
                <a:ext uri="{FF2B5EF4-FFF2-40B4-BE49-F238E27FC236}">
                  <a16:creationId xmlns:a16="http://schemas.microsoft.com/office/drawing/2014/main" id="{72F23CF7-EBA2-4ECC-8D80-8ABABF22871A}"/>
                </a:ext>
              </a:extLst>
            </p:cNvPr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99;p45">
              <a:extLst>
                <a:ext uri="{FF2B5EF4-FFF2-40B4-BE49-F238E27FC236}">
                  <a16:creationId xmlns:a16="http://schemas.microsoft.com/office/drawing/2014/main" id="{EC7BEA1E-8774-435C-BDD5-2CF803FC84D6}"/>
                </a:ext>
              </a:extLst>
            </p:cNvPr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0;p45">
              <a:extLst>
                <a:ext uri="{FF2B5EF4-FFF2-40B4-BE49-F238E27FC236}">
                  <a16:creationId xmlns:a16="http://schemas.microsoft.com/office/drawing/2014/main" id="{B75E34CB-ED00-459A-8A2D-7FCE31A8FB23}"/>
                </a:ext>
              </a:extLst>
            </p:cNvPr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1;p45">
              <a:extLst>
                <a:ext uri="{FF2B5EF4-FFF2-40B4-BE49-F238E27FC236}">
                  <a16:creationId xmlns:a16="http://schemas.microsoft.com/office/drawing/2014/main" id="{FF14E261-6C62-42C6-A68B-361FBD06A372}"/>
                </a:ext>
              </a:extLst>
            </p:cNvPr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02;p45">
              <a:extLst>
                <a:ext uri="{FF2B5EF4-FFF2-40B4-BE49-F238E27FC236}">
                  <a16:creationId xmlns:a16="http://schemas.microsoft.com/office/drawing/2014/main" id="{554EE6A8-4A37-4712-91DC-9165D5E92482}"/>
                </a:ext>
              </a:extLst>
            </p:cNvPr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03;p45">
              <a:extLst>
                <a:ext uri="{FF2B5EF4-FFF2-40B4-BE49-F238E27FC236}">
                  <a16:creationId xmlns:a16="http://schemas.microsoft.com/office/drawing/2014/main" id="{6EFBFF90-4114-4AD8-820D-BB753E132AC9}"/>
                </a:ext>
              </a:extLst>
            </p:cNvPr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04;p45">
              <a:extLst>
                <a:ext uri="{FF2B5EF4-FFF2-40B4-BE49-F238E27FC236}">
                  <a16:creationId xmlns:a16="http://schemas.microsoft.com/office/drawing/2014/main" id="{7555E1C3-9592-4634-A243-2730F0C03CF0}"/>
                </a:ext>
              </a:extLst>
            </p:cNvPr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05;p45">
              <a:extLst>
                <a:ext uri="{FF2B5EF4-FFF2-40B4-BE49-F238E27FC236}">
                  <a16:creationId xmlns:a16="http://schemas.microsoft.com/office/drawing/2014/main" id="{AC5922D9-E542-4E75-BBB5-378A8EEC6C6A}"/>
                </a:ext>
              </a:extLst>
            </p:cNvPr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6;p45">
              <a:extLst>
                <a:ext uri="{FF2B5EF4-FFF2-40B4-BE49-F238E27FC236}">
                  <a16:creationId xmlns:a16="http://schemas.microsoft.com/office/drawing/2014/main" id="{5356BE92-DFE3-4221-B6B4-AB6BB25D6484}"/>
                </a:ext>
              </a:extLst>
            </p:cNvPr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07;p45">
              <a:extLst>
                <a:ext uri="{FF2B5EF4-FFF2-40B4-BE49-F238E27FC236}">
                  <a16:creationId xmlns:a16="http://schemas.microsoft.com/office/drawing/2014/main" id="{2EE9D12A-29EB-4B5C-8F78-9AE29FF92A61}"/>
                </a:ext>
              </a:extLst>
            </p:cNvPr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08;p45">
              <a:extLst>
                <a:ext uri="{FF2B5EF4-FFF2-40B4-BE49-F238E27FC236}">
                  <a16:creationId xmlns:a16="http://schemas.microsoft.com/office/drawing/2014/main" id="{77EEF351-DF61-4462-9445-8767A04A4DB2}"/>
                </a:ext>
              </a:extLst>
            </p:cNvPr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09;p45">
              <a:extLst>
                <a:ext uri="{FF2B5EF4-FFF2-40B4-BE49-F238E27FC236}">
                  <a16:creationId xmlns:a16="http://schemas.microsoft.com/office/drawing/2014/main" id="{6CEBE5DB-EEBD-49A2-B437-62B6B7428921}"/>
                </a:ext>
              </a:extLst>
            </p:cNvPr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0;p45">
              <a:extLst>
                <a:ext uri="{FF2B5EF4-FFF2-40B4-BE49-F238E27FC236}">
                  <a16:creationId xmlns:a16="http://schemas.microsoft.com/office/drawing/2014/main" id="{E0A8217C-C828-469A-9D3C-392FBF55471D}"/>
                </a:ext>
              </a:extLst>
            </p:cNvPr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11;p45">
              <a:extLst>
                <a:ext uri="{FF2B5EF4-FFF2-40B4-BE49-F238E27FC236}">
                  <a16:creationId xmlns:a16="http://schemas.microsoft.com/office/drawing/2014/main" id="{66A39438-C7E6-412A-BC1D-3A4727C63877}"/>
                </a:ext>
              </a:extLst>
            </p:cNvPr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00F15D9-6F4B-41ED-8B4A-0D70849879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991867"/>
            <a:ext cx="3438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1260327" y="1967786"/>
            <a:ext cx="2771346" cy="13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>
              <a:latin typeface="+mn-lt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Tạo các lớp và áp dụng kiểu</a:t>
            </a:r>
            <a:endParaRPr dirty="0">
              <a:latin typeface="+mn-lt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1260327" y="1282984"/>
            <a:ext cx="5596320" cy="443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CSS Selector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tổng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quát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(CSS Universal Selector)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A7F74F-8675-4CB8-BAC4-CC564952D1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58541" y="2057400"/>
            <a:ext cx="3467100" cy="1485900"/>
          </a:xfrm>
          <a:prstGeom prst="rect">
            <a:avLst/>
          </a:prstGeom>
        </p:spPr>
      </p:pic>
      <p:grpSp>
        <p:nvGrpSpPr>
          <p:cNvPr id="28" name="Google Shape;2839;p65">
            <a:extLst>
              <a:ext uri="{FF2B5EF4-FFF2-40B4-BE49-F238E27FC236}">
                <a16:creationId xmlns:a16="http://schemas.microsoft.com/office/drawing/2014/main" id="{A137BBEB-4A74-469A-A4AC-27ACC68F518F}"/>
              </a:ext>
            </a:extLst>
          </p:cNvPr>
          <p:cNvGrpSpPr/>
          <p:nvPr/>
        </p:nvGrpSpPr>
        <p:grpSpPr>
          <a:xfrm>
            <a:off x="913717" y="1258903"/>
            <a:ext cx="346610" cy="449582"/>
            <a:chOff x="2390298" y="2185817"/>
            <a:chExt cx="367522" cy="476707"/>
          </a:xfrm>
        </p:grpSpPr>
        <p:sp>
          <p:nvSpPr>
            <p:cNvPr id="29" name="Google Shape;2840;p65">
              <a:extLst>
                <a:ext uri="{FF2B5EF4-FFF2-40B4-BE49-F238E27FC236}">
                  <a16:creationId xmlns:a16="http://schemas.microsoft.com/office/drawing/2014/main" id="{B5215B73-41FC-40E1-8860-9168AABDE6D4}"/>
                </a:ext>
              </a:extLst>
            </p:cNvPr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41;p65">
              <a:extLst>
                <a:ext uri="{FF2B5EF4-FFF2-40B4-BE49-F238E27FC236}">
                  <a16:creationId xmlns:a16="http://schemas.microsoft.com/office/drawing/2014/main" id="{4D78ABF9-C519-4749-A862-8F4D2CEC56B1}"/>
                </a:ext>
              </a:extLst>
            </p:cNvPr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2;p65">
              <a:extLst>
                <a:ext uri="{FF2B5EF4-FFF2-40B4-BE49-F238E27FC236}">
                  <a16:creationId xmlns:a16="http://schemas.microsoft.com/office/drawing/2014/main" id="{64EA734E-1B65-4AC1-B065-ECBC0F62370C}"/>
                </a:ext>
              </a:extLst>
            </p:cNvPr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43;p65">
              <a:extLst>
                <a:ext uri="{FF2B5EF4-FFF2-40B4-BE49-F238E27FC236}">
                  <a16:creationId xmlns:a16="http://schemas.microsoft.com/office/drawing/2014/main" id="{9A9D665D-D014-49A2-9B30-C6131769A535}"/>
                </a:ext>
              </a:extLst>
            </p:cNvPr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044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1260327" y="1761993"/>
            <a:ext cx="2986091" cy="209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HTML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cùng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nghĩa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kiểu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cách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CSS Grouping Selector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giảm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thiểu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dài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mã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 </a:t>
            </a:r>
            <a:endParaRPr sz="1600" dirty="0">
              <a:latin typeface="+mn-lt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Tạo các lớp và áp dụng kiểu</a:t>
            </a:r>
            <a:endParaRPr dirty="0">
              <a:latin typeface="+mn-lt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1260327" y="1282984"/>
            <a:ext cx="6041018" cy="443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CSS Selector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(The CSS Grouping Selector)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6" name="Google Shape;1792;p45">
            <a:extLst>
              <a:ext uri="{FF2B5EF4-FFF2-40B4-BE49-F238E27FC236}">
                <a16:creationId xmlns:a16="http://schemas.microsoft.com/office/drawing/2014/main" id="{66148169-EEF2-484B-84D4-385124B970D0}"/>
              </a:ext>
            </a:extLst>
          </p:cNvPr>
          <p:cNvGrpSpPr/>
          <p:nvPr/>
        </p:nvGrpSpPr>
        <p:grpSpPr>
          <a:xfrm>
            <a:off x="845043" y="1340867"/>
            <a:ext cx="341362" cy="327858"/>
            <a:chOff x="7163051" y="722585"/>
            <a:chExt cx="476896" cy="458030"/>
          </a:xfrm>
        </p:grpSpPr>
        <p:sp>
          <p:nvSpPr>
            <p:cNvPr id="27" name="Google Shape;1793;p45">
              <a:extLst>
                <a:ext uri="{FF2B5EF4-FFF2-40B4-BE49-F238E27FC236}">
                  <a16:creationId xmlns:a16="http://schemas.microsoft.com/office/drawing/2014/main" id="{7C1E5D55-DE61-4BC8-8235-2CAF6F173B70}"/>
                </a:ext>
              </a:extLst>
            </p:cNvPr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94;p45">
              <a:extLst>
                <a:ext uri="{FF2B5EF4-FFF2-40B4-BE49-F238E27FC236}">
                  <a16:creationId xmlns:a16="http://schemas.microsoft.com/office/drawing/2014/main" id="{A2F1A8B7-3DE9-49C5-8DBF-BA41E4E1566A}"/>
                </a:ext>
              </a:extLst>
            </p:cNvPr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95;p45">
              <a:extLst>
                <a:ext uri="{FF2B5EF4-FFF2-40B4-BE49-F238E27FC236}">
                  <a16:creationId xmlns:a16="http://schemas.microsoft.com/office/drawing/2014/main" id="{2F8B6496-4A36-425E-B225-FEE3DDE52417}"/>
                </a:ext>
              </a:extLst>
            </p:cNvPr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96;p45">
              <a:extLst>
                <a:ext uri="{FF2B5EF4-FFF2-40B4-BE49-F238E27FC236}">
                  <a16:creationId xmlns:a16="http://schemas.microsoft.com/office/drawing/2014/main" id="{64F270FE-9705-47D7-BD78-DE2896FBDD09}"/>
                </a:ext>
              </a:extLst>
            </p:cNvPr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1D84456-0918-4F4F-A5EF-106D35A165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4614" y="1894647"/>
            <a:ext cx="3209059" cy="28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2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n-lt"/>
              </a:rPr>
              <a:t>Thử nghiệm với các thuộc tính Css cơ bản</a:t>
            </a:r>
            <a:endParaRPr sz="2800" dirty="0">
              <a:latin typeface="+mn-lt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CBDD97D-59A0-463A-A17E-9E4EC2E20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060193"/>
            <a:ext cx="6671401" cy="460370"/>
          </a:xfrm>
        </p:spPr>
        <p:txBody>
          <a:bodyPr/>
          <a:lstStyle/>
          <a:p>
            <a:pPr marL="270510">
              <a:lnSpc>
                <a:spcPct val="107000"/>
              </a:lnSpc>
              <a:spcAft>
                <a:spcPts val="800"/>
              </a:spcAft>
              <a:tabLst>
                <a:tab pos="3629025" algn="l"/>
              </a:tabLst>
            </a:pPr>
            <a:r>
              <a:rPr lang="en-US" kern="1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kern="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kern="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kern="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thuộc tính CSS cơ bản như font chữ, màu sắc, ...</a:t>
            </a:r>
            <a:endParaRPr lang="vi-VN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6440CC8-223C-44DA-828C-263B672FBA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0390" y="1520563"/>
            <a:ext cx="3641610" cy="136900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8AEC223-1BF9-4D6A-A819-E01ADDDD3D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82390" y="1524919"/>
            <a:ext cx="3290253" cy="136900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8581B24-7EEE-44C8-91E6-F5FD63E1E78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06245" y="2977834"/>
            <a:ext cx="5731510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03</a:t>
            </a:r>
            <a:endParaRPr dirty="0">
              <a:latin typeface="+mn-lt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46322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+mn-lt"/>
              </a:rPr>
              <a:t>JavaScript cơ bản</a:t>
            </a:r>
            <a:endParaRPr sz="4400" dirty="0">
              <a:latin typeface="+mn-lt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47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752030" y="3411970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EBDD414D-E7CB-469F-A0B6-F4597ACED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049" y="1028081"/>
            <a:ext cx="7397720" cy="2589537"/>
          </a:xfrm>
        </p:spPr>
        <p:txBody>
          <a:bodyPr/>
          <a:lstStyle/>
          <a:p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    JavaScript (JS)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ngôn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ngữ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lập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trình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dịch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nhẹ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(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hoặc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biên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dịch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đúng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lúc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)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với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hàm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hạng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nhất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.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Mặc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dù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nó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biết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đến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nhiều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nhất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ngôn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ngữ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kịch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bản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trang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Web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nhưng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nhiều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môi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trường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không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trình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duyệt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cũng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sử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dụng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nó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chẳng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hạn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như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Node.js, Apache CouchDB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Adobe Acrobat. JavaScript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ngôn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ngữ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động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đa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mô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hình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đơn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luồng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dựa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trên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nguyên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mẫu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hỗ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trợ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kiểu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hướng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đối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tượng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mệnh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lệnh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khai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báo</a:t>
            </a:r>
            <a:endParaRPr lang="vi-VN" sz="16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JavaScript </a:t>
            </a:r>
            <a:r>
              <a:rPr lang="vi-VN" dirty="0">
                <a:latin typeface="+mn-lt"/>
              </a:rPr>
              <a:t>cơ bản</a:t>
            </a:r>
            <a:endParaRPr dirty="0">
              <a:latin typeface="+mn-lt"/>
            </a:endParaRPr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6455741" y="2566451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Inline</a:t>
            </a:r>
            <a:endParaRPr dirty="0">
              <a:latin typeface="+mn-lt"/>
            </a:endParaRP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713225" y="2980884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Viết trực tiếp trong thẻ HTML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3584483" y="2980884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latin typeface="+mn-lt"/>
                <a:ea typeface="Calibri" panose="020F0502020204030204" pitchFamily="34" charset="0"/>
              </a:rPr>
              <a:t>V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iết</a:t>
            </a:r>
            <a:r>
              <a:rPr lang="fr-FR" sz="1800" dirty="0">
                <a:effectLst/>
                <a:latin typeface="+mn-lt"/>
                <a:ea typeface="Calibri" panose="020F0502020204030204" pitchFamily="34" charset="0"/>
              </a:rPr>
              <a:t> ra 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một</a:t>
            </a:r>
            <a:r>
              <a:rPr lang="fr-FR" sz="1800" dirty="0">
                <a:effectLst/>
                <a:latin typeface="+mn-lt"/>
                <a:ea typeface="Calibri" panose="020F0502020204030204" pitchFamily="34" charset="0"/>
              </a:rPr>
              <a:t> file 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js</a:t>
            </a:r>
            <a:r>
              <a:rPr lang="fr-FR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khác</a:t>
            </a:r>
            <a:r>
              <a:rPr lang="fr-FR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rồi</a:t>
            </a:r>
            <a:r>
              <a:rPr lang="fr-FR" sz="1800" dirty="0">
                <a:effectLst/>
                <a:latin typeface="+mn-lt"/>
                <a:ea typeface="Calibri" panose="020F0502020204030204" pitchFamily="34" charset="0"/>
              </a:rPr>
              <a:t> import 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vào</a:t>
            </a:r>
            <a:endParaRPr dirty="0">
              <a:latin typeface="+mn-lt"/>
            </a:endParaRPr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6455741" y="2980884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Viết trực tiếp trong thẻ 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720000" y="2589223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Inline</a:t>
            </a:r>
            <a:endParaRPr dirty="0">
              <a:latin typeface="+mn-lt"/>
            </a:endParaRP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3584483" y="2571750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Internal</a:t>
            </a:r>
            <a:endParaRPr dirty="0">
              <a:latin typeface="+mn-lt"/>
            </a:endParaRPr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12469" y="2101246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26CF38C-DFA1-4525-858F-3ABE75BAAA38}"/>
              </a:ext>
            </a:extLst>
          </p:cNvPr>
          <p:cNvSpPr txBox="1"/>
          <p:nvPr/>
        </p:nvSpPr>
        <p:spPr>
          <a:xfrm>
            <a:off x="1888950" y="1253649"/>
            <a:ext cx="4259835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CSS, JavaScript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endParaRPr lang="vi-VN" sz="105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" name="Google Shape;2668;p65">
            <a:extLst>
              <a:ext uri="{FF2B5EF4-FFF2-40B4-BE49-F238E27FC236}">
                <a16:creationId xmlns:a16="http://schemas.microsoft.com/office/drawing/2014/main" id="{6FAC9062-E6CB-4E8E-B861-78327929B9DB}"/>
              </a:ext>
            </a:extLst>
          </p:cNvPr>
          <p:cNvGrpSpPr/>
          <p:nvPr/>
        </p:nvGrpSpPr>
        <p:grpSpPr>
          <a:xfrm>
            <a:off x="3672292" y="2017569"/>
            <a:ext cx="346575" cy="449475"/>
            <a:chOff x="2390336" y="2952799"/>
            <a:chExt cx="367485" cy="476593"/>
          </a:xfrm>
        </p:grpSpPr>
        <p:sp>
          <p:nvSpPr>
            <p:cNvPr id="68" name="Google Shape;2669;p65">
              <a:extLst>
                <a:ext uri="{FF2B5EF4-FFF2-40B4-BE49-F238E27FC236}">
                  <a16:creationId xmlns:a16="http://schemas.microsoft.com/office/drawing/2014/main" id="{B29C8136-4754-49A0-99DC-157B5768698C}"/>
                </a:ext>
              </a:extLst>
            </p:cNvPr>
            <p:cNvSpPr/>
            <p:nvPr/>
          </p:nvSpPr>
          <p:spPr>
            <a:xfrm>
              <a:off x="2390336" y="2952799"/>
              <a:ext cx="367485" cy="476593"/>
            </a:xfrm>
            <a:custGeom>
              <a:avLst/>
              <a:gdLst/>
              <a:ahLst/>
              <a:cxnLst/>
              <a:rect l="l" t="t" r="r" b="b"/>
              <a:pathLst>
                <a:path w="9700" h="12580" extrusionOk="0">
                  <a:moveTo>
                    <a:pt x="7635" y="670"/>
                  </a:moveTo>
                  <a:lnTo>
                    <a:pt x="9112" y="2361"/>
                  </a:lnTo>
                  <a:lnTo>
                    <a:pt x="7635" y="2361"/>
                  </a:lnTo>
                  <a:lnTo>
                    <a:pt x="7635" y="670"/>
                  </a:lnTo>
                  <a:close/>
                  <a:moveTo>
                    <a:pt x="906" y="1"/>
                  </a:moveTo>
                  <a:cubicBezTo>
                    <a:pt x="803" y="1"/>
                    <a:pt x="720" y="83"/>
                    <a:pt x="720" y="184"/>
                  </a:cubicBezTo>
                  <a:lnTo>
                    <a:pt x="720" y="6456"/>
                  </a:lnTo>
                  <a:lnTo>
                    <a:pt x="184" y="6456"/>
                  </a:lnTo>
                  <a:cubicBezTo>
                    <a:pt x="81" y="6456"/>
                    <a:pt x="1" y="6537"/>
                    <a:pt x="1" y="6639"/>
                  </a:cubicBezTo>
                  <a:lnTo>
                    <a:pt x="1" y="10234"/>
                  </a:lnTo>
                  <a:cubicBezTo>
                    <a:pt x="1" y="10337"/>
                    <a:pt x="83" y="10418"/>
                    <a:pt x="184" y="10418"/>
                  </a:cubicBezTo>
                  <a:lnTo>
                    <a:pt x="720" y="10418"/>
                  </a:lnTo>
                  <a:lnTo>
                    <a:pt x="720" y="12396"/>
                  </a:lnTo>
                  <a:cubicBezTo>
                    <a:pt x="720" y="12499"/>
                    <a:pt x="803" y="12579"/>
                    <a:pt x="904" y="12579"/>
                  </a:cubicBezTo>
                  <a:lnTo>
                    <a:pt x="9516" y="12579"/>
                  </a:lnTo>
                  <a:cubicBezTo>
                    <a:pt x="9616" y="12579"/>
                    <a:pt x="9698" y="12499"/>
                    <a:pt x="9698" y="12397"/>
                  </a:cubicBezTo>
                  <a:lnTo>
                    <a:pt x="9698" y="4384"/>
                  </a:lnTo>
                  <a:cubicBezTo>
                    <a:pt x="9698" y="4289"/>
                    <a:pt x="9628" y="4204"/>
                    <a:pt x="9534" y="4194"/>
                  </a:cubicBezTo>
                  <a:cubicBezTo>
                    <a:pt x="9528" y="4194"/>
                    <a:pt x="9523" y="4194"/>
                    <a:pt x="9517" y="4194"/>
                  </a:cubicBezTo>
                  <a:cubicBezTo>
                    <a:pt x="9418" y="4194"/>
                    <a:pt x="9338" y="4275"/>
                    <a:pt x="9338" y="4378"/>
                  </a:cubicBezTo>
                  <a:lnTo>
                    <a:pt x="9338" y="12219"/>
                  </a:lnTo>
                  <a:lnTo>
                    <a:pt x="1081" y="12219"/>
                  </a:lnTo>
                  <a:lnTo>
                    <a:pt x="1081" y="10418"/>
                  </a:lnTo>
                  <a:lnTo>
                    <a:pt x="1981" y="10418"/>
                  </a:lnTo>
                  <a:cubicBezTo>
                    <a:pt x="2077" y="10418"/>
                    <a:pt x="2162" y="10349"/>
                    <a:pt x="2170" y="10254"/>
                  </a:cubicBezTo>
                  <a:cubicBezTo>
                    <a:pt x="2179" y="10148"/>
                    <a:pt x="2095" y="10058"/>
                    <a:pt x="1991" y="10058"/>
                  </a:cubicBezTo>
                  <a:lnTo>
                    <a:pt x="361" y="10058"/>
                  </a:ln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2971" y="10058"/>
                  </a:lnTo>
                  <a:cubicBezTo>
                    <a:pt x="2876" y="10058"/>
                    <a:pt x="2791" y="10128"/>
                    <a:pt x="2782" y="10222"/>
                  </a:cubicBezTo>
                  <a:cubicBezTo>
                    <a:pt x="2773" y="10329"/>
                    <a:pt x="2857" y="10418"/>
                    <a:pt x="2962" y="10418"/>
                  </a:cubicBezTo>
                  <a:lnTo>
                    <a:pt x="7452" y="10418"/>
                  </a:lnTo>
                  <a:cubicBezTo>
                    <a:pt x="7553" y="10418"/>
                    <a:pt x="7635" y="10336"/>
                    <a:pt x="7635" y="10234"/>
                  </a:cubicBezTo>
                  <a:lnTo>
                    <a:pt x="7635" y="6639"/>
                  </a:lnTo>
                  <a:cubicBezTo>
                    <a:pt x="7635" y="6536"/>
                    <a:pt x="7552" y="6456"/>
                    <a:pt x="7452" y="6456"/>
                  </a:cubicBezTo>
                  <a:lnTo>
                    <a:pt x="1082" y="6456"/>
                  </a:lnTo>
                  <a:lnTo>
                    <a:pt x="1082" y="361"/>
                  </a:lnTo>
                  <a:lnTo>
                    <a:pt x="7275" y="361"/>
                  </a:lnTo>
                  <a:lnTo>
                    <a:pt x="7275" y="2535"/>
                  </a:lnTo>
                  <a:cubicBezTo>
                    <a:pt x="7275" y="2637"/>
                    <a:pt x="7357" y="2719"/>
                    <a:pt x="7458" y="2719"/>
                  </a:cubicBezTo>
                  <a:lnTo>
                    <a:pt x="9338" y="2719"/>
                  </a:lnTo>
                  <a:lnTo>
                    <a:pt x="9338" y="3526"/>
                  </a:lnTo>
                  <a:cubicBezTo>
                    <a:pt x="9339" y="3630"/>
                    <a:pt x="9418" y="3713"/>
                    <a:pt x="9518" y="3713"/>
                  </a:cubicBezTo>
                  <a:cubicBezTo>
                    <a:pt x="9617" y="3713"/>
                    <a:pt x="9699" y="3630"/>
                    <a:pt x="9699" y="3529"/>
                  </a:cubicBezTo>
                  <a:lnTo>
                    <a:pt x="9699" y="2537"/>
                  </a:lnTo>
                  <a:cubicBezTo>
                    <a:pt x="9699" y="2493"/>
                    <a:pt x="9683" y="2452"/>
                    <a:pt x="9654" y="2417"/>
                  </a:cubicBezTo>
                  <a:lnTo>
                    <a:pt x="7630" y="64"/>
                  </a:lnTo>
                  <a:cubicBezTo>
                    <a:pt x="7595" y="24"/>
                    <a:pt x="7546" y="1"/>
                    <a:pt x="7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70;p65">
              <a:extLst>
                <a:ext uri="{FF2B5EF4-FFF2-40B4-BE49-F238E27FC236}">
                  <a16:creationId xmlns:a16="http://schemas.microsoft.com/office/drawing/2014/main" id="{54AA637D-76FC-48D0-A8E7-41E95B8EA05A}"/>
                </a:ext>
              </a:extLst>
            </p:cNvPr>
            <p:cNvSpPr/>
            <p:nvPr/>
          </p:nvSpPr>
          <p:spPr>
            <a:xfrm>
              <a:off x="2466523" y="3234209"/>
              <a:ext cx="65958" cy="76641"/>
            </a:xfrm>
            <a:custGeom>
              <a:avLst/>
              <a:gdLst/>
              <a:ahLst/>
              <a:cxnLst/>
              <a:rect l="l" t="t" r="r" b="b"/>
              <a:pathLst>
                <a:path w="1741" h="2023" extrusionOk="0">
                  <a:moveTo>
                    <a:pt x="864" y="610"/>
                  </a:moveTo>
                  <a:lnTo>
                    <a:pt x="1095" y="1224"/>
                  </a:lnTo>
                  <a:lnTo>
                    <a:pt x="629" y="1224"/>
                  </a:lnTo>
                  <a:lnTo>
                    <a:pt x="864" y="610"/>
                  </a:lnTo>
                  <a:close/>
                  <a:moveTo>
                    <a:pt x="864" y="1"/>
                  </a:moveTo>
                  <a:cubicBezTo>
                    <a:pt x="772" y="1"/>
                    <a:pt x="693" y="55"/>
                    <a:pt x="659" y="139"/>
                  </a:cubicBezTo>
                  <a:cubicBezTo>
                    <a:pt x="659" y="140"/>
                    <a:pt x="657" y="141"/>
                    <a:pt x="657" y="142"/>
                  </a:cubicBezTo>
                  <a:lnTo>
                    <a:pt x="37" y="1774"/>
                  </a:lnTo>
                  <a:cubicBezTo>
                    <a:pt x="1" y="1869"/>
                    <a:pt x="49" y="1975"/>
                    <a:pt x="143" y="2010"/>
                  </a:cubicBezTo>
                  <a:cubicBezTo>
                    <a:pt x="165" y="2019"/>
                    <a:pt x="187" y="2023"/>
                    <a:pt x="209" y="2023"/>
                  </a:cubicBezTo>
                  <a:cubicBezTo>
                    <a:pt x="283" y="2023"/>
                    <a:pt x="353" y="1977"/>
                    <a:pt x="380" y="1905"/>
                  </a:cubicBezTo>
                  <a:lnTo>
                    <a:pt x="490" y="1617"/>
                  </a:lnTo>
                  <a:lnTo>
                    <a:pt x="1233" y="1617"/>
                  </a:lnTo>
                  <a:lnTo>
                    <a:pt x="1342" y="1904"/>
                  </a:lnTo>
                  <a:cubicBezTo>
                    <a:pt x="1373" y="1986"/>
                    <a:pt x="1440" y="2021"/>
                    <a:pt x="1508" y="2021"/>
                  </a:cubicBezTo>
                  <a:cubicBezTo>
                    <a:pt x="1623" y="2021"/>
                    <a:pt x="1741" y="1919"/>
                    <a:pt x="1687" y="1774"/>
                  </a:cubicBezTo>
                  <a:lnTo>
                    <a:pt x="1071" y="142"/>
                  </a:lnTo>
                  <a:cubicBezTo>
                    <a:pt x="1071" y="142"/>
                    <a:pt x="1071" y="142"/>
                    <a:pt x="1071" y="142"/>
                  </a:cubicBezTo>
                  <a:cubicBezTo>
                    <a:pt x="1070" y="142"/>
                    <a:pt x="1069" y="140"/>
                    <a:pt x="1069" y="139"/>
                  </a:cubicBezTo>
                  <a:cubicBezTo>
                    <a:pt x="1034" y="55"/>
                    <a:pt x="954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71;p65">
              <a:extLst>
                <a:ext uri="{FF2B5EF4-FFF2-40B4-BE49-F238E27FC236}">
                  <a16:creationId xmlns:a16="http://schemas.microsoft.com/office/drawing/2014/main" id="{89D82648-B9B8-4C23-9E93-174A69840D1D}"/>
                </a:ext>
              </a:extLst>
            </p:cNvPr>
            <p:cNvSpPr/>
            <p:nvPr/>
          </p:nvSpPr>
          <p:spPr>
            <a:xfrm>
              <a:off x="2586353" y="3234209"/>
              <a:ext cx="65958" cy="76717"/>
            </a:xfrm>
            <a:custGeom>
              <a:avLst/>
              <a:gdLst/>
              <a:ahLst/>
              <a:cxnLst/>
              <a:rect l="l" t="t" r="r" b="b"/>
              <a:pathLst>
                <a:path w="1741" h="2025" extrusionOk="0">
                  <a:moveTo>
                    <a:pt x="865" y="611"/>
                  </a:moveTo>
                  <a:lnTo>
                    <a:pt x="1096" y="1225"/>
                  </a:lnTo>
                  <a:lnTo>
                    <a:pt x="631" y="1225"/>
                  </a:lnTo>
                  <a:lnTo>
                    <a:pt x="865" y="611"/>
                  </a:lnTo>
                  <a:close/>
                  <a:moveTo>
                    <a:pt x="864" y="1"/>
                  </a:moveTo>
                  <a:cubicBezTo>
                    <a:pt x="772" y="1"/>
                    <a:pt x="693" y="55"/>
                    <a:pt x="659" y="139"/>
                  </a:cubicBezTo>
                  <a:cubicBezTo>
                    <a:pt x="659" y="140"/>
                    <a:pt x="657" y="141"/>
                    <a:pt x="657" y="142"/>
                  </a:cubicBezTo>
                  <a:lnTo>
                    <a:pt x="37" y="1774"/>
                  </a:lnTo>
                  <a:cubicBezTo>
                    <a:pt x="1" y="1869"/>
                    <a:pt x="49" y="1976"/>
                    <a:pt x="143" y="2013"/>
                  </a:cubicBezTo>
                  <a:cubicBezTo>
                    <a:pt x="164" y="2021"/>
                    <a:pt x="186" y="2024"/>
                    <a:pt x="208" y="2024"/>
                  </a:cubicBezTo>
                  <a:cubicBezTo>
                    <a:pt x="283" y="2024"/>
                    <a:pt x="353" y="1979"/>
                    <a:pt x="380" y="1906"/>
                  </a:cubicBezTo>
                  <a:lnTo>
                    <a:pt x="490" y="1618"/>
                  </a:lnTo>
                  <a:lnTo>
                    <a:pt x="1233" y="1618"/>
                  </a:lnTo>
                  <a:lnTo>
                    <a:pt x="1342" y="1905"/>
                  </a:lnTo>
                  <a:cubicBezTo>
                    <a:pt x="1373" y="1987"/>
                    <a:pt x="1440" y="2022"/>
                    <a:pt x="1508" y="2022"/>
                  </a:cubicBezTo>
                  <a:cubicBezTo>
                    <a:pt x="1623" y="2022"/>
                    <a:pt x="1741" y="1920"/>
                    <a:pt x="1687" y="1775"/>
                  </a:cubicBezTo>
                  <a:lnTo>
                    <a:pt x="1071" y="144"/>
                  </a:lnTo>
                  <a:cubicBezTo>
                    <a:pt x="1070" y="142"/>
                    <a:pt x="1070" y="140"/>
                    <a:pt x="1069" y="139"/>
                  </a:cubicBezTo>
                  <a:cubicBezTo>
                    <a:pt x="1034" y="55"/>
                    <a:pt x="955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72;p65">
              <a:extLst>
                <a:ext uri="{FF2B5EF4-FFF2-40B4-BE49-F238E27FC236}">
                  <a16:creationId xmlns:a16="http://schemas.microsoft.com/office/drawing/2014/main" id="{63717C0A-B8C2-4DC9-BAA4-BE97C3176B88}"/>
                </a:ext>
              </a:extLst>
            </p:cNvPr>
            <p:cNvSpPr/>
            <p:nvPr/>
          </p:nvSpPr>
          <p:spPr>
            <a:xfrm>
              <a:off x="2418939" y="3234626"/>
              <a:ext cx="35953" cy="75088"/>
            </a:xfrm>
            <a:custGeom>
              <a:avLst/>
              <a:gdLst/>
              <a:ahLst/>
              <a:cxnLst/>
              <a:rect l="l" t="t" r="r" b="b"/>
              <a:pathLst>
                <a:path w="949" h="1982" extrusionOk="0">
                  <a:moveTo>
                    <a:pt x="769" y="0"/>
                  </a:moveTo>
                  <a:cubicBezTo>
                    <a:pt x="668" y="0"/>
                    <a:pt x="588" y="81"/>
                    <a:pt x="588" y="180"/>
                  </a:cubicBezTo>
                  <a:lnTo>
                    <a:pt x="588" y="1475"/>
                  </a:lnTo>
                  <a:cubicBezTo>
                    <a:pt x="588" y="1530"/>
                    <a:pt x="560" y="1579"/>
                    <a:pt x="515" y="1606"/>
                  </a:cubicBezTo>
                  <a:cubicBezTo>
                    <a:pt x="497" y="1616"/>
                    <a:pt x="479" y="1620"/>
                    <a:pt x="461" y="1620"/>
                  </a:cubicBezTo>
                  <a:cubicBezTo>
                    <a:pt x="392" y="1620"/>
                    <a:pt x="330" y="1562"/>
                    <a:pt x="326" y="1557"/>
                  </a:cubicBezTo>
                  <a:cubicBezTo>
                    <a:pt x="290" y="1522"/>
                    <a:pt x="245" y="1505"/>
                    <a:pt x="199" y="1505"/>
                  </a:cubicBezTo>
                  <a:cubicBezTo>
                    <a:pt x="153" y="1505"/>
                    <a:pt x="107" y="1522"/>
                    <a:pt x="72" y="1557"/>
                  </a:cubicBezTo>
                  <a:cubicBezTo>
                    <a:pt x="1" y="1628"/>
                    <a:pt x="1" y="1742"/>
                    <a:pt x="70" y="1812"/>
                  </a:cubicBezTo>
                  <a:cubicBezTo>
                    <a:pt x="145" y="1888"/>
                    <a:pt x="290" y="1982"/>
                    <a:pt x="461" y="1982"/>
                  </a:cubicBezTo>
                  <a:cubicBezTo>
                    <a:pt x="732" y="1982"/>
                    <a:pt x="949" y="1741"/>
                    <a:pt x="949" y="1475"/>
                  </a:cubicBezTo>
                  <a:lnTo>
                    <a:pt x="949" y="190"/>
                  </a:lnTo>
                  <a:cubicBezTo>
                    <a:pt x="949" y="93"/>
                    <a:pt x="880" y="8"/>
                    <a:pt x="785" y="1"/>
                  </a:cubicBezTo>
                  <a:cubicBezTo>
                    <a:pt x="780" y="1"/>
                    <a:pt x="77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73;p65">
              <a:extLst>
                <a:ext uri="{FF2B5EF4-FFF2-40B4-BE49-F238E27FC236}">
                  <a16:creationId xmlns:a16="http://schemas.microsoft.com/office/drawing/2014/main" id="{254D11FB-AFC5-42BB-970F-2112205C9CD3}"/>
                </a:ext>
              </a:extLst>
            </p:cNvPr>
            <p:cNvSpPr/>
            <p:nvPr/>
          </p:nvSpPr>
          <p:spPr>
            <a:xfrm>
              <a:off x="2528238" y="3233754"/>
              <a:ext cx="60351" cy="76603"/>
            </a:xfrm>
            <a:custGeom>
              <a:avLst/>
              <a:gdLst/>
              <a:ahLst/>
              <a:cxnLst/>
              <a:rect l="l" t="t" r="r" b="b"/>
              <a:pathLst>
                <a:path w="1593" h="2022" extrusionOk="0">
                  <a:moveTo>
                    <a:pt x="206" y="1"/>
                  </a:moveTo>
                  <a:cubicBezTo>
                    <a:pt x="186" y="1"/>
                    <a:pt x="166" y="4"/>
                    <a:pt x="147" y="10"/>
                  </a:cubicBezTo>
                  <a:cubicBezTo>
                    <a:pt x="51" y="43"/>
                    <a:pt x="0" y="148"/>
                    <a:pt x="33" y="245"/>
                  </a:cubicBezTo>
                  <a:lnTo>
                    <a:pt x="598" y="1875"/>
                  </a:lnTo>
                  <a:cubicBezTo>
                    <a:pt x="630" y="1963"/>
                    <a:pt x="713" y="2021"/>
                    <a:pt x="807" y="2021"/>
                  </a:cubicBezTo>
                  <a:lnTo>
                    <a:pt x="808" y="2021"/>
                  </a:lnTo>
                  <a:cubicBezTo>
                    <a:pt x="902" y="2021"/>
                    <a:pt x="986" y="1960"/>
                    <a:pt x="1016" y="1870"/>
                  </a:cubicBezTo>
                  <a:lnTo>
                    <a:pt x="1557" y="243"/>
                  </a:lnTo>
                  <a:cubicBezTo>
                    <a:pt x="1592" y="150"/>
                    <a:pt x="1540" y="45"/>
                    <a:pt x="1442" y="13"/>
                  </a:cubicBezTo>
                  <a:cubicBezTo>
                    <a:pt x="1424" y="7"/>
                    <a:pt x="1404" y="4"/>
                    <a:pt x="1385" y="4"/>
                  </a:cubicBezTo>
                  <a:cubicBezTo>
                    <a:pt x="1308" y="4"/>
                    <a:pt x="1236" y="52"/>
                    <a:pt x="1210" y="130"/>
                  </a:cubicBezTo>
                  <a:lnTo>
                    <a:pt x="805" y="1346"/>
                  </a:lnTo>
                  <a:lnTo>
                    <a:pt x="380" y="125"/>
                  </a:lnTo>
                  <a:cubicBezTo>
                    <a:pt x="354" y="49"/>
                    <a:pt x="283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2498;p65">
            <a:extLst>
              <a:ext uri="{FF2B5EF4-FFF2-40B4-BE49-F238E27FC236}">
                <a16:creationId xmlns:a16="http://schemas.microsoft.com/office/drawing/2014/main" id="{397316CC-3B44-4E8E-8CAC-9502D449CE18}"/>
              </a:ext>
            </a:extLst>
          </p:cNvPr>
          <p:cNvGrpSpPr/>
          <p:nvPr/>
        </p:nvGrpSpPr>
        <p:grpSpPr>
          <a:xfrm>
            <a:off x="6537463" y="2015297"/>
            <a:ext cx="346539" cy="449439"/>
            <a:chOff x="7217832" y="3730048"/>
            <a:chExt cx="367447" cy="476555"/>
          </a:xfrm>
        </p:grpSpPr>
        <p:sp>
          <p:nvSpPr>
            <p:cNvPr id="74" name="Google Shape;2499;p65">
              <a:extLst>
                <a:ext uri="{FF2B5EF4-FFF2-40B4-BE49-F238E27FC236}">
                  <a16:creationId xmlns:a16="http://schemas.microsoft.com/office/drawing/2014/main" id="{2ADD2D91-ADDE-4E42-9712-00C8688685B1}"/>
                </a:ext>
              </a:extLst>
            </p:cNvPr>
            <p:cNvSpPr/>
            <p:nvPr/>
          </p:nvSpPr>
          <p:spPr>
            <a:xfrm>
              <a:off x="7217832" y="3730048"/>
              <a:ext cx="367447" cy="476555"/>
            </a:xfrm>
            <a:custGeom>
              <a:avLst/>
              <a:gdLst/>
              <a:ahLst/>
              <a:cxnLst/>
              <a:rect l="l" t="t" r="r" b="b"/>
              <a:pathLst>
                <a:path w="9699" h="12579" extrusionOk="0">
                  <a:moveTo>
                    <a:pt x="7274" y="362"/>
                  </a:moveTo>
                  <a:lnTo>
                    <a:pt x="7274" y="2551"/>
                  </a:lnTo>
                  <a:cubicBezTo>
                    <a:pt x="7274" y="2551"/>
                    <a:pt x="7359" y="2734"/>
                    <a:pt x="7459" y="2753"/>
                  </a:cubicBezTo>
                  <a:lnTo>
                    <a:pt x="7940" y="2753"/>
                  </a:lnTo>
                  <a:cubicBezTo>
                    <a:pt x="8042" y="2735"/>
                    <a:pt x="8123" y="2652"/>
                    <a:pt x="8123" y="2551"/>
                  </a:cubicBezTo>
                  <a:cubicBezTo>
                    <a:pt x="8123" y="2448"/>
                    <a:pt x="8041" y="2367"/>
                    <a:pt x="7940" y="2359"/>
                  </a:cubicBezTo>
                  <a:lnTo>
                    <a:pt x="7632" y="2359"/>
                  </a:lnTo>
                  <a:lnTo>
                    <a:pt x="7632" y="674"/>
                  </a:lnTo>
                  <a:lnTo>
                    <a:pt x="9119" y="2359"/>
                  </a:lnTo>
                  <a:lnTo>
                    <a:pt x="8798" y="2359"/>
                  </a:lnTo>
                  <a:cubicBezTo>
                    <a:pt x="8695" y="2365"/>
                    <a:pt x="8615" y="2448"/>
                    <a:pt x="8615" y="2551"/>
                  </a:cubicBezTo>
                  <a:cubicBezTo>
                    <a:pt x="8615" y="2652"/>
                    <a:pt x="8798" y="2753"/>
                    <a:pt x="8798" y="2753"/>
                  </a:cubicBezTo>
                  <a:lnTo>
                    <a:pt x="9337" y="2753"/>
                  </a:lnTo>
                  <a:lnTo>
                    <a:pt x="9337" y="12221"/>
                  </a:lnTo>
                  <a:lnTo>
                    <a:pt x="1081" y="12221"/>
                  </a:lnTo>
                  <a:lnTo>
                    <a:pt x="1081" y="10419"/>
                  </a:lnTo>
                  <a:lnTo>
                    <a:pt x="7450" y="10419"/>
                  </a:lnTo>
                  <a:cubicBezTo>
                    <a:pt x="7553" y="10419"/>
                    <a:pt x="7633" y="10338"/>
                    <a:pt x="7633" y="10236"/>
                  </a:cubicBezTo>
                  <a:lnTo>
                    <a:pt x="7633" y="6637"/>
                  </a:lnTo>
                  <a:cubicBezTo>
                    <a:pt x="7633" y="6537"/>
                    <a:pt x="7553" y="6455"/>
                    <a:pt x="7452" y="6455"/>
                  </a:cubicBezTo>
                  <a:lnTo>
                    <a:pt x="3196" y="6455"/>
                  </a:lnTo>
                  <a:cubicBezTo>
                    <a:pt x="3100" y="6455"/>
                    <a:pt x="3014" y="6525"/>
                    <a:pt x="3007" y="6620"/>
                  </a:cubicBezTo>
                  <a:cubicBezTo>
                    <a:pt x="2998" y="6726"/>
                    <a:pt x="3081" y="6815"/>
                    <a:pt x="3186" y="6815"/>
                  </a:cubicBezTo>
                  <a:lnTo>
                    <a:pt x="7274" y="6815"/>
                  </a:lnTo>
                  <a:lnTo>
                    <a:pt x="7274" y="10060"/>
                  </a:lnTo>
                  <a:lnTo>
                    <a:pt x="359" y="10060"/>
                  </a:lnTo>
                  <a:lnTo>
                    <a:pt x="359" y="6815"/>
                  </a:lnTo>
                  <a:lnTo>
                    <a:pt x="2227" y="6815"/>
                  </a:lnTo>
                  <a:cubicBezTo>
                    <a:pt x="2310" y="6815"/>
                    <a:pt x="2386" y="6763"/>
                    <a:pt x="2410" y="6683"/>
                  </a:cubicBezTo>
                  <a:cubicBezTo>
                    <a:pt x="2451" y="6547"/>
                    <a:pt x="2357" y="6423"/>
                    <a:pt x="2236" y="6423"/>
                  </a:cubicBezTo>
                  <a:lnTo>
                    <a:pt x="1081" y="6423"/>
                  </a:lnTo>
                  <a:lnTo>
                    <a:pt x="1081" y="362"/>
                  </a:lnTo>
                  <a:close/>
                  <a:moveTo>
                    <a:pt x="904" y="0"/>
                  </a:moveTo>
                  <a:cubicBezTo>
                    <a:pt x="802" y="0"/>
                    <a:pt x="720" y="82"/>
                    <a:pt x="720" y="184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1" y="6454"/>
                    <a:pt x="0" y="6537"/>
                    <a:pt x="0" y="6637"/>
                  </a:cubicBezTo>
                  <a:lnTo>
                    <a:pt x="0" y="10234"/>
                  </a:lnTo>
                  <a:cubicBezTo>
                    <a:pt x="0" y="10336"/>
                    <a:pt x="82" y="10417"/>
                    <a:pt x="183" y="10417"/>
                  </a:cubicBezTo>
                  <a:lnTo>
                    <a:pt x="720" y="10417"/>
                  </a:lnTo>
                  <a:lnTo>
                    <a:pt x="720" y="12396"/>
                  </a:lnTo>
                  <a:cubicBezTo>
                    <a:pt x="720" y="12497"/>
                    <a:pt x="802" y="12579"/>
                    <a:pt x="903" y="12579"/>
                  </a:cubicBezTo>
                  <a:lnTo>
                    <a:pt x="9512" y="12579"/>
                  </a:lnTo>
                  <a:cubicBezTo>
                    <a:pt x="9615" y="12579"/>
                    <a:pt x="9695" y="12496"/>
                    <a:pt x="9695" y="12396"/>
                  </a:cubicBezTo>
                  <a:lnTo>
                    <a:pt x="9695" y="2547"/>
                  </a:lnTo>
                  <a:cubicBezTo>
                    <a:pt x="9699" y="2505"/>
                    <a:pt x="9683" y="2462"/>
                    <a:pt x="9654" y="2428"/>
                  </a:cubicBezTo>
                  <a:lnTo>
                    <a:pt x="7588" y="63"/>
                  </a:lnTo>
                  <a:cubicBezTo>
                    <a:pt x="7553" y="22"/>
                    <a:pt x="7502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00;p65">
              <a:extLst>
                <a:ext uri="{FF2B5EF4-FFF2-40B4-BE49-F238E27FC236}">
                  <a16:creationId xmlns:a16="http://schemas.microsoft.com/office/drawing/2014/main" id="{3A2F9478-6513-4F49-88D8-47753AE44F42}"/>
                </a:ext>
              </a:extLst>
            </p:cNvPr>
            <p:cNvSpPr/>
            <p:nvPr/>
          </p:nvSpPr>
          <p:spPr>
            <a:xfrm>
              <a:off x="7362136" y="4018315"/>
              <a:ext cx="66905" cy="63041"/>
            </a:xfrm>
            <a:custGeom>
              <a:avLst/>
              <a:gdLst/>
              <a:ahLst/>
              <a:cxnLst/>
              <a:rect l="l" t="t" r="r" b="b"/>
              <a:pathLst>
                <a:path w="1766" h="1664" extrusionOk="0">
                  <a:moveTo>
                    <a:pt x="455" y="1"/>
                  </a:moveTo>
                  <a:cubicBezTo>
                    <a:pt x="451" y="1"/>
                    <a:pt x="446" y="1"/>
                    <a:pt x="441" y="1"/>
                  </a:cubicBezTo>
                  <a:cubicBezTo>
                    <a:pt x="345" y="8"/>
                    <a:pt x="265" y="79"/>
                    <a:pt x="246" y="175"/>
                  </a:cubicBezTo>
                  <a:lnTo>
                    <a:pt x="19" y="1438"/>
                  </a:lnTo>
                  <a:cubicBezTo>
                    <a:pt x="0" y="1537"/>
                    <a:pt x="67" y="1632"/>
                    <a:pt x="167" y="1650"/>
                  </a:cubicBezTo>
                  <a:cubicBezTo>
                    <a:pt x="178" y="1652"/>
                    <a:pt x="188" y="1653"/>
                    <a:pt x="199" y="1653"/>
                  </a:cubicBezTo>
                  <a:cubicBezTo>
                    <a:pt x="286" y="1653"/>
                    <a:pt x="364" y="1590"/>
                    <a:pt x="380" y="1501"/>
                  </a:cubicBezTo>
                  <a:lnTo>
                    <a:pt x="493" y="881"/>
                  </a:lnTo>
                  <a:lnTo>
                    <a:pt x="679" y="1512"/>
                  </a:lnTo>
                  <a:cubicBezTo>
                    <a:pt x="679" y="1515"/>
                    <a:pt x="680" y="1516"/>
                    <a:pt x="681" y="1519"/>
                  </a:cubicBezTo>
                  <a:cubicBezTo>
                    <a:pt x="710" y="1606"/>
                    <a:pt x="791" y="1663"/>
                    <a:pt x="883" y="1663"/>
                  </a:cubicBezTo>
                  <a:lnTo>
                    <a:pt x="884" y="1663"/>
                  </a:lnTo>
                  <a:cubicBezTo>
                    <a:pt x="979" y="1663"/>
                    <a:pt x="1063" y="1603"/>
                    <a:pt x="1088" y="1511"/>
                  </a:cubicBezTo>
                  <a:lnTo>
                    <a:pt x="1267" y="881"/>
                  </a:lnTo>
                  <a:lnTo>
                    <a:pt x="1386" y="1505"/>
                  </a:lnTo>
                  <a:cubicBezTo>
                    <a:pt x="1403" y="1593"/>
                    <a:pt x="1480" y="1655"/>
                    <a:pt x="1567" y="1655"/>
                  </a:cubicBezTo>
                  <a:cubicBezTo>
                    <a:pt x="1578" y="1655"/>
                    <a:pt x="1589" y="1654"/>
                    <a:pt x="1601" y="1652"/>
                  </a:cubicBezTo>
                  <a:cubicBezTo>
                    <a:pt x="1700" y="1632"/>
                    <a:pt x="1765" y="1537"/>
                    <a:pt x="1747" y="1437"/>
                  </a:cubicBezTo>
                  <a:lnTo>
                    <a:pt x="1504" y="171"/>
                  </a:lnTo>
                  <a:cubicBezTo>
                    <a:pt x="1486" y="77"/>
                    <a:pt x="1404" y="7"/>
                    <a:pt x="1309" y="1"/>
                  </a:cubicBezTo>
                  <a:cubicBezTo>
                    <a:pt x="1305" y="1"/>
                    <a:pt x="1301" y="1"/>
                    <a:pt x="1297" y="1"/>
                  </a:cubicBezTo>
                  <a:cubicBezTo>
                    <a:pt x="1204" y="1"/>
                    <a:pt x="1123" y="60"/>
                    <a:pt x="1094" y="148"/>
                  </a:cubicBezTo>
                  <a:cubicBezTo>
                    <a:pt x="1093" y="150"/>
                    <a:pt x="1093" y="152"/>
                    <a:pt x="1093" y="154"/>
                  </a:cubicBezTo>
                  <a:lnTo>
                    <a:pt x="880" y="898"/>
                  </a:lnTo>
                  <a:lnTo>
                    <a:pt x="660" y="153"/>
                  </a:lnTo>
                  <a:cubicBezTo>
                    <a:pt x="660" y="150"/>
                    <a:pt x="659" y="149"/>
                    <a:pt x="658" y="147"/>
                  </a:cubicBezTo>
                  <a:cubicBezTo>
                    <a:pt x="629" y="59"/>
                    <a:pt x="547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01;p65">
              <a:extLst>
                <a:ext uri="{FF2B5EF4-FFF2-40B4-BE49-F238E27FC236}">
                  <a16:creationId xmlns:a16="http://schemas.microsoft.com/office/drawing/2014/main" id="{4D9F3A23-71A0-4D54-B6E8-718F97DA8392}"/>
                </a:ext>
              </a:extLst>
            </p:cNvPr>
            <p:cNvSpPr/>
            <p:nvPr/>
          </p:nvSpPr>
          <p:spPr>
            <a:xfrm>
              <a:off x="7442452" y="4017292"/>
              <a:ext cx="32013" cy="63116"/>
            </a:xfrm>
            <a:custGeom>
              <a:avLst/>
              <a:gdLst/>
              <a:ahLst/>
              <a:cxnLst/>
              <a:rect l="l" t="t" r="r" b="b"/>
              <a:pathLst>
                <a:path w="845" h="1666" extrusionOk="0">
                  <a:moveTo>
                    <a:pt x="180" y="0"/>
                  </a:moveTo>
                  <a:cubicBezTo>
                    <a:pt x="80" y="0"/>
                    <a:pt x="0" y="82"/>
                    <a:pt x="0" y="184"/>
                  </a:cubicBezTo>
                  <a:lnTo>
                    <a:pt x="0" y="1480"/>
                  </a:lnTo>
                  <a:cubicBezTo>
                    <a:pt x="1" y="1570"/>
                    <a:pt x="64" y="1647"/>
                    <a:pt x="151" y="1662"/>
                  </a:cubicBezTo>
                  <a:cubicBezTo>
                    <a:pt x="160" y="1664"/>
                    <a:pt x="322" y="1665"/>
                    <a:pt x="467" y="1665"/>
                  </a:cubicBezTo>
                  <a:cubicBezTo>
                    <a:pt x="527" y="1665"/>
                    <a:pt x="585" y="1665"/>
                    <a:pt x="628" y="1664"/>
                  </a:cubicBezTo>
                  <a:cubicBezTo>
                    <a:pt x="750" y="1663"/>
                    <a:pt x="844" y="1538"/>
                    <a:pt x="791" y="1405"/>
                  </a:cubicBezTo>
                  <a:cubicBezTo>
                    <a:pt x="765" y="1338"/>
                    <a:pt x="697" y="1297"/>
                    <a:pt x="624" y="1297"/>
                  </a:cubicBezTo>
                  <a:cubicBezTo>
                    <a:pt x="545" y="1297"/>
                    <a:pt x="444" y="1298"/>
                    <a:pt x="359" y="1298"/>
                  </a:cubicBezTo>
                  <a:lnTo>
                    <a:pt x="359" y="191"/>
                  </a:lnTo>
                  <a:cubicBezTo>
                    <a:pt x="359" y="95"/>
                    <a:pt x="290" y="9"/>
                    <a:pt x="196" y="1"/>
                  </a:cubicBezTo>
                  <a:cubicBezTo>
                    <a:pt x="191" y="1"/>
                    <a:pt x="18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502;p65">
              <a:extLst>
                <a:ext uri="{FF2B5EF4-FFF2-40B4-BE49-F238E27FC236}">
                  <a16:creationId xmlns:a16="http://schemas.microsoft.com/office/drawing/2014/main" id="{2904343F-9782-42C8-A47E-AAF7CAB9E09E}"/>
                </a:ext>
              </a:extLst>
            </p:cNvPr>
            <p:cNvSpPr/>
            <p:nvPr/>
          </p:nvSpPr>
          <p:spPr>
            <a:xfrm>
              <a:off x="7251360" y="4018353"/>
              <a:ext cx="48417" cy="61828"/>
            </a:xfrm>
            <a:custGeom>
              <a:avLst/>
              <a:gdLst/>
              <a:ahLst/>
              <a:cxnLst/>
              <a:rect l="l" t="t" r="r" b="b"/>
              <a:pathLst>
                <a:path w="1278" h="1632" extrusionOk="0">
                  <a:moveTo>
                    <a:pt x="1097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14"/>
                  </a:lnTo>
                  <a:lnTo>
                    <a:pt x="359" y="614"/>
                  </a:lnTo>
                  <a:lnTo>
                    <a:pt x="359" y="190"/>
                  </a:lnTo>
                  <a:cubicBezTo>
                    <a:pt x="359" y="95"/>
                    <a:pt x="290" y="10"/>
                    <a:pt x="196" y="1"/>
                  </a:cubicBezTo>
                  <a:cubicBezTo>
                    <a:pt x="191" y="1"/>
                    <a:pt x="185" y="1"/>
                    <a:pt x="180" y="1"/>
                  </a:cubicBezTo>
                  <a:cubicBezTo>
                    <a:pt x="80" y="1"/>
                    <a:pt x="0" y="81"/>
                    <a:pt x="0" y="180"/>
                  </a:cubicBezTo>
                  <a:lnTo>
                    <a:pt x="0" y="1443"/>
                  </a:lnTo>
                  <a:cubicBezTo>
                    <a:pt x="0" y="1539"/>
                    <a:pt x="69" y="1624"/>
                    <a:pt x="164" y="1631"/>
                  </a:cubicBezTo>
                  <a:cubicBezTo>
                    <a:pt x="169" y="1632"/>
                    <a:pt x="175" y="1632"/>
                    <a:pt x="180" y="1632"/>
                  </a:cubicBezTo>
                  <a:cubicBezTo>
                    <a:pt x="279" y="1632"/>
                    <a:pt x="359" y="1551"/>
                    <a:pt x="359" y="1452"/>
                  </a:cubicBezTo>
                  <a:lnTo>
                    <a:pt x="359" y="974"/>
                  </a:lnTo>
                  <a:lnTo>
                    <a:pt x="917" y="974"/>
                  </a:lnTo>
                  <a:lnTo>
                    <a:pt x="917" y="1442"/>
                  </a:lnTo>
                  <a:cubicBezTo>
                    <a:pt x="917" y="1537"/>
                    <a:pt x="986" y="1623"/>
                    <a:pt x="1080" y="1630"/>
                  </a:cubicBezTo>
                  <a:cubicBezTo>
                    <a:pt x="1086" y="1631"/>
                    <a:pt x="1091" y="1631"/>
                    <a:pt x="1096" y="1631"/>
                  </a:cubicBezTo>
                  <a:cubicBezTo>
                    <a:pt x="1196" y="1631"/>
                    <a:pt x="1276" y="1550"/>
                    <a:pt x="1276" y="1451"/>
                  </a:cubicBezTo>
                  <a:lnTo>
                    <a:pt x="1276" y="179"/>
                  </a:lnTo>
                  <a:cubicBezTo>
                    <a:pt x="1278" y="80"/>
                    <a:pt x="1196" y="0"/>
                    <a:pt x="1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03;p65">
              <a:extLst>
                <a:ext uri="{FF2B5EF4-FFF2-40B4-BE49-F238E27FC236}">
                  <a16:creationId xmlns:a16="http://schemas.microsoft.com/office/drawing/2014/main" id="{079C826B-517C-4765-9BA2-D24B1E215CFD}"/>
                </a:ext>
              </a:extLst>
            </p:cNvPr>
            <p:cNvSpPr/>
            <p:nvPr/>
          </p:nvSpPr>
          <p:spPr>
            <a:xfrm>
              <a:off x="7313833" y="4018012"/>
              <a:ext cx="40575" cy="61904"/>
            </a:xfrm>
            <a:custGeom>
              <a:avLst/>
              <a:gdLst/>
              <a:ahLst/>
              <a:cxnLst/>
              <a:rect l="l" t="t" r="r" b="b"/>
              <a:pathLst>
                <a:path w="1071" h="1634" extrusionOk="0">
                  <a:moveTo>
                    <a:pt x="178" y="1"/>
                  </a:moveTo>
                  <a:cubicBezTo>
                    <a:pt x="79" y="1"/>
                    <a:pt x="1" y="82"/>
                    <a:pt x="1" y="181"/>
                  </a:cubicBezTo>
                  <a:cubicBezTo>
                    <a:pt x="1" y="281"/>
                    <a:pt x="81" y="361"/>
                    <a:pt x="181" y="361"/>
                  </a:cubicBezTo>
                  <a:lnTo>
                    <a:pt x="350" y="361"/>
                  </a:lnTo>
                  <a:lnTo>
                    <a:pt x="350" y="1444"/>
                  </a:lnTo>
                  <a:cubicBezTo>
                    <a:pt x="350" y="1540"/>
                    <a:pt x="420" y="1624"/>
                    <a:pt x="514" y="1633"/>
                  </a:cubicBezTo>
                  <a:cubicBezTo>
                    <a:pt x="519" y="1633"/>
                    <a:pt x="525" y="1633"/>
                    <a:pt x="530" y="1633"/>
                  </a:cubicBezTo>
                  <a:cubicBezTo>
                    <a:pt x="630" y="1633"/>
                    <a:pt x="710" y="1552"/>
                    <a:pt x="710" y="1453"/>
                  </a:cubicBezTo>
                  <a:lnTo>
                    <a:pt x="710" y="361"/>
                  </a:lnTo>
                  <a:lnTo>
                    <a:pt x="872" y="361"/>
                  </a:lnTo>
                  <a:cubicBezTo>
                    <a:pt x="967" y="361"/>
                    <a:pt x="1052" y="292"/>
                    <a:pt x="1061" y="198"/>
                  </a:cubicBezTo>
                  <a:cubicBezTo>
                    <a:pt x="1070" y="90"/>
                    <a:pt x="986" y="1"/>
                    <a:pt x="882" y="1"/>
                  </a:cubicBezTo>
                  <a:lnTo>
                    <a:pt x="180" y="1"/>
                  </a:lnTo>
                  <a:cubicBezTo>
                    <a:pt x="179" y="1"/>
                    <a:pt x="179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01</a:t>
            </a:r>
            <a:endParaRPr dirty="0">
              <a:latin typeface="+mn-lt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46322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+mn-lt"/>
              </a:rPr>
              <a:t>Giới thiệu về HTML</a:t>
            </a:r>
            <a:endParaRPr sz="4400" dirty="0">
              <a:latin typeface="+mn-lt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/>
          <p:cNvSpPr txBox="1">
            <a:spLocks noGrp="1"/>
          </p:cNvSpPr>
          <p:nvPr>
            <p:ph type="subTitle" idx="2"/>
          </p:nvPr>
        </p:nvSpPr>
        <p:spPr>
          <a:xfrm>
            <a:off x="3316542" y="2406528"/>
            <a:ext cx="2102100" cy="378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String</a:t>
            </a:r>
            <a:endParaRPr dirty="0"/>
          </a:p>
        </p:txBody>
      </p:sp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Biến trong</a:t>
            </a:r>
            <a:r>
              <a:rPr lang="en-US" dirty="0">
                <a:latin typeface="+mn-lt"/>
              </a:rPr>
              <a:t> JavaScript</a:t>
            </a:r>
            <a:endParaRPr dirty="0">
              <a:latin typeface="+mn-lt"/>
            </a:endParaRPr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1820550" y="4336003"/>
            <a:ext cx="1857243" cy="376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Objects</a:t>
            </a:r>
            <a:endParaRPr dirty="0"/>
          </a:p>
        </p:txBody>
      </p:sp>
      <p:sp>
        <p:nvSpPr>
          <p:cNvPr id="1739" name="Google Shape;1739;p43"/>
          <p:cNvSpPr txBox="1">
            <a:spLocks noGrp="1"/>
          </p:cNvSpPr>
          <p:nvPr>
            <p:ph type="subTitle" idx="4"/>
          </p:nvPr>
        </p:nvSpPr>
        <p:spPr>
          <a:xfrm>
            <a:off x="5466208" y="4336003"/>
            <a:ext cx="1857243" cy="376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Arrays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767413" y="2406528"/>
            <a:ext cx="2102100" cy="376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Numbers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B3E57D-F493-464C-A376-348F8D1CE3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6" y="1251575"/>
            <a:ext cx="1865928" cy="115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530036B-32F0-4CA5-9D67-2864846943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24107" y="1251575"/>
            <a:ext cx="2198405" cy="1154954"/>
          </a:xfrm>
          <a:prstGeom prst="rect">
            <a:avLst/>
          </a:prstGeom>
        </p:spPr>
      </p:pic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2CFB3B-C967-419F-AFE8-C2E93C2E00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35040" y="1251573"/>
            <a:ext cx="2102100" cy="1154955"/>
          </a:xfrm>
          <a:prstGeom prst="rect">
            <a:avLst/>
          </a:prstGeom>
        </p:spPr>
      </p:pic>
      <p:sp>
        <p:nvSpPr>
          <p:cNvPr id="18" name="Google Shape;1733;p43">
            <a:extLst>
              <a:ext uri="{FF2B5EF4-FFF2-40B4-BE49-F238E27FC236}">
                <a16:creationId xmlns:a16="http://schemas.microsoft.com/office/drawing/2014/main" id="{E2A0F0FA-8216-4993-98CA-997DA2C23DB7}"/>
              </a:ext>
            </a:extLst>
          </p:cNvPr>
          <p:cNvSpPr txBox="1">
            <a:spLocks/>
          </p:cNvSpPr>
          <p:nvPr/>
        </p:nvSpPr>
        <p:spPr>
          <a:xfrm>
            <a:off x="6042108" y="2418332"/>
            <a:ext cx="2102100" cy="42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JavaScript Functions</a:t>
            </a:r>
          </a:p>
        </p:txBody>
      </p:sp>
      <p:pic>
        <p:nvPicPr>
          <p:cNvPr id="19" name="Picture 1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7E8217-D3C1-46C9-B1BC-95237C8017C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76942" y="3007963"/>
            <a:ext cx="3279911" cy="1326970"/>
          </a:xfrm>
          <a:prstGeom prst="rect">
            <a:avLst/>
          </a:prstGeom>
        </p:spPr>
      </p:pic>
      <p:pic>
        <p:nvPicPr>
          <p:cNvPr id="22" name="Picture 2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17ABB21-6708-4225-9339-EC0F1EF114B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51309" y="3003837"/>
            <a:ext cx="2777064" cy="13269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2900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Sự kiện</a:t>
            </a:r>
            <a:endParaRPr dirty="0">
              <a:latin typeface="+mn-lt"/>
            </a:endParaRPr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4270445" y="522278"/>
            <a:ext cx="2196382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+mn-lt"/>
                <a:cs typeface="Arial" panose="020B0604020202020204" pitchFamily="34" charset="0"/>
              </a:rPr>
              <a:t>Các loại sự kiện phổ biến</a:t>
            </a:r>
            <a:endParaRPr dirty="0">
              <a:solidFill>
                <a:schemeClr val="dk1"/>
              </a:solidFill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C31378-0296-431A-BE6B-9B9663AA4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22904"/>
              </p:ext>
            </p:extLst>
          </p:nvPr>
        </p:nvGraphicFramePr>
        <p:xfrm>
          <a:off x="2265218" y="1004455"/>
          <a:ext cx="6047509" cy="3671455"/>
        </p:xfrm>
        <a:graphic>
          <a:graphicData uri="http://schemas.openxmlformats.org/drawingml/2006/table">
            <a:tbl>
              <a:tblPr firstRow="1" bandRow="1">
                <a:tableStyleId>{A74408C4-01D7-408B-BF12-93F00F915C6B}</a:tableStyleId>
              </a:tblPr>
              <a:tblGrid>
                <a:gridCol w="1217875">
                  <a:extLst>
                    <a:ext uri="{9D8B030D-6E8A-4147-A177-3AD203B41FA5}">
                      <a16:colId xmlns:a16="http://schemas.microsoft.com/office/drawing/2014/main" val="3893832197"/>
                    </a:ext>
                  </a:extLst>
                </a:gridCol>
                <a:gridCol w="4829634">
                  <a:extLst>
                    <a:ext uri="{9D8B030D-6E8A-4147-A177-3AD203B41FA5}">
                      <a16:colId xmlns:a16="http://schemas.microsoft.com/office/drawing/2014/main" val="2379713282"/>
                    </a:ext>
                  </a:extLst>
                </a:gridCol>
              </a:tblGrid>
              <a:tr h="232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907546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onclick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click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chuột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08340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ondbclick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click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kép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chuột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32561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onmouseenter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ung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trỏ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4079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onmouseleave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ung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trỏ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khỏi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585613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onkeydown</a:t>
                      </a:r>
                      <a:endParaRPr lang="vi-VN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ấn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phím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78766"/>
                  </a:ext>
                </a:extLst>
              </a:tr>
              <a:tr h="2983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onkeyup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thả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phím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46607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oncopy</a:t>
                      </a:r>
                      <a:endParaRPr lang="vi-VN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chép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16125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 cut</a:t>
                      </a:r>
                      <a:endParaRPr lang="vi-VN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cắt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403486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onpaste</a:t>
                      </a:r>
                      <a:endParaRPr lang="vi-VN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dán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179990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onchange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333147"/>
                  </a:ext>
                </a:extLst>
              </a:tr>
            </a:tbl>
          </a:graphicData>
        </a:graphic>
      </p:graphicFrame>
      <p:sp>
        <p:nvSpPr>
          <p:cNvPr id="12" name="Google Shape;1747;p44">
            <a:extLst>
              <a:ext uri="{FF2B5EF4-FFF2-40B4-BE49-F238E27FC236}">
                <a16:creationId xmlns:a16="http://schemas.microsoft.com/office/drawing/2014/main" id="{E5F29AA6-8D33-4A15-ACF6-5CA9AC384651}"/>
              </a:ext>
            </a:extLst>
          </p:cNvPr>
          <p:cNvSpPr txBox="1">
            <a:spLocks/>
          </p:cNvSpPr>
          <p:nvPr/>
        </p:nvSpPr>
        <p:spPr>
          <a:xfrm>
            <a:off x="554182" y="1684287"/>
            <a:ext cx="1648690" cy="174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Khi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endParaRPr lang="en-US" kern="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Poppins"/>
              <a:buNone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Sự kiện</a:t>
            </a:r>
            <a:br>
              <a:rPr lang="vi-VN" dirty="0">
                <a:latin typeface="+mn-lt"/>
              </a:rPr>
            </a:br>
            <a:endParaRPr dirty="0">
              <a:latin typeface="+mn-lt"/>
            </a:endParaRPr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1"/>
          </p:nvPr>
        </p:nvSpPr>
        <p:spPr>
          <a:xfrm>
            <a:off x="2971798" y="731375"/>
            <a:ext cx="3616037" cy="423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bấm</a:t>
            </a:r>
            <a:endParaRPr lang="vi-VN" sz="16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</p:txBody>
      </p: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A8758706-88CE-4E93-A970-4AE8CDA66C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1154523"/>
            <a:ext cx="6095999" cy="35439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9"/>
          <p:cNvSpPr txBox="1">
            <a:spLocks noGrp="1"/>
          </p:cNvSpPr>
          <p:nvPr>
            <p:ph type="title"/>
          </p:nvPr>
        </p:nvSpPr>
        <p:spPr>
          <a:xfrm>
            <a:off x="713224" y="2122600"/>
            <a:ext cx="7573301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Thanks For Whatching !</a:t>
            </a:r>
            <a:endParaRPr sz="4400" dirty="0"/>
          </a:p>
        </p:txBody>
      </p:sp>
      <p:grpSp>
        <p:nvGrpSpPr>
          <p:cNvPr id="1951" name="Google Shape;1951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9" name="Google Shape;2019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0" name="Google Shape;2020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1" name="Google Shape;2021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chemeClr val="dk2"/>
                </a:solidFill>
                <a:latin typeface="+mn-lt"/>
                <a:ea typeface="IBM Plex Mono"/>
                <a:cs typeface="IBM Plex Mono"/>
                <a:sym typeface="IBM Plex Mono"/>
              </a:rPr>
              <a:t>Cách tạo 1 file HTML cơ bản</a:t>
            </a:r>
            <a:endParaRPr sz="3200" dirty="0">
              <a:solidFill>
                <a:schemeClr val="dk2"/>
              </a:solidFill>
              <a:latin typeface="+mn-lt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Công cụ</a:t>
            </a:r>
            <a:endParaRPr dirty="0">
              <a:latin typeface="+mn-lt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307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Sử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dụng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các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trình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soạn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thảo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như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Sublimetext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, Notepad,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Vscode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, ...</a:t>
            </a:r>
            <a:endParaRPr lang="vi-VN" kern="100" dirty="0">
              <a:effectLst/>
              <a:latin typeface="+mn-lt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latin typeface="+mn-lt"/>
              <a:cs typeface="Poppins" panose="00000500000000000000" pitchFamily="2" charset="0"/>
            </a:endParaRP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file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.htm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.html</a:t>
            </a:r>
            <a:endParaRPr lang="vi-VN" kern="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2896200" y="3972622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Viết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nội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dung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file HTML</a:t>
            </a:r>
            <a:endParaRPr lang="vi-VN" kern="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01</a:t>
            </a:r>
            <a:endParaRPr dirty="0">
              <a:latin typeface="+mn-lt"/>
            </a:endParaRPr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2896200" y="308680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03</a:t>
            </a:r>
            <a:endParaRPr dirty="0">
              <a:latin typeface="+mn-lt"/>
            </a:endParaRPr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02</a:t>
            </a:r>
            <a:endParaRPr dirty="0">
              <a:latin typeface="+mn-lt"/>
            </a:endParaRP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  <a:cs typeface="Arial" panose="020B0604020202020204" pitchFamily="34" charset="0"/>
              </a:rPr>
              <a:t>Định dạng</a:t>
            </a:r>
            <a:endParaRPr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2896200" y="3636426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Nội dung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chemeClr val="dk2"/>
                </a:solidFill>
                <a:latin typeface="+mn-lt"/>
                <a:ea typeface="IBM Plex Mono"/>
                <a:cs typeface="IBM Plex Mono"/>
                <a:sym typeface="IBM Plex Mono"/>
              </a:rPr>
              <a:t>Cách tạo 1 file HTML cơ bản</a:t>
            </a:r>
            <a:endParaRPr sz="3200" dirty="0">
              <a:solidFill>
                <a:schemeClr val="dk2"/>
              </a:solidFill>
              <a:latin typeface="+mn-lt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204DDA-819A-4E79-BD8C-F7E428BFC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22506"/>
            <a:ext cx="7024692" cy="449985"/>
          </a:xfrm>
        </p:spPr>
        <p:txBody>
          <a:bodyPr/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web với tiêu đề, đoạn văn bản, hình ảnh và siêu liên kết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ACB6D71-E1D2-4BFB-AD77-77AE97CF16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0374" y="1677272"/>
            <a:ext cx="5923252" cy="29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Cú pháp và các phần tử HTML cơ bản</a:t>
            </a:r>
            <a:endParaRPr dirty="0"/>
          </a:p>
        </p:txBody>
      </p:sp>
      <p:sp>
        <p:nvSpPr>
          <p:cNvPr id="2124" name="Google Shape;2124;p54"/>
          <p:cNvSpPr txBox="1"/>
          <p:nvPr/>
        </p:nvSpPr>
        <p:spPr>
          <a:xfrm>
            <a:off x="3833581" y="1256983"/>
            <a:ext cx="4404642" cy="80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172B4D"/>
                </a:solidFill>
                <a:latin typeface="+mn-lt"/>
              </a:rPr>
              <a:t>K</a:t>
            </a:r>
            <a:r>
              <a:rPr lang="vi-VN" b="0" i="0" dirty="0">
                <a:solidFill>
                  <a:srgbClr val="172B4D"/>
                </a:solidFill>
                <a:effectLst/>
                <a:latin typeface="+mn-lt"/>
              </a:rPr>
              <a:t>hai báo chuẩn của HTML và XHTML. </a:t>
            </a:r>
            <a:r>
              <a:rPr lang="vi-VN" dirty="0">
                <a:solidFill>
                  <a:srgbClr val="172B4D"/>
                </a:solidFill>
                <a:latin typeface="+mn-lt"/>
              </a:rPr>
              <a:t>Giúp </a:t>
            </a:r>
            <a:r>
              <a:rPr lang="vi-VN" b="0" i="0" dirty="0">
                <a:solidFill>
                  <a:srgbClr val="172B4D"/>
                </a:solidFill>
                <a:effectLst/>
                <a:latin typeface="+mn-lt"/>
              </a:rPr>
              <a:t>trình duyệt có thể hiểu được website đang sử dụng ngôn ngữ HTML nào</a:t>
            </a:r>
            <a:endParaRPr lang="en-US" dirty="0"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2125" name="Google Shape;2125;p54"/>
          <p:cNvSpPr txBox="1"/>
          <p:nvPr/>
        </p:nvSpPr>
        <p:spPr>
          <a:xfrm>
            <a:off x="1453226" y="1363563"/>
            <a:ext cx="173704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&lt;!DOCTYPE html&gt;</a:t>
            </a:r>
            <a:endParaRPr b="1" dirty="0">
              <a:solidFill>
                <a:schemeClr val="dk1"/>
              </a:solidFill>
              <a:latin typeface="+mn-lt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6" name="Google Shape;2126;p54"/>
          <p:cNvSpPr txBox="1"/>
          <p:nvPr/>
        </p:nvSpPr>
        <p:spPr>
          <a:xfrm>
            <a:off x="442875" y="13635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7" name="Google Shape;2127;p54"/>
          <p:cNvSpPr txBox="1"/>
          <p:nvPr/>
        </p:nvSpPr>
        <p:spPr>
          <a:xfrm>
            <a:off x="3804176" y="2345005"/>
            <a:ext cx="4341000" cy="44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hứa toàn bộ các dòng lệnh html bên trong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</p:txBody>
      </p:sp>
      <p:sp>
        <p:nvSpPr>
          <p:cNvPr id="2128" name="Google Shape;2128;p54"/>
          <p:cNvSpPr txBox="1"/>
          <p:nvPr/>
        </p:nvSpPr>
        <p:spPr>
          <a:xfrm>
            <a:off x="1453226" y="2284177"/>
            <a:ext cx="185224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hẻ </a:t>
            </a:r>
            <a:r>
              <a:rPr lang="vi-V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&lt;html&gt; &lt;/html&gt;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ea typeface="IBM Plex Mono"/>
              <a:cs typeface="Arial" panose="020B0604020202020204" pitchFamily="34" charset="0"/>
              <a:sym typeface="IBM Plex Mono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444050" y="22837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0" name="Google Shape;2130;p54"/>
          <p:cNvSpPr txBox="1"/>
          <p:nvPr/>
        </p:nvSpPr>
        <p:spPr>
          <a:xfrm>
            <a:off x="3833581" y="3043947"/>
            <a:ext cx="4527444" cy="80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hứa thông tin của webpage và đặc trưng bởi thẻ</a:t>
            </a:r>
            <a:r>
              <a:rPr lang="vi-V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&lt;title&gt;&lt;/title&gt;</a:t>
            </a: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mà mặc định sẽ không được hiển thị trên web</a:t>
            </a:r>
            <a:endParaRPr dirty="0">
              <a:solidFill>
                <a:schemeClr val="dk1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</p:txBody>
      </p:sp>
      <p:sp>
        <p:nvSpPr>
          <p:cNvPr id="2131" name="Google Shape;2131;p54"/>
          <p:cNvSpPr txBox="1"/>
          <p:nvPr/>
        </p:nvSpPr>
        <p:spPr>
          <a:xfrm>
            <a:off x="1453226" y="3151500"/>
            <a:ext cx="185224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hẻ </a:t>
            </a:r>
            <a:r>
              <a:rPr lang="vi-V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&lt;head&gt;&lt;/head&gt;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ea typeface="IBM Plex Mono"/>
              <a:cs typeface="Arial" panose="020B0604020202020204" pitchFamily="34" charset="0"/>
              <a:sym typeface="IBM Plex Mono"/>
            </a:endParaRPr>
          </a:p>
        </p:txBody>
      </p:sp>
      <p:sp>
        <p:nvSpPr>
          <p:cNvPr id="2132" name="Google Shape;2132;p54"/>
          <p:cNvSpPr txBox="1"/>
          <p:nvPr/>
        </p:nvSpPr>
        <p:spPr>
          <a:xfrm>
            <a:off x="442875" y="3146914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3" name="Google Shape;2133;p54"/>
          <p:cNvSpPr txBox="1"/>
          <p:nvPr/>
        </p:nvSpPr>
        <p:spPr>
          <a:xfrm>
            <a:off x="3804176" y="4041764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vi-VN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vi-V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hứa toàn bộ nội dung html sẽ hiển thị lên trên trang web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</p:txBody>
      </p:sp>
      <p:sp>
        <p:nvSpPr>
          <p:cNvPr id="2134" name="Google Shape;2134;p54"/>
          <p:cNvSpPr txBox="1"/>
          <p:nvPr/>
        </p:nvSpPr>
        <p:spPr>
          <a:xfrm>
            <a:off x="1453226" y="4042200"/>
            <a:ext cx="185224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Thẻ </a:t>
            </a:r>
            <a:r>
              <a:rPr lang="vi-V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&lt;body&gt;&lt;/body&gt;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ea typeface="IBM Plex Mono"/>
              <a:cs typeface="Arial" panose="020B0604020202020204" pitchFamily="34" charset="0"/>
              <a:sym typeface="IBM Plex Mono"/>
            </a:endParaRPr>
          </a:p>
        </p:txBody>
      </p:sp>
      <p:sp>
        <p:nvSpPr>
          <p:cNvPr id="2135" name="Google Shape;2135;p54"/>
          <p:cNvSpPr txBox="1"/>
          <p:nvPr/>
        </p:nvSpPr>
        <p:spPr>
          <a:xfrm>
            <a:off x="442875" y="4041764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1190A-842A-4ADF-A7E0-8AB531902177}"/>
              </a:ext>
            </a:extLst>
          </p:cNvPr>
          <p:cNvCxnSpPr>
            <a:stCxn id="2126" idx="3"/>
            <a:endCxn id="2125" idx="1"/>
          </p:cNvCxnSpPr>
          <p:nvPr/>
        </p:nvCxnSpPr>
        <p:spPr>
          <a:xfrm>
            <a:off x="1165275" y="1651563"/>
            <a:ext cx="28795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47ACA0-8B1C-4EF2-8D28-C4F113C93053}"/>
              </a:ext>
            </a:extLst>
          </p:cNvPr>
          <p:cNvCxnSpPr>
            <a:cxnSpLocks/>
            <a:stCxn id="2125" idx="3"/>
            <a:endCxn id="2124" idx="1"/>
          </p:cNvCxnSpPr>
          <p:nvPr/>
        </p:nvCxnSpPr>
        <p:spPr>
          <a:xfrm>
            <a:off x="3190275" y="1651563"/>
            <a:ext cx="643306" cy="87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43E19E-8B78-4E73-A03F-8C06BB8DA670}"/>
              </a:ext>
            </a:extLst>
          </p:cNvPr>
          <p:cNvCxnSpPr>
            <a:cxnSpLocks/>
            <a:stCxn id="2129" idx="3"/>
            <a:endCxn id="2128" idx="1"/>
          </p:cNvCxnSpPr>
          <p:nvPr/>
        </p:nvCxnSpPr>
        <p:spPr>
          <a:xfrm>
            <a:off x="1166450" y="2571750"/>
            <a:ext cx="286776" cy="4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C9627A-ED4F-44E2-A76D-CDEA5230E377}"/>
              </a:ext>
            </a:extLst>
          </p:cNvPr>
          <p:cNvCxnSpPr>
            <a:cxnSpLocks/>
            <a:stCxn id="2128" idx="3"/>
            <a:endCxn id="2127" idx="1"/>
          </p:cNvCxnSpPr>
          <p:nvPr/>
        </p:nvCxnSpPr>
        <p:spPr>
          <a:xfrm flipV="1">
            <a:off x="3305475" y="2568451"/>
            <a:ext cx="498701" cy="37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6" name="Straight Connector 2115">
            <a:extLst>
              <a:ext uri="{FF2B5EF4-FFF2-40B4-BE49-F238E27FC236}">
                <a16:creationId xmlns:a16="http://schemas.microsoft.com/office/drawing/2014/main" id="{596BB72D-CF61-48CB-A744-6EB1140E8CF2}"/>
              </a:ext>
            </a:extLst>
          </p:cNvPr>
          <p:cNvCxnSpPr>
            <a:stCxn id="2132" idx="3"/>
            <a:endCxn id="2131" idx="1"/>
          </p:cNvCxnSpPr>
          <p:nvPr/>
        </p:nvCxnSpPr>
        <p:spPr>
          <a:xfrm>
            <a:off x="1165275" y="3434914"/>
            <a:ext cx="287951" cy="45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Arrow Connector 2117">
            <a:extLst>
              <a:ext uri="{FF2B5EF4-FFF2-40B4-BE49-F238E27FC236}">
                <a16:creationId xmlns:a16="http://schemas.microsoft.com/office/drawing/2014/main" id="{40884E45-5F68-4746-B1C7-FB8D66975CF5}"/>
              </a:ext>
            </a:extLst>
          </p:cNvPr>
          <p:cNvCxnSpPr>
            <a:cxnSpLocks/>
            <a:stCxn id="2131" idx="3"/>
            <a:endCxn id="2130" idx="1"/>
          </p:cNvCxnSpPr>
          <p:nvPr/>
        </p:nvCxnSpPr>
        <p:spPr>
          <a:xfrm>
            <a:off x="3305475" y="3439500"/>
            <a:ext cx="528106" cy="780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8" name="Straight Connector 2147">
            <a:extLst>
              <a:ext uri="{FF2B5EF4-FFF2-40B4-BE49-F238E27FC236}">
                <a16:creationId xmlns:a16="http://schemas.microsoft.com/office/drawing/2014/main" id="{AEA358DD-0F67-4132-BDAA-76C0E9D25537}"/>
              </a:ext>
            </a:extLst>
          </p:cNvPr>
          <p:cNvCxnSpPr>
            <a:stCxn id="2135" idx="3"/>
            <a:endCxn id="2134" idx="1"/>
          </p:cNvCxnSpPr>
          <p:nvPr/>
        </p:nvCxnSpPr>
        <p:spPr>
          <a:xfrm>
            <a:off x="1165275" y="4329764"/>
            <a:ext cx="287951" cy="4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0" name="Straight Arrow Connector 2149">
            <a:extLst>
              <a:ext uri="{FF2B5EF4-FFF2-40B4-BE49-F238E27FC236}">
                <a16:creationId xmlns:a16="http://schemas.microsoft.com/office/drawing/2014/main" id="{70CA7ABA-06A2-4CD8-BB75-BE80291B56CC}"/>
              </a:ext>
            </a:extLst>
          </p:cNvPr>
          <p:cNvCxnSpPr>
            <a:stCxn id="2134" idx="3"/>
            <a:endCxn id="2133" idx="1"/>
          </p:cNvCxnSpPr>
          <p:nvPr/>
        </p:nvCxnSpPr>
        <p:spPr>
          <a:xfrm flipV="1">
            <a:off x="3305475" y="4328114"/>
            <a:ext cx="498701" cy="20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3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Cú pháp và các phần tử HTML cơ bản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2D14B3-D09B-4CF0-82ED-2D81F51DD5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83327"/>
            <a:ext cx="5299364" cy="26773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863CB-B68E-40C4-B773-6CA2C01B0582}"/>
              </a:ext>
            </a:extLst>
          </p:cNvPr>
          <p:cNvSpPr txBox="1"/>
          <p:nvPr/>
        </p:nvSpPr>
        <p:spPr>
          <a:xfrm>
            <a:off x="3595255" y="1313205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/>
              <a:t>Giao diện demo</a:t>
            </a:r>
          </a:p>
        </p:txBody>
      </p:sp>
    </p:spTree>
    <p:extLst>
      <p:ext uri="{BB962C8B-B14F-4D97-AF65-F5344CB8AC3E}">
        <p14:creationId xmlns:p14="http://schemas.microsoft.com/office/powerpoint/2010/main" val="15063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02</a:t>
            </a:r>
            <a:endParaRPr dirty="0">
              <a:latin typeface="+mn-lt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46322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+mn-lt"/>
              </a:rPr>
              <a:t>Cơ bản về CSS</a:t>
            </a:r>
            <a:endParaRPr sz="4400" dirty="0">
              <a:latin typeface="+mn-lt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09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+mn-lt"/>
              </a:rPr>
              <a:t>Thêm kiểu cho trang web bằng CSS</a:t>
            </a:r>
            <a:endParaRPr sz="2400" dirty="0">
              <a:latin typeface="+mn-lt"/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2038350"/>
            <a:ext cx="7454182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 sz="1800" kern="1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ùng các thuộc tính về kiểu cách (</a:t>
            </a:r>
            <a:r>
              <a:rPr lang="vi-VN" sz="1800" u="sng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 tooltip="Thuộc tính Style trong HTML "/>
              </a:rPr>
              <a:t>Style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 trong các phần tử HTML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603775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01 : </a:t>
            </a:r>
            <a:r>
              <a:rPr lang="vi-VN" dirty="0">
                <a:latin typeface="+mn-lt"/>
              </a:rPr>
              <a:t>Inline</a:t>
            </a:r>
            <a:endParaRPr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2BECC-4E15-4AA5-A8A2-16AAADC9B49F}"/>
              </a:ext>
            </a:extLst>
          </p:cNvPr>
          <p:cNvSpPr txBox="1"/>
          <p:nvPr/>
        </p:nvSpPr>
        <p:spPr>
          <a:xfrm>
            <a:off x="720000" y="1073897"/>
            <a:ext cx="5635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CSS được thêm vào các phần tử HTML bằng 3 cách: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>
              <a:latin typeface="+mn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DF91FC-2F89-483A-8A95-A7F61F5ACF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48692" y="2679297"/>
            <a:ext cx="5022272" cy="132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+mn-lt"/>
              </a:rPr>
              <a:t>Thêm kiểu cho trang web bằng CSS</a:t>
            </a:r>
            <a:endParaRPr sz="2400" dirty="0">
              <a:latin typeface="+mn-lt"/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1732350"/>
            <a:ext cx="7454182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&lt;style&gt; 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sng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 tooltip="Phần tử Head trong HTML "/>
              </a:rPr>
              <a:t>phần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 tooltip="Phần tử Head trong HTML "/>
              </a:rPr>
              <a:t> </a:t>
            </a:r>
            <a:r>
              <a:rPr lang="en-US" sz="1800" u="none" strike="noStrike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 tooltip="Phần tử Head trong HTML "/>
              </a:rPr>
              <a:t>&lt;head&gt;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256372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 : </a:t>
            </a:r>
            <a:r>
              <a:rPr lang="vi-VN" dirty="0">
                <a:latin typeface="+mn-lt"/>
              </a:rPr>
              <a:t>Internal</a:t>
            </a:r>
            <a:endParaRPr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8106C-F039-45AA-9757-C9C3DADB0C7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22672" y="2373297"/>
            <a:ext cx="5848837" cy="17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442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909</Words>
  <Application>Microsoft Office PowerPoint</Application>
  <PresentationFormat>On-screen Show (16:9)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IBM Plex Mono</vt:lpstr>
      <vt:lpstr>Roboto Condensed Light</vt:lpstr>
      <vt:lpstr>Arial</vt:lpstr>
      <vt:lpstr>Poppins</vt:lpstr>
      <vt:lpstr>Source Code Pro</vt:lpstr>
      <vt:lpstr>Introduction to Coding Workshop by Slidesgo</vt:lpstr>
      <vt:lpstr>Công Nghệ Web  Giáo viên hướng dẫn : Nguyễn Thị Hạnh</vt:lpstr>
      <vt:lpstr>01</vt:lpstr>
      <vt:lpstr>Cách tạo 1 file HTML cơ bản</vt:lpstr>
      <vt:lpstr>Cách tạo 1 file HTML cơ bản</vt:lpstr>
      <vt:lpstr>Cú pháp và các phần tử HTML cơ bản</vt:lpstr>
      <vt:lpstr>Cú pháp và các phần tử HTML cơ bản</vt:lpstr>
      <vt:lpstr>02</vt:lpstr>
      <vt:lpstr>Thêm kiểu cho trang web bằng CSS</vt:lpstr>
      <vt:lpstr>Thêm kiểu cho trang web bằng CSS</vt:lpstr>
      <vt:lpstr>Thêm kiểu cho trang web bằng CSS</vt:lpstr>
      <vt:lpstr>Tạo các lớp và áp dụng kiểu</vt:lpstr>
      <vt:lpstr>Tạo các lớp và áp dụng kiểu</vt:lpstr>
      <vt:lpstr>Tạo các lớp và áp dụng kiểu</vt:lpstr>
      <vt:lpstr>Tạo các lớp và áp dụng kiểu</vt:lpstr>
      <vt:lpstr>Tạo các lớp và áp dụng kiểu</vt:lpstr>
      <vt:lpstr>Thử nghiệm với các thuộc tính Css cơ bản</vt:lpstr>
      <vt:lpstr>03</vt:lpstr>
      <vt:lpstr>PowerPoint Presentation</vt:lpstr>
      <vt:lpstr>JavaScript cơ bản</vt:lpstr>
      <vt:lpstr>Biến trong JavaScript</vt:lpstr>
      <vt:lpstr>Sự kiện</vt:lpstr>
      <vt:lpstr>Sự kiện </vt:lpstr>
      <vt:lpstr>Thanks For Whatching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Web  Giáo viên hướng dẫn : Nguyễn Thị Hạnh</dc:title>
  <cp:lastModifiedBy>Đỗ Hưng</cp:lastModifiedBy>
  <cp:revision>22</cp:revision>
  <dcterms:modified xsi:type="dcterms:W3CDTF">2023-09-25T10:55:16Z</dcterms:modified>
</cp:coreProperties>
</file>