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9"/>
  </p:notesMasterIdLst>
  <p:sldIdLst>
    <p:sldId id="256" r:id="rId2"/>
    <p:sldId id="259" r:id="rId3"/>
    <p:sldId id="267" r:id="rId4"/>
    <p:sldId id="308" r:id="rId5"/>
    <p:sldId id="307" r:id="rId6"/>
    <p:sldId id="327" r:id="rId7"/>
    <p:sldId id="309" r:id="rId8"/>
    <p:sldId id="328" r:id="rId9"/>
    <p:sldId id="262" r:id="rId10"/>
    <p:sldId id="310" r:id="rId11"/>
    <p:sldId id="311" r:id="rId12"/>
    <p:sldId id="312" r:id="rId13"/>
    <p:sldId id="313" r:id="rId14"/>
    <p:sldId id="314" r:id="rId15"/>
    <p:sldId id="315" r:id="rId16"/>
    <p:sldId id="317" r:id="rId17"/>
    <p:sldId id="319" r:id="rId18"/>
    <p:sldId id="261" r:id="rId19"/>
    <p:sldId id="263" r:id="rId20"/>
    <p:sldId id="264" r:id="rId21"/>
    <p:sldId id="257" r:id="rId22"/>
    <p:sldId id="320" r:id="rId23"/>
    <p:sldId id="321" r:id="rId24"/>
    <p:sldId id="322" r:id="rId25"/>
    <p:sldId id="323" r:id="rId26"/>
    <p:sldId id="324" r:id="rId27"/>
    <p:sldId id="270"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IBM Plex Mono" panose="020B0509050203000203" pitchFamily="49"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4408C4-01D7-408B-BF12-93F00F915C6B}">
  <a:tblStyle styleId="{A74408C4-01D7-408B-BF12-93F00F915C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3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98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90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4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46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44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68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95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452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840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956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15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818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20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2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73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056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7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92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8268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962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60" r:id="rId6"/>
    <p:sldLayoutId id="2147483662" r:id="rId7"/>
    <p:sldLayoutId id="2147483670" r:id="rId8"/>
    <p:sldLayoutId id="2147483672" r:id="rId9"/>
    <p:sldLayoutId id="2147483673" r:id="rId10"/>
    <p:sldLayoutId id="2147483676" r:id="rId11"/>
    <p:sldLayoutId id="2147483677" r:id="rId12"/>
    <p:sldLayoutId id="2147483681" r:id="rId13"/>
    <p:sldLayoutId id="214748368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49"/>
            <a:ext cx="4882500" cy="8178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Nhóm 18  :  Trần Hoàng Dương</a:t>
            </a:r>
          </a:p>
          <a:p>
            <a:pPr marL="0" lvl="0" indent="0" algn="l" rtl="0">
              <a:spcBef>
                <a:spcPts val="0"/>
              </a:spcBef>
              <a:spcAft>
                <a:spcPts val="0"/>
              </a:spcAft>
              <a:buNone/>
            </a:pPr>
            <a:r>
              <a:rPr lang="vi-VN" dirty="0">
                <a:latin typeface="+mn-lt"/>
              </a:rPr>
              <a:t>                    Đỗ Duy Hưng</a:t>
            </a:r>
            <a:endParaRPr dirty="0">
              <a:latin typeface="+mn-lt"/>
            </a:endParaRPr>
          </a:p>
        </p:txBody>
      </p:sp>
      <p:sp>
        <p:nvSpPr>
          <p:cNvPr id="1432" name="Google Shape;1432;p35"/>
          <p:cNvSpPr txBox="1">
            <a:spLocks noGrp="1"/>
          </p:cNvSpPr>
          <p:nvPr>
            <p:ph type="ctrTitle"/>
          </p:nvPr>
        </p:nvSpPr>
        <p:spPr>
          <a:xfrm>
            <a:off x="1022641" y="957474"/>
            <a:ext cx="7048909" cy="2166912"/>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vi-VN" dirty="0">
                <a:latin typeface="+mn-lt"/>
              </a:rPr>
              <a:t>Công Nghệ Web</a:t>
            </a:r>
            <a:br>
              <a:rPr lang="vi-VN" dirty="0">
                <a:latin typeface="+mn-lt"/>
              </a:rPr>
            </a:br>
            <a:br>
              <a:rPr lang="vi-VN" dirty="0">
                <a:latin typeface="+mn-lt"/>
              </a:rPr>
            </a:br>
            <a:r>
              <a:rPr lang="vi-VN" sz="2200" dirty="0">
                <a:latin typeface="+mn-lt"/>
              </a:rPr>
              <a:t>Giáo viên hướng dẫn : Nguyễn Thị Hạnh</a:t>
            </a:r>
            <a:endParaRPr sz="2200" dirty="0">
              <a:solidFill>
                <a:schemeClr val="dk1"/>
              </a:solidFill>
              <a:latin typeface="+mn-lt"/>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732349"/>
            <a:ext cx="7454182" cy="16481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loại</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mỗi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web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refresh. </a:t>
            </a:r>
            <a:r>
              <a:rPr lang="en-US" sz="1600" dirty="0" err="1">
                <a:solidFill>
                  <a:srgbClr val="000000"/>
                </a:solidFill>
                <a:effectLst/>
                <a:latin typeface="+mn-lt"/>
                <a:ea typeface="Times New Roman" panose="02020603050405020304" pitchFamily="18" charset="0"/>
              </a:rPr>
              <a:t>Vì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vậy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tang </a:t>
            </a:r>
            <a:r>
              <a:rPr lang="en-US" sz="1600" dirty="0" err="1">
                <a:solidFill>
                  <a:srgbClr val="000000"/>
                </a:solidFill>
                <a:effectLst/>
                <a:latin typeface="+mn-lt"/>
                <a:ea typeface="Times New Roman" panose="02020603050405020304" pitchFamily="18" charset="0"/>
              </a:rPr>
              <a:t>thời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gian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Ngoài</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không</a:t>
            </a:r>
            <a:r>
              <a:rPr lang="en-US" sz="1600" dirty="0">
                <a:solidFill>
                  <a:srgbClr val="000000"/>
                </a:solidFill>
                <a:effectLst/>
                <a:latin typeface="+mn-lt"/>
                <a:ea typeface="Times New Roman" panose="02020603050405020304" pitchFamily="18" charset="0"/>
              </a:rPr>
              <a:t> dung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style CSS </a:t>
            </a:r>
            <a:r>
              <a:rPr lang="en-US" sz="1600" dirty="0" err="1">
                <a:solidFill>
                  <a:srgbClr val="000000"/>
                </a:solidFill>
                <a:effectLst/>
                <a:latin typeface="+mn-lt"/>
                <a:ea typeface="Times New Roman" panose="02020603050405020304" pitchFamily="18" charset="0"/>
              </a:rPr>
              <a:t>cho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nhiều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chỉ</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áp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từng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ích</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style CSS Internal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khi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mọi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thứ</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đã</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đặt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thì</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dễ</a:t>
            </a:r>
            <a:r>
              <a:rPr lang="en-US" sz="1600" dirty="0">
                <a:solidFill>
                  <a:srgbClr val="000000"/>
                </a:solidFill>
                <a:effectLst/>
                <a:latin typeface="+mn-lt"/>
                <a:ea typeface="Times New Roman" panose="02020603050405020304" pitchFamily="18" charset="0"/>
              </a:rPr>
              <a:t> chia </a:t>
            </a:r>
            <a:r>
              <a:rPr lang="en-US" sz="1600" dirty="0" err="1">
                <a:solidFill>
                  <a:srgbClr val="000000"/>
                </a:solidFill>
                <a:effectLst/>
                <a:latin typeface="+mn-lt"/>
                <a:ea typeface="Times New Roman" panose="02020603050405020304" pitchFamily="18" charset="0"/>
              </a:rPr>
              <a:t>sẻ</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xem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trước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hơn</a:t>
            </a:r>
            <a:endParaRPr sz="1600" dirty="0">
              <a:latin typeface="+mn-lt"/>
            </a:endParaRPr>
          </a:p>
        </p:txBody>
      </p:sp>
      <p:sp>
        <p:nvSpPr>
          <p:cNvPr id="1639" name="Google Shape;1639;p41"/>
          <p:cNvSpPr txBox="1">
            <a:spLocks noGrp="1"/>
          </p:cNvSpPr>
          <p:nvPr>
            <p:ph type="subTitle" idx="4"/>
          </p:nvPr>
        </p:nvSpPr>
        <p:spPr>
          <a:xfrm>
            <a:off x="720000" y="1256372"/>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02 : </a:t>
            </a:r>
            <a:r>
              <a:rPr lang="vi-VN" dirty="0">
                <a:latin typeface="+mn-lt"/>
              </a:rPr>
              <a:t>Internal</a:t>
            </a:r>
            <a:endParaRPr dirty="0">
              <a:latin typeface="+mn-lt"/>
            </a:endParaRPr>
          </a:p>
        </p:txBody>
      </p:sp>
    </p:spTree>
    <p:extLst>
      <p:ext uri="{BB962C8B-B14F-4D97-AF65-F5344CB8AC3E}">
        <p14:creationId xmlns:p14="http://schemas.microsoft.com/office/powerpoint/2010/main" val="120496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800917"/>
            <a:ext cx="7190945" cy="23000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loại</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thuận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tiện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Mọi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thứ</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đều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đượcc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lưu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file .</a:t>
            </a:r>
            <a:r>
              <a:rPr lang="en-US" sz="1600" dirty="0" err="1">
                <a:solidFill>
                  <a:srgbClr val="000000"/>
                </a:solidFill>
                <a:effectLst/>
                <a:latin typeface="+mn-lt"/>
                <a:ea typeface="Times New Roman" panose="02020603050405020304" pitchFamily="18" charset="0"/>
              </a:rPr>
              <a:t>css</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nghĩa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tạo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cách</a:t>
            </a:r>
            <a:r>
              <a:rPr lang="en-US" sz="1600" dirty="0">
                <a:solidFill>
                  <a:srgbClr val="000000"/>
                </a:solidFill>
                <a:effectLst/>
                <a:latin typeface="+mn-lt"/>
                <a:ea typeface="Times New Roman" panose="02020603050405020304" pitchFamily="18" charset="0"/>
              </a:rPr>
              <a:t> ở file </a:t>
            </a:r>
            <a:r>
              <a:rPr lang="en-US" sz="1600" dirty="0" err="1">
                <a:solidFill>
                  <a:srgbClr val="000000"/>
                </a:solidFill>
                <a:effectLst/>
                <a:latin typeface="+mn-lt"/>
                <a:ea typeface="Times New Roman" panose="02020603050405020304" pitchFamily="18" charset="0"/>
              </a:rPr>
              <a:t>khác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áp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CSS </a:t>
            </a:r>
            <a:r>
              <a:rPr lang="en-US" sz="1600" dirty="0" err="1">
                <a:solidFill>
                  <a:srgbClr val="000000"/>
                </a:solidFill>
                <a:effectLst/>
                <a:latin typeface="+mn-lt"/>
                <a:ea typeface="Times New Roman" panose="02020603050405020304" pitchFamily="18" charset="0"/>
              </a:rPr>
              <a:t>vào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muốn</a:t>
            </a:r>
            <a:r>
              <a:rPr lang="en-US" sz="1600" dirty="0">
                <a:solidFill>
                  <a:srgbClr val="000000"/>
                </a:solidFill>
                <a:effectLst/>
                <a:latin typeface="+mn-lt"/>
                <a:ea typeface="Times New Roman" panose="02020603050405020304" pitchFamily="18" charset="0"/>
              </a:rPr>
              <a:t>. External Style </a:t>
            </a:r>
            <a:r>
              <a:rPr lang="en-US" sz="1600" dirty="0" err="1">
                <a:solidFill>
                  <a:srgbClr val="000000"/>
                </a:solidFill>
                <a:effectLst/>
                <a:latin typeface="+mn-lt"/>
                <a:ea typeface="Times New Roman" panose="02020603050405020304" pitchFamily="18" charset="0"/>
              </a:rPr>
              <a:t>sẽ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thiện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thời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gian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tải</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rất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nhiều</a:t>
            </a:r>
            <a:endParaRPr sz="1600" dirty="0">
              <a:latin typeface="+mn-lt"/>
            </a:endParaRPr>
          </a:p>
        </p:txBody>
      </p:sp>
      <p:sp>
        <p:nvSpPr>
          <p:cNvPr id="1639" name="Google Shape;1639;p41"/>
          <p:cNvSpPr txBox="1">
            <a:spLocks noGrp="1"/>
          </p:cNvSpPr>
          <p:nvPr>
            <p:ph type="subTitle" idx="4"/>
          </p:nvPr>
        </p:nvSpPr>
        <p:spPr>
          <a:xfrm>
            <a:off x="720000" y="1256372"/>
            <a:ext cx="36234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03 : </a:t>
            </a:r>
            <a:r>
              <a:rPr lang="vi-VN" dirty="0">
                <a:latin typeface="+mn-lt"/>
              </a:rPr>
              <a:t>External Style Sheet</a:t>
            </a:r>
            <a:endParaRPr dirty="0">
              <a:latin typeface="+mn-lt"/>
            </a:endParaRPr>
          </a:p>
        </p:txBody>
      </p:sp>
    </p:spTree>
    <p:extLst>
      <p:ext uri="{BB962C8B-B14F-4D97-AF65-F5344CB8AC3E}">
        <p14:creationId xmlns:p14="http://schemas.microsoft.com/office/powerpoint/2010/main" val="215617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967786"/>
            <a:ext cx="2771346" cy="1383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800" dirty="0">
                <a:solidFill>
                  <a:srgbClr val="000000"/>
                </a:solidFill>
                <a:effectLst/>
                <a:latin typeface="+mn-lt"/>
                <a:ea typeface="Times New Roman" panose="02020603050405020304" pitchFamily="18" charset="0"/>
              </a:rPr>
              <a:t>Selector </a:t>
            </a:r>
            <a:r>
              <a:rPr lang="en-US" sz="1800" dirty="0" err="1">
                <a:solidFill>
                  <a:srgbClr val="000000"/>
                </a:solidFill>
                <a:effectLst/>
                <a:latin typeface="+mn-lt"/>
                <a:ea typeface="Times New Roman" panose="02020603050405020304" pitchFamily="18" charset="0"/>
              </a:rPr>
              <a:t>này</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phép</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chọn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các</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phần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tử</a:t>
            </a:r>
            <a:r>
              <a:rPr lang="en-US" sz="1800" dirty="0">
                <a:solidFill>
                  <a:srgbClr val="000000"/>
                </a:solidFill>
                <a:effectLst/>
                <a:latin typeface="+mn-lt"/>
                <a:ea typeface="Times New Roman" panose="02020603050405020304" pitchFamily="18" charset="0"/>
              </a:rPr>
              <a:t> HTML </a:t>
            </a:r>
            <a:r>
              <a:rPr lang="en-US" sz="1800" dirty="0" err="1">
                <a:solidFill>
                  <a:srgbClr val="000000"/>
                </a:solidFill>
                <a:effectLst/>
                <a:latin typeface="+mn-lt"/>
                <a:ea typeface="Times New Roman" panose="02020603050405020304" pitchFamily="18" charset="0"/>
              </a:rPr>
              <a:t>dựa</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theo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tên</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của</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chúng</a:t>
            </a:r>
            <a:endParaRPr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Times New Roman" panose="02020603050405020304" pitchFamily="18" charset="0"/>
              </a:rPr>
              <a:t>CSS Selector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(CSS element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01" name="Google Shape;2768;p65">
            <a:extLst>
              <a:ext uri="{FF2B5EF4-FFF2-40B4-BE49-F238E27FC236}">
                <a16:creationId xmlns:a16="http://schemas.microsoft.com/office/drawing/2014/main" id="{334C6DE3-3284-45F7-893D-14356F1977AE}"/>
              </a:ext>
            </a:extLst>
          </p:cNvPr>
          <p:cNvGrpSpPr/>
          <p:nvPr/>
        </p:nvGrpSpPr>
        <p:grpSpPr>
          <a:xfrm>
            <a:off x="798168" y="1325667"/>
            <a:ext cx="462159" cy="358258"/>
            <a:chOff x="5547407" y="2234234"/>
            <a:chExt cx="490042" cy="379873"/>
          </a:xfrm>
        </p:grpSpPr>
        <p:sp>
          <p:nvSpPr>
            <p:cNvPr id="102" name="Google Shape;2769;p65">
              <a:extLst>
                <a:ext uri="{FF2B5EF4-FFF2-40B4-BE49-F238E27FC236}">
                  <a16:creationId xmlns:a16="http://schemas.microsoft.com/office/drawing/2014/main" id="{7E3C45FB-7ED1-47F3-9A59-6FDF640FEC9B}"/>
                </a:ext>
              </a:extLst>
            </p:cNvPr>
            <p:cNvSpPr/>
            <p:nvPr/>
          </p:nvSpPr>
          <p:spPr>
            <a:xfrm>
              <a:off x="5837379" y="2258860"/>
              <a:ext cx="56828" cy="65503"/>
            </a:xfrm>
            <a:custGeom>
              <a:avLst/>
              <a:gdLst/>
              <a:ahLst/>
              <a:cxnLst/>
              <a:rect l="l" t="t" r="r" b="b"/>
              <a:pathLst>
                <a:path w="1500" h="1729" extrusionOk="0">
                  <a:moveTo>
                    <a:pt x="865" y="1"/>
                  </a:moveTo>
                  <a:cubicBezTo>
                    <a:pt x="388" y="1"/>
                    <a:pt x="1" y="388"/>
                    <a:pt x="1" y="865"/>
                  </a:cubicBezTo>
                  <a:cubicBezTo>
                    <a:pt x="1" y="1341"/>
                    <a:pt x="388" y="1729"/>
                    <a:pt x="865" y="1729"/>
                  </a:cubicBezTo>
                  <a:cubicBezTo>
                    <a:pt x="1083" y="1729"/>
                    <a:pt x="1292" y="1640"/>
                    <a:pt x="1434" y="1471"/>
                  </a:cubicBezTo>
                  <a:cubicBezTo>
                    <a:pt x="1500" y="1393"/>
                    <a:pt x="1489" y="1277"/>
                    <a:pt x="1412" y="1211"/>
                  </a:cubicBezTo>
                  <a:cubicBezTo>
                    <a:pt x="1378" y="1184"/>
                    <a:pt x="1339" y="1171"/>
                    <a:pt x="1299" y="1171"/>
                  </a:cubicBezTo>
                  <a:cubicBezTo>
                    <a:pt x="1246" y="1171"/>
                    <a:pt x="1192" y="1194"/>
                    <a:pt x="1151" y="1233"/>
                  </a:cubicBezTo>
                  <a:cubicBezTo>
                    <a:pt x="1066" y="1313"/>
                    <a:pt x="992" y="1361"/>
                    <a:pt x="866" y="1361"/>
                  </a:cubicBezTo>
                  <a:cubicBezTo>
                    <a:pt x="593" y="1361"/>
                    <a:pt x="370" y="1139"/>
                    <a:pt x="370" y="865"/>
                  </a:cubicBezTo>
                  <a:cubicBezTo>
                    <a:pt x="369" y="591"/>
                    <a:pt x="591" y="369"/>
                    <a:pt x="865" y="369"/>
                  </a:cubicBezTo>
                  <a:cubicBezTo>
                    <a:pt x="965" y="369"/>
                    <a:pt x="1060" y="398"/>
                    <a:pt x="1143" y="454"/>
                  </a:cubicBezTo>
                  <a:cubicBezTo>
                    <a:pt x="1174" y="475"/>
                    <a:pt x="1210" y="486"/>
                    <a:pt x="1246" y="486"/>
                  </a:cubicBezTo>
                  <a:cubicBezTo>
                    <a:pt x="1305" y="486"/>
                    <a:pt x="1362" y="457"/>
                    <a:pt x="1397" y="404"/>
                  </a:cubicBezTo>
                  <a:cubicBezTo>
                    <a:pt x="1454" y="320"/>
                    <a:pt x="1432" y="205"/>
                    <a:pt x="1348" y="149"/>
                  </a:cubicBezTo>
                  <a:cubicBezTo>
                    <a:pt x="1205" y="52"/>
                    <a:pt x="1038" y="1"/>
                    <a:pt x="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70;p65">
              <a:extLst>
                <a:ext uri="{FF2B5EF4-FFF2-40B4-BE49-F238E27FC236}">
                  <a16:creationId xmlns:a16="http://schemas.microsoft.com/office/drawing/2014/main" id="{8B5780CC-A364-4A1D-8904-68A5004F6BED}"/>
                </a:ext>
              </a:extLst>
            </p:cNvPr>
            <p:cNvSpPr/>
            <p:nvPr/>
          </p:nvSpPr>
          <p:spPr>
            <a:xfrm>
              <a:off x="5899889" y="2258860"/>
              <a:ext cx="49288" cy="65465"/>
            </a:xfrm>
            <a:custGeom>
              <a:avLst/>
              <a:gdLst/>
              <a:ahLst/>
              <a:cxnLst/>
              <a:rect l="l" t="t" r="r" b="b"/>
              <a:pathLst>
                <a:path w="1301" h="1728" extrusionOk="0">
                  <a:moveTo>
                    <a:pt x="657" y="1"/>
                  </a:moveTo>
                  <a:cubicBezTo>
                    <a:pt x="595" y="1"/>
                    <a:pt x="528" y="9"/>
                    <a:pt x="459" y="30"/>
                  </a:cubicBezTo>
                  <a:cubicBezTo>
                    <a:pt x="268" y="88"/>
                    <a:pt x="129" y="240"/>
                    <a:pt x="103" y="428"/>
                  </a:cubicBezTo>
                  <a:cubicBezTo>
                    <a:pt x="79" y="603"/>
                    <a:pt x="154" y="774"/>
                    <a:pt x="302" y="869"/>
                  </a:cubicBezTo>
                  <a:cubicBezTo>
                    <a:pt x="311" y="874"/>
                    <a:pt x="320" y="879"/>
                    <a:pt x="327" y="884"/>
                  </a:cubicBezTo>
                  <a:cubicBezTo>
                    <a:pt x="336" y="888"/>
                    <a:pt x="522" y="969"/>
                    <a:pt x="735" y="1048"/>
                  </a:cubicBezTo>
                  <a:cubicBezTo>
                    <a:pt x="779" y="1064"/>
                    <a:pt x="920" y="1124"/>
                    <a:pt x="903" y="1218"/>
                  </a:cubicBezTo>
                  <a:cubicBezTo>
                    <a:pt x="891" y="1288"/>
                    <a:pt x="804" y="1360"/>
                    <a:pt x="679" y="1360"/>
                  </a:cubicBezTo>
                  <a:cubicBezTo>
                    <a:pt x="548" y="1360"/>
                    <a:pt x="423" y="1308"/>
                    <a:pt x="342" y="1219"/>
                  </a:cubicBezTo>
                  <a:cubicBezTo>
                    <a:pt x="306" y="1178"/>
                    <a:pt x="256" y="1157"/>
                    <a:pt x="205" y="1157"/>
                  </a:cubicBezTo>
                  <a:cubicBezTo>
                    <a:pt x="161" y="1157"/>
                    <a:pt x="117" y="1173"/>
                    <a:pt x="81" y="1205"/>
                  </a:cubicBezTo>
                  <a:cubicBezTo>
                    <a:pt x="6" y="1273"/>
                    <a:pt x="1" y="1390"/>
                    <a:pt x="69" y="1466"/>
                  </a:cubicBezTo>
                  <a:cubicBezTo>
                    <a:pt x="218" y="1632"/>
                    <a:pt x="441" y="1728"/>
                    <a:pt x="678" y="1728"/>
                  </a:cubicBezTo>
                  <a:cubicBezTo>
                    <a:pt x="971" y="1728"/>
                    <a:pt x="1219" y="1540"/>
                    <a:pt x="1265" y="1282"/>
                  </a:cubicBezTo>
                  <a:cubicBezTo>
                    <a:pt x="1300" y="1086"/>
                    <a:pt x="1211" y="831"/>
                    <a:pt x="860" y="701"/>
                  </a:cubicBezTo>
                  <a:cubicBezTo>
                    <a:pt x="695" y="641"/>
                    <a:pt x="542" y="575"/>
                    <a:pt x="493" y="554"/>
                  </a:cubicBezTo>
                  <a:cubicBezTo>
                    <a:pt x="462" y="528"/>
                    <a:pt x="463" y="493"/>
                    <a:pt x="465" y="478"/>
                  </a:cubicBezTo>
                  <a:cubicBezTo>
                    <a:pt x="468" y="457"/>
                    <a:pt x="483" y="405"/>
                    <a:pt x="563" y="382"/>
                  </a:cubicBezTo>
                  <a:cubicBezTo>
                    <a:pt x="594" y="372"/>
                    <a:pt x="625" y="368"/>
                    <a:pt x="655" y="368"/>
                  </a:cubicBezTo>
                  <a:cubicBezTo>
                    <a:pt x="800" y="368"/>
                    <a:pt x="919" y="462"/>
                    <a:pt x="924" y="466"/>
                  </a:cubicBezTo>
                  <a:cubicBezTo>
                    <a:pt x="959" y="494"/>
                    <a:pt x="1000" y="507"/>
                    <a:pt x="1042" y="507"/>
                  </a:cubicBezTo>
                  <a:cubicBezTo>
                    <a:pt x="1094" y="507"/>
                    <a:pt x="1146" y="485"/>
                    <a:pt x="1182" y="442"/>
                  </a:cubicBezTo>
                  <a:cubicBezTo>
                    <a:pt x="1248" y="363"/>
                    <a:pt x="1237" y="248"/>
                    <a:pt x="1160" y="183"/>
                  </a:cubicBezTo>
                  <a:cubicBezTo>
                    <a:pt x="1151" y="174"/>
                    <a:pt x="941"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71;p65">
              <a:extLst>
                <a:ext uri="{FF2B5EF4-FFF2-40B4-BE49-F238E27FC236}">
                  <a16:creationId xmlns:a16="http://schemas.microsoft.com/office/drawing/2014/main" id="{59D9C075-890C-4FAC-9EFA-4D4CD29D0D0F}"/>
                </a:ext>
              </a:extLst>
            </p:cNvPr>
            <p:cNvSpPr/>
            <p:nvPr/>
          </p:nvSpPr>
          <p:spPr>
            <a:xfrm>
              <a:off x="5955656" y="2258822"/>
              <a:ext cx="49250" cy="65503"/>
            </a:xfrm>
            <a:custGeom>
              <a:avLst/>
              <a:gdLst/>
              <a:ahLst/>
              <a:cxnLst/>
              <a:rect l="l" t="t" r="r" b="b"/>
              <a:pathLst>
                <a:path w="1300" h="1729" extrusionOk="0">
                  <a:moveTo>
                    <a:pt x="653" y="0"/>
                  </a:moveTo>
                  <a:cubicBezTo>
                    <a:pt x="591" y="0"/>
                    <a:pt x="526" y="9"/>
                    <a:pt x="458" y="29"/>
                  </a:cubicBezTo>
                  <a:cubicBezTo>
                    <a:pt x="264" y="86"/>
                    <a:pt x="128" y="240"/>
                    <a:pt x="102" y="427"/>
                  </a:cubicBezTo>
                  <a:cubicBezTo>
                    <a:pt x="77" y="603"/>
                    <a:pt x="153" y="772"/>
                    <a:pt x="301" y="869"/>
                  </a:cubicBezTo>
                  <a:cubicBezTo>
                    <a:pt x="309" y="874"/>
                    <a:pt x="317" y="879"/>
                    <a:pt x="327" y="882"/>
                  </a:cubicBezTo>
                  <a:cubicBezTo>
                    <a:pt x="335" y="887"/>
                    <a:pt x="522" y="969"/>
                    <a:pt x="734" y="1048"/>
                  </a:cubicBezTo>
                  <a:cubicBezTo>
                    <a:pt x="778" y="1064"/>
                    <a:pt x="920" y="1123"/>
                    <a:pt x="903" y="1217"/>
                  </a:cubicBezTo>
                  <a:cubicBezTo>
                    <a:pt x="891" y="1289"/>
                    <a:pt x="803" y="1361"/>
                    <a:pt x="679" y="1361"/>
                  </a:cubicBezTo>
                  <a:cubicBezTo>
                    <a:pt x="548" y="1361"/>
                    <a:pt x="422" y="1309"/>
                    <a:pt x="341" y="1220"/>
                  </a:cubicBezTo>
                  <a:cubicBezTo>
                    <a:pt x="305" y="1179"/>
                    <a:pt x="255" y="1158"/>
                    <a:pt x="205" y="1158"/>
                  </a:cubicBezTo>
                  <a:cubicBezTo>
                    <a:pt x="161" y="1158"/>
                    <a:pt x="116" y="1174"/>
                    <a:pt x="81" y="1206"/>
                  </a:cubicBezTo>
                  <a:cubicBezTo>
                    <a:pt x="5" y="1274"/>
                    <a:pt x="0" y="1391"/>
                    <a:pt x="68" y="1467"/>
                  </a:cubicBezTo>
                  <a:cubicBezTo>
                    <a:pt x="218" y="1633"/>
                    <a:pt x="441" y="1729"/>
                    <a:pt x="678" y="1729"/>
                  </a:cubicBezTo>
                  <a:cubicBezTo>
                    <a:pt x="971" y="1729"/>
                    <a:pt x="1218" y="1541"/>
                    <a:pt x="1264" y="1283"/>
                  </a:cubicBezTo>
                  <a:cubicBezTo>
                    <a:pt x="1300" y="1088"/>
                    <a:pt x="1211" y="832"/>
                    <a:pt x="860" y="702"/>
                  </a:cubicBezTo>
                  <a:cubicBezTo>
                    <a:pt x="694" y="642"/>
                    <a:pt x="542" y="576"/>
                    <a:pt x="492" y="555"/>
                  </a:cubicBezTo>
                  <a:cubicBezTo>
                    <a:pt x="462" y="529"/>
                    <a:pt x="463" y="494"/>
                    <a:pt x="466" y="479"/>
                  </a:cubicBezTo>
                  <a:cubicBezTo>
                    <a:pt x="468" y="458"/>
                    <a:pt x="484" y="406"/>
                    <a:pt x="564" y="383"/>
                  </a:cubicBezTo>
                  <a:cubicBezTo>
                    <a:pt x="594" y="374"/>
                    <a:pt x="625" y="370"/>
                    <a:pt x="654" y="370"/>
                  </a:cubicBezTo>
                  <a:cubicBezTo>
                    <a:pt x="800" y="370"/>
                    <a:pt x="921" y="463"/>
                    <a:pt x="925" y="467"/>
                  </a:cubicBezTo>
                  <a:cubicBezTo>
                    <a:pt x="959" y="495"/>
                    <a:pt x="1000" y="508"/>
                    <a:pt x="1042" y="508"/>
                  </a:cubicBezTo>
                  <a:cubicBezTo>
                    <a:pt x="1095" y="508"/>
                    <a:pt x="1147" y="486"/>
                    <a:pt x="1184" y="443"/>
                  </a:cubicBezTo>
                  <a:cubicBezTo>
                    <a:pt x="1248" y="366"/>
                    <a:pt x="1238" y="249"/>
                    <a:pt x="1161" y="184"/>
                  </a:cubicBezTo>
                  <a:cubicBezTo>
                    <a:pt x="1150" y="175"/>
                    <a:pt x="93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72;p65">
              <a:extLst>
                <a:ext uri="{FF2B5EF4-FFF2-40B4-BE49-F238E27FC236}">
                  <a16:creationId xmlns:a16="http://schemas.microsoft.com/office/drawing/2014/main" id="{23B32EB0-DD29-4166-9D6B-AF1A2BE8FEE0}"/>
                </a:ext>
              </a:extLst>
            </p:cNvPr>
            <p:cNvSpPr/>
            <p:nvPr/>
          </p:nvSpPr>
          <p:spPr>
            <a:xfrm>
              <a:off x="5547407" y="2234234"/>
              <a:ext cx="490042" cy="379873"/>
            </a:xfrm>
            <a:custGeom>
              <a:avLst/>
              <a:gdLst/>
              <a:ahLst/>
              <a:cxnLst/>
              <a:rect l="l" t="t" r="r" b="b"/>
              <a:pathLst>
                <a:path w="12935" h="10027" extrusionOk="0">
                  <a:moveTo>
                    <a:pt x="6964" y="2262"/>
                  </a:moveTo>
                  <a:lnTo>
                    <a:pt x="6964" y="2831"/>
                  </a:lnTo>
                  <a:cubicBezTo>
                    <a:pt x="6965" y="2932"/>
                    <a:pt x="7047" y="3016"/>
                    <a:pt x="7148" y="3016"/>
                  </a:cubicBezTo>
                  <a:lnTo>
                    <a:pt x="10929" y="3016"/>
                  </a:lnTo>
                  <a:lnTo>
                    <a:pt x="10929" y="7455"/>
                  </a:lnTo>
                  <a:cubicBezTo>
                    <a:pt x="10929" y="7518"/>
                    <a:pt x="10878" y="7568"/>
                    <a:pt x="10814" y="7568"/>
                  </a:cubicBezTo>
                  <a:lnTo>
                    <a:pt x="3163" y="7568"/>
                  </a:lnTo>
                  <a:lnTo>
                    <a:pt x="3163" y="5923"/>
                  </a:lnTo>
                  <a:cubicBezTo>
                    <a:pt x="3163" y="5828"/>
                    <a:pt x="3094" y="5743"/>
                    <a:pt x="2999" y="5733"/>
                  </a:cubicBezTo>
                  <a:cubicBezTo>
                    <a:pt x="2994" y="5733"/>
                    <a:pt x="2989" y="5733"/>
                    <a:pt x="2983" y="5733"/>
                  </a:cubicBezTo>
                  <a:cubicBezTo>
                    <a:pt x="2883" y="5733"/>
                    <a:pt x="2803" y="5814"/>
                    <a:pt x="2803" y="5917"/>
                  </a:cubicBezTo>
                  <a:lnTo>
                    <a:pt x="2803" y="7600"/>
                  </a:lnTo>
                  <a:lnTo>
                    <a:pt x="2033" y="7600"/>
                  </a:lnTo>
                  <a:cubicBezTo>
                    <a:pt x="1970" y="7600"/>
                    <a:pt x="1919" y="7550"/>
                    <a:pt x="1919" y="7487"/>
                  </a:cubicBezTo>
                  <a:lnTo>
                    <a:pt x="1919" y="2408"/>
                  </a:lnTo>
                  <a:cubicBezTo>
                    <a:pt x="1919" y="2345"/>
                    <a:pt x="1970" y="2294"/>
                    <a:pt x="2033" y="2294"/>
                  </a:cubicBezTo>
                  <a:lnTo>
                    <a:pt x="2803" y="2294"/>
                  </a:lnTo>
                  <a:lnTo>
                    <a:pt x="2803" y="5105"/>
                  </a:lnTo>
                  <a:cubicBezTo>
                    <a:pt x="2803" y="5200"/>
                    <a:pt x="2872" y="5285"/>
                    <a:pt x="2966" y="5295"/>
                  </a:cubicBezTo>
                  <a:cubicBezTo>
                    <a:pt x="2971" y="5295"/>
                    <a:pt x="2977" y="5295"/>
                    <a:pt x="2982" y="5295"/>
                  </a:cubicBezTo>
                  <a:cubicBezTo>
                    <a:pt x="3083" y="5295"/>
                    <a:pt x="3163" y="5214"/>
                    <a:pt x="3163" y="5111"/>
                  </a:cubicBezTo>
                  <a:lnTo>
                    <a:pt x="3163" y="2262"/>
                  </a:lnTo>
                  <a:close/>
                  <a:moveTo>
                    <a:pt x="6964" y="1410"/>
                  </a:moveTo>
                  <a:lnTo>
                    <a:pt x="6964" y="1901"/>
                  </a:lnTo>
                  <a:lnTo>
                    <a:pt x="2041" y="1901"/>
                  </a:lnTo>
                  <a:cubicBezTo>
                    <a:pt x="1774" y="1901"/>
                    <a:pt x="1557" y="2117"/>
                    <a:pt x="1557" y="2384"/>
                  </a:cubicBezTo>
                  <a:lnTo>
                    <a:pt x="1557" y="7479"/>
                  </a:lnTo>
                  <a:cubicBezTo>
                    <a:pt x="1557" y="7746"/>
                    <a:pt x="1774" y="7962"/>
                    <a:pt x="2041" y="7962"/>
                  </a:cubicBezTo>
                  <a:lnTo>
                    <a:pt x="10805" y="7962"/>
                  </a:lnTo>
                  <a:cubicBezTo>
                    <a:pt x="11072" y="7962"/>
                    <a:pt x="11289" y="7746"/>
                    <a:pt x="11289" y="7479"/>
                  </a:cubicBezTo>
                  <a:lnTo>
                    <a:pt x="11289" y="3048"/>
                  </a:lnTo>
                  <a:lnTo>
                    <a:pt x="11714" y="3048"/>
                  </a:lnTo>
                  <a:lnTo>
                    <a:pt x="11714" y="7985"/>
                  </a:lnTo>
                  <a:cubicBezTo>
                    <a:pt x="11714" y="8244"/>
                    <a:pt x="11505" y="8453"/>
                    <a:pt x="11245" y="8453"/>
                  </a:cubicBezTo>
                  <a:lnTo>
                    <a:pt x="1601" y="8453"/>
                  </a:lnTo>
                  <a:cubicBezTo>
                    <a:pt x="1342" y="8453"/>
                    <a:pt x="1132" y="8244"/>
                    <a:pt x="1132" y="7985"/>
                  </a:cubicBezTo>
                  <a:lnTo>
                    <a:pt x="1132" y="1879"/>
                  </a:lnTo>
                  <a:cubicBezTo>
                    <a:pt x="1132" y="1619"/>
                    <a:pt x="1342" y="1410"/>
                    <a:pt x="1601" y="1410"/>
                  </a:cubicBezTo>
                  <a:close/>
                  <a:moveTo>
                    <a:pt x="7553" y="8815"/>
                  </a:moveTo>
                  <a:lnTo>
                    <a:pt x="7553" y="8862"/>
                  </a:lnTo>
                  <a:cubicBezTo>
                    <a:pt x="7553" y="8963"/>
                    <a:pt x="7473" y="9044"/>
                    <a:pt x="7372" y="9044"/>
                  </a:cubicBezTo>
                  <a:lnTo>
                    <a:pt x="5508" y="9044"/>
                  </a:lnTo>
                  <a:cubicBezTo>
                    <a:pt x="5406" y="9044"/>
                    <a:pt x="5326" y="8962"/>
                    <a:pt x="5326" y="8862"/>
                  </a:cubicBezTo>
                  <a:lnTo>
                    <a:pt x="5326" y="8815"/>
                  </a:lnTo>
                  <a:close/>
                  <a:moveTo>
                    <a:pt x="12209" y="8848"/>
                  </a:moveTo>
                  <a:cubicBezTo>
                    <a:pt x="12275" y="8848"/>
                    <a:pt x="12329" y="8901"/>
                    <a:pt x="12329" y="8964"/>
                  </a:cubicBezTo>
                  <a:cubicBezTo>
                    <a:pt x="12331" y="9352"/>
                    <a:pt x="12017" y="9666"/>
                    <a:pt x="11630" y="9666"/>
                  </a:cubicBezTo>
                  <a:lnTo>
                    <a:pt x="1263" y="9666"/>
                  </a:lnTo>
                  <a:cubicBezTo>
                    <a:pt x="877" y="9666"/>
                    <a:pt x="561" y="9350"/>
                    <a:pt x="562" y="8964"/>
                  </a:cubicBezTo>
                  <a:cubicBezTo>
                    <a:pt x="562" y="8899"/>
                    <a:pt x="618" y="8848"/>
                    <a:pt x="683" y="8848"/>
                  </a:cubicBezTo>
                  <a:lnTo>
                    <a:pt x="4966" y="8848"/>
                  </a:lnTo>
                  <a:lnTo>
                    <a:pt x="4966" y="8887"/>
                  </a:lnTo>
                  <a:cubicBezTo>
                    <a:pt x="4966" y="9191"/>
                    <a:pt x="5213" y="9437"/>
                    <a:pt x="5516" y="9437"/>
                  </a:cubicBezTo>
                  <a:lnTo>
                    <a:pt x="7365" y="9437"/>
                  </a:lnTo>
                  <a:cubicBezTo>
                    <a:pt x="7669" y="9437"/>
                    <a:pt x="7915" y="9191"/>
                    <a:pt x="7915" y="8887"/>
                  </a:cubicBezTo>
                  <a:lnTo>
                    <a:pt x="7915" y="8848"/>
                  </a:lnTo>
                  <a:close/>
                  <a:moveTo>
                    <a:pt x="7150" y="0"/>
                  </a:moveTo>
                  <a:cubicBezTo>
                    <a:pt x="7049" y="0"/>
                    <a:pt x="6966" y="83"/>
                    <a:pt x="6966" y="185"/>
                  </a:cubicBezTo>
                  <a:lnTo>
                    <a:pt x="6966" y="1049"/>
                  </a:lnTo>
                  <a:lnTo>
                    <a:pt x="1612" y="1049"/>
                  </a:lnTo>
                  <a:cubicBezTo>
                    <a:pt x="1149" y="1049"/>
                    <a:pt x="774" y="1424"/>
                    <a:pt x="774" y="1886"/>
                  </a:cubicBezTo>
                  <a:lnTo>
                    <a:pt x="774" y="7981"/>
                  </a:lnTo>
                  <a:cubicBezTo>
                    <a:pt x="774" y="8157"/>
                    <a:pt x="827" y="8319"/>
                    <a:pt x="918" y="8453"/>
                  </a:cubicBezTo>
                  <a:lnTo>
                    <a:pt x="468" y="8453"/>
                  </a:lnTo>
                  <a:cubicBezTo>
                    <a:pt x="324" y="8453"/>
                    <a:pt x="194" y="8553"/>
                    <a:pt x="161" y="8694"/>
                  </a:cubicBezTo>
                  <a:cubicBezTo>
                    <a:pt x="1" y="9399"/>
                    <a:pt x="535" y="10027"/>
                    <a:pt x="1214" y="10027"/>
                  </a:cubicBezTo>
                  <a:lnTo>
                    <a:pt x="11724" y="10027"/>
                  </a:lnTo>
                  <a:cubicBezTo>
                    <a:pt x="12402" y="10027"/>
                    <a:pt x="12935" y="9399"/>
                    <a:pt x="12776" y="8694"/>
                  </a:cubicBezTo>
                  <a:cubicBezTo>
                    <a:pt x="12743" y="8552"/>
                    <a:pt x="12615" y="8453"/>
                    <a:pt x="12469" y="8453"/>
                  </a:cubicBezTo>
                  <a:lnTo>
                    <a:pt x="11970" y="8453"/>
                  </a:lnTo>
                  <a:cubicBezTo>
                    <a:pt x="12059" y="8320"/>
                    <a:pt x="12111" y="8158"/>
                    <a:pt x="12111" y="7984"/>
                  </a:cubicBezTo>
                  <a:lnTo>
                    <a:pt x="12111" y="3016"/>
                  </a:lnTo>
                  <a:lnTo>
                    <a:pt x="12547" y="3016"/>
                  </a:lnTo>
                  <a:cubicBezTo>
                    <a:pt x="12649" y="3016"/>
                    <a:pt x="12731" y="2933"/>
                    <a:pt x="12731" y="2830"/>
                  </a:cubicBezTo>
                  <a:lnTo>
                    <a:pt x="12731" y="182"/>
                  </a:lnTo>
                  <a:cubicBezTo>
                    <a:pt x="12731" y="81"/>
                    <a:pt x="12651" y="0"/>
                    <a:pt x="12549" y="0"/>
                  </a:cubicBezTo>
                  <a:lnTo>
                    <a:pt x="10737" y="0"/>
                  </a:lnTo>
                  <a:cubicBezTo>
                    <a:pt x="10642" y="0"/>
                    <a:pt x="10557" y="69"/>
                    <a:pt x="10549" y="164"/>
                  </a:cubicBezTo>
                  <a:cubicBezTo>
                    <a:pt x="10540" y="271"/>
                    <a:pt x="10624" y="360"/>
                    <a:pt x="10729" y="360"/>
                  </a:cubicBezTo>
                  <a:lnTo>
                    <a:pt x="12371" y="360"/>
                  </a:lnTo>
                  <a:lnTo>
                    <a:pt x="12371" y="2654"/>
                  </a:lnTo>
                  <a:lnTo>
                    <a:pt x="7359" y="2654"/>
                  </a:lnTo>
                  <a:lnTo>
                    <a:pt x="7359" y="360"/>
                  </a:lnTo>
                  <a:lnTo>
                    <a:pt x="9769" y="360"/>
                  </a:lnTo>
                  <a:cubicBezTo>
                    <a:pt x="9865" y="360"/>
                    <a:pt x="9950" y="290"/>
                    <a:pt x="9957" y="197"/>
                  </a:cubicBezTo>
                  <a:cubicBezTo>
                    <a:pt x="9966" y="89"/>
                    <a:pt x="9883" y="0"/>
                    <a:pt x="9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73;p65">
              <a:extLst>
                <a:ext uri="{FF2B5EF4-FFF2-40B4-BE49-F238E27FC236}">
                  <a16:creationId xmlns:a16="http://schemas.microsoft.com/office/drawing/2014/main" id="{CDD14EAA-61AF-470B-B4A4-7D47839EB9CA}"/>
                </a:ext>
              </a:extLst>
            </p:cNvPr>
            <p:cNvSpPr/>
            <p:nvPr/>
          </p:nvSpPr>
          <p:spPr>
            <a:xfrm>
              <a:off x="5847001" y="2368347"/>
              <a:ext cx="35915" cy="13676"/>
            </a:xfrm>
            <a:custGeom>
              <a:avLst/>
              <a:gdLst/>
              <a:ahLst/>
              <a:cxnLst/>
              <a:rect l="l" t="t" r="r" b="b"/>
              <a:pathLst>
                <a:path w="948" h="361" extrusionOk="0">
                  <a:moveTo>
                    <a:pt x="199" y="0"/>
                  </a:moveTo>
                  <a:cubicBezTo>
                    <a:pt x="104" y="0"/>
                    <a:pt x="19" y="69"/>
                    <a:pt x="11" y="164"/>
                  </a:cubicBezTo>
                  <a:cubicBezTo>
                    <a:pt x="0" y="270"/>
                    <a:pt x="85" y="361"/>
                    <a:pt x="190" y="361"/>
                  </a:cubicBezTo>
                  <a:lnTo>
                    <a:pt x="749" y="361"/>
                  </a:lnTo>
                  <a:cubicBezTo>
                    <a:pt x="845" y="361"/>
                    <a:pt x="930" y="291"/>
                    <a:pt x="938" y="197"/>
                  </a:cubicBezTo>
                  <a:cubicBezTo>
                    <a:pt x="947" y="89"/>
                    <a:pt x="863" y="0"/>
                    <a:pt x="7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74;p65">
              <a:extLst>
                <a:ext uri="{FF2B5EF4-FFF2-40B4-BE49-F238E27FC236}">
                  <a16:creationId xmlns:a16="http://schemas.microsoft.com/office/drawing/2014/main" id="{2F410549-05AE-4841-8B6B-C65150681C3D}"/>
                </a:ext>
              </a:extLst>
            </p:cNvPr>
            <p:cNvSpPr/>
            <p:nvPr/>
          </p:nvSpPr>
          <p:spPr>
            <a:xfrm>
              <a:off x="5847039" y="2426614"/>
              <a:ext cx="35877" cy="13714"/>
            </a:xfrm>
            <a:custGeom>
              <a:avLst/>
              <a:gdLst/>
              <a:ahLst/>
              <a:cxnLst/>
              <a:rect l="l" t="t" r="r" b="b"/>
              <a:pathLst>
                <a:path w="947" h="362" extrusionOk="0">
                  <a:moveTo>
                    <a:pt x="198" y="1"/>
                  </a:moveTo>
                  <a:cubicBezTo>
                    <a:pt x="103" y="1"/>
                    <a:pt x="18" y="70"/>
                    <a:pt x="10" y="164"/>
                  </a:cubicBezTo>
                  <a:cubicBezTo>
                    <a:pt x="0" y="272"/>
                    <a:pt x="84" y="361"/>
                    <a:pt x="189" y="361"/>
                  </a:cubicBezTo>
                  <a:lnTo>
                    <a:pt x="748" y="361"/>
                  </a:lnTo>
                  <a:cubicBezTo>
                    <a:pt x="844" y="361"/>
                    <a:pt x="929" y="291"/>
                    <a:pt x="937" y="197"/>
                  </a:cubicBezTo>
                  <a:cubicBezTo>
                    <a:pt x="946" y="91"/>
                    <a:pt x="862"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75;p65">
              <a:extLst>
                <a:ext uri="{FF2B5EF4-FFF2-40B4-BE49-F238E27FC236}">
                  <a16:creationId xmlns:a16="http://schemas.microsoft.com/office/drawing/2014/main" id="{F35F8BAA-1323-4854-8F0C-4DA0AB311F61}"/>
                </a:ext>
              </a:extLst>
            </p:cNvPr>
            <p:cNvSpPr/>
            <p:nvPr/>
          </p:nvSpPr>
          <p:spPr>
            <a:xfrm>
              <a:off x="5847039" y="2456430"/>
              <a:ext cx="35877" cy="13676"/>
            </a:xfrm>
            <a:custGeom>
              <a:avLst/>
              <a:gdLst/>
              <a:ahLst/>
              <a:cxnLst/>
              <a:rect l="l" t="t" r="r" b="b"/>
              <a:pathLst>
                <a:path w="947" h="361" extrusionOk="0">
                  <a:moveTo>
                    <a:pt x="198" y="0"/>
                  </a:moveTo>
                  <a:cubicBezTo>
                    <a:pt x="103" y="0"/>
                    <a:pt x="18" y="70"/>
                    <a:pt x="10" y="164"/>
                  </a:cubicBezTo>
                  <a:cubicBezTo>
                    <a:pt x="0" y="272"/>
                    <a:pt x="84" y="361"/>
                    <a:pt x="189" y="361"/>
                  </a:cubicBezTo>
                  <a:lnTo>
                    <a:pt x="748" y="361"/>
                  </a:lnTo>
                  <a:cubicBezTo>
                    <a:pt x="844" y="361"/>
                    <a:pt x="929" y="292"/>
                    <a:pt x="937" y="197"/>
                  </a:cubicBezTo>
                  <a:cubicBezTo>
                    <a:pt x="946" y="89"/>
                    <a:pt x="862"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76;p65">
              <a:extLst>
                <a:ext uri="{FF2B5EF4-FFF2-40B4-BE49-F238E27FC236}">
                  <a16:creationId xmlns:a16="http://schemas.microsoft.com/office/drawing/2014/main" id="{628F130A-9BCD-4151-88C3-5853FD04EA94}"/>
                </a:ext>
              </a:extLst>
            </p:cNvPr>
            <p:cNvSpPr/>
            <p:nvPr/>
          </p:nvSpPr>
          <p:spPr>
            <a:xfrm>
              <a:off x="5749258" y="2484995"/>
              <a:ext cx="35877" cy="13676"/>
            </a:xfrm>
            <a:custGeom>
              <a:avLst/>
              <a:gdLst/>
              <a:ahLst/>
              <a:cxnLst/>
              <a:rect l="l" t="t" r="r" b="b"/>
              <a:pathLst>
                <a:path w="947" h="361" extrusionOk="0">
                  <a:moveTo>
                    <a:pt x="199" y="0"/>
                  </a:moveTo>
                  <a:cubicBezTo>
                    <a:pt x="103" y="0"/>
                    <a:pt x="19" y="70"/>
                    <a:pt x="10" y="164"/>
                  </a:cubicBezTo>
                  <a:cubicBezTo>
                    <a:pt x="1" y="272"/>
                    <a:pt x="86" y="361"/>
                    <a:pt x="190" y="361"/>
                  </a:cubicBezTo>
                  <a:lnTo>
                    <a:pt x="749" y="361"/>
                  </a:lnTo>
                  <a:cubicBezTo>
                    <a:pt x="845" y="361"/>
                    <a:pt x="930" y="292"/>
                    <a:pt x="937" y="197"/>
                  </a:cubicBezTo>
                  <a:cubicBezTo>
                    <a:pt x="947"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77;p65">
              <a:extLst>
                <a:ext uri="{FF2B5EF4-FFF2-40B4-BE49-F238E27FC236}">
                  <a16:creationId xmlns:a16="http://schemas.microsoft.com/office/drawing/2014/main" id="{A19409CC-7090-44A5-88E2-7AD07D67FF4D}"/>
                </a:ext>
              </a:extLst>
            </p:cNvPr>
            <p:cNvSpPr/>
            <p:nvPr/>
          </p:nvSpPr>
          <p:spPr>
            <a:xfrm>
              <a:off x="5804153" y="2484995"/>
              <a:ext cx="78308" cy="13676"/>
            </a:xfrm>
            <a:custGeom>
              <a:avLst/>
              <a:gdLst/>
              <a:ahLst/>
              <a:cxnLst/>
              <a:rect l="l" t="t" r="r" b="b"/>
              <a:pathLst>
                <a:path w="2067" h="361" extrusionOk="0">
                  <a:moveTo>
                    <a:pt x="198" y="0"/>
                  </a:moveTo>
                  <a:cubicBezTo>
                    <a:pt x="103" y="0"/>
                    <a:pt x="17" y="70"/>
                    <a:pt x="10" y="164"/>
                  </a:cubicBezTo>
                  <a:cubicBezTo>
                    <a:pt x="0" y="272"/>
                    <a:pt x="84" y="361"/>
                    <a:pt x="189" y="361"/>
                  </a:cubicBezTo>
                  <a:lnTo>
                    <a:pt x="1868" y="361"/>
                  </a:lnTo>
                  <a:cubicBezTo>
                    <a:pt x="1963" y="361"/>
                    <a:pt x="2048" y="292"/>
                    <a:pt x="2056" y="197"/>
                  </a:cubicBezTo>
                  <a:cubicBezTo>
                    <a:pt x="2067" y="89"/>
                    <a:pt x="1983"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78;p65">
              <a:extLst>
                <a:ext uri="{FF2B5EF4-FFF2-40B4-BE49-F238E27FC236}">
                  <a16:creationId xmlns:a16="http://schemas.microsoft.com/office/drawing/2014/main" id="{C8D70481-F56B-41CB-BD39-BEC6474221CB}"/>
                </a:ext>
              </a:extLst>
            </p:cNvPr>
            <p:cNvSpPr/>
            <p:nvPr/>
          </p:nvSpPr>
          <p:spPr>
            <a:xfrm>
              <a:off x="5792485" y="2426614"/>
              <a:ext cx="35536" cy="13714"/>
            </a:xfrm>
            <a:custGeom>
              <a:avLst/>
              <a:gdLst/>
              <a:ahLst/>
              <a:cxnLst/>
              <a:rect l="l" t="t" r="r" b="b"/>
              <a:pathLst>
                <a:path w="938" h="362" extrusionOk="0">
                  <a:moveTo>
                    <a:pt x="198" y="1"/>
                  </a:moveTo>
                  <a:cubicBezTo>
                    <a:pt x="103" y="1"/>
                    <a:pt x="18" y="70"/>
                    <a:pt x="10" y="164"/>
                  </a:cubicBezTo>
                  <a:cubicBezTo>
                    <a:pt x="0" y="272"/>
                    <a:pt x="84" y="361"/>
                    <a:pt x="189" y="361"/>
                  </a:cubicBezTo>
                  <a:lnTo>
                    <a:pt x="758" y="361"/>
                  </a:lnTo>
                  <a:cubicBezTo>
                    <a:pt x="758" y="361"/>
                    <a:pt x="759" y="361"/>
                    <a:pt x="760" y="361"/>
                  </a:cubicBezTo>
                  <a:cubicBezTo>
                    <a:pt x="859" y="361"/>
                    <a:pt x="938" y="280"/>
                    <a:pt x="938" y="181"/>
                  </a:cubicBezTo>
                  <a:cubicBezTo>
                    <a:pt x="938" y="81"/>
                    <a:pt x="85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79;p65">
              <a:extLst>
                <a:ext uri="{FF2B5EF4-FFF2-40B4-BE49-F238E27FC236}">
                  <a16:creationId xmlns:a16="http://schemas.microsoft.com/office/drawing/2014/main" id="{9C6F366E-20A9-490B-B970-C26311EDFA01}"/>
                </a:ext>
              </a:extLst>
            </p:cNvPr>
            <p:cNvSpPr/>
            <p:nvPr/>
          </p:nvSpPr>
          <p:spPr>
            <a:xfrm>
              <a:off x="5703758" y="2426614"/>
              <a:ext cx="74974" cy="13714"/>
            </a:xfrm>
            <a:custGeom>
              <a:avLst/>
              <a:gdLst/>
              <a:ahLst/>
              <a:cxnLst/>
              <a:rect l="l" t="t" r="r" b="b"/>
              <a:pathLst>
                <a:path w="1979" h="362" extrusionOk="0">
                  <a:moveTo>
                    <a:pt x="198" y="1"/>
                  </a:moveTo>
                  <a:cubicBezTo>
                    <a:pt x="103" y="1"/>
                    <a:pt x="17" y="70"/>
                    <a:pt x="10" y="164"/>
                  </a:cubicBezTo>
                  <a:cubicBezTo>
                    <a:pt x="0" y="272"/>
                    <a:pt x="84" y="361"/>
                    <a:pt x="189" y="361"/>
                  </a:cubicBezTo>
                  <a:lnTo>
                    <a:pt x="1798" y="361"/>
                  </a:lnTo>
                  <a:cubicBezTo>
                    <a:pt x="1798" y="361"/>
                    <a:pt x="1799" y="361"/>
                    <a:pt x="1800" y="361"/>
                  </a:cubicBezTo>
                  <a:cubicBezTo>
                    <a:pt x="1898" y="361"/>
                    <a:pt x="1979" y="280"/>
                    <a:pt x="1979" y="181"/>
                  </a:cubicBezTo>
                  <a:cubicBezTo>
                    <a:pt x="1979" y="81"/>
                    <a:pt x="1897" y="1"/>
                    <a:pt x="1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80;p65">
              <a:extLst>
                <a:ext uri="{FF2B5EF4-FFF2-40B4-BE49-F238E27FC236}">
                  <a16:creationId xmlns:a16="http://schemas.microsoft.com/office/drawing/2014/main" id="{62C9DD47-0590-4AE4-9DA6-EC07A85BF6A5}"/>
                </a:ext>
              </a:extLst>
            </p:cNvPr>
            <p:cNvSpPr/>
            <p:nvPr/>
          </p:nvSpPr>
          <p:spPr>
            <a:xfrm>
              <a:off x="5704630" y="2368347"/>
              <a:ext cx="122747" cy="13676"/>
            </a:xfrm>
            <a:custGeom>
              <a:avLst/>
              <a:gdLst/>
              <a:ahLst/>
              <a:cxnLst/>
              <a:rect l="l" t="t" r="r" b="b"/>
              <a:pathLst>
                <a:path w="3240" h="361" extrusionOk="0">
                  <a:moveTo>
                    <a:pt x="180" y="0"/>
                  </a:moveTo>
                  <a:cubicBezTo>
                    <a:pt x="81" y="0"/>
                    <a:pt x="1" y="80"/>
                    <a:pt x="1" y="179"/>
                  </a:cubicBezTo>
                  <a:cubicBezTo>
                    <a:pt x="1" y="279"/>
                    <a:pt x="82" y="361"/>
                    <a:pt x="182" y="361"/>
                  </a:cubicBezTo>
                  <a:lnTo>
                    <a:pt x="3042" y="361"/>
                  </a:lnTo>
                  <a:cubicBezTo>
                    <a:pt x="3137" y="361"/>
                    <a:pt x="3223" y="291"/>
                    <a:pt x="3231" y="197"/>
                  </a:cubicBezTo>
                  <a:cubicBezTo>
                    <a:pt x="3240" y="89"/>
                    <a:pt x="3156" y="0"/>
                    <a:pt x="3051" y="0"/>
                  </a:cubicBezTo>
                  <a:lnTo>
                    <a:pt x="182" y="0"/>
                  </a:lnTo>
                  <a:cubicBezTo>
                    <a:pt x="181" y="0"/>
                    <a:pt x="180"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81;p65">
              <a:extLst>
                <a:ext uri="{FF2B5EF4-FFF2-40B4-BE49-F238E27FC236}">
                  <a16:creationId xmlns:a16="http://schemas.microsoft.com/office/drawing/2014/main" id="{013633F6-E93C-45B2-A325-F702F9B5195B}"/>
                </a:ext>
              </a:extLst>
            </p:cNvPr>
            <p:cNvSpPr/>
            <p:nvPr/>
          </p:nvSpPr>
          <p:spPr>
            <a:xfrm>
              <a:off x="5702963" y="2398087"/>
              <a:ext cx="180787" cy="13714"/>
            </a:xfrm>
            <a:custGeom>
              <a:avLst/>
              <a:gdLst/>
              <a:ahLst/>
              <a:cxnLst/>
              <a:rect l="l" t="t" r="r" b="b"/>
              <a:pathLst>
                <a:path w="4772" h="362" extrusionOk="0">
                  <a:moveTo>
                    <a:pt x="200" y="1"/>
                  </a:moveTo>
                  <a:cubicBezTo>
                    <a:pt x="104" y="1"/>
                    <a:pt x="19" y="70"/>
                    <a:pt x="10" y="164"/>
                  </a:cubicBezTo>
                  <a:cubicBezTo>
                    <a:pt x="1" y="272"/>
                    <a:pt x="85" y="361"/>
                    <a:pt x="193" y="361"/>
                  </a:cubicBezTo>
                  <a:lnTo>
                    <a:pt x="4562" y="361"/>
                  </a:lnTo>
                  <a:cubicBezTo>
                    <a:pt x="4650" y="361"/>
                    <a:pt x="4729" y="303"/>
                    <a:pt x="4748" y="217"/>
                  </a:cubicBezTo>
                  <a:cubicBezTo>
                    <a:pt x="4771" y="101"/>
                    <a:pt x="4681"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82;p65">
              <a:extLst>
                <a:ext uri="{FF2B5EF4-FFF2-40B4-BE49-F238E27FC236}">
                  <a16:creationId xmlns:a16="http://schemas.microsoft.com/office/drawing/2014/main" id="{3412B909-E298-4CB7-8C37-8A3D71DFE165}"/>
                </a:ext>
              </a:extLst>
            </p:cNvPr>
            <p:cNvSpPr/>
            <p:nvPr/>
          </p:nvSpPr>
          <p:spPr>
            <a:xfrm>
              <a:off x="5898411" y="2368347"/>
              <a:ext cx="27618" cy="13676"/>
            </a:xfrm>
            <a:custGeom>
              <a:avLst/>
              <a:gdLst/>
              <a:ahLst/>
              <a:cxnLst/>
              <a:rect l="l" t="t" r="r" b="b"/>
              <a:pathLst>
                <a:path w="729" h="361" extrusionOk="0">
                  <a:moveTo>
                    <a:pt x="199" y="0"/>
                  </a:moveTo>
                  <a:cubicBezTo>
                    <a:pt x="103" y="0"/>
                    <a:pt x="19" y="69"/>
                    <a:pt x="10" y="164"/>
                  </a:cubicBezTo>
                  <a:cubicBezTo>
                    <a:pt x="1" y="270"/>
                    <a:pt x="85" y="361"/>
                    <a:pt x="189" y="361"/>
                  </a:cubicBezTo>
                  <a:lnTo>
                    <a:pt x="532" y="361"/>
                  </a:lnTo>
                  <a:cubicBezTo>
                    <a:pt x="627" y="361"/>
                    <a:pt x="712" y="291"/>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83;p65">
              <a:extLst>
                <a:ext uri="{FF2B5EF4-FFF2-40B4-BE49-F238E27FC236}">
                  <a16:creationId xmlns:a16="http://schemas.microsoft.com/office/drawing/2014/main" id="{62642E97-4D21-4B86-8B6F-43A581455CEF}"/>
                </a:ext>
              </a:extLst>
            </p:cNvPr>
            <p:cNvSpPr/>
            <p:nvPr/>
          </p:nvSpPr>
          <p:spPr>
            <a:xfrm>
              <a:off x="5898411" y="2398087"/>
              <a:ext cx="27618" cy="13714"/>
            </a:xfrm>
            <a:custGeom>
              <a:avLst/>
              <a:gdLst/>
              <a:ahLst/>
              <a:cxnLst/>
              <a:rect l="l" t="t" r="r" b="b"/>
              <a:pathLst>
                <a:path w="729" h="362" extrusionOk="0">
                  <a:moveTo>
                    <a:pt x="199" y="1"/>
                  </a:moveTo>
                  <a:cubicBezTo>
                    <a:pt x="103" y="1"/>
                    <a:pt x="19" y="70"/>
                    <a:pt x="10" y="164"/>
                  </a:cubicBezTo>
                  <a:cubicBezTo>
                    <a:pt x="1" y="272"/>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84;p65">
              <a:extLst>
                <a:ext uri="{FF2B5EF4-FFF2-40B4-BE49-F238E27FC236}">
                  <a16:creationId xmlns:a16="http://schemas.microsoft.com/office/drawing/2014/main" id="{D7D148F9-D0A0-499F-BF48-CE549ABE3F01}"/>
                </a:ext>
              </a:extLst>
            </p:cNvPr>
            <p:cNvSpPr/>
            <p:nvPr/>
          </p:nvSpPr>
          <p:spPr>
            <a:xfrm>
              <a:off x="5898411" y="2426652"/>
              <a:ext cx="27618" cy="13714"/>
            </a:xfrm>
            <a:custGeom>
              <a:avLst/>
              <a:gdLst/>
              <a:ahLst/>
              <a:cxnLst/>
              <a:rect l="l" t="t" r="r" b="b"/>
              <a:pathLst>
                <a:path w="729" h="362" extrusionOk="0">
                  <a:moveTo>
                    <a:pt x="199" y="1"/>
                  </a:moveTo>
                  <a:cubicBezTo>
                    <a:pt x="103" y="1"/>
                    <a:pt x="19" y="70"/>
                    <a:pt x="10" y="164"/>
                  </a:cubicBezTo>
                  <a:cubicBezTo>
                    <a:pt x="1" y="271"/>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85;p65">
              <a:extLst>
                <a:ext uri="{FF2B5EF4-FFF2-40B4-BE49-F238E27FC236}">
                  <a16:creationId xmlns:a16="http://schemas.microsoft.com/office/drawing/2014/main" id="{F49F4A82-018A-409D-B6EC-55C964890BB7}"/>
                </a:ext>
              </a:extLst>
            </p:cNvPr>
            <p:cNvSpPr/>
            <p:nvPr/>
          </p:nvSpPr>
          <p:spPr>
            <a:xfrm>
              <a:off x="5898411" y="2456430"/>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86;p65">
              <a:extLst>
                <a:ext uri="{FF2B5EF4-FFF2-40B4-BE49-F238E27FC236}">
                  <a16:creationId xmlns:a16="http://schemas.microsoft.com/office/drawing/2014/main" id="{2854CBBA-2189-4BE6-A01E-F7E6E253C760}"/>
                </a:ext>
              </a:extLst>
            </p:cNvPr>
            <p:cNvSpPr/>
            <p:nvPr/>
          </p:nvSpPr>
          <p:spPr>
            <a:xfrm>
              <a:off x="5898411" y="2484995"/>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DD1EF2B-F5E3-65F5-6879-724D3FC5DF10}"/>
              </a:ext>
            </a:extLst>
          </p:cNvPr>
          <p:cNvPicPr>
            <a:picLocks noChangeAspect="1"/>
          </p:cNvPicPr>
          <p:nvPr/>
        </p:nvPicPr>
        <p:blipFill>
          <a:blip r:embed="rId3"/>
          <a:stretch>
            <a:fillRect/>
          </a:stretch>
        </p:blipFill>
        <p:spPr>
          <a:xfrm>
            <a:off x="5007222" y="1991867"/>
            <a:ext cx="2276793" cy="971686"/>
          </a:xfrm>
          <a:prstGeom prst="rect">
            <a:avLst/>
          </a:prstGeom>
        </p:spPr>
      </p:pic>
    </p:spTree>
    <p:extLst>
      <p:ext uri="{BB962C8B-B14F-4D97-AF65-F5344CB8AC3E}">
        <p14:creationId xmlns:p14="http://schemas.microsoft.com/office/powerpoint/2010/main" val="145259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761993"/>
            <a:ext cx="2986091" cy="209852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err="1">
                <a:solidFill>
                  <a:srgbClr val="000000"/>
                </a:solidFill>
                <a:effectLst/>
                <a:latin typeface="+mn-lt"/>
                <a:ea typeface="Times New Roman" panose="02020603050405020304" pitchFamily="18" charset="0"/>
              </a:rPr>
              <a:t>Bộ</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này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thuộc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tính</a:t>
            </a:r>
            <a:r>
              <a:rPr lang="en-US" sz="1600" dirty="0">
                <a:solidFill>
                  <a:srgbClr val="000000"/>
                </a:solidFill>
                <a:effectLst/>
                <a:latin typeface="+mn-lt"/>
                <a:ea typeface="Times New Roman" panose="02020603050405020304" pitchFamily="18" charset="0"/>
              </a:rPr>
              <a:t> id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HTML </a:t>
            </a:r>
            <a:r>
              <a:rPr lang="en-US" sz="1600" dirty="0" err="1">
                <a:solidFill>
                  <a:srgbClr val="000000"/>
                </a:solidFill>
                <a:effectLst/>
                <a:latin typeface="+mn-lt"/>
                <a:ea typeface="Times New Roman" panose="02020603050405020304" pitchFamily="18" charset="0"/>
              </a:rPr>
              <a:t>bất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cụ</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Do id </a:t>
            </a:r>
            <a:r>
              <a:rPr lang="en-US" sz="1600" dirty="0" err="1">
                <a:solidFill>
                  <a:srgbClr val="000000"/>
                </a:solidFill>
                <a:effectLst/>
                <a:latin typeface="+mn-lt"/>
                <a:ea typeface="Times New Roman" panose="02020603050405020304" pitchFamily="18" charset="0"/>
              </a:rPr>
              <a:t>của</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một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là</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trong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trang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đó</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nên</a:t>
            </a:r>
            <a:r>
              <a:rPr lang="en-US" sz="1600" dirty="0">
                <a:solidFill>
                  <a:srgbClr val="000000"/>
                </a:solidFill>
                <a:effectLst/>
                <a:latin typeface="+mn-lt"/>
                <a:ea typeface="Times New Roman" panose="02020603050405020304" pitchFamily="18" charset="0"/>
              </a:rPr>
              <a:t> Selector id </a:t>
            </a:r>
            <a:r>
              <a:rPr lang="en-US" sz="1600" dirty="0" err="1">
                <a:solidFill>
                  <a:srgbClr val="000000"/>
                </a:solidFill>
                <a:effectLst/>
                <a:latin typeface="+mn-lt"/>
                <a:ea typeface="Times New Roman" panose="02020603050405020304" pitchFamily="18" charset="0"/>
              </a:rPr>
              <a:t>chỉ</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được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sử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dụng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1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duy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nhất</a:t>
            </a:r>
            <a:r>
              <a:rPr lang="en-US" sz="1600" dirty="0">
                <a:solidFill>
                  <a:srgbClr val="000000"/>
                </a:solidFill>
                <a:effectLst/>
                <a:latin typeface="+mn-lt"/>
                <a:ea typeface="Times New Roman" panose="02020603050405020304" pitchFamily="18" charset="0"/>
              </a:rPr>
              <a:t>.</a:t>
            </a:r>
            <a:endParaRPr sz="1600"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Times New Roman" panose="02020603050405020304" pitchFamily="18" charset="0"/>
              </a:rPr>
              <a:t>CSS Selector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id (CSS id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2" name="Google Shape;1825;p45">
            <a:extLst>
              <a:ext uri="{FF2B5EF4-FFF2-40B4-BE49-F238E27FC236}">
                <a16:creationId xmlns:a16="http://schemas.microsoft.com/office/drawing/2014/main" id="{0412B501-6A28-426E-B10C-E0397DAF74DE}"/>
              </a:ext>
            </a:extLst>
          </p:cNvPr>
          <p:cNvGrpSpPr/>
          <p:nvPr/>
        </p:nvGrpSpPr>
        <p:grpSpPr>
          <a:xfrm>
            <a:off x="1000293" y="1334214"/>
            <a:ext cx="188583" cy="341163"/>
            <a:chOff x="4855778" y="713265"/>
            <a:chExt cx="263452" cy="476632"/>
          </a:xfrm>
        </p:grpSpPr>
        <p:sp>
          <p:nvSpPr>
            <p:cNvPr id="13" name="Google Shape;1826;p45">
              <a:extLst>
                <a:ext uri="{FF2B5EF4-FFF2-40B4-BE49-F238E27FC236}">
                  <a16:creationId xmlns:a16="http://schemas.microsoft.com/office/drawing/2014/main" id="{32BC88A3-E87E-4FDB-9D7E-2650252AC563}"/>
                </a:ext>
              </a:extLst>
            </p:cNvPr>
            <p:cNvSpPr/>
            <p:nvPr/>
          </p:nvSpPr>
          <p:spPr>
            <a:xfrm>
              <a:off x="4973032" y="1139055"/>
              <a:ext cx="29361" cy="13676"/>
            </a:xfrm>
            <a:custGeom>
              <a:avLst/>
              <a:gdLst/>
              <a:ahLst/>
              <a:cxnLst/>
              <a:rect l="l" t="t" r="r" b="b"/>
              <a:pathLst>
                <a:path w="775" h="361" extrusionOk="0">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827;p45">
              <a:extLst>
                <a:ext uri="{FF2B5EF4-FFF2-40B4-BE49-F238E27FC236}">
                  <a16:creationId xmlns:a16="http://schemas.microsoft.com/office/drawing/2014/main" id="{3A643A89-6387-4025-9D70-72A601560A89}"/>
                </a:ext>
              </a:extLst>
            </p:cNvPr>
            <p:cNvSpPr/>
            <p:nvPr/>
          </p:nvSpPr>
          <p:spPr>
            <a:xfrm>
              <a:off x="4855968" y="893712"/>
              <a:ext cx="263149" cy="296185"/>
            </a:xfrm>
            <a:custGeom>
              <a:avLst/>
              <a:gdLst/>
              <a:ahLst/>
              <a:cxnLst/>
              <a:rect l="l" t="t" r="r" b="b"/>
              <a:pathLst>
                <a:path w="6946" h="7818" extrusionOk="0">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828;p45">
              <a:extLst>
                <a:ext uri="{FF2B5EF4-FFF2-40B4-BE49-F238E27FC236}">
                  <a16:creationId xmlns:a16="http://schemas.microsoft.com/office/drawing/2014/main" id="{92790E72-6110-498E-B409-82C78D133D9F}"/>
                </a:ext>
              </a:extLst>
            </p:cNvPr>
            <p:cNvSpPr/>
            <p:nvPr/>
          </p:nvSpPr>
          <p:spPr>
            <a:xfrm>
              <a:off x="4855778" y="713265"/>
              <a:ext cx="263452" cy="335775"/>
            </a:xfrm>
            <a:custGeom>
              <a:avLst/>
              <a:gdLst/>
              <a:ahLst/>
              <a:cxnLst/>
              <a:rect l="l" t="t" r="r" b="b"/>
              <a:pathLst>
                <a:path w="6954" h="8863" extrusionOk="0">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829;p45">
              <a:extLst>
                <a:ext uri="{FF2B5EF4-FFF2-40B4-BE49-F238E27FC236}">
                  <a16:creationId xmlns:a16="http://schemas.microsoft.com/office/drawing/2014/main" id="{859408B3-0B09-4B08-98D8-DAA4C482595D}"/>
                </a:ext>
              </a:extLst>
            </p:cNvPr>
            <p:cNvSpPr/>
            <p:nvPr/>
          </p:nvSpPr>
          <p:spPr>
            <a:xfrm>
              <a:off x="4888208" y="750468"/>
              <a:ext cx="199919" cy="105585"/>
            </a:xfrm>
            <a:custGeom>
              <a:avLst/>
              <a:gdLst/>
              <a:ahLst/>
              <a:cxnLst/>
              <a:rect l="l" t="t" r="r" b="b"/>
              <a:pathLst>
                <a:path w="5277" h="2787" extrusionOk="0">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830;p45">
              <a:extLst>
                <a:ext uri="{FF2B5EF4-FFF2-40B4-BE49-F238E27FC236}">
                  <a16:creationId xmlns:a16="http://schemas.microsoft.com/office/drawing/2014/main" id="{53B7A7F3-26CF-4B34-84C8-2A24990E9236}"/>
                </a:ext>
              </a:extLst>
            </p:cNvPr>
            <p:cNvSpPr/>
            <p:nvPr/>
          </p:nvSpPr>
          <p:spPr>
            <a:xfrm>
              <a:off x="4888018" y="875640"/>
              <a:ext cx="64821" cy="75315"/>
            </a:xfrm>
            <a:custGeom>
              <a:avLst/>
              <a:gdLst/>
              <a:ahLst/>
              <a:cxnLst/>
              <a:rect l="l" t="t" r="r" b="b"/>
              <a:pathLst>
                <a:path w="1711" h="1988" extrusionOk="0">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831;p45">
              <a:extLst>
                <a:ext uri="{FF2B5EF4-FFF2-40B4-BE49-F238E27FC236}">
                  <a16:creationId xmlns:a16="http://schemas.microsoft.com/office/drawing/2014/main" id="{3485591D-7EBB-4323-AD1A-C980F8C5EC02}"/>
                </a:ext>
              </a:extLst>
            </p:cNvPr>
            <p:cNvSpPr/>
            <p:nvPr/>
          </p:nvSpPr>
          <p:spPr>
            <a:xfrm>
              <a:off x="4962728" y="936673"/>
              <a:ext cx="124035" cy="13714"/>
            </a:xfrm>
            <a:custGeom>
              <a:avLst/>
              <a:gdLst/>
              <a:ahLst/>
              <a:cxnLst/>
              <a:rect l="l" t="t" r="r" b="b"/>
              <a:pathLst>
                <a:path w="3274" h="362" extrusionOk="0">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832;p45">
              <a:extLst>
                <a:ext uri="{FF2B5EF4-FFF2-40B4-BE49-F238E27FC236}">
                  <a16:creationId xmlns:a16="http://schemas.microsoft.com/office/drawing/2014/main" id="{37F5C661-84A9-44C4-B439-98ABFDF255CB}"/>
                </a:ext>
              </a:extLst>
            </p:cNvPr>
            <p:cNvSpPr/>
            <p:nvPr/>
          </p:nvSpPr>
          <p:spPr>
            <a:xfrm>
              <a:off x="4989096" y="968989"/>
              <a:ext cx="97857" cy="13639"/>
            </a:xfrm>
            <a:custGeom>
              <a:avLst/>
              <a:gdLst/>
              <a:ahLst/>
              <a:cxnLst/>
              <a:rect l="l" t="t" r="r" b="b"/>
              <a:pathLst>
                <a:path w="2583" h="360" extrusionOk="0">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833;p45">
              <a:extLst>
                <a:ext uri="{FF2B5EF4-FFF2-40B4-BE49-F238E27FC236}">
                  <a16:creationId xmlns:a16="http://schemas.microsoft.com/office/drawing/2014/main" id="{238442D3-25A0-473A-AB6E-F70A6FB5775F}"/>
                </a:ext>
              </a:extLst>
            </p:cNvPr>
            <p:cNvSpPr/>
            <p:nvPr/>
          </p:nvSpPr>
          <p:spPr>
            <a:xfrm>
              <a:off x="4888359" y="968989"/>
              <a:ext cx="82097" cy="13639"/>
            </a:xfrm>
            <a:custGeom>
              <a:avLst/>
              <a:gdLst/>
              <a:ahLst/>
              <a:cxnLst/>
              <a:rect l="l" t="t" r="r" b="b"/>
              <a:pathLst>
                <a:path w="2167" h="360" extrusionOk="0">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834;p45">
              <a:extLst>
                <a:ext uri="{FF2B5EF4-FFF2-40B4-BE49-F238E27FC236}">
                  <a16:creationId xmlns:a16="http://schemas.microsoft.com/office/drawing/2014/main" id="{E5FD4E5C-9C17-4A57-AD25-7572AD3D7597}"/>
                </a:ext>
              </a:extLst>
            </p:cNvPr>
            <p:cNvSpPr/>
            <p:nvPr/>
          </p:nvSpPr>
          <p:spPr>
            <a:xfrm>
              <a:off x="4889231" y="1000017"/>
              <a:ext cx="196926" cy="13676"/>
            </a:xfrm>
            <a:custGeom>
              <a:avLst/>
              <a:gdLst/>
              <a:ahLst/>
              <a:cxnLst/>
              <a:rect l="l" t="t" r="r" b="b"/>
              <a:pathLst>
                <a:path w="5198" h="361" extrusionOk="0">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835;p45">
              <a:extLst>
                <a:ext uri="{FF2B5EF4-FFF2-40B4-BE49-F238E27FC236}">
                  <a16:creationId xmlns:a16="http://schemas.microsoft.com/office/drawing/2014/main" id="{1E5C4D52-F7B1-420F-866D-56B9D1B14BBB}"/>
                </a:ext>
              </a:extLst>
            </p:cNvPr>
            <p:cNvSpPr/>
            <p:nvPr/>
          </p:nvSpPr>
          <p:spPr>
            <a:xfrm>
              <a:off x="5059562" y="1032257"/>
              <a:ext cx="27959" cy="13676"/>
            </a:xfrm>
            <a:custGeom>
              <a:avLst/>
              <a:gdLst/>
              <a:ahLst/>
              <a:cxnLst/>
              <a:rect l="l" t="t" r="r" b="b"/>
              <a:pathLst>
                <a:path w="738" h="361" extrusionOk="0">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836;p45">
              <a:extLst>
                <a:ext uri="{FF2B5EF4-FFF2-40B4-BE49-F238E27FC236}">
                  <a16:creationId xmlns:a16="http://schemas.microsoft.com/office/drawing/2014/main" id="{99AF4189-6D84-4ACD-95EF-0201326152F3}"/>
                </a:ext>
              </a:extLst>
            </p:cNvPr>
            <p:cNvSpPr/>
            <p:nvPr/>
          </p:nvSpPr>
          <p:spPr>
            <a:xfrm>
              <a:off x="4888928" y="1032257"/>
              <a:ext cx="152373" cy="13676"/>
            </a:xfrm>
            <a:custGeom>
              <a:avLst/>
              <a:gdLst/>
              <a:ahLst/>
              <a:cxnLst/>
              <a:rect l="l" t="t" r="r" b="b"/>
              <a:pathLst>
                <a:path w="4022" h="361" extrusionOk="0">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837;p45">
              <a:extLst>
                <a:ext uri="{FF2B5EF4-FFF2-40B4-BE49-F238E27FC236}">
                  <a16:creationId xmlns:a16="http://schemas.microsoft.com/office/drawing/2014/main" id="{052C51E1-7EBC-4595-8FE5-3AB1CCAEBA68}"/>
                </a:ext>
              </a:extLst>
            </p:cNvPr>
            <p:cNvSpPr/>
            <p:nvPr/>
          </p:nvSpPr>
          <p:spPr>
            <a:xfrm>
              <a:off x="4889231" y="1063285"/>
              <a:ext cx="196926" cy="13714"/>
            </a:xfrm>
            <a:custGeom>
              <a:avLst/>
              <a:gdLst/>
              <a:ahLst/>
              <a:cxnLst/>
              <a:rect l="l" t="t" r="r" b="b"/>
              <a:pathLst>
                <a:path w="5198" h="362" extrusionOk="0">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0490190-966D-F63E-B7ED-9F2167940AEB}"/>
              </a:ext>
            </a:extLst>
          </p:cNvPr>
          <p:cNvPicPr>
            <a:picLocks noChangeAspect="1"/>
          </p:cNvPicPr>
          <p:nvPr/>
        </p:nvPicPr>
        <p:blipFill>
          <a:blip r:embed="rId3"/>
          <a:stretch>
            <a:fillRect/>
          </a:stretch>
        </p:blipFill>
        <p:spPr>
          <a:xfrm>
            <a:off x="4897584" y="2095433"/>
            <a:ext cx="2505425" cy="952633"/>
          </a:xfrm>
          <a:prstGeom prst="rect">
            <a:avLst/>
          </a:prstGeom>
        </p:spPr>
      </p:pic>
    </p:spTree>
    <p:extLst>
      <p:ext uri="{BB962C8B-B14F-4D97-AF65-F5344CB8AC3E}">
        <p14:creationId xmlns:p14="http://schemas.microsoft.com/office/powerpoint/2010/main" val="397999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6" y="1967786"/>
            <a:ext cx="2930673" cy="138373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err="1">
                <a:solidFill>
                  <a:srgbClr val="000000"/>
                </a:solidFill>
                <a:effectLst/>
                <a:latin typeface="+mn-lt"/>
                <a:ea typeface="Times New Roman" panose="02020603050405020304" pitchFamily="18" charset="0"/>
              </a:rPr>
              <a:t>Bộ</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ra </a:t>
            </a:r>
            <a:r>
              <a:rPr lang="en-US" sz="1600" dirty="0" err="1">
                <a:solidFill>
                  <a:srgbClr val="000000"/>
                </a:solidFill>
                <a:effectLst/>
                <a:latin typeface="+mn-lt"/>
                <a:ea typeface="Times New Roman" panose="02020603050405020304" pitchFamily="18" charset="0"/>
              </a:rPr>
              <a:t>các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HTML </a:t>
            </a:r>
            <a:r>
              <a:rPr lang="en-US" sz="1600" dirty="0" err="1">
                <a:solidFill>
                  <a:srgbClr val="000000"/>
                </a:solidFill>
                <a:effectLst/>
                <a:latin typeface="+mn-lt"/>
                <a:ea typeface="Times New Roman" panose="02020603050405020304" pitchFamily="18" charset="0"/>
              </a:rPr>
              <a:t>với</a:t>
            </a:r>
            <a:r>
              <a:rPr lang="en-US" sz="1600" dirty="0">
                <a:solidFill>
                  <a:srgbClr val="000000"/>
                </a:solidFill>
                <a:effectLst/>
                <a:latin typeface="+mn-lt"/>
                <a:ea typeface="Times New Roman" panose="02020603050405020304" pitchFamily="18" charset="0"/>
              </a:rPr>
              <a:t> 1 </a:t>
            </a:r>
            <a:r>
              <a:rPr lang="en-US" sz="1600" dirty="0" err="1">
                <a:solidFill>
                  <a:srgbClr val="000000"/>
                </a:solidFill>
                <a:effectLst/>
                <a:latin typeface="+mn-lt"/>
                <a:ea typeface="Times New Roman" panose="02020603050405020304" pitchFamily="18" charset="0"/>
              </a:rPr>
              <a:t>thuộc</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tính</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cụ</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Để</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chọn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những</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phần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tử</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này</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bạn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viết</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ký</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tự</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dấu</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chấm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kèm</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theo</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tên</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lớp</a:t>
            </a:r>
            <a:r>
              <a:rPr lang="en-US" sz="1600" dirty="0">
                <a:solidFill>
                  <a:srgbClr val="000000"/>
                </a:solidFill>
                <a:effectLst/>
                <a:latin typeface="+mn-lt"/>
                <a:ea typeface="Times New Roman" panose="02020603050405020304" pitchFamily="18" charset="0"/>
              </a:rPr>
              <a:t> </a:t>
            </a:r>
            <a:r>
              <a:rPr lang="en-US" sz="1600" dirty="0" err="1">
                <a:solidFill>
                  <a:srgbClr val="000000"/>
                </a:solidFill>
                <a:effectLst/>
                <a:latin typeface="+mn-lt"/>
                <a:ea typeface="Times New Roman" panose="02020603050405020304" pitchFamily="18" charset="0"/>
              </a:rPr>
              <a:t>đó</a:t>
            </a:r>
            <a:r>
              <a:rPr lang="en-US" sz="1600" dirty="0">
                <a:solidFill>
                  <a:srgbClr val="000000"/>
                </a:solidFill>
                <a:effectLst/>
                <a:latin typeface="+mn-lt"/>
                <a:ea typeface="Times New Roman" panose="02020603050405020304" pitchFamily="18" charset="0"/>
              </a:rPr>
              <a:t>.</a:t>
            </a:r>
            <a:endParaRPr sz="1600"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dirty="0">
                <a:solidFill>
                  <a:srgbClr val="000000"/>
                </a:solidFill>
                <a:effectLst/>
                <a:latin typeface="+mn-lt"/>
                <a:ea typeface="Times New Roman" panose="02020603050405020304" pitchFamily="18" charset="0"/>
              </a:rPr>
              <a:t>CSS Selector </a:t>
            </a:r>
            <a:r>
              <a:rPr lang="en-US" sz="1800" dirty="0" err="1">
                <a:solidFill>
                  <a:srgbClr val="000000"/>
                </a:solidFill>
                <a:effectLst/>
                <a:latin typeface="+mn-lt"/>
                <a:ea typeface="Times New Roman" panose="02020603050405020304" pitchFamily="18" charset="0"/>
              </a:rPr>
              <a:t>cho</a:t>
            </a:r>
            <a:r>
              <a:rPr lang="en-US" sz="1800" dirty="0">
                <a:solidFill>
                  <a:srgbClr val="000000"/>
                </a:solidFill>
                <a:effectLst/>
                <a:latin typeface="+mn-lt"/>
                <a:ea typeface="Times New Roman" panose="02020603050405020304" pitchFamily="18" charset="0"/>
              </a:rPr>
              <a:t> </a:t>
            </a:r>
            <a:r>
              <a:rPr lang="en-US" sz="1800" dirty="0" err="1">
                <a:solidFill>
                  <a:srgbClr val="000000"/>
                </a:solidFill>
                <a:effectLst/>
                <a:latin typeface="+mn-lt"/>
                <a:ea typeface="Times New Roman" panose="02020603050405020304" pitchFamily="18" charset="0"/>
              </a:rPr>
              <a:t>lớp</a:t>
            </a:r>
            <a:r>
              <a:rPr lang="en-US" sz="1800" dirty="0">
                <a:solidFill>
                  <a:srgbClr val="000000"/>
                </a:solidFill>
                <a:effectLst/>
                <a:latin typeface="+mn-lt"/>
                <a:ea typeface="Times New Roman" panose="02020603050405020304" pitchFamily="18" charset="0"/>
              </a:rPr>
              <a:t> (CSS class Selector)</a:t>
            </a:r>
            <a:endParaRPr lang="vi-VN" sz="1800" kern="100" dirty="0">
              <a:effectLst/>
              <a:latin typeface="+mn-lt"/>
              <a:ea typeface="Calibri" panose="020F0502020204030204" pitchFamily="34" charset="0"/>
              <a:cs typeface="Times New Roman" panose="02020603050405020304" pitchFamily="18" charset="0"/>
            </a:endParaRPr>
          </a:p>
        </p:txBody>
      </p:sp>
      <p:grpSp>
        <p:nvGrpSpPr>
          <p:cNvPr id="12" name="Google Shape;1797;p45">
            <a:extLst>
              <a:ext uri="{FF2B5EF4-FFF2-40B4-BE49-F238E27FC236}">
                <a16:creationId xmlns:a16="http://schemas.microsoft.com/office/drawing/2014/main" id="{AACCAFF6-9242-46F9-9B6C-A80BFB1DAED8}"/>
              </a:ext>
            </a:extLst>
          </p:cNvPr>
          <p:cNvGrpSpPr/>
          <p:nvPr/>
        </p:nvGrpSpPr>
        <p:grpSpPr>
          <a:xfrm>
            <a:off x="865834" y="1353721"/>
            <a:ext cx="341362" cy="302150"/>
            <a:chOff x="6364624" y="740505"/>
            <a:chExt cx="476896" cy="422115"/>
          </a:xfrm>
        </p:grpSpPr>
        <p:sp>
          <p:nvSpPr>
            <p:cNvPr id="13" name="Google Shape;1798;p45">
              <a:extLst>
                <a:ext uri="{FF2B5EF4-FFF2-40B4-BE49-F238E27FC236}">
                  <a16:creationId xmlns:a16="http://schemas.microsoft.com/office/drawing/2014/main" id="{72F23CF7-EBA2-4ECC-8D80-8ABABF22871A}"/>
                </a:ext>
              </a:extLst>
            </p:cNvPr>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9;p45">
              <a:extLst>
                <a:ext uri="{FF2B5EF4-FFF2-40B4-BE49-F238E27FC236}">
                  <a16:creationId xmlns:a16="http://schemas.microsoft.com/office/drawing/2014/main" id="{EC7BEA1E-8774-435C-BDD5-2CF803FC84D6}"/>
                </a:ext>
              </a:extLst>
            </p:cNvPr>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0;p45">
              <a:extLst>
                <a:ext uri="{FF2B5EF4-FFF2-40B4-BE49-F238E27FC236}">
                  <a16:creationId xmlns:a16="http://schemas.microsoft.com/office/drawing/2014/main" id="{B75E34CB-ED00-459A-8A2D-7FCE31A8FB23}"/>
                </a:ext>
              </a:extLst>
            </p:cNvPr>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01;p45">
              <a:extLst>
                <a:ext uri="{FF2B5EF4-FFF2-40B4-BE49-F238E27FC236}">
                  <a16:creationId xmlns:a16="http://schemas.microsoft.com/office/drawing/2014/main" id="{FF14E261-6C62-42C6-A68B-361FBD06A372}"/>
                </a:ext>
              </a:extLst>
            </p:cNvPr>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02;p45">
              <a:extLst>
                <a:ext uri="{FF2B5EF4-FFF2-40B4-BE49-F238E27FC236}">
                  <a16:creationId xmlns:a16="http://schemas.microsoft.com/office/drawing/2014/main" id="{554EE6A8-4A37-4712-91DC-9165D5E92482}"/>
                </a:ext>
              </a:extLst>
            </p:cNvPr>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3;p45">
              <a:extLst>
                <a:ext uri="{FF2B5EF4-FFF2-40B4-BE49-F238E27FC236}">
                  <a16:creationId xmlns:a16="http://schemas.microsoft.com/office/drawing/2014/main" id="{6EFBFF90-4114-4AD8-820D-BB753E132AC9}"/>
                </a:ext>
              </a:extLst>
            </p:cNvPr>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4;p45">
              <a:extLst>
                <a:ext uri="{FF2B5EF4-FFF2-40B4-BE49-F238E27FC236}">
                  <a16:creationId xmlns:a16="http://schemas.microsoft.com/office/drawing/2014/main" id="{7555E1C3-9592-4634-A243-2730F0C03CF0}"/>
                </a:ext>
              </a:extLst>
            </p:cNvPr>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5;p45">
              <a:extLst>
                <a:ext uri="{FF2B5EF4-FFF2-40B4-BE49-F238E27FC236}">
                  <a16:creationId xmlns:a16="http://schemas.microsoft.com/office/drawing/2014/main" id="{AC5922D9-E542-4E75-BBB5-378A8EEC6C6A}"/>
                </a:ext>
              </a:extLst>
            </p:cNvPr>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6;p45">
              <a:extLst>
                <a:ext uri="{FF2B5EF4-FFF2-40B4-BE49-F238E27FC236}">
                  <a16:creationId xmlns:a16="http://schemas.microsoft.com/office/drawing/2014/main" id="{5356BE92-DFE3-4221-B6B4-AB6BB25D6484}"/>
                </a:ext>
              </a:extLst>
            </p:cNvPr>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7;p45">
              <a:extLst>
                <a:ext uri="{FF2B5EF4-FFF2-40B4-BE49-F238E27FC236}">
                  <a16:creationId xmlns:a16="http://schemas.microsoft.com/office/drawing/2014/main" id="{2EE9D12A-29EB-4B5C-8F78-9AE29FF92A61}"/>
                </a:ext>
              </a:extLst>
            </p:cNvPr>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8;p45">
              <a:extLst>
                <a:ext uri="{FF2B5EF4-FFF2-40B4-BE49-F238E27FC236}">
                  <a16:creationId xmlns:a16="http://schemas.microsoft.com/office/drawing/2014/main" id="{77EEF351-DF61-4462-9445-8767A04A4DB2}"/>
                </a:ext>
              </a:extLst>
            </p:cNvPr>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9;p45">
              <a:extLst>
                <a:ext uri="{FF2B5EF4-FFF2-40B4-BE49-F238E27FC236}">
                  <a16:creationId xmlns:a16="http://schemas.microsoft.com/office/drawing/2014/main" id="{6CEBE5DB-EEBD-49A2-B437-62B6B7428921}"/>
                </a:ext>
              </a:extLst>
            </p:cNvPr>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10;p45">
              <a:extLst>
                <a:ext uri="{FF2B5EF4-FFF2-40B4-BE49-F238E27FC236}">
                  <a16:creationId xmlns:a16="http://schemas.microsoft.com/office/drawing/2014/main" id="{E0A8217C-C828-469A-9D3C-392FBF55471D}"/>
                </a:ext>
              </a:extLst>
            </p:cNvPr>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11;p45">
              <a:extLst>
                <a:ext uri="{FF2B5EF4-FFF2-40B4-BE49-F238E27FC236}">
                  <a16:creationId xmlns:a16="http://schemas.microsoft.com/office/drawing/2014/main" id="{66A39438-C7E6-412A-BC1D-3A4727C63877}"/>
                </a:ext>
              </a:extLst>
            </p:cNvPr>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5B2DAAA-A149-4435-A42D-5D409FEFDCD3}"/>
              </a:ext>
            </a:extLst>
          </p:cNvPr>
          <p:cNvPicPr>
            <a:picLocks noChangeAspect="1"/>
          </p:cNvPicPr>
          <p:nvPr/>
        </p:nvPicPr>
        <p:blipFill>
          <a:blip r:embed="rId3"/>
          <a:stretch>
            <a:fillRect/>
          </a:stretch>
        </p:blipFill>
        <p:spPr>
          <a:xfrm>
            <a:off x="4892680" y="2178575"/>
            <a:ext cx="2562583" cy="962159"/>
          </a:xfrm>
          <a:prstGeom prst="rect">
            <a:avLst/>
          </a:prstGeom>
        </p:spPr>
      </p:pic>
    </p:spTree>
    <p:extLst>
      <p:ext uri="{BB962C8B-B14F-4D97-AF65-F5344CB8AC3E}">
        <p14:creationId xmlns:p14="http://schemas.microsoft.com/office/powerpoint/2010/main" val="181226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1260327" y="1967786"/>
            <a:ext cx="2771346" cy="1383738"/>
          </a:xfrm>
          <a:prstGeom prst="rect">
            <a:avLst/>
          </a:prstGeom>
        </p:spPr>
        <p:txBody>
          <a:bodyPr spcFirstLastPara="1" wrap="square" lIns="91425" tIns="91425" rIns="91425" bIns="91425" anchor="t" anchorCtr="0">
            <a:noAutofit/>
          </a:bodyPr>
          <a:lstStyle/>
          <a:p>
            <a:pPr marL="0" indent="0" algn="just"/>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Bộ</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chọn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tổng</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quát</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của</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CSS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cho</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phép</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chọn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toàn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bộ</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HTML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trên</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00" dirty="0" err="1">
                <a:solidFill>
                  <a:srgbClr val="000000"/>
                </a:solidFill>
                <a:effectLst/>
                <a:latin typeface="+mn-lt"/>
                <a:ea typeface="Times New Roman" panose="02020603050405020304" pitchFamily="18" charset="0"/>
                <a:cs typeface="Times New Roman" panose="02020603050405020304" pitchFamily="18" charset="0"/>
              </a:rPr>
              <a:t>trang</a:t>
            </a:r>
            <a:r>
              <a:rPr lang="en-US" sz="1800" kern="100" dirty="0">
                <a:solidFill>
                  <a:srgbClr val="000000"/>
                </a:solidFill>
                <a:effectLst/>
                <a:latin typeface="+mn-lt"/>
                <a:ea typeface="Times New Roman" panose="02020603050405020304" pitchFamily="18" charset="0"/>
                <a:cs typeface="Times New Roman" panose="02020603050405020304" pitchFamily="18" charset="0"/>
              </a:rPr>
              <a:t>. </a:t>
            </a:r>
            <a:endParaRPr lang="vi-VN" sz="1800" kern="100" dirty="0">
              <a:effectLst/>
              <a:latin typeface="+mn-lt"/>
              <a:ea typeface="Calibri" panose="020F0502020204030204" pitchFamily="34" charset="0"/>
              <a:cs typeface="Times New Roman" panose="02020603050405020304" pitchFamily="18" charset="0"/>
            </a:endParaRPr>
          </a:p>
          <a:p>
            <a:pPr marL="0" lvl="0" indent="0" algn="l" rtl="0">
              <a:spcBef>
                <a:spcPts val="0"/>
              </a:spcBef>
              <a:spcAft>
                <a:spcPts val="0"/>
              </a:spcAft>
            </a:pPr>
            <a:endParaRPr dirty="0">
              <a:latin typeface="+mn-lt"/>
            </a:endParaRPr>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atin typeface="+mn-lt"/>
              </a:rPr>
              <a:t>Tạo các lớp và áp dụng kiểu</a:t>
            </a:r>
            <a:endParaRPr dirty="0">
              <a:latin typeface="+mn-lt"/>
            </a:endParaRPr>
          </a:p>
        </p:txBody>
      </p:sp>
      <p:sp>
        <p:nvSpPr>
          <p:cNvPr id="1764" name="Google Shape;1764;p45"/>
          <p:cNvSpPr txBox="1">
            <a:spLocks noGrp="1"/>
          </p:cNvSpPr>
          <p:nvPr>
            <p:ph type="subTitle" idx="7"/>
          </p:nvPr>
        </p:nvSpPr>
        <p:spPr>
          <a:xfrm>
            <a:off x="1260327" y="1282984"/>
            <a:ext cx="5596320" cy="443624"/>
          </a:xfrm>
          <a:prstGeom prst="rect">
            <a:avLst/>
          </a:prstGeom>
        </p:spPr>
        <p:txBody>
          <a:bodyPr spcFirstLastPara="1" wrap="square" lIns="91425" tIns="91425" rIns="91425" bIns="91425" anchor="b" anchorCtr="0">
            <a:noAutofit/>
          </a:bodyPr>
          <a:lstStyle/>
          <a:p>
            <a:pPr marL="0" indent="0"/>
            <a:r>
              <a:rPr lang="en-US" sz="1800" kern="100" dirty="0">
                <a:solidFill>
                  <a:srgbClr val="000000"/>
                </a:solidFill>
                <a:effectLst/>
                <a:latin typeface="+mn-lt"/>
                <a:ea typeface="Times New Roman" panose="02020603050405020304" pitchFamily="18" charset="0"/>
                <a:cs typeface="Arial" panose="020B0604020202020204" pitchFamily="34" charset="0"/>
              </a:rPr>
              <a:t>CSS Selector </a:t>
            </a:r>
            <a:r>
              <a:rPr lang="en-US" sz="1800" kern="100" dirty="0" err="1">
                <a:solidFill>
                  <a:srgbClr val="000000"/>
                </a:solidFill>
                <a:effectLst/>
                <a:latin typeface="+mn-lt"/>
                <a:ea typeface="Times New Roman" panose="02020603050405020304" pitchFamily="18" charset="0"/>
                <a:cs typeface="Arial" panose="020B0604020202020204" pitchFamily="34" charset="0"/>
              </a:rPr>
              <a:t>tổng</a:t>
            </a:r>
            <a:r>
              <a:rPr lang="en-US" sz="1800" kern="100" dirty="0">
                <a:solidFill>
                  <a:srgbClr val="000000"/>
                </a:solidFill>
                <a:effectLst/>
                <a:latin typeface="+mn-lt"/>
                <a:ea typeface="Times New Roman" panose="02020603050405020304" pitchFamily="18" charset="0"/>
                <a:cs typeface="Arial" panose="020B0604020202020204" pitchFamily="34" charset="0"/>
              </a:rPr>
              <a:t> </a:t>
            </a:r>
            <a:r>
              <a:rPr lang="en-US" sz="1800" kern="100" dirty="0" err="1">
                <a:solidFill>
                  <a:srgbClr val="000000"/>
                </a:solidFill>
                <a:effectLst/>
                <a:latin typeface="+mn-lt"/>
                <a:ea typeface="Times New Roman" panose="02020603050405020304" pitchFamily="18" charset="0"/>
                <a:cs typeface="Arial" panose="020B0604020202020204" pitchFamily="34" charset="0"/>
              </a:rPr>
              <a:t>quát</a:t>
            </a:r>
            <a:r>
              <a:rPr lang="en-US" sz="1800" kern="100" dirty="0">
                <a:solidFill>
                  <a:srgbClr val="000000"/>
                </a:solidFill>
                <a:effectLst/>
                <a:latin typeface="+mn-lt"/>
                <a:ea typeface="Times New Roman" panose="02020603050405020304" pitchFamily="18" charset="0"/>
                <a:cs typeface="Arial" panose="020B0604020202020204" pitchFamily="34" charset="0"/>
              </a:rPr>
              <a:t> (CSS Universal Selector)</a:t>
            </a:r>
            <a:endParaRPr lang="vi-VN" sz="1800" kern="100" dirty="0">
              <a:effectLst/>
              <a:latin typeface="+mn-lt"/>
              <a:ea typeface="Calibri" panose="020F0502020204030204" pitchFamily="34" charset="0"/>
              <a:cs typeface="Arial" panose="020B0604020202020204" pitchFamily="34" charset="0"/>
            </a:endParaRPr>
          </a:p>
        </p:txBody>
      </p:sp>
      <p:grpSp>
        <p:nvGrpSpPr>
          <p:cNvPr id="28" name="Google Shape;2839;p65">
            <a:extLst>
              <a:ext uri="{FF2B5EF4-FFF2-40B4-BE49-F238E27FC236}">
                <a16:creationId xmlns:a16="http://schemas.microsoft.com/office/drawing/2014/main" id="{A137BBEB-4A74-469A-A4AC-27ACC68F518F}"/>
              </a:ext>
            </a:extLst>
          </p:cNvPr>
          <p:cNvGrpSpPr/>
          <p:nvPr/>
        </p:nvGrpSpPr>
        <p:grpSpPr>
          <a:xfrm>
            <a:off x="913717" y="1258903"/>
            <a:ext cx="346610" cy="449582"/>
            <a:chOff x="2390298" y="2185817"/>
            <a:chExt cx="367522" cy="476707"/>
          </a:xfrm>
        </p:grpSpPr>
        <p:sp>
          <p:nvSpPr>
            <p:cNvPr id="29" name="Google Shape;2840;p65">
              <a:extLst>
                <a:ext uri="{FF2B5EF4-FFF2-40B4-BE49-F238E27FC236}">
                  <a16:creationId xmlns:a16="http://schemas.microsoft.com/office/drawing/2014/main" id="{B5215B73-41FC-40E1-8860-9168AABDE6D4}"/>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41;p65">
              <a:extLst>
                <a:ext uri="{FF2B5EF4-FFF2-40B4-BE49-F238E27FC236}">
                  <a16:creationId xmlns:a16="http://schemas.microsoft.com/office/drawing/2014/main" id="{4D78ABF9-C519-4749-A862-8F4D2CEC56B1}"/>
                </a:ext>
              </a:extLst>
            </p:cNvPr>
            <p:cNvSpPr/>
            <p:nvPr/>
          </p:nvSpPr>
          <p:spPr>
            <a:xfrm>
              <a:off x="2424811"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42;p65">
              <a:extLst>
                <a:ext uri="{FF2B5EF4-FFF2-40B4-BE49-F238E27FC236}">
                  <a16:creationId xmlns:a16="http://schemas.microsoft.com/office/drawing/2014/main" id="{64EA734E-1B65-4AC1-B065-ECBC0F62370C}"/>
                </a:ext>
              </a:extLst>
            </p:cNvPr>
            <p:cNvSpPr/>
            <p:nvPr/>
          </p:nvSpPr>
          <p:spPr>
            <a:xfrm>
              <a:off x="2509750" y="2463287"/>
              <a:ext cx="61260" cy="83612"/>
            </a:xfrm>
            <a:custGeom>
              <a:avLst/>
              <a:gdLst/>
              <a:ahLst/>
              <a:cxnLst/>
              <a:rect l="l" t="t" r="r" b="b"/>
              <a:pathLst>
                <a:path w="1617" h="2207" extrusionOk="0">
                  <a:moveTo>
                    <a:pt x="817" y="0"/>
                  </a:moveTo>
                  <a:cubicBezTo>
                    <a:pt x="738" y="0"/>
                    <a:pt x="654" y="11"/>
                    <a:pt x="567" y="37"/>
                  </a:cubicBezTo>
                  <a:cubicBezTo>
                    <a:pt x="329" y="107"/>
                    <a:pt x="164" y="294"/>
                    <a:pt x="130" y="521"/>
                  </a:cubicBezTo>
                  <a:cubicBezTo>
                    <a:pt x="60" y="1019"/>
                    <a:pt x="577" y="1155"/>
                    <a:pt x="942" y="1290"/>
                  </a:cubicBezTo>
                  <a:cubicBezTo>
                    <a:pt x="1135" y="1360"/>
                    <a:pt x="1234" y="1470"/>
                    <a:pt x="1213" y="1590"/>
                  </a:cubicBezTo>
                  <a:cubicBezTo>
                    <a:pt x="1189" y="1714"/>
                    <a:pt x="1045" y="1840"/>
                    <a:pt x="844" y="1840"/>
                  </a:cubicBezTo>
                  <a:cubicBezTo>
                    <a:pt x="650" y="1840"/>
                    <a:pt x="460" y="1759"/>
                    <a:pt x="341" y="1627"/>
                  </a:cubicBezTo>
                  <a:cubicBezTo>
                    <a:pt x="304" y="1587"/>
                    <a:pt x="254" y="1567"/>
                    <a:pt x="204" y="1567"/>
                  </a:cubicBezTo>
                  <a:cubicBezTo>
                    <a:pt x="160" y="1567"/>
                    <a:pt x="116" y="1583"/>
                    <a:pt x="81" y="1615"/>
                  </a:cubicBezTo>
                  <a:cubicBezTo>
                    <a:pt x="6" y="1683"/>
                    <a:pt x="0" y="1799"/>
                    <a:pt x="67" y="1873"/>
                  </a:cubicBezTo>
                  <a:cubicBezTo>
                    <a:pt x="257" y="2082"/>
                    <a:pt x="547" y="2206"/>
                    <a:pt x="845" y="2206"/>
                  </a:cubicBezTo>
                  <a:cubicBezTo>
                    <a:pt x="1205" y="2206"/>
                    <a:pt x="1519" y="1969"/>
                    <a:pt x="1574" y="1656"/>
                  </a:cubicBezTo>
                  <a:cubicBezTo>
                    <a:pt x="1616" y="1418"/>
                    <a:pt x="1506" y="1107"/>
                    <a:pt x="1070" y="945"/>
                  </a:cubicBezTo>
                  <a:cubicBezTo>
                    <a:pt x="836" y="858"/>
                    <a:pt x="619" y="766"/>
                    <a:pt x="562" y="740"/>
                  </a:cubicBezTo>
                  <a:cubicBezTo>
                    <a:pt x="510" y="700"/>
                    <a:pt x="485" y="641"/>
                    <a:pt x="495" y="573"/>
                  </a:cubicBezTo>
                  <a:cubicBezTo>
                    <a:pt x="506" y="488"/>
                    <a:pt x="573" y="420"/>
                    <a:pt x="673" y="389"/>
                  </a:cubicBezTo>
                  <a:cubicBezTo>
                    <a:pt x="721" y="375"/>
                    <a:pt x="769" y="369"/>
                    <a:pt x="815" y="369"/>
                  </a:cubicBezTo>
                  <a:cubicBezTo>
                    <a:pt x="1037" y="369"/>
                    <a:pt x="1215" y="510"/>
                    <a:pt x="1221" y="515"/>
                  </a:cubicBezTo>
                  <a:cubicBezTo>
                    <a:pt x="1255" y="543"/>
                    <a:pt x="1297" y="557"/>
                    <a:pt x="1338" y="557"/>
                  </a:cubicBezTo>
                  <a:cubicBezTo>
                    <a:pt x="1391" y="557"/>
                    <a:pt x="1443" y="535"/>
                    <a:pt x="1479" y="491"/>
                  </a:cubicBezTo>
                  <a:cubicBezTo>
                    <a:pt x="1544" y="414"/>
                    <a:pt x="1533" y="297"/>
                    <a:pt x="1457" y="232"/>
                  </a:cubicBezTo>
                  <a:cubicBezTo>
                    <a:pt x="1442" y="220"/>
                    <a:pt x="1176" y="0"/>
                    <a:pt x="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43;p65">
              <a:extLst>
                <a:ext uri="{FF2B5EF4-FFF2-40B4-BE49-F238E27FC236}">
                  <a16:creationId xmlns:a16="http://schemas.microsoft.com/office/drawing/2014/main" id="{9A9D665D-D014-49A2-9B30-C6131769A535}"/>
                </a:ext>
              </a:extLst>
            </p:cNvPr>
            <p:cNvSpPr/>
            <p:nvPr/>
          </p:nvSpPr>
          <p:spPr>
            <a:xfrm>
              <a:off x="2585179" y="2463287"/>
              <a:ext cx="61260" cy="83574"/>
            </a:xfrm>
            <a:custGeom>
              <a:avLst/>
              <a:gdLst/>
              <a:ahLst/>
              <a:cxnLst/>
              <a:rect l="l" t="t" r="r" b="b"/>
              <a:pathLst>
                <a:path w="1617" h="2206" extrusionOk="0">
                  <a:moveTo>
                    <a:pt x="814" y="0"/>
                  </a:moveTo>
                  <a:cubicBezTo>
                    <a:pt x="735" y="0"/>
                    <a:pt x="651" y="11"/>
                    <a:pt x="564" y="37"/>
                  </a:cubicBezTo>
                  <a:cubicBezTo>
                    <a:pt x="327" y="107"/>
                    <a:pt x="160" y="294"/>
                    <a:pt x="128" y="521"/>
                  </a:cubicBezTo>
                  <a:cubicBezTo>
                    <a:pt x="58" y="1019"/>
                    <a:pt x="575" y="1155"/>
                    <a:pt x="940" y="1290"/>
                  </a:cubicBezTo>
                  <a:cubicBezTo>
                    <a:pt x="1133" y="1362"/>
                    <a:pt x="1232" y="1472"/>
                    <a:pt x="1211" y="1590"/>
                  </a:cubicBezTo>
                  <a:cubicBezTo>
                    <a:pt x="1189" y="1713"/>
                    <a:pt x="1045" y="1839"/>
                    <a:pt x="844" y="1839"/>
                  </a:cubicBezTo>
                  <a:cubicBezTo>
                    <a:pt x="650" y="1839"/>
                    <a:pt x="461" y="1758"/>
                    <a:pt x="341" y="1626"/>
                  </a:cubicBezTo>
                  <a:cubicBezTo>
                    <a:pt x="304" y="1586"/>
                    <a:pt x="254" y="1566"/>
                    <a:pt x="204" y="1566"/>
                  </a:cubicBezTo>
                  <a:cubicBezTo>
                    <a:pt x="160" y="1566"/>
                    <a:pt x="116" y="1582"/>
                    <a:pt x="81" y="1613"/>
                  </a:cubicBezTo>
                  <a:cubicBezTo>
                    <a:pt x="6" y="1682"/>
                    <a:pt x="0" y="1798"/>
                    <a:pt x="68" y="1872"/>
                  </a:cubicBezTo>
                  <a:cubicBezTo>
                    <a:pt x="257" y="2081"/>
                    <a:pt x="547" y="2205"/>
                    <a:pt x="845" y="2205"/>
                  </a:cubicBezTo>
                  <a:cubicBezTo>
                    <a:pt x="1206" y="2205"/>
                    <a:pt x="1519" y="1967"/>
                    <a:pt x="1574" y="1655"/>
                  </a:cubicBezTo>
                  <a:cubicBezTo>
                    <a:pt x="1616" y="1417"/>
                    <a:pt x="1506" y="1106"/>
                    <a:pt x="1070" y="944"/>
                  </a:cubicBezTo>
                  <a:cubicBezTo>
                    <a:pt x="836" y="857"/>
                    <a:pt x="619" y="763"/>
                    <a:pt x="562" y="739"/>
                  </a:cubicBezTo>
                  <a:cubicBezTo>
                    <a:pt x="510" y="699"/>
                    <a:pt x="485" y="639"/>
                    <a:pt x="495" y="572"/>
                  </a:cubicBezTo>
                  <a:cubicBezTo>
                    <a:pt x="504" y="489"/>
                    <a:pt x="571" y="420"/>
                    <a:pt x="670" y="389"/>
                  </a:cubicBezTo>
                  <a:cubicBezTo>
                    <a:pt x="719" y="375"/>
                    <a:pt x="767" y="369"/>
                    <a:pt x="813" y="369"/>
                  </a:cubicBezTo>
                  <a:cubicBezTo>
                    <a:pt x="1035" y="369"/>
                    <a:pt x="1213" y="510"/>
                    <a:pt x="1218" y="515"/>
                  </a:cubicBezTo>
                  <a:cubicBezTo>
                    <a:pt x="1252" y="543"/>
                    <a:pt x="1294" y="557"/>
                    <a:pt x="1336" y="557"/>
                  </a:cubicBezTo>
                  <a:cubicBezTo>
                    <a:pt x="1389" y="557"/>
                    <a:pt x="1441" y="535"/>
                    <a:pt x="1477" y="491"/>
                  </a:cubicBezTo>
                  <a:cubicBezTo>
                    <a:pt x="1542" y="414"/>
                    <a:pt x="1531" y="297"/>
                    <a:pt x="1454" y="232"/>
                  </a:cubicBezTo>
                  <a:cubicBezTo>
                    <a:pt x="1440" y="220"/>
                    <a:pt x="1174" y="0"/>
                    <a:pt x="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5212F36-7FDB-10BE-2CD3-070FCA9995C0}"/>
              </a:ext>
            </a:extLst>
          </p:cNvPr>
          <p:cNvPicPr>
            <a:picLocks noChangeAspect="1"/>
          </p:cNvPicPr>
          <p:nvPr/>
        </p:nvPicPr>
        <p:blipFill>
          <a:blip r:embed="rId3"/>
          <a:stretch>
            <a:fillRect/>
          </a:stretch>
        </p:blipFill>
        <p:spPr>
          <a:xfrm>
            <a:off x="4331641" y="1911733"/>
            <a:ext cx="3429479" cy="1505160"/>
          </a:xfrm>
          <a:prstGeom prst="rect">
            <a:avLst/>
          </a:prstGeom>
        </p:spPr>
      </p:pic>
    </p:spTree>
    <p:extLst>
      <p:ext uri="{BB962C8B-B14F-4D97-AF65-F5344CB8AC3E}">
        <p14:creationId xmlns:p14="http://schemas.microsoft.com/office/powerpoint/2010/main" val="294044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mn-lt"/>
              </a:rPr>
              <a:t>Một số các </a:t>
            </a:r>
            <a:r>
              <a:rPr lang="vi-VN" sz="2800">
                <a:latin typeface="+mn-lt"/>
              </a:rPr>
              <a:t>thuộc tính </a:t>
            </a:r>
            <a:r>
              <a:rPr lang="en-US" sz="2800">
                <a:latin typeface="+mn-lt"/>
              </a:rPr>
              <a:t>CSS</a:t>
            </a:r>
            <a:r>
              <a:rPr lang="vi-VN" sz="2800">
                <a:latin typeface="+mn-lt"/>
              </a:rPr>
              <a:t> </a:t>
            </a:r>
            <a:r>
              <a:rPr lang="vi-VN" sz="2800" dirty="0">
                <a:latin typeface="+mn-lt"/>
              </a:rPr>
              <a:t>cơ bản</a:t>
            </a:r>
            <a:endParaRPr sz="2800" dirty="0">
              <a:latin typeface="+mn-lt"/>
            </a:endParaRPr>
          </a:p>
        </p:txBody>
      </p:sp>
      <p:sp>
        <p:nvSpPr>
          <p:cNvPr id="9" name="Subtitle 8">
            <a:extLst>
              <a:ext uri="{FF2B5EF4-FFF2-40B4-BE49-F238E27FC236}">
                <a16:creationId xmlns:a16="http://schemas.microsoft.com/office/drawing/2014/main" id="{1CBDD97D-59A0-463A-A17E-9E4EC2E20166}"/>
              </a:ext>
            </a:extLst>
          </p:cNvPr>
          <p:cNvSpPr>
            <a:spLocks noGrp="1"/>
          </p:cNvSpPr>
          <p:nvPr>
            <p:ph type="subTitle" idx="1"/>
          </p:nvPr>
        </p:nvSpPr>
        <p:spPr>
          <a:xfrm>
            <a:off x="720000" y="1060193"/>
            <a:ext cx="6671401" cy="460370"/>
          </a:xfrm>
        </p:spPr>
        <p:txBody>
          <a:bodyPr/>
          <a:lstStyle/>
          <a:p>
            <a:pPr marL="270510">
              <a:lnSpc>
                <a:spcPct val="107000"/>
              </a:lnSpc>
              <a:spcAft>
                <a:spcPts val="800"/>
              </a:spcAft>
              <a:tabLst>
                <a:tab pos="3629025" algn="l"/>
              </a:tabLst>
            </a:pPr>
            <a:r>
              <a:rPr lang="en-US" kern="100" dirty="0" err="1">
                <a:solidFill>
                  <a:srgbClr val="000000"/>
                </a:solidFill>
                <a:effectLst/>
                <a:latin typeface="+mn-lt"/>
                <a:ea typeface="Calibri" panose="020F0502020204030204" pitchFamily="34" charset="0"/>
                <a:cs typeface="Times New Roman" panose="02020603050405020304" pitchFamily="18" charset="0"/>
              </a:rPr>
              <a:t>Thử</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nghiệm</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với</a:t>
            </a:r>
            <a:r>
              <a:rPr lang="en-US" kern="100" dirty="0">
                <a:solidFill>
                  <a:srgbClr val="000000"/>
                </a:solidFill>
                <a:effectLst/>
                <a:latin typeface="+mn-lt"/>
                <a:ea typeface="Calibri" panose="020F0502020204030204" pitchFamily="34" charset="0"/>
                <a:cs typeface="Times New Roman" panose="02020603050405020304" pitchFamily="18" charset="0"/>
              </a:rPr>
              <a:t> </a:t>
            </a:r>
            <a:r>
              <a:rPr lang="en-US" kern="100" dirty="0" err="1">
                <a:solidFill>
                  <a:srgbClr val="000000"/>
                </a:solidFill>
                <a:effectLst/>
                <a:latin typeface="+mn-lt"/>
                <a:ea typeface="Calibri" panose="020F0502020204030204" pitchFamily="34" charset="0"/>
                <a:cs typeface="Times New Roman" panose="02020603050405020304" pitchFamily="18" charset="0"/>
              </a:rPr>
              <a:t>các</a:t>
            </a:r>
            <a:r>
              <a:rPr lang="vi-VN" kern="100" dirty="0">
                <a:solidFill>
                  <a:srgbClr val="000000"/>
                </a:solidFill>
                <a:effectLst/>
                <a:latin typeface="+mn-lt"/>
                <a:ea typeface="Calibri" panose="020F0502020204030204" pitchFamily="34" charset="0"/>
                <a:cs typeface="Times New Roman" panose="02020603050405020304" pitchFamily="18" charset="0"/>
              </a:rPr>
              <a:t> thuộc tính CSS cơ bản như font chữ, màu sắc, ...</a:t>
            </a:r>
            <a:endParaRPr lang="vi-VN"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65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03</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JavaScript cơ bản</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93747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a:off x="752030" y="3411970"/>
            <a:ext cx="4558967" cy="134100"/>
            <a:chOff x="796100" y="3019701"/>
            <a:chExt cx="4558967" cy="134100"/>
          </a:xfrm>
        </p:grpSpPr>
        <p:sp>
          <p:nvSpPr>
            <p:cNvPr id="1628" name="Google Shape;1628;p4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9" name="Google Shape;1629;p40"/>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630" name="Google Shape;1630;p4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EBDD414D-E7CB-469F-A0B6-F4597ACED6F2}"/>
              </a:ext>
            </a:extLst>
          </p:cNvPr>
          <p:cNvSpPr>
            <a:spLocks noGrp="1"/>
          </p:cNvSpPr>
          <p:nvPr>
            <p:ph type="subTitle" idx="1"/>
          </p:nvPr>
        </p:nvSpPr>
        <p:spPr>
          <a:xfrm>
            <a:off x="236049" y="1028081"/>
            <a:ext cx="7397720" cy="2589537"/>
          </a:xfrm>
        </p:spPr>
        <p:txBody>
          <a:bodyPr/>
          <a:lstStyle/>
          <a:p>
            <a:pPr algn="just"/>
            <a:r>
              <a:rPr lang="en-US" sz="1600" dirty="0">
                <a:effectLst/>
                <a:latin typeface="+mn-lt"/>
                <a:ea typeface="Calibri" panose="020F0502020204030204" pitchFamily="34" charset="0"/>
              </a:rPr>
              <a:t>     JavaScript (JS)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lập</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nhẹ</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hoặc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biên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đúng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lúc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với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hàm</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hạng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nhất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Mặc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dù</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được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biết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đến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nhiều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nhất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kịch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bản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cho</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trang</a:t>
            </a:r>
            <a:r>
              <a:rPr lang="en-US" sz="1600" dirty="0">
                <a:effectLst/>
                <a:latin typeface="+mn-lt"/>
                <a:ea typeface="Calibri" panose="020F0502020204030204" pitchFamily="34" charset="0"/>
              </a:rPr>
              <a:t> Web </a:t>
            </a:r>
            <a:r>
              <a:rPr lang="en-US" sz="1600" dirty="0" err="1">
                <a:effectLst/>
                <a:latin typeface="+mn-lt"/>
                <a:ea typeface="Calibri" panose="020F0502020204030204" pitchFamily="34" charset="0"/>
              </a:rPr>
              <a:t>nhưng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nhiều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môi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trường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không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duyệt</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cũng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sử</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dụng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nó</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chẳng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hạn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như</a:t>
            </a:r>
            <a:r>
              <a:rPr lang="en-US" sz="1600" dirty="0">
                <a:effectLst/>
                <a:latin typeface="+mn-lt"/>
                <a:ea typeface="Calibri" panose="020F0502020204030204" pitchFamily="34" charset="0"/>
              </a:rPr>
              <a:t> Node.js, Apache CouchDB </a:t>
            </a:r>
            <a:r>
              <a:rPr lang="en-US" sz="1600" dirty="0" err="1">
                <a:effectLst/>
                <a:latin typeface="+mn-lt"/>
                <a:ea typeface="Calibri" panose="020F0502020204030204" pitchFamily="34" charset="0"/>
              </a:rPr>
              <a:t>và</a:t>
            </a:r>
            <a:r>
              <a:rPr lang="en-US" sz="1600" dirty="0">
                <a:effectLst/>
                <a:latin typeface="+mn-lt"/>
                <a:ea typeface="Calibri" panose="020F0502020204030204" pitchFamily="34" charset="0"/>
              </a:rPr>
              <a:t> Adobe Acrobat. JavaScript </a:t>
            </a:r>
            <a:r>
              <a:rPr lang="en-US" sz="1600" dirty="0" err="1">
                <a:effectLst/>
                <a:latin typeface="+mn-lt"/>
                <a:ea typeface="Calibri" panose="020F0502020204030204" pitchFamily="34" charset="0"/>
              </a:rPr>
              <a:t>là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ngôn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ngữ</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động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đa</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mô</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hình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đơn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luồng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dựa</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nguyên</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mẫu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hỗ</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trợ</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các</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kiểu</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hướng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đối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tượng</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mệnh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lệnh</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và</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khai</a:t>
            </a:r>
            <a:r>
              <a:rPr lang="en-US" sz="1600" dirty="0">
                <a:effectLst/>
                <a:latin typeface="+mn-lt"/>
                <a:ea typeface="Calibri" panose="020F0502020204030204" pitchFamily="34" charset="0"/>
              </a:rPr>
              <a:t> </a:t>
            </a:r>
            <a:r>
              <a:rPr lang="en-US" sz="1600" dirty="0" err="1">
                <a:effectLst/>
                <a:latin typeface="+mn-lt"/>
                <a:ea typeface="Calibri" panose="020F0502020204030204" pitchFamily="34" charset="0"/>
              </a:rPr>
              <a:t>báo</a:t>
            </a:r>
            <a:endParaRPr lang="vi-VN" sz="16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JavaScript </a:t>
            </a:r>
            <a:r>
              <a:rPr lang="vi-VN" dirty="0">
                <a:latin typeface="+mn-lt"/>
              </a:rPr>
              <a:t>cơ bản</a:t>
            </a:r>
            <a:endParaRPr dirty="0">
              <a:latin typeface="+mn-lt"/>
            </a:endParaRPr>
          </a:p>
        </p:txBody>
      </p:sp>
      <p:sp>
        <p:nvSpPr>
          <p:cNvPr id="1668" name="Google Shape;1668;p42"/>
          <p:cNvSpPr txBox="1">
            <a:spLocks noGrp="1"/>
          </p:cNvSpPr>
          <p:nvPr>
            <p:ph type="subTitle" idx="6"/>
          </p:nvPr>
        </p:nvSpPr>
        <p:spPr>
          <a:xfrm>
            <a:off x="6455741" y="2566451"/>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Inline</a:t>
            </a:r>
            <a:endParaRPr dirty="0">
              <a:latin typeface="+mn-lt"/>
            </a:endParaRPr>
          </a:p>
        </p:txBody>
      </p:sp>
      <p:sp>
        <p:nvSpPr>
          <p:cNvPr id="1669" name="Google Shape;1669;p42"/>
          <p:cNvSpPr txBox="1">
            <a:spLocks noGrp="1"/>
          </p:cNvSpPr>
          <p:nvPr>
            <p:ph type="subTitle" idx="1"/>
          </p:nvPr>
        </p:nvSpPr>
        <p:spPr>
          <a:xfrm>
            <a:off x="713225"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Viết trực tiếp trong thẻ HTML</a:t>
            </a:r>
          </a:p>
        </p:txBody>
      </p:sp>
      <p:sp>
        <p:nvSpPr>
          <p:cNvPr id="1670" name="Google Shape;1670;p42"/>
          <p:cNvSpPr txBox="1">
            <a:spLocks noGrp="1"/>
          </p:cNvSpPr>
          <p:nvPr>
            <p:ph type="subTitle" idx="2"/>
          </p:nvPr>
        </p:nvSpPr>
        <p:spPr>
          <a:xfrm>
            <a:off x="3584483"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err="1">
                <a:latin typeface="+mn-lt"/>
                <a:ea typeface="Calibri" panose="020F0502020204030204" pitchFamily="34" charset="0"/>
              </a:rPr>
              <a:t>V</a:t>
            </a:r>
            <a:r>
              <a:rPr lang="fr-FR" sz="1800" dirty="0" err="1">
                <a:effectLst/>
                <a:latin typeface="+mn-lt"/>
                <a:ea typeface="Calibri" panose="020F0502020204030204" pitchFamily="34" charset="0"/>
              </a:rPr>
              <a:t>iết</a:t>
            </a:r>
            <a:r>
              <a:rPr lang="fr-FR" sz="1800" dirty="0">
                <a:effectLst/>
                <a:latin typeface="+mn-lt"/>
                <a:ea typeface="Calibri" panose="020F0502020204030204" pitchFamily="34" charset="0"/>
              </a:rPr>
              <a:t> ra </a:t>
            </a:r>
            <a:r>
              <a:rPr lang="fr-FR" sz="1800" dirty="0" err="1">
                <a:effectLst/>
                <a:latin typeface="+mn-lt"/>
                <a:ea typeface="Calibri" panose="020F0502020204030204" pitchFamily="34" charset="0"/>
              </a:rPr>
              <a:t>một</a:t>
            </a:r>
            <a:r>
              <a:rPr lang="fr-FR" sz="1800" dirty="0">
                <a:effectLst/>
                <a:latin typeface="+mn-lt"/>
                <a:ea typeface="Calibri" panose="020F0502020204030204" pitchFamily="34" charset="0"/>
              </a:rPr>
              <a:t> file </a:t>
            </a:r>
            <a:r>
              <a:rPr lang="fr-FR" sz="1800" dirty="0" err="1">
                <a:effectLst/>
                <a:latin typeface="+mn-lt"/>
                <a:ea typeface="Calibri" panose="020F0502020204030204" pitchFamily="34" charset="0"/>
              </a:rPr>
              <a:t>js</a:t>
            </a:r>
            <a:r>
              <a:rPr lang="fr-FR" sz="1800" dirty="0">
                <a:effectLst/>
                <a:latin typeface="+mn-lt"/>
                <a:ea typeface="Calibri" panose="020F0502020204030204" pitchFamily="34" charset="0"/>
              </a:rPr>
              <a:t> </a:t>
            </a:r>
            <a:r>
              <a:rPr lang="fr-FR" sz="1800" dirty="0" err="1">
                <a:effectLst/>
                <a:latin typeface="+mn-lt"/>
                <a:ea typeface="Calibri" panose="020F0502020204030204" pitchFamily="34" charset="0"/>
              </a:rPr>
              <a:t>khác</a:t>
            </a:r>
            <a:r>
              <a:rPr lang="fr-FR" sz="1800" dirty="0">
                <a:effectLst/>
                <a:latin typeface="+mn-lt"/>
                <a:ea typeface="Calibri" panose="020F0502020204030204" pitchFamily="34" charset="0"/>
              </a:rPr>
              <a:t> </a:t>
            </a:r>
            <a:r>
              <a:rPr lang="fr-FR" sz="1800" dirty="0" err="1">
                <a:effectLst/>
                <a:latin typeface="+mn-lt"/>
                <a:ea typeface="Calibri" panose="020F0502020204030204" pitchFamily="34" charset="0"/>
              </a:rPr>
              <a:t>rồi</a:t>
            </a:r>
            <a:r>
              <a:rPr lang="fr-FR" sz="1800" dirty="0">
                <a:effectLst/>
                <a:latin typeface="+mn-lt"/>
                <a:ea typeface="Calibri" panose="020F0502020204030204" pitchFamily="34" charset="0"/>
              </a:rPr>
              <a:t> import </a:t>
            </a:r>
            <a:r>
              <a:rPr lang="fr-FR" sz="1800" dirty="0" err="1">
                <a:effectLst/>
                <a:latin typeface="+mn-lt"/>
                <a:ea typeface="Calibri" panose="020F0502020204030204" pitchFamily="34" charset="0"/>
              </a:rPr>
              <a:t>vào</a:t>
            </a:r>
            <a:endParaRPr dirty="0">
              <a:latin typeface="+mn-lt"/>
            </a:endParaRPr>
          </a:p>
        </p:txBody>
      </p:sp>
      <p:sp>
        <p:nvSpPr>
          <p:cNvPr id="1671" name="Google Shape;1671;p42"/>
          <p:cNvSpPr txBox="1">
            <a:spLocks noGrp="1"/>
          </p:cNvSpPr>
          <p:nvPr>
            <p:ph type="subTitle" idx="3"/>
          </p:nvPr>
        </p:nvSpPr>
        <p:spPr>
          <a:xfrm>
            <a:off x="6455741" y="2980884"/>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Viết trực tiếp trong thẻ HTML</a:t>
            </a:r>
          </a:p>
          <a:p>
            <a:pPr marL="0" lvl="0" indent="0" algn="l" rtl="0">
              <a:spcBef>
                <a:spcPts val="0"/>
              </a:spcBef>
              <a:spcAft>
                <a:spcPts val="0"/>
              </a:spcAft>
              <a:buNone/>
            </a:pPr>
            <a:endParaRPr dirty="0">
              <a:latin typeface="+mn-lt"/>
            </a:endParaRPr>
          </a:p>
        </p:txBody>
      </p:sp>
      <p:sp>
        <p:nvSpPr>
          <p:cNvPr id="1672" name="Google Shape;1672;p42"/>
          <p:cNvSpPr txBox="1">
            <a:spLocks noGrp="1"/>
          </p:cNvSpPr>
          <p:nvPr>
            <p:ph type="subTitle" idx="4"/>
          </p:nvPr>
        </p:nvSpPr>
        <p:spPr>
          <a:xfrm>
            <a:off x="720000" y="258922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Inline</a:t>
            </a:r>
            <a:endParaRPr dirty="0">
              <a:latin typeface="+mn-lt"/>
            </a:endParaRPr>
          </a:p>
        </p:txBody>
      </p:sp>
      <p:sp>
        <p:nvSpPr>
          <p:cNvPr id="1673" name="Google Shape;1673;p42"/>
          <p:cNvSpPr txBox="1">
            <a:spLocks noGrp="1"/>
          </p:cNvSpPr>
          <p:nvPr>
            <p:ph type="subTitle" idx="5"/>
          </p:nvPr>
        </p:nvSpPr>
        <p:spPr>
          <a:xfrm>
            <a:off x="3584483" y="2571750"/>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mn-lt"/>
              </a:rPr>
              <a:t>Internal</a:t>
            </a:r>
            <a:endParaRPr dirty="0">
              <a:latin typeface="+mn-lt"/>
            </a:endParaRPr>
          </a:p>
        </p:txBody>
      </p:sp>
      <p:grpSp>
        <p:nvGrpSpPr>
          <p:cNvPr id="1674" name="Google Shape;1674;p42"/>
          <p:cNvGrpSpPr/>
          <p:nvPr/>
        </p:nvGrpSpPr>
        <p:grpSpPr>
          <a:xfrm>
            <a:off x="812469" y="2101246"/>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65" name="TextBox 64">
            <a:extLst>
              <a:ext uri="{FF2B5EF4-FFF2-40B4-BE49-F238E27FC236}">
                <a16:creationId xmlns:a16="http://schemas.microsoft.com/office/drawing/2014/main" id="{C26CF38C-DFA1-4525-858F-3ABE75BAAA38}"/>
              </a:ext>
            </a:extLst>
          </p:cNvPr>
          <p:cNvSpPr txBox="1"/>
          <p:nvPr/>
        </p:nvSpPr>
        <p:spPr>
          <a:xfrm>
            <a:off x="1888950" y="1253649"/>
            <a:ext cx="4259835" cy="311496"/>
          </a:xfrm>
          <a:prstGeom prst="rect">
            <a:avLst/>
          </a:prstGeom>
          <a:noFill/>
        </p:spPr>
        <p:txBody>
          <a:bodyPr wrap="square">
            <a:spAutoFit/>
          </a:bodyPr>
          <a:lstStyle/>
          <a:p>
            <a:pPr algn="ctr">
              <a:lnSpc>
                <a:spcPct val="107000"/>
              </a:lnSpc>
              <a:spcAft>
                <a:spcPts val="800"/>
              </a:spcAft>
            </a:pPr>
            <a:r>
              <a:rPr lang="en-US" sz="1400" kern="100" dirty="0" err="1">
                <a:effectLst/>
                <a:latin typeface="+mn-lt"/>
                <a:ea typeface="Calibri" panose="020F0502020204030204" pitchFamily="34" charset="0"/>
                <a:cs typeface="Times New Roman" panose="02020603050405020304" pitchFamily="18" charset="0"/>
              </a:rPr>
              <a:t>Giống</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như</a:t>
            </a:r>
            <a:r>
              <a:rPr lang="en-US" sz="1400" kern="100" dirty="0">
                <a:effectLst/>
                <a:latin typeface="+mn-lt"/>
                <a:ea typeface="Calibri" panose="020F0502020204030204" pitchFamily="34" charset="0"/>
                <a:cs typeface="Times New Roman" panose="02020603050405020304" pitchFamily="18" charset="0"/>
              </a:rPr>
              <a:t> CSS, JavaScript </a:t>
            </a:r>
            <a:r>
              <a:rPr lang="en-US" sz="1400" kern="100" dirty="0" err="1">
                <a:effectLst/>
                <a:latin typeface="+mn-lt"/>
                <a:ea typeface="Calibri" panose="020F0502020204030204" pitchFamily="34" charset="0"/>
                <a:cs typeface="Times New Roman" panose="02020603050405020304" pitchFamily="18" charset="0"/>
              </a:rPr>
              <a:t>có</a:t>
            </a:r>
            <a:r>
              <a:rPr lang="en-US" sz="1400" kern="100" dirty="0">
                <a:effectLst/>
                <a:latin typeface="+mn-lt"/>
                <a:ea typeface="Calibri" panose="020F0502020204030204" pitchFamily="34" charset="0"/>
                <a:cs typeface="Times New Roman" panose="02020603050405020304" pitchFamily="18" charset="0"/>
              </a:rPr>
              <a:t> 3 </a:t>
            </a:r>
            <a:r>
              <a:rPr lang="en-US" sz="1400" kern="100" dirty="0" err="1">
                <a:effectLst/>
                <a:latin typeface="+mn-lt"/>
                <a:ea typeface="Calibri" panose="020F0502020204030204" pitchFamily="34" charset="0"/>
                <a:cs typeface="Times New Roman" panose="02020603050405020304" pitchFamily="18" charset="0"/>
              </a:rPr>
              <a:t>cách</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đặt</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thẻ</a:t>
            </a:r>
            <a:endParaRPr lang="vi-VN" sz="1050" kern="100" dirty="0">
              <a:effectLst/>
              <a:latin typeface="+mn-lt"/>
              <a:ea typeface="Calibri" panose="020F0502020204030204" pitchFamily="34" charset="0"/>
              <a:cs typeface="Times New Roman" panose="02020603050405020304" pitchFamily="18" charset="0"/>
            </a:endParaRPr>
          </a:p>
        </p:txBody>
      </p:sp>
      <p:grpSp>
        <p:nvGrpSpPr>
          <p:cNvPr id="67" name="Google Shape;2668;p65">
            <a:extLst>
              <a:ext uri="{FF2B5EF4-FFF2-40B4-BE49-F238E27FC236}">
                <a16:creationId xmlns:a16="http://schemas.microsoft.com/office/drawing/2014/main" id="{6FAC9062-E6CB-4E8E-B861-78327929B9DB}"/>
              </a:ext>
            </a:extLst>
          </p:cNvPr>
          <p:cNvGrpSpPr/>
          <p:nvPr/>
        </p:nvGrpSpPr>
        <p:grpSpPr>
          <a:xfrm>
            <a:off x="3672292" y="2017569"/>
            <a:ext cx="346575" cy="449475"/>
            <a:chOff x="2390336" y="2952799"/>
            <a:chExt cx="367485" cy="476593"/>
          </a:xfrm>
        </p:grpSpPr>
        <p:sp>
          <p:nvSpPr>
            <p:cNvPr id="68" name="Google Shape;2669;p65">
              <a:extLst>
                <a:ext uri="{FF2B5EF4-FFF2-40B4-BE49-F238E27FC236}">
                  <a16:creationId xmlns:a16="http://schemas.microsoft.com/office/drawing/2014/main" id="{B29C8136-4754-49A0-99DC-157B5768698C}"/>
                </a:ext>
              </a:extLst>
            </p:cNvPr>
            <p:cNvSpPr/>
            <p:nvPr/>
          </p:nvSpPr>
          <p:spPr>
            <a:xfrm>
              <a:off x="2390336" y="2952799"/>
              <a:ext cx="367485" cy="476593"/>
            </a:xfrm>
            <a:custGeom>
              <a:avLst/>
              <a:gdLst/>
              <a:ahLst/>
              <a:cxnLst/>
              <a:rect l="l" t="t" r="r" b="b"/>
              <a:pathLst>
                <a:path w="9700" h="12580" extrusionOk="0">
                  <a:moveTo>
                    <a:pt x="7635" y="670"/>
                  </a:moveTo>
                  <a:lnTo>
                    <a:pt x="9112" y="2361"/>
                  </a:lnTo>
                  <a:lnTo>
                    <a:pt x="7635" y="2361"/>
                  </a:lnTo>
                  <a:lnTo>
                    <a:pt x="7635" y="670"/>
                  </a:lnTo>
                  <a:close/>
                  <a:moveTo>
                    <a:pt x="906" y="1"/>
                  </a:moveTo>
                  <a:cubicBezTo>
                    <a:pt x="803" y="1"/>
                    <a:pt x="720" y="83"/>
                    <a:pt x="720" y="184"/>
                  </a:cubicBezTo>
                  <a:lnTo>
                    <a:pt x="720" y="6456"/>
                  </a:lnTo>
                  <a:lnTo>
                    <a:pt x="184" y="6456"/>
                  </a:lnTo>
                  <a:cubicBezTo>
                    <a:pt x="81" y="6456"/>
                    <a:pt x="1" y="6537"/>
                    <a:pt x="1" y="6639"/>
                  </a:cubicBezTo>
                  <a:lnTo>
                    <a:pt x="1" y="10234"/>
                  </a:lnTo>
                  <a:cubicBezTo>
                    <a:pt x="1" y="10337"/>
                    <a:pt x="83" y="10418"/>
                    <a:pt x="184" y="10418"/>
                  </a:cubicBezTo>
                  <a:lnTo>
                    <a:pt x="720" y="10418"/>
                  </a:lnTo>
                  <a:lnTo>
                    <a:pt x="720" y="12396"/>
                  </a:lnTo>
                  <a:cubicBezTo>
                    <a:pt x="720" y="12499"/>
                    <a:pt x="803" y="12579"/>
                    <a:pt x="904" y="12579"/>
                  </a:cubicBezTo>
                  <a:lnTo>
                    <a:pt x="9516" y="12579"/>
                  </a:lnTo>
                  <a:cubicBezTo>
                    <a:pt x="9616" y="12579"/>
                    <a:pt x="9698" y="12499"/>
                    <a:pt x="9698" y="12397"/>
                  </a:cubicBezTo>
                  <a:lnTo>
                    <a:pt x="9698" y="4384"/>
                  </a:lnTo>
                  <a:cubicBezTo>
                    <a:pt x="9698" y="4289"/>
                    <a:pt x="9628" y="4204"/>
                    <a:pt x="9534" y="4194"/>
                  </a:cubicBezTo>
                  <a:cubicBezTo>
                    <a:pt x="9528" y="4194"/>
                    <a:pt x="9523" y="4194"/>
                    <a:pt x="9517" y="4194"/>
                  </a:cubicBezTo>
                  <a:cubicBezTo>
                    <a:pt x="9418" y="4194"/>
                    <a:pt x="9338" y="4275"/>
                    <a:pt x="9338" y="4378"/>
                  </a:cubicBezTo>
                  <a:lnTo>
                    <a:pt x="9338" y="12219"/>
                  </a:lnTo>
                  <a:lnTo>
                    <a:pt x="1081" y="12219"/>
                  </a:lnTo>
                  <a:lnTo>
                    <a:pt x="1081" y="10418"/>
                  </a:lnTo>
                  <a:lnTo>
                    <a:pt x="1981" y="10418"/>
                  </a:lnTo>
                  <a:cubicBezTo>
                    <a:pt x="2077" y="10418"/>
                    <a:pt x="2162" y="10349"/>
                    <a:pt x="2170" y="10254"/>
                  </a:cubicBezTo>
                  <a:cubicBezTo>
                    <a:pt x="2179" y="10148"/>
                    <a:pt x="2095" y="10058"/>
                    <a:pt x="1991" y="10058"/>
                  </a:cubicBezTo>
                  <a:lnTo>
                    <a:pt x="361" y="10058"/>
                  </a:lnTo>
                  <a:lnTo>
                    <a:pt x="361" y="6814"/>
                  </a:lnTo>
                  <a:lnTo>
                    <a:pt x="7275" y="6814"/>
                  </a:lnTo>
                  <a:lnTo>
                    <a:pt x="7275" y="10058"/>
                  </a:lnTo>
                  <a:lnTo>
                    <a:pt x="2971" y="10058"/>
                  </a:lnTo>
                  <a:cubicBezTo>
                    <a:pt x="2876" y="10058"/>
                    <a:pt x="2791" y="10128"/>
                    <a:pt x="2782" y="10222"/>
                  </a:cubicBezTo>
                  <a:cubicBezTo>
                    <a:pt x="2773" y="10329"/>
                    <a:pt x="2857" y="10418"/>
                    <a:pt x="2962" y="10418"/>
                  </a:cubicBezTo>
                  <a:lnTo>
                    <a:pt x="7452" y="10418"/>
                  </a:lnTo>
                  <a:cubicBezTo>
                    <a:pt x="7553" y="10418"/>
                    <a:pt x="7635" y="10336"/>
                    <a:pt x="7635" y="10234"/>
                  </a:cubicBezTo>
                  <a:lnTo>
                    <a:pt x="7635" y="6639"/>
                  </a:lnTo>
                  <a:cubicBezTo>
                    <a:pt x="7635" y="6536"/>
                    <a:pt x="7552" y="6456"/>
                    <a:pt x="7452" y="6456"/>
                  </a:cubicBezTo>
                  <a:lnTo>
                    <a:pt x="1082" y="6456"/>
                  </a:lnTo>
                  <a:lnTo>
                    <a:pt x="1082" y="361"/>
                  </a:lnTo>
                  <a:lnTo>
                    <a:pt x="7275" y="361"/>
                  </a:lnTo>
                  <a:lnTo>
                    <a:pt x="7275" y="2535"/>
                  </a:lnTo>
                  <a:cubicBezTo>
                    <a:pt x="7275" y="2637"/>
                    <a:pt x="7357" y="2719"/>
                    <a:pt x="7458" y="2719"/>
                  </a:cubicBezTo>
                  <a:lnTo>
                    <a:pt x="9338" y="2719"/>
                  </a:lnTo>
                  <a:lnTo>
                    <a:pt x="9338" y="3526"/>
                  </a:lnTo>
                  <a:cubicBezTo>
                    <a:pt x="9339" y="3630"/>
                    <a:pt x="9418" y="3713"/>
                    <a:pt x="9518" y="3713"/>
                  </a:cubicBezTo>
                  <a:cubicBezTo>
                    <a:pt x="9617" y="3713"/>
                    <a:pt x="9699" y="3630"/>
                    <a:pt x="9699" y="3529"/>
                  </a:cubicBezTo>
                  <a:lnTo>
                    <a:pt x="9699" y="2537"/>
                  </a:lnTo>
                  <a:cubicBezTo>
                    <a:pt x="9699" y="2493"/>
                    <a:pt x="9683" y="2452"/>
                    <a:pt x="9654" y="2417"/>
                  </a:cubicBezTo>
                  <a:lnTo>
                    <a:pt x="7630" y="64"/>
                  </a:lnTo>
                  <a:cubicBezTo>
                    <a:pt x="7595" y="24"/>
                    <a:pt x="7546" y="1"/>
                    <a:pt x="7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70;p65">
              <a:extLst>
                <a:ext uri="{FF2B5EF4-FFF2-40B4-BE49-F238E27FC236}">
                  <a16:creationId xmlns:a16="http://schemas.microsoft.com/office/drawing/2014/main" id="{54AA637D-76FC-48D0-A8E7-41E95B8EA05A}"/>
                </a:ext>
              </a:extLst>
            </p:cNvPr>
            <p:cNvSpPr/>
            <p:nvPr/>
          </p:nvSpPr>
          <p:spPr>
            <a:xfrm>
              <a:off x="2466523" y="3234209"/>
              <a:ext cx="65958" cy="76641"/>
            </a:xfrm>
            <a:custGeom>
              <a:avLst/>
              <a:gdLst/>
              <a:ahLst/>
              <a:cxnLst/>
              <a:rect l="l" t="t" r="r" b="b"/>
              <a:pathLst>
                <a:path w="1741" h="2023" extrusionOk="0">
                  <a:moveTo>
                    <a:pt x="864" y="610"/>
                  </a:moveTo>
                  <a:lnTo>
                    <a:pt x="1095" y="1224"/>
                  </a:lnTo>
                  <a:lnTo>
                    <a:pt x="629" y="1224"/>
                  </a:lnTo>
                  <a:lnTo>
                    <a:pt x="864" y="610"/>
                  </a:lnTo>
                  <a:close/>
                  <a:moveTo>
                    <a:pt x="864" y="1"/>
                  </a:moveTo>
                  <a:cubicBezTo>
                    <a:pt x="772" y="1"/>
                    <a:pt x="693" y="55"/>
                    <a:pt x="659" y="139"/>
                  </a:cubicBezTo>
                  <a:cubicBezTo>
                    <a:pt x="659" y="140"/>
                    <a:pt x="657" y="141"/>
                    <a:pt x="657" y="142"/>
                  </a:cubicBezTo>
                  <a:lnTo>
                    <a:pt x="37" y="1774"/>
                  </a:lnTo>
                  <a:cubicBezTo>
                    <a:pt x="1" y="1869"/>
                    <a:pt x="49" y="1975"/>
                    <a:pt x="143" y="2010"/>
                  </a:cubicBezTo>
                  <a:cubicBezTo>
                    <a:pt x="165" y="2019"/>
                    <a:pt x="187" y="2023"/>
                    <a:pt x="209" y="2023"/>
                  </a:cubicBezTo>
                  <a:cubicBezTo>
                    <a:pt x="283" y="2023"/>
                    <a:pt x="353" y="1977"/>
                    <a:pt x="380" y="1905"/>
                  </a:cubicBezTo>
                  <a:lnTo>
                    <a:pt x="490" y="1617"/>
                  </a:lnTo>
                  <a:lnTo>
                    <a:pt x="1233" y="1617"/>
                  </a:lnTo>
                  <a:lnTo>
                    <a:pt x="1342" y="1904"/>
                  </a:lnTo>
                  <a:cubicBezTo>
                    <a:pt x="1373" y="1986"/>
                    <a:pt x="1440" y="2021"/>
                    <a:pt x="1508" y="2021"/>
                  </a:cubicBezTo>
                  <a:cubicBezTo>
                    <a:pt x="1623" y="2021"/>
                    <a:pt x="1741" y="1919"/>
                    <a:pt x="1687" y="1774"/>
                  </a:cubicBezTo>
                  <a:lnTo>
                    <a:pt x="1071" y="142"/>
                  </a:lnTo>
                  <a:cubicBezTo>
                    <a:pt x="1071" y="142"/>
                    <a:pt x="1071" y="142"/>
                    <a:pt x="1071" y="142"/>
                  </a:cubicBezTo>
                  <a:cubicBezTo>
                    <a:pt x="1070" y="142"/>
                    <a:pt x="1069" y="140"/>
                    <a:pt x="1069" y="139"/>
                  </a:cubicBezTo>
                  <a:cubicBezTo>
                    <a:pt x="1034" y="55"/>
                    <a:pt x="954" y="1"/>
                    <a:pt x="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71;p65">
              <a:extLst>
                <a:ext uri="{FF2B5EF4-FFF2-40B4-BE49-F238E27FC236}">
                  <a16:creationId xmlns:a16="http://schemas.microsoft.com/office/drawing/2014/main" id="{89D82648-B9B8-4C23-9E93-174A69840D1D}"/>
                </a:ext>
              </a:extLst>
            </p:cNvPr>
            <p:cNvSpPr/>
            <p:nvPr/>
          </p:nvSpPr>
          <p:spPr>
            <a:xfrm>
              <a:off x="2586353" y="3234209"/>
              <a:ext cx="65958" cy="76717"/>
            </a:xfrm>
            <a:custGeom>
              <a:avLst/>
              <a:gdLst/>
              <a:ahLst/>
              <a:cxnLst/>
              <a:rect l="l" t="t" r="r" b="b"/>
              <a:pathLst>
                <a:path w="1741" h="2025" extrusionOk="0">
                  <a:moveTo>
                    <a:pt x="865" y="611"/>
                  </a:moveTo>
                  <a:lnTo>
                    <a:pt x="1096" y="1225"/>
                  </a:lnTo>
                  <a:lnTo>
                    <a:pt x="631" y="1225"/>
                  </a:lnTo>
                  <a:lnTo>
                    <a:pt x="865" y="611"/>
                  </a:lnTo>
                  <a:close/>
                  <a:moveTo>
                    <a:pt x="864" y="1"/>
                  </a:moveTo>
                  <a:cubicBezTo>
                    <a:pt x="772" y="1"/>
                    <a:pt x="693" y="55"/>
                    <a:pt x="659" y="139"/>
                  </a:cubicBezTo>
                  <a:cubicBezTo>
                    <a:pt x="659" y="140"/>
                    <a:pt x="657" y="141"/>
                    <a:pt x="657" y="142"/>
                  </a:cubicBezTo>
                  <a:lnTo>
                    <a:pt x="37" y="1774"/>
                  </a:lnTo>
                  <a:cubicBezTo>
                    <a:pt x="1" y="1869"/>
                    <a:pt x="49" y="1976"/>
                    <a:pt x="143" y="2013"/>
                  </a:cubicBezTo>
                  <a:cubicBezTo>
                    <a:pt x="164" y="2021"/>
                    <a:pt x="186" y="2024"/>
                    <a:pt x="208" y="2024"/>
                  </a:cubicBezTo>
                  <a:cubicBezTo>
                    <a:pt x="283" y="2024"/>
                    <a:pt x="353" y="1979"/>
                    <a:pt x="380" y="1906"/>
                  </a:cubicBezTo>
                  <a:lnTo>
                    <a:pt x="490" y="1618"/>
                  </a:lnTo>
                  <a:lnTo>
                    <a:pt x="1233" y="1618"/>
                  </a:lnTo>
                  <a:lnTo>
                    <a:pt x="1342" y="1905"/>
                  </a:lnTo>
                  <a:cubicBezTo>
                    <a:pt x="1373" y="1987"/>
                    <a:pt x="1440" y="2022"/>
                    <a:pt x="1508" y="2022"/>
                  </a:cubicBezTo>
                  <a:cubicBezTo>
                    <a:pt x="1623" y="2022"/>
                    <a:pt x="1741" y="1920"/>
                    <a:pt x="1687" y="1775"/>
                  </a:cubicBezTo>
                  <a:lnTo>
                    <a:pt x="1071" y="144"/>
                  </a:lnTo>
                  <a:cubicBezTo>
                    <a:pt x="1070" y="142"/>
                    <a:pt x="1070" y="140"/>
                    <a:pt x="1069" y="139"/>
                  </a:cubicBezTo>
                  <a:cubicBezTo>
                    <a:pt x="1034" y="55"/>
                    <a:pt x="955" y="1"/>
                    <a:pt x="8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72;p65">
              <a:extLst>
                <a:ext uri="{FF2B5EF4-FFF2-40B4-BE49-F238E27FC236}">
                  <a16:creationId xmlns:a16="http://schemas.microsoft.com/office/drawing/2014/main" id="{63717C0A-B8C2-4DC9-BAA4-BE97C3176B88}"/>
                </a:ext>
              </a:extLst>
            </p:cNvPr>
            <p:cNvSpPr/>
            <p:nvPr/>
          </p:nvSpPr>
          <p:spPr>
            <a:xfrm>
              <a:off x="2418939" y="3234626"/>
              <a:ext cx="35953" cy="75088"/>
            </a:xfrm>
            <a:custGeom>
              <a:avLst/>
              <a:gdLst/>
              <a:ahLst/>
              <a:cxnLst/>
              <a:rect l="l" t="t" r="r" b="b"/>
              <a:pathLst>
                <a:path w="949" h="1982" extrusionOk="0">
                  <a:moveTo>
                    <a:pt x="769" y="0"/>
                  </a:moveTo>
                  <a:cubicBezTo>
                    <a:pt x="668" y="0"/>
                    <a:pt x="588" y="81"/>
                    <a:pt x="588" y="180"/>
                  </a:cubicBezTo>
                  <a:lnTo>
                    <a:pt x="588" y="1475"/>
                  </a:lnTo>
                  <a:cubicBezTo>
                    <a:pt x="588" y="1530"/>
                    <a:pt x="560" y="1579"/>
                    <a:pt x="515" y="1606"/>
                  </a:cubicBezTo>
                  <a:cubicBezTo>
                    <a:pt x="497" y="1616"/>
                    <a:pt x="479" y="1620"/>
                    <a:pt x="461" y="1620"/>
                  </a:cubicBezTo>
                  <a:cubicBezTo>
                    <a:pt x="392" y="1620"/>
                    <a:pt x="330" y="1562"/>
                    <a:pt x="326" y="1557"/>
                  </a:cubicBezTo>
                  <a:cubicBezTo>
                    <a:pt x="290" y="1522"/>
                    <a:pt x="245" y="1505"/>
                    <a:pt x="199" y="1505"/>
                  </a:cubicBezTo>
                  <a:cubicBezTo>
                    <a:pt x="153" y="1505"/>
                    <a:pt x="107" y="1522"/>
                    <a:pt x="72" y="1557"/>
                  </a:cubicBezTo>
                  <a:cubicBezTo>
                    <a:pt x="1" y="1628"/>
                    <a:pt x="1" y="1742"/>
                    <a:pt x="70" y="1812"/>
                  </a:cubicBezTo>
                  <a:cubicBezTo>
                    <a:pt x="145" y="1888"/>
                    <a:pt x="290" y="1982"/>
                    <a:pt x="461" y="1982"/>
                  </a:cubicBezTo>
                  <a:cubicBezTo>
                    <a:pt x="732" y="1982"/>
                    <a:pt x="949" y="1741"/>
                    <a:pt x="949" y="1475"/>
                  </a:cubicBezTo>
                  <a:lnTo>
                    <a:pt x="949" y="190"/>
                  </a:lnTo>
                  <a:cubicBezTo>
                    <a:pt x="949" y="93"/>
                    <a:pt x="880" y="8"/>
                    <a:pt x="785" y="1"/>
                  </a:cubicBezTo>
                  <a:cubicBezTo>
                    <a:pt x="780" y="1"/>
                    <a:pt x="774" y="0"/>
                    <a:pt x="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673;p65">
              <a:extLst>
                <a:ext uri="{FF2B5EF4-FFF2-40B4-BE49-F238E27FC236}">
                  <a16:creationId xmlns:a16="http://schemas.microsoft.com/office/drawing/2014/main" id="{254D11FB-AFC5-42BB-970F-2112205C9CD3}"/>
                </a:ext>
              </a:extLst>
            </p:cNvPr>
            <p:cNvSpPr/>
            <p:nvPr/>
          </p:nvSpPr>
          <p:spPr>
            <a:xfrm>
              <a:off x="2528238" y="3233754"/>
              <a:ext cx="60351" cy="76603"/>
            </a:xfrm>
            <a:custGeom>
              <a:avLst/>
              <a:gdLst/>
              <a:ahLst/>
              <a:cxnLst/>
              <a:rect l="l" t="t" r="r" b="b"/>
              <a:pathLst>
                <a:path w="1593" h="2022" extrusionOk="0">
                  <a:moveTo>
                    <a:pt x="206" y="1"/>
                  </a:moveTo>
                  <a:cubicBezTo>
                    <a:pt x="186" y="1"/>
                    <a:pt x="166" y="4"/>
                    <a:pt x="147" y="10"/>
                  </a:cubicBezTo>
                  <a:cubicBezTo>
                    <a:pt x="51" y="43"/>
                    <a:pt x="0" y="148"/>
                    <a:pt x="33" y="245"/>
                  </a:cubicBezTo>
                  <a:lnTo>
                    <a:pt x="598" y="1875"/>
                  </a:lnTo>
                  <a:cubicBezTo>
                    <a:pt x="630" y="1963"/>
                    <a:pt x="713" y="2021"/>
                    <a:pt x="807" y="2021"/>
                  </a:cubicBezTo>
                  <a:lnTo>
                    <a:pt x="808" y="2021"/>
                  </a:lnTo>
                  <a:cubicBezTo>
                    <a:pt x="902" y="2021"/>
                    <a:pt x="986" y="1960"/>
                    <a:pt x="1016" y="1870"/>
                  </a:cubicBezTo>
                  <a:lnTo>
                    <a:pt x="1557" y="243"/>
                  </a:lnTo>
                  <a:cubicBezTo>
                    <a:pt x="1592" y="150"/>
                    <a:pt x="1540" y="45"/>
                    <a:pt x="1442" y="13"/>
                  </a:cubicBezTo>
                  <a:cubicBezTo>
                    <a:pt x="1424" y="7"/>
                    <a:pt x="1404" y="4"/>
                    <a:pt x="1385" y="4"/>
                  </a:cubicBezTo>
                  <a:cubicBezTo>
                    <a:pt x="1308" y="4"/>
                    <a:pt x="1236" y="52"/>
                    <a:pt x="1210" y="130"/>
                  </a:cubicBezTo>
                  <a:lnTo>
                    <a:pt x="805" y="1346"/>
                  </a:lnTo>
                  <a:lnTo>
                    <a:pt x="380" y="125"/>
                  </a:lnTo>
                  <a:cubicBezTo>
                    <a:pt x="354" y="49"/>
                    <a:pt x="283" y="1"/>
                    <a:pt x="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2498;p65">
            <a:extLst>
              <a:ext uri="{FF2B5EF4-FFF2-40B4-BE49-F238E27FC236}">
                <a16:creationId xmlns:a16="http://schemas.microsoft.com/office/drawing/2014/main" id="{397316CC-3B44-4E8E-8CAC-9502D449CE18}"/>
              </a:ext>
            </a:extLst>
          </p:cNvPr>
          <p:cNvGrpSpPr/>
          <p:nvPr/>
        </p:nvGrpSpPr>
        <p:grpSpPr>
          <a:xfrm>
            <a:off x="6537463" y="2015297"/>
            <a:ext cx="346539" cy="449439"/>
            <a:chOff x="7217832" y="3730048"/>
            <a:chExt cx="367447" cy="476555"/>
          </a:xfrm>
        </p:grpSpPr>
        <p:sp>
          <p:nvSpPr>
            <p:cNvPr id="74" name="Google Shape;2499;p65">
              <a:extLst>
                <a:ext uri="{FF2B5EF4-FFF2-40B4-BE49-F238E27FC236}">
                  <a16:creationId xmlns:a16="http://schemas.microsoft.com/office/drawing/2014/main" id="{2ADD2D91-ADDE-4E42-9712-00C8688685B1}"/>
                </a:ext>
              </a:extLst>
            </p:cNvPr>
            <p:cNvSpPr/>
            <p:nvPr/>
          </p:nvSpPr>
          <p:spPr>
            <a:xfrm>
              <a:off x="7217832" y="3730048"/>
              <a:ext cx="367447" cy="476555"/>
            </a:xfrm>
            <a:custGeom>
              <a:avLst/>
              <a:gdLst/>
              <a:ahLst/>
              <a:cxnLst/>
              <a:rect l="l" t="t" r="r" b="b"/>
              <a:pathLst>
                <a:path w="9699" h="12579" extrusionOk="0">
                  <a:moveTo>
                    <a:pt x="7274" y="362"/>
                  </a:moveTo>
                  <a:lnTo>
                    <a:pt x="7274" y="2551"/>
                  </a:lnTo>
                  <a:cubicBezTo>
                    <a:pt x="7274" y="2551"/>
                    <a:pt x="7359" y="2734"/>
                    <a:pt x="7459" y="2753"/>
                  </a:cubicBezTo>
                  <a:lnTo>
                    <a:pt x="7940" y="2753"/>
                  </a:lnTo>
                  <a:cubicBezTo>
                    <a:pt x="8042" y="2735"/>
                    <a:pt x="8123" y="2652"/>
                    <a:pt x="8123" y="2551"/>
                  </a:cubicBezTo>
                  <a:cubicBezTo>
                    <a:pt x="8123" y="2448"/>
                    <a:pt x="8041" y="2367"/>
                    <a:pt x="7940" y="2359"/>
                  </a:cubicBezTo>
                  <a:lnTo>
                    <a:pt x="7632" y="2359"/>
                  </a:lnTo>
                  <a:lnTo>
                    <a:pt x="7632" y="674"/>
                  </a:lnTo>
                  <a:lnTo>
                    <a:pt x="9119" y="2359"/>
                  </a:lnTo>
                  <a:lnTo>
                    <a:pt x="8798" y="2359"/>
                  </a:lnTo>
                  <a:cubicBezTo>
                    <a:pt x="8695" y="2365"/>
                    <a:pt x="8615" y="2448"/>
                    <a:pt x="8615" y="2551"/>
                  </a:cubicBezTo>
                  <a:cubicBezTo>
                    <a:pt x="8615" y="2652"/>
                    <a:pt x="8798" y="2753"/>
                    <a:pt x="8798" y="2753"/>
                  </a:cubicBezTo>
                  <a:lnTo>
                    <a:pt x="9337" y="2753"/>
                  </a:lnTo>
                  <a:lnTo>
                    <a:pt x="9337" y="12221"/>
                  </a:lnTo>
                  <a:lnTo>
                    <a:pt x="1081" y="12221"/>
                  </a:lnTo>
                  <a:lnTo>
                    <a:pt x="1081" y="10419"/>
                  </a:lnTo>
                  <a:lnTo>
                    <a:pt x="7450" y="10419"/>
                  </a:lnTo>
                  <a:cubicBezTo>
                    <a:pt x="7553" y="10419"/>
                    <a:pt x="7633" y="10338"/>
                    <a:pt x="7633" y="10236"/>
                  </a:cubicBezTo>
                  <a:lnTo>
                    <a:pt x="7633" y="6637"/>
                  </a:lnTo>
                  <a:cubicBezTo>
                    <a:pt x="7633" y="6537"/>
                    <a:pt x="7553" y="6455"/>
                    <a:pt x="7452" y="6455"/>
                  </a:cubicBezTo>
                  <a:lnTo>
                    <a:pt x="3196" y="6455"/>
                  </a:lnTo>
                  <a:cubicBezTo>
                    <a:pt x="3100" y="6455"/>
                    <a:pt x="3014" y="6525"/>
                    <a:pt x="3007" y="6620"/>
                  </a:cubicBezTo>
                  <a:cubicBezTo>
                    <a:pt x="2998" y="6726"/>
                    <a:pt x="3081" y="6815"/>
                    <a:pt x="3186" y="6815"/>
                  </a:cubicBezTo>
                  <a:lnTo>
                    <a:pt x="7274" y="6815"/>
                  </a:lnTo>
                  <a:lnTo>
                    <a:pt x="7274" y="10060"/>
                  </a:lnTo>
                  <a:lnTo>
                    <a:pt x="359" y="10060"/>
                  </a:lnTo>
                  <a:lnTo>
                    <a:pt x="359" y="6815"/>
                  </a:lnTo>
                  <a:lnTo>
                    <a:pt x="2227" y="6815"/>
                  </a:lnTo>
                  <a:cubicBezTo>
                    <a:pt x="2310" y="6815"/>
                    <a:pt x="2386" y="6763"/>
                    <a:pt x="2410" y="6683"/>
                  </a:cubicBezTo>
                  <a:cubicBezTo>
                    <a:pt x="2451" y="6547"/>
                    <a:pt x="2357" y="6423"/>
                    <a:pt x="2236" y="6423"/>
                  </a:cubicBezTo>
                  <a:lnTo>
                    <a:pt x="1081" y="6423"/>
                  </a:lnTo>
                  <a:lnTo>
                    <a:pt x="1081" y="362"/>
                  </a:lnTo>
                  <a:close/>
                  <a:moveTo>
                    <a:pt x="904" y="0"/>
                  </a:moveTo>
                  <a:cubicBezTo>
                    <a:pt x="802" y="0"/>
                    <a:pt x="720" y="82"/>
                    <a:pt x="720" y="184"/>
                  </a:cubicBezTo>
                  <a:lnTo>
                    <a:pt x="720" y="6454"/>
                  </a:lnTo>
                  <a:lnTo>
                    <a:pt x="183" y="6454"/>
                  </a:lnTo>
                  <a:cubicBezTo>
                    <a:pt x="81" y="6454"/>
                    <a:pt x="0" y="6537"/>
                    <a:pt x="0" y="6637"/>
                  </a:cubicBezTo>
                  <a:lnTo>
                    <a:pt x="0" y="10234"/>
                  </a:lnTo>
                  <a:cubicBezTo>
                    <a:pt x="0" y="10336"/>
                    <a:pt x="82" y="10417"/>
                    <a:pt x="183" y="10417"/>
                  </a:cubicBezTo>
                  <a:lnTo>
                    <a:pt x="720" y="10417"/>
                  </a:lnTo>
                  <a:lnTo>
                    <a:pt x="720" y="12396"/>
                  </a:lnTo>
                  <a:cubicBezTo>
                    <a:pt x="720" y="12497"/>
                    <a:pt x="802" y="12579"/>
                    <a:pt x="903" y="12579"/>
                  </a:cubicBezTo>
                  <a:lnTo>
                    <a:pt x="9512" y="12579"/>
                  </a:lnTo>
                  <a:cubicBezTo>
                    <a:pt x="9615" y="12579"/>
                    <a:pt x="9695" y="12496"/>
                    <a:pt x="9695" y="12396"/>
                  </a:cubicBezTo>
                  <a:lnTo>
                    <a:pt x="9695" y="2547"/>
                  </a:lnTo>
                  <a:cubicBezTo>
                    <a:pt x="9699" y="2505"/>
                    <a:pt x="9683" y="2462"/>
                    <a:pt x="9654" y="2428"/>
                  </a:cubicBezTo>
                  <a:lnTo>
                    <a:pt x="7588" y="63"/>
                  </a:lnTo>
                  <a:cubicBezTo>
                    <a:pt x="7553" y="22"/>
                    <a:pt x="7502"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500;p65">
              <a:extLst>
                <a:ext uri="{FF2B5EF4-FFF2-40B4-BE49-F238E27FC236}">
                  <a16:creationId xmlns:a16="http://schemas.microsoft.com/office/drawing/2014/main" id="{3A2F9478-6513-4F49-88D8-47753AE44F42}"/>
                </a:ext>
              </a:extLst>
            </p:cNvPr>
            <p:cNvSpPr/>
            <p:nvPr/>
          </p:nvSpPr>
          <p:spPr>
            <a:xfrm>
              <a:off x="7362136" y="4018315"/>
              <a:ext cx="66905" cy="63041"/>
            </a:xfrm>
            <a:custGeom>
              <a:avLst/>
              <a:gdLst/>
              <a:ahLst/>
              <a:cxnLst/>
              <a:rect l="l" t="t" r="r" b="b"/>
              <a:pathLst>
                <a:path w="1766" h="1664" extrusionOk="0">
                  <a:moveTo>
                    <a:pt x="455" y="1"/>
                  </a:moveTo>
                  <a:cubicBezTo>
                    <a:pt x="451" y="1"/>
                    <a:pt x="446" y="1"/>
                    <a:pt x="441" y="1"/>
                  </a:cubicBezTo>
                  <a:cubicBezTo>
                    <a:pt x="345" y="8"/>
                    <a:pt x="265" y="79"/>
                    <a:pt x="246" y="175"/>
                  </a:cubicBezTo>
                  <a:lnTo>
                    <a:pt x="19" y="1438"/>
                  </a:lnTo>
                  <a:cubicBezTo>
                    <a:pt x="0" y="1537"/>
                    <a:pt x="67" y="1632"/>
                    <a:pt x="167" y="1650"/>
                  </a:cubicBezTo>
                  <a:cubicBezTo>
                    <a:pt x="178" y="1652"/>
                    <a:pt x="188" y="1653"/>
                    <a:pt x="199" y="1653"/>
                  </a:cubicBezTo>
                  <a:cubicBezTo>
                    <a:pt x="286" y="1653"/>
                    <a:pt x="364" y="1590"/>
                    <a:pt x="380" y="1501"/>
                  </a:cubicBezTo>
                  <a:lnTo>
                    <a:pt x="493" y="881"/>
                  </a:lnTo>
                  <a:lnTo>
                    <a:pt x="679" y="1512"/>
                  </a:lnTo>
                  <a:cubicBezTo>
                    <a:pt x="679" y="1515"/>
                    <a:pt x="680" y="1516"/>
                    <a:pt x="681" y="1519"/>
                  </a:cubicBezTo>
                  <a:cubicBezTo>
                    <a:pt x="710" y="1606"/>
                    <a:pt x="791" y="1663"/>
                    <a:pt x="883" y="1663"/>
                  </a:cubicBezTo>
                  <a:lnTo>
                    <a:pt x="884" y="1663"/>
                  </a:lnTo>
                  <a:cubicBezTo>
                    <a:pt x="979" y="1663"/>
                    <a:pt x="1063" y="1603"/>
                    <a:pt x="1088" y="1511"/>
                  </a:cubicBezTo>
                  <a:lnTo>
                    <a:pt x="1267" y="881"/>
                  </a:lnTo>
                  <a:lnTo>
                    <a:pt x="1386" y="1505"/>
                  </a:lnTo>
                  <a:cubicBezTo>
                    <a:pt x="1403" y="1593"/>
                    <a:pt x="1480" y="1655"/>
                    <a:pt x="1567" y="1655"/>
                  </a:cubicBezTo>
                  <a:cubicBezTo>
                    <a:pt x="1578" y="1655"/>
                    <a:pt x="1589" y="1654"/>
                    <a:pt x="1601" y="1652"/>
                  </a:cubicBezTo>
                  <a:cubicBezTo>
                    <a:pt x="1700" y="1632"/>
                    <a:pt x="1765" y="1537"/>
                    <a:pt x="1747" y="1437"/>
                  </a:cubicBezTo>
                  <a:lnTo>
                    <a:pt x="1504" y="171"/>
                  </a:lnTo>
                  <a:cubicBezTo>
                    <a:pt x="1486" y="77"/>
                    <a:pt x="1404" y="7"/>
                    <a:pt x="1309" y="1"/>
                  </a:cubicBezTo>
                  <a:cubicBezTo>
                    <a:pt x="1305" y="1"/>
                    <a:pt x="1301" y="1"/>
                    <a:pt x="1297" y="1"/>
                  </a:cubicBezTo>
                  <a:cubicBezTo>
                    <a:pt x="1204" y="1"/>
                    <a:pt x="1123" y="60"/>
                    <a:pt x="1094" y="148"/>
                  </a:cubicBezTo>
                  <a:cubicBezTo>
                    <a:pt x="1093" y="150"/>
                    <a:pt x="1093" y="152"/>
                    <a:pt x="1093" y="154"/>
                  </a:cubicBezTo>
                  <a:lnTo>
                    <a:pt x="880" y="898"/>
                  </a:lnTo>
                  <a:lnTo>
                    <a:pt x="660" y="153"/>
                  </a:lnTo>
                  <a:cubicBezTo>
                    <a:pt x="660" y="150"/>
                    <a:pt x="659" y="149"/>
                    <a:pt x="658" y="147"/>
                  </a:cubicBezTo>
                  <a:cubicBezTo>
                    <a:pt x="629" y="59"/>
                    <a:pt x="547" y="1"/>
                    <a:pt x="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501;p65">
              <a:extLst>
                <a:ext uri="{FF2B5EF4-FFF2-40B4-BE49-F238E27FC236}">
                  <a16:creationId xmlns:a16="http://schemas.microsoft.com/office/drawing/2014/main" id="{4D9F3A23-71A0-4D54-B6E8-718F97DA8392}"/>
                </a:ext>
              </a:extLst>
            </p:cNvPr>
            <p:cNvSpPr/>
            <p:nvPr/>
          </p:nvSpPr>
          <p:spPr>
            <a:xfrm>
              <a:off x="7442452" y="4017292"/>
              <a:ext cx="32013" cy="63116"/>
            </a:xfrm>
            <a:custGeom>
              <a:avLst/>
              <a:gdLst/>
              <a:ahLst/>
              <a:cxnLst/>
              <a:rect l="l" t="t" r="r" b="b"/>
              <a:pathLst>
                <a:path w="845" h="1666" extrusionOk="0">
                  <a:moveTo>
                    <a:pt x="180" y="0"/>
                  </a:moveTo>
                  <a:cubicBezTo>
                    <a:pt x="80" y="0"/>
                    <a:pt x="0" y="82"/>
                    <a:pt x="0" y="184"/>
                  </a:cubicBezTo>
                  <a:lnTo>
                    <a:pt x="0" y="1480"/>
                  </a:lnTo>
                  <a:cubicBezTo>
                    <a:pt x="1" y="1570"/>
                    <a:pt x="64" y="1647"/>
                    <a:pt x="151" y="1662"/>
                  </a:cubicBezTo>
                  <a:cubicBezTo>
                    <a:pt x="160" y="1664"/>
                    <a:pt x="322" y="1665"/>
                    <a:pt x="467" y="1665"/>
                  </a:cubicBezTo>
                  <a:cubicBezTo>
                    <a:pt x="527" y="1665"/>
                    <a:pt x="585" y="1665"/>
                    <a:pt x="628" y="1664"/>
                  </a:cubicBezTo>
                  <a:cubicBezTo>
                    <a:pt x="750" y="1663"/>
                    <a:pt x="844" y="1538"/>
                    <a:pt x="791" y="1405"/>
                  </a:cubicBezTo>
                  <a:cubicBezTo>
                    <a:pt x="765" y="1338"/>
                    <a:pt x="697" y="1297"/>
                    <a:pt x="624" y="1297"/>
                  </a:cubicBezTo>
                  <a:cubicBezTo>
                    <a:pt x="545" y="1297"/>
                    <a:pt x="444" y="1298"/>
                    <a:pt x="359" y="1298"/>
                  </a:cubicBezTo>
                  <a:lnTo>
                    <a:pt x="359" y="191"/>
                  </a:lnTo>
                  <a:cubicBezTo>
                    <a:pt x="359" y="95"/>
                    <a:pt x="290" y="9"/>
                    <a:pt x="196" y="1"/>
                  </a:cubicBezTo>
                  <a:cubicBezTo>
                    <a:pt x="191" y="1"/>
                    <a:pt x="18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502;p65">
              <a:extLst>
                <a:ext uri="{FF2B5EF4-FFF2-40B4-BE49-F238E27FC236}">
                  <a16:creationId xmlns:a16="http://schemas.microsoft.com/office/drawing/2014/main" id="{2904343F-9782-42C8-A47E-AAF7CAB9E09E}"/>
                </a:ext>
              </a:extLst>
            </p:cNvPr>
            <p:cNvSpPr/>
            <p:nvPr/>
          </p:nvSpPr>
          <p:spPr>
            <a:xfrm>
              <a:off x="7251360" y="4018353"/>
              <a:ext cx="48417" cy="61828"/>
            </a:xfrm>
            <a:custGeom>
              <a:avLst/>
              <a:gdLst/>
              <a:ahLst/>
              <a:cxnLst/>
              <a:rect l="l" t="t" r="r" b="b"/>
              <a:pathLst>
                <a:path w="1278" h="1632" extrusionOk="0">
                  <a:moveTo>
                    <a:pt x="1097" y="0"/>
                  </a:moveTo>
                  <a:cubicBezTo>
                    <a:pt x="997" y="0"/>
                    <a:pt x="917" y="81"/>
                    <a:pt x="917" y="180"/>
                  </a:cubicBezTo>
                  <a:lnTo>
                    <a:pt x="917" y="614"/>
                  </a:lnTo>
                  <a:lnTo>
                    <a:pt x="359" y="614"/>
                  </a:lnTo>
                  <a:lnTo>
                    <a:pt x="359" y="190"/>
                  </a:lnTo>
                  <a:cubicBezTo>
                    <a:pt x="359" y="95"/>
                    <a:pt x="290" y="10"/>
                    <a:pt x="196" y="1"/>
                  </a:cubicBezTo>
                  <a:cubicBezTo>
                    <a:pt x="191" y="1"/>
                    <a:pt x="185" y="1"/>
                    <a:pt x="180" y="1"/>
                  </a:cubicBezTo>
                  <a:cubicBezTo>
                    <a:pt x="80" y="1"/>
                    <a:pt x="0" y="81"/>
                    <a:pt x="0" y="180"/>
                  </a:cubicBezTo>
                  <a:lnTo>
                    <a:pt x="0" y="1443"/>
                  </a:lnTo>
                  <a:cubicBezTo>
                    <a:pt x="0" y="1539"/>
                    <a:pt x="69" y="1624"/>
                    <a:pt x="164" y="1631"/>
                  </a:cubicBezTo>
                  <a:cubicBezTo>
                    <a:pt x="169" y="1632"/>
                    <a:pt x="175" y="1632"/>
                    <a:pt x="180" y="1632"/>
                  </a:cubicBezTo>
                  <a:cubicBezTo>
                    <a:pt x="279" y="1632"/>
                    <a:pt x="359" y="1551"/>
                    <a:pt x="359" y="1452"/>
                  </a:cubicBezTo>
                  <a:lnTo>
                    <a:pt x="359" y="974"/>
                  </a:lnTo>
                  <a:lnTo>
                    <a:pt x="917" y="974"/>
                  </a:lnTo>
                  <a:lnTo>
                    <a:pt x="917" y="1442"/>
                  </a:lnTo>
                  <a:cubicBezTo>
                    <a:pt x="917" y="1537"/>
                    <a:pt x="986" y="1623"/>
                    <a:pt x="1080" y="1630"/>
                  </a:cubicBezTo>
                  <a:cubicBezTo>
                    <a:pt x="1086" y="1631"/>
                    <a:pt x="1091" y="1631"/>
                    <a:pt x="1096" y="1631"/>
                  </a:cubicBezTo>
                  <a:cubicBezTo>
                    <a:pt x="1196" y="1631"/>
                    <a:pt x="1276" y="1550"/>
                    <a:pt x="1276" y="1451"/>
                  </a:cubicBezTo>
                  <a:lnTo>
                    <a:pt x="1276" y="179"/>
                  </a:lnTo>
                  <a:cubicBezTo>
                    <a:pt x="1278" y="80"/>
                    <a:pt x="1196" y="0"/>
                    <a:pt x="10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503;p65">
              <a:extLst>
                <a:ext uri="{FF2B5EF4-FFF2-40B4-BE49-F238E27FC236}">
                  <a16:creationId xmlns:a16="http://schemas.microsoft.com/office/drawing/2014/main" id="{079C826B-517C-4765-9BA2-D24B1E215CFD}"/>
                </a:ext>
              </a:extLst>
            </p:cNvPr>
            <p:cNvSpPr/>
            <p:nvPr/>
          </p:nvSpPr>
          <p:spPr>
            <a:xfrm>
              <a:off x="7313833" y="4018012"/>
              <a:ext cx="40575" cy="61904"/>
            </a:xfrm>
            <a:custGeom>
              <a:avLst/>
              <a:gdLst/>
              <a:ahLst/>
              <a:cxnLst/>
              <a:rect l="l" t="t" r="r" b="b"/>
              <a:pathLst>
                <a:path w="1071" h="1634" extrusionOk="0">
                  <a:moveTo>
                    <a:pt x="178" y="1"/>
                  </a:moveTo>
                  <a:cubicBezTo>
                    <a:pt x="79" y="1"/>
                    <a:pt x="1" y="82"/>
                    <a:pt x="1" y="181"/>
                  </a:cubicBezTo>
                  <a:cubicBezTo>
                    <a:pt x="1" y="281"/>
                    <a:pt x="81" y="361"/>
                    <a:pt x="181" y="361"/>
                  </a:cubicBezTo>
                  <a:lnTo>
                    <a:pt x="350" y="361"/>
                  </a:lnTo>
                  <a:lnTo>
                    <a:pt x="350" y="1444"/>
                  </a:lnTo>
                  <a:cubicBezTo>
                    <a:pt x="350" y="1540"/>
                    <a:pt x="420" y="1624"/>
                    <a:pt x="514" y="1633"/>
                  </a:cubicBezTo>
                  <a:cubicBezTo>
                    <a:pt x="519" y="1633"/>
                    <a:pt x="525" y="1633"/>
                    <a:pt x="530" y="1633"/>
                  </a:cubicBezTo>
                  <a:cubicBezTo>
                    <a:pt x="630" y="1633"/>
                    <a:pt x="710" y="1552"/>
                    <a:pt x="710" y="1453"/>
                  </a:cubicBezTo>
                  <a:lnTo>
                    <a:pt x="710" y="361"/>
                  </a:lnTo>
                  <a:lnTo>
                    <a:pt x="872" y="361"/>
                  </a:lnTo>
                  <a:cubicBezTo>
                    <a:pt x="967" y="361"/>
                    <a:pt x="1052" y="292"/>
                    <a:pt x="1061" y="198"/>
                  </a:cubicBezTo>
                  <a:cubicBezTo>
                    <a:pt x="1070" y="90"/>
                    <a:pt x="986" y="1"/>
                    <a:pt x="882" y="1"/>
                  </a:cubicBezTo>
                  <a:lnTo>
                    <a:pt x="180" y="1"/>
                  </a:lnTo>
                  <a:cubicBezTo>
                    <a:pt x="179" y="1"/>
                    <a:pt x="179" y="1"/>
                    <a:pt x="1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n-lt"/>
              </a:rPr>
              <a:t>01</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Giới thiệu về HTML</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Biến trong</a:t>
            </a:r>
            <a:r>
              <a:rPr lang="en-US" dirty="0">
                <a:latin typeface="+mn-lt"/>
              </a:rPr>
              <a:t> JavaScript</a:t>
            </a:r>
            <a:endParaRPr dirty="0">
              <a:latin typeface="+mn-lt"/>
            </a:endParaRPr>
          </a:p>
        </p:txBody>
      </p:sp>
      <p:sp>
        <p:nvSpPr>
          <p:cNvPr id="5" name="Subtitle 4">
            <a:extLst>
              <a:ext uri="{FF2B5EF4-FFF2-40B4-BE49-F238E27FC236}">
                <a16:creationId xmlns:a16="http://schemas.microsoft.com/office/drawing/2014/main" id="{BDF2AEFB-E7DA-0309-0F28-31CC69BE7E24}"/>
              </a:ext>
            </a:extLst>
          </p:cNvPr>
          <p:cNvSpPr>
            <a:spLocks noGrp="1"/>
          </p:cNvSpPr>
          <p:nvPr>
            <p:ph type="subTitle" idx="3"/>
          </p:nvPr>
        </p:nvSpPr>
        <p:spPr>
          <a:xfrm>
            <a:off x="720000" y="1157610"/>
            <a:ext cx="7170164" cy="1918100"/>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‘const’: được sử dụng để khai báo một hằng số, và giá trị của nó không thay đổi xuyên suốt chương trình</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‘let’: khai báo biến chỉ có thể truy cập được trong block bao quanh nó được xác định bằng cặp</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‘var’: khai báo biến có thể truy cập phạm vi hàm số hoặc bên ngoài hàm số toàn cục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11" name="Picture 10">
            <a:extLst>
              <a:ext uri="{FF2B5EF4-FFF2-40B4-BE49-F238E27FC236}">
                <a16:creationId xmlns:a16="http://schemas.microsoft.com/office/drawing/2014/main" id="{E8032393-2B3B-B05C-CFE3-2A11D812F0C0}"/>
              </a:ext>
            </a:extLst>
          </p:cNvPr>
          <p:cNvPicPr>
            <a:picLocks noChangeAspect="1"/>
          </p:cNvPicPr>
          <p:nvPr/>
        </p:nvPicPr>
        <p:blipFill>
          <a:blip r:embed="rId3"/>
          <a:stretch>
            <a:fillRect/>
          </a:stretch>
        </p:blipFill>
        <p:spPr>
          <a:xfrm>
            <a:off x="2931796" y="3075710"/>
            <a:ext cx="2476846" cy="15146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2900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Sự kiện</a:t>
            </a:r>
            <a:endParaRPr dirty="0">
              <a:latin typeface="+mn-lt"/>
            </a:endParaRPr>
          </a:p>
        </p:txBody>
      </p:sp>
      <p:sp>
        <p:nvSpPr>
          <p:cNvPr id="1459" name="Google Shape;1459;p36"/>
          <p:cNvSpPr txBox="1">
            <a:spLocks noGrp="1"/>
          </p:cNvSpPr>
          <p:nvPr>
            <p:ph type="body" idx="1"/>
          </p:nvPr>
        </p:nvSpPr>
        <p:spPr>
          <a:xfrm>
            <a:off x="4270445" y="522278"/>
            <a:ext cx="2196382" cy="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chemeClr val="dk1"/>
                </a:solidFill>
                <a:latin typeface="+mn-lt"/>
                <a:cs typeface="Arial" panose="020B0604020202020204" pitchFamily="34" charset="0"/>
              </a:rPr>
              <a:t>Các loại sự kiện phổ biến</a:t>
            </a:r>
            <a:endParaRPr dirty="0">
              <a:solidFill>
                <a:schemeClr val="dk1"/>
              </a:solidFill>
              <a:latin typeface="+mn-lt"/>
              <a:cs typeface="Arial" panose="020B0604020202020204" pitchFamily="34" charset="0"/>
            </a:endParaRPr>
          </a:p>
        </p:txBody>
      </p:sp>
      <p:graphicFrame>
        <p:nvGraphicFramePr>
          <p:cNvPr id="5" name="Table 5">
            <a:extLst>
              <a:ext uri="{FF2B5EF4-FFF2-40B4-BE49-F238E27FC236}">
                <a16:creationId xmlns:a16="http://schemas.microsoft.com/office/drawing/2014/main" id="{76C31378-0296-431A-BE6B-9B9663AA41BF}"/>
              </a:ext>
            </a:extLst>
          </p:cNvPr>
          <p:cNvGraphicFramePr>
            <a:graphicFrameLocks noGrp="1"/>
          </p:cNvGraphicFramePr>
          <p:nvPr>
            <p:extLst>
              <p:ext uri="{D42A27DB-BD31-4B8C-83A1-F6EECF244321}">
                <p14:modId xmlns:p14="http://schemas.microsoft.com/office/powerpoint/2010/main" val="2220222904"/>
              </p:ext>
            </p:extLst>
          </p:nvPr>
        </p:nvGraphicFramePr>
        <p:xfrm>
          <a:off x="2265218" y="1004455"/>
          <a:ext cx="6047509" cy="3671455"/>
        </p:xfrm>
        <a:graphic>
          <a:graphicData uri="http://schemas.openxmlformats.org/drawingml/2006/table">
            <a:tbl>
              <a:tblPr firstRow="1" bandRow="1">
                <a:tableStyleId>{A74408C4-01D7-408B-BF12-93F00F915C6B}</a:tableStyleId>
              </a:tblPr>
              <a:tblGrid>
                <a:gridCol w="1217875">
                  <a:extLst>
                    <a:ext uri="{9D8B030D-6E8A-4147-A177-3AD203B41FA5}">
                      <a16:colId xmlns:a16="http://schemas.microsoft.com/office/drawing/2014/main" val="3893832197"/>
                    </a:ext>
                  </a:extLst>
                </a:gridCol>
                <a:gridCol w="4829634">
                  <a:extLst>
                    <a:ext uri="{9D8B030D-6E8A-4147-A177-3AD203B41FA5}">
                      <a16:colId xmlns:a16="http://schemas.microsoft.com/office/drawing/2014/main" val="2379713282"/>
                    </a:ext>
                  </a:extLst>
                </a:gridCol>
              </a:tblGrid>
              <a:tr h="232249">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Tên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Mô</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tả</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980907546"/>
                  </a:ext>
                </a:extLst>
              </a:tr>
              <a:tr h="324474">
                <a:tc>
                  <a:txBody>
                    <a:bodyPr/>
                    <a:lstStyle/>
                    <a:p>
                      <a:pPr algn="ctr">
                        <a:lnSpc>
                          <a:spcPct val="107000"/>
                        </a:lnSpc>
                        <a:spcAft>
                          <a:spcPts val="800"/>
                        </a:spcAft>
                      </a:pPr>
                      <a:r>
                        <a:rPr lang="en-US" sz="1200" kern="100" dirty="0">
                          <a:effectLst/>
                          <a:latin typeface="+mn-lt"/>
                          <a:ea typeface="Calibri" panose="020F0502020204030204" pitchFamily="34" charset="0"/>
                          <a:cs typeface="Times New Roman" panose="02020603050405020304" pitchFamily="18" charset="0"/>
                        </a:rPr>
                        <a:t>onclick</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click </a:t>
                      </a:r>
                      <a:r>
                        <a:rPr lang="en-US" sz="1200" kern="100" dirty="0" err="1">
                          <a:effectLst/>
                          <a:latin typeface="+mn-lt"/>
                          <a:ea typeface="Calibri" panose="020F0502020204030204" pitchFamily="34" charset="0"/>
                          <a:cs typeface="Times New Roman" panose="02020603050405020304" pitchFamily="18" charset="0"/>
                        </a:rPr>
                        <a:t>chuột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927008340"/>
                  </a:ext>
                </a:extLst>
              </a:tr>
              <a:tr h="324474">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ondbclick</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click </a:t>
                      </a:r>
                      <a:r>
                        <a:rPr lang="en-US" sz="1200" kern="100" dirty="0" err="1">
                          <a:effectLst/>
                          <a:latin typeface="+mn-lt"/>
                          <a:ea typeface="Calibri" panose="020F0502020204030204" pitchFamily="34" charset="0"/>
                          <a:cs typeface="Times New Roman" panose="02020603050405020304" pitchFamily="18" charset="0"/>
                        </a:rPr>
                        <a:t>kép</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chuột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123532561"/>
                  </a:ext>
                </a:extLst>
              </a:tr>
              <a:tr h="398010">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onmouseenter</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Sự</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kiện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xảy</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người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ung</a:t>
                      </a:r>
                      <a:r>
                        <a:rPr lang="en-US" sz="1200" kern="100" dirty="0">
                          <a:solidFill>
                            <a:srgbClr val="000000"/>
                          </a:solidFill>
                          <a:effectLst/>
                          <a:latin typeface="+mn-lt"/>
                          <a:ea typeface="Calibri" panose="020F0502020204030204" pitchFamily="34" charset="0"/>
                          <a:cs typeface="Times New Roman" panose="02020603050405020304" pitchFamily="18" charset="0"/>
                        </a:rPr>
                        <a:t> di </a:t>
                      </a:r>
                      <a:r>
                        <a:rPr lang="en-US" sz="1200" kern="100" dirty="0" err="1">
                          <a:solidFill>
                            <a:srgbClr val="000000"/>
                          </a:solidFill>
                          <a:effectLst/>
                          <a:latin typeface="+mn-lt"/>
                          <a:ea typeface="Calibri" panose="020F0502020204030204" pitchFamily="34" charset="0"/>
                          <a:cs typeface="Times New Roman" panose="02020603050405020304" pitchFamily="18" charset="0"/>
                        </a:rPr>
                        <a:t>chuyển</a:t>
                      </a:r>
                      <a:r>
                        <a:rPr lang="en-US" sz="1200" kern="100" dirty="0">
                          <a:solidFill>
                            <a:srgbClr val="000000"/>
                          </a:solidFill>
                          <a:effectLst/>
                          <a:latin typeface="+mn-lt"/>
                          <a:ea typeface="Calibri" panose="020F0502020204030204" pitchFamily="34" charset="0"/>
                          <a:cs typeface="Times New Roman" panose="02020603050405020304" pitchFamily="18" charset="0"/>
                        </a:rPr>
                        <a:t> con </a:t>
                      </a:r>
                      <a:r>
                        <a:rPr lang="en-US" sz="1200" kern="100" dirty="0" err="1">
                          <a:solidFill>
                            <a:srgbClr val="000000"/>
                          </a:solidFill>
                          <a:effectLst/>
                          <a:latin typeface="+mn-lt"/>
                          <a:ea typeface="Calibri" panose="020F0502020204030204" pitchFamily="34" charset="0"/>
                          <a:cs typeface="Times New Roman" panose="02020603050405020304" pitchFamily="18" charset="0"/>
                        </a:rPr>
                        <a:t>trỏ</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vào</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phần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96184079"/>
                  </a:ext>
                </a:extLst>
              </a:tr>
              <a:tr h="398010">
                <a:tc>
                  <a:txBody>
                    <a:bodyPr/>
                    <a:lstStyle/>
                    <a:p>
                      <a:pPr algn="ctr">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onmouseleave</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solidFill>
                            <a:srgbClr val="000000"/>
                          </a:solidFill>
                          <a:effectLst/>
                          <a:latin typeface="+mn-lt"/>
                          <a:ea typeface="Calibri" panose="020F0502020204030204" pitchFamily="34" charset="0"/>
                          <a:cs typeface="Times New Roman" panose="02020603050405020304" pitchFamily="18" charset="0"/>
                        </a:rPr>
                        <a:t>Sự</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kiện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xảy</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người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ung</a:t>
                      </a:r>
                      <a:r>
                        <a:rPr lang="en-US" sz="1200" kern="100" dirty="0">
                          <a:solidFill>
                            <a:srgbClr val="000000"/>
                          </a:solidFill>
                          <a:effectLst/>
                          <a:latin typeface="+mn-lt"/>
                          <a:ea typeface="Calibri" panose="020F0502020204030204" pitchFamily="34" charset="0"/>
                          <a:cs typeface="Times New Roman" panose="02020603050405020304" pitchFamily="18" charset="0"/>
                        </a:rPr>
                        <a:t> di </a:t>
                      </a:r>
                      <a:r>
                        <a:rPr lang="en-US" sz="1200" kern="100" dirty="0" err="1">
                          <a:solidFill>
                            <a:srgbClr val="000000"/>
                          </a:solidFill>
                          <a:effectLst/>
                          <a:latin typeface="+mn-lt"/>
                          <a:ea typeface="Calibri" panose="020F0502020204030204" pitchFamily="34" charset="0"/>
                          <a:cs typeface="Times New Roman" panose="02020603050405020304" pitchFamily="18" charset="0"/>
                        </a:rPr>
                        <a:t>chuyển</a:t>
                      </a:r>
                      <a:r>
                        <a:rPr lang="en-US" sz="1200" kern="100" dirty="0">
                          <a:solidFill>
                            <a:srgbClr val="000000"/>
                          </a:solidFill>
                          <a:effectLst/>
                          <a:latin typeface="+mn-lt"/>
                          <a:ea typeface="Calibri" panose="020F0502020204030204" pitchFamily="34" charset="0"/>
                          <a:cs typeface="Times New Roman" panose="02020603050405020304" pitchFamily="18" charset="0"/>
                        </a:rPr>
                        <a:t> con </a:t>
                      </a:r>
                      <a:r>
                        <a:rPr lang="en-US" sz="1200" kern="100" dirty="0" err="1">
                          <a:solidFill>
                            <a:srgbClr val="000000"/>
                          </a:solidFill>
                          <a:effectLst/>
                          <a:latin typeface="+mn-lt"/>
                          <a:ea typeface="Calibri" panose="020F0502020204030204" pitchFamily="34" charset="0"/>
                          <a:cs typeface="Times New Roman" panose="02020603050405020304" pitchFamily="18" charset="0"/>
                        </a:rPr>
                        <a:t>trỏ</a:t>
                      </a:r>
                      <a:r>
                        <a:rPr lang="en-US" sz="1200" kern="100" dirty="0">
                          <a:solidFill>
                            <a:srgbClr val="000000"/>
                          </a:solidFill>
                          <a:effectLst/>
                          <a:latin typeface="+mn-lt"/>
                          <a:ea typeface="Calibri" panose="020F0502020204030204" pitchFamily="34" charset="0"/>
                          <a:cs typeface="Times New Roman" panose="02020603050405020304" pitchFamily="18" charset="0"/>
                        </a:rPr>
                        <a:t> ra </a:t>
                      </a:r>
                      <a:r>
                        <a:rPr lang="en-US" sz="1200" kern="100" dirty="0" err="1">
                          <a:solidFill>
                            <a:srgbClr val="000000"/>
                          </a:solidFill>
                          <a:effectLst/>
                          <a:latin typeface="+mn-lt"/>
                          <a:ea typeface="Calibri" panose="020F0502020204030204" pitchFamily="34" charset="0"/>
                          <a:cs typeface="Times New Roman" panose="02020603050405020304" pitchFamily="18" charset="0"/>
                        </a:rPr>
                        <a:t>khỏi</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phần</a:t>
                      </a:r>
                      <a:r>
                        <a:rPr lang="en-US" sz="1200" kern="100" dirty="0">
                          <a:solidFill>
                            <a:srgbClr val="000000"/>
                          </a:solidFill>
                          <a:effectLst/>
                          <a:latin typeface="+mn-lt"/>
                          <a:ea typeface="Calibri" panose="020F0502020204030204" pitchFamily="34" charset="0"/>
                          <a:cs typeface="Times New Roman" panose="02020603050405020304" pitchFamily="18" charset="0"/>
                        </a:rPr>
                        <a:t> </a:t>
                      </a:r>
                      <a:r>
                        <a:rPr lang="en-US" sz="1200" kern="100" dirty="0" err="1">
                          <a:solidFill>
                            <a:srgbClr val="000000"/>
                          </a:solidFill>
                          <a:effectLst/>
                          <a:latin typeface="+mn-lt"/>
                          <a:ea typeface="Calibri" panose="020F0502020204030204" pitchFamily="34" charset="0"/>
                          <a:cs typeface="Times New Roman" panose="02020603050405020304" pitchFamily="18" charset="0"/>
                        </a:rPr>
                        <a:t>tử</a:t>
                      </a:r>
                      <a:r>
                        <a:rPr lang="en-US" sz="1200" kern="100" dirty="0">
                          <a:solidFill>
                            <a:srgbClr val="000000"/>
                          </a:solidFill>
                          <a:effectLst/>
                          <a:latin typeface="+mn-lt"/>
                          <a:ea typeface="Calibri" panose="020F0502020204030204" pitchFamily="34" charset="0"/>
                          <a:cs typeface="Times New Roman" panose="02020603050405020304" pitchFamily="18" charset="0"/>
                        </a:rPr>
                        <a:t>.</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110585613"/>
                  </a:ext>
                </a:extLst>
              </a:tr>
              <a:tr h="324474">
                <a:tc>
                  <a:txBody>
                    <a:bodyPr/>
                    <a:lstStyle/>
                    <a:p>
                      <a:pPr algn="ctr">
                        <a:lnSpc>
                          <a:spcPct val="107000"/>
                        </a:lnSpc>
                        <a:spcAft>
                          <a:spcPts val="800"/>
                        </a:spcAft>
                      </a:pPr>
                      <a:r>
                        <a:rPr lang="en-US" sz="1200" kern="100">
                          <a:solidFill>
                            <a:srgbClr val="000000"/>
                          </a:solidFill>
                          <a:effectLst/>
                          <a:latin typeface="+mn-lt"/>
                          <a:ea typeface="Calibri" panose="020F0502020204030204" pitchFamily="34" charset="0"/>
                          <a:cs typeface="Times New Roman" panose="02020603050405020304" pitchFamily="18" charset="0"/>
                        </a:rPr>
                        <a:t>onkeydown</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đang</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ấn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một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phím</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387578766"/>
                  </a:ext>
                </a:extLst>
              </a:tr>
              <a:tr h="298332">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onkeyup</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thả</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phím</a:t>
                      </a:r>
                      <a:r>
                        <a:rPr lang="en-US" sz="1200" kern="100" dirty="0">
                          <a:effectLst/>
                          <a:latin typeface="+mn-lt"/>
                          <a:ea typeface="Calibri" panose="020F0502020204030204" pitchFamily="34" charset="0"/>
                          <a:cs typeface="Times New Roman" panose="02020603050405020304" pitchFamily="18" charset="0"/>
                        </a:rPr>
                        <a:t> ra</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082746607"/>
                  </a:ext>
                </a:extLst>
              </a:tr>
              <a:tr h="398010">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oncopy</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sao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chép</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645516125"/>
                  </a:ext>
                </a:extLst>
              </a:tr>
              <a:tr h="324474">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 cut</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cắt</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44403486"/>
                  </a:ext>
                </a:extLst>
              </a:tr>
              <a:tr h="324474">
                <a:tc>
                  <a:txBody>
                    <a:bodyPr/>
                    <a:lstStyle/>
                    <a:p>
                      <a:pPr algn="ctr">
                        <a:lnSpc>
                          <a:spcPct val="107000"/>
                        </a:lnSpc>
                        <a:spcAft>
                          <a:spcPts val="800"/>
                        </a:spcAft>
                      </a:pPr>
                      <a:r>
                        <a:rPr lang="en-US" sz="1200" kern="100">
                          <a:effectLst/>
                          <a:latin typeface="+mn-lt"/>
                          <a:ea typeface="Calibri" panose="020F0502020204030204" pitchFamily="34" charset="0"/>
                          <a:cs typeface="Times New Roman" panose="02020603050405020304" pitchFamily="18" charset="0"/>
                        </a:rPr>
                        <a:t>onpaste</a:t>
                      </a:r>
                      <a:endParaRPr lang="vi-VN" sz="1200" kern="10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dán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nội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vào</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502179990"/>
                  </a:ext>
                </a:extLst>
              </a:tr>
              <a:tr h="324474">
                <a:tc>
                  <a:txBody>
                    <a:bodyPr/>
                    <a:lstStyle/>
                    <a:p>
                      <a:pPr algn="ctr">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onchange</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solidFill>
                      <a:schemeClr val="accent2"/>
                    </a:solidFill>
                  </a:tcPr>
                </a:tc>
                <a:tc>
                  <a:txBody>
                    <a:bodyPr/>
                    <a:lstStyle/>
                    <a:p>
                      <a:pPr algn="l">
                        <a:lnSpc>
                          <a:spcPct val="107000"/>
                        </a:lnSpc>
                        <a:spcAft>
                          <a:spcPts val="800"/>
                        </a:spcAft>
                      </a:pPr>
                      <a:r>
                        <a:rPr lang="en-US" sz="1200" kern="100" dirty="0" err="1">
                          <a:effectLst/>
                          <a:latin typeface="+mn-lt"/>
                          <a:ea typeface="Calibri" panose="020F0502020204030204" pitchFamily="34" charset="0"/>
                          <a:cs typeface="Times New Roman" panose="02020603050405020304" pitchFamily="18" charset="0"/>
                        </a:rPr>
                        <a:t>Sự</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kiện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xảy</a:t>
                      </a:r>
                      <a:r>
                        <a:rPr lang="en-US" sz="1200" kern="100" dirty="0">
                          <a:effectLst/>
                          <a:latin typeface="+mn-lt"/>
                          <a:ea typeface="Calibri" panose="020F0502020204030204" pitchFamily="34" charset="0"/>
                          <a:cs typeface="Times New Roman" panose="02020603050405020304" pitchFamily="18" charset="0"/>
                        </a:rPr>
                        <a:t> ra </a:t>
                      </a:r>
                      <a:r>
                        <a:rPr lang="en-US" sz="1200" kern="100" dirty="0" err="1">
                          <a:effectLst/>
                          <a:latin typeface="+mn-lt"/>
                          <a:ea typeface="Calibri" panose="020F0502020204030204" pitchFamily="34" charset="0"/>
                          <a:cs typeface="Times New Roman" panose="02020603050405020304" pitchFamily="18" charset="0"/>
                        </a:rPr>
                        <a:t>khi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người</a:t>
                      </a:r>
                      <a:r>
                        <a:rPr lang="en-US" sz="1200" kern="100" dirty="0">
                          <a:effectLst/>
                          <a:latin typeface="+mn-lt"/>
                          <a:ea typeface="Calibri" panose="020F0502020204030204" pitchFamily="34" charset="0"/>
                          <a:cs typeface="Times New Roman" panose="02020603050405020304" pitchFamily="18" charset="0"/>
                        </a:rPr>
                        <a:t> dung </a:t>
                      </a:r>
                      <a:r>
                        <a:rPr lang="en-US" sz="1200" kern="100" dirty="0" err="1">
                          <a:effectLst/>
                          <a:latin typeface="+mn-lt"/>
                          <a:ea typeface="Calibri" panose="020F0502020204030204" pitchFamily="34" charset="0"/>
                          <a:cs typeface="Times New Roman" panose="02020603050405020304" pitchFamily="18" charset="0"/>
                        </a:rPr>
                        <a:t>thay</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đổi</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giá</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trị</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của</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phần</a:t>
                      </a:r>
                      <a:r>
                        <a:rPr lang="en-US" sz="1200" kern="100" dirty="0">
                          <a:effectLst/>
                          <a:latin typeface="+mn-lt"/>
                          <a:ea typeface="Calibri" panose="020F0502020204030204" pitchFamily="34" charset="0"/>
                          <a:cs typeface="Times New Roman" panose="02020603050405020304" pitchFamily="18" charset="0"/>
                        </a:rPr>
                        <a:t> </a:t>
                      </a:r>
                      <a:r>
                        <a:rPr lang="en-US" sz="1200" kern="100" dirty="0" err="1">
                          <a:effectLst/>
                          <a:latin typeface="+mn-lt"/>
                          <a:ea typeface="Calibri" panose="020F0502020204030204" pitchFamily="34" charset="0"/>
                          <a:cs typeface="Times New Roman" panose="02020603050405020304" pitchFamily="18" charset="0"/>
                        </a:rPr>
                        <a:t>tử</a:t>
                      </a:r>
                      <a:endParaRPr lang="vi-VN" sz="1200" kern="10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618333147"/>
                  </a:ext>
                </a:extLst>
              </a:tr>
            </a:tbl>
          </a:graphicData>
        </a:graphic>
      </p:graphicFrame>
      <p:sp>
        <p:nvSpPr>
          <p:cNvPr id="12" name="Google Shape;1747;p44">
            <a:extLst>
              <a:ext uri="{FF2B5EF4-FFF2-40B4-BE49-F238E27FC236}">
                <a16:creationId xmlns:a16="http://schemas.microsoft.com/office/drawing/2014/main" id="{E5F29AA6-8D33-4A15-ACF6-5CA9AC384651}"/>
              </a:ext>
            </a:extLst>
          </p:cNvPr>
          <p:cNvSpPr txBox="1">
            <a:spLocks/>
          </p:cNvSpPr>
          <p:nvPr/>
        </p:nvSpPr>
        <p:spPr>
          <a:xfrm>
            <a:off x="554182" y="1684287"/>
            <a:ext cx="1648690" cy="1744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lgn="just">
              <a:buNone/>
            </a:pPr>
            <a:r>
              <a:rPr lang="en-US" kern="100" dirty="0" err="1">
                <a:latin typeface="+mn-lt"/>
                <a:ea typeface="Calibri" panose="020F0502020204030204" pitchFamily="34" charset="0"/>
                <a:cs typeface="Times New Roman" panose="02020603050405020304" pitchFamily="18" charset="0"/>
              </a:rPr>
              <a:t>Bắt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err="1">
                <a:latin typeface="+mn-lt"/>
                <a:ea typeface="Calibri" panose="020F0502020204030204" pitchFamily="34" charset="0"/>
                <a:cs typeface="Times New Roman" panose="02020603050405020304" pitchFamily="18" charset="0"/>
              </a:rPr>
              <a:t>kiện</a:t>
            </a:r>
            <a:r>
              <a:rPr lang="en-US" kern="100">
                <a:latin typeface="+mn-lt"/>
                <a:ea typeface="Calibri" panose="020F0502020204030204" pitchFamily="34" charset="0"/>
                <a:cs typeface="Times New Roman" panose="02020603050405020304" pitchFamily="18" charset="0"/>
              </a:rPr>
              <a:t>: Khi </a:t>
            </a:r>
            <a:r>
              <a:rPr lang="en-US" kern="100" dirty="0" err="1">
                <a:latin typeface="+mn-lt"/>
                <a:ea typeface="Calibri" panose="020F0502020204030204" pitchFamily="34" charset="0"/>
                <a:cs typeface="Times New Roman" panose="02020603050405020304" pitchFamily="18" charset="0"/>
              </a:rPr>
              <a:t>một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kiện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xảy</a:t>
            </a:r>
            <a:r>
              <a:rPr lang="en-US" kern="100" dirty="0">
                <a:latin typeface="+mn-lt"/>
                <a:ea typeface="Calibri" panose="020F0502020204030204" pitchFamily="34" charset="0"/>
                <a:cs typeface="Times New Roman" panose="02020603050405020304" pitchFamily="18" charset="0"/>
              </a:rPr>
              <a:t> ra </a:t>
            </a:r>
            <a:r>
              <a:rPr lang="en-US" kern="100" dirty="0" err="1">
                <a:latin typeface="+mn-lt"/>
                <a:ea typeface="Calibri" panose="020F0502020204030204" pitchFamily="34" charset="0"/>
                <a:cs typeface="Times New Roman" panose="02020603050405020304" pitchFamily="18" charset="0"/>
              </a:rPr>
              <a:t>thì</a:t>
            </a:r>
            <a:r>
              <a:rPr lang="en-US" kern="100" dirty="0">
                <a:latin typeface="+mn-lt"/>
                <a:ea typeface="Calibri" panose="020F0502020204030204" pitchFamily="34" charset="0"/>
                <a:cs typeface="Times New Roman" panose="02020603050405020304" pitchFamily="18" charset="0"/>
              </a:rPr>
              <a:t> JavaScript </a:t>
            </a:r>
            <a:r>
              <a:rPr lang="en-US" kern="100" dirty="0" err="1">
                <a:latin typeface="+mn-lt"/>
                <a:ea typeface="Calibri" panose="020F0502020204030204" pitchFamily="34" charset="0"/>
                <a:cs typeface="Times New Roman" panose="02020603050405020304" pitchFamily="18" charset="0"/>
              </a:rPr>
              <a:t>phản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ứng</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lại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với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sự</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kiện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đó</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bằng</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việc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thực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thi</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một</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đoạn</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mã</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xác</a:t>
            </a:r>
            <a:r>
              <a:rPr lang="en-US" kern="100" dirty="0">
                <a:latin typeface="+mn-lt"/>
                <a:ea typeface="Calibri" panose="020F0502020204030204" pitchFamily="34" charset="0"/>
                <a:cs typeface="Times New Roman" panose="02020603050405020304" pitchFamily="18" charset="0"/>
              </a:rPr>
              <a:t> </a:t>
            </a:r>
            <a:r>
              <a:rPr lang="en-US" kern="100" dirty="0" err="1">
                <a:latin typeface="+mn-lt"/>
                <a:ea typeface="Calibri" panose="020F0502020204030204" pitchFamily="34" charset="0"/>
                <a:cs typeface="Times New Roman" panose="02020603050405020304" pitchFamily="18" charset="0"/>
              </a:rPr>
              <a:t>định</a:t>
            </a:r>
            <a:endParaRPr lang="en-US" kern="100" dirty="0">
              <a:latin typeface="+mn-lt"/>
              <a:ea typeface="Calibri" panose="020F0502020204030204" pitchFamily="34" charset="0"/>
              <a:cs typeface="Times New Roman" panose="02020603050405020304" pitchFamily="18" charset="0"/>
            </a:endParaRPr>
          </a:p>
          <a:p>
            <a:pPr marL="0" indent="0">
              <a:buFont typeface="Poppins"/>
              <a:buNone/>
            </a:pPr>
            <a:endParaRPr lang="en-US"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04</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397065" y="2065458"/>
            <a:ext cx="714245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latin typeface="+mn-lt"/>
              </a:rPr>
              <a:t>HTML Forms và Input Elements</a:t>
            </a:r>
            <a:endParaRPr sz="36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235657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HTML</a:t>
            </a:r>
            <a:endParaRPr lang="vi-VN" kern="100" dirty="0">
              <a:effectLst/>
              <a:latin typeface="+mn-lt"/>
              <a:ea typeface="Calibri" panose="020F0502020204030204" pitchFamily="34" charset="0"/>
              <a:cs typeface="Times New Roman" panose="02020603050405020304" pitchFamily="18" charset="0"/>
            </a:endParaRPr>
          </a:p>
        </p:txBody>
      </p:sp>
      <p:pic>
        <p:nvPicPr>
          <p:cNvPr id="77" name="Picture 76" descr="A screen shot of a computer program&#10;&#10;Description automatically generated">
            <a:extLst>
              <a:ext uri="{FF2B5EF4-FFF2-40B4-BE49-F238E27FC236}">
                <a16:creationId xmlns:a16="http://schemas.microsoft.com/office/drawing/2014/main" id="{D5B90289-5B31-48AD-8DAE-B7F9874F600E}"/>
              </a:ext>
            </a:extLst>
          </p:cNvPr>
          <p:cNvPicPr/>
          <p:nvPr/>
        </p:nvPicPr>
        <p:blipFill>
          <a:blip r:embed="rId3"/>
          <a:stretch>
            <a:fillRect/>
          </a:stretch>
        </p:blipFill>
        <p:spPr>
          <a:xfrm>
            <a:off x="1729891" y="1313705"/>
            <a:ext cx="5197379" cy="3315497"/>
          </a:xfrm>
          <a:prstGeom prst="rect">
            <a:avLst/>
          </a:prstGeom>
        </p:spPr>
      </p:pic>
    </p:spTree>
    <p:extLst>
      <p:ext uri="{BB962C8B-B14F-4D97-AF65-F5344CB8AC3E}">
        <p14:creationId xmlns:p14="http://schemas.microsoft.com/office/powerpoint/2010/main" val="5181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vi-VN" kern="100" dirty="0">
                <a:latin typeface="+mn-lt"/>
                <a:ea typeface="Calibri" panose="020F0502020204030204" pitchFamily="34" charset="0"/>
                <a:cs typeface="Times New Roman" panose="02020603050405020304" pitchFamily="18" charset="0"/>
              </a:rPr>
              <a:t>Kết quả</a:t>
            </a:r>
            <a:endParaRPr lang="vi-VN" kern="100" dirty="0">
              <a:effectLst/>
              <a:latin typeface="+mn-lt"/>
              <a:ea typeface="Calibri" panose="020F0502020204030204" pitchFamily="34"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D011B4B7-EB96-4F9C-A383-0F3826BB2DAD}"/>
              </a:ext>
            </a:extLst>
          </p:cNvPr>
          <p:cNvPicPr/>
          <p:nvPr/>
        </p:nvPicPr>
        <p:blipFill rotWithShape="1">
          <a:blip r:embed="rId3"/>
          <a:srcRect l="181" b="22494"/>
          <a:stretch/>
        </p:blipFill>
        <p:spPr>
          <a:xfrm>
            <a:off x="1616553" y="1253827"/>
            <a:ext cx="5424055" cy="3235046"/>
          </a:xfrm>
          <a:prstGeom prst="rect">
            <a:avLst/>
          </a:prstGeom>
        </p:spPr>
      </p:pic>
    </p:spTree>
    <p:extLst>
      <p:ext uri="{BB962C8B-B14F-4D97-AF65-F5344CB8AC3E}">
        <p14:creationId xmlns:p14="http://schemas.microsoft.com/office/powerpoint/2010/main" val="88858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616614" y="947718"/>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CSS</a:t>
            </a:r>
          </a:p>
        </p:txBody>
      </p:sp>
      <p:pic>
        <p:nvPicPr>
          <p:cNvPr id="5" name="Picture 4" descr="A screen shot of a computer program&#10;&#10;Description automatically generated">
            <a:extLst>
              <a:ext uri="{FF2B5EF4-FFF2-40B4-BE49-F238E27FC236}">
                <a16:creationId xmlns:a16="http://schemas.microsoft.com/office/drawing/2014/main" id="{FB77C8EF-F9F9-4D2F-9CCC-9865057C5EA5}"/>
              </a:ext>
            </a:extLst>
          </p:cNvPr>
          <p:cNvPicPr/>
          <p:nvPr/>
        </p:nvPicPr>
        <p:blipFill>
          <a:blip r:embed="rId3"/>
          <a:stretch>
            <a:fillRect/>
          </a:stretch>
        </p:blipFill>
        <p:spPr>
          <a:xfrm>
            <a:off x="1599235" y="1253826"/>
            <a:ext cx="5555673" cy="3546773"/>
          </a:xfrm>
          <a:prstGeom prst="rect">
            <a:avLst/>
          </a:prstGeom>
        </p:spPr>
      </p:pic>
    </p:spTree>
    <p:extLst>
      <p:ext uri="{BB962C8B-B14F-4D97-AF65-F5344CB8AC3E}">
        <p14:creationId xmlns:p14="http://schemas.microsoft.com/office/powerpoint/2010/main" val="260744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latin typeface="+mn-lt"/>
              </a:rPr>
              <a:t>Cách tạo biểu mẫu HTML cơ bản với các phần tử nhập liệu</a:t>
            </a:r>
            <a:endParaRPr sz="2000" dirty="0">
              <a:latin typeface="+mn-lt"/>
            </a:endParaRPr>
          </a:p>
        </p:txBody>
      </p:sp>
      <p:sp>
        <p:nvSpPr>
          <p:cNvPr id="65" name="TextBox 64">
            <a:extLst>
              <a:ext uri="{FF2B5EF4-FFF2-40B4-BE49-F238E27FC236}">
                <a16:creationId xmlns:a16="http://schemas.microsoft.com/office/drawing/2014/main" id="{C26CF38C-DFA1-4525-858F-3ABE75BAAA38}"/>
              </a:ext>
            </a:extLst>
          </p:cNvPr>
          <p:cNvSpPr txBox="1"/>
          <p:nvPr/>
        </p:nvSpPr>
        <p:spPr>
          <a:xfrm>
            <a:off x="3860032" y="1017725"/>
            <a:ext cx="1423935" cy="306109"/>
          </a:xfrm>
          <a:prstGeom prst="rect">
            <a:avLst/>
          </a:prstGeom>
          <a:noFill/>
        </p:spPr>
        <p:txBody>
          <a:bodyPr wrap="square">
            <a:spAutoFit/>
          </a:bodyPr>
          <a:lstStyle/>
          <a:p>
            <a:pPr algn="ctr">
              <a:lnSpc>
                <a:spcPct val="107000"/>
              </a:lnSpc>
              <a:spcAft>
                <a:spcPts val="800"/>
              </a:spcAft>
            </a:pPr>
            <a:r>
              <a:rPr lang="en-US" kern="100" dirty="0">
                <a:effectLst/>
                <a:latin typeface="+mn-lt"/>
                <a:ea typeface="Calibri" panose="020F0502020204030204" pitchFamily="34" charset="0"/>
                <a:cs typeface="Times New Roman" panose="02020603050405020304" pitchFamily="18" charset="0"/>
              </a:rPr>
              <a:t>File JavaScript</a:t>
            </a:r>
          </a:p>
        </p:txBody>
      </p:sp>
      <p:pic>
        <p:nvPicPr>
          <p:cNvPr id="5" name="Picture 4" descr="A screen shot of a computer code&#10;&#10;Description automatically generated">
            <a:extLst>
              <a:ext uri="{FF2B5EF4-FFF2-40B4-BE49-F238E27FC236}">
                <a16:creationId xmlns:a16="http://schemas.microsoft.com/office/drawing/2014/main" id="{BB4F1A26-54B2-4610-9BAA-D0941786C208}"/>
              </a:ext>
            </a:extLst>
          </p:cNvPr>
          <p:cNvPicPr/>
          <p:nvPr/>
        </p:nvPicPr>
        <p:blipFill>
          <a:blip r:embed="rId3"/>
          <a:stretch>
            <a:fillRect/>
          </a:stretch>
        </p:blipFill>
        <p:spPr>
          <a:xfrm>
            <a:off x="2476500" y="1448666"/>
            <a:ext cx="4191000" cy="2647950"/>
          </a:xfrm>
          <a:prstGeom prst="rect">
            <a:avLst/>
          </a:prstGeom>
        </p:spPr>
      </p:pic>
    </p:spTree>
    <p:extLst>
      <p:ext uri="{BB962C8B-B14F-4D97-AF65-F5344CB8AC3E}">
        <p14:creationId xmlns:p14="http://schemas.microsoft.com/office/powerpoint/2010/main" val="66680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4" y="2122600"/>
            <a:ext cx="7573301"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t>Thanks For Whatching !</a:t>
            </a:r>
            <a:endParaRPr sz="4400"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727363"/>
            <a:ext cx="3145200" cy="61211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dirty="0">
                <a:latin typeface="+mn-lt"/>
              </a:rPr>
              <a:t>HTML là gì ?</a:t>
            </a:r>
            <a:endParaRPr dirty="0">
              <a:latin typeface="+mn-lt"/>
            </a:endParaRPr>
          </a:p>
        </p:txBody>
      </p:sp>
      <p:sp>
        <p:nvSpPr>
          <p:cNvPr id="1843" name="Google Shape;1843;p46"/>
          <p:cNvSpPr txBox="1">
            <a:spLocks noGrp="1"/>
          </p:cNvSpPr>
          <p:nvPr>
            <p:ph type="subTitle" idx="1"/>
          </p:nvPr>
        </p:nvSpPr>
        <p:spPr>
          <a:xfrm>
            <a:off x="720000" y="1456173"/>
            <a:ext cx="3145200" cy="27902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mn-lt"/>
              </a:rPr>
              <a:t>HTML ( Hypertext Markup Language là “ngôn ngữ đánh dấu siêu văn bản”, là một ngôn ngữ đánh dấu được thiết kế để tạo nên các trang web</a:t>
            </a:r>
          </a:p>
          <a:p>
            <a:pPr marL="0" lvl="0" indent="0" algn="l" rtl="0">
              <a:spcBef>
                <a:spcPts val="0"/>
              </a:spcBef>
              <a:spcAft>
                <a:spcPts val="0"/>
              </a:spcAft>
              <a:buNone/>
            </a:pPr>
            <a:endParaRPr lang="vi-VN" dirty="0">
              <a:latin typeface="+mn-lt"/>
            </a:endParaRPr>
          </a:p>
          <a:p>
            <a:pPr marL="0" lvl="0" indent="0" algn="l" rtl="0">
              <a:spcBef>
                <a:spcPts val="0"/>
              </a:spcBef>
              <a:spcAft>
                <a:spcPts val="0"/>
              </a:spcAft>
              <a:buNone/>
            </a:pPr>
            <a:r>
              <a:rPr lang="vi-VN" dirty="0">
                <a:latin typeface="+mn-lt"/>
              </a:rPr>
              <a:t>HTML có thể được trợ giúp bởi các công nghệ khác như CSS, JavaScript, ...</a:t>
            </a:r>
            <a:endParaRPr dirty="0">
              <a:latin typeface="+mn-lt"/>
            </a:endParaRPr>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2" name="Google Shape;1852;p46"/>
          <p:cNvPicPr preferRelativeResize="0">
            <a:picLocks noGrp="1"/>
          </p:cNvPicPr>
          <p:nvPr>
            <p:ph type="pic" idx="2"/>
          </p:nvPr>
        </p:nvPicPr>
        <p:blipFill rotWithShape="1">
          <a:blip r:embed="rId3">
            <a:alphaModFix/>
          </a:blip>
          <a:srcRect l="33895" r="6732"/>
          <a:stretch/>
        </p:blipFill>
        <p:spPr>
          <a:xfrm>
            <a:off x="4135800" y="539500"/>
            <a:ext cx="4295100" cy="4069200"/>
          </a:xfrm>
          <a:prstGeom prst="snip1Rect">
            <a:avLst>
              <a:gd name="adj" fmla="val 16667"/>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4" name="TextBox 3">
            <a:extLst>
              <a:ext uri="{FF2B5EF4-FFF2-40B4-BE49-F238E27FC236}">
                <a16:creationId xmlns:a16="http://schemas.microsoft.com/office/drawing/2014/main" id="{85B863CB-B68E-40C4-B773-6CA2C01B0582}"/>
              </a:ext>
            </a:extLst>
          </p:cNvPr>
          <p:cNvSpPr txBox="1"/>
          <p:nvPr/>
        </p:nvSpPr>
        <p:spPr>
          <a:xfrm>
            <a:off x="3796144" y="1243223"/>
            <a:ext cx="1551709" cy="307777"/>
          </a:xfrm>
          <a:prstGeom prst="rect">
            <a:avLst/>
          </a:prstGeom>
          <a:noFill/>
        </p:spPr>
        <p:txBody>
          <a:bodyPr wrap="square" rtlCol="0">
            <a:spAutoFit/>
          </a:bodyPr>
          <a:lstStyle/>
          <a:p>
            <a:pPr algn="ctr"/>
            <a:r>
              <a:rPr lang="vi-VN" i="1"/>
              <a:t>Cấu trúc phần tử</a:t>
            </a:r>
            <a:endParaRPr lang="vi-VN" i="1" dirty="0"/>
          </a:p>
        </p:txBody>
      </p:sp>
      <p:pic>
        <p:nvPicPr>
          <p:cNvPr id="5" name="Picture 4">
            <a:extLst>
              <a:ext uri="{FF2B5EF4-FFF2-40B4-BE49-F238E27FC236}">
                <a16:creationId xmlns:a16="http://schemas.microsoft.com/office/drawing/2014/main" id="{5B2965A4-8848-4ED0-80B3-6BD749C8EB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58607" y="1776499"/>
            <a:ext cx="6026785" cy="2560320"/>
          </a:xfrm>
          <a:prstGeom prst="rect">
            <a:avLst/>
          </a:prstGeom>
          <a:noFill/>
          <a:ln>
            <a:noFill/>
          </a:ln>
        </p:spPr>
      </p:pic>
    </p:spTree>
    <p:extLst>
      <p:ext uri="{BB962C8B-B14F-4D97-AF65-F5344CB8AC3E}">
        <p14:creationId xmlns:p14="http://schemas.microsoft.com/office/powerpoint/2010/main" val="150630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2124" name="Google Shape;2124;p54"/>
          <p:cNvSpPr txBox="1"/>
          <p:nvPr/>
        </p:nvSpPr>
        <p:spPr>
          <a:xfrm>
            <a:off x="5771958" y="1425803"/>
            <a:ext cx="1986587" cy="4515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mn-lt"/>
                <a:ea typeface="Poppins"/>
                <a:cs typeface="Poppins"/>
                <a:sym typeface="Poppins"/>
              </a:rPr>
              <a:t>Nơi phần tử bắt đầu</a:t>
            </a:r>
            <a:endParaRPr lang="en-US" dirty="0">
              <a:solidFill>
                <a:schemeClr val="dk1"/>
              </a:solidFill>
              <a:latin typeface="+mn-lt"/>
              <a:ea typeface="Poppins"/>
              <a:cs typeface="Poppins"/>
              <a:sym typeface="Poppins"/>
            </a:endParaRPr>
          </a:p>
        </p:txBody>
      </p:sp>
      <p:sp>
        <p:nvSpPr>
          <p:cNvPr id="2125" name="Google Shape;2125;p54"/>
          <p:cNvSpPr txBox="1"/>
          <p:nvPr/>
        </p:nvSpPr>
        <p:spPr>
          <a:xfrm>
            <a:off x="3372043" y="1363563"/>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mn-lt"/>
                <a:ea typeface="IBM Plex Mono"/>
                <a:cs typeface="IBM Plex Mono"/>
                <a:sym typeface="IBM Plex Mono"/>
              </a:rPr>
              <a:t>Opening tag</a:t>
            </a:r>
            <a:endParaRPr b="1" dirty="0">
              <a:solidFill>
                <a:schemeClr val="dk1"/>
              </a:solidFill>
              <a:latin typeface="+mn-lt"/>
              <a:ea typeface="IBM Plex Mono"/>
              <a:cs typeface="IBM Plex Mono"/>
              <a:sym typeface="IBM Plex Mono"/>
            </a:endParaRPr>
          </a:p>
        </p:txBody>
      </p:sp>
      <p:sp>
        <p:nvSpPr>
          <p:cNvPr id="2126" name="Google Shape;2126;p54"/>
          <p:cNvSpPr txBox="1"/>
          <p:nvPr/>
        </p:nvSpPr>
        <p:spPr>
          <a:xfrm>
            <a:off x="1385455" y="1363563"/>
            <a:ext cx="665018"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01</a:t>
            </a:r>
            <a:endParaRPr sz="3000" b="1" dirty="0">
              <a:solidFill>
                <a:schemeClr val="dk2"/>
              </a:solidFill>
              <a:latin typeface="Poppins"/>
              <a:ea typeface="Poppins"/>
              <a:cs typeface="Poppins"/>
              <a:sym typeface="Poppins"/>
            </a:endParaRPr>
          </a:p>
        </p:txBody>
      </p:sp>
      <p:sp>
        <p:nvSpPr>
          <p:cNvPr id="2127" name="Google Shape;2127;p54"/>
          <p:cNvSpPr txBox="1"/>
          <p:nvPr/>
        </p:nvSpPr>
        <p:spPr>
          <a:xfrm>
            <a:off x="5716540" y="2293272"/>
            <a:ext cx="2373218" cy="45151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Arial" panose="020B0604020202020204" pitchFamily="34" charset="0"/>
                <a:ea typeface="Poppins"/>
                <a:cs typeface="Arial" panose="020B0604020202020204" pitchFamily="34" charset="0"/>
                <a:sym typeface="Poppins"/>
              </a:rPr>
              <a:t>Nơi phần tử kết thúc</a:t>
            </a: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28" name="Google Shape;2128;p54"/>
          <p:cNvSpPr txBox="1"/>
          <p:nvPr/>
        </p:nvSpPr>
        <p:spPr>
          <a:xfrm>
            <a:off x="3372043" y="2229662"/>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Calibri" panose="020F0502020204030204" pitchFamily="34" charset="0"/>
                <a:cs typeface="Arial" panose="020B0604020202020204" pitchFamily="34" charset="0"/>
                <a:sym typeface="IBM Plex Mono"/>
              </a:rPr>
              <a:t>Closing tag</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29" name="Google Shape;2129;p54"/>
          <p:cNvSpPr txBox="1"/>
          <p:nvPr/>
        </p:nvSpPr>
        <p:spPr>
          <a:xfrm>
            <a:off x="1385455" y="2229662"/>
            <a:ext cx="665018"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02</a:t>
            </a:r>
            <a:endParaRPr sz="3000" b="1" dirty="0">
              <a:solidFill>
                <a:schemeClr val="dk2"/>
              </a:solidFill>
              <a:latin typeface="Poppins"/>
              <a:ea typeface="Poppins"/>
              <a:cs typeface="Poppins"/>
              <a:sym typeface="Poppins"/>
            </a:endParaRPr>
          </a:p>
        </p:txBody>
      </p:sp>
      <p:sp>
        <p:nvSpPr>
          <p:cNvPr id="2130" name="Google Shape;2130;p54"/>
          <p:cNvSpPr txBox="1"/>
          <p:nvPr/>
        </p:nvSpPr>
        <p:spPr>
          <a:xfrm>
            <a:off x="5771958" y="3155035"/>
            <a:ext cx="1918816" cy="4455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vi-VN" dirty="0">
                <a:solidFill>
                  <a:schemeClr val="dk1"/>
                </a:solidFill>
                <a:latin typeface="Arial" panose="020B0604020202020204" pitchFamily="34" charset="0"/>
                <a:ea typeface="Poppins"/>
                <a:cs typeface="Arial" panose="020B0604020202020204" pitchFamily="34" charset="0"/>
                <a:sym typeface="Poppins"/>
              </a:rPr>
              <a:t>Nội dung phần tử</a:t>
            </a: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31" name="Google Shape;2131;p54"/>
          <p:cNvSpPr txBox="1"/>
          <p:nvPr/>
        </p:nvSpPr>
        <p:spPr>
          <a:xfrm>
            <a:off x="3372043" y="3093662"/>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IBM Plex Mono"/>
                <a:cs typeface="Arial" panose="020B0604020202020204" pitchFamily="34" charset="0"/>
                <a:sym typeface="IBM Plex Mono"/>
              </a:rPr>
              <a:t>Content</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32" name="Google Shape;2132;p54"/>
          <p:cNvSpPr txBox="1"/>
          <p:nvPr/>
        </p:nvSpPr>
        <p:spPr>
          <a:xfrm>
            <a:off x="442874" y="3093662"/>
            <a:ext cx="1607597"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03</a:t>
            </a:r>
            <a:endParaRPr sz="3000" b="1" dirty="0">
              <a:solidFill>
                <a:schemeClr val="dk2"/>
              </a:solidFill>
              <a:latin typeface="Poppins"/>
              <a:ea typeface="Poppins"/>
              <a:cs typeface="Poppins"/>
              <a:sym typeface="Poppins"/>
            </a:endParaRPr>
          </a:p>
        </p:txBody>
      </p:sp>
      <p:sp>
        <p:nvSpPr>
          <p:cNvPr id="2133" name="Google Shape;2133;p54"/>
          <p:cNvSpPr txBox="1"/>
          <p:nvPr/>
        </p:nvSpPr>
        <p:spPr>
          <a:xfrm>
            <a:off x="5771959" y="3829712"/>
            <a:ext cx="2373218" cy="831897"/>
          </a:xfrm>
          <a:prstGeom prst="rect">
            <a:avLst/>
          </a:prstGeom>
          <a:noFill/>
          <a:ln>
            <a:noFill/>
          </a:ln>
        </p:spPr>
        <p:txBody>
          <a:bodyPr spcFirstLastPara="1" wrap="square" lIns="91425" tIns="91425" rIns="91425" bIns="91425" anchor="t" anchorCtr="0">
            <a:noAutofit/>
          </a:bodyPr>
          <a:lstStyle/>
          <a:p>
            <a:pPr>
              <a:lnSpc>
                <a:spcPct val="115000"/>
              </a:lnSpc>
            </a:pPr>
            <a:r>
              <a:rPr lang="vi-VN" kern="100" dirty="0">
                <a:effectLst/>
                <a:latin typeface="Arial" panose="020B0604020202020204" pitchFamily="34" charset="0"/>
                <a:ea typeface="Calibri" panose="020F0502020204030204" pitchFamily="34" charset="0"/>
                <a:cs typeface="Arial" panose="020B0604020202020204" pitchFamily="34" charset="0"/>
              </a:rPr>
              <a:t>Phần tử, bao gồm Opening tag, Closing tag, Content</a:t>
            </a:r>
          </a:p>
          <a:p>
            <a:pPr marL="0" lvl="0" indent="0" algn="l" rtl="0">
              <a:lnSpc>
                <a:spcPct val="115000"/>
              </a:lnSpc>
              <a:spcBef>
                <a:spcPts val="0"/>
              </a:spcBef>
              <a:spcAft>
                <a:spcPts val="0"/>
              </a:spcAft>
              <a:buNone/>
            </a:pPr>
            <a:endParaRPr dirty="0">
              <a:solidFill>
                <a:schemeClr val="dk1"/>
              </a:solidFill>
              <a:latin typeface="Arial" panose="020B0604020202020204" pitchFamily="34" charset="0"/>
              <a:ea typeface="Poppins"/>
              <a:cs typeface="Arial" panose="020B0604020202020204" pitchFamily="34" charset="0"/>
              <a:sym typeface="Poppins"/>
            </a:endParaRPr>
          </a:p>
        </p:txBody>
      </p:sp>
      <p:sp>
        <p:nvSpPr>
          <p:cNvPr id="2134" name="Google Shape;2134;p54"/>
          <p:cNvSpPr txBox="1"/>
          <p:nvPr/>
        </p:nvSpPr>
        <p:spPr>
          <a:xfrm>
            <a:off x="3305474" y="3957661"/>
            <a:ext cx="1497830" cy="57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rial" panose="020B0604020202020204" pitchFamily="34" charset="0"/>
                <a:ea typeface="Calibri" panose="020F0502020204030204" pitchFamily="34" charset="0"/>
                <a:cs typeface="Arial" panose="020B0604020202020204" pitchFamily="34" charset="0"/>
                <a:sym typeface="IBM Plex Mono"/>
              </a:rPr>
              <a:t>Element</a:t>
            </a:r>
            <a:endParaRPr b="1" dirty="0">
              <a:solidFill>
                <a:schemeClr val="dk1"/>
              </a:solidFill>
              <a:latin typeface="Arial" panose="020B0604020202020204" pitchFamily="34" charset="0"/>
              <a:ea typeface="IBM Plex Mono"/>
              <a:cs typeface="Arial" panose="020B0604020202020204" pitchFamily="34" charset="0"/>
              <a:sym typeface="IBM Plex Mono"/>
            </a:endParaRPr>
          </a:p>
        </p:txBody>
      </p:sp>
      <p:sp>
        <p:nvSpPr>
          <p:cNvPr id="2135" name="Google Shape;2135;p54"/>
          <p:cNvSpPr txBox="1"/>
          <p:nvPr/>
        </p:nvSpPr>
        <p:spPr>
          <a:xfrm>
            <a:off x="1274618" y="3957661"/>
            <a:ext cx="775853"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04</a:t>
            </a:r>
            <a:endParaRPr sz="3000" b="1" dirty="0">
              <a:solidFill>
                <a:schemeClr val="dk2"/>
              </a:solidFill>
              <a:latin typeface="Poppins"/>
              <a:ea typeface="Poppins"/>
              <a:cs typeface="Poppins"/>
              <a:sym typeface="Poppins"/>
            </a:endParaRPr>
          </a:p>
        </p:txBody>
      </p:sp>
      <p:cxnSp>
        <p:nvCxnSpPr>
          <p:cNvPr id="37" name="Straight Connector 36">
            <a:extLst>
              <a:ext uri="{FF2B5EF4-FFF2-40B4-BE49-F238E27FC236}">
                <a16:creationId xmlns:a16="http://schemas.microsoft.com/office/drawing/2014/main" id="{0441190A-842A-4ADF-A7E0-8AB531902177}"/>
              </a:ext>
            </a:extLst>
          </p:cNvPr>
          <p:cNvCxnSpPr>
            <a:cxnSpLocks/>
            <a:stCxn id="2126" idx="3"/>
            <a:endCxn id="2125" idx="1"/>
          </p:cNvCxnSpPr>
          <p:nvPr/>
        </p:nvCxnSpPr>
        <p:spPr>
          <a:xfrm>
            <a:off x="2050473" y="1651563"/>
            <a:ext cx="13215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47ACA0-8B1C-4EF2-8D28-C4F113C93053}"/>
              </a:ext>
            </a:extLst>
          </p:cNvPr>
          <p:cNvCxnSpPr>
            <a:cxnSpLocks/>
            <a:stCxn id="2125" idx="3"/>
            <a:endCxn id="2124" idx="1"/>
          </p:cNvCxnSpPr>
          <p:nvPr/>
        </p:nvCxnSpPr>
        <p:spPr>
          <a:xfrm>
            <a:off x="4869873" y="1651563"/>
            <a:ext cx="90208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43E19E-8B78-4E73-A03F-8C06BB8DA670}"/>
              </a:ext>
            </a:extLst>
          </p:cNvPr>
          <p:cNvCxnSpPr>
            <a:cxnSpLocks/>
            <a:stCxn id="2129" idx="3"/>
            <a:endCxn id="2128" idx="1"/>
          </p:cNvCxnSpPr>
          <p:nvPr/>
        </p:nvCxnSpPr>
        <p:spPr>
          <a:xfrm>
            <a:off x="2050473" y="2517662"/>
            <a:ext cx="132157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EC9627A-ED4F-44E2-A76D-CDEA5230E377}"/>
              </a:ext>
            </a:extLst>
          </p:cNvPr>
          <p:cNvCxnSpPr>
            <a:cxnSpLocks/>
            <a:stCxn id="2128" idx="3"/>
            <a:endCxn id="2127" idx="1"/>
          </p:cNvCxnSpPr>
          <p:nvPr/>
        </p:nvCxnSpPr>
        <p:spPr>
          <a:xfrm>
            <a:off x="4869873" y="2517662"/>
            <a:ext cx="846667" cy="137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596BB72D-CF61-48CB-A744-6EB1140E8CF2}"/>
              </a:ext>
            </a:extLst>
          </p:cNvPr>
          <p:cNvCxnSpPr>
            <a:cxnSpLocks/>
            <a:stCxn id="2132" idx="3"/>
            <a:endCxn id="2131" idx="1"/>
          </p:cNvCxnSpPr>
          <p:nvPr/>
        </p:nvCxnSpPr>
        <p:spPr>
          <a:xfrm>
            <a:off x="2050471" y="3381662"/>
            <a:ext cx="132157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18" name="Straight Arrow Connector 2117">
            <a:extLst>
              <a:ext uri="{FF2B5EF4-FFF2-40B4-BE49-F238E27FC236}">
                <a16:creationId xmlns:a16="http://schemas.microsoft.com/office/drawing/2014/main" id="{40884E45-5F68-4746-B1C7-FB8D66975CF5}"/>
              </a:ext>
            </a:extLst>
          </p:cNvPr>
          <p:cNvCxnSpPr>
            <a:cxnSpLocks/>
            <a:stCxn id="2131" idx="3"/>
            <a:endCxn id="2130" idx="1"/>
          </p:cNvCxnSpPr>
          <p:nvPr/>
        </p:nvCxnSpPr>
        <p:spPr>
          <a:xfrm flipV="1">
            <a:off x="4869873" y="3377812"/>
            <a:ext cx="902085" cy="385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48" name="Straight Connector 2147">
            <a:extLst>
              <a:ext uri="{FF2B5EF4-FFF2-40B4-BE49-F238E27FC236}">
                <a16:creationId xmlns:a16="http://schemas.microsoft.com/office/drawing/2014/main" id="{AEA358DD-0F67-4132-BDAA-76C0E9D25537}"/>
              </a:ext>
            </a:extLst>
          </p:cNvPr>
          <p:cNvCxnSpPr>
            <a:cxnSpLocks/>
            <a:stCxn id="2135" idx="3"/>
            <a:endCxn id="2134" idx="1"/>
          </p:cNvCxnSpPr>
          <p:nvPr/>
        </p:nvCxnSpPr>
        <p:spPr>
          <a:xfrm>
            <a:off x="2050471" y="4245661"/>
            <a:ext cx="125500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50" name="Straight Arrow Connector 2149">
            <a:extLst>
              <a:ext uri="{FF2B5EF4-FFF2-40B4-BE49-F238E27FC236}">
                <a16:creationId xmlns:a16="http://schemas.microsoft.com/office/drawing/2014/main" id="{70CA7ABA-06A2-4CD8-BB75-BE80291B56CC}"/>
              </a:ext>
            </a:extLst>
          </p:cNvPr>
          <p:cNvCxnSpPr>
            <a:cxnSpLocks/>
            <a:stCxn id="2134" idx="3"/>
            <a:endCxn id="2133" idx="1"/>
          </p:cNvCxnSpPr>
          <p:nvPr/>
        </p:nvCxnSpPr>
        <p:spPr>
          <a:xfrm>
            <a:off x="4803304" y="4245661"/>
            <a:ext cx="96865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latin typeface="Arial" panose="020B0604020202020204" pitchFamily="34" charset="0"/>
                <a:cs typeface="Arial" panose="020B0604020202020204" pitchFamily="34" charset="0"/>
              </a:rPr>
              <a:t>Cú pháp và các phần tử HTML cơ bản</a:t>
            </a:r>
            <a:endParaRPr dirty="0"/>
          </a:p>
        </p:txBody>
      </p:sp>
      <p:sp>
        <p:nvSpPr>
          <p:cNvPr id="4" name="TextBox 3">
            <a:extLst>
              <a:ext uri="{FF2B5EF4-FFF2-40B4-BE49-F238E27FC236}">
                <a16:creationId xmlns:a16="http://schemas.microsoft.com/office/drawing/2014/main" id="{85B863CB-B68E-40C4-B773-6CA2C01B0582}"/>
              </a:ext>
            </a:extLst>
          </p:cNvPr>
          <p:cNvSpPr txBox="1"/>
          <p:nvPr/>
        </p:nvSpPr>
        <p:spPr>
          <a:xfrm>
            <a:off x="1402553" y="1291093"/>
            <a:ext cx="2133602" cy="307777"/>
          </a:xfrm>
          <a:prstGeom prst="rect">
            <a:avLst/>
          </a:prstGeom>
          <a:noFill/>
        </p:spPr>
        <p:txBody>
          <a:bodyPr wrap="square" rtlCol="0">
            <a:spAutoFit/>
          </a:bodyPr>
          <a:lstStyle/>
          <a:p>
            <a:pPr algn="ctr"/>
            <a:r>
              <a:rPr lang="vi-VN" i="1" dirty="0"/>
              <a:t> Các thuộc tính của thẻ</a:t>
            </a:r>
          </a:p>
        </p:txBody>
      </p:sp>
      <p:pic>
        <p:nvPicPr>
          <p:cNvPr id="6" name="Picture 5" descr="A screenshot of a computer program&#10;&#10;Description automatically generated">
            <a:extLst>
              <a:ext uri="{FF2B5EF4-FFF2-40B4-BE49-F238E27FC236}">
                <a16:creationId xmlns:a16="http://schemas.microsoft.com/office/drawing/2014/main" id="{6B25488F-ED37-4CD5-BA4C-B305F8ADCBC5}"/>
              </a:ext>
            </a:extLst>
          </p:cNvPr>
          <p:cNvPicPr/>
          <p:nvPr/>
        </p:nvPicPr>
        <p:blipFill>
          <a:blip r:embed="rId3"/>
          <a:stretch>
            <a:fillRect/>
          </a:stretch>
        </p:blipFill>
        <p:spPr>
          <a:xfrm>
            <a:off x="844691" y="1718352"/>
            <a:ext cx="3498709" cy="1094120"/>
          </a:xfrm>
          <a:prstGeom prst="rect">
            <a:avLst/>
          </a:prstGeom>
        </p:spPr>
      </p:pic>
      <p:sp>
        <p:nvSpPr>
          <p:cNvPr id="7" name="TextBox 6">
            <a:extLst>
              <a:ext uri="{FF2B5EF4-FFF2-40B4-BE49-F238E27FC236}">
                <a16:creationId xmlns:a16="http://schemas.microsoft.com/office/drawing/2014/main" id="{6FFD67CA-2B65-421C-B401-EFDEE8FBD1FB}"/>
              </a:ext>
            </a:extLst>
          </p:cNvPr>
          <p:cNvSpPr txBox="1"/>
          <p:nvPr/>
        </p:nvSpPr>
        <p:spPr>
          <a:xfrm>
            <a:off x="5801589" y="1291093"/>
            <a:ext cx="1551709" cy="307777"/>
          </a:xfrm>
          <a:prstGeom prst="rect">
            <a:avLst/>
          </a:prstGeom>
          <a:noFill/>
        </p:spPr>
        <p:txBody>
          <a:bodyPr wrap="square" rtlCol="0">
            <a:spAutoFit/>
          </a:bodyPr>
          <a:lstStyle/>
          <a:p>
            <a:pPr algn="ctr"/>
            <a:r>
              <a:rPr lang="vi-VN" i="1" dirty="0"/>
              <a:t>Phần tử rỗng</a:t>
            </a:r>
          </a:p>
        </p:txBody>
      </p:sp>
      <p:pic>
        <p:nvPicPr>
          <p:cNvPr id="8" name="Picture 7" descr="A close-up of a word&#10;&#10;Description automatically generated">
            <a:extLst>
              <a:ext uri="{FF2B5EF4-FFF2-40B4-BE49-F238E27FC236}">
                <a16:creationId xmlns:a16="http://schemas.microsoft.com/office/drawing/2014/main" id="{8919274C-5A3E-400A-9D48-A39778E818DC}"/>
              </a:ext>
            </a:extLst>
          </p:cNvPr>
          <p:cNvPicPr/>
          <p:nvPr/>
        </p:nvPicPr>
        <p:blipFill>
          <a:blip r:embed="rId4"/>
          <a:stretch>
            <a:fillRect/>
          </a:stretch>
        </p:blipFill>
        <p:spPr>
          <a:xfrm>
            <a:off x="5008416" y="1718351"/>
            <a:ext cx="3138057" cy="1094121"/>
          </a:xfrm>
          <a:prstGeom prst="rect">
            <a:avLst/>
          </a:prstGeom>
        </p:spPr>
      </p:pic>
      <p:sp>
        <p:nvSpPr>
          <p:cNvPr id="9" name="TextBox 8">
            <a:extLst>
              <a:ext uri="{FF2B5EF4-FFF2-40B4-BE49-F238E27FC236}">
                <a16:creationId xmlns:a16="http://schemas.microsoft.com/office/drawing/2014/main" id="{40B3ADF7-3217-4B53-9C12-F0D4CB06E63F}"/>
              </a:ext>
            </a:extLst>
          </p:cNvPr>
          <p:cNvSpPr txBox="1"/>
          <p:nvPr/>
        </p:nvSpPr>
        <p:spPr>
          <a:xfrm>
            <a:off x="775418" y="3006437"/>
            <a:ext cx="3567982" cy="738664"/>
          </a:xfrm>
          <a:prstGeom prst="rect">
            <a:avLst/>
          </a:prstGeom>
          <a:noFill/>
        </p:spPr>
        <p:txBody>
          <a:bodyPr wrap="square" rtlCol="0">
            <a:spAutoFit/>
          </a:bodyPr>
          <a:lstStyle/>
          <a:p>
            <a:pPr algn="ctr"/>
            <a:r>
              <a:rPr lang="vi-VN" dirty="0">
                <a:solidFill>
                  <a:srgbClr val="000000"/>
                </a:solidFill>
                <a:effectLst/>
                <a:latin typeface="+mn-lt"/>
                <a:ea typeface="Times New Roman" panose="02020603050405020304" pitchFamily="18" charset="0"/>
              </a:rPr>
              <a:t>Nhằm thiết lập thông tin cho các thẻ. Hầu hết thuộc tính phần tử HTML thiết lập bằng tên thuộc tính và giá trị đi cùng với nó</a:t>
            </a:r>
            <a:endParaRPr lang="vi-VN" dirty="0">
              <a:latin typeface="+mn-lt"/>
            </a:endParaRPr>
          </a:p>
        </p:txBody>
      </p:sp>
      <p:sp>
        <p:nvSpPr>
          <p:cNvPr id="10" name="TextBox 9">
            <a:extLst>
              <a:ext uri="{FF2B5EF4-FFF2-40B4-BE49-F238E27FC236}">
                <a16:creationId xmlns:a16="http://schemas.microsoft.com/office/drawing/2014/main" id="{DF6395C8-B0B3-42B3-AA9D-163B4B3CEA56}"/>
              </a:ext>
            </a:extLst>
          </p:cNvPr>
          <p:cNvSpPr txBox="1"/>
          <p:nvPr/>
        </p:nvSpPr>
        <p:spPr>
          <a:xfrm>
            <a:off x="5008416" y="3006437"/>
            <a:ext cx="3415583" cy="738664"/>
          </a:xfrm>
          <a:prstGeom prst="rect">
            <a:avLst/>
          </a:prstGeom>
          <a:noFill/>
        </p:spPr>
        <p:txBody>
          <a:bodyPr wrap="square" rtlCol="0">
            <a:spAutoFit/>
          </a:bodyPr>
          <a:lstStyle/>
          <a:p>
            <a:pPr algn="ctr"/>
            <a:r>
              <a:rPr lang="en-US" kern="100" dirty="0" err="1">
                <a:latin typeface="+mn-lt"/>
                <a:ea typeface="Times New Roman" panose="02020603050405020304" pitchFamily="18" charset="0"/>
                <a:cs typeface="Times New Roman" panose="02020603050405020304" pitchFamily="18" charset="0"/>
              </a:rPr>
              <a:t>L</a:t>
            </a:r>
            <a:r>
              <a:rPr lang="en-US" kern="100" dirty="0" err="1">
                <a:solidFill>
                  <a:srgbClr val="000000"/>
                </a:solidFill>
                <a:effectLst/>
                <a:latin typeface="+mn-lt"/>
                <a:ea typeface="Times New Roman" panose="02020603050405020304" pitchFamily="18" charset="0"/>
                <a:cs typeface="Times New Roman" panose="02020603050405020304" pitchFamily="18" charset="0"/>
              </a:rPr>
              <a:t>à</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các</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phần</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tử</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không</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có</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chứa</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nội</a:t>
            </a:r>
            <a:r>
              <a:rPr lang="en-US" kern="100" dirty="0">
                <a:solidFill>
                  <a:srgbClr val="000000"/>
                </a:solidFill>
                <a:effectLst/>
                <a:latin typeface="+mn-lt"/>
                <a:ea typeface="Times New Roman" panose="02020603050405020304" pitchFamily="18" charset="0"/>
                <a:cs typeface="Times New Roman" panose="02020603050405020304" pitchFamily="18" charset="0"/>
              </a:rPr>
              <a:t> dung. </a:t>
            </a:r>
            <a:r>
              <a:rPr lang="en-US" kern="100" dirty="0" err="1">
                <a:solidFill>
                  <a:srgbClr val="000000"/>
                </a:solidFill>
                <a:effectLst/>
                <a:latin typeface="+mn-lt"/>
                <a:ea typeface="Times New Roman" panose="02020603050405020304" pitchFamily="18" charset="0"/>
                <a:cs typeface="Times New Roman" panose="02020603050405020304" pitchFamily="18" charset="0"/>
              </a:rPr>
              <a:t>Ví</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dụ</a:t>
            </a:r>
            <a:r>
              <a:rPr lang="en-US" kern="100" dirty="0">
                <a:solidFill>
                  <a:srgbClr val="000000"/>
                </a:solidFill>
                <a:effectLst/>
                <a:latin typeface="+mn-lt"/>
                <a:ea typeface="Times New Roman" panose="02020603050405020304" pitchFamily="18" charset="0"/>
                <a:cs typeface="Times New Roman" panose="02020603050405020304" pitchFamily="18" charset="0"/>
              </a:rPr>
              <a:t> </a:t>
            </a:r>
            <a:r>
              <a:rPr lang="en-US" kern="100" dirty="0" err="1">
                <a:solidFill>
                  <a:srgbClr val="000000"/>
                </a:solidFill>
                <a:effectLst/>
                <a:latin typeface="+mn-lt"/>
                <a:ea typeface="Times New Roman" panose="02020603050405020304" pitchFamily="18" charset="0"/>
                <a:cs typeface="Times New Roman" panose="02020603050405020304" pitchFamily="18" charset="0"/>
              </a:rPr>
              <a:t>thẻ</a:t>
            </a:r>
            <a:r>
              <a:rPr lang="en-US" kern="100" dirty="0">
                <a:solidFill>
                  <a:srgbClr val="000000"/>
                </a:solidFill>
                <a:effectLst/>
                <a:latin typeface="+mn-lt"/>
                <a:ea typeface="Times New Roman" panose="02020603050405020304" pitchFamily="18" charset="0"/>
                <a:cs typeface="Times New Roman" panose="02020603050405020304" pitchFamily="18" charset="0"/>
              </a:rPr>
              <a:t> &lt;</a:t>
            </a:r>
            <a:r>
              <a:rPr lang="en-US" kern="100" dirty="0" err="1">
                <a:solidFill>
                  <a:srgbClr val="000000"/>
                </a:solidFill>
                <a:effectLst/>
                <a:latin typeface="+mn-lt"/>
                <a:ea typeface="Times New Roman" panose="02020603050405020304" pitchFamily="18" charset="0"/>
                <a:cs typeface="Times New Roman" panose="02020603050405020304" pitchFamily="18" charset="0"/>
              </a:rPr>
              <a:t>img</a:t>
            </a:r>
            <a:r>
              <a:rPr lang="en-US" kern="100" dirty="0">
                <a:solidFill>
                  <a:srgbClr val="000000"/>
                </a:solidFill>
                <a:effectLst/>
                <a:latin typeface="+mn-lt"/>
                <a:ea typeface="Times New Roman" panose="02020603050405020304" pitchFamily="18" charset="0"/>
                <a:cs typeface="Times New Roman" panose="02020603050405020304" pitchFamily="18" charset="0"/>
              </a:rPr>
              <a:t>&gt;, &lt;</a:t>
            </a:r>
            <a:r>
              <a:rPr lang="en-US" kern="100" dirty="0" err="1">
                <a:solidFill>
                  <a:srgbClr val="000000"/>
                </a:solidFill>
                <a:effectLst/>
                <a:latin typeface="+mn-lt"/>
                <a:ea typeface="Times New Roman" panose="02020603050405020304" pitchFamily="18" charset="0"/>
                <a:cs typeface="Times New Roman" panose="02020603050405020304" pitchFamily="18" charset="0"/>
              </a:rPr>
              <a:t>br</a:t>
            </a:r>
            <a:r>
              <a:rPr lang="en-US" kern="100" dirty="0">
                <a:solidFill>
                  <a:srgbClr val="000000"/>
                </a:solidFill>
                <a:effectLst/>
                <a:latin typeface="+mn-lt"/>
                <a:ea typeface="Times New Roman" panose="02020603050405020304" pitchFamily="18" charset="0"/>
                <a:cs typeface="Times New Roman" panose="02020603050405020304" pitchFamily="18" charset="0"/>
              </a:rPr>
              <a:t>&gt;, … </a:t>
            </a:r>
            <a:endParaRPr lang="vi-VN" kern="100" dirty="0">
              <a:effectLst/>
              <a:latin typeface="+mn-lt"/>
              <a:ea typeface="Calibri" panose="020F0502020204030204" pitchFamily="34" charset="0"/>
              <a:cs typeface="Times New Roman" panose="02020603050405020304" pitchFamily="18" charset="0"/>
            </a:endParaRPr>
          </a:p>
          <a:p>
            <a:endParaRPr lang="vi-VN" dirty="0">
              <a:latin typeface="+mn-lt"/>
            </a:endParaRPr>
          </a:p>
        </p:txBody>
      </p:sp>
    </p:spTree>
    <p:extLst>
      <p:ext uri="{BB962C8B-B14F-4D97-AF65-F5344CB8AC3E}">
        <p14:creationId xmlns:p14="http://schemas.microsoft.com/office/powerpoint/2010/main" val="218800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mn-lt"/>
              </a:rPr>
              <a:t>02</a:t>
            </a:r>
            <a:endParaRPr dirty="0">
              <a:latin typeface="+mn-lt"/>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46322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a:latin typeface="+mn-lt"/>
              </a:rPr>
              <a:t>Cơ bản về CSS</a:t>
            </a:r>
            <a:endParaRPr sz="4400" dirty="0">
              <a:latin typeface="+mn-lt"/>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Tree>
    <p:extLst>
      <p:ext uri="{BB962C8B-B14F-4D97-AF65-F5344CB8AC3E}">
        <p14:creationId xmlns:p14="http://schemas.microsoft.com/office/powerpoint/2010/main" val="188209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591025"/>
            <a:ext cx="3145200" cy="61211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dirty="0">
                <a:latin typeface="+mn-lt"/>
              </a:rPr>
              <a:t>CSS là gì ?</a:t>
            </a:r>
            <a:endParaRPr dirty="0">
              <a:latin typeface="+mn-lt"/>
            </a:endParaRPr>
          </a:p>
        </p:txBody>
      </p:sp>
      <p:sp>
        <p:nvSpPr>
          <p:cNvPr id="1843" name="Google Shape;1843;p46"/>
          <p:cNvSpPr txBox="1">
            <a:spLocks noGrp="1"/>
          </p:cNvSpPr>
          <p:nvPr>
            <p:ph type="subTitle" idx="1"/>
          </p:nvPr>
        </p:nvSpPr>
        <p:spPr>
          <a:xfrm>
            <a:off x="719845" y="1269136"/>
            <a:ext cx="3145200" cy="3101973"/>
          </a:xfrm>
          <a:prstGeom prst="rect">
            <a:avLst/>
          </a:prstGeom>
        </p:spPr>
        <p:txBody>
          <a:bodyPr spcFirstLastPara="1" wrap="square" lIns="91425" tIns="91425" rIns="91425" bIns="91425" anchor="t" anchorCtr="0">
            <a:noAutofit/>
          </a:bodyPr>
          <a:lstStyle/>
          <a:p>
            <a:pPr marL="0" indent="0">
              <a:buNone/>
            </a:pPr>
            <a:r>
              <a:rPr lang="vi-VN" kern="100" dirty="0">
                <a:effectLst/>
                <a:latin typeface="+mn-lt"/>
                <a:ea typeface="Calibri" panose="020F0502020204030204" pitchFamily="34" charset="0"/>
                <a:cs typeface="Times New Roman" panose="02020603050405020304" pitchFamily="18" charset="0"/>
              </a:rPr>
              <a:t>CSS ( Cascading Style Sheets ) : Là một ngôn ngữ được sử dụng để tìm và định dạng lại các phần tử được tạo ra bởi các ngôn ngữ đánh dấu </a:t>
            </a:r>
          </a:p>
          <a:p>
            <a:pPr marL="0" indent="0">
              <a:buNone/>
            </a:pPr>
            <a:r>
              <a:rPr lang="vi-VN" kern="100" dirty="0">
                <a:effectLst/>
                <a:latin typeface="+mn-lt"/>
                <a:ea typeface="Calibri" panose="020F0502020204030204" pitchFamily="34" charset="0"/>
                <a:cs typeface="Times New Roman" panose="02020603050405020304" pitchFamily="18" charset="0"/>
              </a:rPr>
              <a:t>( HTML )</a:t>
            </a:r>
          </a:p>
          <a:p>
            <a:pPr marL="0" indent="0">
              <a:buNone/>
            </a:pPr>
            <a:r>
              <a:rPr lang="vi-VN" kern="100" dirty="0">
                <a:latin typeface="+mn-lt"/>
                <a:ea typeface="Calibri" panose="020F0502020204030204" pitchFamily="34" charset="0"/>
                <a:cs typeface="Times New Roman" panose="02020603050405020304" pitchFamily="18" charset="0"/>
              </a:rPr>
              <a:t>N</a:t>
            </a:r>
            <a:r>
              <a:rPr lang="vi-VN" kern="100" dirty="0">
                <a:effectLst/>
                <a:latin typeface="+mn-lt"/>
                <a:ea typeface="Calibri" panose="020F0502020204030204" pitchFamily="34" charset="0"/>
                <a:cs typeface="Times New Roman" panose="02020603050405020304" pitchFamily="18" charset="0"/>
              </a:rPr>
              <a:t>ếu HTML đóng vai trò định dạng các phần tử trên website như việc tạo ra các đoạn văn bản, các tiêu đề, bảng, ... thì CSS giúp chúng ta có thêm style vào các phần tử HTML đó như bố cục, màu sắc trang, đổi màu chữ, font chữ, thay đổi cấu trúc, ...</a:t>
            </a:r>
          </a:p>
          <a:p>
            <a:pPr marL="0" lvl="0" indent="0" algn="l" rtl="0">
              <a:spcBef>
                <a:spcPts val="0"/>
              </a:spcBef>
              <a:spcAft>
                <a:spcPts val="0"/>
              </a:spcAft>
              <a:buNone/>
            </a:pPr>
            <a:endParaRPr dirty="0">
              <a:latin typeface="+mn-lt"/>
            </a:endParaRPr>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Google Shape;1755;p44">
            <a:extLst>
              <a:ext uri="{FF2B5EF4-FFF2-40B4-BE49-F238E27FC236}">
                <a16:creationId xmlns:a16="http://schemas.microsoft.com/office/drawing/2014/main" id="{6830082D-D17F-4ACB-BBE5-825FFAFDB931}"/>
              </a:ext>
            </a:extLst>
          </p:cNvPr>
          <p:cNvPicPr preferRelativeResize="0">
            <a:picLocks/>
          </p:cNvPicPr>
          <p:nvPr/>
        </p:nvPicPr>
        <p:blipFill rotWithShape="1">
          <a:blip r:embed="rId3">
            <a:alphaModFix/>
          </a:blip>
          <a:srcRect l="10888" r="10888"/>
          <a:stretch/>
        </p:blipFill>
        <p:spPr>
          <a:xfrm>
            <a:off x="4431487" y="512617"/>
            <a:ext cx="3915878" cy="3906983"/>
          </a:xfrm>
          <a:prstGeom prst="snip1Rect">
            <a:avLst>
              <a:gd name="adj" fmla="val 16667"/>
            </a:avLst>
          </a:prstGeom>
        </p:spPr>
      </p:pic>
    </p:spTree>
    <p:extLst>
      <p:ext uri="{BB962C8B-B14F-4D97-AF65-F5344CB8AC3E}">
        <p14:creationId xmlns:p14="http://schemas.microsoft.com/office/powerpoint/2010/main" val="11440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mn-lt"/>
              </a:rPr>
              <a:t>Thêm kiểu cho trang web bằng CSS</a:t>
            </a:r>
            <a:endParaRPr sz="2400" dirty="0">
              <a:latin typeface="+mn-lt"/>
            </a:endParaRPr>
          </a:p>
        </p:txBody>
      </p:sp>
      <p:sp>
        <p:nvSpPr>
          <p:cNvPr id="1637" name="Google Shape;1637;p41"/>
          <p:cNvSpPr txBox="1">
            <a:spLocks noGrp="1"/>
          </p:cNvSpPr>
          <p:nvPr>
            <p:ph type="subTitle" idx="2"/>
          </p:nvPr>
        </p:nvSpPr>
        <p:spPr>
          <a:xfrm>
            <a:off x="720000" y="1674189"/>
            <a:ext cx="7454182" cy="19725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dirty="0">
                <a:solidFill>
                  <a:srgbClr val="000000"/>
                </a:solidFill>
                <a:effectLst/>
                <a:latin typeface="+mn-lt"/>
                <a:ea typeface="Times New Roman" panose="02020603050405020304" pitchFamily="18" charset="0"/>
              </a:rPr>
              <a:t>Loại CSS này hoạt động với một số yếu tố nhất định có tag &lt;style&gt;. Mỗi thành phần đều cần được tạo phong cách riêng, vì vậy đây không hẳn là cách tốt nhất và dễ nhất để xử lý CSS. Nhưng có thể khá tiện lợi, vì nếu bạn muốn thay đổi chỉ một yếu tố, nhanh chóng xem trước thay đổi, bạn không cần truy cập trực tiếp vào file CSS để chỉnh sửa mà sử dụng Inline CSS</a:t>
            </a:r>
            <a:endParaRPr sz="1600" dirty="0">
              <a:latin typeface="+mn-lt"/>
            </a:endParaRPr>
          </a:p>
        </p:txBody>
      </p:sp>
      <p:sp>
        <p:nvSpPr>
          <p:cNvPr id="1639" name="Google Shape;1639;p41"/>
          <p:cNvSpPr txBox="1">
            <a:spLocks noGrp="1"/>
          </p:cNvSpPr>
          <p:nvPr>
            <p:ph type="subTitle" idx="4"/>
          </p:nvPr>
        </p:nvSpPr>
        <p:spPr>
          <a:xfrm>
            <a:off x="720000" y="1215687"/>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01 : </a:t>
            </a:r>
            <a:r>
              <a:rPr lang="vi-VN" dirty="0">
                <a:latin typeface="+mn-lt"/>
              </a:rPr>
              <a:t>Inline</a:t>
            </a:r>
            <a:endParaRPr dirty="0">
              <a:latin typeface="+mn-lt"/>
            </a:endParaRPr>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1223</Words>
  <Application>Microsoft Office PowerPoint</Application>
  <PresentationFormat>On-screen Show (16:9)</PresentationFormat>
  <Paragraphs>109</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Open Sans</vt:lpstr>
      <vt:lpstr>Times New Roman</vt:lpstr>
      <vt:lpstr>Symbol</vt:lpstr>
      <vt:lpstr>Poppins</vt:lpstr>
      <vt:lpstr>Roboto Condensed Light</vt:lpstr>
      <vt:lpstr>IBM Plex Mono</vt:lpstr>
      <vt:lpstr>Arial</vt:lpstr>
      <vt:lpstr>Calibri</vt:lpstr>
      <vt:lpstr>Introduction to Coding Workshop by Slidesgo</vt:lpstr>
      <vt:lpstr>Công Nghệ Web  Giáo viên hướng dẫn : Nguyễn Thị Hạnh</vt:lpstr>
      <vt:lpstr>01</vt:lpstr>
      <vt:lpstr>HTML là gì ?</vt:lpstr>
      <vt:lpstr>Cú pháp và các phần tử HTML cơ bản</vt:lpstr>
      <vt:lpstr>Cú pháp và các phần tử HTML cơ bản</vt:lpstr>
      <vt:lpstr>Cú pháp và các phần tử HTML cơ bản</vt:lpstr>
      <vt:lpstr>02</vt:lpstr>
      <vt:lpstr>CSS là gì ?</vt:lpstr>
      <vt:lpstr>Thêm kiểu cho trang web bằng CSS</vt:lpstr>
      <vt:lpstr>Thêm kiểu cho trang web bằng CSS</vt:lpstr>
      <vt:lpstr>Thêm kiểu cho trang web bằng CSS</vt:lpstr>
      <vt:lpstr>Tạo các lớp và áp dụng kiểu</vt:lpstr>
      <vt:lpstr>Tạo các lớp và áp dụng kiểu</vt:lpstr>
      <vt:lpstr>Tạo các lớp và áp dụng kiểu</vt:lpstr>
      <vt:lpstr>Tạo các lớp và áp dụng kiểu</vt:lpstr>
      <vt:lpstr>Một số các thuộc tính CSS cơ bản</vt:lpstr>
      <vt:lpstr>03</vt:lpstr>
      <vt:lpstr>PowerPoint Presentation</vt:lpstr>
      <vt:lpstr>JavaScript cơ bản</vt:lpstr>
      <vt:lpstr>Biến trong JavaScript</vt:lpstr>
      <vt:lpstr>Sự kiện</vt:lpstr>
      <vt:lpstr>04</vt:lpstr>
      <vt:lpstr>Cách tạo biểu mẫu HTML cơ bản với các phần tử nhập liệu</vt:lpstr>
      <vt:lpstr>Cách tạo biểu mẫu HTML cơ bản với các phần tử nhập liệu</vt:lpstr>
      <vt:lpstr>Cách tạo biểu mẫu HTML cơ bản với các phần tử nhập liệu</vt:lpstr>
      <vt:lpstr>Cách tạo biểu mẫu HTML cơ bản với các phần tử nhập liệu</vt:lpstr>
      <vt:lpstr>Thanks For Whatching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Nghệ Web  Giáo viên hướng dẫn : Nguyễn Thị Hạnh</dc:title>
  <cp:lastModifiedBy>Dương Trần</cp:lastModifiedBy>
  <cp:revision>32</cp:revision>
  <dcterms:modified xsi:type="dcterms:W3CDTF">2023-10-06T15:01:49Z</dcterms:modified>
</cp:coreProperties>
</file>