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10287000" cx="18288000"/>
  <p:notesSz cx="6858000" cy="9144000"/>
  <p:embeddedFontLst>
    <p:embeddedFont>
      <p:font typeface="Roboto Condensed"/>
      <p:regular r:id="rId40"/>
      <p:bold r:id="rId41"/>
      <p:italic r:id="rId42"/>
      <p:boldItalic r:id="rId43"/>
    </p:embeddedFont>
    <p:embeddedFont>
      <p:font typeface="Quattrocento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8" roundtripDataSignature="AMtx7mghZbO5NZZMcpoMV3wgQY4+Z4GQ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C77852-B77D-4BED-A1BA-66ACE84017F6}">
  <a:tblStyle styleId="{78C77852-B77D-4BED-A1BA-66ACE84017F6}"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regular.fntdata"/><Relationship Id="rId20" Type="http://schemas.openxmlformats.org/officeDocument/2006/relationships/slide" Target="slides/slide14.xml"/><Relationship Id="rId42" Type="http://schemas.openxmlformats.org/officeDocument/2006/relationships/font" Target="fonts/RobotoCondensed-italic.fntdata"/><Relationship Id="rId41" Type="http://schemas.openxmlformats.org/officeDocument/2006/relationships/font" Target="fonts/RobotoCondensed-bold.fntdata"/><Relationship Id="rId22" Type="http://schemas.openxmlformats.org/officeDocument/2006/relationships/slide" Target="slides/slide16.xml"/><Relationship Id="rId44" Type="http://schemas.openxmlformats.org/officeDocument/2006/relationships/font" Target="fonts/QuattrocentoSans-regular.fntdata"/><Relationship Id="rId21" Type="http://schemas.openxmlformats.org/officeDocument/2006/relationships/slide" Target="slides/slide15.xml"/><Relationship Id="rId43" Type="http://schemas.openxmlformats.org/officeDocument/2006/relationships/font" Target="fonts/RobotoCondensed-boldItalic.fntdata"/><Relationship Id="rId24" Type="http://schemas.openxmlformats.org/officeDocument/2006/relationships/slide" Target="slides/slide18.xml"/><Relationship Id="rId46" Type="http://schemas.openxmlformats.org/officeDocument/2006/relationships/font" Target="fonts/QuattrocentoSans-italic.fntdata"/><Relationship Id="rId23" Type="http://schemas.openxmlformats.org/officeDocument/2006/relationships/slide" Target="slides/slide17.xml"/><Relationship Id="rId45"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Quattrocento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n-US"/>
              <a:t>Năm 2004, </a:t>
            </a:r>
            <a:r>
              <a:rPr b="0" i="0" lang="en-US"/>
              <a:t>Knime Bắt Đầu Được Phát Triển Như Một Nền Tảng Mã Nguồn Mở Bởi Một Nhóm Các Kỹ Sư Phần Mềm Đến Từ Trường Đại Học Konstanz - Đức.</a:t>
            </a:r>
            <a:endParaRPr b="0" i="0"/>
          </a:p>
          <a:p>
            <a:pPr indent="-95250" lvl="0" marL="171450" rtl="0" algn="l">
              <a:lnSpc>
                <a:spcPct val="100000"/>
              </a:lnSpc>
              <a:spcBef>
                <a:spcPts val="0"/>
              </a:spcBef>
              <a:spcAft>
                <a:spcPts val="0"/>
              </a:spcAft>
              <a:buClr>
                <a:schemeClr val="dk1"/>
              </a:buClr>
              <a:buSzPts val="1200"/>
              <a:buFont typeface="Arial"/>
              <a:buNone/>
            </a:pPr>
            <a:r>
              <a:t/>
            </a:r>
            <a:endParaRPr b="0" i="0"/>
          </a:p>
          <a:p>
            <a:pPr indent="-171450" lvl="0" marL="171450" rtl="0" algn="l">
              <a:lnSpc>
                <a:spcPct val="100000"/>
              </a:lnSpc>
              <a:spcBef>
                <a:spcPts val="0"/>
              </a:spcBef>
              <a:spcAft>
                <a:spcPts val="0"/>
              </a:spcAft>
              <a:buClr>
                <a:schemeClr val="dk1"/>
              </a:buClr>
              <a:buSzPts val="1200"/>
              <a:buFont typeface="Arial"/>
              <a:buChar char="-"/>
            </a:pPr>
            <a:r>
              <a:rPr b="0" i="0" lang="en-US"/>
              <a:t>Năm 2006, Phiên Bản Đầu Tiên Của Knime Được Phát Hành Và Một Số Công Ty Dược Phẩm Bắt Đầu Sử Dụng. Các Bên Phần Mềm Bên Thứ Ba Bước Đầu Được Tích Hợp Vào Knime. </a:t>
            </a:r>
            <a:endParaRPr b="0" i="0"/>
          </a:p>
          <a:p>
            <a:pPr indent="-95250" lvl="0" marL="171450" rtl="0" algn="l">
              <a:lnSpc>
                <a:spcPct val="100000"/>
              </a:lnSpc>
              <a:spcBef>
                <a:spcPts val="0"/>
              </a:spcBef>
              <a:spcAft>
                <a:spcPts val="0"/>
              </a:spcAft>
              <a:buClr>
                <a:schemeClr val="dk1"/>
              </a:buClr>
              <a:buSzPts val="1200"/>
              <a:buFont typeface="Arial"/>
              <a:buNone/>
            </a:pPr>
            <a:r>
              <a:t/>
            </a:r>
            <a:endParaRPr b="0" i="0"/>
          </a:p>
          <a:p>
            <a:pPr indent="-171450" lvl="0" marL="171450" rtl="0" algn="l">
              <a:lnSpc>
                <a:spcPct val="100000"/>
              </a:lnSpc>
              <a:spcBef>
                <a:spcPts val="0"/>
              </a:spcBef>
              <a:spcAft>
                <a:spcPts val="0"/>
              </a:spcAft>
              <a:buClr>
                <a:schemeClr val="dk1"/>
              </a:buClr>
              <a:buSzPts val="1200"/>
              <a:buFont typeface="Arial"/>
              <a:buChar char="-"/>
            </a:pPr>
            <a:r>
              <a:rPr b="0" i="0" lang="en-US"/>
              <a:t>Năm 2015, Knime Có Hơn 15 000 Người Dùng Và Được Sử Dụng Trong Nhiều Lĩnh Vực Khác Nhau Như: Ngân Hàng, Xuất Bản, Sản Xuất Ô Tô, Viễn Thông...</a:t>
            </a:r>
            <a:endParaRPr b="0" i="0"/>
          </a:p>
          <a:p>
            <a:pPr indent="-95250" lvl="0" marL="171450" rtl="0" algn="l">
              <a:lnSpc>
                <a:spcPct val="100000"/>
              </a:lnSpc>
              <a:spcBef>
                <a:spcPts val="0"/>
              </a:spcBef>
              <a:spcAft>
                <a:spcPts val="0"/>
              </a:spcAft>
              <a:buClr>
                <a:schemeClr val="dk1"/>
              </a:buClr>
              <a:buSzPts val="1200"/>
              <a:buFont typeface="Arial"/>
              <a:buNone/>
            </a:pPr>
            <a:r>
              <a:t/>
            </a:r>
            <a:endParaRPr b="0" i="0"/>
          </a:p>
          <a:p>
            <a:pPr indent="-171450" lvl="0" marL="171450" rtl="0" algn="l">
              <a:lnSpc>
                <a:spcPct val="100000"/>
              </a:lnSpc>
              <a:spcBef>
                <a:spcPts val="0"/>
              </a:spcBef>
              <a:spcAft>
                <a:spcPts val="0"/>
              </a:spcAft>
              <a:buClr>
                <a:schemeClr val="dk1"/>
              </a:buClr>
              <a:buSzPts val="1200"/>
              <a:buFont typeface="Arial"/>
              <a:buChar char="-"/>
            </a:pPr>
            <a:r>
              <a:rPr b="0" i="0" lang="en-US"/>
              <a:t>Năm 2017, Từ Phiên Bản 3.4, Knime Bắt Đầu Hỗ Trợ Khả Năng Tích Hợp Mã Nguồn Python Trên Nền Tảng.</a:t>
            </a:r>
            <a:endParaRPr/>
          </a:p>
          <a:p>
            <a:pPr indent="-95250" lvl="0" marL="171450" rtl="0" algn="l">
              <a:lnSpc>
                <a:spcPct val="100000"/>
              </a:lnSpc>
              <a:spcBef>
                <a:spcPts val="0"/>
              </a:spcBef>
              <a:spcAft>
                <a:spcPts val="0"/>
              </a:spcAft>
              <a:buClr>
                <a:schemeClr val="dk1"/>
              </a:buClr>
              <a:buSzPts val="1200"/>
              <a:buFont typeface="Arial"/>
              <a:buNone/>
            </a:pPr>
            <a:r>
              <a:t/>
            </a:r>
            <a:endParaRPr b="0" i="0"/>
          </a:p>
          <a:p>
            <a:pPr indent="-171450" lvl="0" marL="171450" rtl="0" algn="l">
              <a:lnSpc>
                <a:spcPct val="100000"/>
              </a:lnSpc>
              <a:spcBef>
                <a:spcPts val="0"/>
              </a:spcBef>
              <a:spcAft>
                <a:spcPts val="0"/>
              </a:spcAft>
              <a:buClr>
                <a:schemeClr val="dk1"/>
              </a:buClr>
              <a:buSzPts val="1200"/>
              <a:buFont typeface="Arial"/>
              <a:buChar char="-"/>
            </a:pPr>
            <a:r>
              <a:rPr b="0" i="0" lang="en-US"/>
              <a:t>Năm 2018, Phiên Bản 3.6 Của Knime Được Tích Hợp Thêm Các Extension: Spark, Deep Learning Tensorflow, Deep Learning Kafka…</a:t>
            </a:r>
            <a:endParaRPr/>
          </a:p>
          <a:p>
            <a:pPr indent="-95250" lvl="0" marL="171450" rtl="0" algn="l">
              <a:lnSpc>
                <a:spcPct val="100000"/>
              </a:lnSpc>
              <a:spcBef>
                <a:spcPts val="0"/>
              </a:spcBef>
              <a:spcAft>
                <a:spcPts val="0"/>
              </a:spcAft>
              <a:buClr>
                <a:schemeClr val="dk1"/>
              </a:buClr>
              <a:buSzPts val="1200"/>
              <a:buFont typeface="Arial"/>
              <a:buNone/>
            </a:pPr>
            <a:r>
              <a:t/>
            </a:r>
            <a:endParaRPr b="0" i="0"/>
          </a:p>
          <a:p>
            <a:pPr indent="-171450" lvl="0" marL="171450" rtl="0" algn="l">
              <a:lnSpc>
                <a:spcPct val="100000"/>
              </a:lnSpc>
              <a:spcBef>
                <a:spcPts val="0"/>
              </a:spcBef>
              <a:spcAft>
                <a:spcPts val="0"/>
              </a:spcAft>
              <a:buClr>
                <a:schemeClr val="dk1"/>
              </a:buClr>
              <a:buSzPts val="1200"/>
              <a:buFont typeface="Arial"/>
              <a:buChar char="-"/>
            </a:pPr>
            <a:r>
              <a:rPr b="0" i="0" lang="en-US"/>
              <a:t>Các phiên bản mới nhất hiện nay của KNIME hỗ trợ them tính năng AI Assistant giúp code Pyhton dễ dàng hơn và các thao tác tạo đồ hoạ. Ngoài ra KNIME cũng bắt đầu support các mô hình ngôn ngữ lớn. Python cũng được tích hợp chặt chẽ hơn trước, chúng ta chỉ cần tải extension về là dùng được ngay mà không cần phải cấu hình phức tạp.</a:t>
            </a:r>
            <a:endParaRPr b="0" i="0"/>
          </a:p>
          <a:p>
            <a:pPr indent="-171450" lvl="0" marL="171450" rtl="0" algn="l">
              <a:lnSpc>
                <a:spcPct val="100000"/>
              </a:lnSpc>
              <a:spcBef>
                <a:spcPts val="0"/>
              </a:spcBef>
              <a:spcAft>
                <a:spcPts val="0"/>
              </a:spcAft>
              <a:buSzPts val="1400"/>
              <a:buChar char="-"/>
            </a:pPr>
            <a:r>
              <a:rPr lang="en-US"/>
              <a:t>Tiếp theo là phần thuyết trình của bạn Hoàng.</a:t>
            </a:r>
            <a:endParaRPr/>
          </a:p>
          <a:p>
            <a:pPr indent="-95250" lvl="0" marL="171450" rtl="0" algn="l">
              <a:lnSpc>
                <a:spcPct val="100000"/>
              </a:lnSpc>
              <a:spcBef>
                <a:spcPts val="0"/>
              </a:spcBef>
              <a:spcAft>
                <a:spcPts val="0"/>
              </a:spcAft>
              <a:buClr>
                <a:schemeClr val="dk1"/>
              </a:buClr>
              <a:buSzPts val="1200"/>
              <a:buFont typeface="Arial"/>
              <a:buNone/>
            </a:pPr>
            <a:r>
              <a:t/>
            </a:r>
            <a:endParaRPr/>
          </a:p>
        </p:txBody>
      </p:sp>
      <p:sp>
        <p:nvSpPr>
          <p:cNvPr id="260" name="Google Shape;26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BÂY GIỜ, EM SẼ GIỚI THIỆU CHI TIẾT HƠN VỀ CÁC CHỨC NĂNG CƠ BẢN CỦA KNIME.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THÌ TRONG BÀI GIỚI THIỆU NÀY, NHÓM EM SẼ TRIỂN KHAI SƠ LƯỢC CÁC CHỨC NĂNG: NHẬP/XUẤT DỮ LIỆU, XỬ LÝ DỮ LIỆU, TRỰC QUAN HOÁ, </a:t>
            </a:r>
            <a:endParaRPr/>
          </a:p>
          <a:p>
            <a:pPr indent="0" lvl="0" marL="0" rtl="0" algn="l">
              <a:lnSpc>
                <a:spcPct val="100000"/>
              </a:lnSpc>
              <a:spcBef>
                <a:spcPts val="0"/>
              </a:spcBef>
              <a:spcAft>
                <a:spcPts val="0"/>
              </a:spcAft>
              <a:buSzPts val="1400"/>
              <a:buNone/>
            </a:pPr>
            <a:r>
              <a:rPr lang="en-US"/>
              <a:t>PHÂN TÍCH VÀ DỰNG MÔ HÌNH CŨNG NHƯ LÀ CHỨC NĂNG LẬP BÁO CÁO.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NGOÀI TRỪ CHỨC NĂNG LẬP BÁO CÁO THÌ CÁC CHỨC NĂNG CÒN LẠI SẼ CÓ DEMO CHO CÁC BẠN CÙNG XEM.</a:t>
            </a:r>
            <a:endParaRPr/>
          </a:p>
        </p:txBody>
      </p:sp>
      <p:sp>
        <p:nvSpPr>
          <p:cNvPr id="302" name="Google Shape;30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ĐẦU TIÊN LÀ CHỨC NĂNG NHẬP XUẤT DỮ LIỆU</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rPr lang="en-US"/>
              <a:t>KNIME HỖ TRỢ ĐẾN HÀNG TRĂM NODE DỰNG SẴN KHÁC NHAU CHO VIỆC NHẬP XUẤT DỮ LIỆU.</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KNIME CÓ THỂ NHẬN DỮ LIỆU TỪ RẤT NHIỀU NGUỒN ĐIỂN HÌNH LÀ TỪ: FILE EXEL, GOOGLE SHEET, FILE CSV, JSON, HÌNH ẢNH, HOẶC LÀ DỮ LIỆU THÔNG QUA KẾT NỐI ĐẾN CÁC CƠ SỞ DỮ LIỆU MÀ CHÚNG TA CÓ THỂ THẤY TRONG HÌNH MINH HOẠ. NGOÀI NHỮNG NODE TRONG ẢNH THÌ CÒN RẤT NHIỀU NHỮNG NODE KHÁC.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CHÚNG TA CHỈ CẦN KÉO NODE RA VÀ THIẾT LẬP MỘT VÀI THÔNG SỐ LÀ CÓ THỂ SỬ DỤNG DỄ DÀNG. THẬM CHÍ ĐƠN GIẢN HƠN, TA CHỈ CẦN KÉO FILE CSV HAY EXCEL VÀ THẢ VÀO CỬA SỔ, KNIME CŨNG TỰ ĐỘNG THIẾT LẬP MỘT NODE READER TƯƠNG ỨNG VỚI DỮ LIỆU TỪ FILE ĐÓ.</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NGOÀI RA ĐỂ PHỤC VỤ CHO MỤC ĐÍCH NGHIÊN CỨU THÌ KNIME CŨNG CÓ SẴN NODE SINH DỮ LIỆU TỰ ĐỘNG.</a:t>
            </a:r>
            <a:endParaRPr/>
          </a:p>
        </p:txBody>
      </p:sp>
      <p:sp>
        <p:nvSpPr>
          <p:cNvPr id="321" name="Google Shape;32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BÂY GIỜ, EM SẼ GIỚI THIỆU CHI TIẾT HƠN VỀ CÁC CHỨC NĂNG CƠ BẢN CỦA KNIME.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THÌ TRONG BÀI GIỚI THIỆU NÀY, NHÓM EM SẼ TRIỂN KHAI SƠ LƯỢC CÁC CHỨC NĂNG: NHẬP/XUẤT DỮ LIỆU, XỬ LÍ DỮ LIỆU, TRỰC QUAN HOÁ, </a:t>
            </a:r>
            <a:endParaRPr/>
          </a:p>
          <a:p>
            <a:pPr indent="0" lvl="0" marL="0" rtl="0" algn="l">
              <a:lnSpc>
                <a:spcPct val="100000"/>
              </a:lnSpc>
              <a:spcBef>
                <a:spcPts val="0"/>
              </a:spcBef>
              <a:spcAft>
                <a:spcPts val="0"/>
              </a:spcAft>
              <a:buSzPts val="1400"/>
              <a:buNone/>
            </a:pPr>
            <a:r>
              <a:rPr lang="en-US"/>
              <a:t>PHÂN TÍCH VÀ DỰNG MÔ HÌNH CŨNG NHƯ LÀ CHỨC NĂNG LẬP BÁO CÁO.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NGOÀI TRỪ CHỨC NĂNG LẬP BÁO CÁO THÌ CÁC CHỨC NĂNG CÒN LẠI SẼ CÓ DEMO CHO CÁC BẠN CÙNG XEM.</a:t>
            </a:r>
            <a:endParaRPr/>
          </a:p>
        </p:txBody>
      </p:sp>
      <p:sp>
        <p:nvSpPr>
          <p:cNvPr id="343" name="Google Shape;34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KNIME CŨNG HỖ TRỢ SẴN RẤT NHIỀU THAO TÁC ĐỂ CHÚNG TA LÀM SẠCH VÀ CHUẨN HOÁ DỮ LIỆU NHƯ CÁC NODE NORMALIZER, COLUMN FILTER, MISSING VALUE,…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THÊM VÀO ĐÓ LÀ CÁC THAO TÁC TRUY VẤN, CHUYỂN ĐỔI VÀ THIẾT LẬP RULE CHO DỮ LIỆU: CHÚNG TA CÓ THỂ THẤY LÀ Ở ĐÂY KNIME CÓ SẴN CÁC NODE CONVERT KIỂU DỮ LIỆU, JOIN BẢNG, GROUPBY VÀ UNGROUP….</a:t>
            </a:r>
            <a:endParaRPr/>
          </a:p>
        </p:txBody>
      </p:sp>
      <p:sp>
        <p:nvSpPr>
          <p:cNvPr id="362" name="Google Shape;36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BÂY GIỜ, EM SẼ GIỚI THIỆU CHI TIẾT HƠN VỀ CÁC CHỨC NĂNG CƠ BẢN CỦA KNIME.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THÌ TRONG BÀI GIỚI THIỆU NÀY, NHÓM EM SẼ TRIỂN KHAI SƠ LƯỢC CÁC CHỨC NĂNG: NHẬP/XUẤT DỮ LIỆU, XỬ LÍ DỮ LIỆU, TRỰC QUAN HOÁ, </a:t>
            </a:r>
            <a:endParaRPr/>
          </a:p>
          <a:p>
            <a:pPr indent="0" lvl="0" marL="0" rtl="0" algn="l">
              <a:lnSpc>
                <a:spcPct val="100000"/>
              </a:lnSpc>
              <a:spcBef>
                <a:spcPts val="0"/>
              </a:spcBef>
              <a:spcAft>
                <a:spcPts val="0"/>
              </a:spcAft>
              <a:buSzPts val="1400"/>
              <a:buNone/>
            </a:pPr>
            <a:r>
              <a:rPr lang="en-US"/>
              <a:t>PHÂN TÍCH VÀ DỰNG MÔ HÌNH CŨNG NHƯ LÀ CHỨC NĂNG LẬP BÁO CÁO.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NGOÀI TRỪ CHỨC NĂNG LẬP BÁO CÁO THÌ CÁC CHỨC NĂNG CÒN LẠI SẼ CÓ DEMO CHO CÁC BẠN CÙNG XEM.</a:t>
            </a:r>
            <a:endParaRPr/>
          </a:p>
        </p:txBody>
      </p:sp>
      <p:sp>
        <p:nvSpPr>
          <p:cNvPr id="384" name="Google Shape;38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KNIME CUNG CẤP HẦU HẾT CÁC DẠNG BIỂU ĐỒ ĐỂ TRỰC QUAN HOÁ DỮ LIỆU.</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VÀ CHÚNG TA CŨNG CÓ THỂ TUỲ BIẾN SÂU HƠN KHI MÀ KNIME CŨNG TÍCH HỢP CÁC NODE THỰC THI CODE PYTHON. ĐIỀU NÀY GIÚP CHÚNG TA CÓ THỂ TẬN DỤNG SỨC MẠNH CỦA CÁC THƯ VIỆN NHƯ MATPLOTLIB, SEABORN…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TRONG KHI THAM KHẢO THÌ CŨNG CÓ NHIỀU NGUỒN ĐÁNH GIÁ LÀ KNIME TRỰC QUAN HOÁ KÉM. ĐIỀU NÀY NHÓM CHƯA CÓ THỜI GIAN ĐỂ CHỨNG THỰC.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TUY NHIÊN, NHƯ ĐÃ NÓI Ở TRÊN, ĐỐI VỚI GÓC NHÌN CỦA DÂN IT THÌ NÓ KHÔNG HỀ KÉM BỞI VÌ CHÚNG TA TẬN DỤNG ĐƯỢC THƯ VIỆN CỦA PYTHON.</a:t>
            </a:r>
            <a:endParaRPr/>
          </a:p>
        </p:txBody>
      </p:sp>
      <p:sp>
        <p:nvSpPr>
          <p:cNvPr id="403" name="Google Shape;40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BÂY GIỜ, EM SẼ GIỚI THIỆU CHI TIẾT HƠN VỀ CÁC CHỨC NĂNG CƠ BẢN CỦA KNIME.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THÌ TRONG BÀI GIỚI THIỆU NÀY, NHÓM EM SẼ TRIỂN KHAI SƠ LƯỢC CÁC CHỨC NĂNG: NHẬP/XUẤT DỮ LIỆU, XỬ LÍ DỮ LIỆU, TRỰC QUAN HOÁ, </a:t>
            </a:r>
            <a:endParaRPr/>
          </a:p>
          <a:p>
            <a:pPr indent="0" lvl="0" marL="0" rtl="0" algn="l">
              <a:lnSpc>
                <a:spcPct val="100000"/>
              </a:lnSpc>
              <a:spcBef>
                <a:spcPts val="0"/>
              </a:spcBef>
              <a:spcAft>
                <a:spcPts val="0"/>
              </a:spcAft>
              <a:buSzPts val="1400"/>
              <a:buNone/>
            </a:pPr>
            <a:r>
              <a:rPr lang="en-US"/>
              <a:t>PHÂN TÍCH VÀ DỰNG MÔ HÌNH CŨNG NHƯ LÀ CHỨC NĂNG LẬP BÁO CÁO.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NGOÀI TRỪ CHỨC NĂNG LẬP BÁO CÁO THÌ CÁC CHỨC NĂNG CÒN LẠI SẼ CÓ DEMO CHO CÁC BẠN CÙNG XEM.</a:t>
            </a:r>
            <a:endParaRPr/>
          </a:p>
        </p:txBody>
      </p:sp>
      <p:sp>
        <p:nvSpPr>
          <p:cNvPr id="425" name="Google Shape;42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KNIME CÓ SẴN CÁC NODE PHÂN TÍCH TỪ CƠ BẢN NHƯ SCORER, THỐNG KẾ, ĐẾM CHO ĐẾN CÁC CÁI NODE HẦM HỐ CHẠY CÁC THUẬT TOÁN HỌC MÁY NHƯ: CÂY QUYẾT ĐỊNH, HỒI QUY TUYẾN TÍNH, HỒI QUY LOGISTICS, RANDOM FOREST, SUPPORT VECTOR MACHINE HAY THẬM CHÍ LÀ DEEP LEARNING VỚI NEURAL NETWORK CỦA PYTHON.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TƯƠNG ỨNG VỚI MỖI THUẬT TOÁN SẼ LÀ CÁC CẶP NODE LEARNER VÀ PREDICTOR, NHƯ TÊN GỌI THÌ CHÚNG LẦN LƯỢT ĐƯỢC DÙNG ĐỂ HỌC VÀ DỰ ĐOÁN.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NHƯ VẬY CHÚNG TA CÓ THỂ THẤY LÀ CHỈ VỚI 1 BỘ DỮ LIỆU ĐẦU VÀO VÀ 1 CẶP NODE THÌ MÌNH CŨNG ĐÃ BUILD ĐƯỢC MỘT MÔ HÌNH HỌC MÁY CHẠY PHÀ PHÀ! RẤT LÀ DỄ THAO TÁC MÀ KHÔNG CẦN PHẢI CODE THỦ CÔNG TỪ A – Z.</a:t>
            </a:r>
            <a:endParaRPr/>
          </a:p>
        </p:txBody>
      </p:sp>
      <p:sp>
        <p:nvSpPr>
          <p:cNvPr id="444" name="Google Shape;44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BÂY GIỜ, EM SẼ GIỚI THIỆU CHI TIẾT HƠN VỀ CÁC CHỨC NĂNG CƠ BẢN CỦA KNIME.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THÌ TRONG BÀI GIỚI THIỆU NÀY, NHÓM EM SẼ TRIỂN KHAI SƠ LƯỢC CÁC CHỨC NĂNG: NHẬP/XUẤT DỮ LIỆU, XỬ LÍ DỮ LIỆU, TRỰC QUAN HOÁ, </a:t>
            </a:r>
            <a:endParaRPr/>
          </a:p>
          <a:p>
            <a:pPr indent="0" lvl="0" marL="0" rtl="0" algn="l">
              <a:lnSpc>
                <a:spcPct val="100000"/>
              </a:lnSpc>
              <a:spcBef>
                <a:spcPts val="0"/>
              </a:spcBef>
              <a:spcAft>
                <a:spcPts val="0"/>
              </a:spcAft>
              <a:buSzPts val="1400"/>
              <a:buNone/>
            </a:pPr>
            <a:r>
              <a:rPr lang="en-US"/>
              <a:t>PHÂN TÍCH VÀ DỰNG MÔ HÌNH CŨNG NHƯ LÀ CHỨC NĂNG LẬP BÁO CÁO.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NGOÀI TRỪ CHỨC NĂNG LẬP BÁO CÁO THÌ CÁC CHỨC NĂNG CÒN LẠI SẼ CÓ DEMO CHO CÁC BẠN CÙNG XEM.</a:t>
            </a:r>
            <a:endParaRPr/>
          </a:p>
        </p:txBody>
      </p:sp>
      <p:sp>
        <p:nvSpPr>
          <p:cNvPr id="466" name="Google Shape;46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KNIME CUNG CẤP CÔNG CỤ SOẠN THẢO BÁO CÁO CŨNG NHƯ TEMPLATE BÁO CÁO. NÓ CŨNG HỖ TRỢ TẠO BÁO CÁO BIRT.</a:t>
            </a:r>
            <a:endParaRPr/>
          </a:p>
          <a:p>
            <a:pPr indent="0" lvl="0" marL="0" rtl="0" algn="l">
              <a:lnSpc>
                <a:spcPct val="100000"/>
              </a:lnSpc>
              <a:spcBef>
                <a:spcPts val="0"/>
              </a:spcBef>
              <a:spcAft>
                <a:spcPts val="0"/>
              </a:spcAft>
              <a:buSzPts val="1400"/>
              <a:buNone/>
            </a:pPr>
            <a:r>
              <a:rPr lang="en-US"/>
              <a:t>CÁI BIRT NÀY LÀ CỦA BÊN THỨ BA ĐƯỢC NHÚNG VÀO KNIME. AI CHƯA BIẾT VỀ BIRT THÌ CÓ THỂ TÌM HIỂU THÊM TRÊN MẠNG NHA!</a:t>
            </a:r>
            <a:endParaRPr/>
          </a:p>
          <a:p>
            <a:pPr indent="0" lvl="0" marL="0" rtl="0" algn="l">
              <a:lnSpc>
                <a:spcPct val="100000"/>
              </a:lnSpc>
              <a:spcBef>
                <a:spcPts val="0"/>
              </a:spcBef>
              <a:spcAft>
                <a:spcPts val="0"/>
              </a:spcAft>
              <a:buSzPts val="1400"/>
              <a:buNone/>
            </a:pPr>
            <a:r>
              <a:rPr lang="en-US"/>
              <a:t>(BẤM 1 CÁI ĐỂ CÁI HÌNH HIỆN RA RỒI NÓI TIẾP)</a:t>
            </a:r>
            <a:endParaRPr/>
          </a:p>
          <a:p>
            <a:pPr indent="0" lvl="0" marL="0" rtl="0" algn="l">
              <a:lnSpc>
                <a:spcPct val="100000"/>
              </a:lnSpc>
              <a:spcBef>
                <a:spcPts val="0"/>
              </a:spcBef>
              <a:spcAft>
                <a:spcPts val="0"/>
              </a:spcAft>
              <a:buSzPts val="1400"/>
              <a:buNone/>
            </a:pPr>
            <a:r>
              <a:t/>
            </a:r>
            <a:endParaRPr/>
          </a:p>
        </p:txBody>
      </p:sp>
      <p:sp>
        <p:nvSpPr>
          <p:cNvPr id="485" name="Google Shape;48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c9aba2e1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2c9aba2e19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ĐÂY CÁI GIAO DIỆN SOẠN BÁO CÁO NÓ SẼ NHƯ THẾ NÀY. CŨNG KHÁ LÀ THÂN THIỆN.</a:t>
            </a:r>
            <a:endParaRPr/>
          </a:p>
        </p:txBody>
      </p:sp>
      <p:sp>
        <p:nvSpPr>
          <p:cNvPr id="507" name="Google Shape;507;g2c9aba2e19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VÀ TIẾP THEO LÀ PHẦN DEMO ỨNG DỤNG KNIME VỚI BỘ DỮ LIỆU BIGMART SALE. XIN MỜI BẠN LUÂN LÊN TIẾN HÀNH DEMO CHO CÁC BẠN CÙNG XEM!</a:t>
            </a:r>
            <a:endParaRPr/>
          </a:p>
        </p:txBody>
      </p:sp>
      <p:sp>
        <p:nvSpPr>
          <p:cNvPr id="513" name="Google Shape;51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ƯU ĐIỂM CỦA KNIME THÌ NÃY GIỜ ĐÃ ĐƯỢC GIỚI THIỆU KHÁ NHIỀU. ĐÓ LÀ NÓ FREE! MÃ NGUỒN MỞ. HIỆN NAY KNIME PHÁT HÀNH ĐỒNG THỜI 2 BẢN LÀ MÃ NGUỒN MỞ VÀ BẢN TRẢ PHÍ. TUY NHIÊN, KNIME CŨNG ĐÃ QUÁ XỊN Ở BẢN MÃ NGUỒN MỞ RỒI!</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BẢN THÂN NỀN TẢNG NÓ CŨNG THUỘC DẠNG PLUG-INS VÀ NÓ CHO PHÉP RẤT NHIỀU BÊN THAM GIA TÍCH HỢP VÀO NÓ NHƯ MỘT TÍNH NĂNG. VÀ CHÚNG TA CÓ THỂ THẤY LÀ NÓ CÓ CẢ CÁC CÁI THƯ VIỆN NHƯ TENSORFLOW, SPARK,… TOÀN LÀ NHỮNG THƯ VIỆN MẠNH VÀ CŨNG MÃ NGUỒN MỞ.</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MỘT CÁI NỮA LÀ NÓ RẤT GIỐNG VỚI NODE RED, DỄ THAO TÁC, CHỈ CẦN KÉO THẢ VÀ TINH CHỈNH MỘT VÀI THÔNG SỐ LÀ XONG, THẬM CHÍ KHÔNG CẦN CODE! MÀ NẾU CẦN CODE THÌ DÙNG JAVA, PYTHON, JS HAY R ĐỀU ĐƯỢC.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ƯU ĐIỂM CUỐI CÙNG LÀ NÓ CÓ NHIỀU DOCUMENTS, CÓ CẢ SÁCH VÀ CÁC KHOÁ HỌC ĐƯỢC CUNG CẤP BỞI NHÀ PHÁT TRIỂN. CHÚNG TA CÓ THỂ TÌM THẤY HƯỚNG DẪN SỬ DỤNG, CÀI ĐẶT CỦA KNIME TRÊN TRANG CHỦ KỂ TỪ PHIÊN BẢN 3.6 TRỞ ĐI? HƠI KHÓ HIỂU LÀ TẠI SAO NÓ LẠI XOÁ DOCUMENT CỦA NHỮNG PHIÊN BẢN CŨ HƠN. VÀ ĐIỀU NÀY CŨNG GÂY KHÓ KHĂN CHO NHÓM KHI SOẠN ĐẾN PHẦN LỊCH SỬ HÌNH THÀNH VÀ PHÁT TRIỂN. HẦU HẾT LÀ KHÔNG CÓ DOCUMENT ĐỂ MÌNH PHÂN TÍCH TÍNH NĂNG CỦA NÓ Ở CÁC PHIÊN BẢN CŨ. NÊN NHỮNG PHIÊN BẢN ĐÓ CHỈ CÓ THỂ NÓI SUÔNG THÔI. TỪ 3.6 TRỞ ĐI THÌ MỚI CÓ DOCUMENT ĐỂ MÌNH ĐỌC CÁC CHANGELOG MỚI NẮM ĐƯỢC TÍNH NĂNG CỦA NÓ.</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NHƯỢC ĐIỂM DUY NHẤT LÀ NÓ KHÔNG CÓ MỘT CƠ CHẾ CỤ THỂ NÀO CHO VIỆC HỖ TRỢ XÁC ĐỊNH CÁC RÀNG BUỘC DỮ LIỆU. CÁI NÀY MÌNH PHẢI LÀM THỦ CÔNG BẰNG CÁCH PHỐI HỢP CÁC CÁI NODE HOẶC CHẠY CODE. SO VỚI VIỆC PHÂN TÍCH DỮ LIỆU THUẦN BẰNG PYTHON HAY R THÌ KNIME VẪN TIỆN HƠN NHIỀU.</a:t>
            </a:r>
            <a:endParaRPr/>
          </a:p>
          <a:p>
            <a:pPr indent="0" lvl="0" marL="0" rtl="0" algn="l">
              <a:lnSpc>
                <a:spcPct val="100000"/>
              </a:lnSpc>
              <a:spcBef>
                <a:spcPts val="0"/>
              </a:spcBef>
              <a:spcAft>
                <a:spcPts val="0"/>
              </a:spcAft>
              <a:buSzPts val="1400"/>
              <a:buNone/>
            </a:pPr>
            <a:r>
              <a:t/>
            </a:r>
            <a:endParaRPr/>
          </a:p>
        </p:txBody>
      </p:sp>
      <p:sp>
        <p:nvSpPr>
          <p:cNvPr id="542" name="Google Shape;54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ĐỌC SLIDE THÔI, LÂU LÂU CHÉM VÀI CÂU HÀI HÀI VÔ CŨNG ĐƯỢC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ĐỌC XONG THÌ NÊU CẢM NHẬN 1 XÍU VỀ CÁI RAPID MINER =&gt; GIAO DIỆN KHÁ LÀ TÙ VÀ HƠI KHÓ DÙNG, NHÌN NÓ CỨ BỊ RỐI RỐI. MẶC DÙ NÓ ĐƯỢC ĐÁNH GIÁ LÀ MẠNH VÀ LINH HOẠT NHƯNG NẾU XÉT VỀ ĐỘ THÂN THIỆN VỚI NGƯỜI DÙNG THÌ VẪN THUA KNIME, THẬM CHÍ BẢN THÂN EM CÒN CẢM THẤY NÓ KHÔNG ƯA NHÌN BẰNG POWER BI, MỘT CÁI TOOL TƯƠNG TỰ CỦA NHÀ MICROSOFT.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CÒN VỀ CÁC PHẦN KHÁC CỦA RAPID MINER THÌ NHÓM CHƯA THỂ BÌNH LUẬN VÌ CHƯA THỰC SỰ TRẢI NGHIỆM. NÊN PHẦN NÀY XIN ĐƯỢC TẠM KẾT Ở ĐÂY.</a:t>
            </a:r>
            <a:endParaRPr/>
          </a:p>
        </p:txBody>
      </p:sp>
      <p:sp>
        <p:nvSpPr>
          <p:cNvPr id="600" name="Google Shape;60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c9ad08ea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2c9ad08eab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ĐỌC SLIDE THÔI, LÂU LÂU CHÉM VÀI CÂU HÀI HÀI VÔ CŨNG ĐƯỢC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ĐỌC XONG THÌ NÊU CẢM NHẬN 1 XÍU VỀ CÁI RAPID MINER =&gt; GIAO DIỆN KHÁ LÀ TÙ VÀ HƠI KHÓ DÙNG, NHÌN NÓ CỨ BỊ RỐI RỐI. MẶC DÙ NÓ ĐƯỢC ĐÁNH GIÁ LÀ MẠNH VÀ LINH HOẠT NHƯNG NẾU XÉT VỀ ĐỘ THÂN THIỆN VỚI NGƯỜI DÙNG THÌ VẪN THUA KNIME, THẬM CHÍ BẢN THÂN EM CÒN CẢM THẤY NÓ KHÔNG ƯA NHÌN BẰNG POWER BI, MỘT CÁI TOOL TƯƠNG TỰ CỦA NHÀ MICROSOFT.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CÒN VỀ CÁC PHẦN KHÁC CỦA RAPID MINER THÌ NHÓM CHƯA THỂ BÌNH LUẬN VÌ CHƯA THỰC SỰ TRẢI NGHIỆM. NÊN PHẦN NÀY XIN ĐƯỢC TẠM KẾT Ở ĐÂY.</a:t>
            </a:r>
            <a:endParaRPr/>
          </a:p>
        </p:txBody>
      </p:sp>
      <p:sp>
        <p:nvSpPr>
          <p:cNvPr id="621" name="Google Shape;621;g2c9ad08eab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ĐỌC SLIDE THÔI, LÂU LÂU CHÉM VÀI CÂU HÀI HÀI VÔ CŨNG ĐƯỢC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ĐỌC XONG THÌ NÊU CẢM NHẬN 1 XÍU VỀ CÁI RAPID MINER =&gt; GIAO DIỆN KHÁ LÀ TÙ VÀ HƠI KHÓ DÙNG, NHÌN NÓ CỨ BỊ RỐI RỐI. MẶC DÙ NÓ ĐƯỢC ĐÁNH GIÁ LÀ MẠNH VÀ LINH HOẠT NHƯNG NẾU XÉT VỀ ĐỘ THÂN THIỆN VỚI NGƯỜI DÙNG THÌ VẪN THUA KNIME, THẬM CHÍ BẢN THÂN EM CÒN CẢM THẤY NÓ KHÔNG ƯA NHÌN BẰNG POWER BI, MỘT CÁI TOOL TƯƠNG TỰ CỦA NHÀ MICROSOFT.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CÒN VỀ CÁC PHẦN KHÁC CỦA RAPID MINER THÌ NHÓM CHƯA THỂ BÌNH LUẬN VÌ CHƯA THỰC SỰ TRẢI NGHIỆM. NÊN PHẦN NÀY XIN ĐƯỢC TẠM KẾT Ở ĐÂY.</a:t>
            </a:r>
            <a:endParaRPr/>
          </a:p>
        </p:txBody>
      </p:sp>
      <p:sp>
        <p:nvSpPr>
          <p:cNvPr id="640" name="Google Shape;640;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Tóm tắt qua phần nội dung. Sẽ gồm có 4 phần chính:</a:t>
            </a:r>
            <a:endParaRPr/>
          </a:p>
          <a:p>
            <a:pPr indent="-317500" lvl="0" marL="457200" rtl="0" algn="l">
              <a:lnSpc>
                <a:spcPct val="100000"/>
              </a:lnSpc>
              <a:spcBef>
                <a:spcPts val="0"/>
              </a:spcBef>
              <a:spcAft>
                <a:spcPts val="0"/>
              </a:spcAft>
              <a:buSzPts val="1400"/>
              <a:buChar char="-"/>
            </a:pPr>
            <a:r>
              <a:rPr lang="en-US"/>
              <a:t>Phần đầu sẽ là phần giới thiệu sơ lược về KNIME, giải thích tại sao KNIME là một giải pháp tốt và được nhóm khuyến nghị trong phần trình bày này. Cũng như là một vài nét về lịch sử hình thành và phát triển của KNIME.</a:t>
            </a:r>
            <a:endParaRPr/>
          </a:p>
          <a:p>
            <a:pPr indent="-317500" lvl="0" marL="457200" rtl="0" algn="l">
              <a:lnSpc>
                <a:spcPct val="100000"/>
              </a:lnSpc>
              <a:spcBef>
                <a:spcPts val="0"/>
              </a:spcBef>
              <a:spcAft>
                <a:spcPts val="0"/>
              </a:spcAft>
              <a:buSzPts val="1400"/>
              <a:buChar char="-"/>
            </a:pPr>
            <a:r>
              <a:rPr lang="en-US"/>
              <a:t>Phần thứ 2 sẽ giới thiệu qua các tính năng chính của KNIME bao gồm các tính năng liên quan đến: Nhập/xuất dữ liệu, Xử lý dữ liệu, Trực quan hoá, Phân tích dữ liệu và xây dựng mô hình và cuối cùng là tính năng lập báo cáo.</a:t>
            </a:r>
            <a:endParaRPr/>
          </a:p>
          <a:p>
            <a:pPr indent="-317500" lvl="0" marL="457200" rtl="0" algn="l">
              <a:lnSpc>
                <a:spcPct val="100000"/>
              </a:lnSpc>
              <a:spcBef>
                <a:spcPts val="0"/>
              </a:spcBef>
              <a:spcAft>
                <a:spcPts val="0"/>
              </a:spcAft>
              <a:buSzPts val="1400"/>
              <a:buChar char="-"/>
            </a:pPr>
            <a:r>
              <a:rPr lang="en-US"/>
              <a:t>Phần thứ 3 là phần demo các tính sẽ được trình bày bởi bạn Luân.</a:t>
            </a:r>
            <a:endParaRPr/>
          </a:p>
          <a:p>
            <a:pPr indent="-317500" lvl="0" marL="457200" rtl="0" algn="l">
              <a:lnSpc>
                <a:spcPct val="100000"/>
              </a:lnSpc>
              <a:spcBef>
                <a:spcPts val="0"/>
              </a:spcBef>
              <a:spcAft>
                <a:spcPts val="0"/>
              </a:spcAft>
              <a:buSzPts val="1400"/>
              <a:buChar char="-"/>
            </a:pPr>
            <a:r>
              <a:rPr lang="en-US"/>
              <a:t>Phần thứ 4 là phần phân tích và so sánh sẽ được trình bày bởi bạn Khánh.</a:t>
            </a:r>
            <a:endParaRPr/>
          </a:p>
          <a:p>
            <a:pPr indent="-317500" lvl="0" marL="457200" rtl="0" algn="l">
              <a:lnSpc>
                <a:spcPct val="100000"/>
              </a:lnSpc>
              <a:spcBef>
                <a:spcPts val="0"/>
              </a:spcBef>
              <a:spcAft>
                <a:spcPts val="0"/>
              </a:spcAft>
              <a:buSzPts val="1400"/>
              <a:buChar char="-"/>
            </a:pPr>
            <a:r>
              <a:rPr lang="en-US"/>
              <a:t>Và cuối cùng là phần tổng kết.</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TIẾP TỤC ĐỌC NHANH SLIDE!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TỔNG KẾT LẠI THÌ KNIME LÀ MỘT TOOL KHÁ XỊN VÀ HỮU ÍCH KHI CHÚNG TA LÀM VIỆC VỚI DỮ LIỆU. NÓ TÍCH HỢP SẴN CÁC THAO TÁC ĐỐI VỚI DỮ LIỆU TỪ CƠ BẢN ĐẾN NÂNG CAO NHƯ DỰNG MÔ HÌNH DEEP LEARNING….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VÀ VÌ NÓ MÃ NGUỒN MỞ NÊN NHÓM ĐẶC BIỆT RECOMMEND CÁC BẠN CÂN NHẮC SỬ DỤNG. VÌ VỪA TIỆN DỤNG VỪA KHÔNG MẤT PHÍ.</a:t>
            </a:r>
            <a:endParaRPr/>
          </a:p>
          <a:p>
            <a:pPr indent="0" lvl="0" marL="0" rtl="0" algn="l">
              <a:lnSpc>
                <a:spcPct val="100000"/>
              </a:lnSpc>
              <a:spcBef>
                <a:spcPts val="0"/>
              </a:spcBef>
              <a:spcAft>
                <a:spcPts val="0"/>
              </a:spcAft>
              <a:buSzPts val="1400"/>
              <a:buNone/>
            </a:pPr>
            <a:r>
              <a:t/>
            </a:r>
            <a:endParaRPr/>
          </a:p>
        </p:txBody>
      </p:sp>
      <p:sp>
        <p:nvSpPr>
          <p:cNvPr id="659" name="Google Shape;65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ĐÂY LÀ MỘT SỐ NGUỒN MÀ NHÓM THAM KHẢO TRONG QUÁ TRÌNH SOẠN SLIDES, QUÝ THẦY CÔ VÀ CÁC BẠN CÓ THỂ XEM KỸ HƠN TRONG FILE THUYẾT TRÌNH TRÊN GOOGLE DRIVE! </a:t>
            </a:r>
            <a:endParaRPr/>
          </a:p>
        </p:txBody>
      </p:sp>
      <p:sp>
        <p:nvSpPr>
          <p:cNvPr id="672" name="Google Shape;67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CÒN BÂY GIỜ THÌ PHẦN TRÌNH BÀY CỦA NHÓM 07 VỚI ĐỀ TÀI KNIME ANALYTICS PLATFORM XIN ĐƯỢC PHÉP KẾT THÚC. RẤT CẢM ƠN QUÝ THẦY CÔ VÀ CÁC BẠN ĐÃ THEO DÕI</a:t>
            </a:r>
            <a:endParaRPr/>
          </a:p>
        </p:txBody>
      </p:sp>
      <p:sp>
        <p:nvSpPr>
          <p:cNvPr id="692" name="Google Shape;69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702" name="Google Shape;70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KNIME LÀ VIẾT TẮT </a:t>
            </a:r>
            <a:r>
              <a:rPr lang="en-US" sz="1200">
                <a:solidFill>
                  <a:srgbClr val="B6E4FD"/>
                </a:solidFill>
                <a:latin typeface="Roboto Condensed"/>
                <a:ea typeface="Roboto Condensed"/>
                <a:cs typeface="Roboto Condensed"/>
                <a:sym typeface="Roboto Condensed"/>
              </a:rPr>
              <a:t>KNIME LÀ VIẾT TẮT CỦA KONSTANZ INFORMATION MINER. </a:t>
            </a:r>
            <a:endParaRPr/>
          </a:p>
          <a:p>
            <a:pPr indent="0" lvl="0" marL="0" marR="0" rtl="0" algn="l">
              <a:lnSpc>
                <a:spcPct val="100000"/>
              </a:lnSpc>
              <a:spcBef>
                <a:spcPts val="0"/>
              </a:spcBef>
              <a:spcAft>
                <a:spcPts val="0"/>
              </a:spcAft>
              <a:buClr>
                <a:srgbClr val="B6E4FD"/>
              </a:buClr>
              <a:buSzPts val="1200"/>
              <a:buFont typeface="Roboto Condensed"/>
              <a:buNone/>
            </a:pPr>
            <a:r>
              <a:rPr lang="en-US" sz="1200">
                <a:solidFill>
                  <a:srgbClr val="B6E4FD"/>
                </a:solidFill>
                <a:latin typeface="Roboto Condensed"/>
                <a:ea typeface="Roboto Condensed"/>
                <a:cs typeface="Roboto Condensed"/>
                <a:sym typeface="Roboto Condensed"/>
              </a:rPr>
              <a:t>ĐÂY LÀ MỘT NỀN TẢNG PHÂN TÍCH, BÁO CÁO VÀ TÍCH HỢP DỮ LIỆU MÃ NGUỒN MỞ ĐƯỢC PHÁT TRIỂN BỞI MỘT NHÓM KỸ SƯ ĐẾN TỪ TRƯỜNG ĐẠI HỌC KONSTANZ – ĐỨC. </a:t>
            </a:r>
            <a:endParaRPr/>
          </a:p>
          <a:p>
            <a:pPr indent="0" lvl="0" marL="0" marR="0" rtl="0" algn="l">
              <a:lnSpc>
                <a:spcPct val="100000"/>
              </a:lnSpc>
              <a:spcBef>
                <a:spcPts val="0"/>
              </a:spcBef>
              <a:spcAft>
                <a:spcPts val="0"/>
              </a:spcAft>
              <a:buClr>
                <a:srgbClr val="B6E4FD"/>
              </a:buClr>
              <a:buSzPts val="1200"/>
              <a:buFont typeface="Roboto Condensed"/>
              <a:buNone/>
            </a:pPr>
            <a:r>
              <a:rPr lang="en-US" sz="1200">
                <a:solidFill>
                  <a:srgbClr val="B6E4FD"/>
                </a:solidFill>
                <a:latin typeface="Roboto Condensed"/>
                <a:ea typeface="Roboto Condensed"/>
                <a:cs typeface="Roboto Condensed"/>
                <a:sym typeface="Roboto Condensed"/>
              </a:rPr>
              <a:t>KNIME ĐƯỢC TÍCH HỢP NHIỀU THÀNH PHẦN KHÁC NHAU, HỖ TRỢ HỌC MÁY VÀ KHAI THÁC DỮ LIỆU MẠNH MẼ.</a:t>
            </a:r>
            <a:endParaRPr/>
          </a:p>
          <a:p>
            <a:pPr indent="0" lvl="0" marL="0" marR="0" rtl="0" algn="l">
              <a:lnSpc>
                <a:spcPct val="100000"/>
              </a:lnSpc>
              <a:spcBef>
                <a:spcPts val="0"/>
              </a:spcBef>
              <a:spcAft>
                <a:spcPts val="0"/>
              </a:spcAft>
              <a:buClr>
                <a:srgbClr val="B6E4FD"/>
              </a:buClr>
              <a:buSzPts val="1200"/>
              <a:buFont typeface="Roboto Condensed"/>
              <a:buNone/>
            </a:pPr>
            <a:r>
              <a:rPr lang="en-US" sz="1200">
                <a:solidFill>
                  <a:srgbClr val="B6E4FD"/>
                </a:solidFill>
                <a:latin typeface="Roboto Condensed"/>
                <a:ea typeface="Roboto Condensed"/>
                <a:cs typeface="Roboto Condensed"/>
                <a:sym typeface="Roboto Condensed"/>
              </a:rPr>
              <a:t>CỐT LÕI CỦA KNIME DỰA TRÊN CONCEPT “THE BUILDING BLOCKS OF ANALYTICS”. VÀ SAU ĐÂY EM XIN GIẢI THÍCH ĐÔI CHÚT VỀ CONCEPT NÀY (CHUYỂN SLIDE).</a:t>
            </a:r>
            <a:endParaRPr/>
          </a:p>
        </p:txBody>
      </p:sp>
      <p:sp>
        <p:nvSpPr>
          <p:cNvPr id="142" name="Google Shape;14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BUILDING BLOCKS OF ANALYTICS LÀ MỘT THUẬT NGỮ PHỔ QUÁT VÀ CÓ NHIỀU CÁCH DIỄN GIẢI KHÁC NHAU.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TUY NHIÊN EM XIN ĐƯỢC TRÍCH DẪN MỘT CÁCH DIỄN GIẢI MÀ EM CHO LÀ ĐẦY ĐỦ NHẤT: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BUILDING BLOCKS OF ANALYTICS </a:t>
            </a:r>
            <a:r>
              <a:rPr b="0" i="0" lang="en-US">
                <a:latin typeface="Quattrocento Sans"/>
                <a:ea typeface="Quattrocento Sans"/>
                <a:cs typeface="Quattrocento Sans"/>
                <a:sym typeface="Quattrocento Sans"/>
              </a:rPr>
              <a:t>LÀ NHỮNG YẾU TỐ CƠ BẢN TẠO NÊN QUÁ TRÌNH PHÂN TÍCH DỮ LIỆU</a:t>
            </a:r>
            <a:r>
              <a:rPr lang="en-US"/>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NHẬP DỮ LIỆU TỪ NGUỒN -&gt; XỬ LÝ/ LÀM SẠCH/ CHUẨN HOÁ, TÁI TỔ CHỨC/CẤU TRÚC DỮ LIỆU -&gt; </a:t>
            </a:r>
            <a:endParaRPr/>
          </a:p>
          <a:p>
            <a:pPr indent="0" lvl="0" marL="0" rtl="0" algn="l">
              <a:lnSpc>
                <a:spcPct val="100000"/>
              </a:lnSpc>
              <a:spcBef>
                <a:spcPts val="0"/>
              </a:spcBef>
              <a:spcAft>
                <a:spcPts val="0"/>
              </a:spcAft>
              <a:buSzPts val="1400"/>
              <a:buNone/>
            </a:pPr>
            <a:r>
              <a:rPr lang="en-US"/>
              <a:t>PHÂN TÍCH DỮ LIỆU BAO GỒM CÁC DẠNG NHƯ: PHÂN TÍCH MÔ TẢ, PHÂN TÍCH CHẨN ĐOÁN, PHÂN TÍCH DỰ ĐOÁN, PHÂN TÍCH CHỈ ĐỊNH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TÙY VÀO NGỮ CẢNH VÀ NHU CẦU. CUỐI CÙNG CHO RA ĐƯỢC CÁC KẾT QUẢ CÓ GIÁ TRỊ CHO DOANH NGHIỆP HOẶC MỤC TIÊU NGHIÊN CỨU.</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Và concept này cũng chính là nền tảng của KNIME!</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THỨ NHẤT: KNIME LÀ MỘT NỀN TẢNG MÃ NGUỒN MỞ -&gt; NÓ MIỄN PHÍ.</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THỨ HAI: DO ĐƯỢC VIẾT BẰNG NGÔN NGỮ JAVA NÊN KNIME LÀ MỘT CÔNG CỤ HỖ TRỢ ĐA NỀN TẢNG.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THỨ BA: KNIME CÓ GIAO DIỆN END-TO-END GIÚP DỄ DÀNG TIẾP CẬN VÀ SỬ DỤNG, THẬM CHÍ KHÔNG BẮT BUỘC PHẢI BIẾT LẬP TRÌNH. NỀN TẢNG NÀY CÓ GIAO DIỆN VÀ CÁCH SỬ DỤNG TƯƠNG TỰ NHƯ NODE RED. HẦU HẾT CHÚNG TA ĐỀU ĐÃ TIẾP XÚC QUA NODE RED Ở MÔN INTRODUCTION TO IoT RỒI NÊN MÌNH CHO RẰNG KNIME SẼ CÀNG THÂN THIỆN VÀ DỄ HƠN ĐỐI VỚI CHÚNG 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THỨ TƯ: KNIME HỖ TRỢ NHIỀU LOẠI DỮ LIỆU TỪ DỮ LIỆU CẤU TRÚC NHƯ CÁC SHEET EXCEL, CÁC BẢNG SQL CHO ĐẾN BÁN CẤU TRÚC NHƯ JSON VÀ PHI CẤU TRÚC NHƯ DỮ LIỆU HÌNH ẢNH. THỨ NĂM: KNIME HỖ TRỢ KHẢ NĂNG TIẾP CẬN THEO HƯỚNG LẬP TRÌNH RẤT MẠNH MẼ, NÓ HỖ TRỢ HẦU HẾT CÁC NGÔN NGỮ MẠNH VỀ KHOA HỌC DỮ LIỆU NHƯ: JAVA, PYTHON, R VÀ JAVASCRIPT.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THỨ SÁU: KNIME CŨNG ĐƯỢC TÍCH HỢP THÊM CÁC FRAMEWORK VÀ CÁC API MẠNH VÀ HIỆN ĐẠI NHƯ: SPARK, GOOGLE TENSORFLOW, KAFKA VÀ CÁC MÔ HÌNH NGÔN NGỮ LỚN. ĐIỀU NÀY ĐỒNG NGHĨA VỚI VIỆC, KNIME CŨNG LÀ MỘT CÔNG CỤ MẠNH CHO HỌC MÁY, DEEP LEARNING.</a:t>
            </a:r>
            <a:endParaRPr/>
          </a:p>
        </p:txBody>
      </p:sp>
      <p:sp>
        <p:nvSpPr>
          <p:cNvPr id="199" name="Google Shape;1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ĐÂY LÀ HÌNH ẢNH MINH HOẠ CHO GIAO DIỆN CỦA KNIME. CHÚNG TA CÓ THỂ THẤY LÀ NÓ RẤT GIỐNG VỚI NODE RED NÊN RẤT DỄ SỬ DỤNG. ĐỐI VỚI END-USER THÌ CHỈ CẦN KÉO THẢ LÀ CÓ THỂ THỰC HIỆN ĐƯỢC HẦU HẾT CÁC THAO TÁC CẦN THIẾT.</a:t>
            </a:r>
            <a:endParaRPr/>
          </a:p>
        </p:txBody>
      </p:sp>
      <p:sp>
        <p:nvSpPr>
          <p:cNvPr id="231" name="Google Shape;23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0"/>
          <p:cNvSpPr/>
          <p:nvPr>
            <p:ph idx="2" type="pic"/>
          </p:nvPr>
        </p:nvSpPr>
        <p:spPr>
          <a:xfrm>
            <a:off x="1792288" y="612775"/>
            <a:ext cx="5486400" cy="4114800"/>
          </a:xfrm>
          <a:prstGeom prst="rect">
            <a:avLst/>
          </a:prstGeom>
          <a:noFill/>
          <a:ln>
            <a:noFill/>
          </a:ln>
        </p:spPr>
      </p:sp>
      <p:sp>
        <p:nvSpPr>
          <p:cNvPr id="68" name="Google Shape;68;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png"/></Relationships>
</file>

<file path=ppt/slides/_rels/slide31.xml.rels><?xml version="1.0" encoding="UTF-8" standalone="yes"?><Relationships xmlns="http://schemas.openxmlformats.org/package/2006/relationships"><Relationship Id="rId11" Type="http://schemas.openxmlformats.org/officeDocument/2006/relationships/hyperlink" Target="https://www.scale123.com/analytics-architecture-diagram-property-management/" TargetMode="External"/><Relationship Id="rId10" Type="http://schemas.openxmlformats.org/officeDocument/2006/relationships/hyperlink" Target="https://www.trustradius.com/reviews/knime-analytics-platform-2023-09-24-02-50-48" TargetMode="External"/><Relationship Id="rId13" Type="http://schemas.openxmlformats.org/officeDocument/2006/relationships/hyperlink" Target="https://redfield.ai/knime-vs-rapidminer/#What_Is_KNIME" TargetMode="External"/><Relationship Id="rId12" Type="http://schemas.openxmlformats.org/officeDocument/2006/relationships/hyperlink" Target="https://hub.knime.com/knime/spaces/Examples/00_Components/Data%20Manipulation~hjR-MWGEtsyRJgCV/" TargetMode="External"/><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hyperlink" Target="https://www.peerspot.com/products/comparisons/knime_vs_rapidminer" TargetMode="External"/><Relationship Id="rId15" Type="http://schemas.openxmlformats.org/officeDocument/2006/relationships/hyperlink" Target="https://medium.com/low-code-for-advanced-data-science/the-best-kept-secret-in-data-science-is-knime-e4d5e23c252b" TargetMode="External"/><Relationship Id="rId14" Type="http://schemas.openxmlformats.org/officeDocument/2006/relationships/hyperlink" Target="https://medium.com/sfu-cspmp/want-to-do-data-analysis-without-coding-use-knime-efee95d35016" TargetMode="External"/><Relationship Id="rId16" Type="http://schemas.openxmlformats.org/officeDocument/2006/relationships/hyperlink" Target="https://medium.com/low-code-for-advanced-data-science/why-should-you-learn-knime-68c3f9142d4" TargetMode="External"/><Relationship Id="rId5" Type="http://schemas.openxmlformats.org/officeDocument/2006/relationships/image" Target="../media/image4.png"/><Relationship Id="rId6" Type="http://schemas.openxmlformats.org/officeDocument/2006/relationships/hyperlink" Target="https://www.knime.com/getting-started-guide" TargetMode="External"/><Relationship Id="rId7" Type="http://schemas.openxmlformats.org/officeDocument/2006/relationships/hyperlink" Target="https://docs.knime.com/?pk_vid=1de43c59d1af5b0217122678235d49eb" TargetMode="External"/><Relationship Id="rId8" Type="http://schemas.openxmlformats.org/officeDocument/2006/relationships/hyperlink" Target="https://doi.org/10.3233/efi-23002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87" name="Shape 87"/>
        <p:cNvGrpSpPr/>
        <p:nvPr/>
      </p:nvGrpSpPr>
      <p:grpSpPr>
        <a:xfrm>
          <a:off x="0" y="0"/>
          <a:ext cx="0" cy="0"/>
          <a:chOff x="0" y="0"/>
          <a:chExt cx="0" cy="0"/>
        </a:xfrm>
      </p:grpSpPr>
      <p:sp>
        <p:nvSpPr>
          <p:cNvPr id="88" name="Google Shape;88;p1"/>
          <p:cNvSpPr/>
          <p:nvPr/>
        </p:nvSpPr>
        <p:spPr>
          <a:xfrm rot="9675324">
            <a:off x="-532039" y="5009151"/>
            <a:ext cx="24228392" cy="8121818"/>
          </a:xfrm>
          <a:custGeom>
            <a:rect b="b" l="l" r="r" t="t"/>
            <a:pathLst>
              <a:path extrusionOk="0" h="8121818" w="24228392">
                <a:moveTo>
                  <a:pt x="0" y="0"/>
                </a:moveTo>
                <a:lnTo>
                  <a:pt x="24228391" y="0"/>
                </a:lnTo>
                <a:lnTo>
                  <a:pt x="24228391"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89" name="Google Shape;89;p1"/>
          <p:cNvGrpSpPr/>
          <p:nvPr/>
        </p:nvGrpSpPr>
        <p:grpSpPr>
          <a:xfrm>
            <a:off x="8917265" y="-8450056"/>
            <a:ext cx="17520116" cy="17520116"/>
            <a:chOff x="0" y="0"/>
            <a:chExt cx="812800" cy="812800"/>
          </a:xfrm>
        </p:grpSpPr>
        <p:sp>
          <p:nvSpPr>
            <p:cNvPr id="90" name="Google Shape;90;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2" name="Google Shape;92;p1"/>
          <p:cNvSpPr/>
          <p:nvPr/>
        </p:nvSpPr>
        <p:spPr>
          <a:xfrm>
            <a:off x="9332240" y="0"/>
            <a:ext cx="8955760" cy="8955760"/>
          </a:xfrm>
          <a:custGeom>
            <a:rect b="b" l="l" r="r" t="t"/>
            <a:pathLst>
              <a:path extrusionOk="0" h="6350000" w="6350000">
                <a:moveTo>
                  <a:pt x="0" y="0"/>
                </a:moveTo>
                <a:cubicBezTo>
                  <a:pt x="0" y="3506470"/>
                  <a:pt x="2843530" y="6350000"/>
                  <a:pt x="6350000" y="6350000"/>
                </a:cubicBezTo>
                <a:lnTo>
                  <a:pt x="6350000" y="0"/>
                </a:lnTo>
                <a:lnTo>
                  <a:pt x="0" y="0"/>
                </a:lnTo>
                <a:close/>
              </a:path>
            </a:pathLst>
          </a:custGeom>
          <a:blipFill rotWithShape="1">
            <a:blip r:embed="rId4">
              <a:alphaModFix/>
            </a:blip>
            <a:stretch>
              <a:fillRect b="0" l="-28060" r="-50224"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txBox="1"/>
          <p:nvPr/>
        </p:nvSpPr>
        <p:spPr>
          <a:xfrm>
            <a:off x="1028700" y="5901499"/>
            <a:ext cx="7157940" cy="1776731"/>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Clr>
                <a:srgbClr val="000000"/>
              </a:buClr>
              <a:buSzPts val="10299"/>
              <a:buFont typeface="Arial"/>
              <a:buNone/>
            </a:pPr>
            <a:r>
              <a:rPr b="1" i="0" lang="en-US" sz="10299" u="none" cap="none" strike="noStrike">
                <a:solidFill>
                  <a:srgbClr val="D9EAF3"/>
                </a:solidFill>
                <a:latin typeface="Roboto Condensed"/>
                <a:ea typeface="Roboto Condensed"/>
                <a:cs typeface="Roboto Condensed"/>
                <a:sym typeface="Roboto Condensed"/>
              </a:rPr>
              <a:t>KNIME</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1028700" y="7293329"/>
            <a:ext cx="12240039" cy="1776731"/>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Clr>
                <a:srgbClr val="000000"/>
              </a:buClr>
              <a:buSzPts val="10299"/>
              <a:buFont typeface="Arial"/>
              <a:buNone/>
            </a:pPr>
            <a:r>
              <a:rPr b="1" i="0" lang="en-US" sz="10299" u="none" cap="none" strike="noStrike">
                <a:solidFill>
                  <a:srgbClr val="B6E4FD"/>
                </a:solidFill>
                <a:latin typeface="Roboto Condensed"/>
                <a:ea typeface="Roboto Condensed"/>
                <a:cs typeface="Roboto Condensed"/>
                <a:sym typeface="Roboto Condensed"/>
              </a:rPr>
              <a:t>Analytics Platform</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rot="-5639383">
            <a:off x="-1725423" y="-3093512"/>
            <a:ext cx="8106264" cy="6807027"/>
          </a:xfrm>
          <a:custGeom>
            <a:rect b="b" l="l" r="r" t="t"/>
            <a:pathLst>
              <a:path extrusionOk="0" h="6807027" w="8106264">
                <a:moveTo>
                  <a:pt x="0" y="0"/>
                </a:moveTo>
                <a:lnTo>
                  <a:pt x="8106264" y="0"/>
                </a:lnTo>
                <a:lnTo>
                  <a:pt x="8106264" y="6807027"/>
                </a:lnTo>
                <a:lnTo>
                  <a:pt x="0" y="6807027"/>
                </a:lnTo>
                <a:lnTo>
                  <a:pt x="0" y="0"/>
                </a:lnTo>
                <a:close/>
              </a:path>
            </a:pathLst>
          </a:custGeom>
          <a:blipFill rotWithShape="1">
            <a:blip r:embed="rId5">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
          <p:cNvSpPr/>
          <p:nvPr/>
        </p:nvSpPr>
        <p:spPr>
          <a:xfrm rot="8803574">
            <a:off x="-3009583" y="4548552"/>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5">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244" name="Shape 244"/>
        <p:cNvGrpSpPr/>
        <p:nvPr/>
      </p:nvGrpSpPr>
      <p:grpSpPr>
        <a:xfrm>
          <a:off x="0" y="0"/>
          <a:ext cx="0" cy="0"/>
          <a:chOff x="0" y="0"/>
          <a:chExt cx="0" cy="0"/>
        </a:xfrm>
      </p:grpSpPr>
      <p:sp>
        <p:nvSpPr>
          <p:cNvPr id="245" name="Google Shape;245;p10"/>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10"/>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7" name="Google Shape;247;p10"/>
          <p:cNvGrpSpPr/>
          <p:nvPr/>
        </p:nvGrpSpPr>
        <p:grpSpPr>
          <a:xfrm>
            <a:off x="1048942" y="1655078"/>
            <a:ext cx="7309714" cy="6976845"/>
            <a:chOff x="-156812" y="-5088"/>
            <a:chExt cx="6663624" cy="6360176"/>
          </a:xfrm>
        </p:grpSpPr>
        <p:sp>
          <p:nvSpPr>
            <p:cNvPr id="248" name="Google Shape;248;p10"/>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10"/>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0"/>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10"/>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10"/>
          <p:cNvSpPr txBox="1"/>
          <p:nvPr/>
        </p:nvSpPr>
        <p:spPr>
          <a:xfrm>
            <a:off x="8795563" y="1527309"/>
            <a:ext cx="8745081"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INTRODUCTION TO KNIME ANALYTICS PLATFORM</a:t>
            </a:r>
            <a:endParaRPr b="0" i="0" sz="1400" u="none" cap="none" strike="noStrike">
              <a:solidFill>
                <a:srgbClr val="000000"/>
              </a:solidFill>
              <a:latin typeface="Arial"/>
              <a:ea typeface="Arial"/>
              <a:cs typeface="Arial"/>
              <a:sym typeface="Arial"/>
            </a:endParaRPr>
          </a:p>
        </p:txBody>
      </p:sp>
      <p:sp>
        <p:nvSpPr>
          <p:cNvPr id="253" name="Google Shape;253;p10"/>
          <p:cNvSpPr txBox="1"/>
          <p:nvPr/>
        </p:nvSpPr>
        <p:spPr>
          <a:xfrm>
            <a:off x="9144000" y="4464050"/>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What is KNIME?</a:t>
            </a:r>
            <a:endParaRPr b="0" i="0" sz="1400" u="none" cap="none" strike="noStrike">
              <a:solidFill>
                <a:srgbClr val="000000"/>
              </a:solidFill>
              <a:latin typeface="Arial"/>
              <a:ea typeface="Arial"/>
              <a:cs typeface="Arial"/>
              <a:sym typeface="Arial"/>
            </a:endParaRPr>
          </a:p>
        </p:txBody>
      </p:sp>
      <p:sp>
        <p:nvSpPr>
          <p:cNvPr id="254" name="Google Shape;254;p10"/>
          <p:cNvSpPr txBox="1"/>
          <p:nvPr/>
        </p:nvSpPr>
        <p:spPr>
          <a:xfrm>
            <a:off x="9144000" y="5757862"/>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Why KNIME?</a:t>
            </a:r>
            <a:endParaRPr b="0" i="0" sz="1400" u="none" cap="none" strike="noStrike">
              <a:solidFill>
                <a:srgbClr val="000000"/>
              </a:solidFill>
              <a:latin typeface="Arial"/>
              <a:ea typeface="Arial"/>
              <a:cs typeface="Arial"/>
              <a:sym typeface="Arial"/>
            </a:endParaRPr>
          </a:p>
        </p:txBody>
      </p:sp>
      <p:sp>
        <p:nvSpPr>
          <p:cNvPr id="255" name="Google Shape;255;p10"/>
          <p:cNvSpPr txBox="1"/>
          <p:nvPr/>
        </p:nvSpPr>
        <p:spPr>
          <a:xfrm>
            <a:off x="9144000" y="7051675"/>
            <a:ext cx="6767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A brief of history.</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261" name="Shape 261"/>
        <p:cNvGrpSpPr/>
        <p:nvPr/>
      </p:nvGrpSpPr>
      <p:grpSpPr>
        <a:xfrm>
          <a:off x="0" y="0"/>
          <a:ext cx="0" cy="0"/>
          <a:chOff x="0" y="0"/>
          <a:chExt cx="0" cy="0"/>
        </a:xfrm>
      </p:grpSpPr>
      <p:sp>
        <p:nvSpPr>
          <p:cNvPr id="262" name="Google Shape;262;p11"/>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63" name="Google Shape;263;p11"/>
          <p:cNvCxnSpPr/>
          <p:nvPr/>
        </p:nvCxnSpPr>
        <p:spPr>
          <a:xfrm>
            <a:off x="8343901" y="4593438"/>
            <a:ext cx="1600202" cy="0"/>
          </a:xfrm>
          <a:prstGeom prst="straightConnector1">
            <a:avLst/>
          </a:prstGeom>
          <a:noFill/>
          <a:ln cap="flat" cmpd="sng" w="76200">
            <a:solidFill>
              <a:srgbClr val="457DA4"/>
            </a:solidFill>
            <a:prstDash val="solid"/>
            <a:round/>
            <a:headEnd len="sm" w="sm" type="none"/>
            <a:tailEnd len="sm" w="sm" type="none"/>
          </a:ln>
        </p:spPr>
      </p:cxnSp>
      <p:sp>
        <p:nvSpPr>
          <p:cNvPr id="264" name="Google Shape;264;p11"/>
          <p:cNvSpPr/>
          <p:nvPr/>
        </p:nvSpPr>
        <p:spPr>
          <a:xfrm>
            <a:off x="1028700" y="4009644"/>
            <a:ext cx="7315200" cy="1133856"/>
          </a:xfrm>
          <a:custGeom>
            <a:rect b="b" l="l" r="r" t="t"/>
            <a:pathLst>
              <a:path extrusionOk="0" h="1133856" w="7315200">
                <a:moveTo>
                  <a:pt x="0" y="0"/>
                </a:moveTo>
                <a:lnTo>
                  <a:pt x="7315200" y="0"/>
                </a:lnTo>
                <a:lnTo>
                  <a:pt x="7315200" y="1133856"/>
                </a:lnTo>
                <a:lnTo>
                  <a:pt x="0" y="113385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11"/>
          <p:cNvSpPr/>
          <p:nvPr/>
        </p:nvSpPr>
        <p:spPr>
          <a:xfrm>
            <a:off x="9144000" y="4009644"/>
            <a:ext cx="7315200" cy="1133856"/>
          </a:xfrm>
          <a:custGeom>
            <a:rect b="b" l="l" r="r" t="t"/>
            <a:pathLst>
              <a:path extrusionOk="0" h="1133856" w="7315200">
                <a:moveTo>
                  <a:pt x="0" y="0"/>
                </a:moveTo>
                <a:lnTo>
                  <a:pt x="7315200" y="0"/>
                </a:lnTo>
                <a:lnTo>
                  <a:pt x="7315200" y="1133856"/>
                </a:lnTo>
                <a:lnTo>
                  <a:pt x="0" y="113385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11"/>
          <p:cNvSpPr/>
          <p:nvPr/>
        </p:nvSpPr>
        <p:spPr>
          <a:xfrm flipH="1" rot="5400000">
            <a:off x="-258322" y="-3803353"/>
            <a:ext cx="7273934" cy="7875811"/>
          </a:xfrm>
          <a:custGeom>
            <a:rect b="b" l="l" r="r" t="t"/>
            <a:pathLst>
              <a:path extrusionOk="0" h="7875811" w="7273934">
                <a:moveTo>
                  <a:pt x="0" y="7875810"/>
                </a:moveTo>
                <a:lnTo>
                  <a:pt x="7273934" y="7875810"/>
                </a:lnTo>
                <a:lnTo>
                  <a:pt x="7273934" y="0"/>
                </a:lnTo>
                <a:lnTo>
                  <a:pt x="0" y="0"/>
                </a:lnTo>
                <a:lnTo>
                  <a:pt x="0" y="7875810"/>
                </a:lnTo>
                <a:close/>
              </a:path>
            </a:pathLst>
          </a:custGeom>
          <a:blipFill rotWithShape="1">
            <a:blip r:embed="rId5">
              <a:alphaModFix/>
            </a:blip>
            <a:stretch>
              <a:fillRect b="0" l="0" r="0" t="-4046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p11"/>
          <p:cNvSpPr txBox="1"/>
          <p:nvPr/>
        </p:nvSpPr>
        <p:spPr>
          <a:xfrm>
            <a:off x="-54755" y="857025"/>
            <a:ext cx="18288000"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A BRIEF OF HISTORY</a:t>
            </a:r>
            <a:endParaRPr b="0" i="0" sz="1400" u="none" cap="none" strike="noStrike">
              <a:solidFill>
                <a:srgbClr val="000000"/>
              </a:solidFill>
              <a:latin typeface="Arial"/>
              <a:ea typeface="Arial"/>
              <a:cs typeface="Arial"/>
              <a:sym typeface="Arial"/>
            </a:endParaRPr>
          </a:p>
        </p:txBody>
      </p:sp>
      <p:sp>
        <p:nvSpPr>
          <p:cNvPr id="268" name="Google Shape;268;p11"/>
          <p:cNvSpPr txBox="1"/>
          <p:nvPr/>
        </p:nvSpPr>
        <p:spPr>
          <a:xfrm>
            <a:off x="1659045" y="3091621"/>
            <a:ext cx="141632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1" i="0" lang="en-US" sz="3999" u="none" cap="none" strike="noStrike">
                <a:solidFill>
                  <a:srgbClr val="D9EAF3"/>
                </a:solidFill>
                <a:latin typeface="Roboto Condensed"/>
                <a:ea typeface="Roboto Condensed"/>
                <a:cs typeface="Roboto Condensed"/>
                <a:sym typeface="Roboto Condensed"/>
              </a:rPr>
              <a:t>2004</a:t>
            </a:r>
            <a:endParaRPr b="0" i="0" sz="1400" u="none" cap="none" strike="noStrike">
              <a:solidFill>
                <a:srgbClr val="000000"/>
              </a:solidFill>
              <a:latin typeface="Arial"/>
              <a:ea typeface="Arial"/>
              <a:cs typeface="Arial"/>
              <a:sym typeface="Arial"/>
            </a:endParaRPr>
          </a:p>
        </p:txBody>
      </p:sp>
      <p:sp>
        <p:nvSpPr>
          <p:cNvPr id="269" name="Google Shape;269;p11"/>
          <p:cNvSpPr txBox="1"/>
          <p:nvPr/>
        </p:nvSpPr>
        <p:spPr>
          <a:xfrm>
            <a:off x="4376970" y="3091621"/>
            <a:ext cx="141632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1" i="0" lang="en-US" sz="3999" u="none" cap="none" strike="noStrike">
                <a:solidFill>
                  <a:srgbClr val="D9EAF3"/>
                </a:solidFill>
                <a:latin typeface="Roboto Condensed"/>
                <a:ea typeface="Roboto Condensed"/>
                <a:cs typeface="Roboto Condensed"/>
                <a:sym typeface="Roboto Condensed"/>
              </a:rPr>
              <a:t>2006</a:t>
            </a:r>
            <a:endParaRPr b="0" i="0" sz="1400" u="none" cap="none" strike="noStrike">
              <a:solidFill>
                <a:srgbClr val="000000"/>
              </a:solidFill>
              <a:latin typeface="Arial"/>
              <a:ea typeface="Arial"/>
              <a:cs typeface="Arial"/>
              <a:sym typeface="Arial"/>
            </a:endParaRPr>
          </a:p>
        </p:txBody>
      </p:sp>
      <p:sp>
        <p:nvSpPr>
          <p:cNvPr id="270" name="Google Shape;270;p11"/>
          <p:cNvSpPr txBox="1"/>
          <p:nvPr/>
        </p:nvSpPr>
        <p:spPr>
          <a:xfrm>
            <a:off x="6984755" y="3091621"/>
            <a:ext cx="141632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1" i="0" lang="en-US" sz="3999" u="none" cap="none" strike="noStrike">
                <a:solidFill>
                  <a:srgbClr val="D9EAF3"/>
                </a:solidFill>
                <a:latin typeface="Roboto Condensed"/>
                <a:ea typeface="Roboto Condensed"/>
                <a:cs typeface="Roboto Condensed"/>
                <a:sym typeface="Roboto Condensed"/>
              </a:rPr>
              <a:t>2015</a:t>
            </a:r>
            <a:endParaRPr b="0" i="0" sz="1400" u="none" cap="none" strike="noStrike">
              <a:solidFill>
                <a:srgbClr val="000000"/>
              </a:solidFill>
              <a:latin typeface="Arial"/>
              <a:ea typeface="Arial"/>
              <a:cs typeface="Arial"/>
              <a:sym typeface="Arial"/>
            </a:endParaRPr>
          </a:p>
        </p:txBody>
      </p:sp>
      <p:sp>
        <p:nvSpPr>
          <p:cNvPr id="271" name="Google Shape;271;p11"/>
          <p:cNvSpPr txBox="1"/>
          <p:nvPr/>
        </p:nvSpPr>
        <p:spPr>
          <a:xfrm>
            <a:off x="9749873" y="3091621"/>
            <a:ext cx="141632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1" i="0" lang="en-US" sz="3999" u="none" cap="none" strike="noStrike">
                <a:solidFill>
                  <a:srgbClr val="D9EAF3"/>
                </a:solidFill>
                <a:latin typeface="Roboto Condensed"/>
                <a:ea typeface="Roboto Condensed"/>
                <a:cs typeface="Roboto Condensed"/>
                <a:sym typeface="Roboto Condensed"/>
              </a:rPr>
              <a:t>2017</a:t>
            </a:r>
            <a:endParaRPr b="0" i="0" sz="1400" u="none" cap="none" strike="noStrike">
              <a:solidFill>
                <a:srgbClr val="000000"/>
              </a:solidFill>
              <a:latin typeface="Arial"/>
              <a:ea typeface="Arial"/>
              <a:cs typeface="Arial"/>
              <a:sym typeface="Arial"/>
            </a:endParaRPr>
          </a:p>
        </p:txBody>
      </p:sp>
      <p:sp>
        <p:nvSpPr>
          <p:cNvPr id="272" name="Google Shape;272;p11"/>
          <p:cNvSpPr txBox="1"/>
          <p:nvPr/>
        </p:nvSpPr>
        <p:spPr>
          <a:xfrm>
            <a:off x="12518743" y="3091621"/>
            <a:ext cx="141632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1" i="0" lang="en-US" sz="3999" u="none" cap="none" strike="noStrike">
                <a:solidFill>
                  <a:srgbClr val="D9EAF3"/>
                </a:solidFill>
                <a:latin typeface="Roboto Condensed"/>
                <a:ea typeface="Roboto Condensed"/>
                <a:cs typeface="Roboto Condensed"/>
                <a:sym typeface="Roboto Condensed"/>
              </a:rPr>
              <a:t>2018</a:t>
            </a:r>
            <a:endParaRPr b="0" i="0" sz="1400" u="none" cap="none" strike="noStrike">
              <a:solidFill>
                <a:srgbClr val="000000"/>
              </a:solidFill>
              <a:latin typeface="Arial"/>
              <a:ea typeface="Arial"/>
              <a:cs typeface="Arial"/>
              <a:sym typeface="Arial"/>
            </a:endParaRPr>
          </a:p>
        </p:txBody>
      </p:sp>
      <p:sp>
        <p:nvSpPr>
          <p:cNvPr id="273" name="Google Shape;273;p11"/>
          <p:cNvSpPr txBox="1"/>
          <p:nvPr/>
        </p:nvSpPr>
        <p:spPr>
          <a:xfrm>
            <a:off x="15125688" y="3092069"/>
            <a:ext cx="20193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1" i="0" lang="en-US" sz="3999" u="none" cap="none" strike="noStrike">
                <a:solidFill>
                  <a:srgbClr val="D9EAF3"/>
                </a:solidFill>
                <a:latin typeface="Roboto Condensed"/>
                <a:ea typeface="Roboto Condensed"/>
                <a:cs typeface="Roboto Condensed"/>
                <a:sym typeface="Roboto Condensed"/>
              </a:rPr>
              <a:t>Recently</a:t>
            </a:r>
            <a:endParaRPr b="0" i="0" sz="1400" u="none" cap="none" strike="noStrike">
              <a:solidFill>
                <a:srgbClr val="000000"/>
              </a:solidFill>
              <a:latin typeface="Arial"/>
              <a:ea typeface="Arial"/>
              <a:cs typeface="Arial"/>
              <a:sym typeface="Arial"/>
            </a:endParaRPr>
          </a:p>
        </p:txBody>
      </p:sp>
      <p:grpSp>
        <p:nvGrpSpPr>
          <p:cNvPr id="274" name="Google Shape;274;p11"/>
          <p:cNvGrpSpPr/>
          <p:nvPr/>
        </p:nvGrpSpPr>
        <p:grpSpPr>
          <a:xfrm>
            <a:off x="1028700" y="5236964"/>
            <a:ext cx="2640975" cy="3967445"/>
            <a:chOff x="0" y="-38100"/>
            <a:chExt cx="695566" cy="1044924"/>
          </a:xfrm>
        </p:grpSpPr>
        <p:sp>
          <p:nvSpPr>
            <p:cNvPr id="275" name="Google Shape;275;p11"/>
            <p:cNvSpPr/>
            <p:nvPr/>
          </p:nvSpPr>
          <p:spPr>
            <a:xfrm>
              <a:off x="0" y="0"/>
              <a:ext cx="695565" cy="1006824"/>
            </a:xfrm>
            <a:custGeom>
              <a:rect b="b" l="l" r="r" t="t"/>
              <a:pathLst>
                <a:path extrusionOk="0"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11"/>
            <p:cNvSpPr txBox="1"/>
            <p:nvPr/>
          </p:nvSpPr>
          <p:spPr>
            <a:xfrm>
              <a:off x="0" y="-38100"/>
              <a:ext cx="695566" cy="10449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7" name="Google Shape;277;p11"/>
          <p:cNvGrpSpPr/>
          <p:nvPr/>
        </p:nvGrpSpPr>
        <p:grpSpPr>
          <a:xfrm>
            <a:off x="3764642" y="5236964"/>
            <a:ext cx="2640975" cy="3967445"/>
            <a:chOff x="0" y="-38100"/>
            <a:chExt cx="695566" cy="1044924"/>
          </a:xfrm>
        </p:grpSpPr>
        <p:sp>
          <p:nvSpPr>
            <p:cNvPr id="278" name="Google Shape;278;p11"/>
            <p:cNvSpPr/>
            <p:nvPr/>
          </p:nvSpPr>
          <p:spPr>
            <a:xfrm>
              <a:off x="0" y="0"/>
              <a:ext cx="695565" cy="1006824"/>
            </a:xfrm>
            <a:custGeom>
              <a:rect b="b" l="l" r="r" t="t"/>
              <a:pathLst>
                <a:path extrusionOk="0"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11"/>
            <p:cNvSpPr txBox="1"/>
            <p:nvPr/>
          </p:nvSpPr>
          <p:spPr>
            <a:xfrm>
              <a:off x="0" y="-38100"/>
              <a:ext cx="695566" cy="10449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11"/>
          <p:cNvGrpSpPr/>
          <p:nvPr/>
        </p:nvGrpSpPr>
        <p:grpSpPr>
          <a:xfrm>
            <a:off x="6503025" y="5236964"/>
            <a:ext cx="2640975" cy="3967445"/>
            <a:chOff x="0" y="-38100"/>
            <a:chExt cx="695566" cy="1044924"/>
          </a:xfrm>
        </p:grpSpPr>
        <p:sp>
          <p:nvSpPr>
            <p:cNvPr id="281" name="Google Shape;281;p11"/>
            <p:cNvSpPr/>
            <p:nvPr/>
          </p:nvSpPr>
          <p:spPr>
            <a:xfrm>
              <a:off x="0" y="0"/>
              <a:ext cx="695565" cy="1006824"/>
            </a:xfrm>
            <a:custGeom>
              <a:rect b="b" l="l" r="r" t="t"/>
              <a:pathLst>
                <a:path extrusionOk="0"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11"/>
            <p:cNvSpPr txBox="1"/>
            <p:nvPr/>
          </p:nvSpPr>
          <p:spPr>
            <a:xfrm>
              <a:off x="0" y="-38100"/>
              <a:ext cx="695566" cy="10449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3" name="Google Shape;283;p11"/>
          <p:cNvGrpSpPr/>
          <p:nvPr/>
        </p:nvGrpSpPr>
        <p:grpSpPr>
          <a:xfrm>
            <a:off x="9239250" y="5236964"/>
            <a:ext cx="2640975" cy="3967445"/>
            <a:chOff x="0" y="-38100"/>
            <a:chExt cx="695566" cy="1044924"/>
          </a:xfrm>
        </p:grpSpPr>
        <p:sp>
          <p:nvSpPr>
            <p:cNvPr id="284" name="Google Shape;284;p11"/>
            <p:cNvSpPr/>
            <p:nvPr/>
          </p:nvSpPr>
          <p:spPr>
            <a:xfrm>
              <a:off x="0" y="0"/>
              <a:ext cx="695565" cy="1006824"/>
            </a:xfrm>
            <a:custGeom>
              <a:rect b="b" l="l" r="r" t="t"/>
              <a:pathLst>
                <a:path extrusionOk="0"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11"/>
            <p:cNvSpPr txBox="1"/>
            <p:nvPr/>
          </p:nvSpPr>
          <p:spPr>
            <a:xfrm>
              <a:off x="0" y="-38100"/>
              <a:ext cx="695566" cy="10449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6" name="Google Shape;286;p11"/>
          <p:cNvGrpSpPr/>
          <p:nvPr/>
        </p:nvGrpSpPr>
        <p:grpSpPr>
          <a:xfrm>
            <a:off x="11975475" y="5236964"/>
            <a:ext cx="2640975" cy="3967445"/>
            <a:chOff x="0" y="-38100"/>
            <a:chExt cx="695566" cy="1044924"/>
          </a:xfrm>
        </p:grpSpPr>
        <p:sp>
          <p:nvSpPr>
            <p:cNvPr id="287" name="Google Shape;287;p11"/>
            <p:cNvSpPr/>
            <p:nvPr/>
          </p:nvSpPr>
          <p:spPr>
            <a:xfrm>
              <a:off x="0" y="0"/>
              <a:ext cx="695565" cy="1006824"/>
            </a:xfrm>
            <a:custGeom>
              <a:rect b="b" l="l" r="r" t="t"/>
              <a:pathLst>
                <a:path extrusionOk="0"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11"/>
            <p:cNvSpPr txBox="1"/>
            <p:nvPr/>
          </p:nvSpPr>
          <p:spPr>
            <a:xfrm>
              <a:off x="0" y="-38100"/>
              <a:ext cx="695566" cy="10449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9" name="Google Shape;289;p11"/>
          <p:cNvGrpSpPr/>
          <p:nvPr/>
        </p:nvGrpSpPr>
        <p:grpSpPr>
          <a:xfrm>
            <a:off x="14711701" y="5236964"/>
            <a:ext cx="2640975" cy="3967445"/>
            <a:chOff x="0" y="-38100"/>
            <a:chExt cx="695566" cy="1044924"/>
          </a:xfrm>
        </p:grpSpPr>
        <p:sp>
          <p:nvSpPr>
            <p:cNvPr id="290" name="Google Shape;290;p11"/>
            <p:cNvSpPr/>
            <p:nvPr/>
          </p:nvSpPr>
          <p:spPr>
            <a:xfrm>
              <a:off x="0" y="0"/>
              <a:ext cx="695565" cy="1006824"/>
            </a:xfrm>
            <a:custGeom>
              <a:rect b="b" l="l" r="r" t="t"/>
              <a:pathLst>
                <a:path extrusionOk="0"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11"/>
            <p:cNvSpPr txBox="1"/>
            <p:nvPr/>
          </p:nvSpPr>
          <p:spPr>
            <a:xfrm>
              <a:off x="0" y="-38100"/>
              <a:ext cx="695566" cy="10449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2" name="Google Shape;292;p11"/>
          <p:cNvSpPr txBox="1"/>
          <p:nvPr/>
        </p:nvSpPr>
        <p:spPr>
          <a:xfrm>
            <a:off x="1133852" y="5984042"/>
            <a:ext cx="2533500" cy="2893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KNIME began to be developed as an open-source code platform by a group of software engineers from the University of Konstanz - Germany.</a:t>
            </a:r>
            <a:endParaRPr b="0" i="0" sz="1400" u="none" cap="none" strike="noStrike">
              <a:solidFill>
                <a:srgbClr val="000000"/>
              </a:solidFill>
              <a:latin typeface="Arial"/>
              <a:ea typeface="Arial"/>
              <a:cs typeface="Arial"/>
              <a:sym typeface="Arial"/>
            </a:endParaRPr>
          </a:p>
        </p:txBody>
      </p:sp>
      <p:sp>
        <p:nvSpPr>
          <p:cNvPr id="293" name="Google Shape;293;p11"/>
          <p:cNvSpPr txBox="1"/>
          <p:nvPr/>
        </p:nvSpPr>
        <p:spPr>
          <a:xfrm>
            <a:off x="3815062" y="6027779"/>
            <a:ext cx="2533405" cy="24733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The first version of KNIME was released and several pharmaceutical companies began using it. Third-party software is initially integrated into KNIME.</a:t>
            </a:r>
            <a:endParaRPr b="0" i="0" sz="1400" u="none" cap="none" strike="noStrike">
              <a:solidFill>
                <a:srgbClr val="000000"/>
              </a:solidFill>
              <a:latin typeface="Arial"/>
              <a:ea typeface="Arial"/>
              <a:cs typeface="Arial"/>
              <a:sym typeface="Arial"/>
            </a:endParaRPr>
          </a:p>
        </p:txBody>
      </p:sp>
      <p:sp>
        <p:nvSpPr>
          <p:cNvPr id="294" name="Google Shape;294;p11"/>
          <p:cNvSpPr txBox="1"/>
          <p:nvPr/>
        </p:nvSpPr>
        <p:spPr>
          <a:xfrm>
            <a:off x="6555745" y="5976768"/>
            <a:ext cx="2533500" cy="2893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KNIME has more than 15,000 users and is used in many different fields such as banking, publishing, automobile manufacturing, telecommunications...</a:t>
            </a:r>
            <a:endParaRPr b="0" i="0" sz="1400" u="none" cap="none" strike="noStrike">
              <a:solidFill>
                <a:srgbClr val="000000"/>
              </a:solidFill>
              <a:latin typeface="Arial"/>
              <a:ea typeface="Arial"/>
              <a:cs typeface="Arial"/>
              <a:sym typeface="Arial"/>
            </a:endParaRPr>
          </a:p>
        </p:txBody>
      </p:sp>
      <p:sp>
        <p:nvSpPr>
          <p:cNvPr id="295" name="Google Shape;295;p11"/>
          <p:cNvSpPr txBox="1"/>
          <p:nvPr/>
        </p:nvSpPr>
        <p:spPr>
          <a:xfrm>
            <a:off x="9293050" y="6515380"/>
            <a:ext cx="2533500" cy="160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From version 3.4, KNIME supported the ability to integrate Python source code on the platform.</a:t>
            </a:r>
            <a:endParaRPr b="0" i="0" sz="1400" u="none" cap="none" strike="noStrike">
              <a:solidFill>
                <a:srgbClr val="000000"/>
              </a:solidFill>
              <a:latin typeface="Arial"/>
              <a:ea typeface="Arial"/>
              <a:cs typeface="Arial"/>
              <a:sym typeface="Arial"/>
            </a:endParaRPr>
          </a:p>
        </p:txBody>
      </p:sp>
      <p:sp>
        <p:nvSpPr>
          <p:cNvPr id="296" name="Google Shape;296;p11"/>
          <p:cNvSpPr txBox="1"/>
          <p:nvPr/>
        </p:nvSpPr>
        <p:spPr>
          <a:xfrm>
            <a:off x="12080250" y="6247093"/>
            <a:ext cx="2533500" cy="246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Version 3.6 of KNIME is integrated with additional extensions: Spark, Deep Learning Tensorflow, Deep Learning Kafka</a:t>
            </a:r>
            <a:endParaRPr b="0" i="0" sz="1400" u="none" cap="none" strike="noStrike">
              <a:solidFill>
                <a:srgbClr val="000000"/>
              </a:solidFill>
              <a:latin typeface="Arial"/>
              <a:ea typeface="Arial"/>
              <a:cs typeface="Arial"/>
              <a:sym typeface="Arial"/>
            </a:endParaRPr>
          </a:p>
        </p:txBody>
      </p:sp>
      <p:sp>
        <p:nvSpPr>
          <p:cNvPr id="297" name="Google Shape;297;p11"/>
          <p:cNvSpPr txBox="1"/>
          <p:nvPr/>
        </p:nvSpPr>
        <p:spPr>
          <a:xfrm>
            <a:off x="14711701" y="5445463"/>
            <a:ext cx="2533500" cy="3755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KNIME AI assistant supports Python coding and graph generation, supporting Large Language models.</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FFFFFF"/>
                </a:solidFill>
                <a:latin typeface="Roboto Condensed"/>
                <a:ea typeface="Roboto Condensed"/>
                <a:cs typeface="Roboto Condensed"/>
                <a:sym typeface="Roboto Condensed"/>
              </a:rPr>
              <a:t>Python is also tightly integrated with no manual installation required.</a:t>
            </a:r>
            <a:endParaRPr b="0" i="0" sz="1400" u="none" cap="none" strike="noStrike">
              <a:solidFill>
                <a:srgbClr val="000000"/>
              </a:solidFill>
              <a:latin typeface="Arial"/>
              <a:ea typeface="Arial"/>
              <a:cs typeface="Arial"/>
              <a:sym typeface="Arial"/>
            </a:endParaRPr>
          </a:p>
        </p:txBody>
      </p:sp>
      <p:sp>
        <p:nvSpPr>
          <p:cNvPr id="298" name="Google Shape;298;p11"/>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11</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303" name="Shape 303"/>
        <p:cNvGrpSpPr/>
        <p:nvPr/>
      </p:nvGrpSpPr>
      <p:grpSpPr>
        <a:xfrm>
          <a:off x="0" y="0"/>
          <a:ext cx="0" cy="0"/>
          <a:chOff x="0" y="0"/>
          <a:chExt cx="0" cy="0"/>
        </a:xfrm>
      </p:grpSpPr>
      <p:sp>
        <p:nvSpPr>
          <p:cNvPr id="304" name="Google Shape;304;p12"/>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12"/>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06" name="Google Shape;306;p12"/>
          <p:cNvGrpSpPr/>
          <p:nvPr/>
        </p:nvGrpSpPr>
        <p:grpSpPr>
          <a:xfrm>
            <a:off x="1048942" y="1655078"/>
            <a:ext cx="7309714" cy="6976845"/>
            <a:chOff x="-156812" y="-5088"/>
            <a:chExt cx="6663624" cy="6360176"/>
          </a:xfrm>
        </p:grpSpPr>
        <p:sp>
          <p:nvSpPr>
            <p:cNvPr id="307" name="Google Shape;307;p12"/>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12"/>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9" name="Google Shape;309;p12"/>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12"/>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12"/>
          <p:cNvSpPr txBox="1"/>
          <p:nvPr/>
        </p:nvSpPr>
        <p:spPr>
          <a:xfrm>
            <a:off x="8765843" y="1360805"/>
            <a:ext cx="8389207" cy="2757293"/>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KNIME’S MAIN FEATURES</a:t>
            </a:r>
            <a:endParaRPr b="1" i="0" sz="6399" u="none" cap="none" strike="noStrike">
              <a:solidFill>
                <a:srgbClr val="D9EAF3"/>
              </a:solidFill>
              <a:latin typeface="Roboto Condensed"/>
              <a:ea typeface="Roboto Condensed"/>
              <a:cs typeface="Roboto Condensed"/>
              <a:sym typeface="Roboto Condensed"/>
            </a:endParaRPr>
          </a:p>
        </p:txBody>
      </p:sp>
      <p:sp>
        <p:nvSpPr>
          <p:cNvPr id="312" name="Google Shape;312;p12"/>
          <p:cNvSpPr txBox="1"/>
          <p:nvPr/>
        </p:nvSpPr>
        <p:spPr>
          <a:xfrm>
            <a:off x="8765843" y="4203917"/>
            <a:ext cx="37551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I/O Operators.</a:t>
            </a:r>
            <a:endParaRPr b="0" i="0" sz="1400" u="none" cap="none" strike="noStrike">
              <a:solidFill>
                <a:srgbClr val="000000"/>
              </a:solidFill>
              <a:latin typeface="Arial"/>
              <a:ea typeface="Arial"/>
              <a:cs typeface="Arial"/>
              <a:sym typeface="Arial"/>
            </a:endParaRPr>
          </a:p>
        </p:txBody>
      </p:sp>
      <p:sp>
        <p:nvSpPr>
          <p:cNvPr id="313" name="Google Shape;313;p12"/>
          <p:cNvSpPr txBox="1"/>
          <p:nvPr/>
        </p:nvSpPr>
        <p:spPr>
          <a:xfrm>
            <a:off x="12992850" y="4203917"/>
            <a:ext cx="41622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Processing.</a:t>
            </a:r>
            <a:endParaRPr b="0" i="0" sz="1400" u="none" cap="none" strike="noStrike">
              <a:solidFill>
                <a:srgbClr val="000000"/>
              </a:solidFill>
              <a:latin typeface="Arial"/>
              <a:ea typeface="Arial"/>
              <a:cs typeface="Arial"/>
              <a:sym typeface="Arial"/>
            </a:endParaRPr>
          </a:p>
        </p:txBody>
      </p:sp>
      <p:sp>
        <p:nvSpPr>
          <p:cNvPr id="314" name="Google Shape;314;p12"/>
          <p:cNvSpPr txBox="1"/>
          <p:nvPr/>
        </p:nvSpPr>
        <p:spPr>
          <a:xfrm>
            <a:off x="12992851" y="5492967"/>
            <a:ext cx="4751400" cy="1477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Analytics And Building Model.</a:t>
            </a:r>
            <a:endParaRPr b="0" i="0" sz="1400" u="none" cap="none" strike="noStrike">
              <a:solidFill>
                <a:srgbClr val="000000"/>
              </a:solidFill>
              <a:latin typeface="Arial"/>
              <a:ea typeface="Arial"/>
              <a:cs typeface="Arial"/>
              <a:sym typeface="Arial"/>
            </a:endParaRPr>
          </a:p>
        </p:txBody>
      </p:sp>
      <p:sp>
        <p:nvSpPr>
          <p:cNvPr id="315" name="Google Shape;315;p12"/>
          <p:cNvSpPr txBox="1"/>
          <p:nvPr/>
        </p:nvSpPr>
        <p:spPr>
          <a:xfrm>
            <a:off x="8765843" y="5436612"/>
            <a:ext cx="475132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Visualization.</a:t>
            </a:r>
            <a:endParaRPr b="0" i="0" sz="1400" u="none" cap="none" strike="noStrike">
              <a:solidFill>
                <a:srgbClr val="000000"/>
              </a:solidFill>
              <a:latin typeface="Arial"/>
              <a:ea typeface="Arial"/>
              <a:cs typeface="Arial"/>
              <a:sym typeface="Arial"/>
            </a:endParaRPr>
          </a:p>
        </p:txBody>
      </p:sp>
      <p:sp>
        <p:nvSpPr>
          <p:cNvPr id="316" name="Google Shape;316;p12"/>
          <p:cNvSpPr txBox="1"/>
          <p:nvPr/>
        </p:nvSpPr>
        <p:spPr>
          <a:xfrm>
            <a:off x="8765843" y="6801067"/>
            <a:ext cx="475132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Reporting.</a:t>
            </a:r>
            <a:endParaRPr b="0" i="0" sz="1400" u="none" cap="none" strike="noStrike">
              <a:solidFill>
                <a:srgbClr val="000000"/>
              </a:solidFill>
              <a:latin typeface="Arial"/>
              <a:ea typeface="Arial"/>
              <a:cs typeface="Arial"/>
              <a:sym typeface="Arial"/>
            </a:endParaRPr>
          </a:p>
        </p:txBody>
      </p:sp>
      <p:sp>
        <p:nvSpPr>
          <p:cNvPr id="317" name="Google Shape;317;p12"/>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12</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322" name="Shape 322"/>
        <p:cNvGrpSpPr/>
        <p:nvPr/>
      </p:nvGrpSpPr>
      <p:grpSpPr>
        <a:xfrm>
          <a:off x="0" y="0"/>
          <a:ext cx="0" cy="0"/>
          <a:chOff x="0" y="0"/>
          <a:chExt cx="0" cy="0"/>
        </a:xfrm>
      </p:grpSpPr>
      <p:sp>
        <p:nvSpPr>
          <p:cNvPr id="323" name="Google Shape;323;p13"/>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13"/>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13"/>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13"/>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27" name="Google Shape;327;p13"/>
          <p:cNvGrpSpPr/>
          <p:nvPr/>
        </p:nvGrpSpPr>
        <p:grpSpPr>
          <a:xfrm>
            <a:off x="1389476" y="3236081"/>
            <a:ext cx="921777" cy="921777"/>
            <a:chOff x="0" y="0"/>
            <a:chExt cx="812800" cy="812800"/>
          </a:xfrm>
        </p:grpSpPr>
        <p:sp>
          <p:nvSpPr>
            <p:cNvPr id="328" name="Google Shape;328;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0" name="Google Shape;330;p13"/>
          <p:cNvGrpSpPr/>
          <p:nvPr/>
        </p:nvGrpSpPr>
        <p:grpSpPr>
          <a:xfrm>
            <a:off x="1389526" y="6170709"/>
            <a:ext cx="921796" cy="921796"/>
            <a:chOff x="0" y="0"/>
            <a:chExt cx="812800" cy="812800"/>
          </a:xfrm>
        </p:grpSpPr>
        <p:sp>
          <p:nvSpPr>
            <p:cNvPr id="331" name="Google Shape;331;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3" name="Google Shape;333;p13"/>
          <p:cNvSpPr/>
          <p:nvPr/>
        </p:nvSpPr>
        <p:spPr>
          <a:xfrm>
            <a:off x="9520817" y="2429888"/>
            <a:ext cx="7738483" cy="6590012"/>
          </a:xfrm>
          <a:custGeom>
            <a:rect b="b" l="l" r="r" t="t"/>
            <a:pathLst>
              <a:path extrusionOk="0" h="6861730" w="7179275">
                <a:moveTo>
                  <a:pt x="0" y="0"/>
                </a:moveTo>
                <a:lnTo>
                  <a:pt x="7179275" y="0"/>
                </a:lnTo>
                <a:lnTo>
                  <a:pt x="7179275" y="6861730"/>
                </a:lnTo>
                <a:lnTo>
                  <a:pt x="0" y="686173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13"/>
          <p:cNvSpPr txBox="1"/>
          <p:nvPr/>
        </p:nvSpPr>
        <p:spPr>
          <a:xfrm>
            <a:off x="2875152" y="432644"/>
            <a:ext cx="1253769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I/O OPERATORS</a:t>
            </a:r>
            <a:endParaRPr b="0" i="0" sz="1400" u="none" cap="none" strike="noStrike">
              <a:solidFill>
                <a:srgbClr val="000000"/>
              </a:solidFill>
              <a:latin typeface="Arial"/>
              <a:ea typeface="Arial"/>
              <a:cs typeface="Arial"/>
              <a:sym typeface="Arial"/>
            </a:endParaRPr>
          </a:p>
        </p:txBody>
      </p:sp>
      <p:sp>
        <p:nvSpPr>
          <p:cNvPr id="335" name="Google Shape;335;p13"/>
          <p:cNvSpPr txBox="1"/>
          <p:nvPr/>
        </p:nvSpPr>
        <p:spPr>
          <a:xfrm>
            <a:off x="2849345" y="3353556"/>
            <a:ext cx="59178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KNIME gives us the ability to import from and export to many data format/data sources.</a:t>
            </a:r>
            <a:endParaRPr b="0" i="0" sz="1400" u="none" cap="none" strike="noStrike">
              <a:solidFill>
                <a:srgbClr val="000000"/>
              </a:solidFill>
              <a:latin typeface="Arial"/>
              <a:ea typeface="Arial"/>
              <a:cs typeface="Arial"/>
              <a:sym typeface="Arial"/>
            </a:endParaRPr>
          </a:p>
        </p:txBody>
      </p:sp>
      <p:sp>
        <p:nvSpPr>
          <p:cNvPr id="336" name="Google Shape;336;p13"/>
          <p:cNvSpPr txBox="1"/>
          <p:nvPr/>
        </p:nvSpPr>
        <p:spPr>
          <a:xfrm>
            <a:off x="2849345" y="5939273"/>
            <a:ext cx="59178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Data importing can be done with just dragging and dropping your mouse.</a:t>
            </a:r>
            <a:endParaRPr b="0" i="0" sz="1400" u="none" cap="none" strike="noStrike">
              <a:solidFill>
                <a:srgbClr val="000000"/>
              </a:solidFill>
              <a:latin typeface="Arial"/>
              <a:ea typeface="Arial"/>
              <a:cs typeface="Arial"/>
              <a:sym typeface="Arial"/>
            </a:endParaRPr>
          </a:p>
        </p:txBody>
      </p:sp>
      <p:sp>
        <p:nvSpPr>
          <p:cNvPr id="337" name="Google Shape;337;p13"/>
          <p:cNvSpPr txBox="1"/>
          <p:nvPr/>
        </p:nvSpPr>
        <p:spPr>
          <a:xfrm>
            <a:off x="1228202" y="3353556"/>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338" name="Google Shape;338;p13"/>
          <p:cNvSpPr txBox="1"/>
          <p:nvPr/>
        </p:nvSpPr>
        <p:spPr>
          <a:xfrm>
            <a:off x="1228215" y="6323798"/>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sp>
        <p:nvSpPr>
          <p:cNvPr id="339" name="Google Shape;339;p13"/>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344" name="Shape 344"/>
        <p:cNvGrpSpPr/>
        <p:nvPr/>
      </p:nvGrpSpPr>
      <p:grpSpPr>
        <a:xfrm>
          <a:off x="0" y="0"/>
          <a:ext cx="0" cy="0"/>
          <a:chOff x="0" y="0"/>
          <a:chExt cx="0" cy="0"/>
        </a:xfrm>
      </p:grpSpPr>
      <p:sp>
        <p:nvSpPr>
          <p:cNvPr id="345" name="Google Shape;345;p14"/>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14"/>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47" name="Google Shape;347;p14"/>
          <p:cNvGrpSpPr/>
          <p:nvPr/>
        </p:nvGrpSpPr>
        <p:grpSpPr>
          <a:xfrm>
            <a:off x="1048942" y="1655078"/>
            <a:ext cx="7309714" cy="6976845"/>
            <a:chOff x="-156812" y="-5088"/>
            <a:chExt cx="6663624" cy="6360176"/>
          </a:xfrm>
        </p:grpSpPr>
        <p:sp>
          <p:nvSpPr>
            <p:cNvPr id="348" name="Google Shape;348;p14"/>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14"/>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50" name="Google Shape;350;p14"/>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14"/>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14"/>
          <p:cNvSpPr txBox="1"/>
          <p:nvPr/>
        </p:nvSpPr>
        <p:spPr>
          <a:xfrm>
            <a:off x="8765843" y="1360805"/>
            <a:ext cx="8200606"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KNIME’S MAIN FEATURES</a:t>
            </a:r>
            <a:endParaRPr b="1" i="0" sz="6399" u="none" cap="none" strike="noStrike">
              <a:solidFill>
                <a:srgbClr val="D9EAF3"/>
              </a:solidFill>
              <a:latin typeface="Roboto Condensed"/>
              <a:ea typeface="Roboto Condensed"/>
              <a:cs typeface="Roboto Condensed"/>
              <a:sym typeface="Roboto Condensed"/>
            </a:endParaRPr>
          </a:p>
        </p:txBody>
      </p:sp>
      <p:sp>
        <p:nvSpPr>
          <p:cNvPr id="353" name="Google Shape;353;p14"/>
          <p:cNvSpPr txBox="1"/>
          <p:nvPr/>
        </p:nvSpPr>
        <p:spPr>
          <a:xfrm>
            <a:off x="8765843" y="4203917"/>
            <a:ext cx="37551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I/O Operators.</a:t>
            </a:r>
            <a:endParaRPr b="0" i="0" sz="1400" u="none" cap="none" strike="noStrike">
              <a:solidFill>
                <a:srgbClr val="000000"/>
              </a:solidFill>
              <a:latin typeface="Arial"/>
              <a:ea typeface="Arial"/>
              <a:cs typeface="Arial"/>
              <a:sym typeface="Arial"/>
            </a:endParaRPr>
          </a:p>
        </p:txBody>
      </p:sp>
      <p:sp>
        <p:nvSpPr>
          <p:cNvPr id="354" name="Google Shape;354;p14"/>
          <p:cNvSpPr txBox="1"/>
          <p:nvPr/>
        </p:nvSpPr>
        <p:spPr>
          <a:xfrm>
            <a:off x="12992850" y="4203917"/>
            <a:ext cx="41622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Data Processing.</a:t>
            </a:r>
            <a:endParaRPr b="0" i="0" sz="1400" u="none" cap="none" strike="noStrike">
              <a:solidFill>
                <a:srgbClr val="000000"/>
              </a:solidFill>
              <a:latin typeface="Arial"/>
              <a:ea typeface="Arial"/>
              <a:cs typeface="Arial"/>
              <a:sym typeface="Arial"/>
            </a:endParaRPr>
          </a:p>
        </p:txBody>
      </p:sp>
      <p:sp>
        <p:nvSpPr>
          <p:cNvPr id="355" name="Google Shape;355;p14"/>
          <p:cNvSpPr txBox="1"/>
          <p:nvPr/>
        </p:nvSpPr>
        <p:spPr>
          <a:xfrm>
            <a:off x="12992851" y="5492967"/>
            <a:ext cx="4751400" cy="1477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Analytics And Building Model.</a:t>
            </a:r>
            <a:endParaRPr b="0" i="0" sz="1400" u="none" cap="none" strike="noStrike">
              <a:solidFill>
                <a:srgbClr val="000000"/>
              </a:solidFill>
              <a:latin typeface="Arial"/>
              <a:ea typeface="Arial"/>
              <a:cs typeface="Arial"/>
              <a:sym typeface="Arial"/>
            </a:endParaRPr>
          </a:p>
        </p:txBody>
      </p:sp>
      <p:sp>
        <p:nvSpPr>
          <p:cNvPr id="356" name="Google Shape;356;p14"/>
          <p:cNvSpPr txBox="1"/>
          <p:nvPr/>
        </p:nvSpPr>
        <p:spPr>
          <a:xfrm>
            <a:off x="8765843" y="5436612"/>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Visualization.</a:t>
            </a:r>
            <a:endParaRPr b="0" i="0" sz="1400" u="none" cap="none" strike="noStrike">
              <a:solidFill>
                <a:srgbClr val="000000"/>
              </a:solidFill>
              <a:latin typeface="Arial"/>
              <a:ea typeface="Arial"/>
              <a:cs typeface="Arial"/>
              <a:sym typeface="Arial"/>
            </a:endParaRPr>
          </a:p>
        </p:txBody>
      </p:sp>
      <p:sp>
        <p:nvSpPr>
          <p:cNvPr id="357" name="Google Shape;357;p14"/>
          <p:cNvSpPr txBox="1"/>
          <p:nvPr/>
        </p:nvSpPr>
        <p:spPr>
          <a:xfrm>
            <a:off x="8765843" y="6801067"/>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Reporting.</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14</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363" name="Shape 363"/>
        <p:cNvGrpSpPr/>
        <p:nvPr/>
      </p:nvGrpSpPr>
      <p:grpSpPr>
        <a:xfrm>
          <a:off x="0" y="0"/>
          <a:ext cx="0" cy="0"/>
          <a:chOff x="0" y="0"/>
          <a:chExt cx="0" cy="0"/>
        </a:xfrm>
      </p:grpSpPr>
      <p:sp>
        <p:nvSpPr>
          <p:cNvPr id="364" name="Google Shape;364;p15"/>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15"/>
          <p:cNvSpPr/>
          <p:nvPr/>
        </p:nvSpPr>
        <p:spPr>
          <a:xfrm rot="10800000">
            <a:off x="-274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66" name="Google Shape;366;p15"/>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15"/>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68" name="Google Shape;368;p15"/>
          <p:cNvGrpSpPr/>
          <p:nvPr/>
        </p:nvGrpSpPr>
        <p:grpSpPr>
          <a:xfrm>
            <a:off x="1389526" y="3487656"/>
            <a:ext cx="921796" cy="921796"/>
            <a:chOff x="0" y="0"/>
            <a:chExt cx="812800" cy="812800"/>
          </a:xfrm>
        </p:grpSpPr>
        <p:sp>
          <p:nvSpPr>
            <p:cNvPr id="369" name="Google Shape;36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71" name="Google Shape;371;p15"/>
          <p:cNvGrpSpPr/>
          <p:nvPr/>
        </p:nvGrpSpPr>
        <p:grpSpPr>
          <a:xfrm>
            <a:off x="1389351" y="5992009"/>
            <a:ext cx="921796" cy="921796"/>
            <a:chOff x="0" y="0"/>
            <a:chExt cx="812800" cy="812800"/>
          </a:xfrm>
        </p:grpSpPr>
        <p:sp>
          <p:nvSpPr>
            <p:cNvPr id="372" name="Google Shape;37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4" name="Google Shape;374;p15"/>
          <p:cNvSpPr/>
          <p:nvPr/>
        </p:nvSpPr>
        <p:spPr>
          <a:xfrm>
            <a:off x="9308049" y="2263860"/>
            <a:ext cx="7486569" cy="7275549"/>
          </a:xfrm>
          <a:custGeom>
            <a:rect b="b" l="l" r="r" t="t"/>
            <a:pathLst>
              <a:path extrusionOk="0" h="7732534" w="7486569">
                <a:moveTo>
                  <a:pt x="0" y="0"/>
                </a:moveTo>
                <a:lnTo>
                  <a:pt x="7486569" y="0"/>
                </a:lnTo>
                <a:lnTo>
                  <a:pt x="7486569" y="7732534"/>
                </a:lnTo>
                <a:lnTo>
                  <a:pt x="0" y="7732534"/>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15"/>
          <p:cNvSpPr txBox="1"/>
          <p:nvPr/>
        </p:nvSpPr>
        <p:spPr>
          <a:xfrm>
            <a:off x="2875152" y="339581"/>
            <a:ext cx="1253769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DATA PROCESSING</a:t>
            </a:r>
            <a:endParaRPr b="0" i="0" sz="1400" u="none" cap="none" strike="noStrike">
              <a:solidFill>
                <a:srgbClr val="000000"/>
              </a:solidFill>
              <a:latin typeface="Arial"/>
              <a:ea typeface="Arial"/>
              <a:cs typeface="Arial"/>
              <a:sym typeface="Arial"/>
            </a:endParaRPr>
          </a:p>
        </p:txBody>
      </p:sp>
      <p:sp>
        <p:nvSpPr>
          <p:cNvPr id="376" name="Google Shape;376;p15"/>
          <p:cNvSpPr txBox="1"/>
          <p:nvPr/>
        </p:nvSpPr>
        <p:spPr>
          <a:xfrm>
            <a:off x="2849345" y="3159881"/>
            <a:ext cx="56850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KNIME provides a number of nodes that help normalizing, cleaning up data.</a:t>
            </a:r>
            <a:endParaRPr b="0" i="0" sz="1400" u="none" cap="none" strike="noStrike">
              <a:solidFill>
                <a:srgbClr val="000000"/>
              </a:solidFill>
              <a:latin typeface="Arial"/>
              <a:ea typeface="Arial"/>
              <a:cs typeface="Arial"/>
              <a:sym typeface="Arial"/>
            </a:endParaRPr>
          </a:p>
        </p:txBody>
      </p:sp>
      <p:sp>
        <p:nvSpPr>
          <p:cNvPr id="377" name="Google Shape;377;p15"/>
          <p:cNvSpPr txBox="1"/>
          <p:nvPr/>
        </p:nvSpPr>
        <p:spPr>
          <a:xfrm>
            <a:off x="1228215" y="3656093"/>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378" name="Google Shape;378;p15"/>
          <p:cNvSpPr txBox="1"/>
          <p:nvPr/>
        </p:nvSpPr>
        <p:spPr>
          <a:xfrm>
            <a:off x="1228177" y="6145098"/>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sp>
        <p:nvSpPr>
          <p:cNvPr id="379" name="Google Shape;379;p15"/>
          <p:cNvSpPr txBox="1"/>
          <p:nvPr/>
        </p:nvSpPr>
        <p:spPr>
          <a:xfrm>
            <a:off x="2744362" y="5607498"/>
            <a:ext cx="61305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Besides that, it also comes with querying, converting and other operators.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15</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385" name="Shape 385"/>
        <p:cNvGrpSpPr/>
        <p:nvPr/>
      </p:nvGrpSpPr>
      <p:grpSpPr>
        <a:xfrm>
          <a:off x="0" y="0"/>
          <a:ext cx="0" cy="0"/>
          <a:chOff x="0" y="0"/>
          <a:chExt cx="0" cy="0"/>
        </a:xfrm>
      </p:grpSpPr>
      <p:sp>
        <p:nvSpPr>
          <p:cNvPr id="386" name="Google Shape;386;p16"/>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16"/>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88" name="Google Shape;388;p16"/>
          <p:cNvGrpSpPr/>
          <p:nvPr/>
        </p:nvGrpSpPr>
        <p:grpSpPr>
          <a:xfrm>
            <a:off x="1048942" y="1655078"/>
            <a:ext cx="7309714" cy="6976845"/>
            <a:chOff x="-156812" y="-5088"/>
            <a:chExt cx="6663624" cy="6360176"/>
          </a:xfrm>
        </p:grpSpPr>
        <p:sp>
          <p:nvSpPr>
            <p:cNvPr id="389" name="Google Shape;389;p16"/>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16"/>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91" name="Google Shape;391;p16"/>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16"/>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16"/>
          <p:cNvSpPr txBox="1"/>
          <p:nvPr/>
        </p:nvSpPr>
        <p:spPr>
          <a:xfrm>
            <a:off x="8765843" y="1360805"/>
            <a:ext cx="8200606"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KNIME’S MAIN FEATURES</a:t>
            </a:r>
            <a:endParaRPr b="1" i="0" sz="6399" u="none" cap="none" strike="noStrike">
              <a:solidFill>
                <a:srgbClr val="D9EAF3"/>
              </a:solidFill>
              <a:latin typeface="Roboto Condensed"/>
              <a:ea typeface="Roboto Condensed"/>
              <a:cs typeface="Roboto Condensed"/>
              <a:sym typeface="Roboto Condensed"/>
            </a:endParaRPr>
          </a:p>
        </p:txBody>
      </p:sp>
      <p:sp>
        <p:nvSpPr>
          <p:cNvPr id="394" name="Google Shape;394;p16"/>
          <p:cNvSpPr txBox="1"/>
          <p:nvPr/>
        </p:nvSpPr>
        <p:spPr>
          <a:xfrm>
            <a:off x="8765843" y="4203917"/>
            <a:ext cx="37551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I/O Operators.</a:t>
            </a:r>
            <a:endParaRPr b="0" i="0" sz="1400" u="none" cap="none" strike="noStrike">
              <a:solidFill>
                <a:srgbClr val="000000"/>
              </a:solidFill>
              <a:latin typeface="Arial"/>
              <a:ea typeface="Arial"/>
              <a:cs typeface="Arial"/>
              <a:sym typeface="Arial"/>
            </a:endParaRPr>
          </a:p>
        </p:txBody>
      </p:sp>
      <p:sp>
        <p:nvSpPr>
          <p:cNvPr id="395" name="Google Shape;395;p16"/>
          <p:cNvSpPr txBox="1"/>
          <p:nvPr/>
        </p:nvSpPr>
        <p:spPr>
          <a:xfrm>
            <a:off x="12992850" y="4203917"/>
            <a:ext cx="41622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Processing.</a:t>
            </a:r>
            <a:endParaRPr b="0" i="0" sz="1400" u="none" cap="none" strike="noStrike">
              <a:solidFill>
                <a:srgbClr val="000000"/>
              </a:solidFill>
              <a:latin typeface="Arial"/>
              <a:ea typeface="Arial"/>
              <a:cs typeface="Arial"/>
              <a:sym typeface="Arial"/>
            </a:endParaRPr>
          </a:p>
        </p:txBody>
      </p:sp>
      <p:sp>
        <p:nvSpPr>
          <p:cNvPr id="396" name="Google Shape;396;p16"/>
          <p:cNvSpPr txBox="1"/>
          <p:nvPr/>
        </p:nvSpPr>
        <p:spPr>
          <a:xfrm>
            <a:off x="12992851" y="5492967"/>
            <a:ext cx="4751400" cy="1477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Analytics And Building Model.</a:t>
            </a:r>
            <a:endParaRPr b="0" i="0" sz="1400" u="none" cap="none" strike="noStrike">
              <a:solidFill>
                <a:srgbClr val="000000"/>
              </a:solidFill>
              <a:latin typeface="Arial"/>
              <a:ea typeface="Arial"/>
              <a:cs typeface="Arial"/>
              <a:sym typeface="Arial"/>
            </a:endParaRPr>
          </a:p>
        </p:txBody>
      </p:sp>
      <p:sp>
        <p:nvSpPr>
          <p:cNvPr id="397" name="Google Shape;397;p16"/>
          <p:cNvSpPr txBox="1"/>
          <p:nvPr/>
        </p:nvSpPr>
        <p:spPr>
          <a:xfrm>
            <a:off x="8765843" y="5436612"/>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Visualization.</a:t>
            </a:r>
            <a:endParaRPr b="0" i="0" sz="1400" u="none" cap="none" strike="noStrike">
              <a:solidFill>
                <a:srgbClr val="000000"/>
              </a:solidFill>
              <a:latin typeface="Arial"/>
              <a:ea typeface="Arial"/>
              <a:cs typeface="Arial"/>
              <a:sym typeface="Arial"/>
            </a:endParaRPr>
          </a:p>
        </p:txBody>
      </p:sp>
      <p:sp>
        <p:nvSpPr>
          <p:cNvPr id="398" name="Google Shape;398;p16"/>
          <p:cNvSpPr txBox="1"/>
          <p:nvPr/>
        </p:nvSpPr>
        <p:spPr>
          <a:xfrm>
            <a:off x="8765843" y="6801067"/>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Reporting.</a:t>
            </a:r>
            <a:endParaRPr b="0" i="0" sz="1400" u="none" cap="none" strike="noStrike">
              <a:solidFill>
                <a:srgbClr val="000000"/>
              </a:solidFill>
              <a:latin typeface="Arial"/>
              <a:ea typeface="Arial"/>
              <a:cs typeface="Arial"/>
              <a:sym typeface="Arial"/>
            </a:endParaRPr>
          </a:p>
        </p:txBody>
      </p:sp>
      <p:sp>
        <p:nvSpPr>
          <p:cNvPr id="399" name="Google Shape;399;p16"/>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16</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404" name="Shape 404"/>
        <p:cNvGrpSpPr/>
        <p:nvPr/>
      </p:nvGrpSpPr>
      <p:grpSpPr>
        <a:xfrm>
          <a:off x="0" y="0"/>
          <a:ext cx="0" cy="0"/>
          <a:chOff x="0" y="0"/>
          <a:chExt cx="0" cy="0"/>
        </a:xfrm>
      </p:grpSpPr>
      <p:sp>
        <p:nvSpPr>
          <p:cNvPr id="405" name="Google Shape;405;p17"/>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p17"/>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p17"/>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p17"/>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09" name="Google Shape;409;p17"/>
          <p:cNvGrpSpPr/>
          <p:nvPr/>
        </p:nvGrpSpPr>
        <p:grpSpPr>
          <a:xfrm>
            <a:off x="1389476" y="3236081"/>
            <a:ext cx="921777" cy="921777"/>
            <a:chOff x="0" y="0"/>
            <a:chExt cx="812800" cy="812800"/>
          </a:xfrm>
        </p:grpSpPr>
        <p:sp>
          <p:nvSpPr>
            <p:cNvPr id="410" name="Google Shape;410;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p1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12" name="Google Shape;412;p17"/>
          <p:cNvGrpSpPr/>
          <p:nvPr/>
        </p:nvGrpSpPr>
        <p:grpSpPr>
          <a:xfrm>
            <a:off x="1389476" y="5303884"/>
            <a:ext cx="921777" cy="921777"/>
            <a:chOff x="0" y="0"/>
            <a:chExt cx="812800" cy="812800"/>
          </a:xfrm>
        </p:grpSpPr>
        <p:sp>
          <p:nvSpPr>
            <p:cNvPr id="413" name="Google Shape;413;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4" name="Google Shape;414;p1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5" name="Google Shape;415;p17"/>
          <p:cNvSpPr/>
          <p:nvPr/>
        </p:nvSpPr>
        <p:spPr>
          <a:xfrm>
            <a:off x="9901817" y="1999615"/>
            <a:ext cx="6706799" cy="7806528"/>
          </a:xfrm>
          <a:custGeom>
            <a:rect b="b" l="l" r="r" t="t"/>
            <a:pathLst>
              <a:path extrusionOk="0" h="7806528" w="6706799">
                <a:moveTo>
                  <a:pt x="0" y="0"/>
                </a:moveTo>
                <a:lnTo>
                  <a:pt x="6706799" y="0"/>
                </a:lnTo>
                <a:lnTo>
                  <a:pt x="6706799" y="7806528"/>
                </a:lnTo>
                <a:lnTo>
                  <a:pt x="0" y="7806528"/>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6" name="Google Shape;416;p17"/>
          <p:cNvSpPr txBox="1"/>
          <p:nvPr/>
        </p:nvSpPr>
        <p:spPr>
          <a:xfrm>
            <a:off x="2875151" y="378647"/>
            <a:ext cx="1253769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VISUALIZATION</a:t>
            </a:r>
            <a:endParaRPr b="0" i="0" sz="1400" u="none" cap="none" strike="noStrike">
              <a:solidFill>
                <a:srgbClr val="000000"/>
              </a:solidFill>
              <a:latin typeface="Arial"/>
              <a:ea typeface="Arial"/>
              <a:cs typeface="Arial"/>
              <a:sym typeface="Arial"/>
            </a:endParaRPr>
          </a:p>
        </p:txBody>
      </p:sp>
      <p:sp>
        <p:nvSpPr>
          <p:cNvPr id="417" name="Google Shape;417;p17"/>
          <p:cNvSpPr txBox="1"/>
          <p:nvPr/>
        </p:nvSpPr>
        <p:spPr>
          <a:xfrm>
            <a:off x="2810095" y="3466131"/>
            <a:ext cx="62946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KNIME provides most charts formats.</a:t>
            </a:r>
            <a:endParaRPr b="0" i="0" sz="1400" u="none" cap="none" strike="noStrike">
              <a:solidFill>
                <a:srgbClr val="000000"/>
              </a:solidFill>
              <a:latin typeface="Arial"/>
              <a:ea typeface="Arial"/>
              <a:cs typeface="Arial"/>
              <a:sym typeface="Arial"/>
            </a:endParaRPr>
          </a:p>
        </p:txBody>
      </p:sp>
      <p:sp>
        <p:nvSpPr>
          <p:cNvPr id="418" name="Google Shape;418;p17"/>
          <p:cNvSpPr txBox="1"/>
          <p:nvPr/>
        </p:nvSpPr>
        <p:spPr>
          <a:xfrm>
            <a:off x="1228202" y="3353556"/>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419" name="Google Shape;419;p17"/>
          <p:cNvSpPr txBox="1"/>
          <p:nvPr/>
        </p:nvSpPr>
        <p:spPr>
          <a:xfrm>
            <a:off x="1228202" y="5386948"/>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sp>
        <p:nvSpPr>
          <p:cNvPr id="420" name="Google Shape;420;p17"/>
          <p:cNvSpPr txBox="1"/>
          <p:nvPr/>
        </p:nvSpPr>
        <p:spPr>
          <a:xfrm>
            <a:off x="2770799" y="5025536"/>
            <a:ext cx="63732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Integrated Python allows to take advantage of powerful libraries such as: </a:t>
            </a:r>
            <a:r>
              <a:rPr b="0" i="1" lang="en-US" sz="3000" u="none" cap="none" strike="noStrike">
                <a:solidFill>
                  <a:srgbClr val="B6E4FD"/>
                </a:solidFill>
                <a:latin typeface="Roboto Condensed"/>
                <a:ea typeface="Roboto Condensed"/>
                <a:cs typeface="Roboto Condensed"/>
                <a:sym typeface="Roboto Condensed"/>
              </a:rPr>
              <a:t>Matplotlib</a:t>
            </a:r>
            <a:r>
              <a:rPr b="0" i="0" lang="en-US" sz="3000" u="none" cap="none" strike="noStrike">
                <a:solidFill>
                  <a:srgbClr val="B6E4FD"/>
                </a:solidFill>
                <a:latin typeface="Roboto Condensed"/>
                <a:ea typeface="Roboto Condensed"/>
                <a:cs typeface="Roboto Condensed"/>
                <a:sym typeface="Roboto Condensed"/>
              </a:rPr>
              <a:t> and </a:t>
            </a:r>
            <a:r>
              <a:rPr b="0" i="1" lang="en-US" sz="3000" u="none" cap="none" strike="noStrike">
                <a:solidFill>
                  <a:srgbClr val="B6E4FD"/>
                </a:solidFill>
                <a:latin typeface="Roboto Condensed"/>
                <a:ea typeface="Roboto Condensed"/>
                <a:cs typeface="Roboto Condensed"/>
                <a:sym typeface="Roboto Condensed"/>
              </a:rPr>
              <a:t>Seaborn</a:t>
            </a:r>
            <a:r>
              <a:rPr b="0" i="0" lang="en-US" sz="3000" u="none" cap="none" strike="noStrike">
                <a:solidFill>
                  <a:srgbClr val="B6E4FD"/>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p:txBody>
      </p:sp>
      <p:sp>
        <p:nvSpPr>
          <p:cNvPr id="421" name="Google Shape;421;p17"/>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17</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426" name="Shape 426"/>
        <p:cNvGrpSpPr/>
        <p:nvPr/>
      </p:nvGrpSpPr>
      <p:grpSpPr>
        <a:xfrm>
          <a:off x="0" y="0"/>
          <a:ext cx="0" cy="0"/>
          <a:chOff x="0" y="0"/>
          <a:chExt cx="0" cy="0"/>
        </a:xfrm>
      </p:grpSpPr>
      <p:sp>
        <p:nvSpPr>
          <p:cNvPr id="427" name="Google Shape;427;p18"/>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8"/>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29" name="Google Shape;429;p18"/>
          <p:cNvGrpSpPr/>
          <p:nvPr/>
        </p:nvGrpSpPr>
        <p:grpSpPr>
          <a:xfrm>
            <a:off x="1048942" y="1655078"/>
            <a:ext cx="7309714" cy="6976845"/>
            <a:chOff x="-156812" y="-5088"/>
            <a:chExt cx="6663624" cy="6360176"/>
          </a:xfrm>
        </p:grpSpPr>
        <p:sp>
          <p:nvSpPr>
            <p:cNvPr id="430" name="Google Shape;430;p18"/>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8"/>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2" name="Google Shape;432;p18"/>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3" name="Google Shape;433;p18"/>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4" name="Google Shape;434;p18"/>
          <p:cNvSpPr txBox="1"/>
          <p:nvPr/>
        </p:nvSpPr>
        <p:spPr>
          <a:xfrm>
            <a:off x="8765843" y="1360805"/>
            <a:ext cx="8200606"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KNIME’S MAIN FEATURES</a:t>
            </a:r>
            <a:endParaRPr b="1" i="0" sz="6399" u="none" cap="none" strike="noStrike">
              <a:solidFill>
                <a:srgbClr val="D9EAF3"/>
              </a:solidFill>
              <a:latin typeface="Roboto Condensed"/>
              <a:ea typeface="Roboto Condensed"/>
              <a:cs typeface="Roboto Condensed"/>
              <a:sym typeface="Roboto Condensed"/>
            </a:endParaRPr>
          </a:p>
        </p:txBody>
      </p:sp>
      <p:sp>
        <p:nvSpPr>
          <p:cNvPr id="435" name="Google Shape;435;p18"/>
          <p:cNvSpPr txBox="1"/>
          <p:nvPr/>
        </p:nvSpPr>
        <p:spPr>
          <a:xfrm>
            <a:off x="8798318" y="4464042"/>
            <a:ext cx="37551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I/O Operators.</a:t>
            </a:r>
            <a:endParaRPr b="0" i="0" sz="1400" u="none" cap="none" strike="noStrike">
              <a:solidFill>
                <a:srgbClr val="000000"/>
              </a:solidFill>
              <a:latin typeface="Arial"/>
              <a:ea typeface="Arial"/>
              <a:cs typeface="Arial"/>
              <a:sym typeface="Arial"/>
            </a:endParaRPr>
          </a:p>
        </p:txBody>
      </p:sp>
      <p:sp>
        <p:nvSpPr>
          <p:cNvPr id="436" name="Google Shape;436;p18"/>
          <p:cNvSpPr txBox="1"/>
          <p:nvPr/>
        </p:nvSpPr>
        <p:spPr>
          <a:xfrm>
            <a:off x="12992825" y="4438417"/>
            <a:ext cx="41622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Processing.</a:t>
            </a:r>
            <a:endParaRPr b="0" i="0" sz="1400" u="none" cap="none" strike="noStrike">
              <a:solidFill>
                <a:srgbClr val="000000"/>
              </a:solidFill>
              <a:latin typeface="Arial"/>
              <a:ea typeface="Arial"/>
              <a:cs typeface="Arial"/>
              <a:sym typeface="Arial"/>
            </a:endParaRPr>
          </a:p>
        </p:txBody>
      </p:sp>
      <p:sp>
        <p:nvSpPr>
          <p:cNvPr id="437" name="Google Shape;437;p18"/>
          <p:cNvSpPr txBox="1"/>
          <p:nvPr/>
        </p:nvSpPr>
        <p:spPr>
          <a:xfrm>
            <a:off x="12992826" y="5646830"/>
            <a:ext cx="4677600" cy="1477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Data Analytics And Building Model.</a:t>
            </a:r>
            <a:endParaRPr b="0" i="0" sz="1400" u="none" cap="none" strike="noStrike">
              <a:solidFill>
                <a:srgbClr val="000000"/>
              </a:solidFill>
              <a:latin typeface="Arial"/>
              <a:ea typeface="Arial"/>
              <a:cs typeface="Arial"/>
              <a:sym typeface="Arial"/>
            </a:endParaRPr>
          </a:p>
        </p:txBody>
      </p:sp>
      <p:sp>
        <p:nvSpPr>
          <p:cNvPr id="438" name="Google Shape;438;p18"/>
          <p:cNvSpPr txBox="1"/>
          <p:nvPr/>
        </p:nvSpPr>
        <p:spPr>
          <a:xfrm>
            <a:off x="8765806" y="5632562"/>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Visualization.</a:t>
            </a:r>
            <a:endParaRPr b="0" i="0" sz="1400" u="none" cap="none" strike="noStrike">
              <a:solidFill>
                <a:srgbClr val="000000"/>
              </a:solidFill>
              <a:latin typeface="Arial"/>
              <a:ea typeface="Arial"/>
              <a:cs typeface="Arial"/>
              <a:sym typeface="Arial"/>
            </a:endParaRPr>
          </a:p>
        </p:txBody>
      </p:sp>
      <p:sp>
        <p:nvSpPr>
          <p:cNvPr id="439" name="Google Shape;439;p18"/>
          <p:cNvSpPr txBox="1"/>
          <p:nvPr/>
        </p:nvSpPr>
        <p:spPr>
          <a:xfrm>
            <a:off x="8765806" y="6801042"/>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Reporting.</a:t>
            </a:r>
            <a:endParaRPr b="0" i="0" sz="1400" u="none" cap="none" strike="noStrike">
              <a:solidFill>
                <a:srgbClr val="000000"/>
              </a:solidFill>
              <a:latin typeface="Arial"/>
              <a:ea typeface="Arial"/>
              <a:cs typeface="Arial"/>
              <a:sym typeface="Arial"/>
            </a:endParaRPr>
          </a:p>
        </p:txBody>
      </p:sp>
      <p:sp>
        <p:nvSpPr>
          <p:cNvPr id="440" name="Google Shape;440;p18"/>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18</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445" name="Shape 445"/>
        <p:cNvGrpSpPr/>
        <p:nvPr/>
      </p:nvGrpSpPr>
      <p:grpSpPr>
        <a:xfrm>
          <a:off x="0" y="0"/>
          <a:ext cx="0" cy="0"/>
          <a:chOff x="0" y="0"/>
          <a:chExt cx="0" cy="0"/>
        </a:xfrm>
      </p:grpSpPr>
      <p:sp>
        <p:nvSpPr>
          <p:cNvPr id="446" name="Google Shape;446;p19"/>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7" name="Google Shape;447;p19"/>
          <p:cNvSpPr/>
          <p:nvPr/>
        </p:nvSpPr>
        <p:spPr>
          <a:xfrm rot="10800000">
            <a:off x="-3674717" y="26778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8" name="Google Shape;448;p19"/>
          <p:cNvSpPr/>
          <p:nvPr/>
        </p:nvSpPr>
        <p:spPr>
          <a:xfrm>
            <a:off x="14478000" y="-3319678"/>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9" name="Google Shape;449;p19"/>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50" name="Google Shape;450;p19"/>
          <p:cNvGrpSpPr/>
          <p:nvPr/>
        </p:nvGrpSpPr>
        <p:grpSpPr>
          <a:xfrm>
            <a:off x="1389476" y="3253081"/>
            <a:ext cx="921796" cy="921796"/>
            <a:chOff x="0" y="0"/>
            <a:chExt cx="812800" cy="812800"/>
          </a:xfrm>
        </p:grpSpPr>
        <p:sp>
          <p:nvSpPr>
            <p:cNvPr id="451" name="Google Shape;451;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2" name="Google Shape;452;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53" name="Google Shape;453;p19"/>
          <p:cNvGrpSpPr/>
          <p:nvPr/>
        </p:nvGrpSpPr>
        <p:grpSpPr>
          <a:xfrm>
            <a:off x="1389476" y="6087397"/>
            <a:ext cx="921796" cy="921796"/>
            <a:chOff x="0" y="0"/>
            <a:chExt cx="812800" cy="812800"/>
          </a:xfrm>
        </p:grpSpPr>
        <p:sp>
          <p:nvSpPr>
            <p:cNvPr id="454" name="Google Shape;454;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56" name="Google Shape;456;p19"/>
          <p:cNvSpPr/>
          <p:nvPr/>
        </p:nvSpPr>
        <p:spPr>
          <a:xfrm>
            <a:off x="9802304" y="2165183"/>
            <a:ext cx="7009803" cy="7245518"/>
          </a:xfrm>
          <a:custGeom>
            <a:rect b="b" l="l" r="r" t="t"/>
            <a:pathLst>
              <a:path extrusionOk="0" h="7441393" w="7738483">
                <a:moveTo>
                  <a:pt x="0" y="0"/>
                </a:moveTo>
                <a:lnTo>
                  <a:pt x="7738482" y="0"/>
                </a:lnTo>
                <a:lnTo>
                  <a:pt x="7738482" y="7441393"/>
                </a:lnTo>
                <a:lnTo>
                  <a:pt x="0" y="7441393"/>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7" name="Google Shape;457;p19"/>
          <p:cNvSpPr txBox="1"/>
          <p:nvPr/>
        </p:nvSpPr>
        <p:spPr>
          <a:xfrm>
            <a:off x="0" y="494506"/>
            <a:ext cx="18288000" cy="1077154"/>
          </a:xfrm>
          <a:prstGeom prst="rect">
            <a:avLst/>
          </a:prstGeom>
          <a:noFill/>
          <a:ln>
            <a:noFill/>
          </a:ln>
        </p:spPr>
        <p:txBody>
          <a:bodyPr anchorCtr="0" anchor="t" bIns="0" lIns="0" spcFirstLastPara="1" rIns="0" wrap="square" tIns="0">
            <a:spAutoFit/>
          </a:bodyPr>
          <a:lstStyle/>
          <a:p>
            <a:pPr indent="0" lvl="0" marL="0" marR="0" rtl="0" algn="ctr">
              <a:lnSpc>
                <a:spcPct val="135742"/>
              </a:lnSpc>
              <a:spcBef>
                <a:spcPts val="0"/>
              </a:spcBef>
              <a:spcAft>
                <a:spcPts val="0"/>
              </a:spcAft>
              <a:buClr>
                <a:srgbClr val="000000"/>
              </a:buClr>
              <a:buSzPts val="6600"/>
              <a:buFont typeface="Arial"/>
              <a:buNone/>
            </a:pPr>
            <a:r>
              <a:rPr b="1" i="0" lang="en-US" sz="6600" u="none" cap="none" strike="noStrike">
                <a:solidFill>
                  <a:srgbClr val="D9EAF3"/>
                </a:solidFill>
                <a:latin typeface="Roboto Condensed"/>
                <a:ea typeface="Roboto Condensed"/>
                <a:cs typeface="Roboto Condensed"/>
                <a:sym typeface="Roboto Condensed"/>
              </a:rPr>
              <a:t>DATA ANALYTICS AND BUILDING MODEL</a:t>
            </a:r>
            <a:endParaRPr b="0" i="0" sz="1400" u="none" cap="none" strike="noStrike">
              <a:solidFill>
                <a:srgbClr val="000000"/>
              </a:solidFill>
              <a:latin typeface="Arial"/>
              <a:ea typeface="Arial"/>
              <a:cs typeface="Arial"/>
              <a:sym typeface="Arial"/>
            </a:endParaRPr>
          </a:p>
        </p:txBody>
      </p:sp>
      <p:sp>
        <p:nvSpPr>
          <p:cNvPr id="458" name="Google Shape;458;p19"/>
          <p:cNvSpPr txBox="1"/>
          <p:nvPr/>
        </p:nvSpPr>
        <p:spPr>
          <a:xfrm>
            <a:off x="2849345" y="3159881"/>
            <a:ext cx="66714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Supports most basic analytic operations such as: Scorer, Statistics and Counter.</a:t>
            </a:r>
            <a:endParaRPr b="0" i="0" sz="1400" u="none" cap="none" strike="noStrike">
              <a:solidFill>
                <a:srgbClr val="000000"/>
              </a:solidFill>
              <a:latin typeface="Arial"/>
              <a:ea typeface="Arial"/>
              <a:cs typeface="Arial"/>
              <a:sym typeface="Arial"/>
            </a:endParaRPr>
          </a:p>
        </p:txBody>
      </p:sp>
      <p:sp>
        <p:nvSpPr>
          <p:cNvPr id="459" name="Google Shape;459;p19"/>
          <p:cNvSpPr txBox="1"/>
          <p:nvPr/>
        </p:nvSpPr>
        <p:spPr>
          <a:xfrm>
            <a:off x="1228165" y="3406181"/>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460" name="Google Shape;460;p19"/>
          <p:cNvSpPr txBox="1"/>
          <p:nvPr/>
        </p:nvSpPr>
        <p:spPr>
          <a:xfrm>
            <a:off x="1228177" y="6240498"/>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sp>
        <p:nvSpPr>
          <p:cNvPr id="461" name="Google Shape;461;p19"/>
          <p:cNvSpPr txBox="1"/>
          <p:nvPr/>
        </p:nvSpPr>
        <p:spPr>
          <a:xfrm>
            <a:off x="2759350" y="5347688"/>
            <a:ext cx="6156000" cy="240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Support for building Machine learning models: SVM, Decision Tree, Linear Regression, Deep Learning Python Network, etc.</a:t>
            </a:r>
            <a:endParaRPr b="0" i="0" sz="1400" u="none" cap="none" strike="noStrike">
              <a:solidFill>
                <a:srgbClr val="000000"/>
              </a:solidFill>
              <a:latin typeface="Arial"/>
              <a:ea typeface="Arial"/>
              <a:cs typeface="Arial"/>
              <a:sym typeface="Arial"/>
            </a:endParaRPr>
          </a:p>
        </p:txBody>
      </p:sp>
      <p:sp>
        <p:nvSpPr>
          <p:cNvPr id="462" name="Google Shape;462;p19"/>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19</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100" name="Shape 100"/>
        <p:cNvGrpSpPr/>
        <p:nvPr/>
      </p:nvGrpSpPr>
      <p:grpSpPr>
        <a:xfrm>
          <a:off x="0" y="0"/>
          <a:ext cx="0" cy="0"/>
          <a:chOff x="0" y="0"/>
          <a:chExt cx="0" cy="0"/>
        </a:xfrm>
      </p:grpSpPr>
      <p:sp>
        <p:nvSpPr>
          <p:cNvPr id="101" name="Google Shape;101;p2"/>
          <p:cNvSpPr/>
          <p:nvPr/>
        </p:nvSpPr>
        <p:spPr>
          <a:xfrm rot="9675324">
            <a:off x="-532039" y="5009151"/>
            <a:ext cx="24228392" cy="8121818"/>
          </a:xfrm>
          <a:custGeom>
            <a:rect b="b" l="l" r="r" t="t"/>
            <a:pathLst>
              <a:path extrusionOk="0" h="8121818" w="24228392">
                <a:moveTo>
                  <a:pt x="0" y="0"/>
                </a:moveTo>
                <a:lnTo>
                  <a:pt x="24228391" y="0"/>
                </a:lnTo>
                <a:lnTo>
                  <a:pt x="24228391"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2" name="Google Shape;102;p2"/>
          <p:cNvGrpSpPr/>
          <p:nvPr/>
        </p:nvGrpSpPr>
        <p:grpSpPr>
          <a:xfrm>
            <a:off x="8917265" y="-8450056"/>
            <a:ext cx="17520116" cy="17520116"/>
            <a:chOff x="0" y="0"/>
            <a:chExt cx="812800" cy="812800"/>
          </a:xfrm>
        </p:grpSpPr>
        <p:sp>
          <p:nvSpPr>
            <p:cNvPr id="103" name="Google Shape;103;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2"/>
          <p:cNvSpPr/>
          <p:nvPr/>
        </p:nvSpPr>
        <p:spPr>
          <a:xfrm rot="-5639383">
            <a:off x="-1570341" y="-3093512"/>
            <a:ext cx="8106264" cy="6807027"/>
          </a:xfrm>
          <a:custGeom>
            <a:rect b="b" l="l" r="r" t="t"/>
            <a:pathLst>
              <a:path extrusionOk="0" h="6807027" w="8106264">
                <a:moveTo>
                  <a:pt x="0" y="0"/>
                </a:moveTo>
                <a:lnTo>
                  <a:pt x="8106263" y="0"/>
                </a:lnTo>
                <a:lnTo>
                  <a:pt x="8106263" y="6807027"/>
                </a:lnTo>
                <a:lnTo>
                  <a:pt x="0" y="6807027"/>
                </a:lnTo>
                <a:lnTo>
                  <a:pt x="0" y="0"/>
                </a:lnTo>
                <a:close/>
              </a:path>
            </a:pathLst>
          </a:custGeom>
          <a:blipFill rotWithShape="1">
            <a:blip r:embed="rId4">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2"/>
          <p:cNvSpPr txBox="1"/>
          <p:nvPr/>
        </p:nvSpPr>
        <p:spPr>
          <a:xfrm>
            <a:off x="1178540" y="2876864"/>
            <a:ext cx="67869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TEAM MEMBERS</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9332240" y="0"/>
            <a:ext cx="8955760" cy="8955760"/>
          </a:xfrm>
          <a:custGeom>
            <a:rect b="b" l="l" r="r" t="t"/>
            <a:pathLst>
              <a:path extrusionOk="0" h="6350000" w="6350000">
                <a:moveTo>
                  <a:pt x="0" y="0"/>
                </a:moveTo>
                <a:cubicBezTo>
                  <a:pt x="0" y="3506470"/>
                  <a:pt x="2843530" y="6350000"/>
                  <a:pt x="6350000" y="6350000"/>
                </a:cubicBezTo>
                <a:lnTo>
                  <a:pt x="6350000" y="0"/>
                </a:lnTo>
                <a:lnTo>
                  <a:pt x="0" y="0"/>
                </a:lnTo>
                <a:close/>
              </a:path>
            </a:pathLst>
          </a:custGeom>
          <a:blipFill rotWithShape="1">
            <a:blip r:embed="rId5">
              <a:alphaModFix/>
            </a:blip>
            <a:stretch>
              <a:fillRect b="0" l="-28060" r="-50224"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2"/>
          <p:cNvSpPr txBox="1"/>
          <p:nvPr/>
        </p:nvSpPr>
        <p:spPr>
          <a:xfrm>
            <a:off x="1216940" y="4373105"/>
            <a:ext cx="8115300" cy="39540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4940"/>
              <a:buFont typeface="Arial"/>
              <a:buNone/>
            </a:pPr>
            <a:r>
              <a:rPr b="1" i="0" lang="en-US" sz="4940" u="none" cap="none" strike="noStrike">
                <a:solidFill>
                  <a:srgbClr val="B6E4FD"/>
                </a:solidFill>
                <a:latin typeface="Roboto Condensed"/>
                <a:ea typeface="Roboto Condensed"/>
                <a:cs typeface="Roboto Condensed"/>
                <a:sym typeface="Roboto Condensed"/>
              </a:rPr>
              <a:t>21127051 - Đào Tiến Hưng</a:t>
            </a:r>
            <a:endParaRPr b="1" i="0" sz="4940" u="none" cap="none" strike="noStrike">
              <a:solidFill>
                <a:srgbClr val="B6E4FD"/>
              </a:solidFill>
              <a:latin typeface="Roboto Condensed"/>
              <a:ea typeface="Roboto Condensed"/>
              <a:cs typeface="Roboto Condensed"/>
              <a:sym typeface="Roboto Condensed"/>
            </a:endParaRPr>
          </a:p>
          <a:p>
            <a:pPr indent="0" lvl="0" marL="0" marR="0" rtl="0" algn="just">
              <a:lnSpc>
                <a:spcPct val="140000"/>
              </a:lnSpc>
              <a:spcBef>
                <a:spcPts val="0"/>
              </a:spcBef>
              <a:spcAft>
                <a:spcPts val="0"/>
              </a:spcAft>
              <a:buClr>
                <a:srgbClr val="000000"/>
              </a:buClr>
              <a:buSzPts val="4940"/>
              <a:buFont typeface="Arial"/>
              <a:buNone/>
            </a:pPr>
            <a:r>
              <a:rPr b="1" i="0" lang="en-US" sz="4940" u="none" cap="none" strike="noStrike">
                <a:solidFill>
                  <a:srgbClr val="B6E4FD"/>
                </a:solidFill>
                <a:latin typeface="Roboto Condensed"/>
                <a:ea typeface="Roboto Condensed"/>
                <a:cs typeface="Roboto Condensed"/>
                <a:sym typeface="Roboto Condensed"/>
              </a:rPr>
              <a:t>21127072 - Nguyễn Hữu Khánh</a:t>
            </a:r>
            <a:endParaRPr b="0" i="0" sz="14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4940"/>
              <a:buFont typeface="Arial"/>
              <a:buNone/>
            </a:pPr>
            <a:r>
              <a:rPr b="1" i="0" lang="en-US" sz="4940" u="none" cap="none" strike="noStrike">
                <a:solidFill>
                  <a:srgbClr val="B6E4FD"/>
                </a:solidFill>
                <a:latin typeface="Roboto Condensed"/>
                <a:ea typeface="Roboto Condensed"/>
                <a:cs typeface="Roboto Condensed"/>
                <a:sym typeface="Roboto Condensed"/>
              </a:rPr>
              <a:t>21127102 - Nguyễn Thành Luân</a:t>
            </a:r>
            <a:endParaRPr b="1" i="0" sz="4940" u="none" cap="none" strike="noStrike">
              <a:solidFill>
                <a:srgbClr val="B6E4FD"/>
              </a:solidFill>
              <a:latin typeface="Roboto Condensed"/>
              <a:ea typeface="Roboto Condensed"/>
              <a:cs typeface="Roboto Condensed"/>
              <a:sym typeface="Roboto Condensed"/>
            </a:endParaRPr>
          </a:p>
          <a:p>
            <a:pPr indent="0" lvl="0" marL="0" marR="0" rtl="0" algn="just">
              <a:lnSpc>
                <a:spcPct val="140000"/>
              </a:lnSpc>
              <a:spcBef>
                <a:spcPts val="0"/>
              </a:spcBef>
              <a:spcAft>
                <a:spcPts val="0"/>
              </a:spcAft>
              <a:buClr>
                <a:srgbClr val="000000"/>
              </a:buClr>
              <a:buSzPts val="4940"/>
              <a:buFont typeface="Arial"/>
              <a:buNone/>
            </a:pPr>
            <a:r>
              <a:rPr b="1" i="0" lang="en-US" sz="4940" u="none" cap="none" strike="noStrike">
                <a:solidFill>
                  <a:srgbClr val="B6E4FD"/>
                </a:solidFill>
                <a:latin typeface="Roboto Condensed"/>
                <a:ea typeface="Roboto Condensed"/>
                <a:cs typeface="Roboto Condensed"/>
                <a:sym typeface="Roboto Condensed"/>
              </a:rPr>
              <a:t>21127610 - Hà Huy Hoàng</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rot="8803574">
            <a:off x="-3009583" y="4548552"/>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4">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467" name="Shape 467"/>
        <p:cNvGrpSpPr/>
        <p:nvPr/>
      </p:nvGrpSpPr>
      <p:grpSpPr>
        <a:xfrm>
          <a:off x="0" y="0"/>
          <a:ext cx="0" cy="0"/>
          <a:chOff x="0" y="0"/>
          <a:chExt cx="0" cy="0"/>
        </a:xfrm>
      </p:grpSpPr>
      <p:sp>
        <p:nvSpPr>
          <p:cNvPr id="468" name="Google Shape;468;p20"/>
          <p:cNvSpPr/>
          <p:nvPr/>
        </p:nvSpPr>
        <p:spPr>
          <a:xfrm rot="10800000">
            <a:off x="-4876157" y="5032881"/>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p20"/>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70" name="Google Shape;470;p20"/>
          <p:cNvGrpSpPr/>
          <p:nvPr/>
        </p:nvGrpSpPr>
        <p:grpSpPr>
          <a:xfrm>
            <a:off x="1048942" y="1655078"/>
            <a:ext cx="7309714" cy="6976845"/>
            <a:chOff x="-156812" y="-5088"/>
            <a:chExt cx="6663624" cy="6360176"/>
          </a:xfrm>
        </p:grpSpPr>
        <p:sp>
          <p:nvSpPr>
            <p:cNvPr id="471" name="Google Shape;471;p20"/>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2" name="Google Shape;472;p20"/>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73" name="Google Shape;473;p20"/>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 name="Google Shape;474;p20"/>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5" name="Google Shape;475;p20"/>
          <p:cNvSpPr txBox="1"/>
          <p:nvPr/>
        </p:nvSpPr>
        <p:spPr>
          <a:xfrm>
            <a:off x="8765843" y="1360805"/>
            <a:ext cx="8200606"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KNIME’S MAIN FEATURES</a:t>
            </a:r>
            <a:endParaRPr b="1" i="0" sz="6399" u="none" cap="none" strike="noStrike">
              <a:solidFill>
                <a:srgbClr val="D9EAF3"/>
              </a:solidFill>
              <a:latin typeface="Roboto Condensed"/>
              <a:ea typeface="Roboto Condensed"/>
              <a:cs typeface="Roboto Condensed"/>
              <a:sym typeface="Roboto Condensed"/>
            </a:endParaRPr>
          </a:p>
        </p:txBody>
      </p:sp>
      <p:sp>
        <p:nvSpPr>
          <p:cNvPr id="476" name="Google Shape;476;p20"/>
          <p:cNvSpPr txBox="1"/>
          <p:nvPr/>
        </p:nvSpPr>
        <p:spPr>
          <a:xfrm>
            <a:off x="8765843" y="4203917"/>
            <a:ext cx="37551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I/O Operators.</a:t>
            </a:r>
            <a:endParaRPr b="0" i="0" sz="1400" u="none" cap="none" strike="noStrike">
              <a:solidFill>
                <a:srgbClr val="000000"/>
              </a:solidFill>
              <a:latin typeface="Arial"/>
              <a:ea typeface="Arial"/>
              <a:cs typeface="Arial"/>
              <a:sym typeface="Arial"/>
            </a:endParaRPr>
          </a:p>
        </p:txBody>
      </p:sp>
      <p:sp>
        <p:nvSpPr>
          <p:cNvPr id="477" name="Google Shape;477;p20"/>
          <p:cNvSpPr txBox="1"/>
          <p:nvPr/>
        </p:nvSpPr>
        <p:spPr>
          <a:xfrm>
            <a:off x="12992850" y="4203917"/>
            <a:ext cx="41622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Data Processing.</a:t>
            </a:r>
            <a:endParaRPr b="0" i="0" sz="1400" u="none" cap="none" strike="noStrike">
              <a:solidFill>
                <a:srgbClr val="000000"/>
              </a:solidFill>
              <a:latin typeface="Arial"/>
              <a:ea typeface="Arial"/>
              <a:cs typeface="Arial"/>
              <a:sym typeface="Arial"/>
            </a:endParaRPr>
          </a:p>
        </p:txBody>
      </p:sp>
      <p:sp>
        <p:nvSpPr>
          <p:cNvPr id="478" name="Google Shape;478;p20"/>
          <p:cNvSpPr txBox="1"/>
          <p:nvPr/>
        </p:nvSpPr>
        <p:spPr>
          <a:xfrm>
            <a:off x="12992851" y="5492967"/>
            <a:ext cx="4751400" cy="1477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0E4FD"/>
                </a:solidFill>
                <a:latin typeface="Roboto Condensed"/>
                <a:ea typeface="Roboto Condensed"/>
                <a:cs typeface="Roboto Condensed"/>
                <a:sym typeface="Roboto Condensed"/>
              </a:rPr>
              <a:t>Data Analytics And Building Model.</a:t>
            </a:r>
            <a:endParaRPr b="0" i="0" sz="1400" u="none" cap="none" strike="noStrike">
              <a:solidFill>
                <a:srgbClr val="B0E4FD"/>
              </a:solidFill>
              <a:latin typeface="Arial"/>
              <a:ea typeface="Arial"/>
              <a:cs typeface="Arial"/>
              <a:sym typeface="Arial"/>
            </a:endParaRPr>
          </a:p>
        </p:txBody>
      </p:sp>
      <p:sp>
        <p:nvSpPr>
          <p:cNvPr id="479" name="Google Shape;479;p20"/>
          <p:cNvSpPr txBox="1"/>
          <p:nvPr/>
        </p:nvSpPr>
        <p:spPr>
          <a:xfrm>
            <a:off x="8765843" y="5436612"/>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Visualization.</a:t>
            </a:r>
            <a:endParaRPr b="0" i="0" sz="1400" u="none" cap="none" strike="noStrike">
              <a:solidFill>
                <a:srgbClr val="000000"/>
              </a:solidFill>
              <a:latin typeface="Arial"/>
              <a:ea typeface="Arial"/>
              <a:cs typeface="Arial"/>
              <a:sym typeface="Arial"/>
            </a:endParaRPr>
          </a:p>
        </p:txBody>
      </p:sp>
      <p:sp>
        <p:nvSpPr>
          <p:cNvPr id="480" name="Google Shape;480;p20"/>
          <p:cNvSpPr txBox="1"/>
          <p:nvPr/>
        </p:nvSpPr>
        <p:spPr>
          <a:xfrm>
            <a:off x="8765843" y="6801067"/>
            <a:ext cx="47514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Reporting.</a:t>
            </a:r>
            <a:endParaRPr b="0" i="0" sz="1400" u="none" cap="none" strike="noStrike">
              <a:solidFill>
                <a:srgbClr val="000000"/>
              </a:solidFill>
              <a:latin typeface="Arial"/>
              <a:ea typeface="Arial"/>
              <a:cs typeface="Arial"/>
              <a:sym typeface="Arial"/>
            </a:endParaRPr>
          </a:p>
        </p:txBody>
      </p:sp>
      <p:sp>
        <p:nvSpPr>
          <p:cNvPr id="481" name="Google Shape;481;p20"/>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486" name="Shape 486"/>
        <p:cNvGrpSpPr/>
        <p:nvPr/>
      </p:nvGrpSpPr>
      <p:grpSpPr>
        <a:xfrm>
          <a:off x="0" y="0"/>
          <a:ext cx="0" cy="0"/>
          <a:chOff x="0" y="0"/>
          <a:chExt cx="0" cy="0"/>
        </a:xfrm>
      </p:grpSpPr>
      <p:sp>
        <p:nvSpPr>
          <p:cNvPr id="487" name="Google Shape;487;p21"/>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p21"/>
          <p:cNvSpPr/>
          <p:nvPr/>
        </p:nvSpPr>
        <p:spPr>
          <a:xfrm rot="10800000">
            <a:off x="-4011542" y="289005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21"/>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0" name="Google Shape;490;p21"/>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91" name="Google Shape;491;p21"/>
          <p:cNvGrpSpPr/>
          <p:nvPr/>
        </p:nvGrpSpPr>
        <p:grpSpPr>
          <a:xfrm>
            <a:off x="1389476" y="3236081"/>
            <a:ext cx="921777" cy="921777"/>
            <a:chOff x="0" y="0"/>
            <a:chExt cx="812800" cy="812800"/>
          </a:xfrm>
        </p:grpSpPr>
        <p:sp>
          <p:nvSpPr>
            <p:cNvPr id="492" name="Google Shape;492;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3" name="Google Shape;493;p2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94" name="Google Shape;494;p21"/>
          <p:cNvGrpSpPr/>
          <p:nvPr/>
        </p:nvGrpSpPr>
        <p:grpSpPr>
          <a:xfrm>
            <a:off x="1389476" y="5303884"/>
            <a:ext cx="921777" cy="921777"/>
            <a:chOff x="0" y="0"/>
            <a:chExt cx="812800" cy="812800"/>
          </a:xfrm>
        </p:grpSpPr>
        <p:sp>
          <p:nvSpPr>
            <p:cNvPr id="495" name="Google Shape;495;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6" name="Google Shape;496;p2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97" name="Google Shape;497;p21"/>
          <p:cNvSpPr/>
          <p:nvPr/>
        </p:nvSpPr>
        <p:spPr>
          <a:xfrm>
            <a:off x="9601960" y="2329462"/>
            <a:ext cx="7938827" cy="6870622"/>
          </a:xfrm>
          <a:custGeom>
            <a:rect b="b" l="l" r="r" t="t"/>
            <a:pathLst>
              <a:path extrusionOk="0" h="6870622" w="7938827">
                <a:moveTo>
                  <a:pt x="0" y="0"/>
                </a:moveTo>
                <a:lnTo>
                  <a:pt x="7938826" y="0"/>
                </a:lnTo>
                <a:lnTo>
                  <a:pt x="7938826" y="6870622"/>
                </a:lnTo>
                <a:lnTo>
                  <a:pt x="0" y="6870622"/>
                </a:lnTo>
                <a:lnTo>
                  <a:pt x="0" y="0"/>
                </a:lnTo>
                <a:close/>
              </a:path>
            </a:pathLst>
          </a:custGeom>
          <a:blipFill rotWithShape="1">
            <a:blip r:embed="rId6">
              <a:alphaModFix/>
            </a:blip>
            <a:stretch>
              <a:fillRect b="0" l="0" r="-222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 name="Google Shape;498;p21"/>
          <p:cNvSpPr txBox="1"/>
          <p:nvPr/>
        </p:nvSpPr>
        <p:spPr>
          <a:xfrm>
            <a:off x="0" y="455825"/>
            <a:ext cx="18288000"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REPORTING</a:t>
            </a:r>
            <a:endParaRPr b="0" i="0" sz="1400" u="none" cap="none" strike="noStrike">
              <a:solidFill>
                <a:srgbClr val="000000"/>
              </a:solidFill>
              <a:latin typeface="Arial"/>
              <a:ea typeface="Arial"/>
              <a:cs typeface="Arial"/>
              <a:sym typeface="Arial"/>
            </a:endParaRPr>
          </a:p>
        </p:txBody>
      </p:sp>
      <p:sp>
        <p:nvSpPr>
          <p:cNvPr id="499" name="Google Shape;499;p21"/>
          <p:cNvSpPr txBox="1"/>
          <p:nvPr/>
        </p:nvSpPr>
        <p:spPr>
          <a:xfrm>
            <a:off x="2770795" y="3466131"/>
            <a:ext cx="5915246" cy="129266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Provides report template, BIRT reporting.</a:t>
            </a:r>
            <a:endParaRPr b="0" i="0" sz="1400" u="none" cap="none" strike="noStrike">
              <a:solidFill>
                <a:srgbClr val="000000"/>
              </a:solidFill>
              <a:latin typeface="Arial"/>
              <a:ea typeface="Arial"/>
              <a:cs typeface="Arial"/>
              <a:sym typeface="Arial"/>
            </a:endParaRPr>
          </a:p>
        </p:txBody>
      </p:sp>
      <p:sp>
        <p:nvSpPr>
          <p:cNvPr id="500" name="Google Shape;500;p21"/>
          <p:cNvSpPr txBox="1"/>
          <p:nvPr/>
        </p:nvSpPr>
        <p:spPr>
          <a:xfrm>
            <a:off x="1228202" y="3311362"/>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501" name="Google Shape;501;p21"/>
          <p:cNvSpPr txBox="1"/>
          <p:nvPr/>
        </p:nvSpPr>
        <p:spPr>
          <a:xfrm>
            <a:off x="1228202" y="5386948"/>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sp>
        <p:nvSpPr>
          <p:cNvPr id="502" name="Google Shape;502;p21"/>
          <p:cNvSpPr txBox="1"/>
          <p:nvPr/>
        </p:nvSpPr>
        <p:spPr>
          <a:xfrm>
            <a:off x="2770799" y="5193273"/>
            <a:ext cx="66714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Allow exporting to many kind of report formats such as: PDF, BIRT and HTML.</a:t>
            </a:r>
            <a:endParaRPr b="0" i="0" sz="1400" u="none" cap="none" strike="noStrike">
              <a:solidFill>
                <a:srgbClr val="000000"/>
              </a:solidFill>
              <a:latin typeface="Arial"/>
              <a:ea typeface="Arial"/>
              <a:cs typeface="Arial"/>
              <a:sym typeface="Arial"/>
            </a:endParaRPr>
          </a:p>
        </p:txBody>
      </p:sp>
      <p:sp>
        <p:nvSpPr>
          <p:cNvPr id="503" name="Google Shape;503;p21"/>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21</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g2c9aba2e197_0_0"/>
          <p:cNvPicPr preferRelativeResize="0"/>
          <p:nvPr/>
        </p:nvPicPr>
        <p:blipFill rotWithShape="1">
          <a:blip r:embed="rId3">
            <a:alphaModFix/>
          </a:blip>
          <a:srcRect b="0" l="0" r="0" t="0"/>
          <a:stretch/>
        </p:blipFill>
        <p:spPr>
          <a:xfrm>
            <a:off x="31376" y="3268"/>
            <a:ext cx="18288000" cy="1028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514" name="Shape 514"/>
        <p:cNvGrpSpPr/>
        <p:nvPr/>
      </p:nvGrpSpPr>
      <p:grpSpPr>
        <a:xfrm>
          <a:off x="0" y="0"/>
          <a:ext cx="0" cy="0"/>
          <a:chOff x="0" y="0"/>
          <a:chExt cx="0" cy="0"/>
        </a:xfrm>
      </p:grpSpPr>
      <p:sp>
        <p:nvSpPr>
          <p:cNvPr id="515" name="Google Shape;515;p22"/>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6" name="Google Shape;516;p22"/>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17" name="Google Shape;517;p22"/>
          <p:cNvGrpSpPr/>
          <p:nvPr/>
        </p:nvGrpSpPr>
        <p:grpSpPr>
          <a:xfrm>
            <a:off x="1048942" y="1655078"/>
            <a:ext cx="7309714" cy="6976845"/>
            <a:chOff x="-156812" y="-5088"/>
            <a:chExt cx="6663624" cy="6360176"/>
          </a:xfrm>
        </p:grpSpPr>
        <p:sp>
          <p:nvSpPr>
            <p:cNvPr id="518" name="Google Shape;518;p22"/>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9" name="Google Shape;519;p22"/>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8522" r="-58373"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20" name="Google Shape;520;p22"/>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p22"/>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2" name="Google Shape;522;p22"/>
          <p:cNvSpPr txBox="1"/>
          <p:nvPr/>
        </p:nvSpPr>
        <p:spPr>
          <a:xfrm>
            <a:off x="9093325" y="3271960"/>
            <a:ext cx="8365500" cy="37431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 DEMONSTRATION WITH </a:t>
            </a:r>
            <a:r>
              <a:rPr b="1" i="1" lang="en-US" sz="6399" u="none" cap="none" strike="noStrike">
                <a:solidFill>
                  <a:srgbClr val="D9EAF3"/>
                </a:solidFill>
                <a:latin typeface="Roboto Condensed"/>
                <a:ea typeface="Roboto Condensed"/>
                <a:cs typeface="Roboto Condensed"/>
                <a:sym typeface="Roboto Condensed"/>
              </a:rPr>
              <a:t>BIGMART SALE</a:t>
            </a:r>
            <a:r>
              <a:rPr b="1" i="0" lang="en-US" sz="6399" u="none" cap="none" strike="noStrike">
                <a:solidFill>
                  <a:srgbClr val="D9EAF3"/>
                </a:solidFill>
                <a:latin typeface="Roboto Condensed"/>
                <a:ea typeface="Roboto Condensed"/>
                <a:cs typeface="Roboto Condensed"/>
                <a:sym typeface="Roboto Condensed"/>
              </a:rPr>
              <a:t> DATA</a:t>
            </a:r>
            <a:endParaRPr b="0" i="0" sz="1400" u="none" cap="none" strike="noStrike">
              <a:solidFill>
                <a:srgbClr val="000000"/>
              </a:solidFill>
              <a:latin typeface="Arial"/>
              <a:ea typeface="Arial"/>
              <a:cs typeface="Arial"/>
              <a:sym typeface="Arial"/>
            </a:endParaRPr>
          </a:p>
        </p:txBody>
      </p:sp>
      <p:sp>
        <p:nvSpPr>
          <p:cNvPr id="523" name="Google Shape;523;p22"/>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22</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527" name="Shape 527"/>
        <p:cNvGrpSpPr/>
        <p:nvPr/>
      </p:nvGrpSpPr>
      <p:grpSpPr>
        <a:xfrm>
          <a:off x="0" y="0"/>
          <a:ext cx="0" cy="0"/>
          <a:chOff x="0" y="0"/>
          <a:chExt cx="0" cy="0"/>
        </a:xfrm>
      </p:grpSpPr>
      <p:sp>
        <p:nvSpPr>
          <p:cNvPr id="528" name="Google Shape;528;p23"/>
          <p:cNvSpPr/>
          <p:nvPr/>
        </p:nvSpPr>
        <p:spPr>
          <a:xfrm>
            <a:off x="11448279" y="-41348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9" name="Google Shape;529;p23"/>
          <p:cNvSpPr/>
          <p:nvPr/>
        </p:nvSpPr>
        <p:spPr>
          <a:xfrm rot="10800000">
            <a:off x="-3962400" y="508049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30" name="Google Shape;530;p23"/>
          <p:cNvGrpSpPr/>
          <p:nvPr/>
        </p:nvGrpSpPr>
        <p:grpSpPr>
          <a:xfrm>
            <a:off x="1048942" y="1655078"/>
            <a:ext cx="7309714" cy="6976845"/>
            <a:chOff x="-156812" y="-5088"/>
            <a:chExt cx="6663624" cy="6360176"/>
          </a:xfrm>
        </p:grpSpPr>
        <p:sp>
          <p:nvSpPr>
            <p:cNvPr id="531" name="Google Shape;531;p23"/>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2" name="Google Shape;532;p23"/>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8522" r="-58373"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33" name="Google Shape;533;p23"/>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p23"/>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5" name="Google Shape;535;p23"/>
          <p:cNvSpPr txBox="1"/>
          <p:nvPr/>
        </p:nvSpPr>
        <p:spPr>
          <a:xfrm>
            <a:off x="9162824" y="1655069"/>
            <a:ext cx="8526600" cy="23640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DISCUSSION AND COMPARISON</a:t>
            </a:r>
            <a:endParaRPr b="0" i="0" sz="1400" u="none" cap="none" strike="noStrike">
              <a:solidFill>
                <a:srgbClr val="000000"/>
              </a:solidFill>
              <a:latin typeface="Arial"/>
              <a:ea typeface="Arial"/>
              <a:cs typeface="Arial"/>
              <a:sym typeface="Arial"/>
            </a:endParaRPr>
          </a:p>
        </p:txBody>
      </p:sp>
      <p:sp>
        <p:nvSpPr>
          <p:cNvPr id="536" name="Google Shape;536;p23"/>
          <p:cNvSpPr txBox="1"/>
          <p:nvPr/>
        </p:nvSpPr>
        <p:spPr>
          <a:xfrm>
            <a:off x="9249825" y="5080500"/>
            <a:ext cx="41826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Pros &amp; Cons.</a:t>
            </a:r>
            <a:endParaRPr b="0" i="0" sz="1400" u="none" cap="none" strike="noStrike">
              <a:solidFill>
                <a:srgbClr val="000000"/>
              </a:solidFill>
              <a:latin typeface="Arial"/>
              <a:ea typeface="Arial"/>
              <a:cs typeface="Arial"/>
              <a:sym typeface="Arial"/>
            </a:endParaRPr>
          </a:p>
        </p:txBody>
      </p:sp>
      <p:sp>
        <p:nvSpPr>
          <p:cNvPr id="537" name="Google Shape;537;p23"/>
          <p:cNvSpPr txBox="1"/>
          <p:nvPr/>
        </p:nvSpPr>
        <p:spPr>
          <a:xfrm>
            <a:off x="9249825" y="6294475"/>
            <a:ext cx="78225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Comparing With Rapidminer.</a:t>
            </a:r>
            <a:endParaRPr b="0" i="0" sz="1400" u="none" cap="none" strike="noStrike">
              <a:solidFill>
                <a:srgbClr val="000000"/>
              </a:solidFill>
              <a:latin typeface="Arial"/>
              <a:ea typeface="Arial"/>
              <a:cs typeface="Arial"/>
              <a:sym typeface="Arial"/>
            </a:endParaRPr>
          </a:p>
        </p:txBody>
      </p:sp>
      <p:sp>
        <p:nvSpPr>
          <p:cNvPr id="538" name="Google Shape;538;p23"/>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23</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543" name="Shape 543"/>
        <p:cNvGrpSpPr/>
        <p:nvPr/>
      </p:nvGrpSpPr>
      <p:grpSpPr>
        <a:xfrm>
          <a:off x="0" y="0"/>
          <a:ext cx="0" cy="0"/>
          <a:chOff x="0" y="0"/>
          <a:chExt cx="0" cy="0"/>
        </a:xfrm>
      </p:grpSpPr>
      <p:sp>
        <p:nvSpPr>
          <p:cNvPr id="544" name="Google Shape;544;p24"/>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p24"/>
          <p:cNvSpPr/>
          <p:nvPr/>
        </p:nvSpPr>
        <p:spPr>
          <a:xfrm rot="10800000">
            <a:off x="-3554136" y="2753465"/>
            <a:ext cx="24228392" cy="8121818"/>
          </a:xfrm>
          <a:custGeom>
            <a:rect b="b" l="l" r="r" t="t"/>
            <a:pathLst>
              <a:path extrusionOk="0" h="8121818" w="24228392">
                <a:moveTo>
                  <a:pt x="0" y="0"/>
                </a:moveTo>
                <a:lnTo>
                  <a:pt x="24228391" y="0"/>
                </a:lnTo>
                <a:lnTo>
                  <a:pt x="24228391"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p24"/>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p24"/>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8" name="Google Shape;548;p24"/>
          <p:cNvSpPr txBox="1"/>
          <p:nvPr/>
        </p:nvSpPr>
        <p:spPr>
          <a:xfrm>
            <a:off x="0" y="561170"/>
            <a:ext cx="18288000"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 PROS &amp; CONS</a:t>
            </a:r>
            <a:endParaRPr b="0" i="0" sz="1400" u="none" cap="none" strike="noStrike">
              <a:solidFill>
                <a:srgbClr val="000000"/>
              </a:solidFill>
              <a:latin typeface="Arial"/>
              <a:ea typeface="Arial"/>
              <a:cs typeface="Arial"/>
              <a:sym typeface="Arial"/>
            </a:endParaRPr>
          </a:p>
        </p:txBody>
      </p:sp>
      <p:grpSp>
        <p:nvGrpSpPr>
          <p:cNvPr id="549" name="Google Shape;549;p24"/>
          <p:cNvGrpSpPr/>
          <p:nvPr/>
        </p:nvGrpSpPr>
        <p:grpSpPr>
          <a:xfrm>
            <a:off x="743025" y="3509861"/>
            <a:ext cx="8400945" cy="5425652"/>
            <a:chOff x="0" y="45882"/>
            <a:chExt cx="10865164" cy="7234202"/>
          </a:xfrm>
        </p:grpSpPr>
        <p:grpSp>
          <p:nvGrpSpPr>
            <p:cNvPr id="550" name="Google Shape;550;p24"/>
            <p:cNvGrpSpPr/>
            <p:nvPr/>
          </p:nvGrpSpPr>
          <p:grpSpPr>
            <a:xfrm>
              <a:off x="215032" y="45882"/>
              <a:ext cx="1229037" cy="1229037"/>
              <a:chOff x="0" y="0"/>
              <a:chExt cx="812800" cy="812800"/>
            </a:xfrm>
          </p:grpSpPr>
          <p:sp>
            <p:nvSpPr>
              <p:cNvPr id="551" name="Google Shape;551;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2" name="Google Shape;552;p2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53" name="Google Shape;553;p24"/>
            <p:cNvGrpSpPr/>
            <p:nvPr/>
          </p:nvGrpSpPr>
          <p:grpSpPr>
            <a:xfrm>
              <a:off x="215032" y="2266003"/>
              <a:ext cx="1229037" cy="1229037"/>
              <a:chOff x="0" y="0"/>
              <a:chExt cx="812800" cy="812800"/>
            </a:xfrm>
          </p:grpSpPr>
          <p:sp>
            <p:nvSpPr>
              <p:cNvPr id="554" name="Google Shape;554;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5" name="Google Shape;555;p2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56" name="Google Shape;556;p24"/>
            <p:cNvSpPr txBox="1"/>
            <p:nvPr/>
          </p:nvSpPr>
          <p:spPr>
            <a:xfrm>
              <a:off x="1818538" y="6664484"/>
              <a:ext cx="8895300" cy="615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Provides many machine learning models.</a:t>
              </a:r>
              <a:endParaRPr b="0" i="0" sz="1400" u="none" cap="none" strike="noStrike">
                <a:solidFill>
                  <a:srgbClr val="000000"/>
                </a:solidFill>
                <a:latin typeface="Arial"/>
                <a:ea typeface="Arial"/>
                <a:cs typeface="Arial"/>
                <a:sym typeface="Arial"/>
              </a:endParaRPr>
            </a:p>
          </p:txBody>
        </p:sp>
        <p:sp>
          <p:nvSpPr>
            <p:cNvPr id="557" name="Google Shape;557;p24"/>
            <p:cNvSpPr txBox="1"/>
            <p:nvPr/>
          </p:nvSpPr>
          <p:spPr>
            <a:xfrm>
              <a:off x="0" y="204974"/>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24"/>
            <p:cNvSpPr txBox="1"/>
            <p:nvPr/>
          </p:nvSpPr>
          <p:spPr>
            <a:xfrm>
              <a:off x="0" y="2443561"/>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9" name="Google Shape;559;p24"/>
            <p:cNvSpPr txBox="1"/>
            <p:nvPr/>
          </p:nvSpPr>
          <p:spPr>
            <a:xfrm>
              <a:off x="1841764" y="1928883"/>
              <a:ext cx="9023400" cy="2339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Rich of courses, tutorials and documentations, positive and supportive community.</a:t>
              </a:r>
              <a:endParaRPr b="0" i="0" sz="1400" u="none" cap="none" strike="noStrike">
                <a:solidFill>
                  <a:srgbClr val="000000"/>
                </a:solidFill>
                <a:latin typeface="Arial"/>
                <a:ea typeface="Arial"/>
                <a:cs typeface="Arial"/>
                <a:sym typeface="Arial"/>
              </a:endParaRPr>
            </a:p>
          </p:txBody>
        </p:sp>
        <p:sp>
          <p:nvSpPr>
            <p:cNvPr id="560" name="Google Shape;560;p24"/>
            <p:cNvSpPr txBox="1"/>
            <p:nvPr/>
          </p:nvSpPr>
          <p:spPr>
            <a:xfrm>
              <a:off x="1841764" y="4792337"/>
              <a:ext cx="8895300" cy="615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Easy to start, allows flexible working.</a:t>
              </a:r>
              <a:endParaRPr b="0" i="0" sz="1400" u="none" cap="none" strike="noStrike">
                <a:solidFill>
                  <a:srgbClr val="000000"/>
                </a:solidFill>
                <a:latin typeface="Arial"/>
                <a:ea typeface="Arial"/>
                <a:cs typeface="Arial"/>
                <a:sym typeface="Arial"/>
              </a:endParaRPr>
            </a:p>
          </p:txBody>
        </p:sp>
        <p:grpSp>
          <p:nvGrpSpPr>
            <p:cNvPr id="561" name="Google Shape;561;p24"/>
            <p:cNvGrpSpPr/>
            <p:nvPr/>
          </p:nvGrpSpPr>
          <p:grpSpPr>
            <a:xfrm>
              <a:off x="215032" y="4485640"/>
              <a:ext cx="1229037" cy="1229037"/>
              <a:chOff x="0" y="0"/>
              <a:chExt cx="812800" cy="812800"/>
            </a:xfrm>
          </p:grpSpPr>
          <p:sp>
            <p:nvSpPr>
              <p:cNvPr id="562" name="Google Shape;562;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2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4" name="Google Shape;564;p24"/>
            <p:cNvSpPr txBox="1"/>
            <p:nvPr/>
          </p:nvSpPr>
          <p:spPr>
            <a:xfrm>
              <a:off x="0" y="4621792"/>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5" name="Google Shape;565;p24"/>
          <p:cNvSpPr txBox="1"/>
          <p:nvPr/>
        </p:nvSpPr>
        <p:spPr>
          <a:xfrm>
            <a:off x="1028700" y="2174705"/>
            <a:ext cx="8115300" cy="776866"/>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4555"/>
              <a:buFont typeface="Arial"/>
              <a:buNone/>
            </a:pPr>
            <a:r>
              <a:rPr b="1" i="0" lang="en-US" sz="4555" u="none" cap="none" strike="noStrike">
                <a:solidFill>
                  <a:srgbClr val="F6E46D"/>
                </a:solidFill>
                <a:latin typeface="Roboto Condensed"/>
                <a:ea typeface="Roboto Condensed"/>
                <a:cs typeface="Roboto Condensed"/>
                <a:sym typeface="Roboto Condensed"/>
              </a:rPr>
              <a:t>PROS</a:t>
            </a:r>
            <a:endParaRPr b="0" i="0" sz="1400" u="none" cap="none" strike="noStrike">
              <a:solidFill>
                <a:srgbClr val="000000"/>
              </a:solidFill>
              <a:latin typeface="Arial"/>
              <a:ea typeface="Arial"/>
              <a:cs typeface="Arial"/>
              <a:sym typeface="Arial"/>
            </a:endParaRPr>
          </a:p>
        </p:txBody>
      </p:sp>
      <p:sp>
        <p:nvSpPr>
          <p:cNvPr id="566" name="Google Shape;566;p24"/>
          <p:cNvSpPr txBox="1"/>
          <p:nvPr/>
        </p:nvSpPr>
        <p:spPr>
          <a:xfrm>
            <a:off x="9144000" y="2174705"/>
            <a:ext cx="8115300" cy="776866"/>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4555"/>
              <a:buFont typeface="Arial"/>
              <a:buNone/>
            </a:pPr>
            <a:r>
              <a:rPr b="1" i="0" lang="en-US" sz="4555" u="none" cap="none" strike="noStrike">
                <a:solidFill>
                  <a:srgbClr val="F6E46D"/>
                </a:solidFill>
                <a:latin typeface="Roboto Condensed"/>
                <a:ea typeface="Roboto Condensed"/>
                <a:cs typeface="Roboto Condensed"/>
                <a:sym typeface="Roboto Condensed"/>
              </a:rPr>
              <a:t>CONS</a:t>
            </a:r>
            <a:endParaRPr b="0" i="0" sz="1400" u="none" cap="none" strike="noStrike">
              <a:solidFill>
                <a:srgbClr val="000000"/>
              </a:solidFill>
              <a:latin typeface="Arial"/>
              <a:ea typeface="Arial"/>
              <a:cs typeface="Arial"/>
              <a:sym typeface="Arial"/>
            </a:endParaRPr>
          </a:p>
        </p:txBody>
      </p:sp>
      <p:grpSp>
        <p:nvGrpSpPr>
          <p:cNvPr id="567" name="Google Shape;567;p24"/>
          <p:cNvGrpSpPr/>
          <p:nvPr/>
        </p:nvGrpSpPr>
        <p:grpSpPr>
          <a:xfrm>
            <a:off x="9723758" y="3418296"/>
            <a:ext cx="7817058" cy="2550221"/>
            <a:chOff x="0" y="-76200"/>
            <a:chExt cx="10422743" cy="3400294"/>
          </a:xfrm>
        </p:grpSpPr>
        <p:grpSp>
          <p:nvGrpSpPr>
            <p:cNvPr id="568" name="Google Shape;568;p24"/>
            <p:cNvGrpSpPr/>
            <p:nvPr/>
          </p:nvGrpSpPr>
          <p:grpSpPr>
            <a:xfrm>
              <a:off x="208736" y="45882"/>
              <a:ext cx="1193053" cy="1229037"/>
              <a:chOff x="0" y="0"/>
              <a:chExt cx="789003" cy="812800"/>
            </a:xfrm>
          </p:grpSpPr>
          <p:sp>
            <p:nvSpPr>
              <p:cNvPr id="569" name="Google Shape;569;p24"/>
              <p:cNvSpPr/>
              <p:nvPr/>
            </p:nvSpPr>
            <p:spPr>
              <a:xfrm>
                <a:off x="0" y="0"/>
                <a:ext cx="789003" cy="812800"/>
              </a:xfrm>
              <a:custGeom>
                <a:rect b="b" l="l" r="r" t="t"/>
                <a:pathLst>
                  <a:path extrusionOk="0" h="812800" w="789003">
                    <a:moveTo>
                      <a:pt x="394502" y="0"/>
                    </a:moveTo>
                    <a:cubicBezTo>
                      <a:pt x="176624" y="0"/>
                      <a:pt x="0" y="181951"/>
                      <a:pt x="0" y="406400"/>
                    </a:cubicBezTo>
                    <a:cubicBezTo>
                      <a:pt x="0" y="630849"/>
                      <a:pt x="176624" y="812800"/>
                      <a:pt x="394502" y="812800"/>
                    </a:cubicBezTo>
                    <a:cubicBezTo>
                      <a:pt x="612379" y="812800"/>
                      <a:pt x="789003" y="630849"/>
                      <a:pt x="789003" y="406400"/>
                    </a:cubicBezTo>
                    <a:cubicBezTo>
                      <a:pt x="789003" y="181951"/>
                      <a:pt x="612379" y="0"/>
                      <a:pt x="394502"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0" name="Google Shape;570;p24"/>
              <p:cNvSpPr txBox="1"/>
              <p:nvPr/>
            </p:nvSpPr>
            <p:spPr>
              <a:xfrm>
                <a:off x="73969" y="38100"/>
                <a:ext cx="641065"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71" name="Google Shape;571;p24"/>
            <p:cNvSpPr txBox="1"/>
            <p:nvPr/>
          </p:nvSpPr>
          <p:spPr>
            <a:xfrm>
              <a:off x="1787843" y="-76200"/>
              <a:ext cx="8634900" cy="1477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Lack of optimized operators to define the constraints.</a:t>
              </a:r>
              <a:endParaRPr b="0" i="0" sz="1400" u="none" cap="none" strike="noStrike">
                <a:solidFill>
                  <a:srgbClr val="000000"/>
                </a:solidFill>
                <a:latin typeface="Arial"/>
                <a:ea typeface="Arial"/>
                <a:cs typeface="Arial"/>
                <a:sym typeface="Arial"/>
              </a:endParaRPr>
            </a:p>
          </p:txBody>
        </p:sp>
        <p:sp>
          <p:nvSpPr>
            <p:cNvPr id="572" name="Google Shape;572;p24"/>
            <p:cNvSpPr txBox="1"/>
            <p:nvPr/>
          </p:nvSpPr>
          <p:spPr>
            <a:xfrm>
              <a:off x="0" y="204974"/>
              <a:ext cx="1610526"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3" name="Google Shape;573;p24"/>
            <p:cNvSpPr txBox="1"/>
            <p:nvPr/>
          </p:nvSpPr>
          <p:spPr>
            <a:xfrm>
              <a:off x="0" y="2443561"/>
              <a:ext cx="1610526"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4" name="Google Shape;574;p24"/>
            <p:cNvSpPr txBox="1"/>
            <p:nvPr/>
          </p:nvSpPr>
          <p:spPr>
            <a:xfrm>
              <a:off x="1787842" y="2143922"/>
              <a:ext cx="8634863" cy="685800"/>
            </a:xfrm>
            <a:prstGeom prst="rect">
              <a:avLst/>
            </a:prstGeom>
            <a:noFill/>
            <a:ln>
              <a:noFill/>
            </a:ln>
          </p:spPr>
          <p:txBody>
            <a:bodyPr anchorCtr="0" anchor="t" bIns="0" lIns="0" spcFirstLastPara="1" rIns="0" wrap="square" tIns="0">
              <a:spAutoFit/>
            </a:bodyPr>
            <a:lstStyle/>
            <a:p>
              <a:pPr indent="0" lvl="0" marL="0" marR="0" rtl="0" algn="l">
                <a:lnSpc>
                  <a:spcPct val="2333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75" name="Google Shape;575;p24"/>
          <p:cNvGrpSpPr/>
          <p:nvPr/>
        </p:nvGrpSpPr>
        <p:grpSpPr>
          <a:xfrm>
            <a:off x="899583" y="8383090"/>
            <a:ext cx="894790" cy="921777"/>
            <a:chOff x="0" y="0"/>
            <a:chExt cx="789003" cy="812800"/>
          </a:xfrm>
        </p:grpSpPr>
        <p:sp>
          <p:nvSpPr>
            <p:cNvPr id="576" name="Google Shape;576;p24"/>
            <p:cNvSpPr/>
            <p:nvPr/>
          </p:nvSpPr>
          <p:spPr>
            <a:xfrm>
              <a:off x="0" y="0"/>
              <a:ext cx="789003" cy="812800"/>
            </a:xfrm>
            <a:custGeom>
              <a:rect b="b" l="l" r="r" t="t"/>
              <a:pathLst>
                <a:path extrusionOk="0" h="812800" w="789003">
                  <a:moveTo>
                    <a:pt x="394502" y="0"/>
                  </a:moveTo>
                  <a:cubicBezTo>
                    <a:pt x="176624" y="0"/>
                    <a:pt x="0" y="181951"/>
                    <a:pt x="0" y="406400"/>
                  </a:cubicBezTo>
                  <a:cubicBezTo>
                    <a:pt x="0" y="630849"/>
                    <a:pt x="176624" y="812800"/>
                    <a:pt x="394502" y="812800"/>
                  </a:cubicBezTo>
                  <a:cubicBezTo>
                    <a:pt x="612379" y="812800"/>
                    <a:pt x="789003" y="630849"/>
                    <a:pt x="789003" y="406400"/>
                  </a:cubicBezTo>
                  <a:cubicBezTo>
                    <a:pt x="789003" y="181951"/>
                    <a:pt x="612379" y="0"/>
                    <a:pt x="394502"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7" name="Google Shape;577;p24"/>
            <p:cNvSpPr txBox="1"/>
            <p:nvPr/>
          </p:nvSpPr>
          <p:spPr>
            <a:xfrm>
              <a:off x="73969" y="38100"/>
              <a:ext cx="641065"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78" name="Google Shape;578;p24"/>
          <p:cNvSpPr txBox="1"/>
          <p:nvPr/>
        </p:nvSpPr>
        <p:spPr>
          <a:xfrm>
            <a:off x="2167077" y="3652502"/>
            <a:ext cx="7059900" cy="4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Open-source, multi-platform supported.</a:t>
            </a:r>
            <a:endParaRPr b="0" i="0" sz="1400" u="none" cap="none" strike="noStrike">
              <a:solidFill>
                <a:srgbClr val="000000"/>
              </a:solidFill>
              <a:latin typeface="Arial"/>
              <a:ea typeface="Arial"/>
              <a:cs typeface="Arial"/>
              <a:sym typeface="Arial"/>
            </a:endParaRPr>
          </a:p>
        </p:txBody>
      </p:sp>
      <p:sp>
        <p:nvSpPr>
          <p:cNvPr id="579" name="Google Shape;579;p24"/>
          <p:cNvSpPr txBox="1"/>
          <p:nvPr/>
        </p:nvSpPr>
        <p:spPr>
          <a:xfrm>
            <a:off x="743031" y="10195833"/>
            <a:ext cx="1207894" cy="67945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24"/>
          <p:cNvSpPr txBox="1"/>
          <p:nvPr/>
        </p:nvSpPr>
        <p:spPr>
          <a:xfrm>
            <a:off x="2083912" y="9971104"/>
            <a:ext cx="6476147" cy="533400"/>
          </a:xfrm>
          <a:prstGeom prst="rect">
            <a:avLst/>
          </a:prstGeom>
          <a:noFill/>
          <a:ln>
            <a:noFill/>
          </a:ln>
        </p:spPr>
        <p:txBody>
          <a:bodyPr anchorCtr="0" anchor="t" bIns="0" lIns="0" spcFirstLastPara="1" rIns="0" wrap="square" tIns="0">
            <a:spAutoFit/>
          </a:bodyPr>
          <a:lstStyle/>
          <a:p>
            <a:pPr indent="0" lvl="0" marL="0" marR="0" rtl="0" algn="l">
              <a:lnSpc>
                <a:spcPct val="2333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24"/>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24</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585" name="Shape 585"/>
        <p:cNvGrpSpPr/>
        <p:nvPr/>
      </p:nvGrpSpPr>
      <p:grpSpPr>
        <a:xfrm>
          <a:off x="0" y="0"/>
          <a:ext cx="0" cy="0"/>
          <a:chOff x="0" y="0"/>
          <a:chExt cx="0" cy="0"/>
        </a:xfrm>
      </p:grpSpPr>
      <p:sp>
        <p:nvSpPr>
          <p:cNvPr id="586" name="Google Shape;586;p25"/>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7" name="Google Shape;587;p25"/>
          <p:cNvSpPr/>
          <p:nvPr/>
        </p:nvSpPr>
        <p:spPr>
          <a:xfrm rot="10800000">
            <a:off x="-3962400" y="508049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88" name="Google Shape;588;p25"/>
          <p:cNvGrpSpPr/>
          <p:nvPr/>
        </p:nvGrpSpPr>
        <p:grpSpPr>
          <a:xfrm>
            <a:off x="1048942" y="1655078"/>
            <a:ext cx="7309714" cy="6976845"/>
            <a:chOff x="-156812" y="-5088"/>
            <a:chExt cx="6663624" cy="6360176"/>
          </a:xfrm>
        </p:grpSpPr>
        <p:sp>
          <p:nvSpPr>
            <p:cNvPr id="589" name="Google Shape;589;p25"/>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0" name="Google Shape;590;p25"/>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8522" r="-58373"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91" name="Google Shape;591;p25"/>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p25"/>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3" name="Google Shape;593;p25"/>
          <p:cNvSpPr txBox="1"/>
          <p:nvPr/>
        </p:nvSpPr>
        <p:spPr>
          <a:xfrm>
            <a:off x="9143999" y="1534294"/>
            <a:ext cx="8526600" cy="23640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DISCUSSION AND COMPARISON</a:t>
            </a:r>
            <a:endParaRPr b="0" i="0" sz="1400" u="none" cap="none" strike="noStrike">
              <a:solidFill>
                <a:srgbClr val="000000"/>
              </a:solidFill>
              <a:latin typeface="Arial"/>
              <a:ea typeface="Arial"/>
              <a:cs typeface="Arial"/>
              <a:sym typeface="Arial"/>
            </a:endParaRPr>
          </a:p>
        </p:txBody>
      </p:sp>
      <p:sp>
        <p:nvSpPr>
          <p:cNvPr id="594" name="Google Shape;594;p25"/>
          <p:cNvSpPr txBox="1"/>
          <p:nvPr/>
        </p:nvSpPr>
        <p:spPr>
          <a:xfrm>
            <a:off x="9144000" y="4667450"/>
            <a:ext cx="41826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Pros &amp; Cons.</a:t>
            </a:r>
            <a:endParaRPr b="0" i="0" sz="1400" u="none" cap="none" strike="noStrike">
              <a:solidFill>
                <a:srgbClr val="000000"/>
              </a:solidFill>
              <a:latin typeface="Arial"/>
              <a:ea typeface="Arial"/>
              <a:cs typeface="Arial"/>
              <a:sym typeface="Arial"/>
            </a:endParaRPr>
          </a:p>
        </p:txBody>
      </p:sp>
      <p:sp>
        <p:nvSpPr>
          <p:cNvPr id="595" name="Google Shape;595;p25"/>
          <p:cNvSpPr txBox="1"/>
          <p:nvPr/>
        </p:nvSpPr>
        <p:spPr>
          <a:xfrm>
            <a:off x="9144000" y="6116062"/>
            <a:ext cx="62247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Comparing with RapidMiner.</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25</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601" name="Shape 601"/>
        <p:cNvGrpSpPr/>
        <p:nvPr/>
      </p:nvGrpSpPr>
      <p:grpSpPr>
        <a:xfrm>
          <a:off x="0" y="0"/>
          <a:ext cx="0" cy="0"/>
          <a:chOff x="0" y="0"/>
          <a:chExt cx="0" cy="0"/>
        </a:xfrm>
      </p:grpSpPr>
      <p:sp>
        <p:nvSpPr>
          <p:cNvPr id="602" name="Google Shape;602;p26"/>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3" name="Google Shape;603;p26"/>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4" name="Google Shape;604;p26"/>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5" name="Google Shape;605;p26"/>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6" name="Google Shape;606;p26"/>
          <p:cNvSpPr txBox="1"/>
          <p:nvPr/>
        </p:nvSpPr>
        <p:spPr>
          <a:xfrm>
            <a:off x="-15399" y="569504"/>
            <a:ext cx="182880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KNIME VS. RAPIDMINER</a:t>
            </a:r>
            <a:endParaRPr b="0" i="0" sz="1400" u="none" cap="none" strike="noStrike">
              <a:solidFill>
                <a:srgbClr val="000000"/>
              </a:solidFill>
              <a:latin typeface="Arial"/>
              <a:ea typeface="Arial"/>
              <a:cs typeface="Arial"/>
              <a:sym typeface="Arial"/>
            </a:endParaRPr>
          </a:p>
        </p:txBody>
      </p:sp>
      <p:grpSp>
        <p:nvGrpSpPr>
          <p:cNvPr id="607" name="Google Shape;607;p26"/>
          <p:cNvGrpSpPr/>
          <p:nvPr/>
        </p:nvGrpSpPr>
        <p:grpSpPr>
          <a:xfrm>
            <a:off x="743031" y="3353042"/>
            <a:ext cx="1244325" cy="4121972"/>
            <a:chOff x="0" y="103492"/>
            <a:chExt cx="1659100" cy="5495963"/>
          </a:xfrm>
        </p:grpSpPr>
        <p:sp>
          <p:nvSpPr>
            <p:cNvPr id="608" name="Google Shape;608;p26"/>
            <p:cNvSpPr txBox="1"/>
            <p:nvPr/>
          </p:nvSpPr>
          <p:spPr>
            <a:xfrm>
              <a:off x="330255" y="103492"/>
              <a:ext cx="998593" cy="10562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9" name="Google Shape;609;p26"/>
            <p:cNvSpPr txBox="1"/>
            <p:nvPr/>
          </p:nvSpPr>
          <p:spPr>
            <a:xfrm>
              <a:off x="330255" y="2323613"/>
              <a:ext cx="998593" cy="10562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p26"/>
            <p:cNvSpPr txBox="1"/>
            <p:nvPr/>
          </p:nvSpPr>
          <p:spPr>
            <a:xfrm>
              <a:off x="0" y="204974"/>
              <a:ext cx="1659100"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1" name="Google Shape;611;p26"/>
            <p:cNvSpPr txBox="1"/>
            <p:nvPr/>
          </p:nvSpPr>
          <p:spPr>
            <a:xfrm>
              <a:off x="0" y="2443561"/>
              <a:ext cx="1659100"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2" name="Google Shape;612;p26"/>
            <p:cNvSpPr txBox="1"/>
            <p:nvPr/>
          </p:nvSpPr>
          <p:spPr>
            <a:xfrm>
              <a:off x="330255" y="4543251"/>
              <a:ext cx="998593" cy="10562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3" name="Google Shape;613;p26"/>
            <p:cNvSpPr txBox="1"/>
            <p:nvPr/>
          </p:nvSpPr>
          <p:spPr>
            <a:xfrm>
              <a:off x="0" y="4621792"/>
              <a:ext cx="1659100"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4" name="Google Shape;614;p26"/>
          <p:cNvSpPr txBox="1"/>
          <p:nvPr/>
        </p:nvSpPr>
        <p:spPr>
          <a:xfrm>
            <a:off x="1757005" y="1999615"/>
            <a:ext cx="7371596" cy="981359"/>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4555"/>
              <a:buFont typeface="Arial"/>
              <a:buNone/>
            </a:pPr>
            <a:r>
              <a:rPr b="1" i="0" lang="en-US" sz="4555" u="none" cap="none" strike="noStrike">
                <a:solidFill>
                  <a:srgbClr val="F6E46D"/>
                </a:solidFill>
                <a:latin typeface="Roboto Condensed"/>
                <a:ea typeface="Roboto Condensed"/>
                <a:cs typeface="Roboto Condensed"/>
                <a:sym typeface="Roboto Condensed"/>
              </a:rPr>
              <a:t>KNIME</a:t>
            </a:r>
            <a:endParaRPr b="0" i="0" sz="1400" u="none" cap="none" strike="noStrike">
              <a:solidFill>
                <a:srgbClr val="000000"/>
              </a:solidFill>
              <a:latin typeface="Arial"/>
              <a:ea typeface="Arial"/>
              <a:cs typeface="Arial"/>
              <a:sym typeface="Arial"/>
            </a:endParaRPr>
          </a:p>
        </p:txBody>
      </p:sp>
      <p:sp>
        <p:nvSpPr>
          <p:cNvPr id="615" name="Google Shape;615;p26"/>
          <p:cNvSpPr txBox="1"/>
          <p:nvPr/>
        </p:nvSpPr>
        <p:spPr>
          <a:xfrm>
            <a:off x="9128601" y="1999615"/>
            <a:ext cx="7402394" cy="981359"/>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4555"/>
              <a:buFont typeface="Arial"/>
              <a:buNone/>
            </a:pPr>
            <a:r>
              <a:rPr b="1" i="0" lang="en-US" sz="4555" u="none" cap="none" strike="noStrike">
                <a:solidFill>
                  <a:srgbClr val="F6E46D"/>
                </a:solidFill>
                <a:latin typeface="Roboto Condensed"/>
                <a:ea typeface="Roboto Condensed"/>
                <a:cs typeface="Roboto Condensed"/>
                <a:sym typeface="Roboto Condensed"/>
              </a:rPr>
              <a:t>RAPIDMINER</a:t>
            </a:r>
            <a:endParaRPr b="0" i="0" sz="1400" u="none" cap="none" strike="noStrike">
              <a:solidFill>
                <a:srgbClr val="000000"/>
              </a:solidFill>
              <a:latin typeface="Arial"/>
              <a:ea typeface="Arial"/>
              <a:cs typeface="Arial"/>
              <a:sym typeface="Arial"/>
            </a:endParaRPr>
          </a:p>
        </p:txBody>
      </p:sp>
      <p:sp>
        <p:nvSpPr>
          <p:cNvPr id="616" name="Google Shape;616;p26"/>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26</a:t>
            </a:r>
            <a:endParaRPr b="1" i="0" sz="4000" u="none" cap="none" strike="noStrike">
              <a:solidFill>
                <a:srgbClr val="FFFFFF"/>
              </a:solidFill>
              <a:latin typeface="Calibri"/>
              <a:ea typeface="Calibri"/>
              <a:cs typeface="Calibri"/>
              <a:sym typeface="Calibri"/>
            </a:endParaRPr>
          </a:p>
        </p:txBody>
      </p:sp>
      <p:graphicFrame>
        <p:nvGraphicFramePr>
          <p:cNvPr id="617" name="Google Shape;617;p26"/>
          <p:cNvGraphicFramePr/>
          <p:nvPr/>
        </p:nvGraphicFramePr>
        <p:xfrm>
          <a:off x="1757005" y="3079741"/>
          <a:ext cx="3000000" cy="3000000"/>
        </p:xfrm>
        <a:graphic>
          <a:graphicData uri="http://schemas.openxmlformats.org/drawingml/2006/table">
            <a:tbl>
              <a:tblPr bandRow="1" firstRow="1">
                <a:noFill/>
                <a:tableStyleId>{78C77852-B77D-4BED-A1BA-66ACE84017F6}</a:tableStyleId>
              </a:tblPr>
              <a:tblGrid>
                <a:gridCol w="7387000"/>
                <a:gridCol w="7387000"/>
              </a:tblGrid>
              <a:tr h="800075">
                <a:tc gridSpan="2">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Written in Java -&gt; Multi-platform support.</a:t>
                      </a:r>
                      <a:endParaRPr sz="1400" u="none" cap="none" strike="noStrike">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hMerge="1"/>
              </a:tr>
              <a:tr h="800075">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Supplying both versions simultaneously: open-source code and paid version.</a:t>
                      </a:r>
                      <a:endParaRPr sz="1400" u="none" cap="none" strike="noStrike">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Paid version (~7500$/month), student license.</a:t>
                      </a:r>
                      <a:endParaRPr sz="2600" u="none" cap="none" strike="noStrike">
                        <a:solidFill>
                          <a:schemeClr val="lt1"/>
                        </a:solidFill>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r>
              <a:tr h="800075">
                <a:tc gridSpan="2">
                  <a:txBody>
                    <a:bodyPr/>
                    <a:lstStyle/>
                    <a:p>
                      <a:pPr indent="0" lvl="0" marL="0" marR="0" rtl="0" algn="ctr">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Supports Python and Machine learning models.</a:t>
                      </a:r>
                      <a:endParaRPr sz="1400" u="none" cap="none" strike="noStrike">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hMerge="1"/>
              </a:tr>
              <a:tr h="933775">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6E46D"/>
                          </a:solidFill>
                          <a:latin typeface="Roboto Condensed"/>
                          <a:ea typeface="Roboto Condensed"/>
                          <a:cs typeface="Roboto Condensed"/>
                          <a:sym typeface="Roboto Condensed"/>
                        </a:rPr>
                        <a:t>Provides pre-built nodes, building processes by drag and drop (similar to Node Red). (More user-friendly)</a:t>
                      </a:r>
                      <a:endParaRPr sz="1400" u="none" cap="none" strike="noStrike">
                        <a:solidFill>
                          <a:srgbClr val="F6E46D"/>
                        </a:solidFill>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Classic screen, process building using operators and connectors.</a:t>
                      </a:r>
                      <a:endParaRPr sz="1400" u="none" cap="none" strike="noStrike">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r>
              <a:tr h="933775">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Lack of optimized operators to define the constraints.</a:t>
                      </a:r>
                      <a:endParaRPr sz="2600" u="none" cap="none" strike="noStrike">
                        <a:solidFill>
                          <a:schemeClr val="lt1"/>
                        </a:solidFill>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600"/>
                        <a:buFont typeface="Roboto Condensed"/>
                        <a:buNone/>
                      </a:pPr>
                      <a:r>
                        <a:rPr lang="en-US" sz="2600" u="none" cap="none" strike="noStrike">
                          <a:solidFill>
                            <a:srgbClr val="F6E46D"/>
                          </a:solidFill>
                          <a:latin typeface="Roboto Condensed"/>
                          <a:ea typeface="Roboto Condensed"/>
                          <a:cs typeface="Roboto Condensed"/>
                          <a:sym typeface="Roboto Condensed"/>
                        </a:rPr>
                        <a:t>RapidMiner offers more flexibility and scalability.</a:t>
                      </a:r>
                      <a:endParaRPr sz="2600" u="none" cap="none" strike="noStrike">
                        <a:solidFill>
                          <a:srgbClr val="F6E46D"/>
                        </a:solidFill>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r>
              <a:tr h="933775">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6E46D"/>
                          </a:solidFill>
                          <a:latin typeface="Roboto Condensed"/>
                          <a:ea typeface="Roboto Condensed"/>
                          <a:cs typeface="Roboto Condensed"/>
                          <a:sym typeface="Roboto Condensed"/>
                        </a:rPr>
                        <a:t>Has a larger and more active community than RapidMiner.</a:t>
                      </a:r>
                      <a:endParaRPr sz="1400" u="none" cap="none" strike="noStrike">
                        <a:solidFill>
                          <a:srgbClr val="F6E46D"/>
                        </a:solidFill>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The community is relatively strong (~250.000 users)</a:t>
                      </a:r>
                      <a:endParaRPr sz="1400" u="none" cap="none" strike="noStrike">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r>
              <a:tr h="1352350">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rgbClr val="F6E46D"/>
                          </a:solidFill>
                          <a:latin typeface="Roboto Condensed"/>
                          <a:ea typeface="Roboto Condensed"/>
                          <a:cs typeface="Roboto Condensed"/>
                          <a:sym typeface="Roboto Condensed"/>
                        </a:rPr>
                        <a:t>Provides a powerful and extendable platform. Supports integration with many data platforms such as Hadoop, Tableau and Amazon S3.</a:t>
                      </a:r>
                      <a:endParaRPr sz="2600" u="none" cap="none" strike="noStrike">
                        <a:solidFill>
                          <a:srgbClr val="F6E46D"/>
                        </a:solidFill>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600"/>
                        <a:buFont typeface="Arial"/>
                        <a:buNone/>
                      </a:pPr>
                      <a:r>
                        <a:rPr lang="en-US" sz="2600" u="none" cap="none" strike="noStrike">
                          <a:solidFill>
                            <a:schemeClr val="lt1"/>
                          </a:solidFill>
                          <a:latin typeface="Roboto Condensed"/>
                          <a:ea typeface="Roboto Condensed"/>
                          <a:cs typeface="Roboto Condensed"/>
                          <a:sym typeface="Roboto Condensed"/>
                        </a:rPr>
                        <a:t>RapidMiner also provides integration and platform capabilities but is more limited compared to KNIME.</a:t>
                      </a:r>
                      <a:endParaRPr sz="1400" u="none" cap="none" strike="noStrike">
                        <a:latin typeface="Roboto Condensed"/>
                        <a:ea typeface="Roboto Condensed"/>
                        <a:cs typeface="Roboto Condensed"/>
                        <a:sym typeface="Roboto Condensed"/>
                      </a:endParaRPr>
                    </a:p>
                  </a:txBody>
                  <a:tcPr marT="45725" marB="45725" marR="91450" marL="91450" anchor="ctr">
                    <a:lnL cap="flat" cmpd="sng" w="12700">
                      <a:solidFill>
                        <a:srgbClr val="DAE5F1"/>
                      </a:solidFill>
                      <a:prstDash val="solid"/>
                      <a:round/>
                      <a:headEnd len="sm" w="sm" type="none"/>
                      <a:tailEnd len="sm" w="sm" type="none"/>
                    </a:lnL>
                    <a:lnR cap="flat" cmpd="sng" w="12700">
                      <a:solidFill>
                        <a:srgbClr val="DAE5F1"/>
                      </a:solidFill>
                      <a:prstDash val="solid"/>
                      <a:round/>
                      <a:headEnd len="sm" w="sm" type="none"/>
                      <a:tailEnd len="sm" w="sm" type="none"/>
                    </a:lnR>
                    <a:lnT cap="flat" cmpd="sng" w="12700">
                      <a:solidFill>
                        <a:srgbClr val="DAE5F1"/>
                      </a:solidFill>
                      <a:prstDash val="solid"/>
                      <a:round/>
                      <a:headEnd len="sm" w="sm" type="none"/>
                      <a:tailEnd len="sm" w="sm" type="none"/>
                    </a:lnT>
                    <a:lnB cap="flat" cmpd="sng" w="12700">
                      <a:solidFill>
                        <a:srgbClr val="DAE5F1"/>
                      </a:solidFill>
                      <a:prstDash val="solid"/>
                      <a:round/>
                      <a:headEnd len="sm" w="sm" type="none"/>
                      <a:tailEnd len="sm" w="sm" type="none"/>
                    </a:lnB>
                  </a:tcPr>
                </a:tc>
              </a:tr>
            </a:tbl>
          </a:graphicData>
        </a:graphic>
      </p:graphicFrame>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622" name="Shape 622"/>
        <p:cNvGrpSpPr/>
        <p:nvPr/>
      </p:nvGrpSpPr>
      <p:grpSpPr>
        <a:xfrm>
          <a:off x="0" y="0"/>
          <a:ext cx="0" cy="0"/>
          <a:chOff x="0" y="0"/>
          <a:chExt cx="0" cy="0"/>
        </a:xfrm>
      </p:grpSpPr>
      <p:sp>
        <p:nvSpPr>
          <p:cNvPr id="623" name="Google Shape;623;g2c9ad08eabb_0_0"/>
          <p:cNvSpPr/>
          <p:nvPr/>
        </p:nvSpPr>
        <p:spPr>
          <a:xfrm rot="10247797">
            <a:off x="-3315453" y="5213072"/>
            <a:ext cx="8109329" cy="6809600"/>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g2c9ad08eabb_0_0"/>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g2c9ad08eabb_0_0"/>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6" name="Google Shape;626;g2c9ad08eabb_0_0"/>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27" name="Google Shape;627;g2c9ad08eabb_0_0"/>
          <p:cNvGrpSpPr/>
          <p:nvPr/>
        </p:nvGrpSpPr>
        <p:grpSpPr>
          <a:xfrm>
            <a:off x="743031" y="3353042"/>
            <a:ext cx="1244250" cy="4122044"/>
            <a:chOff x="0" y="103492"/>
            <a:chExt cx="1659000" cy="5496059"/>
          </a:xfrm>
        </p:grpSpPr>
        <p:sp>
          <p:nvSpPr>
            <p:cNvPr id="628" name="Google Shape;628;g2c9ad08eabb_0_0"/>
            <p:cNvSpPr txBox="1"/>
            <p:nvPr/>
          </p:nvSpPr>
          <p:spPr>
            <a:xfrm>
              <a:off x="330255" y="103492"/>
              <a:ext cx="998700" cy="1056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9" name="Google Shape;629;g2c9ad08eabb_0_0"/>
            <p:cNvSpPr txBox="1"/>
            <p:nvPr/>
          </p:nvSpPr>
          <p:spPr>
            <a:xfrm>
              <a:off x="330255" y="2323613"/>
              <a:ext cx="998700" cy="1056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0" name="Google Shape;630;g2c9ad08eabb_0_0"/>
            <p:cNvSpPr txBox="1"/>
            <p:nvPr/>
          </p:nvSpPr>
          <p:spPr>
            <a:xfrm>
              <a:off x="0" y="204974"/>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1" name="Google Shape;631;g2c9ad08eabb_0_0"/>
            <p:cNvSpPr txBox="1"/>
            <p:nvPr/>
          </p:nvSpPr>
          <p:spPr>
            <a:xfrm>
              <a:off x="0" y="2443561"/>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2" name="Google Shape;632;g2c9ad08eabb_0_0"/>
            <p:cNvSpPr txBox="1"/>
            <p:nvPr/>
          </p:nvSpPr>
          <p:spPr>
            <a:xfrm>
              <a:off x="330255" y="4543251"/>
              <a:ext cx="998700" cy="1056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3" name="Google Shape;633;g2c9ad08eabb_0_0"/>
            <p:cNvSpPr txBox="1"/>
            <p:nvPr/>
          </p:nvSpPr>
          <p:spPr>
            <a:xfrm>
              <a:off x="0" y="4621792"/>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34" name="Google Shape;634;g2c9ad08eabb_0_0"/>
          <p:cNvSpPr/>
          <p:nvPr/>
        </p:nvSpPr>
        <p:spPr>
          <a:xfrm>
            <a:off x="16966449" y="9185466"/>
            <a:ext cx="7041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27</a:t>
            </a:r>
            <a:endParaRPr b="1" i="0" sz="4000" u="none" cap="none" strike="noStrike">
              <a:solidFill>
                <a:srgbClr val="FFFFFF"/>
              </a:solidFill>
              <a:latin typeface="Calibri"/>
              <a:ea typeface="Calibri"/>
              <a:cs typeface="Calibri"/>
              <a:sym typeface="Calibri"/>
            </a:endParaRPr>
          </a:p>
        </p:txBody>
      </p:sp>
      <p:pic>
        <p:nvPicPr>
          <p:cNvPr descr="The Design View - RapidMiner Documentation" id="635" name="Google Shape;635;g2c9ad08eabb_0_0"/>
          <p:cNvPicPr preferRelativeResize="0"/>
          <p:nvPr/>
        </p:nvPicPr>
        <p:blipFill rotWithShape="1">
          <a:blip r:embed="rId6">
            <a:alphaModFix/>
          </a:blip>
          <a:srcRect b="0" l="0" r="0" t="0"/>
          <a:stretch/>
        </p:blipFill>
        <p:spPr>
          <a:xfrm>
            <a:off x="2340815" y="669264"/>
            <a:ext cx="13606370" cy="8948471"/>
          </a:xfrm>
          <a:prstGeom prst="rect">
            <a:avLst/>
          </a:prstGeom>
          <a:noFill/>
          <a:ln>
            <a:noFill/>
          </a:ln>
        </p:spPr>
      </p:pic>
      <p:sp>
        <p:nvSpPr>
          <p:cNvPr id="636" name="Google Shape;636;g2c9ad08eabb_0_0"/>
          <p:cNvSpPr/>
          <p:nvPr/>
        </p:nvSpPr>
        <p:spPr>
          <a:xfrm>
            <a:off x="7780305" y="7475086"/>
            <a:ext cx="460895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5400" u="none" cap="none" strike="noStrike">
                <a:solidFill>
                  <a:srgbClr val="0070C0"/>
                </a:solidFill>
                <a:latin typeface="Arial"/>
                <a:ea typeface="Arial"/>
                <a:cs typeface="Arial"/>
                <a:sym typeface="Arial"/>
              </a:rPr>
              <a:t>RapidMiner UI</a:t>
            </a:r>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641" name="Shape 641"/>
        <p:cNvGrpSpPr/>
        <p:nvPr/>
      </p:nvGrpSpPr>
      <p:grpSpPr>
        <a:xfrm>
          <a:off x="0" y="0"/>
          <a:ext cx="0" cy="0"/>
          <a:chOff x="0" y="0"/>
          <a:chExt cx="0" cy="0"/>
        </a:xfrm>
      </p:grpSpPr>
      <p:sp>
        <p:nvSpPr>
          <p:cNvPr id="642" name="Google Shape;642;p43"/>
          <p:cNvSpPr/>
          <p:nvPr/>
        </p:nvSpPr>
        <p:spPr>
          <a:xfrm rot="10247797">
            <a:off x="-3315453" y="5213072"/>
            <a:ext cx="8109329" cy="6809600"/>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3" name="Google Shape;643;p43"/>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4" name="Google Shape;644;p43"/>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5" name="Google Shape;645;p43"/>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46" name="Google Shape;646;p43"/>
          <p:cNvGrpSpPr/>
          <p:nvPr/>
        </p:nvGrpSpPr>
        <p:grpSpPr>
          <a:xfrm>
            <a:off x="743031" y="3353042"/>
            <a:ext cx="1244250" cy="4122044"/>
            <a:chOff x="0" y="103492"/>
            <a:chExt cx="1659000" cy="5496059"/>
          </a:xfrm>
        </p:grpSpPr>
        <p:sp>
          <p:nvSpPr>
            <p:cNvPr id="647" name="Google Shape;647;p43"/>
            <p:cNvSpPr txBox="1"/>
            <p:nvPr/>
          </p:nvSpPr>
          <p:spPr>
            <a:xfrm>
              <a:off x="330255" y="103492"/>
              <a:ext cx="998700" cy="1056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8" name="Google Shape;648;p43"/>
            <p:cNvSpPr txBox="1"/>
            <p:nvPr/>
          </p:nvSpPr>
          <p:spPr>
            <a:xfrm>
              <a:off x="330255" y="2323613"/>
              <a:ext cx="998700" cy="1056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9" name="Google Shape;649;p43"/>
            <p:cNvSpPr txBox="1"/>
            <p:nvPr/>
          </p:nvSpPr>
          <p:spPr>
            <a:xfrm>
              <a:off x="0" y="204974"/>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0" name="Google Shape;650;p43"/>
            <p:cNvSpPr txBox="1"/>
            <p:nvPr/>
          </p:nvSpPr>
          <p:spPr>
            <a:xfrm>
              <a:off x="0" y="2443561"/>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1" name="Google Shape;651;p43"/>
            <p:cNvSpPr txBox="1"/>
            <p:nvPr/>
          </p:nvSpPr>
          <p:spPr>
            <a:xfrm>
              <a:off x="330255" y="4543251"/>
              <a:ext cx="998700" cy="1056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2" name="Google Shape;652;p43"/>
            <p:cNvSpPr txBox="1"/>
            <p:nvPr/>
          </p:nvSpPr>
          <p:spPr>
            <a:xfrm>
              <a:off x="0" y="4621792"/>
              <a:ext cx="1659000" cy="369300"/>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53" name="Google Shape;653;p43"/>
          <p:cNvSpPr/>
          <p:nvPr/>
        </p:nvSpPr>
        <p:spPr>
          <a:xfrm>
            <a:off x="16966449" y="9185466"/>
            <a:ext cx="7041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28</a:t>
            </a:r>
            <a:endParaRPr b="1" i="0" sz="4000" u="none" cap="none" strike="noStrike">
              <a:solidFill>
                <a:srgbClr val="FFFFFF"/>
              </a:solidFill>
              <a:latin typeface="Calibri"/>
              <a:ea typeface="Calibri"/>
              <a:cs typeface="Calibri"/>
              <a:sym typeface="Calibri"/>
            </a:endParaRPr>
          </a:p>
        </p:txBody>
      </p:sp>
      <p:pic>
        <p:nvPicPr>
          <p:cNvPr id="654" name="Google Shape;654;p43"/>
          <p:cNvPicPr preferRelativeResize="0"/>
          <p:nvPr/>
        </p:nvPicPr>
        <p:blipFill rotWithShape="1">
          <a:blip r:embed="rId6">
            <a:alphaModFix/>
          </a:blip>
          <a:srcRect b="0" l="0" r="0" t="0"/>
          <a:stretch/>
        </p:blipFill>
        <p:spPr>
          <a:xfrm>
            <a:off x="1308193" y="951319"/>
            <a:ext cx="15671613" cy="8313550"/>
          </a:xfrm>
          <a:prstGeom prst="rect">
            <a:avLst/>
          </a:prstGeom>
          <a:noFill/>
          <a:ln>
            <a:noFill/>
          </a:ln>
        </p:spPr>
      </p:pic>
      <p:sp>
        <p:nvSpPr>
          <p:cNvPr id="655" name="Google Shape;655;p43"/>
          <p:cNvSpPr/>
          <p:nvPr/>
        </p:nvSpPr>
        <p:spPr>
          <a:xfrm>
            <a:off x="13001760" y="6741767"/>
            <a:ext cx="326243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5400" u="none" cap="none" strike="noStrike">
                <a:solidFill>
                  <a:srgbClr val="0070C0"/>
                </a:solidFill>
                <a:latin typeface="Arial"/>
                <a:ea typeface="Arial"/>
                <a:cs typeface="Arial"/>
                <a:sym typeface="Arial"/>
              </a:rPr>
              <a:t>KNIME UI</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114" name="Shape 114"/>
        <p:cNvGrpSpPr/>
        <p:nvPr/>
      </p:nvGrpSpPr>
      <p:grpSpPr>
        <a:xfrm>
          <a:off x="0" y="0"/>
          <a:ext cx="0" cy="0"/>
          <a:chOff x="0" y="0"/>
          <a:chExt cx="0" cy="0"/>
        </a:xfrm>
      </p:grpSpPr>
      <p:sp>
        <p:nvSpPr>
          <p:cNvPr id="115" name="Google Shape;115;p3"/>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3"/>
          <p:cNvSpPr/>
          <p:nvPr/>
        </p:nvSpPr>
        <p:spPr>
          <a:xfrm rot="10800000">
            <a:off x="-3810000" y="5258759"/>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3"/>
          <p:cNvSpPr/>
          <p:nvPr/>
        </p:nvSpPr>
        <p:spPr>
          <a:xfrm rot="-5639383">
            <a:off x="-1570341" y="-3093512"/>
            <a:ext cx="8106264" cy="6807027"/>
          </a:xfrm>
          <a:custGeom>
            <a:rect b="b" l="l" r="r" t="t"/>
            <a:pathLst>
              <a:path extrusionOk="0" h="6807027" w="8106264">
                <a:moveTo>
                  <a:pt x="0" y="0"/>
                </a:moveTo>
                <a:lnTo>
                  <a:pt x="8106263" y="0"/>
                </a:lnTo>
                <a:lnTo>
                  <a:pt x="8106263" y="6807027"/>
                </a:lnTo>
                <a:lnTo>
                  <a:pt x="0" y="6807027"/>
                </a:lnTo>
                <a:lnTo>
                  <a:pt x="0" y="0"/>
                </a:lnTo>
                <a:close/>
              </a:path>
            </a:pathLst>
          </a:custGeom>
          <a:blipFill rotWithShape="1">
            <a:blip r:embed="rId5">
              <a:alphaModFix amt="50000"/>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3"/>
          <p:cNvSpPr/>
          <p:nvPr/>
        </p:nvSpPr>
        <p:spPr>
          <a:xfrm rot="8803574">
            <a:off x="-3009583" y="4548552"/>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5">
              <a:alphaModFix amt="50000"/>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3"/>
          <p:cNvSpPr txBox="1"/>
          <p:nvPr/>
        </p:nvSpPr>
        <p:spPr>
          <a:xfrm>
            <a:off x="1693788" y="2566870"/>
            <a:ext cx="14900400" cy="661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B6E4FD"/>
                </a:solidFill>
                <a:latin typeface="Roboto Condensed"/>
                <a:ea typeface="Roboto Condensed"/>
                <a:cs typeface="Roboto Condensed"/>
                <a:sym typeface="Roboto Condensed"/>
              </a:rPr>
              <a:t>01. INTRODUCTION TO KNIME ANALYTICS PLATFORM</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rPr b="0" i="0" lang="en-US" sz="4000" u="none" cap="none" strike="noStrike">
                <a:solidFill>
                  <a:srgbClr val="B6E4FD"/>
                </a:solidFill>
                <a:latin typeface="Roboto Condensed"/>
                <a:ea typeface="Roboto Condensed"/>
                <a:cs typeface="Roboto Condensed"/>
                <a:sym typeface="Roboto Condensed"/>
              </a:rPr>
              <a:t>02. KNIME’S MAIN FEATURES</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rPr b="0" i="0" lang="en-US" sz="4000" u="none" cap="none" strike="noStrike">
                <a:solidFill>
                  <a:srgbClr val="B6E4FD"/>
                </a:solidFill>
                <a:latin typeface="Roboto Condensed"/>
                <a:ea typeface="Roboto Condensed"/>
                <a:cs typeface="Roboto Condensed"/>
                <a:sym typeface="Roboto Condensed"/>
              </a:rPr>
              <a:t>03. DEMO USING KNIME WITH BIGMART SALE DATA</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rPr b="0" i="0" lang="en-US" sz="4000" u="none" cap="none" strike="noStrike">
                <a:solidFill>
                  <a:srgbClr val="B6E4FD"/>
                </a:solidFill>
                <a:latin typeface="Roboto Condensed"/>
                <a:ea typeface="Roboto Condensed"/>
                <a:cs typeface="Roboto Condensed"/>
                <a:sym typeface="Roboto Condensed"/>
              </a:rPr>
              <a:t>04. ANALYZE AND COMPARE</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t/>
            </a:r>
            <a:endParaRPr b="0" i="0" sz="4000" u="none" cap="none" strike="noStrike">
              <a:solidFill>
                <a:srgbClr val="B6E4FD"/>
              </a:solidFill>
              <a:latin typeface="Roboto Condensed"/>
              <a:ea typeface="Roboto Condensed"/>
              <a:cs typeface="Roboto Condensed"/>
              <a:sym typeface="Roboto Condensed"/>
            </a:endParaRPr>
          </a:p>
          <a:p>
            <a:pPr indent="0" lvl="0" marL="0" marR="0" rtl="0" algn="l">
              <a:lnSpc>
                <a:spcPct val="100000"/>
              </a:lnSpc>
              <a:spcBef>
                <a:spcPts val="1200"/>
              </a:spcBef>
              <a:spcAft>
                <a:spcPts val="0"/>
              </a:spcAft>
              <a:buClr>
                <a:srgbClr val="000000"/>
              </a:buClr>
              <a:buSzPts val="4000"/>
              <a:buFont typeface="Arial"/>
              <a:buNone/>
            </a:pPr>
            <a:r>
              <a:rPr b="0" i="0" lang="en-US" sz="4000" u="none" cap="none" strike="noStrike">
                <a:solidFill>
                  <a:srgbClr val="B6E4FD"/>
                </a:solidFill>
                <a:latin typeface="Roboto Condensed"/>
                <a:ea typeface="Roboto Condensed"/>
                <a:cs typeface="Roboto Condensed"/>
                <a:sym typeface="Roboto Condensed"/>
              </a:rPr>
              <a:t>05. SUMMARY</a:t>
            </a:r>
            <a:endParaRPr b="0" i="0" sz="1400" u="none" cap="none" strike="noStrike">
              <a:solidFill>
                <a:srgbClr val="000000"/>
              </a:solidFill>
              <a:latin typeface="Arial"/>
              <a:ea typeface="Arial"/>
              <a:cs typeface="Arial"/>
              <a:sym typeface="Arial"/>
            </a:endParaRPr>
          </a:p>
        </p:txBody>
      </p:sp>
      <p:sp>
        <p:nvSpPr>
          <p:cNvPr id="120" name="Google Shape;120;p3"/>
          <p:cNvSpPr txBox="1"/>
          <p:nvPr/>
        </p:nvSpPr>
        <p:spPr>
          <a:xfrm>
            <a:off x="1043549" y="586408"/>
            <a:ext cx="16230600"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TABLE OF CONTENTS</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660" name="Shape 660"/>
        <p:cNvGrpSpPr/>
        <p:nvPr/>
      </p:nvGrpSpPr>
      <p:grpSpPr>
        <a:xfrm>
          <a:off x="0" y="0"/>
          <a:ext cx="0" cy="0"/>
          <a:chOff x="0" y="0"/>
          <a:chExt cx="0" cy="0"/>
        </a:xfrm>
      </p:grpSpPr>
      <p:sp>
        <p:nvSpPr>
          <p:cNvPr id="661" name="Google Shape;661;p27"/>
          <p:cNvSpPr/>
          <p:nvPr/>
        </p:nvSpPr>
        <p:spPr>
          <a:xfrm rot="10800000">
            <a:off x="-3776734" y="5122985"/>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2" name="Google Shape;662;p27"/>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4">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3" name="Google Shape;663;p27"/>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4" name="Google Shape;664;p27"/>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5" name="Google Shape;665;p27"/>
          <p:cNvSpPr/>
          <p:nvPr/>
        </p:nvSpPr>
        <p:spPr>
          <a:xfrm>
            <a:off x="16966449" y="9185466"/>
            <a:ext cx="70403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29</a:t>
            </a:r>
            <a:endParaRPr b="0" i="0" sz="1400" u="none" cap="none" strike="noStrike">
              <a:solidFill>
                <a:srgbClr val="000000"/>
              </a:solidFill>
              <a:latin typeface="Arial"/>
              <a:ea typeface="Arial"/>
              <a:cs typeface="Arial"/>
              <a:sym typeface="Arial"/>
            </a:endParaRPr>
          </a:p>
        </p:txBody>
      </p:sp>
      <p:sp>
        <p:nvSpPr>
          <p:cNvPr id="666" name="Google Shape;666;p27"/>
          <p:cNvSpPr/>
          <p:nvPr/>
        </p:nvSpPr>
        <p:spPr>
          <a:xfrm rot="-5639383">
            <a:off x="-2470704" y="-32511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4">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p27"/>
          <p:cNvSpPr txBox="1"/>
          <p:nvPr/>
        </p:nvSpPr>
        <p:spPr>
          <a:xfrm>
            <a:off x="0" y="1014717"/>
            <a:ext cx="182880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SUMMARY</a:t>
            </a:r>
            <a:endParaRPr b="0" i="0" sz="1400" u="none" cap="none" strike="noStrike">
              <a:solidFill>
                <a:srgbClr val="000000"/>
              </a:solidFill>
              <a:latin typeface="Arial"/>
              <a:ea typeface="Arial"/>
              <a:cs typeface="Arial"/>
              <a:sym typeface="Arial"/>
            </a:endParaRPr>
          </a:p>
        </p:txBody>
      </p:sp>
      <p:sp>
        <p:nvSpPr>
          <p:cNvPr id="668" name="Google Shape;668;p27"/>
          <p:cNvSpPr txBox="1"/>
          <p:nvPr/>
        </p:nvSpPr>
        <p:spPr>
          <a:xfrm>
            <a:off x="1346550" y="2414181"/>
            <a:ext cx="15594900" cy="6771300"/>
          </a:xfrm>
          <a:prstGeom prst="rect">
            <a:avLst/>
          </a:prstGeom>
          <a:noFill/>
          <a:ln>
            <a:noFill/>
          </a:ln>
        </p:spPr>
        <p:txBody>
          <a:bodyPr anchorCtr="0" anchor="t" bIns="0" lIns="0" spcFirstLastPara="1" rIns="0" wrap="square" tIns="0">
            <a:spAutoFit/>
          </a:bodyPr>
          <a:lstStyle/>
          <a:p>
            <a:pPr indent="-571500" lvl="0" marL="571500" marR="0" rtl="0" algn="l">
              <a:lnSpc>
                <a:spcPct val="100000"/>
              </a:lnSpc>
              <a:spcBef>
                <a:spcPts val="0"/>
              </a:spcBef>
              <a:spcAft>
                <a:spcPts val="0"/>
              </a:spcAft>
              <a:buClr>
                <a:srgbClr val="B6E4FD"/>
              </a:buClr>
              <a:buSzPts val="3999"/>
              <a:buFont typeface="Roboto Condensed"/>
              <a:buChar char="-"/>
            </a:pPr>
            <a:r>
              <a:rPr b="0" i="0" lang="en-US" sz="3999" u="none" cap="none" strike="noStrike">
                <a:solidFill>
                  <a:srgbClr val="B6E4FD"/>
                </a:solidFill>
                <a:latin typeface="Roboto Condensed"/>
                <a:ea typeface="Roboto Condensed"/>
                <a:cs typeface="Roboto Condensed"/>
                <a:sym typeface="Roboto Condensed"/>
              </a:rPr>
              <a:t>KNIME Analytics Platform is an effective and relatively comprehensive solution for data processing, mining and analysis needs.</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1800"/>
              </a:spcBef>
              <a:spcAft>
                <a:spcPts val="0"/>
              </a:spcAft>
              <a:buClr>
                <a:srgbClr val="B6E4FD"/>
              </a:buClr>
              <a:buSzPts val="500"/>
              <a:buFont typeface="Roboto Condensed"/>
              <a:buChar char="-"/>
            </a:pPr>
            <a:r>
              <a:rPr b="0" i="0" lang="en-US" sz="500" u="none" cap="none" strike="noStrike">
                <a:solidFill>
                  <a:srgbClr val="B6E4FD"/>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1800"/>
              </a:spcBef>
              <a:spcAft>
                <a:spcPts val="0"/>
              </a:spcAft>
              <a:buClr>
                <a:srgbClr val="B6E4FD"/>
              </a:buClr>
              <a:buSzPts val="3999"/>
              <a:buFont typeface="Roboto Condensed"/>
              <a:buChar char="-"/>
            </a:pPr>
            <a:r>
              <a:rPr b="0" i="0" lang="en-US" sz="3999" u="none" cap="none" strike="noStrike">
                <a:solidFill>
                  <a:srgbClr val="B6E4FD"/>
                </a:solidFill>
                <a:latin typeface="Roboto Condensed"/>
                <a:ea typeface="Roboto Condensed"/>
                <a:cs typeface="Roboto Condensed"/>
                <a:sym typeface="Roboto Condensed"/>
              </a:rPr>
              <a:t>Relatively easy to use with an interface similar to Node Red. Suitable for many different subjects.</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1800"/>
              </a:spcBef>
              <a:spcAft>
                <a:spcPts val="0"/>
              </a:spcAft>
              <a:buClr>
                <a:srgbClr val="B6E4FD"/>
              </a:buClr>
              <a:buSzPts val="3999"/>
              <a:buFont typeface="Roboto Condensed"/>
              <a:buChar char="-"/>
            </a:pPr>
            <a:r>
              <a:rPr b="0" i="0" lang="en-US" sz="3999" u="none" cap="none" strike="noStrike">
                <a:solidFill>
                  <a:srgbClr val="B6E4FD"/>
                </a:solidFill>
                <a:latin typeface="Roboto Condensed"/>
                <a:ea typeface="Roboto Condensed"/>
                <a:cs typeface="Roboto Condensed"/>
                <a:sym typeface="Roboto Condensed"/>
              </a:rPr>
              <a:t>Open source, cross-platform support and integrated with many third-party extensions.</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1800"/>
              </a:spcBef>
              <a:spcAft>
                <a:spcPts val="0"/>
              </a:spcAft>
              <a:buClr>
                <a:srgbClr val="B6E4FD"/>
              </a:buClr>
              <a:buSzPts val="3999"/>
              <a:buFont typeface="Roboto Condensed"/>
              <a:buChar char="-"/>
            </a:pPr>
            <a:r>
              <a:rPr b="0" i="0" lang="en-US" sz="3999" u="none" cap="none" strike="noStrike">
                <a:solidFill>
                  <a:srgbClr val="B6E4FD"/>
                </a:solidFill>
                <a:latin typeface="Roboto Condensed"/>
                <a:ea typeface="Roboto Condensed"/>
                <a:cs typeface="Roboto Condensed"/>
                <a:sym typeface="Roboto Condensed"/>
              </a:rPr>
              <a:t>KNIME possesses high flexibility, supporting many programming languages, especially Python and R.</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1800"/>
              </a:spcBef>
              <a:spcAft>
                <a:spcPts val="0"/>
              </a:spcAft>
              <a:buClr>
                <a:srgbClr val="B6E4FD"/>
              </a:buClr>
              <a:buSzPts val="3999"/>
              <a:buFont typeface="Roboto Condensed"/>
              <a:buChar char="-"/>
            </a:pPr>
            <a:r>
              <a:rPr b="0" i="0" lang="en-US" sz="3999" u="none" cap="none" strike="noStrike">
                <a:solidFill>
                  <a:srgbClr val="B6E4FD"/>
                </a:solidFill>
                <a:latin typeface="Roboto Condensed"/>
                <a:ea typeface="Roboto Condensed"/>
                <a:cs typeface="Roboto Condensed"/>
                <a:sym typeface="Roboto Condensed"/>
              </a:rPr>
              <a:t>Supports a variety of machine learning models.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673" name="Shape 673"/>
        <p:cNvGrpSpPr/>
        <p:nvPr/>
      </p:nvGrpSpPr>
      <p:grpSpPr>
        <a:xfrm>
          <a:off x="0" y="0"/>
          <a:ext cx="0" cy="0"/>
          <a:chOff x="0" y="0"/>
          <a:chExt cx="0" cy="0"/>
        </a:xfrm>
      </p:grpSpPr>
      <p:sp>
        <p:nvSpPr>
          <p:cNvPr id="674" name="Google Shape;674;p28"/>
          <p:cNvSpPr/>
          <p:nvPr/>
        </p:nvSpPr>
        <p:spPr>
          <a:xfrm rot="10800000">
            <a:off x="-3993046" y="241397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5" name="Google Shape;675;p28"/>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4">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6" name="Google Shape;676;p28"/>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7" name="Google Shape;677;p28"/>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8" name="Google Shape;678;p28"/>
          <p:cNvSpPr txBox="1"/>
          <p:nvPr/>
        </p:nvSpPr>
        <p:spPr>
          <a:xfrm>
            <a:off x="0" y="704867"/>
            <a:ext cx="18288000" cy="984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REFERENCES</a:t>
            </a:r>
            <a:endParaRPr b="0" i="0" sz="1400" u="none" cap="none" strike="noStrike">
              <a:solidFill>
                <a:srgbClr val="000000"/>
              </a:solidFill>
              <a:latin typeface="Arial"/>
              <a:ea typeface="Arial"/>
              <a:cs typeface="Arial"/>
              <a:sym typeface="Arial"/>
            </a:endParaRPr>
          </a:p>
        </p:txBody>
      </p:sp>
      <p:grpSp>
        <p:nvGrpSpPr>
          <p:cNvPr id="679" name="Google Shape;679;p28"/>
          <p:cNvGrpSpPr/>
          <p:nvPr/>
        </p:nvGrpSpPr>
        <p:grpSpPr>
          <a:xfrm>
            <a:off x="743031" y="3353042"/>
            <a:ext cx="1244325" cy="4121972"/>
            <a:chOff x="0" y="103492"/>
            <a:chExt cx="1659100" cy="5495963"/>
          </a:xfrm>
        </p:grpSpPr>
        <p:sp>
          <p:nvSpPr>
            <p:cNvPr id="680" name="Google Shape;680;p28"/>
            <p:cNvSpPr txBox="1"/>
            <p:nvPr/>
          </p:nvSpPr>
          <p:spPr>
            <a:xfrm>
              <a:off x="330255" y="103492"/>
              <a:ext cx="998593" cy="10562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1" name="Google Shape;681;p28"/>
            <p:cNvSpPr txBox="1"/>
            <p:nvPr/>
          </p:nvSpPr>
          <p:spPr>
            <a:xfrm>
              <a:off x="330255" y="2323613"/>
              <a:ext cx="998593" cy="10562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2" name="Google Shape;682;p28"/>
            <p:cNvSpPr txBox="1"/>
            <p:nvPr/>
          </p:nvSpPr>
          <p:spPr>
            <a:xfrm>
              <a:off x="0" y="204974"/>
              <a:ext cx="1659100"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3" name="Google Shape;683;p28"/>
            <p:cNvSpPr txBox="1"/>
            <p:nvPr/>
          </p:nvSpPr>
          <p:spPr>
            <a:xfrm>
              <a:off x="0" y="2443561"/>
              <a:ext cx="1659100"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4" name="Google Shape;684;p28"/>
            <p:cNvSpPr txBox="1"/>
            <p:nvPr/>
          </p:nvSpPr>
          <p:spPr>
            <a:xfrm>
              <a:off x="330255" y="4543251"/>
              <a:ext cx="998593" cy="10562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5" name="Google Shape;685;p28"/>
            <p:cNvSpPr txBox="1"/>
            <p:nvPr/>
          </p:nvSpPr>
          <p:spPr>
            <a:xfrm>
              <a:off x="0" y="4621792"/>
              <a:ext cx="1659100" cy="880533"/>
            </a:xfrm>
            <a:prstGeom prst="rect">
              <a:avLst/>
            </a:prstGeom>
            <a:noFill/>
            <a:ln>
              <a:noFill/>
            </a:ln>
          </p:spPr>
          <p:txBody>
            <a:bodyPr anchorCtr="0" anchor="t" bIns="0" lIns="0" spcFirstLastPara="1" rIns="0" wrap="square" tIns="0">
              <a:spAutoFit/>
            </a:bodyPr>
            <a:lstStyle/>
            <a:p>
              <a:pPr indent="0" lvl="0" marL="0" marR="0" rtl="0" algn="ctr">
                <a:lnSpc>
                  <a:spcPct val="311055"/>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6" name="Google Shape;686;p28"/>
          <p:cNvSpPr/>
          <p:nvPr/>
        </p:nvSpPr>
        <p:spPr>
          <a:xfrm>
            <a:off x="16966449" y="9185466"/>
            <a:ext cx="704039"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p:txBody>
      </p:sp>
      <p:sp>
        <p:nvSpPr>
          <p:cNvPr id="687" name="Google Shape;687;p28"/>
          <p:cNvSpPr txBox="1"/>
          <p:nvPr/>
        </p:nvSpPr>
        <p:spPr>
          <a:xfrm>
            <a:off x="1022850" y="1999625"/>
            <a:ext cx="7098300" cy="794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KNIME. (n.d.). </a:t>
            </a:r>
            <a:r>
              <a:rPr b="0" i="1" lang="en-US" sz="2000" u="none" cap="none" strike="noStrike">
                <a:solidFill>
                  <a:srgbClr val="B6E4FD"/>
                </a:solidFill>
                <a:latin typeface="Calibri"/>
                <a:ea typeface="Calibri"/>
                <a:cs typeface="Calibri"/>
                <a:sym typeface="Calibri"/>
              </a:rPr>
              <a:t>Getting Started Guide</a:t>
            </a:r>
            <a:r>
              <a:rPr b="0" i="0" lang="en-US" sz="2000" u="none" cap="none" strike="noStrike">
                <a:solidFill>
                  <a:srgbClr val="B6E4FD"/>
                </a:solidFill>
                <a:latin typeface="Calibri"/>
                <a:ea typeface="Calibri"/>
                <a:cs typeface="Calibri"/>
                <a:sym typeface="Calibri"/>
              </a:rPr>
              <a:t>. [online] Available at: </a:t>
            </a:r>
            <a:r>
              <a:rPr b="0" i="0" lang="en-US" sz="2000" u="sng" cap="none" strike="noStrike">
                <a:solidFill>
                  <a:srgbClr val="D9EAF3"/>
                </a:solidFill>
                <a:latin typeface="Calibri"/>
                <a:ea typeface="Calibri"/>
                <a:cs typeface="Calibri"/>
                <a:sym typeface="Calibri"/>
                <a:hlinkClick r:id="rId6">
                  <a:extLst>
                    <a:ext uri="{A12FA001-AC4F-418D-AE19-62706E023703}">
                      <ahyp:hlinkClr val="tx"/>
                    </a:ext>
                  </a:extLst>
                </a:hlinkClick>
              </a:rPr>
              <a:t>https://www.knime.com/getting-started-guide</a:t>
            </a:r>
            <a:r>
              <a:rPr b="0" i="0" lang="en-US" sz="2000" u="none" cap="none" strike="noStrike">
                <a:solidFill>
                  <a:srgbClr val="D9EAF3"/>
                </a:solidFill>
                <a:latin typeface="Calibri"/>
                <a:ea typeface="Calibri"/>
                <a:cs typeface="Calibri"/>
                <a:sym typeface="Calibri"/>
              </a:rPr>
              <a:t>. </a:t>
            </a:r>
            <a:r>
              <a:rPr b="0" i="0" lang="en-US" sz="2000" u="none" cap="none" strike="noStrike">
                <a:solidFill>
                  <a:srgbClr val="B6E4FD"/>
                </a:solidFill>
                <a:latin typeface="Calibri"/>
                <a:ea typeface="Calibri"/>
                <a:cs typeface="Calibri"/>
                <a:sym typeface="Calibri"/>
              </a:rPr>
              <a:t>[Accessed 21 Mar. 2024].</a:t>
            </a:r>
            <a:endParaRPr b="0" i="0" sz="2000" u="none" cap="none" strike="noStrike">
              <a:solidFill>
                <a:srgbClr val="B6E4FD"/>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docs.knime.com. (n.d.). KNIME Documentation. [online] Available at: </a:t>
            </a:r>
            <a:r>
              <a:rPr b="0" i="0" lang="en-US" sz="2000" u="sng" cap="none" strike="noStrike">
                <a:solidFill>
                  <a:srgbClr val="D9EAF3"/>
                </a:solidFill>
                <a:latin typeface="Calibri"/>
                <a:ea typeface="Calibri"/>
                <a:cs typeface="Calibri"/>
                <a:sym typeface="Calibri"/>
                <a:hlinkClick r:id="rId7">
                  <a:extLst>
                    <a:ext uri="{A12FA001-AC4F-418D-AE19-62706E023703}">
                      <ahyp:hlinkClr val="tx"/>
                    </a:ext>
                  </a:extLst>
                </a:hlinkClick>
              </a:rPr>
              <a:t>https://docs.knime.com/?pk_vid=1de43c59d1af5b0217122678235d49eb </a:t>
            </a:r>
            <a:r>
              <a:rPr b="0" i="0" lang="en-US" sz="2000" u="none" cap="none" strike="noStrike">
                <a:solidFill>
                  <a:srgbClr val="B6E4FD"/>
                </a:solidFill>
                <a:latin typeface="Calibri"/>
                <a:ea typeface="Calibri"/>
                <a:cs typeface="Calibri"/>
                <a:sym typeface="Calibri"/>
              </a:rPr>
              <a:t>[Accessed 21 Mar. 2024].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‌Ihrmark, D. and Tyrkkö, J. (2023). Learning text analytics without coding? An introduction to KNIME. Education for Information, [online] 39(2), pp.121–137. doi:</a:t>
            </a:r>
            <a:r>
              <a:rPr b="0" i="0" lang="en-US" sz="2000" u="sng" cap="none" strike="noStrike">
                <a:solidFill>
                  <a:srgbClr val="D9EAF3"/>
                </a:solidFill>
                <a:latin typeface="Calibri"/>
                <a:ea typeface="Calibri"/>
                <a:cs typeface="Calibri"/>
                <a:sym typeface="Calibri"/>
                <a:hlinkClick r:id="rId8">
                  <a:extLst>
                    <a:ext uri="{A12FA001-AC4F-418D-AE19-62706E023703}">
                      <ahyp:hlinkClr val="tx"/>
                    </a:ext>
                  </a:extLst>
                </a:hlinkClick>
              </a:rPr>
              <a:t>https://doi.org/10.3233/efi-230027</a:t>
            </a:r>
            <a:r>
              <a:rPr b="0" i="0" lang="en-US" sz="2000" u="none" cap="none" strike="noStrike">
                <a:solidFill>
                  <a:srgbClr val="B6E4FD"/>
                </a:solidFill>
                <a:latin typeface="Calibri"/>
                <a:ea typeface="Calibri"/>
                <a:cs typeface="Calibri"/>
                <a:sym typeface="Calibri"/>
              </a:rPr>
              <a:t>. [Accessed 26 Mar. 2024].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www.peerspot.com. (n.d.). Compare KNIME vs RapidMiner. [online] Available at: </a:t>
            </a:r>
            <a:r>
              <a:rPr b="0" i="0" lang="en-US" sz="2000" u="sng" cap="none" strike="noStrike">
                <a:solidFill>
                  <a:srgbClr val="D9EAF3"/>
                </a:solidFill>
                <a:latin typeface="Calibri"/>
                <a:ea typeface="Calibri"/>
                <a:cs typeface="Calibri"/>
                <a:sym typeface="Calibri"/>
                <a:hlinkClick r:id="rId9">
                  <a:extLst>
                    <a:ext uri="{A12FA001-AC4F-418D-AE19-62706E023703}">
                      <ahyp:hlinkClr val="tx"/>
                    </a:ext>
                  </a:extLst>
                </a:hlinkClick>
              </a:rPr>
              <a:t>https://www.peerspot.com/products/comparisons/knime_vs_rapidminer</a:t>
            </a:r>
            <a:r>
              <a:rPr b="0" i="0" lang="en-US" sz="2000" u="none" cap="none" strike="noStrike">
                <a:solidFill>
                  <a:srgbClr val="B6E4FD"/>
                </a:solidFill>
                <a:latin typeface="Calibri"/>
                <a:ea typeface="Calibri"/>
                <a:cs typeface="Calibri"/>
                <a:sym typeface="Calibri"/>
              </a:rPr>
              <a:t>. [Accessed 26 Mar. 2024].</a:t>
            </a:r>
            <a:endParaRPr b="0" i="0" sz="2000" u="none" cap="none" strike="noStrike">
              <a:solidFill>
                <a:srgbClr val="B6E4FD"/>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TrustRadius. (2023). KNIME Analytics Platform User Review. [online] Available at: </a:t>
            </a:r>
            <a:r>
              <a:rPr b="0" i="0" lang="en-US" sz="2000" u="sng" cap="none" strike="noStrike">
                <a:solidFill>
                  <a:srgbClr val="D9EAF3"/>
                </a:solidFill>
                <a:latin typeface="Calibri"/>
                <a:ea typeface="Calibri"/>
                <a:cs typeface="Calibri"/>
                <a:sym typeface="Calibri"/>
                <a:hlinkClick r:id="rId10">
                  <a:extLst>
                    <a:ext uri="{A12FA001-AC4F-418D-AE19-62706E023703}">
                      <ahyp:hlinkClr val="tx"/>
                    </a:ext>
                  </a:extLst>
                </a:hlinkClick>
              </a:rPr>
              <a:t>https://www.trustradius.com/reviews/knime-analytics-platform-2023-09-24-02-50-48 </a:t>
            </a:r>
            <a:r>
              <a:rPr b="0" i="0" lang="en-US" sz="2000" u="none" cap="none" strike="noStrike">
                <a:solidFill>
                  <a:srgbClr val="B6E4FD"/>
                </a:solidFill>
                <a:latin typeface="Calibri"/>
                <a:ea typeface="Calibri"/>
                <a:cs typeface="Calibri"/>
                <a:sym typeface="Calibri"/>
              </a:rPr>
              <a:t>[Accessed 1 Apr. 2024].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Shah, S. (n.d.). Download Diagram – The Building Blocks of Analytics | SCALE 123. [online] Available at: </a:t>
            </a:r>
            <a:r>
              <a:rPr b="0" i="0" lang="en-US" sz="2000" u="sng" cap="none" strike="noStrike">
                <a:solidFill>
                  <a:srgbClr val="D9EAF3"/>
                </a:solidFill>
                <a:latin typeface="Calibri"/>
                <a:ea typeface="Calibri"/>
                <a:cs typeface="Calibri"/>
                <a:sym typeface="Calibri"/>
                <a:hlinkClick r:id="rId11">
                  <a:extLst>
                    <a:ext uri="{A12FA001-AC4F-418D-AE19-62706E023703}">
                      <ahyp:hlinkClr val="tx"/>
                    </a:ext>
                  </a:extLst>
                </a:hlinkClick>
              </a:rPr>
              <a:t>https://www.scale123.com/analytics-architecture-diagram-property-management/ </a:t>
            </a:r>
            <a:r>
              <a:rPr b="0" i="0" lang="en-US" sz="2000" u="none" cap="none" strike="noStrike">
                <a:solidFill>
                  <a:srgbClr val="B6E4FD"/>
                </a:solidFill>
                <a:latin typeface="Calibri"/>
                <a:ea typeface="Calibri"/>
                <a:cs typeface="Calibri"/>
                <a:sym typeface="Calibri"/>
              </a:rPr>
              <a:t>[Accessed 4 Apr. 2024].</a:t>
            </a:r>
            <a:endParaRPr b="0" i="0" sz="2400" u="none" cap="none" strike="noStrike">
              <a:solidFill>
                <a:srgbClr val="B6E4FD"/>
              </a:solidFill>
              <a:latin typeface="Calibri"/>
              <a:ea typeface="Calibri"/>
              <a:cs typeface="Calibri"/>
              <a:sym typeface="Calibri"/>
            </a:endParaRPr>
          </a:p>
        </p:txBody>
      </p:sp>
      <p:sp>
        <p:nvSpPr>
          <p:cNvPr id="688" name="Google Shape;688;p28"/>
          <p:cNvSpPr txBox="1"/>
          <p:nvPr/>
        </p:nvSpPr>
        <p:spPr>
          <a:xfrm>
            <a:off x="9445726" y="1999621"/>
            <a:ext cx="7098300" cy="748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KNIME Community Hub. (n.d.). </a:t>
            </a:r>
            <a:r>
              <a:rPr b="0" i="1" lang="en-US" sz="2000" u="none" cap="none" strike="noStrike">
                <a:solidFill>
                  <a:srgbClr val="B6E4FD"/>
                </a:solidFill>
                <a:latin typeface="Calibri"/>
                <a:ea typeface="Calibri"/>
                <a:cs typeface="Calibri"/>
                <a:sym typeface="Calibri"/>
              </a:rPr>
              <a:t>knime/Examples – Data Manipulation</a:t>
            </a:r>
            <a:r>
              <a:rPr b="0" i="0" lang="en-US" sz="2000" u="none" cap="none" strike="noStrike">
                <a:solidFill>
                  <a:srgbClr val="B6E4FD"/>
                </a:solidFill>
                <a:latin typeface="Calibri"/>
                <a:ea typeface="Calibri"/>
                <a:cs typeface="Calibri"/>
                <a:sym typeface="Calibri"/>
              </a:rPr>
              <a:t>. [online] Available at: </a:t>
            </a:r>
            <a:r>
              <a:rPr b="0" i="0" lang="en-US" sz="2000" u="sng" cap="none" strike="noStrike">
                <a:solidFill>
                  <a:srgbClr val="D9EAF3"/>
                </a:solidFill>
                <a:latin typeface="Calibri"/>
                <a:ea typeface="Calibri"/>
                <a:cs typeface="Calibri"/>
                <a:sym typeface="Calibri"/>
                <a:hlinkClick r:id="rId12">
                  <a:extLst>
                    <a:ext uri="{A12FA001-AC4F-418D-AE19-62706E023703}">
                      <ahyp:hlinkClr val="tx"/>
                    </a:ext>
                  </a:extLst>
                </a:hlinkClick>
              </a:rPr>
              <a:t>https://hub.knime.com/knime/spaces/Examples/00_Components/Data%20Manipulation~hjR-MWGEtsyRJgCV/ </a:t>
            </a:r>
            <a:r>
              <a:rPr b="0" i="0" lang="en-US" sz="2000" u="none" cap="none" strike="noStrike">
                <a:solidFill>
                  <a:srgbClr val="B6E4FD"/>
                </a:solidFill>
                <a:latin typeface="Calibri"/>
                <a:ea typeface="Calibri"/>
                <a:cs typeface="Calibri"/>
                <a:sym typeface="Calibri"/>
              </a:rPr>
              <a:t>[Accessed 1 Apr. 2024].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Gelevska, A. (2023). KNIME vs RapidMiner: Which Solution Is Better for Your Business? [online] Available at: </a:t>
            </a:r>
            <a:r>
              <a:rPr b="0" i="0" lang="en-US" sz="2000" u="sng" cap="none" strike="noStrike">
                <a:solidFill>
                  <a:srgbClr val="D9EAF3"/>
                </a:solidFill>
                <a:latin typeface="Calibri"/>
                <a:ea typeface="Calibri"/>
                <a:cs typeface="Calibri"/>
                <a:sym typeface="Calibri"/>
                <a:hlinkClick r:id="rId13">
                  <a:extLst>
                    <a:ext uri="{A12FA001-AC4F-418D-AE19-62706E023703}">
                      <ahyp:hlinkClr val="tx"/>
                    </a:ext>
                  </a:extLst>
                </a:hlinkClick>
              </a:rPr>
              <a:t>https://redfield.ai/knime-vs-rapidminer/#What_Is_KNIME </a:t>
            </a:r>
            <a:r>
              <a:rPr b="0" i="0" lang="en-US" sz="2000" u="none" cap="none" strike="noStrike">
                <a:solidFill>
                  <a:srgbClr val="B6E4FD"/>
                </a:solidFill>
                <a:latin typeface="Calibri"/>
                <a:ea typeface="Calibri"/>
                <a:cs typeface="Calibri"/>
                <a:sym typeface="Calibri"/>
              </a:rPr>
              <a:t>[Accessed 31 Mar. 2024].</a:t>
            </a:r>
            <a:endParaRPr b="0" i="0" sz="2000" u="none" cap="none" strike="noStrike">
              <a:solidFill>
                <a:srgbClr val="B6E4FD"/>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Wang, R. (2020). Want to do Data Analysis without coding? Use KNIME! [online] SFU Professional Computer Science. Available at: </a:t>
            </a:r>
            <a:r>
              <a:rPr b="0" i="0" lang="en-US" sz="2000" u="sng" cap="none" strike="noStrike">
                <a:solidFill>
                  <a:srgbClr val="D9EAF3"/>
                </a:solidFill>
                <a:latin typeface="Calibri"/>
                <a:ea typeface="Calibri"/>
                <a:cs typeface="Calibri"/>
                <a:sym typeface="Calibri"/>
                <a:hlinkClick r:id="rId14">
                  <a:extLst>
                    <a:ext uri="{A12FA001-AC4F-418D-AE19-62706E023703}">
                      <ahyp:hlinkClr val="tx"/>
                    </a:ext>
                  </a:extLst>
                </a:hlinkClick>
              </a:rPr>
              <a:t>https://medium.com/sfu-cspmp/want-to-do-data-analysis-without-coding-use-knime-efee95d35016</a:t>
            </a:r>
            <a:r>
              <a:rPr b="0" i="0" lang="en-US" sz="2000" u="none" cap="none" strike="noStrike">
                <a:solidFill>
                  <a:srgbClr val="B6E4FD"/>
                </a:solidFill>
                <a:latin typeface="Calibri"/>
                <a:ea typeface="Calibri"/>
                <a:cs typeface="Calibri"/>
                <a:sym typeface="Calibri"/>
              </a:rPr>
              <a:t>.</a:t>
            </a:r>
            <a:endParaRPr b="0" i="0" sz="2000" u="none" cap="none" strike="noStrike">
              <a:solidFill>
                <a:srgbClr val="B6E4FD"/>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Ganzaroli, D. (2023). The Best kept Secret in Data Science is KNIME. [online] Low Code for Data Science. Available at: </a:t>
            </a:r>
            <a:r>
              <a:rPr b="0" i="0" lang="en-US" sz="2000" u="sng" cap="none" strike="noStrike">
                <a:solidFill>
                  <a:srgbClr val="D9EAF3"/>
                </a:solidFill>
                <a:latin typeface="Calibri"/>
                <a:ea typeface="Calibri"/>
                <a:cs typeface="Calibri"/>
                <a:sym typeface="Calibri"/>
                <a:hlinkClick r:id="rId15">
                  <a:extLst>
                    <a:ext uri="{A12FA001-AC4F-418D-AE19-62706E023703}">
                      <ahyp:hlinkClr val="tx"/>
                    </a:ext>
                  </a:extLst>
                </a:hlinkClick>
              </a:rPr>
              <a:t>https://medium.com/low-code-for-advanced-data-science/the-best-kept-secret-in-data-science-is-knime-e4d5e23c252b </a:t>
            </a:r>
            <a:r>
              <a:rPr b="0" i="0" lang="en-US" sz="2000" u="none" cap="none" strike="noStrike">
                <a:solidFill>
                  <a:srgbClr val="B6E4FD"/>
                </a:solidFill>
                <a:latin typeface="Calibri"/>
                <a:ea typeface="Calibri"/>
                <a:cs typeface="Calibri"/>
                <a:sym typeface="Calibri"/>
              </a:rPr>
              <a:t>[Accessed 26 Mar. 2024].</a:t>
            </a:r>
            <a:endParaRPr b="0" i="0" sz="2000" u="none" cap="none" strike="noStrike">
              <a:solidFill>
                <a:srgbClr val="B6E4FD"/>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B6E4FD"/>
                </a:solidFill>
                <a:latin typeface="Calibri"/>
                <a:ea typeface="Calibri"/>
                <a:cs typeface="Calibri"/>
                <a:sym typeface="Calibri"/>
              </a:rPr>
              <a:t>Laguna, Á.M. (2023). Why should you learn KNIME? [online] Low Code for Data Science. Available at: </a:t>
            </a:r>
            <a:r>
              <a:rPr b="0" i="0" lang="en-US" sz="2000" u="sng" cap="none" strike="noStrike">
                <a:solidFill>
                  <a:srgbClr val="D9EAF3"/>
                </a:solidFill>
                <a:latin typeface="Calibri"/>
                <a:ea typeface="Calibri"/>
                <a:cs typeface="Calibri"/>
                <a:sym typeface="Calibri"/>
                <a:hlinkClick r:id="rId16">
                  <a:extLst>
                    <a:ext uri="{A12FA001-AC4F-418D-AE19-62706E023703}">
                      <ahyp:hlinkClr val="tx"/>
                    </a:ext>
                  </a:extLst>
                </a:hlinkClick>
              </a:rPr>
              <a:t>https://medium.com/low-code-for-advanced-data-science/why-should-you-learn-knime-68c3f9142d4</a:t>
            </a:r>
            <a:r>
              <a:rPr b="0" i="0" lang="en-US" sz="2000" u="none" cap="none" strike="noStrike">
                <a:solidFill>
                  <a:srgbClr val="B6E4FD"/>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693" name="Shape 693"/>
        <p:cNvGrpSpPr/>
        <p:nvPr/>
      </p:nvGrpSpPr>
      <p:grpSpPr>
        <a:xfrm>
          <a:off x="0" y="0"/>
          <a:ext cx="0" cy="0"/>
          <a:chOff x="0" y="0"/>
          <a:chExt cx="0" cy="0"/>
        </a:xfrm>
      </p:grpSpPr>
      <p:sp>
        <p:nvSpPr>
          <p:cNvPr id="694" name="Google Shape;694;p29"/>
          <p:cNvSpPr/>
          <p:nvPr/>
        </p:nvSpPr>
        <p:spPr>
          <a:xfrm rot="10800000">
            <a:off x="-4800600"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5" name="Google Shape;695;p29"/>
          <p:cNvSpPr/>
          <p:nvPr/>
        </p:nvSpPr>
        <p:spPr>
          <a:xfrm>
            <a:off x="3795919" y="-266700"/>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6" name="Google Shape;696;p29"/>
          <p:cNvSpPr txBox="1"/>
          <p:nvPr/>
        </p:nvSpPr>
        <p:spPr>
          <a:xfrm>
            <a:off x="3429000" y="2628900"/>
            <a:ext cx="11430000" cy="3561809"/>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Clr>
                <a:srgbClr val="000000"/>
              </a:buClr>
              <a:buSzPts val="10299"/>
              <a:buFont typeface="Arial"/>
              <a:buNone/>
            </a:pPr>
            <a:r>
              <a:rPr b="1" i="0" lang="en-US" sz="10299" u="none" cap="none" strike="noStrike">
                <a:solidFill>
                  <a:srgbClr val="D9EAF3"/>
                </a:solidFill>
                <a:latin typeface="Roboto Condensed"/>
                <a:ea typeface="Roboto Condensed"/>
                <a:cs typeface="Roboto Condensed"/>
                <a:sym typeface="Roboto Condensed"/>
              </a:rPr>
              <a:t>THANKS FOR PAYING ATTENTION!</a:t>
            </a:r>
            <a:endParaRPr b="0" i="0" sz="1400" u="none" cap="none" strike="noStrike">
              <a:solidFill>
                <a:srgbClr val="000000"/>
              </a:solidFill>
              <a:latin typeface="Arial"/>
              <a:ea typeface="Arial"/>
              <a:cs typeface="Arial"/>
              <a:sym typeface="Arial"/>
            </a:endParaRPr>
          </a:p>
        </p:txBody>
      </p:sp>
      <p:sp>
        <p:nvSpPr>
          <p:cNvPr id="697" name="Google Shape;697;p29"/>
          <p:cNvSpPr/>
          <p:nvPr/>
        </p:nvSpPr>
        <p:spPr>
          <a:xfrm rot="-488450">
            <a:off x="14063226" y="-2176806"/>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5">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8" name="Google Shape;698;p29"/>
          <p:cNvSpPr/>
          <p:nvPr/>
        </p:nvSpPr>
        <p:spPr>
          <a:xfrm rot="10250459">
            <a:off x="-3700922" y="4373664"/>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5">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703" name="Shape 703"/>
        <p:cNvGrpSpPr/>
        <p:nvPr/>
      </p:nvGrpSpPr>
      <p:grpSpPr>
        <a:xfrm>
          <a:off x="0" y="0"/>
          <a:ext cx="0" cy="0"/>
          <a:chOff x="0" y="0"/>
          <a:chExt cx="0" cy="0"/>
        </a:xfrm>
      </p:grpSpPr>
      <p:sp>
        <p:nvSpPr>
          <p:cNvPr id="704" name="Google Shape;704;p30"/>
          <p:cNvSpPr/>
          <p:nvPr/>
        </p:nvSpPr>
        <p:spPr>
          <a:xfrm rot="10800000">
            <a:off x="-4800600"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3">
              <a:alphaModFix/>
            </a:blip>
            <a:stretch>
              <a:fillRect b="0" l="0" r="0" t="-46911"/>
            </a:stretch>
          </a:blip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5" name="Google Shape;705;p30"/>
          <p:cNvSpPr/>
          <p:nvPr/>
        </p:nvSpPr>
        <p:spPr>
          <a:xfrm>
            <a:off x="3795919" y="-392087"/>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6" name="Google Shape;706;p30"/>
          <p:cNvSpPr txBox="1"/>
          <p:nvPr/>
        </p:nvSpPr>
        <p:spPr>
          <a:xfrm>
            <a:off x="3428999" y="4312300"/>
            <a:ext cx="11430000" cy="171515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Clr>
                <a:srgbClr val="000000"/>
              </a:buClr>
              <a:buSzPts val="10299"/>
              <a:buFont typeface="Arial"/>
              <a:buNone/>
            </a:pPr>
            <a:r>
              <a:rPr b="1" i="0" lang="en-US" sz="10299" u="none" cap="none" strike="noStrike">
                <a:solidFill>
                  <a:srgbClr val="D9EAF3"/>
                </a:solidFill>
                <a:latin typeface="Roboto Condensed"/>
                <a:ea typeface="Roboto Condensed"/>
                <a:cs typeface="Roboto Condensed"/>
                <a:sym typeface="Roboto Condensed"/>
              </a:rPr>
              <a:t>Q&amp;A TIME!</a:t>
            </a:r>
            <a:endParaRPr b="0" i="0" sz="1400" u="none" cap="none" strike="noStrike">
              <a:solidFill>
                <a:srgbClr val="000000"/>
              </a:solidFill>
              <a:latin typeface="Arial"/>
              <a:ea typeface="Arial"/>
              <a:cs typeface="Arial"/>
              <a:sym typeface="Arial"/>
            </a:endParaRPr>
          </a:p>
        </p:txBody>
      </p:sp>
      <p:sp>
        <p:nvSpPr>
          <p:cNvPr id="707" name="Google Shape;707;p30"/>
          <p:cNvSpPr/>
          <p:nvPr/>
        </p:nvSpPr>
        <p:spPr>
          <a:xfrm rot="-488450">
            <a:off x="14063226" y="-2176806"/>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5">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8" name="Google Shape;708;p30"/>
          <p:cNvSpPr/>
          <p:nvPr/>
        </p:nvSpPr>
        <p:spPr>
          <a:xfrm rot="10250459">
            <a:off x="-3700922" y="4373664"/>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5">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126" name="Shape 126"/>
        <p:cNvGrpSpPr/>
        <p:nvPr/>
      </p:nvGrpSpPr>
      <p:grpSpPr>
        <a:xfrm>
          <a:off x="0" y="0"/>
          <a:ext cx="0" cy="0"/>
          <a:chOff x="0" y="0"/>
          <a:chExt cx="0" cy="0"/>
        </a:xfrm>
      </p:grpSpPr>
      <p:sp>
        <p:nvSpPr>
          <p:cNvPr id="127" name="Google Shape;127;p4"/>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29" name="Google Shape;129;p4"/>
          <p:cNvGrpSpPr/>
          <p:nvPr/>
        </p:nvGrpSpPr>
        <p:grpSpPr>
          <a:xfrm>
            <a:off x="1048942" y="1655078"/>
            <a:ext cx="7309714" cy="6976845"/>
            <a:chOff x="-156812" y="-5088"/>
            <a:chExt cx="6663624" cy="6360176"/>
          </a:xfrm>
        </p:grpSpPr>
        <p:sp>
          <p:nvSpPr>
            <p:cNvPr id="130" name="Google Shape;130;p4"/>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4"/>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4"/>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4"/>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4"/>
          <p:cNvSpPr txBox="1"/>
          <p:nvPr/>
        </p:nvSpPr>
        <p:spPr>
          <a:xfrm>
            <a:off x="8795563" y="1527309"/>
            <a:ext cx="8745081"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INTRODUCTION TO KNIME ANALYTICS PLATFORM</a:t>
            </a:r>
            <a:endParaRPr b="0" i="0" sz="1400" u="none" cap="none" strike="noStrike">
              <a:solidFill>
                <a:srgbClr val="000000"/>
              </a:solidFill>
              <a:latin typeface="Arial"/>
              <a:ea typeface="Arial"/>
              <a:cs typeface="Arial"/>
              <a:sym typeface="Arial"/>
            </a:endParaRPr>
          </a:p>
        </p:txBody>
      </p:sp>
      <p:sp>
        <p:nvSpPr>
          <p:cNvPr id="135" name="Google Shape;135;p4"/>
          <p:cNvSpPr txBox="1"/>
          <p:nvPr/>
        </p:nvSpPr>
        <p:spPr>
          <a:xfrm>
            <a:off x="9144000" y="4464050"/>
            <a:ext cx="475132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What is KNIME?</a:t>
            </a:r>
            <a:endParaRPr b="0" i="0" sz="1400" u="none" cap="none" strike="noStrike">
              <a:solidFill>
                <a:srgbClr val="000000"/>
              </a:solidFill>
              <a:latin typeface="Arial"/>
              <a:ea typeface="Arial"/>
              <a:cs typeface="Arial"/>
              <a:sym typeface="Arial"/>
            </a:endParaRPr>
          </a:p>
        </p:txBody>
      </p:sp>
      <p:sp>
        <p:nvSpPr>
          <p:cNvPr id="136" name="Google Shape;136;p4"/>
          <p:cNvSpPr txBox="1"/>
          <p:nvPr/>
        </p:nvSpPr>
        <p:spPr>
          <a:xfrm>
            <a:off x="9144000" y="5757862"/>
            <a:ext cx="475132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Why KNIME?</a:t>
            </a:r>
            <a:endParaRPr b="0" i="0" sz="1400" u="none" cap="none" strike="noStrike">
              <a:solidFill>
                <a:srgbClr val="000000"/>
              </a:solidFill>
              <a:latin typeface="Arial"/>
              <a:ea typeface="Arial"/>
              <a:cs typeface="Arial"/>
              <a:sym typeface="Arial"/>
            </a:endParaRPr>
          </a:p>
        </p:txBody>
      </p:sp>
      <p:sp>
        <p:nvSpPr>
          <p:cNvPr id="137" name="Google Shape;137;p4"/>
          <p:cNvSpPr txBox="1"/>
          <p:nvPr/>
        </p:nvSpPr>
        <p:spPr>
          <a:xfrm>
            <a:off x="9144000" y="7051675"/>
            <a:ext cx="6767386"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A brief of history.</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4</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143" name="Shape 143"/>
        <p:cNvGrpSpPr/>
        <p:nvPr/>
      </p:nvGrpSpPr>
      <p:grpSpPr>
        <a:xfrm>
          <a:off x="0" y="0"/>
          <a:ext cx="0" cy="0"/>
          <a:chOff x="0" y="0"/>
          <a:chExt cx="0" cy="0"/>
        </a:xfrm>
      </p:grpSpPr>
      <p:sp>
        <p:nvSpPr>
          <p:cNvPr id="144" name="Google Shape;144;p5"/>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5"/>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5"/>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5"/>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48" name="Google Shape;148;p5"/>
          <p:cNvGrpSpPr/>
          <p:nvPr/>
        </p:nvGrpSpPr>
        <p:grpSpPr>
          <a:xfrm>
            <a:off x="1389476" y="2499224"/>
            <a:ext cx="921777" cy="921777"/>
            <a:chOff x="0" y="0"/>
            <a:chExt cx="812800" cy="812800"/>
          </a:xfrm>
        </p:grpSpPr>
        <p:sp>
          <p:nvSpPr>
            <p:cNvPr id="149" name="Google Shape;149;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51" name="Google Shape;151;p5"/>
          <p:cNvGrpSpPr/>
          <p:nvPr/>
        </p:nvGrpSpPr>
        <p:grpSpPr>
          <a:xfrm>
            <a:off x="1389476" y="4431476"/>
            <a:ext cx="921777" cy="921777"/>
            <a:chOff x="0" y="0"/>
            <a:chExt cx="812800" cy="812800"/>
          </a:xfrm>
        </p:grpSpPr>
        <p:sp>
          <p:nvSpPr>
            <p:cNvPr id="152" name="Google Shape;152;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5"/>
          <p:cNvSpPr/>
          <p:nvPr/>
        </p:nvSpPr>
        <p:spPr>
          <a:xfrm>
            <a:off x="10108600" y="2658488"/>
            <a:ext cx="5996562" cy="5996562"/>
          </a:xfrm>
          <a:custGeom>
            <a:rect b="b" l="l" r="r" t="t"/>
            <a:pathLst>
              <a:path extrusionOk="0" h="5996562" w="5996562">
                <a:moveTo>
                  <a:pt x="0" y="0"/>
                </a:moveTo>
                <a:lnTo>
                  <a:pt x="5996562" y="0"/>
                </a:lnTo>
                <a:lnTo>
                  <a:pt x="5996562" y="5996562"/>
                </a:lnTo>
                <a:lnTo>
                  <a:pt x="0" y="599656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5"/>
          <p:cNvSpPr txBox="1"/>
          <p:nvPr/>
        </p:nvSpPr>
        <p:spPr>
          <a:xfrm>
            <a:off x="2875105" y="637706"/>
            <a:ext cx="1253769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WHAT IS KNIME?</a:t>
            </a:r>
            <a:endParaRPr b="0" i="0" sz="1400" u="none" cap="none" strike="noStrike">
              <a:solidFill>
                <a:srgbClr val="000000"/>
              </a:solidFill>
              <a:latin typeface="Arial"/>
              <a:ea typeface="Arial"/>
              <a:cs typeface="Arial"/>
              <a:sym typeface="Arial"/>
            </a:endParaRPr>
          </a:p>
        </p:txBody>
      </p:sp>
      <p:sp>
        <p:nvSpPr>
          <p:cNvPr id="156" name="Google Shape;156;p5"/>
          <p:cNvSpPr txBox="1"/>
          <p:nvPr/>
        </p:nvSpPr>
        <p:spPr>
          <a:xfrm>
            <a:off x="2875153" y="2423024"/>
            <a:ext cx="62688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KNIME is short for Konstanz Information Miner.</a:t>
            </a:r>
            <a:endParaRPr b="0" i="0" sz="1400" u="none" cap="none" strike="noStrike">
              <a:solidFill>
                <a:srgbClr val="000000"/>
              </a:solidFill>
              <a:latin typeface="Arial"/>
              <a:ea typeface="Arial"/>
              <a:cs typeface="Arial"/>
              <a:sym typeface="Arial"/>
            </a:endParaRPr>
          </a:p>
        </p:txBody>
      </p:sp>
      <p:sp>
        <p:nvSpPr>
          <p:cNvPr id="157" name="Google Shape;157;p5"/>
          <p:cNvSpPr txBox="1"/>
          <p:nvPr/>
        </p:nvSpPr>
        <p:spPr>
          <a:xfrm>
            <a:off x="2834466" y="7004053"/>
            <a:ext cx="62697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Including different components for machine learning and data mining.</a:t>
            </a:r>
            <a:endParaRPr b="0" i="0" sz="1400" u="none" cap="none" strike="noStrike">
              <a:solidFill>
                <a:srgbClr val="000000"/>
              </a:solidFill>
              <a:latin typeface="Arial"/>
              <a:ea typeface="Arial"/>
              <a:cs typeface="Arial"/>
              <a:sym typeface="Arial"/>
            </a:endParaRPr>
          </a:p>
        </p:txBody>
      </p:sp>
      <p:sp>
        <p:nvSpPr>
          <p:cNvPr id="158" name="Google Shape;158;p5"/>
          <p:cNvSpPr txBox="1"/>
          <p:nvPr/>
        </p:nvSpPr>
        <p:spPr>
          <a:xfrm>
            <a:off x="1228202" y="2582288"/>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159" name="Google Shape;159;p5"/>
          <p:cNvSpPr txBox="1"/>
          <p:nvPr/>
        </p:nvSpPr>
        <p:spPr>
          <a:xfrm>
            <a:off x="1228202" y="4514540"/>
            <a:ext cx="124432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grpSp>
        <p:nvGrpSpPr>
          <p:cNvPr id="160" name="Google Shape;160;p5"/>
          <p:cNvGrpSpPr/>
          <p:nvPr/>
        </p:nvGrpSpPr>
        <p:grpSpPr>
          <a:xfrm>
            <a:off x="1228215" y="7097263"/>
            <a:ext cx="1244250" cy="921778"/>
            <a:chOff x="0" y="0"/>
            <a:chExt cx="1659000" cy="1229037"/>
          </a:xfrm>
        </p:grpSpPr>
        <p:grpSp>
          <p:nvGrpSpPr>
            <p:cNvPr id="161" name="Google Shape;161;p5"/>
            <p:cNvGrpSpPr/>
            <p:nvPr/>
          </p:nvGrpSpPr>
          <p:grpSpPr>
            <a:xfrm>
              <a:off x="215032" y="0"/>
              <a:ext cx="1229037" cy="1229037"/>
              <a:chOff x="0" y="0"/>
              <a:chExt cx="812800" cy="812800"/>
            </a:xfrm>
          </p:grpSpPr>
          <p:sp>
            <p:nvSpPr>
              <p:cNvPr id="162" name="Google Shape;162;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5"/>
            <p:cNvSpPr txBox="1"/>
            <p:nvPr/>
          </p:nvSpPr>
          <p:spPr>
            <a:xfrm>
              <a:off x="0" y="136152"/>
              <a:ext cx="1659000" cy="8208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03</a:t>
              </a:r>
              <a:endParaRPr b="0" i="0" sz="1400" u="none" cap="none" strike="noStrike">
                <a:solidFill>
                  <a:srgbClr val="000000"/>
                </a:solidFill>
                <a:latin typeface="Arial"/>
                <a:ea typeface="Arial"/>
                <a:cs typeface="Arial"/>
                <a:sym typeface="Arial"/>
              </a:endParaRPr>
            </a:p>
          </p:txBody>
        </p:sp>
      </p:grpSp>
      <p:sp>
        <p:nvSpPr>
          <p:cNvPr id="165" name="Google Shape;165;p5"/>
          <p:cNvSpPr txBox="1"/>
          <p:nvPr/>
        </p:nvSpPr>
        <p:spPr>
          <a:xfrm>
            <a:off x="2834469" y="4200036"/>
            <a:ext cx="6269700" cy="240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A free and open-source analysis, reporting and data integration platform based on the concept “building-blocks of analytics”.</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5</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171" name="Shape 171"/>
        <p:cNvGrpSpPr/>
        <p:nvPr/>
      </p:nvGrpSpPr>
      <p:grpSpPr>
        <a:xfrm>
          <a:off x="0" y="0"/>
          <a:ext cx="0" cy="0"/>
          <a:chOff x="0" y="0"/>
          <a:chExt cx="0" cy="0"/>
        </a:xfrm>
      </p:grpSpPr>
      <p:sp>
        <p:nvSpPr>
          <p:cNvPr id="172" name="Google Shape;172;p6"/>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6"/>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6"/>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6"/>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6"/>
          <p:cNvSpPr/>
          <p:nvPr/>
        </p:nvSpPr>
        <p:spPr>
          <a:xfrm>
            <a:off x="1654819" y="2373700"/>
            <a:ext cx="14978362" cy="6884600"/>
          </a:xfrm>
          <a:custGeom>
            <a:rect b="b" l="l" r="r" t="t"/>
            <a:pathLst>
              <a:path extrusionOk="0" h="6884600" w="14978362">
                <a:moveTo>
                  <a:pt x="0" y="0"/>
                </a:moveTo>
                <a:lnTo>
                  <a:pt x="14978362" y="0"/>
                </a:lnTo>
                <a:lnTo>
                  <a:pt x="14978362" y="6884600"/>
                </a:lnTo>
                <a:lnTo>
                  <a:pt x="0" y="688460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6"/>
          <p:cNvSpPr txBox="1"/>
          <p:nvPr/>
        </p:nvSpPr>
        <p:spPr>
          <a:xfrm>
            <a:off x="2875152" y="426001"/>
            <a:ext cx="1253769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“BUILDING-BLOCKS OF ANALYTICS”</a:t>
            </a:r>
            <a:endParaRPr b="0" i="0" sz="1400" u="none" cap="none" strike="noStrike">
              <a:solidFill>
                <a:srgbClr val="000000"/>
              </a:solidFill>
              <a:latin typeface="Arial"/>
              <a:ea typeface="Arial"/>
              <a:cs typeface="Arial"/>
              <a:sym typeface="Arial"/>
            </a:endParaRPr>
          </a:p>
        </p:txBody>
      </p:sp>
      <p:sp>
        <p:nvSpPr>
          <p:cNvPr id="178" name="Google Shape;178;p6"/>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6</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183" name="Shape 183"/>
        <p:cNvGrpSpPr/>
        <p:nvPr/>
      </p:nvGrpSpPr>
      <p:grpSpPr>
        <a:xfrm>
          <a:off x="0" y="0"/>
          <a:ext cx="0" cy="0"/>
          <a:chOff x="0" y="0"/>
          <a:chExt cx="0" cy="0"/>
        </a:xfrm>
      </p:grpSpPr>
      <p:sp>
        <p:nvSpPr>
          <p:cNvPr id="184" name="Google Shape;184;p7"/>
          <p:cNvSpPr/>
          <p:nvPr/>
        </p:nvSpPr>
        <p:spPr>
          <a:xfrm>
            <a:off x="11657162" y="-4058662"/>
            <a:ext cx="10696161" cy="10174724"/>
          </a:xfrm>
          <a:custGeom>
            <a:rect b="b" l="l" r="r" t="t"/>
            <a:pathLst>
              <a:path extrusionOk="0" h="10174724" w="10696161">
                <a:moveTo>
                  <a:pt x="0" y="0"/>
                </a:moveTo>
                <a:lnTo>
                  <a:pt x="10696161" y="0"/>
                </a:lnTo>
                <a:lnTo>
                  <a:pt x="10696161" y="10174724"/>
                </a:lnTo>
                <a:lnTo>
                  <a:pt x="0" y="10174724"/>
                </a:lnTo>
                <a:lnTo>
                  <a:pt x="0" y="0"/>
                </a:lnTo>
                <a:close/>
              </a:path>
            </a:pathLst>
          </a:custGeom>
          <a:blipFill rotWithShape="1">
            <a:blip r:embed="rId3">
              <a:alphaModFix amt="50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7"/>
          <p:cNvSpPr/>
          <p:nvPr/>
        </p:nvSpPr>
        <p:spPr>
          <a:xfrm rot="10800000">
            <a:off x="-3927556" y="5143500"/>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6" name="Google Shape;186;p7"/>
          <p:cNvGrpSpPr/>
          <p:nvPr/>
        </p:nvGrpSpPr>
        <p:grpSpPr>
          <a:xfrm>
            <a:off x="1048942" y="1655078"/>
            <a:ext cx="7309714" cy="6976845"/>
            <a:chOff x="-156812" y="-5088"/>
            <a:chExt cx="6663624" cy="6360176"/>
          </a:xfrm>
        </p:grpSpPr>
        <p:sp>
          <p:nvSpPr>
            <p:cNvPr id="187" name="Google Shape;187;p7"/>
            <p:cNvSpPr/>
            <p:nvPr/>
          </p:nvSpPr>
          <p:spPr>
            <a:xfrm>
              <a:off x="-156812" y="-5088"/>
              <a:ext cx="6663624" cy="6360176"/>
            </a:xfrm>
            <a:custGeom>
              <a:rect b="b" l="l" r="r" t="t"/>
              <a:pathLst>
                <a:path extrusionOk="0"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7"/>
            <p:cNvSpPr/>
            <p:nvPr/>
          </p:nvSpPr>
          <p:spPr>
            <a:xfrm>
              <a:off x="284320" y="415956"/>
              <a:ext cx="5781360" cy="5518089"/>
            </a:xfrm>
            <a:custGeom>
              <a:rect b="b" l="l" r="r" t="t"/>
              <a:pathLst>
                <a:path extrusionOk="0"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rotWithShape="1">
              <a:blip r:embed="rId5">
                <a:alphaModFix/>
              </a:blip>
              <a:stretch>
                <a:fillRect b="-11072" l="-56855" r="-60035" t="-111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7"/>
          <p:cNvSpPr/>
          <p:nvPr/>
        </p:nvSpPr>
        <p:spPr>
          <a:xfrm rot="8803574">
            <a:off x="-3229007" y="4942016"/>
            <a:ext cx="8106264" cy="8524787"/>
          </a:xfrm>
          <a:custGeom>
            <a:rect b="b" l="l" r="r" t="t"/>
            <a:pathLst>
              <a:path extrusionOk="0" h="8524787" w="8106264">
                <a:moveTo>
                  <a:pt x="0" y="0"/>
                </a:moveTo>
                <a:lnTo>
                  <a:pt x="8106264" y="0"/>
                </a:lnTo>
                <a:lnTo>
                  <a:pt x="8106264" y="8524786"/>
                </a:lnTo>
                <a:lnTo>
                  <a:pt x="0" y="8524786"/>
                </a:lnTo>
                <a:lnTo>
                  <a:pt x="0" y="0"/>
                </a:lnTo>
                <a:close/>
              </a:path>
            </a:pathLst>
          </a:custGeom>
          <a:blipFill rotWithShape="1">
            <a:blip r:embed="rId6">
              <a:alphaModFix/>
            </a:blip>
            <a:stretch>
              <a:fillRect b="-446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7"/>
          <p:cNvSpPr/>
          <p:nvPr/>
        </p:nvSpPr>
        <p:spPr>
          <a:xfrm rot="-5639383">
            <a:off x="-2623104" y="-3403514"/>
            <a:ext cx="8106264" cy="6807027"/>
          </a:xfrm>
          <a:custGeom>
            <a:rect b="b" l="l" r="r" t="t"/>
            <a:pathLst>
              <a:path extrusionOk="0" h="6807027" w="8106264">
                <a:moveTo>
                  <a:pt x="0" y="0"/>
                </a:moveTo>
                <a:lnTo>
                  <a:pt x="8106263" y="0"/>
                </a:lnTo>
                <a:lnTo>
                  <a:pt x="8106263" y="6807028"/>
                </a:lnTo>
                <a:lnTo>
                  <a:pt x="0" y="6807028"/>
                </a:lnTo>
                <a:lnTo>
                  <a:pt x="0" y="0"/>
                </a:lnTo>
                <a:close/>
              </a:path>
            </a:pathLst>
          </a:custGeom>
          <a:blipFill rotWithShape="1">
            <a:blip r:embed="rId6">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7"/>
          <p:cNvSpPr txBox="1"/>
          <p:nvPr/>
        </p:nvSpPr>
        <p:spPr>
          <a:xfrm>
            <a:off x="8842559" y="1199715"/>
            <a:ext cx="8745081" cy="2224904"/>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INTRODUCTION TO KNIME ANALYTICS PLATFORM</a:t>
            </a:r>
            <a:endParaRPr b="0" i="0" sz="1400" u="none" cap="none" strike="noStrike">
              <a:solidFill>
                <a:srgbClr val="000000"/>
              </a:solidFill>
              <a:latin typeface="Arial"/>
              <a:ea typeface="Arial"/>
              <a:cs typeface="Arial"/>
              <a:sym typeface="Arial"/>
            </a:endParaRPr>
          </a:p>
        </p:txBody>
      </p:sp>
      <p:sp>
        <p:nvSpPr>
          <p:cNvPr id="192" name="Google Shape;192;p7"/>
          <p:cNvSpPr txBox="1"/>
          <p:nvPr/>
        </p:nvSpPr>
        <p:spPr>
          <a:xfrm>
            <a:off x="9144000" y="4464050"/>
            <a:ext cx="475132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What is KNIME?</a:t>
            </a:r>
            <a:endParaRPr b="0" i="0" sz="1400" u="none" cap="none" strike="noStrike">
              <a:solidFill>
                <a:srgbClr val="000000"/>
              </a:solidFill>
              <a:latin typeface="Arial"/>
              <a:ea typeface="Arial"/>
              <a:cs typeface="Arial"/>
              <a:sym typeface="Arial"/>
            </a:endParaRPr>
          </a:p>
        </p:txBody>
      </p:sp>
      <p:sp>
        <p:nvSpPr>
          <p:cNvPr id="193" name="Google Shape;193;p7"/>
          <p:cNvSpPr txBox="1"/>
          <p:nvPr/>
        </p:nvSpPr>
        <p:spPr>
          <a:xfrm>
            <a:off x="9144000" y="5757862"/>
            <a:ext cx="475132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F6E46D"/>
                </a:solidFill>
                <a:latin typeface="Roboto Condensed"/>
                <a:ea typeface="Roboto Condensed"/>
                <a:cs typeface="Roboto Condensed"/>
                <a:sym typeface="Roboto Condensed"/>
              </a:rPr>
              <a:t>Why KNIME?</a:t>
            </a:r>
            <a:endParaRPr b="0" i="0" sz="1400" u="none" cap="none" strike="noStrike">
              <a:solidFill>
                <a:srgbClr val="000000"/>
              </a:solidFill>
              <a:latin typeface="Arial"/>
              <a:ea typeface="Arial"/>
              <a:cs typeface="Arial"/>
              <a:sym typeface="Arial"/>
            </a:endParaRPr>
          </a:p>
        </p:txBody>
      </p:sp>
      <p:sp>
        <p:nvSpPr>
          <p:cNvPr id="194" name="Google Shape;194;p7"/>
          <p:cNvSpPr txBox="1"/>
          <p:nvPr/>
        </p:nvSpPr>
        <p:spPr>
          <a:xfrm>
            <a:off x="9144000" y="7051675"/>
            <a:ext cx="6767386"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A brief of history.</a:t>
            </a:r>
            <a:endParaRPr b="0" i="0" sz="1400" u="none" cap="none" strike="noStrike">
              <a:solidFill>
                <a:srgbClr val="000000"/>
              </a:solidFill>
              <a:latin typeface="Arial"/>
              <a:ea typeface="Arial"/>
              <a:cs typeface="Arial"/>
              <a:sym typeface="Arial"/>
            </a:endParaRPr>
          </a:p>
        </p:txBody>
      </p:sp>
      <p:sp>
        <p:nvSpPr>
          <p:cNvPr id="195" name="Google Shape;195;p7"/>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200" name="Shape 200"/>
        <p:cNvGrpSpPr/>
        <p:nvPr/>
      </p:nvGrpSpPr>
      <p:grpSpPr>
        <a:xfrm>
          <a:off x="0" y="0"/>
          <a:ext cx="0" cy="0"/>
          <a:chOff x="0" y="0"/>
          <a:chExt cx="0" cy="0"/>
        </a:xfrm>
      </p:grpSpPr>
      <p:sp>
        <p:nvSpPr>
          <p:cNvPr id="201" name="Google Shape;201;p8"/>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8"/>
          <p:cNvSpPr/>
          <p:nvPr/>
        </p:nvSpPr>
        <p:spPr>
          <a:xfrm rot="10800000">
            <a:off x="-3327692" y="2265857"/>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8"/>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8"/>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8"/>
          <p:cNvSpPr/>
          <p:nvPr/>
        </p:nvSpPr>
        <p:spPr>
          <a:xfrm>
            <a:off x="9927625" y="2545798"/>
            <a:ext cx="7613161" cy="6325100"/>
          </a:xfrm>
          <a:custGeom>
            <a:rect b="b" l="l" r="r" t="t"/>
            <a:pathLst>
              <a:path extrusionOk="0" h="6325100" w="7613161">
                <a:moveTo>
                  <a:pt x="0" y="0"/>
                </a:moveTo>
                <a:lnTo>
                  <a:pt x="7613161" y="0"/>
                </a:lnTo>
                <a:lnTo>
                  <a:pt x="7613161" y="6325100"/>
                </a:lnTo>
                <a:lnTo>
                  <a:pt x="0" y="6325100"/>
                </a:lnTo>
                <a:lnTo>
                  <a:pt x="0" y="0"/>
                </a:lnTo>
                <a:close/>
              </a:path>
            </a:pathLst>
          </a:custGeom>
          <a:blipFill rotWithShape="1">
            <a:blip r:embed="rId6">
              <a:alphaModFix/>
            </a:blip>
            <a:stretch>
              <a:fillRect b="0" l="-968" r="-96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8"/>
          <p:cNvSpPr txBox="1"/>
          <p:nvPr/>
        </p:nvSpPr>
        <p:spPr>
          <a:xfrm>
            <a:off x="2875152" y="323730"/>
            <a:ext cx="12537695"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WHY KNIME?</a:t>
            </a:r>
            <a:endParaRPr b="0" i="0" sz="1400" u="none" cap="none" strike="noStrike">
              <a:solidFill>
                <a:srgbClr val="000000"/>
              </a:solidFill>
              <a:latin typeface="Arial"/>
              <a:ea typeface="Arial"/>
              <a:cs typeface="Arial"/>
              <a:sym typeface="Arial"/>
            </a:endParaRPr>
          </a:p>
        </p:txBody>
      </p:sp>
      <p:grpSp>
        <p:nvGrpSpPr>
          <p:cNvPr id="207" name="Google Shape;207;p8"/>
          <p:cNvGrpSpPr/>
          <p:nvPr/>
        </p:nvGrpSpPr>
        <p:grpSpPr>
          <a:xfrm>
            <a:off x="1288305" y="2112759"/>
            <a:ext cx="921796" cy="921796"/>
            <a:chOff x="0" y="0"/>
            <a:chExt cx="812800" cy="812800"/>
          </a:xfrm>
        </p:grpSpPr>
        <p:sp>
          <p:nvSpPr>
            <p:cNvPr id="208" name="Google Shape;208;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0" name="Google Shape;210;p8"/>
          <p:cNvGrpSpPr/>
          <p:nvPr/>
        </p:nvGrpSpPr>
        <p:grpSpPr>
          <a:xfrm>
            <a:off x="1288343" y="4169517"/>
            <a:ext cx="921796" cy="921796"/>
            <a:chOff x="0" y="0"/>
            <a:chExt cx="812800" cy="812800"/>
          </a:xfrm>
        </p:grpSpPr>
        <p:sp>
          <p:nvSpPr>
            <p:cNvPr id="211" name="Google Shape;211;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3" name="Google Shape;213;p8"/>
          <p:cNvGrpSpPr/>
          <p:nvPr/>
        </p:nvGrpSpPr>
        <p:grpSpPr>
          <a:xfrm>
            <a:off x="1288343" y="6184858"/>
            <a:ext cx="921796" cy="921796"/>
            <a:chOff x="0" y="0"/>
            <a:chExt cx="812800" cy="812800"/>
          </a:xfrm>
        </p:grpSpPr>
        <p:sp>
          <p:nvSpPr>
            <p:cNvPr id="214" name="Google Shape;214;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8"/>
          <p:cNvSpPr txBox="1"/>
          <p:nvPr/>
        </p:nvSpPr>
        <p:spPr>
          <a:xfrm>
            <a:off x="2733149" y="1921666"/>
            <a:ext cx="66714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KNIME is an open-source, end-to-end platform, support multi-platform, allowing non-code operations.</a:t>
            </a:r>
            <a:endParaRPr b="0" i="0" sz="1400" u="none" cap="none" strike="noStrike">
              <a:solidFill>
                <a:srgbClr val="000000"/>
              </a:solidFill>
              <a:latin typeface="Arial"/>
              <a:ea typeface="Arial"/>
              <a:cs typeface="Arial"/>
              <a:sym typeface="Arial"/>
            </a:endParaRPr>
          </a:p>
        </p:txBody>
      </p:sp>
      <p:sp>
        <p:nvSpPr>
          <p:cNvPr id="217" name="Google Shape;217;p8"/>
          <p:cNvSpPr txBox="1"/>
          <p:nvPr/>
        </p:nvSpPr>
        <p:spPr>
          <a:xfrm>
            <a:off x="2813835" y="6337940"/>
            <a:ext cx="66714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Supports Java, R, Javascript and Python programming languages.</a:t>
            </a:r>
            <a:endParaRPr b="0" i="0" sz="1400" u="none" cap="none" strike="noStrike">
              <a:solidFill>
                <a:srgbClr val="000000"/>
              </a:solidFill>
              <a:latin typeface="Arial"/>
              <a:ea typeface="Arial"/>
              <a:cs typeface="Arial"/>
              <a:sym typeface="Arial"/>
            </a:endParaRPr>
          </a:p>
        </p:txBody>
      </p:sp>
      <p:sp>
        <p:nvSpPr>
          <p:cNvPr id="218" name="Google Shape;218;p8"/>
          <p:cNvSpPr txBox="1"/>
          <p:nvPr/>
        </p:nvSpPr>
        <p:spPr>
          <a:xfrm>
            <a:off x="2813792" y="3979302"/>
            <a:ext cx="66714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Supports over 1000 modules and ability to process many types of data such as xml, json, images, documents, etc.</a:t>
            </a:r>
            <a:endParaRPr b="0" i="0" sz="1400" u="none" cap="none" strike="noStrike">
              <a:solidFill>
                <a:srgbClr val="000000"/>
              </a:solidFill>
              <a:latin typeface="Arial"/>
              <a:ea typeface="Arial"/>
              <a:cs typeface="Arial"/>
              <a:sym typeface="Arial"/>
            </a:endParaRPr>
          </a:p>
        </p:txBody>
      </p:sp>
      <p:sp>
        <p:nvSpPr>
          <p:cNvPr id="219" name="Google Shape;219;p8"/>
          <p:cNvSpPr txBox="1"/>
          <p:nvPr/>
        </p:nvSpPr>
        <p:spPr>
          <a:xfrm>
            <a:off x="1127031" y="2265860"/>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01</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1126981" y="4322605"/>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02</a:t>
            </a:r>
            <a:endParaRPr b="0" i="0" sz="1400" u="none" cap="none" strike="noStrike">
              <a:solidFill>
                <a:srgbClr val="000000"/>
              </a:solidFill>
              <a:latin typeface="Arial"/>
              <a:ea typeface="Arial"/>
              <a:cs typeface="Arial"/>
              <a:sym typeface="Arial"/>
            </a:endParaRPr>
          </a:p>
        </p:txBody>
      </p:sp>
      <p:sp>
        <p:nvSpPr>
          <p:cNvPr id="221" name="Google Shape;221;p8"/>
          <p:cNvSpPr txBox="1"/>
          <p:nvPr/>
        </p:nvSpPr>
        <p:spPr>
          <a:xfrm>
            <a:off x="1127031" y="6337959"/>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03</a:t>
            </a:r>
            <a:endParaRPr b="0" i="0" sz="1400" u="none" cap="none" strike="noStrike">
              <a:solidFill>
                <a:srgbClr val="000000"/>
              </a:solidFill>
              <a:latin typeface="Arial"/>
              <a:ea typeface="Arial"/>
              <a:cs typeface="Arial"/>
              <a:sym typeface="Arial"/>
            </a:endParaRPr>
          </a:p>
        </p:txBody>
      </p:sp>
      <p:sp>
        <p:nvSpPr>
          <p:cNvPr id="222" name="Google Shape;222;p8"/>
          <p:cNvSpPr txBox="1"/>
          <p:nvPr/>
        </p:nvSpPr>
        <p:spPr>
          <a:xfrm>
            <a:off x="2813837" y="8017600"/>
            <a:ext cx="66714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B6E4FD"/>
                </a:solidFill>
                <a:latin typeface="Roboto Condensed"/>
                <a:ea typeface="Roboto Condensed"/>
                <a:cs typeface="Roboto Condensed"/>
                <a:sym typeface="Roboto Condensed"/>
              </a:rPr>
              <a:t>Supports Spark, Tensorflow, Kafka, and Large Language Models.</a:t>
            </a:r>
            <a:endParaRPr b="0" i="0" sz="1400" u="none" cap="none" strike="noStrike">
              <a:solidFill>
                <a:srgbClr val="000000"/>
              </a:solidFill>
              <a:latin typeface="Arial"/>
              <a:ea typeface="Arial"/>
              <a:cs typeface="Arial"/>
              <a:sym typeface="Arial"/>
            </a:endParaRPr>
          </a:p>
        </p:txBody>
      </p:sp>
      <p:grpSp>
        <p:nvGrpSpPr>
          <p:cNvPr id="223" name="Google Shape;223;p8"/>
          <p:cNvGrpSpPr/>
          <p:nvPr/>
        </p:nvGrpSpPr>
        <p:grpSpPr>
          <a:xfrm>
            <a:off x="1288355" y="8200185"/>
            <a:ext cx="921796" cy="921796"/>
            <a:chOff x="0" y="0"/>
            <a:chExt cx="812800" cy="812800"/>
          </a:xfrm>
        </p:grpSpPr>
        <p:sp>
          <p:nvSpPr>
            <p:cNvPr id="224" name="Google Shape;224;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8"/>
          <p:cNvSpPr txBox="1"/>
          <p:nvPr/>
        </p:nvSpPr>
        <p:spPr>
          <a:xfrm>
            <a:off x="1127031" y="8353300"/>
            <a:ext cx="1244400" cy="6156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B6E4FD"/>
                </a:solidFill>
                <a:latin typeface="Roboto Condensed"/>
                <a:ea typeface="Roboto Condensed"/>
                <a:cs typeface="Roboto Condensed"/>
                <a:sym typeface="Roboto Condensed"/>
              </a:rPr>
              <a:t>04</a:t>
            </a:r>
            <a:endParaRPr b="0" i="0" sz="1400" u="none" cap="none" strike="noStrike">
              <a:solidFill>
                <a:srgbClr val="000000"/>
              </a:solidFill>
              <a:latin typeface="Arial"/>
              <a:ea typeface="Arial"/>
              <a:cs typeface="Arial"/>
              <a:sym typeface="Arial"/>
            </a:endParaRPr>
          </a:p>
        </p:txBody>
      </p:sp>
      <p:sp>
        <p:nvSpPr>
          <p:cNvPr id="227" name="Google Shape;227;p8"/>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8</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314C"/>
        </a:solidFill>
      </p:bgPr>
    </p:bg>
    <p:spTree>
      <p:nvGrpSpPr>
        <p:cNvPr id="232" name="Shape 232"/>
        <p:cNvGrpSpPr/>
        <p:nvPr/>
      </p:nvGrpSpPr>
      <p:grpSpPr>
        <a:xfrm>
          <a:off x="0" y="0"/>
          <a:ext cx="0" cy="0"/>
          <a:chOff x="0" y="0"/>
          <a:chExt cx="0" cy="0"/>
        </a:xfrm>
      </p:grpSpPr>
      <p:sp>
        <p:nvSpPr>
          <p:cNvPr id="233" name="Google Shape;233;p9"/>
          <p:cNvSpPr/>
          <p:nvPr/>
        </p:nvSpPr>
        <p:spPr>
          <a:xfrm rot="10250459">
            <a:off x="-3310101" y="5211865"/>
            <a:ext cx="8106264" cy="6807027"/>
          </a:xfrm>
          <a:custGeom>
            <a:rect b="b" l="l" r="r" t="t"/>
            <a:pathLst>
              <a:path extrusionOk="0" h="6807027" w="8106264">
                <a:moveTo>
                  <a:pt x="8106264" y="6807027"/>
                </a:moveTo>
                <a:lnTo>
                  <a:pt x="0" y="6807027"/>
                </a:lnTo>
                <a:lnTo>
                  <a:pt x="0" y="0"/>
                </a:lnTo>
                <a:lnTo>
                  <a:pt x="8106264" y="0"/>
                </a:lnTo>
                <a:lnTo>
                  <a:pt x="8106264" y="6807027"/>
                </a:lnTo>
                <a:close/>
              </a:path>
            </a:pathLst>
          </a:custGeom>
          <a:blipFill rotWithShape="1">
            <a:blip r:embed="rId3">
              <a:alphaModFix/>
            </a:blip>
            <a:stretch>
              <a:fillRect b="-8111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9"/>
          <p:cNvSpPr/>
          <p:nvPr/>
        </p:nvSpPr>
        <p:spPr>
          <a:xfrm rot="10800000">
            <a:off x="-4011542" y="2165182"/>
            <a:ext cx="24228392" cy="8121818"/>
          </a:xfrm>
          <a:custGeom>
            <a:rect b="b" l="l" r="r" t="t"/>
            <a:pathLst>
              <a:path extrusionOk="0" h="8121818" w="24228392">
                <a:moveTo>
                  <a:pt x="0" y="0"/>
                </a:moveTo>
                <a:lnTo>
                  <a:pt x="24228392" y="0"/>
                </a:lnTo>
                <a:lnTo>
                  <a:pt x="24228392" y="8121818"/>
                </a:lnTo>
                <a:lnTo>
                  <a:pt x="0" y="8121818"/>
                </a:lnTo>
                <a:lnTo>
                  <a:pt x="0" y="0"/>
                </a:lnTo>
                <a:close/>
              </a:path>
            </a:pathLst>
          </a:custGeom>
          <a:blipFill rotWithShape="1">
            <a:blip r:embed="rId4">
              <a:alphaModFix/>
            </a:blip>
            <a:stretch>
              <a:fillRect b="0" l="0" r="0" t="-469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9"/>
          <p:cNvSpPr/>
          <p:nvPr/>
        </p:nvSpPr>
        <p:spPr>
          <a:xfrm>
            <a:off x="14864722"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9"/>
          <p:cNvSpPr/>
          <p:nvPr/>
        </p:nvSpPr>
        <p:spPr>
          <a:xfrm>
            <a:off x="-1933033" y="-3091596"/>
            <a:ext cx="5352128" cy="5091211"/>
          </a:xfrm>
          <a:custGeom>
            <a:rect b="b" l="l" r="r" t="t"/>
            <a:pathLst>
              <a:path extrusionOk="0" h="5091211" w="5352128">
                <a:moveTo>
                  <a:pt x="0" y="0"/>
                </a:moveTo>
                <a:lnTo>
                  <a:pt x="5352128" y="0"/>
                </a:lnTo>
                <a:lnTo>
                  <a:pt x="5352128" y="5091211"/>
                </a:lnTo>
                <a:lnTo>
                  <a:pt x="0" y="50912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9"/>
          <p:cNvSpPr/>
          <p:nvPr/>
        </p:nvSpPr>
        <p:spPr>
          <a:xfrm>
            <a:off x="2082573" y="2165171"/>
            <a:ext cx="14743182" cy="7027029"/>
          </a:xfrm>
          <a:custGeom>
            <a:rect b="b" l="l" r="r" t="t"/>
            <a:pathLst>
              <a:path extrusionOk="0" h="7027029" w="14743182">
                <a:moveTo>
                  <a:pt x="0" y="0"/>
                </a:moveTo>
                <a:lnTo>
                  <a:pt x="14743182" y="0"/>
                </a:lnTo>
                <a:lnTo>
                  <a:pt x="14743182" y="7027029"/>
                </a:lnTo>
                <a:lnTo>
                  <a:pt x="0" y="7027029"/>
                </a:lnTo>
                <a:lnTo>
                  <a:pt x="0" y="0"/>
                </a:lnTo>
                <a:close/>
              </a:path>
            </a:pathLst>
          </a:custGeom>
          <a:blipFill rotWithShape="1">
            <a:blip r:embed="rId6">
              <a:alphaModFix/>
            </a:blip>
            <a:stretch>
              <a:fillRect b="-12477" l="-2903" r="-7178" t="-1247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9"/>
          <p:cNvSpPr txBox="1"/>
          <p:nvPr/>
        </p:nvSpPr>
        <p:spPr>
          <a:xfrm>
            <a:off x="2875153" y="508768"/>
            <a:ext cx="13158021" cy="110426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Clr>
                <a:srgbClr val="000000"/>
              </a:buClr>
              <a:buSzPts val="6399"/>
              <a:buFont typeface="Arial"/>
              <a:buNone/>
            </a:pPr>
            <a:r>
              <a:rPr b="1" i="0" lang="en-US" sz="6399" u="none" cap="none" strike="noStrike">
                <a:solidFill>
                  <a:srgbClr val="D9EAF3"/>
                </a:solidFill>
                <a:latin typeface="Roboto Condensed"/>
                <a:ea typeface="Roboto Condensed"/>
                <a:cs typeface="Roboto Condensed"/>
                <a:sym typeface="Roboto Condensed"/>
              </a:rPr>
              <a:t>END-TO-END PLATFORM</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a:off x="17096292" y="9185466"/>
            <a:ext cx="4443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9</a:t>
            </a:r>
            <a:endParaRPr b="1" i="0" sz="4000" u="none" cap="none" strike="noStrike">
              <a:solidFill>
                <a:srgbClr val="FFFFFF"/>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