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Fjalla One"/>
      <p:regular r:id="rId57"/>
    </p:embeddedFont>
    <p:embeddedFont>
      <p:font typeface="Barlow Semi Condensed Medium"/>
      <p:regular r:id="rId58"/>
      <p:bold r:id="rId59"/>
      <p:italic r:id="rId60"/>
      <p:boldItalic r:id="rId61"/>
    </p:embeddedFont>
    <p:embeddedFont>
      <p:font typeface="Barlow Semi Condensed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6" roundtripDataSignature="AMtx7mhLSAebTBKk5ATYOXWjAwHxmJsX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6D4115-3909-4CE4-BAE3-32386F2DA841}">
  <a:tblStyle styleId="{016D4115-3909-4CE4-BAE3-32386F2DA8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SemiCondensed-regular.fntdata"/><Relationship Id="rId61" Type="http://schemas.openxmlformats.org/officeDocument/2006/relationships/font" Target="fonts/BarlowSemiCondensedMedium-boldItalic.fntdata"/><Relationship Id="rId20" Type="http://schemas.openxmlformats.org/officeDocument/2006/relationships/slide" Target="slides/slide15.xml"/><Relationship Id="rId64" Type="http://schemas.openxmlformats.org/officeDocument/2006/relationships/font" Target="fonts/BarlowSemiCondensed-italic.fntdata"/><Relationship Id="rId63" Type="http://schemas.openxmlformats.org/officeDocument/2006/relationships/font" Target="fonts/BarlowSemiCondensed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BarlowSemiCondense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SemiCondensed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FjallaOne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BarlowSemiCondensedMedium-bold.fntdata"/><Relationship Id="rId14" Type="http://schemas.openxmlformats.org/officeDocument/2006/relationships/slide" Target="slides/slide9.xml"/><Relationship Id="rId58" Type="http://schemas.openxmlformats.org/officeDocument/2006/relationships/font" Target="fonts/BarlowSemiCondensed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8" name="Google Shape;14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8" name="Google Shape;16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3" name="Google Shape;16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6" name="Google Shape;16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6" name="Google Shape;16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9" name="Google Shape;17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7" name="Google Shape;17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2" name="Google Shape;17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8" name="Google Shape;17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6" name="Google Shape;17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1" name="Google Shape;17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7" name="Google Shape;18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7" name="Google Shape;18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4" name="Google Shape;18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3" name="Google Shape;18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3" name="Google Shape;18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8" name="Google Shape;18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4" name="Google Shape;18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5" name="Google Shape;18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0" name="Google Shape;18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4" name="Google Shape;21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1" name="Google Shape;21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6" name="Google Shape;21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7" name="Google Shape;21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2" name="Google Shape;21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2" name="Google Shape;22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6" name="Google Shape;22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2" name="Google Shape;225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1" name="Google Shape;27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5" name="Google Shape;27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0" name="Google Shape;272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6" name="Google Shape;14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1" name="Google Shape;14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5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5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5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62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2" name="Google Shape;462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5" name="Google Shape;465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466" name="Google Shape;466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471" name="Google Shape;471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478" name="Google Shape;478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1" name="Google Shape;481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2" name="Google Shape;482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483" name="Google Shape;483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490" name="Google Shape;490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495" name="Google Shape;495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8" name="Google Shape;498;p62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62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62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62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2" name="Google Shape;502;p62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503" name="Google Shape;503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62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510" name="Google Shape;510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62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515" name="Google Shape;515;p6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62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520" name="Google Shape;520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62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527" name="Google Shape;527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32" name="Google Shape;532;p6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3" name="Google Shape;533;p63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63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5" name="Google Shape;535;p63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36" name="Google Shape;536;p6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63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41" name="Google Shape;541;p6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6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6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9" name="Google Shape;549;p6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50" name="Google Shape;550;p6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6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57" name="Google Shape;557;p6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6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62" name="Google Shape;562;p6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6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67" name="Google Shape;567;p6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6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71" name="Google Shape;571;p6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p6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7" name="Google Shape;577;p6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8" name="Google Shape;578;p6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9" name="Google Shape;579;p6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0" name="Google Shape;580;p6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1" name="Google Shape;581;p6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82" name="Google Shape;582;p64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583" name="Google Shape;583;p6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6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85" name="Google Shape;585;p6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586" name="Google Shape;586;p6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6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591" name="Google Shape;591;p6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6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596" name="Google Shape;596;p6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3" name="Google Shape;603;p65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65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05" name="Google Shape;605;p65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6" name="Google Shape;606;p65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607" name="Google Shape;607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65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612" name="Google Shape;612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8" name="Google Shape;618;p6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6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0" name="Google Shape;620;p6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21" name="Google Shape;621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6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628" name="Google Shape;628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6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633" name="Google Shape;633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638" name="Google Shape;638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6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642" name="Google Shape;642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65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6" name="Google Shape;646;p65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7" name="Google Shape;647;p65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8" name="Google Shape;648;p65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9" name="Google Shape;649;p65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0" name="Google Shape;650;p65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3" name="Google Shape;653;p66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54" name="Google Shape;654;p66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66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66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7" name="Google Shape;657;p66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58" name="Google Shape;658;p6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66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65" name="Google Shape;665;p6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66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6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6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6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6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6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66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76" name="Google Shape;676;p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66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680" name="Google Shape;680;p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66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84" name="Google Shape;684;p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7" name="Google Shape;687;p66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66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89" name="Google Shape;689;p66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90" name="Google Shape;690;p6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66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97" name="Google Shape;697;p6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66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702" name="Google Shape;702;p6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66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707" name="Google Shape;707;p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66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11" name="Google Shape;711;p6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16" name="Google Shape;716;p6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p6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p6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9" name="Google Shape;719;p6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720" name="Google Shape;720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6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725" name="Google Shape;725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6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32" name="Google Shape;732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5" name="Google Shape;735;p6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6" name="Google Shape;736;p6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37" name="Google Shape;737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6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44" name="Google Shape;744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6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49" name="Google Shape;749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3" name="Google Shape;753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7" name="Google Shape;757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758" name="Google Shape;758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765" name="Google Shape;765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70" name="Google Shape;770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75" name="Google Shape;775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82" name="Google Shape;782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5" name="Google Shape;785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8" name="Google Shape;788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89" name="Google Shape;789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96" name="Google Shape;796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801" name="Google Shape;801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812" name="Google Shape;812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816" name="Google Shape;816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820" name="Google Shape;820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6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825" name="Google Shape;825;p6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26" name="Google Shape;826;p6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827" name="Google Shape;827;p6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6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6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6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6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3" name="Google Shape;833;p6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34" name="Google Shape;834;p6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6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6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6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8" name="Google Shape;838;p6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839" name="Google Shape;839;p6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6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6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6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3" name="Google Shape;843;p6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4" name="Google Shape;844;p6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45" name="Google Shape;845;p6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1" name="Google Shape;851;p6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52" name="Google Shape;852;p6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6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6" name="Google Shape;856;p6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7" name="Google Shape;857;p6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6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6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1" name="Google Shape;861;p6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62" name="Google Shape;862;p6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6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6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866" name="Google Shape;866;p6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9" name="Google Shape;869;p6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870" name="Google Shape;870;p6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6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874" name="Google Shape;874;p6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77" name="Google Shape;877;p6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6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9" name="Google Shape;879;p6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7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885" name="Google Shape;885;p7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7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7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8" name="Google Shape;888;p7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9" name="Google Shape;889;p7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890" name="Google Shape;890;p7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7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7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7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7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7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6" name="Google Shape;896;p7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97" name="Google Shape;897;p7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7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7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7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1" name="Google Shape;901;p7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902" name="Google Shape;902;p7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7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7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7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6" name="Google Shape;906;p7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07" name="Google Shape;907;p7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7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7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7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7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7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3" name="Google Shape;913;p7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14" name="Google Shape;914;p7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7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7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17" name="Google Shape;917;p7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8" name="Google Shape;918;p7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9" name="Google Shape;919;p7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20" name="Google Shape;920;p7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921" name="Google Shape;921;p7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7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7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7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7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7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7" name="Google Shape;927;p7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928" name="Google Shape;928;p7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7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7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7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2" name="Google Shape;932;p7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933" name="Google Shape;933;p7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7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7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7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7" name="Google Shape;937;p7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7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3" name="Google Shape;943;p7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944" name="Google Shape;944;p7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7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7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7" name="Google Shape;947;p7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948" name="Google Shape;948;p7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7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7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54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54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54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4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5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5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5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5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5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5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5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5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5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5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5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5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5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5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7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57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7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5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5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7" name="Google Shape;237;p5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5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5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0" name="Google Shape;240;p5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1" name="Google Shape;241;p5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2" name="Google Shape;242;p5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43" name="Google Shape;243;p5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5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5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6" name="Google Shape;246;p5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47" name="Google Shape;247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5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52" name="Google Shape;252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5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59" name="Google Shape;259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2" name="Google Shape;262;p5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3" name="Google Shape;263;p5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64" name="Google Shape;264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5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71" name="Google Shape;271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5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76" name="Google Shape;276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81" name="Google Shape;281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84" name="Google Shape;284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85" name="Google Shape;285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9" name="Google Shape;289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90" name="Google Shape;290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97" name="Google Shape;297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02" name="Google Shape;302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07" name="Google Shape;307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14" name="Google Shape;314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7" name="Google Shape;317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0" name="Google Shape;320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1" name="Google Shape;321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28" name="Google Shape;328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33" name="Google Shape;333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7" name="Google Shape;337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44" name="Google Shape;344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48" name="Google Shape;348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3" name="Google Shape;353;p6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354" name="Google Shape;354;p6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6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6" name="Google Shape;356;p6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57" name="Google Shape;357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6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62" name="Google Shape;362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6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67" name="Google Shape;367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3" name="Google Shape;373;p60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4" name="Google Shape;374;p60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5" name="Google Shape;375;p60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6" name="Google Shape;376;p60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7" name="Google Shape;377;p60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8" name="Google Shape;378;p60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61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82" name="Google Shape;382;p61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83" name="Google Shape;383;p61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84" name="Google Shape;384;p61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85" name="Google Shape;385;p61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86" name="Google Shape;386;p61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87" name="Google Shape;387;p61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88" name="Google Shape;388;p61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89" name="Google Shape;389;p61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0" name="Google Shape;390;p61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1" name="Google Shape;391;p61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2" name="Google Shape;392;p61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93" name="Google Shape;393;p61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61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61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61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7" name="Google Shape;397;p61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398" name="Google Shape;398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61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405" name="Google Shape;405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61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410" name="Google Shape;410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61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415" name="Google Shape;415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61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422" name="Google Shape;42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5" name="Google Shape;425;p61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61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61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p61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429" name="Google Shape;429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61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436" name="Google Shape;436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61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441" name="Google Shape;441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61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1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1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1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6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52" name="Google Shape;45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61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456" name="Google Shape;456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9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Relationship Id="rId4" Type="http://schemas.openxmlformats.org/officeDocument/2006/relationships/image" Target="../media/image23.png"/><Relationship Id="rId5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google.com/spreadsheets/d/18BqcyjkIiJBqlCaDbLT11PKpCvkuHRg8Nuyg-PaR-rA/copy" TargetMode="External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956" name="Google Shape;956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9" name="Google Shape;1149;p1"/>
          <p:cNvSpPr txBox="1"/>
          <p:nvPr>
            <p:ph type="ctrTitle"/>
          </p:nvPr>
        </p:nvSpPr>
        <p:spPr>
          <a:xfrm>
            <a:off x="3663494" y="1978671"/>
            <a:ext cx="5325128" cy="9121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chemeClr val="dk2"/>
                </a:solidFill>
              </a:rPr>
              <a:t>DP02 – Apache Flink </a:t>
            </a:r>
            <a:endParaRPr/>
          </a:p>
        </p:txBody>
      </p:sp>
      <p:sp>
        <p:nvSpPr>
          <p:cNvPr id="1150" name="Google Shape;1150;p1"/>
          <p:cNvSpPr txBox="1"/>
          <p:nvPr>
            <p:ph idx="1" type="subTitle"/>
          </p:nvPr>
        </p:nvSpPr>
        <p:spPr>
          <a:xfrm>
            <a:off x="5682745" y="3101029"/>
            <a:ext cx="3317882" cy="888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Course: </a:t>
            </a:r>
            <a:r>
              <a:rPr lang="en-US" sz="2300">
                <a:solidFill>
                  <a:schemeClr val="accent1"/>
                </a:solidFill>
              </a:rPr>
              <a:t>INTRODUCTION TO BIG DATA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0"/>
          <p:cNvSpPr txBox="1"/>
          <p:nvPr>
            <p:ph type="title"/>
          </p:nvPr>
        </p:nvSpPr>
        <p:spPr>
          <a:xfrm>
            <a:off x="1183525" y="338328"/>
            <a:ext cx="685962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Major components and main functionalities</a:t>
            </a:r>
            <a:endParaRPr/>
          </a:p>
        </p:txBody>
      </p:sp>
      <p:grpSp>
        <p:nvGrpSpPr>
          <p:cNvPr id="1471" name="Google Shape;1471;p10"/>
          <p:cNvGrpSpPr/>
          <p:nvPr/>
        </p:nvGrpSpPr>
        <p:grpSpPr>
          <a:xfrm>
            <a:off x="5063364" y="1095686"/>
            <a:ext cx="3330127" cy="3341979"/>
            <a:chOff x="1543000" y="363475"/>
            <a:chExt cx="4748550" cy="4765450"/>
          </a:xfrm>
        </p:grpSpPr>
        <p:sp>
          <p:nvSpPr>
            <p:cNvPr id="1472" name="Google Shape;1472;p10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0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0" name="Google Shape;1660;p10"/>
          <p:cNvSpPr txBox="1"/>
          <p:nvPr/>
        </p:nvSpPr>
        <p:spPr>
          <a:xfrm>
            <a:off x="1705297" y="3410830"/>
            <a:ext cx="3235598" cy="48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Apache Flink’s </a:t>
            </a:r>
            <a:r>
              <a:rPr b="0" i="0" lang="en-US" sz="1800" u="none" cap="none" strike="noStrike">
                <a:solidFill>
                  <a:srgbClr val="058BE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Application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661" name="Google Shape;16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9283840">
            <a:off x="1006518" y="3337986"/>
            <a:ext cx="570774" cy="31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"/>
          <p:cNvSpPr txBox="1"/>
          <p:nvPr/>
        </p:nvSpPr>
        <p:spPr>
          <a:xfrm>
            <a:off x="1710821" y="2406585"/>
            <a:ext cx="3235598" cy="48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Apache Flink’s </a:t>
            </a:r>
            <a:r>
              <a:rPr b="0" i="0" lang="en-US" sz="1800" u="none" cap="none" strike="noStrike">
                <a:solidFill>
                  <a:srgbClr val="058BE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Architecture</a:t>
            </a:r>
            <a:endParaRPr/>
          </a:p>
        </p:txBody>
      </p:sp>
      <p:pic>
        <p:nvPicPr>
          <p:cNvPr id="1663" name="Google Shape;16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9283840">
            <a:off x="1012042" y="2333741"/>
            <a:ext cx="570774" cy="31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4" name="Google Shape;1664;p10"/>
          <p:cNvSpPr txBox="1"/>
          <p:nvPr/>
        </p:nvSpPr>
        <p:spPr>
          <a:xfrm>
            <a:off x="1705297" y="1431619"/>
            <a:ext cx="3235598" cy="48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Apache Flink's </a:t>
            </a:r>
            <a:r>
              <a:rPr b="0" i="0" lang="en-US" sz="1800" u="none" cap="none" strike="noStrike">
                <a:solidFill>
                  <a:srgbClr val="058BE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Stream Processing</a:t>
            </a:r>
            <a:endParaRPr/>
          </a:p>
        </p:txBody>
      </p:sp>
      <p:pic>
        <p:nvPicPr>
          <p:cNvPr id="1665" name="Google Shape;16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9283840">
            <a:off x="1006518" y="1358775"/>
            <a:ext cx="570774" cy="31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Apache Flink’s Stream Processing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stream&#10;&#10;Description automatically generated" id="1675" name="Google Shape;16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96" y="3187520"/>
            <a:ext cx="7525608" cy="178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12"/>
          <p:cNvSpPr txBox="1"/>
          <p:nvPr/>
        </p:nvSpPr>
        <p:spPr>
          <a:xfrm>
            <a:off x="5549838" y="922950"/>
            <a:ext cx="2025312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Unbounded Stream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77" name="Google Shape;1677;p12"/>
          <p:cNvSpPr txBox="1"/>
          <p:nvPr/>
        </p:nvSpPr>
        <p:spPr>
          <a:xfrm>
            <a:off x="1450462" y="922950"/>
            <a:ext cx="2267088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Bounded Stream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78" name="Google Shape;1678;p12"/>
          <p:cNvSpPr txBox="1"/>
          <p:nvPr/>
        </p:nvSpPr>
        <p:spPr>
          <a:xfrm>
            <a:off x="1114858" y="220419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 the data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need to be collected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put on the systems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before processing</a:t>
            </a:r>
            <a:endParaRPr/>
          </a:p>
        </p:txBody>
      </p:sp>
      <p:sp>
        <p:nvSpPr>
          <p:cNvPr id="1679" name="Google Shape;1679;p12"/>
          <p:cNvSpPr txBox="1"/>
          <p:nvPr/>
        </p:nvSpPr>
        <p:spPr>
          <a:xfrm>
            <a:off x="1114858" y="144053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Have begin point and end point (also called batch)</a:t>
            </a:r>
            <a:endParaRPr/>
          </a:p>
        </p:txBody>
      </p:sp>
      <p:sp>
        <p:nvSpPr>
          <p:cNvPr id="1680" name="Google Shape;1680;p12"/>
          <p:cNvSpPr txBox="1"/>
          <p:nvPr/>
        </p:nvSpPr>
        <p:spPr>
          <a:xfrm>
            <a:off x="4987146" y="220419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Can’t wait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all data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arrive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before processing</a:t>
            </a:r>
            <a:endParaRPr/>
          </a:p>
        </p:txBody>
      </p:sp>
      <p:sp>
        <p:nvSpPr>
          <p:cNvPr id="1681" name="Google Shape;1681;p12"/>
          <p:cNvSpPr txBox="1"/>
          <p:nvPr/>
        </p:nvSpPr>
        <p:spPr>
          <a:xfrm>
            <a:off x="4987146" y="144519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Have begin point but no end point. May come continuously and never stop</a:t>
            </a:r>
            <a:endParaRPr/>
          </a:p>
        </p:txBody>
      </p:sp>
      <p:cxnSp>
        <p:nvCxnSpPr>
          <p:cNvPr id="1682" name="Google Shape;1682;p12"/>
          <p:cNvCxnSpPr/>
          <p:nvPr/>
        </p:nvCxnSpPr>
        <p:spPr>
          <a:xfrm>
            <a:off x="4572000" y="1000800"/>
            <a:ext cx="0" cy="2071520"/>
          </a:xfrm>
          <a:prstGeom prst="straightConnector1">
            <a:avLst/>
          </a:prstGeom>
          <a:noFill/>
          <a:ln cap="flat" cmpd="sng" w="28575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3" name="Google Shape;1683;p12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3"/>
          <p:cNvSpPr txBox="1"/>
          <p:nvPr/>
        </p:nvSpPr>
        <p:spPr>
          <a:xfrm>
            <a:off x="3438456" y="2692135"/>
            <a:ext cx="2267088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⇒ “State”</a:t>
            </a:r>
            <a:endParaRPr/>
          </a:p>
        </p:txBody>
      </p:sp>
      <p:sp>
        <p:nvSpPr>
          <p:cNvPr id="1689" name="Google Shape;1689;p13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90" name="Google Shape;1690;p13"/>
          <p:cNvSpPr txBox="1"/>
          <p:nvPr/>
        </p:nvSpPr>
        <p:spPr>
          <a:xfrm>
            <a:off x="1496291" y="1003622"/>
            <a:ext cx="5629888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Flink strong in processing real-time data stream</a:t>
            </a:r>
            <a:endParaRPr/>
          </a:p>
        </p:txBody>
      </p:sp>
      <p:sp>
        <p:nvSpPr>
          <p:cNvPr id="1691" name="Google Shape;1691;p13"/>
          <p:cNvSpPr txBox="1"/>
          <p:nvPr/>
        </p:nvSpPr>
        <p:spPr>
          <a:xfrm>
            <a:off x="1496291" y="1636632"/>
            <a:ext cx="6456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Unlike batch processing, we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can not re-check hold the data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find something</a:t>
            </a:r>
            <a:endParaRPr/>
          </a:p>
        </p:txBody>
      </p:sp>
      <p:sp>
        <p:nvSpPr>
          <p:cNvPr id="1692" name="Google Shape;1692;p13"/>
          <p:cNvSpPr txBox="1"/>
          <p:nvPr/>
        </p:nvSpPr>
        <p:spPr>
          <a:xfrm>
            <a:off x="1496291" y="2233196"/>
            <a:ext cx="6456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⇒ Need to store valuable information in the past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descr="A diagram of a stream&#10;&#10;Description automatically generated" id="1693" name="Google Shape;16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96" y="3187520"/>
            <a:ext cx="7525608" cy="17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4"/>
          <p:cNvSpPr txBox="1"/>
          <p:nvPr/>
        </p:nvSpPr>
        <p:spPr>
          <a:xfrm>
            <a:off x="3438456" y="922950"/>
            <a:ext cx="2267088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State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99" name="Google Shape;1699;p14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00" name="Google Shape;17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788" y="1935066"/>
            <a:ext cx="2341612" cy="191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14"/>
          <p:cNvSpPr/>
          <p:nvPr/>
        </p:nvSpPr>
        <p:spPr>
          <a:xfrm flipH="1">
            <a:off x="4464000" y="2571750"/>
            <a:ext cx="2750400" cy="31155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2" name="Google Shape;1702;p14"/>
          <p:cNvGrpSpPr/>
          <p:nvPr/>
        </p:nvGrpSpPr>
        <p:grpSpPr>
          <a:xfrm>
            <a:off x="6674400" y="1416807"/>
            <a:ext cx="763200" cy="1036518"/>
            <a:chOff x="5642550" y="1401858"/>
            <a:chExt cx="763200" cy="1036518"/>
          </a:xfrm>
        </p:grpSpPr>
        <p:pic>
          <p:nvPicPr>
            <p:cNvPr descr="User with solid fill" id="1703" name="Google Shape;170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42550" y="1675176"/>
              <a:ext cx="763200" cy="76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4" name="Google Shape;1704;p14"/>
            <p:cNvSpPr txBox="1"/>
            <p:nvPr/>
          </p:nvSpPr>
          <p:spPr>
            <a:xfrm>
              <a:off x="5664150" y="1401858"/>
              <a:ext cx="7416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Visitor</a:t>
              </a:r>
              <a:endParaRPr/>
            </a:p>
          </p:txBody>
        </p:sp>
      </p:grpSp>
      <p:sp>
        <p:nvSpPr>
          <p:cNvPr id="1705" name="Google Shape;1705;p14"/>
          <p:cNvSpPr txBox="1"/>
          <p:nvPr/>
        </p:nvSpPr>
        <p:spPr>
          <a:xfrm>
            <a:off x="2267919" y="1631457"/>
            <a:ext cx="1348854" cy="5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 += 1</a:t>
            </a:r>
            <a:endParaRPr/>
          </a:p>
        </p:txBody>
      </p:sp>
      <p:sp>
        <p:nvSpPr>
          <p:cNvPr id="1706" name="Google Shape;1706;p14"/>
          <p:cNvSpPr txBox="1"/>
          <p:nvPr/>
        </p:nvSpPr>
        <p:spPr>
          <a:xfrm>
            <a:off x="1231891" y="4157100"/>
            <a:ext cx="6680218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⇒ State is information that derived from the previous-seen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5"/>
          <p:cNvSpPr txBox="1"/>
          <p:nvPr/>
        </p:nvSpPr>
        <p:spPr>
          <a:xfrm>
            <a:off x="5240988" y="922950"/>
            <a:ext cx="2643012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Stateful Transformation</a:t>
            </a:r>
            <a:endParaRPr/>
          </a:p>
        </p:txBody>
      </p:sp>
      <p:sp>
        <p:nvSpPr>
          <p:cNvPr id="1712" name="Google Shape;1712;p15"/>
          <p:cNvSpPr txBox="1"/>
          <p:nvPr/>
        </p:nvSpPr>
        <p:spPr>
          <a:xfrm>
            <a:off x="1229612" y="922950"/>
            <a:ext cx="2708788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Stateless Transformation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13" name="Google Shape;1713;p15"/>
          <p:cNvSpPr txBox="1"/>
          <p:nvPr/>
        </p:nvSpPr>
        <p:spPr>
          <a:xfrm>
            <a:off x="1114858" y="144053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Transformations applied to each element of a stream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independently</a:t>
            </a:r>
            <a:endParaRPr/>
          </a:p>
        </p:txBody>
      </p:sp>
      <p:sp>
        <p:nvSpPr>
          <p:cNvPr id="1714" name="Google Shape;1714;p15"/>
          <p:cNvSpPr txBox="1"/>
          <p:nvPr/>
        </p:nvSpPr>
        <p:spPr>
          <a:xfrm>
            <a:off x="4987145" y="1445199"/>
            <a:ext cx="3567405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Transformations require access to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state information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while processing</a:t>
            </a:r>
            <a:endParaRPr/>
          </a:p>
        </p:txBody>
      </p:sp>
      <p:sp>
        <p:nvSpPr>
          <p:cNvPr id="1715" name="Google Shape;1715;p15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1716" name="Google Shape;1716;p15"/>
          <p:cNvCxnSpPr/>
          <p:nvPr/>
        </p:nvCxnSpPr>
        <p:spPr>
          <a:xfrm>
            <a:off x="4572000" y="1000800"/>
            <a:ext cx="0" cy="3654327"/>
          </a:xfrm>
          <a:prstGeom prst="straightConnector1">
            <a:avLst/>
          </a:prstGeom>
          <a:noFill/>
          <a:ln cap="flat" cmpd="sng" w="28575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ow Apache Flink™ Enables New Streaming Applications, Part 2" id="1717" name="Google Shape;1717;p15"/>
          <p:cNvPicPr preferRelativeResize="0"/>
          <p:nvPr/>
        </p:nvPicPr>
        <p:blipFill rotWithShape="1">
          <a:blip r:embed="rId3">
            <a:alphaModFix/>
          </a:blip>
          <a:srcRect b="0" l="0" r="0" t="24437"/>
          <a:stretch/>
        </p:blipFill>
        <p:spPr>
          <a:xfrm>
            <a:off x="1774955" y="3153135"/>
            <a:ext cx="5715000" cy="1871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15"/>
          <p:cNvSpPr txBox="1"/>
          <p:nvPr/>
        </p:nvSpPr>
        <p:spPr>
          <a:xfrm>
            <a:off x="1114858" y="2254739"/>
            <a:ext cx="3229272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Output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only determined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by the input element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itself</a:t>
            </a:r>
            <a:endParaRPr/>
          </a:p>
        </p:txBody>
      </p:sp>
      <p:sp>
        <p:nvSpPr>
          <p:cNvPr id="1719" name="Google Shape;1719;p15"/>
          <p:cNvSpPr txBox="1"/>
          <p:nvPr/>
        </p:nvSpPr>
        <p:spPr>
          <a:xfrm>
            <a:off x="4987144" y="2254739"/>
            <a:ext cx="3912055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Past events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can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influence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way current events are processed and the output results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6"/>
          <p:cNvSpPr txBox="1"/>
          <p:nvPr/>
        </p:nvSpPr>
        <p:spPr>
          <a:xfrm>
            <a:off x="2599617" y="922950"/>
            <a:ext cx="3944766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ETL Pipeline (Extract, Transform, Load)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25" name="Google Shape;1725;p16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descr="Real-time Exactly-once ETL with Apache Flink | Ji Zhang's Blog" id="1726" name="Google Shape;17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618414"/>
            <a:ext cx="8568000" cy="27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7"/>
          <p:cNvSpPr txBox="1"/>
          <p:nvPr/>
        </p:nvSpPr>
        <p:spPr>
          <a:xfrm>
            <a:off x="2599617" y="922950"/>
            <a:ext cx="3944766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ETL Pipeline (Extract, Transform, Load)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32" name="Google Shape;1732;p17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Flink's Stream Processing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3" name="Google Shape;1733;p17"/>
          <p:cNvSpPr txBox="1"/>
          <p:nvPr/>
        </p:nvSpPr>
        <p:spPr>
          <a:xfrm>
            <a:off x="923217" y="1438023"/>
            <a:ext cx="1243983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Extract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34" name="Google Shape;1734;p17"/>
          <p:cNvSpPr txBox="1"/>
          <p:nvPr/>
        </p:nvSpPr>
        <p:spPr>
          <a:xfrm>
            <a:off x="3984643" y="1438023"/>
            <a:ext cx="1243983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Transform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35" name="Google Shape;1735;p17"/>
          <p:cNvSpPr txBox="1"/>
          <p:nvPr/>
        </p:nvSpPr>
        <p:spPr>
          <a:xfrm>
            <a:off x="7046070" y="1438023"/>
            <a:ext cx="1243983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Load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descr="Apache Kafka: Real-time data stream | OVHcloud" id="1736" name="Google Shape;17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11" y="2122837"/>
            <a:ext cx="1554797" cy="601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Cassandra - Wikipedia" id="1737" name="Google Shape;17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85" y="3033964"/>
            <a:ext cx="1308664" cy="87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917" y="4220550"/>
            <a:ext cx="2131200" cy="551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l-time Exactly-once ETL with Apache Flink | Ji Zhang's Blog" id="1739" name="Google Shape;1739;p17"/>
          <p:cNvPicPr preferRelativeResize="0"/>
          <p:nvPr/>
        </p:nvPicPr>
        <p:blipFill rotWithShape="1">
          <a:blip r:embed="rId6">
            <a:alphaModFix/>
          </a:blip>
          <a:srcRect b="2982" l="28545" r="26339" t="19860"/>
          <a:stretch/>
        </p:blipFill>
        <p:spPr>
          <a:xfrm>
            <a:off x="3095934" y="2312902"/>
            <a:ext cx="3101930" cy="1733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– Wikipedia tiếng Việt" id="1740" name="Google Shape;17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29490" y="2032620"/>
            <a:ext cx="724710" cy="747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Hive - Wikipedia" id="1741" name="Google Shape;174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15763" y="2999531"/>
            <a:ext cx="904596" cy="814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v&quot; Icon - Download for free – Iconduck" id="1742" name="Google Shape;174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2886" y="4135930"/>
            <a:ext cx="630350" cy="72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7"/>
          <p:cNvSpPr/>
          <p:nvPr/>
        </p:nvSpPr>
        <p:spPr>
          <a:xfrm>
            <a:off x="6451377" y="2878189"/>
            <a:ext cx="588060" cy="31155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17"/>
          <p:cNvSpPr/>
          <p:nvPr/>
        </p:nvSpPr>
        <p:spPr>
          <a:xfrm>
            <a:off x="2254361" y="2878189"/>
            <a:ext cx="588060" cy="31155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Apache Flink’s Architecture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9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55" name="Google Shape;17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882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"/>
          <p:cNvSpPr txBox="1"/>
          <p:nvPr>
            <p:ph type="title"/>
          </p:nvPr>
        </p:nvSpPr>
        <p:spPr>
          <a:xfrm>
            <a:off x="2532888" y="338327"/>
            <a:ext cx="4087500" cy="693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GROUP: KHMT2-03</a:t>
            </a:r>
            <a:endParaRPr/>
          </a:p>
        </p:txBody>
      </p:sp>
      <p:sp>
        <p:nvSpPr>
          <p:cNvPr id="1156" name="Google Shape;1156;p2"/>
          <p:cNvSpPr txBox="1"/>
          <p:nvPr>
            <p:ph idx="1" type="body"/>
          </p:nvPr>
        </p:nvSpPr>
        <p:spPr>
          <a:xfrm>
            <a:off x="2119668" y="1768323"/>
            <a:ext cx="4904664" cy="1606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Nguyễn Quốc Anh		</a:t>
            </a:r>
            <a:r>
              <a:rPr lang="en-US" sz="24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21127007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Phạm Phi Sơn 			</a:t>
            </a:r>
            <a:r>
              <a:rPr lang="en-US" sz="24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21127418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Mạc Tuấn Trung		</a:t>
            </a:r>
            <a:r>
              <a:rPr lang="en-US" sz="24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2112746</a:t>
            </a:r>
            <a:r>
              <a:rPr lang="en-US" sz="24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Nguyễn Cao Khôi		</a:t>
            </a:r>
            <a:r>
              <a:rPr lang="en-US" sz="24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21127632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0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61" name="Google Shape;1761;p20"/>
          <p:cNvSpPr txBox="1"/>
          <p:nvPr/>
        </p:nvSpPr>
        <p:spPr>
          <a:xfrm>
            <a:off x="6249168" y="3992854"/>
            <a:ext cx="3076201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coordinate, distribute the execution of Flink Applications</a:t>
            </a:r>
            <a:endParaRPr/>
          </a:p>
        </p:txBody>
      </p:sp>
      <p:pic>
        <p:nvPicPr>
          <p:cNvPr id="1762" name="Google Shape;17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66777">
            <a:off x="4808045" y="3877131"/>
            <a:ext cx="1397522" cy="7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35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1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69" name="Google Shape;17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35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21"/>
          <p:cNvSpPr txBox="1"/>
          <p:nvPr/>
        </p:nvSpPr>
        <p:spPr>
          <a:xfrm>
            <a:off x="6668136" y="350113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JobMaster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71" name="Google Shape;17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7429918">
            <a:off x="4801496" y="3319132"/>
            <a:ext cx="1496717" cy="82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21"/>
          <p:cNvSpPr txBox="1"/>
          <p:nvPr/>
        </p:nvSpPr>
        <p:spPr>
          <a:xfrm>
            <a:off x="6660750" y="246661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Dispatcher</a:t>
            </a:r>
            <a:endParaRPr/>
          </a:p>
        </p:txBody>
      </p:sp>
      <p:sp>
        <p:nvSpPr>
          <p:cNvPr id="1773" name="Google Shape;1773;p21"/>
          <p:cNvSpPr txBox="1"/>
          <p:nvPr/>
        </p:nvSpPr>
        <p:spPr>
          <a:xfrm>
            <a:off x="6634546" y="1395199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ResourceManager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74" name="Google Shape;1774;p21"/>
          <p:cNvSpPr/>
          <p:nvPr/>
        </p:nvSpPr>
        <p:spPr>
          <a:xfrm>
            <a:off x="6286923" y="1231795"/>
            <a:ext cx="347623" cy="2926833"/>
          </a:xfrm>
          <a:prstGeom prst="leftBrace">
            <a:avLst>
              <a:gd fmla="val 64855" name="adj1"/>
              <a:gd fmla="val 50000" name="adj2"/>
            </a:avLst>
          </a:prstGeom>
          <a:noFill/>
          <a:ln cap="flat" cmpd="sng" w="5715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22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80" name="Google Shape;17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03449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22"/>
          <p:cNvSpPr txBox="1"/>
          <p:nvPr/>
        </p:nvSpPr>
        <p:spPr>
          <a:xfrm>
            <a:off x="1257936" y="350113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JobMaster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82" name="Google Shape;17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7429918">
            <a:off x="-1506088" y="3319132"/>
            <a:ext cx="1496717" cy="82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3" name="Google Shape;1783;p22"/>
          <p:cNvSpPr txBox="1"/>
          <p:nvPr/>
        </p:nvSpPr>
        <p:spPr>
          <a:xfrm>
            <a:off x="1250550" y="246661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Dispatcher</a:t>
            </a:r>
            <a:endParaRPr/>
          </a:p>
        </p:txBody>
      </p:sp>
      <p:sp>
        <p:nvSpPr>
          <p:cNvPr id="1784" name="Google Shape;1784;p22"/>
          <p:cNvSpPr txBox="1"/>
          <p:nvPr/>
        </p:nvSpPr>
        <p:spPr>
          <a:xfrm>
            <a:off x="1224346" y="1395199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ResourceManager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85" name="Google Shape;1785;p22"/>
          <p:cNvSpPr/>
          <p:nvPr/>
        </p:nvSpPr>
        <p:spPr>
          <a:xfrm>
            <a:off x="876723" y="1231795"/>
            <a:ext cx="347623" cy="2926833"/>
          </a:xfrm>
          <a:prstGeom prst="leftBrace">
            <a:avLst>
              <a:gd fmla="val 64855" name="adj1"/>
              <a:gd fmla="val 50000" name="adj2"/>
            </a:avLst>
          </a:prstGeom>
          <a:noFill/>
          <a:ln cap="flat" cmpd="sng" w="5715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22"/>
          <p:cNvSpPr txBox="1"/>
          <p:nvPr/>
        </p:nvSpPr>
        <p:spPr>
          <a:xfrm>
            <a:off x="2920365" y="1388137"/>
            <a:ext cx="5346912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does the resource allocation and deallocation in a Flink cluster</a:t>
            </a:r>
            <a:endParaRPr/>
          </a:p>
        </p:txBody>
      </p:sp>
      <p:sp>
        <p:nvSpPr>
          <p:cNvPr id="1787" name="Google Shape;1787;p22"/>
          <p:cNvSpPr txBox="1"/>
          <p:nvPr/>
        </p:nvSpPr>
        <p:spPr>
          <a:xfrm>
            <a:off x="2920365" y="2347357"/>
            <a:ext cx="5777798" cy="69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takes responsibility for running the Flink Web user interface and provides REST interface to submit Flink applications for execution</a:t>
            </a:r>
            <a:endParaRPr/>
          </a:p>
        </p:txBody>
      </p:sp>
      <p:sp>
        <p:nvSpPr>
          <p:cNvPr id="1788" name="Google Shape;1788;p22"/>
          <p:cNvSpPr txBox="1"/>
          <p:nvPr/>
        </p:nvSpPr>
        <p:spPr>
          <a:xfrm>
            <a:off x="2892134" y="3508653"/>
            <a:ext cx="5806029" cy="699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manage the execution of a single JobGraph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3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4" name="Google Shape;1794;p23"/>
          <p:cNvSpPr txBox="1"/>
          <p:nvPr/>
        </p:nvSpPr>
        <p:spPr>
          <a:xfrm>
            <a:off x="5926372" y="2212082"/>
            <a:ext cx="3181507" cy="719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Executes the tasks of a dataflow, and buffer and exchange the data stream</a:t>
            </a:r>
            <a:endParaRPr/>
          </a:p>
        </p:txBody>
      </p:sp>
      <p:pic>
        <p:nvPicPr>
          <p:cNvPr id="1795" name="Google Shape;17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923182">
            <a:off x="5704879" y="1303384"/>
            <a:ext cx="1397522" cy="7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35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p23"/>
          <p:cNvSpPr txBox="1"/>
          <p:nvPr/>
        </p:nvSpPr>
        <p:spPr>
          <a:xfrm>
            <a:off x="10625764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8" name="Google Shape;1798;p23"/>
          <p:cNvSpPr txBox="1"/>
          <p:nvPr/>
        </p:nvSpPr>
        <p:spPr>
          <a:xfrm>
            <a:off x="10314850" y="350113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JobMaster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99" name="Google Shape;1799;p23"/>
          <p:cNvSpPr txBox="1"/>
          <p:nvPr/>
        </p:nvSpPr>
        <p:spPr>
          <a:xfrm>
            <a:off x="10307464" y="2466611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Dispatcher</a:t>
            </a:r>
            <a:endParaRPr/>
          </a:p>
        </p:txBody>
      </p:sp>
      <p:sp>
        <p:nvSpPr>
          <p:cNvPr id="1800" name="Google Shape;1800;p23"/>
          <p:cNvSpPr txBox="1"/>
          <p:nvPr/>
        </p:nvSpPr>
        <p:spPr>
          <a:xfrm>
            <a:off x="10281260" y="1395199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ResourceManager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01" name="Google Shape;1801;p23"/>
          <p:cNvSpPr/>
          <p:nvPr/>
        </p:nvSpPr>
        <p:spPr>
          <a:xfrm>
            <a:off x="9933637" y="1231795"/>
            <a:ext cx="347623" cy="2926833"/>
          </a:xfrm>
          <a:prstGeom prst="leftBrace">
            <a:avLst>
              <a:gd fmla="val 64855" name="adj1"/>
              <a:gd fmla="val 50000" name="adj2"/>
            </a:avLst>
          </a:prstGeom>
          <a:noFill/>
          <a:ln cap="flat" cmpd="sng" w="5715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23"/>
          <p:cNvSpPr txBox="1"/>
          <p:nvPr/>
        </p:nvSpPr>
        <p:spPr>
          <a:xfrm>
            <a:off x="11977279" y="1388137"/>
            <a:ext cx="5346912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does the resource allocation and deallocation in a Flink cluster</a:t>
            </a:r>
            <a:endParaRPr/>
          </a:p>
        </p:txBody>
      </p:sp>
      <p:sp>
        <p:nvSpPr>
          <p:cNvPr id="1803" name="Google Shape;1803;p23"/>
          <p:cNvSpPr txBox="1"/>
          <p:nvPr/>
        </p:nvSpPr>
        <p:spPr>
          <a:xfrm>
            <a:off x="11977279" y="2347357"/>
            <a:ext cx="5777798" cy="69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takes responsibility for running the Flink Web user interface and provides REST interface to submit Flink applications for execution</a:t>
            </a:r>
            <a:endParaRPr/>
          </a:p>
        </p:txBody>
      </p:sp>
      <p:sp>
        <p:nvSpPr>
          <p:cNvPr id="1804" name="Google Shape;1804;p23"/>
          <p:cNvSpPr txBox="1"/>
          <p:nvPr/>
        </p:nvSpPr>
        <p:spPr>
          <a:xfrm>
            <a:off x="11949048" y="3508653"/>
            <a:ext cx="5806029" cy="331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manage the execution of a single JobGraph. Every job has its own JobMaster and many jobs can run at the same time.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4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10" name="Google Shape;1810;p24"/>
          <p:cNvSpPr txBox="1"/>
          <p:nvPr/>
        </p:nvSpPr>
        <p:spPr>
          <a:xfrm>
            <a:off x="5966336" y="2212082"/>
            <a:ext cx="3217628" cy="466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Execute subtasks in separate threads </a:t>
            </a:r>
            <a:endParaRPr/>
          </a:p>
        </p:txBody>
      </p:sp>
      <p:pic>
        <p:nvPicPr>
          <p:cNvPr id="1811" name="Google Shape;18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846479">
            <a:off x="5705974" y="1448734"/>
            <a:ext cx="1227091" cy="67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35" y="782521"/>
            <a:ext cx="5822237" cy="419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24"/>
          <p:cNvSpPr/>
          <p:nvPr/>
        </p:nvSpPr>
        <p:spPr>
          <a:xfrm>
            <a:off x="5085878" y="1156225"/>
            <a:ext cx="570715" cy="792220"/>
          </a:xfrm>
          <a:prstGeom prst="ellipse">
            <a:avLst/>
          </a:prstGeom>
          <a:noFill/>
          <a:ln cap="flat" cmpd="sng" w="76200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4"/>
          <p:cNvSpPr txBox="1"/>
          <p:nvPr/>
        </p:nvSpPr>
        <p:spPr>
          <a:xfrm>
            <a:off x="5966336" y="2678526"/>
            <a:ext cx="3217628" cy="466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task slot occupied 1/3 resources of the TaskManager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5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1820" name="Google Shape;1820;p25"/>
          <p:cNvGraphicFramePr/>
          <p:nvPr/>
        </p:nvGraphicFramePr>
        <p:xfrm>
          <a:off x="483871" y="12446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{016D4115-3909-4CE4-BAE3-32386F2DA841}</a:tableStyleId>
              </a:tblPr>
              <a:tblGrid>
                <a:gridCol w="543725"/>
                <a:gridCol w="880400"/>
                <a:gridCol w="2774500"/>
                <a:gridCol w="3977650"/>
              </a:tblGrid>
              <a:tr h="243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#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Operator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Transformation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243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Map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DataStream → DataStream</a:t>
                      </a:r>
                      <a:endParaRPr/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Take one element to create another one.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515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FlatMap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DataStream → DataStream</a:t>
                      </a:r>
                      <a:endParaRPr/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Take one element to create nothing, one or more elements.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787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Filter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DataStream → DataStream</a:t>
                      </a:r>
                      <a:endParaRPr/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 bool function. Each element (in the DataStream) which makes the function return true will be retained.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787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KeyBy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DataStream → KeyedStream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Divide DataStream into separate partitions. All elements with the same key will be assigned into the same partition.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577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Reduce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KeyedStream → DataStream</a:t>
                      </a:r>
                      <a:endParaRPr/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 function combines the current element with the last reduced value to create a new value.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  <a:tr h="577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</a:t>
                      </a:r>
                      <a:endParaRPr b="1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Window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KeyedStream → WindowedStream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Windows group the data in each key (KeyedStream) according to some characteristic</a:t>
                      </a:r>
                      <a:endParaRPr b="0" i="0" sz="15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0" marB="0" marR="61000" marL="61000"/>
                </a:tc>
              </a:tr>
            </a:tbl>
          </a:graphicData>
        </a:graphic>
      </p:graphicFrame>
      <p:sp>
        <p:nvSpPr>
          <p:cNvPr id="1821" name="Google Shape;1821;p25"/>
          <p:cNvSpPr txBox="1"/>
          <p:nvPr/>
        </p:nvSpPr>
        <p:spPr>
          <a:xfrm>
            <a:off x="2599617" y="816270"/>
            <a:ext cx="3944766" cy="428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Operators</a:t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6" name="Google Shape;1826;p26"/>
          <p:cNvPicPr preferRelativeResize="0"/>
          <p:nvPr/>
        </p:nvPicPr>
        <p:blipFill rotWithShape="1">
          <a:blip r:embed="rId3">
            <a:alphaModFix/>
          </a:blip>
          <a:srcRect b="0" l="9215" r="5661" t="0"/>
          <a:stretch/>
        </p:blipFill>
        <p:spPr>
          <a:xfrm>
            <a:off x="83821" y="1147326"/>
            <a:ext cx="5394960" cy="382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26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28" name="Google Shape;1828;p26"/>
          <p:cNvSpPr txBox="1"/>
          <p:nvPr/>
        </p:nvSpPr>
        <p:spPr>
          <a:xfrm>
            <a:off x="2599617" y="816270"/>
            <a:ext cx="3944766" cy="428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Tasks and Operator Chains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829" name="Google Shape;1829;p26"/>
          <p:cNvSpPr txBox="1"/>
          <p:nvPr/>
        </p:nvSpPr>
        <p:spPr>
          <a:xfrm>
            <a:off x="5364480" y="2253744"/>
            <a:ext cx="37109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Chains operators together into tasks</a:t>
            </a:r>
            <a:endParaRPr/>
          </a:p>
        </p:txBody>
      </p:sp>
      <p:sp>
        <p:nvSpPr>
          <p:cNvPr id="1830" name="Google Shape;1830;p26"/>
          <p:cNvSpPr txBox="1"/>
          <p:nvPr/>
        </p:nvSpPr>
        <p:spPr>
          <a:xfrm>
            <a:off x="5364481" y="2732429"/>
            <a:ext cx="37109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These operators will be allocated within the same thread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Google Shape;1835;p27"/>
          <p:cNvPicPr preferRelativeResize="0"/>
          <p:nvPr/>
        </p:nvPicPr>
        <p:blipFill rotWithShape="1">
          <a:blip r:embed="rId3">
            <a:alphaModFix/>
          </a:blip>
          <a:srcRect b="0" l="9215" r="5661" t="0"/>
          <a:stretch/>
        </p:blipFill>
        <p:spPr>
          <a:xfrm>
            <a:off x="83821" y="1147326"/>
            <a:ext cx="5394960" cy="382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p27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Apache Flink’s Architecture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37" name="Google Shape;1837;p27"/>
          <p:cNvSpPr txBox="1"/>
          <p:nvPr/>
        </p:nvSpPr>
        <p:spPr>
          <a:xfrm>
            <a:off x="2599617" y="816270"/>
            <a:ext cx="3944766" cy="428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Tasks and Operator Chains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838" name="Google Shape;1838;p27"/>
          <p:cNvSpPr txBox="1"/>
          <p:nvPr/>
        </p:nvSpPr>
        <p:spPr>
          <a:xfrm>
            <a:off x="5138493" y="1986975"/>
            <a:ext cx="33909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Reduce the transferring of tasks between threads and decrease buffering</a:t>
            </a:r>
            <a:endParaRPr/>
          </a:p>
        </p:txBody>
      </p:sp>
      <p:sp>
        <p:nvSpPr>
          <p:cNvPr id="1839" name="Google Shape;1839;p27"/>
          <p:cNvSpPr txBox="1"/>
          <p:nvPr/>
        </p:nvSpPr>
        <p:spPr>
          <a:xfrm>
            <a:off x="4897755" y="3314037"/>
            <a:ext cx="40709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Higher overall performance &amp; minimize latency</a:t>
            </a:r>
            <a:endParaRPr/>
          </a:p>
        </p:txBody>
      </p:sp>
      <p:sp>
        <p:nvSpPr>
          <p:cNvPr id="1840" name="Google Shape;1840;p27"/>
          <p:cNvSpPr/>
          <p:nvPr/>
        </p:nvSpPr>
        <p:spPr>
          <a:xfrm>
            <a:off x="6719887" y="2659380"/>
            <a:ext cx="426720" cy="5847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APIs and libraries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29"/>
          <p:cNvSpPr txBox="1"/>
          <p:nvPr/>
        </p:nvSpPr>
        <p:spPr>
          <a:xfrm>
            <a:off x="1568850" y="167052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APIs and Libraries 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51" name="Google Shape;1851;p29"/>
          <p:cNvSpPr txBox="1"/>
          <p:nvPr/>
        </p:nvSpPr>
        <p:spPr>
          <a:xfrm>
            <a:off x="2599617" y="816270"/>
            <a:ext cx="3944766" cy="428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852" name="Google Shape;1852;p29"/>
          <p:cNvSpPr/>
          <p:nvPr/>
        </p:nvSpPr>
        <p:spPr>
          <a:xfrm>
            <a:off x="2707200" y="1681218"/>
            <a:ext cx="3729600" cy="799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SQL/TABLE API (dynamic tables)</a:t>
            </a:r>
            <a:endParaRPr/>
          </a:p>
        </p:txBody>
      </p:sp>
      <p:sp>
        <p:nvSpPr>
          <p:cNvPr id="1853" name="Google Shape;1853;p29"/>
          <p:cNvSpPr/>
          <p:nvPr/>
        </p:nvSpPr>
        <p:spPr>
          <a:xfrm>
            <a:off x="2707200" y="2696736"/>
            <a:ext cx="3729600" cy="799200"/>
          </a:xfrm>
          <a:prstGeom prst="rect">
            <a:avLst/>
          </a:prstGeom>
          <a:solidFill>
            <a:srgbClr val="0383D9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DataStream API (streams, windows)</a:t>
            </a:r>
            <a:endParaRPr/>
          </a:p>
        </p:txBody>
      </p:sp>
      <p:sp>
        <p:nvSpPr>
          <p:cNvPr id="1854" name="Google Shape;1854;p29"/>
          <p:cNvSpPr/>
          <p:nvPr/>
        </p:nvSpPr>
        <p:spPr>
          <a:xfrm>
            <a:off x="2707200" y="3712254"/>
            <a:ext cx="3729600" cy="799200"/>
          </a:xfrm>
          <a:prstGeom prst="rect">
            <a:avLst/>
          </a:prstGeom>
          <a:solidFill>
            <a:srgbClr val="01416C"/>
          </a:solidFill>
          <a:ln cap="flat" cmpd="sng" w="25400">
            <a:solidFill>
              <a:srgbClr val="32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ProcessFunction (events, state)</a:t>
            </a:r>
            <a:endParaRPr/>
          </a:p>
        </p:txBody>
      </p:sp>
      <p:sp>
        <p:nvSpPr>
          <p:cNvPr id="1855" name="Google Shape;1855;p29"/>
          <p:cNvSpPr txBox="1"/>
          <p:nvPr/>
        </p:nvSpPr>
        <p:spPr>
          <a:xfrm>
            <a:off x="636794" y="1778228"/>
            <a:ext cx="2002407" cy="60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High-level Analytics API</a:t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56" name="Google Shape;1856;p29"/>
          <p:cNvSpPr txBox="1"/>
          <p:nvPr/>
        </p:nvSpPr>
        <p:spPr>
          <a:xfrm>
            <a:off x="525600" y="2745241"/>
            <a:ext cx="2074017" cy="60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Stream &amp; Batch Processing</a:t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57" name="Google Shape;1857;p29"/>
          <p:cNvSpPr txBox="1"/>
          <p:nvPr/>
        </p:nvSpPr>
        <p:spPr>
          <a:xfrm>
            <a:off x="636795" y="3809265"/>
            <a:ext cx="1962822" cy="60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Stateful Event</a:t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58" name="Google Shape;1858;p29"/>
          <p:cNvSpPr/>
          <p:nvPr/>
        </p:nvSpPr>
        <p:spPr>
          <a:xfrm>
            <a:off x="6717600" y="1681218"/>
            <a:ext cx="568800" cy="283023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9"/>
          <p:cNvSpPr txBox="1"/>
          <p:nvPr/>
        </p:nvSpPr>
        <p:spPr>
          <a:xfrm rot="-5400000">
            <a:off x="5657982" y="3025218"/>
            <a:ext cx="2688036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Conciseness</a:t>
            </a:r>
            <a:endParaRPr/>
          </a:p>
        </p:txBody>
      </p:sp>
      <p:sp>
        <p:nvSpPr>
          <p:cNvPr id="1860" name="Google Shape;1860;p29"/>
          <p:cNvSpPr/>
          <p:nvPr/>
        </p:nvSpPr>
        <p:spPr>
          <a:xfrm rot="10800000">
            <a:off x="7438799" y="1681218"/>
            <a:ext cx="568800" cy="283023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9"/>
          <p:cNvSpPr txBox="1"/>
          <p:nvPr/>
        </p:nvSpPr>
        <p:spPr>
          <a:xfrm rot="-5400000">
            <a:off x="6379157" y="2883018"/>
            <a:ext cx="2688036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Expensiveness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3"/>
          <p:cNvGrpSpPr/>
          <p:nvPr/>
        </p:nvGrpSpPr>
        <p:grpSpPr>
          <a:xfrm>
            <a:off x="4242135" y="1684020"/>
            <a:ext cx="4182868" cy="2932842"/>
            <a:chOff x="862950" y="825025"/>
            <a:chExt cx="5862650" cy="4111175"/>
          </a:xfrm>
        </p:grpSpPr>
        <p:sp>
          <p:nvSpPr>
            <p:cNvPr id="1162" name="Google Shape;1162;p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372" name="Google Shape;1372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373" name="Google Shape;1373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5" name="Google Shape;1375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376" name="Google Shape;137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9" name="Google Shape;1379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380" name="Google Shape;1380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381" name="Google Shape;1381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3" name="Google Shape;1383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384" name="Google Shape;138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7" name="Google Shape;1387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388" name="Google Shape;1388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389" name="Google Shape;1389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1" name="Google Shape;1391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392" name="Google Shape;13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5" name="Google Shape;1395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396" name="Google Shape;1396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397" name="Google Shape;1397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9" name="Google Shape;1399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400" name="Google Shape;14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3" name="Google Shape;1403;p3"/>
          <p:cNvSpPr txBox="1"/>
          <p:nvPr>
            <p:ph type="title"/>
          </p:nvPr>
        </p:nvSpPr>
        <p:spPr>
          <a:xfrm>
            <a:off x="4368293" y="356616"/>
            <a:ext cx="4153832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Table of Contents</a:t>
            </a:r>
            <a:endParaRPr/>
          </a:p>
        </p:txBody>
      </p:sp>
      <p:sp>
        <p:nvSpPr>
          <p:cNvPr id="1404" name="Google Shape;1404;p3"/>
          <p:cNvSpPr txBox="1"/>
          <p:nvPr>
            <p:ph idx="1" type="subTitle"/>
          </p:nvPr>
        </p:nvSpPr>
        <p:spPr>
          <a:xfrm>
            <a:off x="1625427" y="725825"/>
            <a:ext cx="2615100" cy="369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1"/>
                </a:solidFill>
              </a:rPr>
              <a:t>Introduction</a:t>
            </a:r>
            <a:endParaRPr/>
          </a:p>
        </p:txBody>
      </p:sp>
      <p:sp>
        <p:nvSpPr>
          <p:cNvPr id="1405" name="Google Shape;1405;p3"/>
          <p:cNvSpPr txBox="1"/>
          <p:nvPr>
            <p:ph idx="3" type="subTitle"/>
          </p:nvPr>
        </p:nvSpPr>
        <p:spPr>
          <a:xfrm>
            <a:off x="1625426" y="1790643"/>
            <a:ext cx="3343179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deeper insight to Apache Flink</a:t>
            </a:r>
            <a:endParaRPr/>
          </a:p>
        </p:txBody>
      </p:sp>
      <p:sp>
        <p:nvSpPr>
          <p:cNvPr id="1406" name="Google Shape;1406;p3"/>
          <p:cNvSpPr txBox="1"/>
          <p:nvPr>
            <p:ph idx="5" type="subTitle"/>
          </p:nvPr>
        </p:nvSpPr>
        <p:spPr>
          <a:xfrm>
            <a:off x="1625427" y="286963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Apache Flink Demo</a:t>
            </a:r>
            <a:endParaRPr/>
          </a:p>
        </p:txBody>
      </p:sp>
      <p:sp>
        <p:nvSpPr>
          <p:cNvPr id="1407" name="Google Shape;1407;p3"/>
          <p:cNvSpPr txBox="1"/>
          <p:nvPr>
            <p:ph idx="7" type="subTitle"/>
          </p:nvPr>
        </p:nvSpPr>
        <p:spPr>
          <a:xfrm>
            <a:off x="1625427" y="394862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Discussions &amp; Conclusions</a:t>
            </a:r>
            <a:endParaRPr/>
          </a:p>
        </p:txBody>
      </p:sp>
      <p:sp>
        <p:nvSpPr>
          <p:cNvPr id="1408" name="Google Shape;1408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409" name="Google Shape;1409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410" name="Google Shape;1410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411" name="Google Shape;1411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0"/>
          <p:cNvSpPr txBox="1"/>
          <p:nvPr>
            <p:ph type="title"/>
          </p:nvPr>
        </p:nvSpPr>
        <p:spPr>
          <a:xfrm>
            <a:off x="2162913" y="323484"/>
            <a:ext cx="4810896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APIs and Libraries </a:t>
            </a:r>
            <a:endParaRPr/>
          </a:p>
        </p:txBody>
      </p:sp>
      <p:sp>
        <p:nvSpPr>
          <p:cNvPr id="1867" name="Google Shape;1867;p30"/>
          <p:cNvSpPr txBox="1"/>
          <p:nvPr>
            <p:ph idx="7" type="subTitle"/>
          </p:nvPr>
        </p:nvSpPr>
        <p:spPr>
          <a:xfrm>
            <a:off x="614136" y="1724721"/>
            <a:ext cx="2097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Flink ML</a:t>
            </a:r>
            <a:endParaRPr b="1" sz="1800"/>
          </a:p>
        </p:txBody>
      </p:sp>
      <p:sp>
        <p:nvSpPr>
          <p:cNvPr id="1868" name="Google Shape;1868;p30"/>
          <p:cNvSpPr txBox="1"/>
          <p:nvPr>
            <p:ph idx="8" type="subTitle"/>
          </p:nvPr>
        </p:nvSpPr>
        <p:spPr>
          <a:xfrm>
            <a:off x="498178" y="2087043"/>
            <a:ext cx="2328978" cy="81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APIs and infrastructures that simplify </a:t>
            </a: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lang="en-US"/>
              <a:t>building of ML pipelines</a:t>
            </a:r>
            <a:endParaRPr/>
          </a:p>
        </p:txBody>
      </p:sp>
      <p:sp>
        <p:nvSpPr>
          <p:cNvPr id="1869" name="Google Shape;1869;p30"/>
          <p:cNvSpPr txBox="1"/>
          <p:nvPr>
            <p:ph idx="9" type="subTitle"/>
          </p:nvPr>
        </p:nvSpPr>
        <p:spPr>
          <a:xfrm>
            <a:off x="3211201" y="1724721"/>
            <a:ext cx="27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Graph Processing Library</a:t>
            </a:r>
            <a:endParaRPr b="1" sz="1800"/>
          </a:p>
        </p:txBody>
      </p:sp>
      <p:sp>
        <p:nvSpPr>
          <p:cNvPr id="1870" name="Google Shape;1870;p30"/>
          <p:cNvSpPr txBox="1"/>
          <p:nvPr>
            <p:ph idx="13" type="subTitle"/>
          </p:nvPr>
        </p:nvSpPr>
        <p:spPr>
          <a:xfrm>
            <a:off x="3121754" y="2087043"/>
            <a:ext cx="2943657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for graph processing and </a:t>
            </a: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</a:t>
            </a:r>
            <a:r>
              <a:rPr lang="en-US"/>
              <a:t>particularly useful for batch processing </a:t>
            </a:r>
            <a:endParaRPr/>
          </a:p>
        </p:txBody>
      </p:sp>
      <p:sp>
        <p:nvSpPr>
          <p:cNvPr id="1871" name="Google Shape;1871;p30"/>
          <p:cNvSpPr txBox="1"/>
          <p:nvPr>
            <p:ph idx="14" type="subTitle"/>
          </p:nvPr>
        </p:nvSpPr>
        <p:spPr>
          <a:xfrm>
            <a:off x="5662841" y="1724721"/>
            <a:ext cx="33846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CEP</a:t>
            </a:r>
            <a:endParaRPr b="1" sz="1800"/>
          </a:p>
        </p:txBody>
      </p:sp>
      <p:sp>
        <p:nvSpPr>
          <p:cNvPr id="1872" name="Google Shape;1872;p30"/>
          <p:cNvSpPr txBox="1"/>
          <p:nvPr>
            <p:ph idx="15" type="subTitle"/>
          </p:nvPr>
        </p:nvSpPr>
        <p:spPr>
          <a:xfrm>
            <a:off x="6286166" y="2081173"/>
            <a:ext cx="2136004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Detecting complex patterns in event streams.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Applications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Recommender Systems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3" name="Google Shape;1883;p32"/>
          <p:cNvSpPr txBox="1"/>
          <p:nvPr>
            <p:ph idx="1" type="subTitle"/>
          </p:nvPr>
        </p:nvSpPr>
        <p:spPr>
          <a:xfrm>
            <a:off x="4757674" y="1736280"/>
            <a:ext cx="3846561" cy="1973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Flink can power recommendation systems by </a:t>
            </a:r>
            <a:r>
              <a:rPr b="1" lang="en-US"/>
              <a:t>processing user interactions</a:t>
            </a:r>
            <a:r>
              <a:rPr lang="en-US"/>
              <a:t> in real-time to generate personalized recommendations.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Real-time Data Processing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Event Time Processing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Low Latency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884" name="Google Shape;1884;p32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1885" name="Google Shape;1885;p32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hting Authorized Payment Fraud: How to Stop Real-time Scams - DataVisor" id="2126" name="Google Shape;2126;p33"/>
          <p:cNvPicPr preferRelativeResize="0"/>
          <p:nvPr/>
        </p:nvPicPr>
        <p:blipFill rotWithShape="1">
          <a:blip r:embed="rId3">
            <a:alphaModFix/>
          </a:blip>
          <a:srcRect b="0" l="5393" r="0" t="10675"/>
          <a:stretch/>
        </p:blipFill>
        <p:spPr>
          <a:xfrm>
            <a:off x="3827038" y="1586708"/>
            <a:ext cx="5316962" cy="3556792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3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Fraud Detection</a:t>
            </a:r>
            <a:endParaRPr/>
          </a:p>
        </p:txBody>
      </p:sp>
      <p:sp>
        <p:nvSpPr>
          <p:cNvPr id="2128" name="Google Shape;2128;p33"/>
          <p:cNvSpPr txBox="1"/>
          <p:nvPr/>
        </p:nvSpPr>
        <p:spPr>
          <a:xfrm>
            <a:off x="662400" y="1486723"/>
            <a:ext cx="3835981" cy="1916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Flink’s ability to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 data in real-time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makes it well-suited for fraud detection applications.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Timely responses are crucial.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Detect fraud transaction immediately. 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34"/>
          <p:cNvSpPr txBox="1"/>
          <p:nvPr>
            <p:ph type="title"/>
          </p:nvPr>
        </p:nvSpPr>
        <p:spPr>
          <a:xfrm>
            <a:off x="2049143" y="1620750"/>
            <a:ext cx="5045714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Popularity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Community size</a:t>
            </a:r>
            <a:endParaRPr/>
          </a:p>
        </p:txBody>
      </p:sp>
      <p:sp>
        <p:nvSpPr>
          <p:cNvPr id="2139" name="Google Shape;2139;p35"/>
          <p:cNvSpPr txBox="1"/>
          <p:nvPr>
            <p:ph idx="2" type="subTitle"/>
          </p:nvPr>
        </p:nvSpPr>
        <p:spPr>
          <a:xfrm>
            <a:off x="532270" y="1383202"/>
            <a:ext cx="3975753" cy="486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1"/>
                </a:solidFill>
              </a:rPr>
              <a:t>Apache community</a:t>
            </a:r>
            <a:endParaRPr/>
          </a:p>
        </p:txBody>
      </p:sp>
      <p:sp>
        <p:nvSpPr>
          <p:cNvPr id="2140" name="Google Shape;2140;p35"/>
          <p:cNvSpPr txBox="1"/>
          <p:nvPr>
            <p:ph idx="5" type="subTitle"/>
          </p:nvPr>
        </p:nvSpPr>
        <p:spPr>
          <a:xfrm>
            <a:off x="532270" y="1857192"/>
            <a:ext cx="3975752" cy="195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Apache Software Foundation (ASF) provides support and infrastructure for a wide range of projects covering areas: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6FC"/>
              </a:buClr>
              <a:buSzPts val="1600"/>
              <a:buFont typeface="Arial"/>
              <a:buChar char="•"/>
            </a:pPr>
            <a:r>
              <a:rPr b="1"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Web servers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6FC"/>
              </a:buClr>
              <a:buSzPts val="1600"/>
              <a:buFont typeface="Arial"/>
              <a:buChar char="•"/>
            </a:pPr>
            <a:r>
              <a:rPr b="1"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Big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6FC"/>
              </a:buClr>
              <a:buSzPts val="1600"/>
              <a:buFont typeface="Arial"/>
              <a:buChar char="•"/>
            </a:pPr>
            <a:r>
              <a:rPr b="1"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Artificial intelligence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6FC"/>
              </a:buClr>
              <a:buSzPts val="1600"/>
              <a:buFont typeface="Arial"/>
              <a:buChar char="•"/>
            </a:pPr>
            <a:r>
              <a:rPr b="1" lang="en-US"/>
              <a:t>N</a:t>
            </a:r>
            <a:r>
              <a:rPr b="1" lang="en-US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etworking,…</a:t>
            </a:r>
            <a:endParaRPr/>
          </a:p>
        </p:txBody>
      </p:sp>
      <p:cxnSp>
        <p:nvCxnSpPr>
          <p:cNvPr id="2141" name="Google Shape;2141;p35"/>
          <p:cNvCxnSpPr/>
          <p:nvPr/>
        </p:nvCxnSpPr>
        <p:spPr>
          <a:xfrm>
            <a:off x="4508026" y="1383202"/>
            <a:ext cx="0" cy="2612329"/>
          </a:xfrm>
          <a:prstGeom prst="straightConnector1">
            <a:avLst/>
          </a:prstGeom>
          <a:noFill/>
          <a:ln cap="flat" cmpd="sng" w="1270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2" name="Google Shape;2142;p35"/>
          <p:cNvGrpSpPr/>
          <p:nvPr/>
        </p:nvGrpSpPr>
        <p:grpSpPr>
          <a:xfrm>
            <a:off x="2299459" y="4286834"/>
            <a:ext cx="4417124" cy="29468"/>
            <a:chOff x="2345129" y="4772508"/>
            <a:chExt cx="4417124" cy="29468"/>
          </a:xfrm>
        </p:grpSpPr>
        <p:grpSp>
          <p:nvGrpSpPr>
            <p:cNvPr id="2143" name="Google Shape;2143;p35"/>
            <p:cNvGrpSpPr/>
            <p:nvPr/>
          </p:nvGrpSpPr>
          <p:grpSpPr>
            <a:xfrm>
              <a:off x="2345129" y="4772508"/>
              <a:ext cx="175013" cy="27000"/>
              <a:chOff x="5662375" y="212375"/>
              <a:chExt cx="175013" cy="27000"/>
            </a:xfrm>
          </p:grpSpPr>
          <p:sp>
            <p:nvSpPr>
              <p:cNvPr id="2144" name="Google Shape;2144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7" name="Google Shape;2147;p35"/>
            <p:cNvGrpSpPr/>
            <p:nvPr/>
          </p:nvGrpSpPr>
          <p:grpSpPr>
            <a:xfrm>
              <a:off x="6587240" y="4774976"/>
              <a:ext cx="175013" cy="27000"/>
              <a:chOff x="5662375" y="212375"/>
              <a:chExt cx="175013" cy="27000"/>
            </a:xfrm>
          </p:grpSpPr>
          <p:sp>
            <p:nvSpPr>
              <p:cNvPr id="2148" name="Google Shape;2148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1" name="Google Shape;2151;p35"/>
          <p:cNvSpPr txBox="1"/>
          <p:nvPr/>
        </p:nvSpPr>
        <p:spPr>
          <a:xfrm>
            <a:off x="4508171" y="1383201"/>
            <a:ext cx="4158447" cy="486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Apache Flink community</a:t>
            </a:r>
            <a:endParaRPr/>
          </a:p>
        </p:txBody>
      </p:sp>
      <p:sp>
        <p:nvSpPr>
          <p:cNvPr id="2152" name="Google Shape;2152;p35"/>
          <p:cNvSpPr txBox="1"/>
          <p:nvPr/>
        </p:nvSpPr>
        <p:spPr>
          <a:xfrm>
            <a:off x="4508021" y="1856274"/>
            <a:ext cx="4158447" cy="691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Flink is still quite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new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the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community is not too strong.</a:t>
            </a:r>
            <a:endParaRPr/>
          </a:p>
        </p:txBody>
      </p:sp>
      <p:pic>
        <p:nvPicPr>
          <p:cNvPr id="2153" name="Google Shape;21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10612958">
            <a:off x="4577584" y="2613343"/>
            <a:ext cx="373837" cy="215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54" name="Google Shape;2154;p35"/>
          <p:cNvSpPr txBox="1"/>
          <p:nvPr/>
        </p:nvSpPr>
        <p:spPr>
          <a:xfrm>
            <a:off x="4957002" y="2486527"/>
            <a:ext cx="3719444" cy="691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Hard to research </a:t>
            </a: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find an optimal solution when some problems occur.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Industries</a:t>
            </a:r>
            <a:endParaRPr/>
          </a:p>
        </p:txBody>
      </p:sp>
      <p:grpSp>
        <p:nvGrpSpPr>
          <p:cNvPr id="2160" name="Google Shape;2160;p36"/>
          <p:cNvGrpSpPr/>
          <p:nvPr/>
        </p:nvGrpSpPr>
        <p:grpSpPr>
          <a:xfrm>
            <a:off x="779595" y="2185733"/>
            <a:ext cx="2559063" cy="1823298"/>
            <a:chOff x="785966" y="1549065"/>
            <a:chExt cx="2559063" cy="1823298"/>
          </a:xfrm>
        </p:grpSpPr>
        <p:pic>
          <p:nvPicPr>
            <p:cNvPr descr="How to Easily Buy Just One Single Item on Alibaba.com" id="2161" name="Google Shape;2161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4416" y="1549065"/>
              <a:ext cx="1759056" cy="879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2" name="Google Shape;2162;p36"/>
            <p:cNvSpPr txBox="1"/>
            <p:nvPr/>
          </p:nvSpPr>
          <p:spPr>
            <a:xfrm>
              <a:off x="785966" y="2570191"/>
              <a:ext cx="2559063" cy="802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Real-time analytics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 processing tasks</a:t>
              </a:r>
              <a:endParaRPr/>
            </a:p>
          </p:txBody>
        </p:sp>
      </p:grpSp>
      <p:grpSp>
        <p:nvGrpSpPr>
          <p:cNvPr id="2163" name="Google Shape;2163;p36"/>
          <p:cNvGrpSpPr/>
          <p:nvPr/>
        </p:nvGrpSpPr>
        <p:grpSpPr>
          <a:xfrm>
            <a:off x="3389118" y="2185733"/>
            <a:ext cx="2787610" cy="2313249"/>
            <a:chOff x="3395489" y="1549065"/>
            <a:chExt cx="2787610" cy="2313249"/>
          </a:xfrm>
        </p:grpSpPr>
        <p:pic>
          <p:nvPicPr>
            <p:cNvPr descr="Netflix:Amazon.com:Appstore for Android" id="2164" name="Google Shape;2164;p36"/>
            <p:cNvPicPr preferRelativeResize="0"/>
            <p:nvPr/>
          </p:nvPicPr>
          <p:blipFill rotWithShape="1">
            <a:blip r:embed="rId4">
              <a:alphaModFix/>
            </a:blip>
            <a:srcRect b="0" l="0" r="2327" t="0"/>
            <a:stretch/>
          </p:blipFill>
          <p:spPr>
            <a:xfrm>
              <a:off x="3669437" y="1549065"/>
              <a:ext cx="1759056" cy="87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5" name="Google Shape;2165;p36"/>
            <p:cNvSpPr txBox="1"/>
            <p:nvPr/>
          </p:nvSpPr>
          <p:spPr>
            <a:xfrm>
              <a:off x="3395489" y="2568823"/>
              <a:ext cx="2787610" cy="1293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Real-time event processing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Monitoring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Analytics</a:t>
              </a:r>
              <a:endParaRPr/>
            </a:p>
            <a:p>
              <a:pPr indent="-1333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EB6FC"/>
                </a:buClr>
                <a:buSzPts val="2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2166" name="Google Shape;2166;p36"/>
          <p:cNvGrpSpPr/>
          <p:nvPr/>
        </p:nvGrpSpPr>
        <p:grpSpPr>
          <a:xfrm>
            <a:off x="6033427" y="2185732"/>
            <a:ext cx="2787610" cy="2313251"/>
            <a:chOff x="6039798" y="1549064"/>
            <a:chExt cx="2787610" cy="2313251"/>
          </a:xfrm>
        </p:grpSpPr>
        <p:sp>
          <p:nvSpPr>
            <p:cNvPr id="2167" name="Google Shape;2167;p36"/>
            <p:cNvSpPr txBox="1"/>
            <p:nvPr/>
          </p:nvSpPr>
          <p:spPr>
            <a:xfrm>
              <a:off x="6039798" y="2568824"/>
              <a:ext cx="2787610" cy="1293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Real-time analytics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Fraud detection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EB6FC"/>
                </a:buClr>
                <a:buSzPts val="24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Recommendation systems </a:t>
              </a:r>
              <a:endParaRPr/>
            </a:p>
            <a:p>
              <a:pPr indent="-1333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EB6FC"/>
                </a:buClr>
                <a:buSzPts val="2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pic>
          <p:nvPicPr>
            <p:cNvPr descr="Strategy Study: How Tencent used foreign ideas to take over the Chinese  gaming and tech market" id="2168" name="Google Shape;2168;p36"/>
            <p:cNvPicPr preferRelativeResize="0"/>
            <p:nvPr/>
          </p:nvPicPr>
          <p:blipFill rotWithShape="1">
            <a:blip r:embed="rId5">
              <a:alphaModFix/>
            </a:blip>
            <a:srcRect b="11110" l="0" r="0" t="0"/>
            <a:stretch/>
          </p:blipFill>
          <p:spPr>
            <a:xfrm>
              <a:off x="6274458" y="1549064"/>
              <a:ext cx="1759056" cy="8795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9" name="Google Shape;2169;p36"/>
          <p:cNvSpPr txBox="1"/>
          <p:nvPr/>
        </p:nvSpPr>
        <p:spPr>
          <a:xfrm>
            <a:off x="514753" y="1141033"/>
            <a:ext cx="8154537" cy="802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Many tech companies, enterprises, and research institutions have embraced Flink for its advanced </a:t>
            </a:r>
            <a:r>
              <a:rPr b="1" i="0" lang="en-US" sz="1600" u="none" cap="none" strike="noStrike">
                <a:solidFill>
                  <a:srgbClr val="0383D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real-time stream processing capabilities.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37"/>
          <p:cNvSpPr txBox="1"/>
          <p:nvPr>
            <p:ph type="title"/>
          </p:nvPr>
        </p:nvSpPr>
        <p:spPr>
          <a:xfrm>
            <a:off x="2049143" y="1620750"/>
            <a:ext cx="5045714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Comparison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8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180" name="Google Shape;21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950" y="1262132"/>
            <a:ext cx="18161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Storm - Wikipedia" id="2181" name="Google Shape;21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586" y="1424666"/>
            <a:ext cx="2825397" cy="942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fka&quot; Icon - Download for free – Iconduck" id="2182" name="Google Shape;218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2669" y="1424666"/>
            <a:ext cx="2082745" cy="9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2000" y="3665275"/>
            <a:ext cx="2340000" cy="1146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4" name="Google Shape;2184;p38"/>
          <p:cNvSpPr txBox="1"/>
          <p:nvPr/>
        </p:nvSpPr>
        <p:spPr>
          <a:xfrm>
            <a:off x="2208150" y="2714298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39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190" name="Google Shape;21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064" y="1032984"/>
            <a:ext cx="1363472" cy="70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200" y="854876"/>
            <a:ext cx="1756800" cy="8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92" name="Google Shape;2192;p39"/>
          <p:cNvSpPr txBox="1"/>
          <p:nvPr/>
        </p:nvSpPr>
        <p:spPr>
          <a:xfrm>
            <a:off x="4219200" y="1168242"/>
            <a:ext cx="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VS</a:t>
            </a:r>
            <a:endParaRPr/>
          </a:p>
        </p:txBody>
      </p:sp>
      <p:sp>
        <p:nvSpPr>
          <p:cNvPr id="2193" name="Google Shape;2193;p39"/>
          <p:cNvSpPr txBox="1"/>
          <p:nvPr>
            <p:ph idx="1" type="subTitle"/>
          </p:nvPr>
        </p:nvSpPr>
        <p:spPr>
          <a:xfrm>
            <a:off x="2851200" y="2217104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Lazy Transformations</a:t>
            </a:r>
            <a:endParaRPr/>
          </a:p>
          <a:p>
            <a:pPr indent="0" lvl="0" marL="12700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In-memory processing</a:t>
            </a:r>
            <a:endParaRPr/>
          </a:p>
          <a:p>
            <a:pPr indent="0" lvl="0" marL="12700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Processing data streaming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00"/>
              <a:t>Introduction</a:t>
            </a:r>
            <a:endParaRPr/>
          </a:p>
        </p:txBody>
      </p:sp>
      <p:sp>
        <p:nvSpPr>
          <p:cNvPr id="1417" name="Google Shape;1417;p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0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199" name="Google Shape;21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064" y="1032984"/>
            <a:ext cx="1363472" cy="70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200" y="854876"/>
            <a:ext cx="1756800" cy="8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40"/>
          <p:cNvSpPr txBox="1"/>
          <p:nvPr/>
        </p:nvSpPr>
        <p:spPr>
          <a:xfrm>
            <a:off x="4219200" y="1168242"/>
            <a:ext cx="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VS</a:t>
            </a:r>
            <a:endParaRPr/>
          </a:p>
        </p:txBody>
      </p:sp>
      <p:sp>
        <p:nvSpPr>
          <p:cNvPr id="2202" name="Google Shape;2202;p40"/>
          <p:cNvSpPr txBox="1"/>
          <p:nvPr/>
        </p:nvSpPr>
        <p:spPr>
          <a:xfrm>
            <a:off x="3016800" y="1800850"/>
            <a:ext cx="31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Programming Model</a:t>
            </a:r>
            <a:endParaRPr/>
          </a:p>
        </p:txBody>
      </p:sp>
      <p:cxnSp>
        <p:nvCxnSpPr>
          <p:cNvPr id="2203" name="Google Shape;2203;p40"/>
          <p:cNvCxnSpPr/>
          <p:nvPr/>
        </p:nvCxnSpPr>
        <p:spPr>
          <a:xfrm>
            <a:off x="4572000" y="2491200"/>
            <a:ext cx="0" cy="2071520"/>
          </a:xfrm>
          <a:prstGeom prst="straightConnector1">
            <a:avLst/>
          </a:prstGeom>
          <a:noFill/>
          <a:ln cap="flat" cmpd="sng" w="28575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4" name="Google Shape;2204;p40"/>
          <p:cNvSpPr txBox="1"/>
          <p:nvPr>
            <p:ph idx="1" type="subTitle"/>
          </p:nvPr>
        </p:nvSpPr>
        <p:spPr>
          <a:xfrm>
            <a:off x="900001" y="2433458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DataStream API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 continuously streams processing and </a:t>
            </a: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 API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batch processing</a:t>
            </a:r>
            <a:endParaRPr/>
          </a:p>
          <a:p>
            <a:pPr indent="0" lvl="0" marL="127000" rtl="0" algn="just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Built-in support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managing stateful computations </a:t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5" name="Google Shape;2205;p40"/>
          <p:cNvSpPr txBox="1"/>
          <p:nvPr/>
        </p:nvSpPr>
        <p:spPr>
          <a:xfrm>
            <a:off x="4572000" y="2433458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Resilient Distributed Dataset (RDD)</a:t>
            </a: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is  immutable distributed collections of objects</a:t>
            </a:r>
            <a:endParaRPr/>
          </a:p>
          <a:p>
            <a:pPr indent="0" lvl="0" marL="127000" marR="0" rtl="0" algn="just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State need to be stored in external systems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limited support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stateful computations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1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211" name="Google Shape;22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064" y="1032984"/>
            <a:ext cx="1363472" cy="70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200" y="854876"/>
            <a:ext cx="1756800" cy="8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p41"/>
          <p:cNvSpPr txBox="1"/>
          <p:nvPr/>
        </p:nvSpPr>
        <p:spPr>
          <a:xfrm>
            <a:off x="4219200" y="1168242"/>
            <a:ext cx="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VS</a:t>
            </a:r>
            <a:endParaRPr/>
          </a:p>
        </p:txBody>
      </p:sp>
      <p:sp>
        <p:nvSpPr>
          <p:cNvPr id="2214" name="Google Shape;2214;p41"/>
          <p:cNvSpPr txBox="1"/>
          <p:nvPr/>
        </p:nvSpPr>
        <p:spPr>
          <a:xfrm>
            <a:off x="3016800" y="1800850"/>
            <a:ext cx="31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Latency</a:t>
            </a:r>
            <a:endParaRPr/>
          </a:p>
        </p:txBody>
      </p:sp>
      <p:cxnSp>
        <p:nvCxnSpPr>
          <p:cNvPr id="2215" name="Google Shape;2215;p41"/>
          <p:cNvCxnSpPr/>
          <p:nvPr/>
        </p:nvCxnSpPr>
        <p:spPr>
          <a:xfrm>
            <a:off x="4572000" y="2491200"/>
            <a:ext cx="0" cy="2071520"/>
          </a:xfrm>
          <a:prstGeom prst="straightConnector1">
            <a:avLst/>
          </a:prstGeom>
          <a:noFill/>
          <a:ln cap="flat" cmpd="sng" w="28575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6" name="Google Shape;2216;p41"/>
          <p:cNvSpPr txBox="1"/>
          <p:nvPr>
            <p:ph idx="1" type="subTitle"/>
          </p:nvPr>
        </p:nvSpPr>
        <p:spPr>
          <a:xfrm>
            <a:off x="900001" y="2433458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Native support for data streaming processing</a:t>
            </a:r>
            <a:endParaRPr/>
          </a:p>
          <a:p>
            <a:pPr indent="0" lvl="0" marL="127000" rtl="0" algn="just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→ </a:t>
            </a: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Low latency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processing data streaming</a:t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7" name="Google Shape;2217;p41"/>
          <p:cNvSpPr txBox="1"/>
          <p:nvPr/>
        </p:nvSpPr>
        <p:spPr>
          <a:xfrm>
            <a:off x="4572000" y="2433458"/>
            <a:ext cx="3347997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Optimized for batch processing and micro-batch streaming</a:t>
            </a:r>
            <a:endParaRPr/>
          </a:p>
          <a:p>
            <a:pPr indent="0" lvl="0" marL="1270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→ Streaming data is collected as fixed mini-batch and applied batch processing</a:t>
            </a:r>
            <a:endParaRPr/>
          </a:p>
          <a:p>
            <a:pPr indent="0" lvl="0" marL="127000" marR="0" rtl="0" algn="just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→ </a:t>
            </a: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Higher latency </a:t>
            </a: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 Flink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2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223" name="Google Shape;22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064" y="1032984"/>
            <a:ext cx="1363472" cy="70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200" y="854876"/>
            <a:ext cx="1756800" cy="8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5" name="Google Shape;2225;p42"/>
          <p:cNvSpPr txBox="1"/>
          <p:nvPr/>
        </p:nvSpPr>
        <p:spPr>
          <a:xfrm>
            <a:off x="4219200" y="1168242"/>
            <a:ext cx="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VS</a:t>
            </a:r>
            <a:endParaRPr/>
          </a:p>
        </p:txBody>
      </p:sp>
      <p:sp>
        <p:nvSpPr>
          <p:cNvPr id="2226" name="Google Shape;2226;p42"/>
          <p:cNvSpPr txBox="1"/>
          <p:nvPr/>
        </p:nvSpPr>
        <p:spPr>
          <a:xfrm>
            <a:off x="3016800" y="1800850"/>
            <a:ext cx="31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Fault Tolerance</a:t>
            </a:r>
            <a:endParaRPr/>
          </a:p>
        </p:txBody>
      </p:sp>
      <p:cxnSp>
        <p:nvCxnSpPr>
          <p:cNvPr id="2227" name="Google Shape;2227;p42"/>
          <p:cNvCxnSpPr/>
          <p:nvPr/>
        </p:nvCxnSpPr>
        <p:spPr>
          <a:xfrm>
            <a:off x="4572000" y="2491200"/>
            <a:ext cx="0" cy="2071520"/>
          </a:xfrm>
          <a:prstGeom prst="straightConnector1">
            <a:avLst/>
          </a:prstGeom>
          <a:noFill/>
          <a:ln cap="flat" cmpd="sng" w="28575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8" name="Google Shape;2228;p42"/>
          <p:cNvSpPr txBox="1"/>
          <p:nvPr>
            <p:ph idx="1" type="subTitle"/>
          </p:nvPr>
        </p:nvSpPr>
        <p:spPr>
          <a:xfrm>
            <a:off x="900001" y="2433458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Mechanism called "checkpointing" </a:t>
            </a:r>
            <a:endParaRPr/>
          </a:p>
          <a:p>
            <a:pPr indent="0" lvl="0" marL="127000" rtl="0" algn="just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periodically saves the state of the streaming application → recover in case of failures.</a:t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2"/>
          <p:cNvSpPr txBox="1"/>
          <p:nvPr/>
        </p:nvSpPr>
        <p:spPr>
          <a:xfrm>
            <a:off x="4572000" y="2433458"/>
            <a:ext cx="3441600" cy="2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Information is stored in RDDs, which enables it to recompute lost partitions in case of failures.</a:t>
            </a:r>
            <a:endParaRPr b="0" i="0" sz="16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43"/>
          <p:cNvSpPr txBox="1"/>
          <p:nvPr>
            <p:ph type="title"/>
          </p:nvPr>
        </p:nvSpPr>
        <p:spPr>
          <a:xfrm>
            <a:off x="2655794" y="2715230"/>
            <a:ext cx="3839135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00"/>
              <a:t>Demonstration  </a:t>
            </a:r>
            <a:endParaRPr/>
          </a:p>
        </p:txBody>
      </p:sp>
      <p:sp>
        <p:nvSpPr>
          <p:cNvPr id="2235" name="Google Shape;2235;p4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4"/>
          <p:cNvSpPr txBox="1"/>
          <p:nvPr>
            <p:ph type="title"/>
          </p:nvPr>
        </p:nvSpPr>
        <p:spPr>
          <a:xfrm>
            <a:off x="2208150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Demonstation</a:t>
            </a:r>
            <a:endParaRPr/>
          </a:p>
        </p:txBody>
      </p:sp>
      <p:pic>
        <p:nvPicPr>
          <p:cNvPr id="2241" name="Google Shape;22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600" y="1063676"/>
            <a:ext cx="1756800" cy="8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p44"/>
          <p:cNvSpPr txBox="1"/>
          <p:nvPr/>
        </p:nvSpPr>
        <p:spPr>
          <a:xfrm>
            <a:off x="3362400" y="2401614"/>
            <a:ext cx="2419200" cy="4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Fraud Detection </a:t>
            </a:r>
            <a:endParaRPr b="1" i="0" sz="16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43" name="Google Shape;22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392" y="2813364"/>
            <a:ext cx="7369216" cy="181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5"/>
          <p:cNvSpPr txBox="1"/>
          <p:nvPr>
            <p:ph type="title"/>
          </p:nvPr>
        </p:nvSpPr>
        <p:spPr>
          <a:xfrm>
            <a:off x="2971800" y="2654718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00"/>
              <a:t>Discussions Conclusion </a:t>
            </a:r>
            <a:endParaRPr/>
          </a:p>
        </p:txBody>
      </p:sp>
      <p:sp>
        <p:nvSpPr>
          <p:cNvPr id="2249" name="Google Shape;2249;p4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4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255" name="Google Shape;2255;p46"/>
          <p:cNvSpPr txBox="1"/>
          <p:nvPr>
            <p:ph idx="1" type="subTitle"/>
          </p:nvPr>
        </p:nvSpPr>
        <p:spPr>
          <a:xfrm>
            <a:off x="4060358" y="1405863"/>
            <a:ext cx="4249848" cy="26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Low latency Stream Processing</a:t>
            </a:r>
            <a:r>
              <a:rPr lang="en-US"/>
              <a:t>, enabling </a:t>
            </a:r>
            <a:r>
              <a:rPr b="1" lang="en-US"/>
              <a:t>real-time</a:t>
            </a:r>
            <a:r>
              <a:rPr lang="en-US"/>
              <a:t> analytics.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Scalability</a:t>
            </a:r>
            <a:r>
              <a:rPr lang="en-US"/>
              <a:t>, due its great parallel capabilities.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/>
              <a:t>Stateful Processing</a:t>
            </a:r>
            <a:r>
              <a:rPr lang="en-US"/>
              <a:t>, providing several </a:t>
            </a:r>
            <a:r>
              <a:rPr b="1" lang="en-US"/>
              <a:t>built-in fault tolerance systems.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/>
              <a:t>Flexibility, </a:t>
            </a:r>
            <a:r>
              <a:rPr b="1" lang="en-US"/>
              <a:t>supporting both batch and stream processing.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56" name="Google Shape;2256;p46"/>
          <p:cNvGrpSpPr/>
          <p:nvPr/>
        </p:nvGrpSpPr>
        <p:grpSpPr>
          <a:xfrm>
            <a:off x="271935" y="1670481"/>
            <a:ext cx="3584753" cy="2934361"/>
            <a:chOff x="845850" y="467825"/>
            <a:chExt cx="5996575" cy="4908600"/>
          </a:xfrm>
        </p:grpSpPr>
        <p:sp>
          <p:nvSpPr>
            <p:cNvPr id="2257" name="Google Shape;2257;p46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4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Disadvantages</a:t>
            </a:r>
            <a:endParaRPr/>
          </a:p>
        </p:txBody>
      </p:sp>
      <p:grpSp>
        <p:nvGrpSpPr>
          <p:cNvPr id="2499" name="Google Shape;2499;p47"/>
          <p:cNvGrpSpPr/>
          <p:nvPr/>
        </p:nvGrpSpPr>
        <p:grpSpPr>
          <a:xfrm>
            <a:off x="4572000" y="1699146"/>
            <a:ext cx="4539026" cy="3101579"/>
            <a:chOff x="277900" y="420125"/>
            <a:chExt cx="6852525" cy="4682425"/>
          </a:xfrm>
        </p:grpSpPr>
        <p:sp>
          <p:nvSpPr>
            <p:cNvPr id="2500" name="Google Shape;2500;p47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48216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47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47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47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47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47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1" name="Google Shape;2691;p47"/>
          <p:cNvSpPr txBox="1"/>
          <p:nvPr>
            <p:ph idx="1" type="subTitle"/>
          </p:nvPr>
        </p:nvSpPr>
        <p:spPr>
          <a:xfrm>
            <a:off x="281020" y="1688497"/>
            <a:ext cx="4536317" cy="175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Python/SQL API still misses a few features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comparison with the Java/Scala.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Complicated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documentations, not user-friendly.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Community </a:t>
            </a:r>
            <a:r>
              <a:rPr b="1"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smaller than other frameworks.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48"/>
          <p:cNvSpPr txBox="1"/>
          <p:nvPr>
            <p:ph type="title"/>
          </p:nvPr>
        </p:nvSpPr>
        <p:spPr>
          <a:xfrm>
            <a:off x="4572000" y="12415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Apache Flink Feature Ratings</a:t>
            </a:r>
            <a:endParaRPr/>
          </a:p>
        </p:txBody>
      </p:sp>
      <p:pic>
        <p:nvPicPr>
          <p:cNvPr descr="A screenshot of a graph&#10;&#10;Description automatically generated" id="2697" name="Google Shape;26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835" y="1625539"/>
            <a:ext cx="6677957" cy="24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2698" name="Google Shape;2698;p48"/>
          <p:cNvSpPr txBox="1"/>
          <p:nvPr/>
        </p:nvSpPr>
        <p:spPr>
          <a:xfrm>
            <a:off x="3683920" y="3996715"/>
            <a:ext cx="4690872" cy="315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None/>
            </a:pPr>
            <a:r>
              <a:rPr b="0" i="0" lang="en-US" sz="10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https://www.trustradius.com/products/apache-flink/reviews?qs=feature-ratings#reviews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" name="Google Shape;2703;p49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14" y="1760052"/>
            <a:ext cx="3218699" cy="20949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Google Shape;2704;p49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When Apache Flink ?</a:t>
            </a:r>
            <a:endParaRPr/>
          </a:p>
        </p:txBody>
      </p:sp>
      <p:sp>
        <p:nvSpPr>
          <p:cNvPr id="2705" name="Google Shape;2705;p49"/>
          <p:cNvSpPr txBox="1"/>
          <p:nvPr/>
        </p:nvSpPr>
        <p:spPr>
          <a:xfrm>
            <a:off x="3705154" y="1760052"/>
            <a:ext cx="5343311" cy="134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Event-driven Applications</a:t>
            </a:r>
            <a:endParaRPr/>
          </a:p>
          <a:p>
            <a:pPr indent="-330200" lvl="8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IoT sensor data processing.</a:t>
            </a:r>
            <a:endParaRPr/>
          </a:p>
          <a:p>
            <a:pPr indent="-330200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Clickstream analysis.</a:t>
            </a:r>
            <a:endParaRPr/>
          </a:p>
          <a:p>
            <a:pPr indent="-330200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 monitoring.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06" name="Google Shape;2706;p49"/>
          <p:cNvSpPr txBox="1"/>
          <p:nvPr/>
        </p:nvSpPr>
        <p:spPr>
          <a:xfrm>
            <a:off x="3705153" y="3217207"/>
            <a:ext cx="5343311" cy="14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Real-time Analytics</a:t>
            </a:r>
            <a:endParaRPr/>
          </a:p>
          <a:p>
            <a:pPr indent="-330200" lvl="8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Monitoring user activities.</a:t>
            </a:r>
            <a:endParaRPr/>
          </a:p>
          <a:p>
            <a:pPr indent="-330200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Analyzing IoT device data.</a:t>
            </a:r>
            <a:endParaRPr/>
          </a:p>
          <a:p>
            <a:pPr indent="-330200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Processing financial transactions in real-time.</a:t>
            </a:r>
            <a:endParaRPr/>
          </a:p>
        </p:txBody>
      </p:sp>
      <p:sp>
        <p:nvSpPr>
          <p:cNvPr id="2707" name="Google Shape;2707;p49"/>
          <p:cNvSpPr txBox="1"/>
          <p:nvPr/>
        </p:nvSpPr>
        <p:spPr>
          <a:xfrm>
            <a:off x="4045304" y="1238702"/>
            <a:ext cx="5343311" cy="409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Fault tolerance and consistency are crucial. </a:t>
            </a:r>
            <a:endParaRPr/>
          </a:p>
        </p:txBody>
      </p:sp>
      <p:grpSp>
        <p:nvGrpSpPr>
          <p:cNvPr id="2708" name="Google Shape;2708;p49"/>
          <p:cNvGrpSpPr/>
          <p:nvPr/>
        </p:nvGrpSpPr>
        <p:grpSpPr>
          <a:xfrm>
            <a:off x="3883418" y="1359868"/>
            <a:ext cx="218254" cy="245410"/>
            <a:chOff x="2523000" y="1954875"/>
            <a:chExt cx="262325" cy="295000"/>
          </a:xfrm>
        </p:grpSpPr>
        <p:sp>
          <p:nvSpPr>
            <p:cNvPr id="2709" name="Google Shape;2709;p49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1" name="Google Shape;2711;p49"/>
          <p:cNvCxnSpPr/>
          <p:nvPr/>
        </p:nvCxnSpPr>
        <p:spPr>
          <a:xfrm>
            <a:off x="3705153" y="1757001"/>
            <a:ext cx="5056710" cy="0"/>
          </a:xfrm>
          <a:prstGeom prst="straightConnector1">
            <a:avLst/>
          </a:prstGeom>
          <a:noFill/>
          <a:ln cap="flat" cmpd="sng" w="1270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2" name="Google Shape;2712;p49"/>
          <p:cNvCxnSpPr/>
          <p:nvPr/>
        </p:nvCxnSpPr>
        <p:spPr>
          <a:xfrm>
            <a:off x="3755195" y="3217207"/>
            <a:ext cx="5056710" cy="0"/>
          </a:xfrm>
          <a:prstGeom prst="straightConnector1">
            <a:avLst/>
          </a:prstGeom>
          <a:noFill/>
          <a:ln cap="flat" cmpd="sng" w="12700">
            <a:solidFill>
              <a:srgbClr val="70C1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"/>
          <p:cNvSpPr txBox="1"/>
          <p:nvPr>
            <p:ph type="title"/>
          </p:nvPr>
        </p:nvSpPr>
        <p:spPr>
          <a:xfrm>
            <a:off x="1198346" y="1897255"/>
            <a:ext cx="7004484" cy="1066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Apache Flink is an </a:t>
            </a:r>
            <a:r>
              <a:rPr lang="en-US">
                <a:solidFill>
                  <a:srgbClr val="046DB5"/>
                </a:solidFill>
              </a:rPr>
              <a:t>open-source stream processing framework</a:t>
            </a:r>
            <a:endParaRPr/>
          </a:p>
        </p:txBody>
      </p:sp>
      <p:sp>
        <p:nvSpPr>
          <p:cNvPr id="1423" name="Google Shape;1423;p5"/>
          <p:cNvSpPr txBox="1"/>
          <p:nvPr>
            <p:ph idx="1" type="subTitle"/>
          </p:nvPr>
        </p:nvSpPr>
        <p:spPr>
          <a:xfrm>
            <a:off x="1198346" y="2963771"/>
            <a:ext cx="6747308" cy="73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 and analyze </a:t>
            </a:r>
            <a:r>
              <a:rPr lang="en-US" sz="16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large volumes of continuous streams of data </a:t>
            </a: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with </a:t>
            </a:r>
            <a:r>
              <a:rPr lang="en-US" sz="16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low latency </a:t>
            </a: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</a:t>
            </a:r>
            <a:r>
              <a:rPr lang="en-US" sz="16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throughput </a:t>
            </a:r>
            <a:r>
              <a:rPr lang="en-U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</a:t>
            </a:r>
            <a:r>
              <a:rPr lang="en-US" sz="1600">
                <a:solidFill>
                  <a:srgbClr val="046DB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distributed systems</a:t>
            </a: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/>
          </a:p>
        </p:txBody>
      </p:sp>
      <p:pic>
        <p:nvPicPr>
          <p:cNvPr descr="Apache Flink - Wikipedia" id="1424" name="Google Shape;14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346" y="619693"/>
            <a:ext cx="2007466" cy="98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50"/>
          <p:cNvSpPr txBox="1"/>
          <p:nvPr>
            <p:ph type="title"/>
          </p:nvPr>
        </p:nvSpPr>
        <p:spPr>
          <a:xfrm>
            <a:off x="2049143" y="1620750"/>
            <a:ext cx="5045714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2" name="Google Shape;2722;p51"/>
          <p:cNvGrpSpPr/>
          <p:nvPr/>
        </p:nvGrpSpPr>
        <p:grpSpPr>
          <a:xfrm>
            <a:off x="6523190" y="3198075"/>
            <a:ext cx="3189074" cy="2911520"/>
            <a:chOff x="1338075" y="463925"/>
            <a:chExt cx="5022575" cy="4585450"/>
          </a:xfrm>
        </p:grpSpPr>
        <p:sp>
          <p:nvSpPr>
            <p:cNvPr id="2723" name="Google Shape;2723;p51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51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51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1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51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51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1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51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51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51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51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51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51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51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51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51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51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51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51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51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7" name="Google Shape;2987;p51"/>
          <p:cNvGrpSpPr/>
          <p:nvPr/>
        </p:nvGrpSpPr>
        <p:grpSpPr>
          <a:xfrm>
            <a:off x="371242" y="80097"/>
            <a:ext cx="1558870" cy="1436701"/>
            <a:chOff x="231103" y="176099"/>
            <a:chExt cx="1886209" cy="1738386"/>
          </a:xfrm>
        </p:grpSpPr>
        <p:sp>
          <p:nvSpPr>
            <p:cNvPr id="2988" name="Google Shape;2988;p51"/>
            <p:cNvSpPr/>
            <p:nvPr/>
          </p:nvSpPr>
          <p:spPr>
            <a:xfrm>
              <a:off x="231103" y="176099"/>
              <a:ext cx="1886209" cy="149426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51"/>
            <p:cNvSpPr/>
            <p:nvPr/>
          </p:nvSpPr>
          <p:spPr>
            <a:xfrm>
              <a:off x="245487" y="297783"/>
              <a:ext cx="1859729" cy="1342349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51"/>
            <p:cNvSpPr/>
            <p:nvPr/>
          </p:nvSpPr>
          <p:spPr>
            <a:xfrm>
              <a:off x="2071141" y="303840"/>
              <a:ext cx="28016" cy="807234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51"/>
            <p:cNvSpPr/>
            <p:nvPr/>
          </p:nvSpPr>
          <p:spPr>
            <a:xfrm>
              <a:off x="2071141" y="1111048"/>
              <a:ext cx="28016" cy="522300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51"/>
            <p:cNvSpPr/>
            <p:nvPr/>
          </p:nvSpPr>
          <p:spPr>
            <a:xfrm>
              <a:off x="237919" y="279665"/>
              <a:ext cx="1869562" cy="7258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51"/>
            <p:cNvSpPr/>
            <p:nvPr/>
          </p:nvSpPr>
          <p:spPr>
            <a:xfrm>
              <a:off x="231885" y="272854"/>
              <a:ext cx="1882411" cy="86202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51"/>
            <p:cNvSpPr/>
            <p:nvPr/>
          </p:nvSpPr>
          <p:spPr>
            <a:xfrm>
              <a:off x="238673" y="290999"/>
              <a:ext cx="1872579" cy="1355190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51"/>
            <p:cNvSpPr/>
            <p:nvPr/>
          </p:nvSpPr>
          <p:spPr>
            <a:xfrm>
              <a:off x="1333009" y="399841"/>
              <a:ext cx="152793" cy="2269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51"/>
            <p:cNvSpPr/>
            <p:nvPr/>
          </p:nvSpPr>
          <p:spPr>
            <a:xfrm>
              <a:off x="1593177" y="399841"/>
              <a:ext cx="152793" cy="2269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51"/>
            <p:cNvSpPr/>
            <p:nvPr/>
          </p:nvSpPr>
          <p:spPr>
            <a:xfrm>
              <a:off x="1853346" y="399841"/>
              <a:ext cx="153547" cy="2269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51"/>
            <p:cNvSpPr/>
            <p:nvPr/>
          </p:nvSpPr>
          <p:spPr>
            <a:xfrm>
              <a:off x="1704351" y="1107279"/>
              <a:ext cx="122542" cy="385486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51"/>
            <p:cNvSpPr/>
            <p:nvPr/>
          </p:nvSpPr>
          <p:spPr>
            <a:xfrm>
              <a:off x="1698290" y="1100467"/>
              <a:ext cx="134664" cy="399081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51"/>
            <p:cNvSpPr/>
            <p:nvPr/>
          </p:nvSpPr>
          <p:spPr>
            <a:xfrm>
              <a:off x="1568233" y="1356677"/>
              <a:ext cx="122542" cy="136087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51"/>
            <p:cNvSpPr/>
            <p:nvPr/>
          </p:nvSpPr>
          <p:spPr>
            <a:xfrm>
              <a:off x="1562171" y="1350647"/>
              <a:ext cx="134637" cy="148902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51"/>
            <p:cNvSpPr/>
            <p:nvPr/>
          </p:nvSpPr>
          <p:spPr>
            <a:xfrm>
              <a:off x="1432087" y="596340"/>
              <a:ext cx="122542" cy="896425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1"/>
            <p:cNvSpPr/>
            <p:nvPr/>
          </p:nvSpPr>
          <p:spPr>
            <a:xfrm>
              <a:off x="1426052" y="590282"/>
              <a:ext cx="134637" cy="909266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1"/>
            <p:cNvSpPr/>
            <p:nvPr/>
          </p:nvSpPr>
          <p:spPr>
            <a:xfrm>
              <a:off x="1296722" y="641675"/>
              <a:ext cx="121787" cy="851089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1"/>
            <p:cNvSpPr/>
            <p:nvPr/>
          </p:nvSpPr>
          <p:spPr>
            <a:xfrm>
              <a:off x="1289908" y="635645"/>
              <a:ext cx="135391" cy="863904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1"/>
            <p:cNvSpPr/>
            <p:nvPr/>
          </p:nvSpPr>
          <p:spPr>
            <a:xfrm>
              <a:off x="1160577" y="1107279"/>
              <a:ext cx="122542" cy="385486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1"/>
            <p:cNvSpPr/>
            <p:nvPr/>
          </p:nvSpPr>
          <p:spPr>
            <a:xfrm>
              <a:off x="1153789" y="1100467"/>
              <a:ext cx="135391" cy="399081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1"/>
            <p:cNvSpPr/>
            <p:nvPr/>
          </p:nvSpPr>
          <p:spPr>
            <a:xfrm>
              <a:off x="1024459" y="982552"/>
              <a:ext cx="122542" cy="510212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1"/>
            <p:cNvSpPr/>
            <p:nvPr/>
          </p:nvSpPr>
          <p:spPr>
            <a:xfrm>
              <a:off x="1018398" y="975768"/>
              <a:ext cx="134664" cy="52378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1"/>
            <p:cNvSpPr/>
            <p:nvPr/>
          </p:nvSpPr>
          <p:spPr>
            <a:xfrm>
              <a:off x="888314" y="1424707"/>
              <a:ext cx="122569" cy="68057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51"/>
            <p:cNvSpPr/>
            <p:nvPr/>
          </p:nvSpPr>
          <p:spPr>
            <a:xfrm>
              <a:off x="882279" y="1418650"/>
              <a:ext cx="134637" cy="80898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51"/>
            <p:cNvSpPr/>
            <p:nvPr/>
          </p:nvSpPr>
          <p:spPr>
            <a:xfrm>
              <a:off x="752195" y="1356677"/>
              <a:ext cx="122542" cy="136087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1"/>
            <p:cNvSpPr/>
            <p:nvPr/>
          </p:nvSpPr>
          <p:spPr>
            <a:xfrm>
              <a:off x="746134" y="1350647"/>
              <a:ext cx="135418" cy="148902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1"/>
            <p:cNvSpPr/>
            <p:nvPr/>
          </p:nvSpPr>
          <p:spPr>
            <a:xfrm>
              <a:off x="616831" y="1107279"/>
              <a:ext cx="121787" cy="385486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1"/>
            <p:cNvSpPr/>
            <p:nvPr/>
          </p:nvSpPr>
          <p:spPr>
            <a:xfrm>
              <a:off x="610015" y="1100467"/>
              <a:ext cx="135391" cy="399081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1"/>
            <p:cNvSpPr/>
            <p:nvPr/>
          </p:nvSpPr>
          <p:spPr>
            <a:xfrm>
              <a:off x="513954" y="755821"/>
              <a:ext cx="305586" cy="261540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51"/>
            <p:cNvSpPr/>
            <p:nvPr/>
          </p:nvSpPr>
          <p:spPr>
            <a:xfrm>
              <a:off x="764290" y="749764"/>
              <a:ext cx="212542" cy="26455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51"/>
            <p:cNvSpPr/>
            <p:nvPr/>
          </p:nvSpPr>
          <p:spPr>
            <a:xfrm>
              <a:off x="639513" y="504134"/>
              <a:ext cx="389499" cy="416472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51"/>
            <p:cNvSpPr/>
            <p:nvPr/>
          </p:nvSpPr>
          <p:spPr>
            <a:xfrm>
              <a:off x="647837" y="637906"/>
              <a:ext cx="246565" cy="245657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51"/>
            <p:cNvSpPr/>
            <p:nvPr/>
          </p:nvSpPr>
          <p:spPr>
            <a:xfrm>
              <a:off x="643284" y="633383"/>
              <a:ext cx="255643" cy="254729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51"/>
            <p:cNvSpPr/>
            <p:nvPr/>
          </p:nvSpPr>
          <p:spPr>
            <a:xfrm>
              <a:off x="1128063" y="1748947"/>
              <a:ext cx="300281" cy="12868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1"/>
            <p:cNvSpPr/>
            <p:nvPr/>
          </p:nvSpPr>
          <p:spPr>
            <a:xfrm>
              <a:off x="1128063" y="1800340"/>
              <a:ext cx="300281" cy="12115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51"/>
            <p:cNvSpPr/>
            <p:nvPr/>
          </p:nvSpPr>
          <p:spPr>
            <a:xfrm>
              <a:off x="1128063" y="1850979"/>
              <a:ext cx="300281" cy="12868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1"/>
            <p:cNvSpPr/>
            <p:nvPr/>
          </p:nvSpPr>
          <p:spPr>
            <a:xfrm>
              <a:off x="1128063" y="1902370"/>
              <a:ext cx="300281" cy="12115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51"/>
            <p:cNvSpPr/>
            <p:nvPr/>
          </p:nvSpPr>
          <p:spPr>
            <a:xfrm>
              <a:off x="1478233" y="1445867"/>
              <a:ext cx="299498" cy="419514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6" name="Google Shape;3026;p51"/>
          <p:cNvSpPr txBox="1"/>
          <p:nvPr/>
        </p:nvSpPr>
        <p:spPr>
          <a:xfrm>
            <a:off x="2882849" y="4594239"/>
            <a:ext cx="2771775" cy="612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https://flink.apache.org/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https://nightlies.apache.org/flink/flink-docs-stable/</a:t>
            </a:r>
            <a:endParaRPr/>
          </a:p>
        </p:txBody>
      </p:sp>
      <p:pic>
        <p:nvPicPr>
          <p:cNvPr id="3027" name="Google Shape;3027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80" y="1243500"/>
            <a:ext cx="1036980" cy="415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28" name="Google Shape;3028;p51"/>
          <p:cNvSpPr txBox="1"/>
          <p:nvPr/>
        </p:nvSpPr>
        <p:spPr>
          <a:xfrm>
            <a:off x="1842392" y="55540"/>
            <a:ext cx="5494408" cy="113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Special Thanks To</a:t>
            </a:r>
            <a:endParaRPr b="1" i="0" sz="4000" u="none" cap="none" strike="noStrike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29" name="Google Shape;3029;p51"/>
          <p:cNvSpPr txBox="1"/>
          <p:nvPr/>
        </p:nvSpPr>
        <p:spPr>
          <a:xfrm>
            <a:off x="3037203" y="1026495"/>
            <a:ext cx="3109830" cy="577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Lecturers</a:t>
            </a:r>
            <a:endParaRPr/>
          </a:p>
        </p:txBody>
      </p:sp>
      <p:graphicFrame>
        <p:nvGraphicFramePr>
          <p:cNvPr id="3030" name="Google Shape;3030;p51"/>
          <p:cNvGraphicFramePr/>
          <p:nvPr/>
        </p:nvGraphicFramePr>
        <p:xfrm>
          <a:off x="1670400" y="1552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{016D4115-3909-4CE4-BAE3-32386F2DA841}</a:tableStyleId>
              </a:tblPr>
              <a:tblGrid>
                <a:gridCol w="2901600"/>
                <a:gridCol w="290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Lê Ngọc Thành </a:t>
                      </a:r>
                      <a:endParaRPr sz="2000" u="none" cap="none" strike="noStrike"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Nguyễn Ngọc Thảo</a:t>
                      </a:r>
                      <a:endParaRPr sz="2000" u="none" cap="none" strike="noStrike"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Đỗ Trọng lễ</a:t>
                      </a:r>
                      <a:endParaRPr sz="2000" u="none" cap="none" strike="noStrike"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Bùi Huỳnh Trung Nam</a:t>
                      </a:r>
                      <a:endParaRPr sz="2000" u="none" cap="none" strike="noStrike"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1" name="Google Shape;3031;p51"/>
          <p:cNvSpPr txBox="1"/>
          <p:nvPr/>
        </p:nvSpPr>
        <p:spPr>
          <a:xfrm>
            <a:off x="2529972" y="3173590"/>
            <a:ext cx="4137474" cy="577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All Your Attention</a:t>
            </a:r>
            <a:endParaRPr/>
          </a:p>
        </p:txBody>
      </p:sp>
      <p:pic>
        <p:nvPicPr>
          <p:cNvPr id="3032" name="Google Shape;303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09" y="3752337"/>
            <a:ext cx="27717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6"/>
          <p:cNvSpPr txBox="1"/>
          <p:nvPr>
            <p:ph type="title"/>
          </p:nvPr>
        </p:nvSpPr>
        <p:spPr>
          <a:xfrm>
            <a:off x="1937588" y="2231088"/>
            <a:ext cx="5036024" cy="1821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00"/>
              <a:t>A deeper insight to Apache Flink</a:t>
            </a:r>
            <a:endParaRPr/>
          </a:p>
        </p:txBody>
      </p:sp>
      <p:sp>
        <p:nvSpPr>
          <p:cNvPr id="1430" name="Google Shape;1430;p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"/>
          <p:cNvSpPr txBox="1"/>
          <p:nvPr/>
        </p:nvSpPr>
        <p:spPr>
          <a:xfrm>
            <a:off x="1691664" y="1698430"/>
            <a:ext cx="2309338" cy="1081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46DB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Major components and main functionalities</a:t>
            </a:r>
            <a:endParaRPr b="0" i="0" sz="1400" u="none" cap="none" strike="noStrike">
              <a:solidFill>
                <a:srgbClr val="046DB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36" name="Google Shape;1436;p7"/>
          <p:cNvSpPr txBox="1"/>
          <p:nvPr/>
        </p:nvSpPr>
        <p:spPr>
          <a:xfrm>
            <a:off x="5447715" y="1698431"/>
            <a:ext cx="1934229" cy="1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46DB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API’s and Libraries</a:t>
            </a:r>
            <a:endParaRPr b="0" i="0" sz="1400" u="none" cap="none" strike="noStrike">
              <a:solidFill>
                <a:srgbClr val="046DB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37" name="Google Shape;1437;p7"/>
          <p:cNvSpPr txBox="1"/>
          <p:nvPr>
            <p:ph idx="5" type="subTitle"/>
          </p:nvPr>
        </p:nvSpPr>
        <p:spPr>
          <a:xfrm>
            <a:off x="2846333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46DB5"/>
                </a:solidFill>
              </a:rPr>
              <a:t>Popularity</a:t>
            </a:r>
            <a:endParaRPr>
              <a:solidFill>
                <a:srgbClr val="046DB5"/>
              </a:solidFill>
            </a:endParaRPr>
          </a:p>
        </p:txBody>
      </p:sp>
      <p:sp>
        <p:nvSpPr>
          <p:cNvPr id="1438" name="Google Shape;1438;p7"/>
          <p:cNvSpPr txBox="1"/>
          <p:nvPr>
            <p:ph idx="7" type="subTitle"/>
          </p:nvPr>
        </p:nvSpPr>
        <p:spPr>
          <a:xfrm>
            <a:off x="6464807" y="3355848"/>
            <a:ext cx="1457717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46DB5"/>
                </a:solidFill>
              </a:rPr>
              <a:t>Comparison</a:t>
            </a:r>
            <a:endParaRPr>
              <a:solidFill>
                <a:srgbClr val="046DB5"/>
              </a:solidFill>
            </a:endParaRPr>
          </a:p>
        </p:txBody>
      </p:sp>
      <p:sp>
        <p:nvSpPr>
          <p:cNvPr id="1439" name="Google Shape;1439;p7"/>
          <p:cNvSpPr txBox="1"/>
          <p:nvPr/>
        </p:nvSpPr>
        <p:spPr>
          <a:xfrm>
            <a:off x="423081" y="1700784"/>
            <a:ext cx="1268583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46DB5"/>
                </a:solidFill>
                <a:latin typeface="Fjalla One"/>
                <a:ea typeface="Fjalla One"/>
                <a:cs typeface="Fjalla One"/>
                <a:sym typeface="Fjalla One"/>
              </a:rPr>
              <a:t>2.1</a:t>
            </a:r>
            <a:endParaRPr b="0" i="0" sz="7200" u="none" cap="none" strike="noStrike">
              <a:solidFill>
                <a:srgbClr val="046DB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0" name="Google Shape;1440;p7"/>
          <p:cNvSpPr txBox="1"/>
          <p:nvPr/>
        </p:nvSpPr>
        <p:spPr>
          <a:xfrm>
            <a:off x="1446663" y="3355848"/>
            <a:ext cx="1356306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46DB5"/>
                </a:solidFill>
                <a:latin typeface="Fjalla One"/>
                <a:ea typeface="Fjalla One"/>
                <a:cs typeface="Fjalla One"/>
                <a:sym typeface="Fjalla One"/>
              </a:rPr>
              <a:t>2.3</a:t>
            </a:r>
            <a:endParaRPr b="0" i="0" sz="7200" u="none" cap="none" strike="noStrike">
              <a:solidFill>
                <a:srgbClr val="046DB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1" name="Google Shape;1441;p7"/>
          <p:cNvSpPr txBox="1"/>
          <p:nvPr/>
        </p:nvSpPr>
        <p:spPr>
          <a:xfrm>
            <a:off x="5086592" y="3355848"/>
            <a:ext cx="1356306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46DB5"/>
                </a:solidFill>
                <a:latin typeface="Fjalla One"/>
                <a:ea typeface="Fjalla One"/>
                <a:cs typeface="Fjalla One"/>
                <a:sym typeface="Fjalla One"/>
              </a:rPr>
              <a:t>2.4</a:t>
            </a:r>
            <a:endParaRPr b="0" i="0" sz="7200" u="none" cap="none" strike="noStrike">
              <a:solidFill>
                <a:srgbClr val="046DB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2" name="Google Shape;1442;p7"/>
          <p:cNvSpPr txBox="1"/>
          <p:nvPr/>
        </p:nvSpPr>
        <p:spPr>
          <a:xfrm>
            <a:off x="4128448" y="1700784"/>
            <a:ext cx="1319268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46DB5"/>
                </a:solidFill>
                <a:latin typeface="Fjalla One"/>
                <a:ea typeface="Fjalla One"/>
                <a:cs typeface="Fjalla One"/>
                <a:sym typeface="Fjalla One"/>
              </a:rPr>
              <a:t>2.2</a:t>
            </a:r>
            <a:endParaRPr b="0" i="0" sz="7200" u="none" cap="none" strike="noStrike">
              <a:solidFill>
                <a:srgbClr val="046DB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3" name="Google Shape;1443;p7"/>
          <p:cNvSpPr txBox="1"/>
          <p:nvPr/>
        </p:nvSpPr>
        <p:spPr>
          <a:xfrm>
            <a:off x="1568850" y="410052"/>
            <a:ext cx="6006300" cy="10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 deeper insight to Apache Flink</a:t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8"/>
          <p:cNvSpPr txBox="1"/>
          <p:nvPr>
            <p:ph type="title"/>
          </p:nvPr>
        </p:nvSpPr>
        <p:spPr>
          <a:xfrm>
            <a:off x="2049143" y="1620750"/>
            <a:ext cx="5045714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Major components and main functionalities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9"/>
          <p:cNvSpPr txBox="1"/>
          <p:nvPr>
            <p:ph type="title"/>
          </p:nvPr>
        </p:nvSpPr>
        <p:spPr>
          <a:xfrm>
            <a:off x="992981" y="338328"/>
            <a:ext cx="7286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Some concepts and why Apache Flink?</a:t>
            </a:r>
            <a:endParaRPr/>
          </a:p>
        </p:txBody>
      </p:sp>
      <p:grpSp>
        <p:nvGrpSpPr>
          <p:cNvPr id="1454" name="Google Shape;1454;p9"/>
          <p:cNvGrpSpPr/>
          <p:nvPr/>
        </p:nvGrpSpPr>
        <p:grpSpPr>
          <a:xfrm>
            <a:off x="1183524" y="1040025"/>
            <a:ext cx="7096081" cy="768996"/>
            <a:chOff x="1183524" y="1040025"/>
            <a:chExt cx="7096081" cy="768996"/>
          </a:xfrm>
        </p:grpSpPr>
        <p:sp>
          <p:nvSpPr>
            <p:cNvPr id="1455" name="Google Shape;1455;p9"/>
            <p:cNvSpPr/>
            <p:nvPr/>
          </p:nvSpPr>
          <p:spPr>
            <a:xfrm>
              <a:off x="1183524" y="1040025"/>
              <a:ext cx="7096081" cy="768996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9"/>
            <p:cNvSpPr txBox="1"/>
            <p:nvPr/>
          </p:nvSpPr>
          <p:spPr>
            <a:xfrm>
              <a:off x="1408175" y="1169959"/>
              <a:ext cx="5685569" cy="518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Provides a </a:t>
              </a:r>
              <a:r>
                <a:rPr b="0" i="0" lang="en-US" sz="1800" u="none" cap="none" strike="noStrike">
                  <a:solidFill>
                    <a:srgbClr val="0383D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powerful and scalable distributed runtime engine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.</a:t>
              </a:r>
              <a:endParaRPr b="0" i="0" sz="14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57" name="Google Shape;1457;p9"/>
          <p:cNvGrpSpPr/>
          <p:nvPr/>
        </p:nvGrpSpPr>
        <p:grpSpPr>
          <a:xfrm>
            <a:off x="1183524" y="1949825"/>
            <a:ext cx="7096080" cy="768996"/>
            <a:chOff x="1183524" y="1949825"/>
            <a:chExt cx="7096080" cy="768996"/>
          </a:xfrm>
        </p:grpSpPr>
        <p:sp>
          <p:nvSpPr>
            <p:cNvPr id="1458" name="Google Shape;1458;p9"/>
            <p:cNvSpPr/>
            <p:nvPr/>
          </p:nvSpPr>
          <p:spPr>
            <a:xfrm>
              <a:off x="1183524" y="1949825"/>
              <a:ext cx="7096080" cy="768996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"/>
            <p:cNvSpPr txBox="1"/>
            <p:nvPr/>
          </p:nvSpPr>
          <p:spPr>
            <a:xfrm>
              <a:off x="1408483" y="2085746"/>
              <a:ext cx="6551993" cy="497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Flink can </a:t>
              </a:r>
              <a:r>
                <a:rPr b="0" i="0" lang="en-US" sz="1800" u="none" cap="none" strike="noStrike">
                  <a:solidFill>
                    <a:srgbClr val="0383D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handle both stream and batch processing.</a:t>
              </a:r>
              <a:endParaRPr b="0" i="0" sz="1400" u="none" cap="none" strike="noStrike">
                <a:solidFill>
                  <a:srgbClr val="0383D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60" name="Google Shape;1460;p9"/>
          <p:cNvGrpSpPr/>
          <p:nvPr/>
        </p:nvGrpSpPr>
        <p:grpSpPr>
          <a:xfrm>
            <a:off x="1183524" y="3770999"/>
            <a:ext cx="7096080" cy="768996"/>
            <a:chOff x="1183524" y="3770999"/>
            <a:chExt cx="7096080" cy="768996"/>
          </a:xfrm>
        </p:grpSpPr>
        <p:sp>
          <p:nvSpPr>
            <p:cNvPr id="1461" name="Google Shape;1461;p9"/>
            <p:cNvSpPr/>
            <p:nvPr/>
          </p:nvSpPr>
          <p:spPr>
            <a:xfrm>
              <a:off x="1183524" y="3770999"/>
              <a:ext cx="7096080" cy="768996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"/>
            <p:cNvSpPr txBox="1"/>
            <p:nvPr/>
          </p:nvSpPr>
          <p:spPr>
            <a:xfrm>
              <a:off x="1408175" y="3906920"/>
              <a:ext cx="5538717" cy="497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Flink </a:t>
              </a:r>
              <a:r>
                <a:rPr b="0" i="0" lang="en-US" sz="1800" u="none" cap="none" strike="noStrike">
                  <a:solidFill>
                    <a:srgbClr val="0383D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integrates with various systems and libraries.</a:t>
              </a:r>
              <a:endParaRPr b="0" i="0" sz="1400" u="none" cap="none" strike="noStrike">
                <a:solidFill>
                  <a:srgbClr val="0383D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63" name="Google Shape;1463;p9"/>
          <p:cNvGrpSpPr/>
          <p:nvPr/>
        </p:nvGrpSpPr>
        <p:grpSpPr>
          <a:xfrm>
            <a:off x="1183524" y="2860412"/>
            <a:ext cx="7096080" cy="768996"/>
            <a:chOff x="1183524" y="2860412"/>
            <a:chExt cx="7096080" cy="768996"/>
          </a:xfrm>
        </p:grpSpPr>
        <p:sp>
          <p:nvSpPr>
            <p:cNvPr id="1464" name="Google Shape;1464;p9"/>
            <p:cNvSpPr/>
            <p:nvPr/>
          </p:nvSpPr>
          <p:spPr>
            <a:xfrm>
              <a:off x="1183524" y="2860412"/>
              <a:ext cx="7096080" cy="768996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"/>
            <p:cNvSpPr txBox="1"/>
            <p:nvPr/>
          </p:nvSpPr>
          <p:spPr>
            <a:xfrm>
              <a:off x="1408175" y="2996333"/>
              <a:ext cx="6642523" cy="497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Flink's </a:t>
              </a:r>
              <a:r>
                <a:rPr b="0" i="0" lang="en-US" sz="1800" u="none" cap="none" strike="noStrike">
                  <a:solidFill>
                    <a:srgbClr val="0383D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checkpointing mechanism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ensures quick recovery from failures.</a:t>
              </a:r>
              <a:endParaRPr b="0" i="0" sz="14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Trung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0x0101005047649739240240AB8FE265ACE5D561</vt:lpwstr>
  </property>
</Properties>
</file>