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lAmLqzsqlLFaUZbLGKk/c5IGI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66D973-0E0B-4FE3-B469-F1EC88D2C7FF}">
  <a:tblStyle styleId="{A866D973-0E0B-4FE3-B469-F1EC88D2C7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21" name="Google Shape;22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37" name="Google Shape;23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60" name="Google Shape;26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68" name="Google Shape;26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76" name="Google Shape;27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84" name="Google Shape;28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Raw fact of things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No contextual meaning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Number, text,…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Information: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- Data with exact meaning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- Processed data and organized context</a:t>
            </a:r>
            <a:endParaRPr/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3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3"/>
          <p:cNvSpPr txBox="1"/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subTitle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3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ng" id="27" name="Google Shape;2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/>
          <p:nvPr>
            <p:ph type="title"/>
          </p:nvPr>
        </p:nvSpPr>
        <p:spPr>
          <a:xfrm>
            <a:off x="603683" y="286604"/>
            <a:ext cx="7963268" cy="1133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" type="body"/>
          </p:nvPr>
        </p:nvSpPr>
        <p:spPr>
          <a:xfrm rot="5400000">
            <a:off x="2177918" y="-153813"/>
            <a:ext cx="4814797" cy="7963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3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3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585925" y="1349407"/>
            <a:ext cx="7936637" cy="472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6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2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ng" id="50" name="Google Shape;5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7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7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603683" y="286604"/>
            <a:ext cx="7963268" cy="1133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0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0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1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1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4" name="Google Shape;84;p31"/>
          <p:cNvPicPr preferRelativeResize="0"/>
          <p:nvPr>
            <p:ph idx="2" type="pic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2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2"/>
          <p:cNvSpPr txBox="1"/>
          <p:nvPr>
            <p:ph type="title"/>
          </p:nvPr>
        </p:nvSpPr>
        <p:spPr>
          <a:xfrm>
            <a:off x="603683" y="286604"/>
            <a:ext cx="7963268" cy="1133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2"/>
          <p:cNvSpPr txBox="1"/>
          <p:nvPr>
            <p:ph idx="1" type="body"/>
          </p:nvPr>
        </p:nvSpPr>
        <p:spPr>
          <a:xfrm>
            <a:off x="603683" y="1420423"/>
            <a:ext cx="7963268" cy="4814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◦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.png" id="17" name="Google Shape;17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4600"/>
              <a:t>Chapter 1</a:t>
            </a:r>
            <a:r>
              <a:rPr lang="en-US"/>
              <a:t> </a:t>
            </a:r>
            <a:br>
              <a:rPr lang="en-US"/>
            </a:br>
            <a:r>
              <a:rPr lang="en-US" sz="5100"/>
              <a:t>The Worlds of Database Systems</a:t>
            </a:r>
            <a:br>
              <a:rPr lang="en-US" sz="5100"/>
            </a:br>
            <a:br>
              <a:rPr lang="en-US" sz="5100"/>
            </a:br>
            <a:endParaRPr sz="5100"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9" name="Google Shape;109;p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603681" y="89960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1.1 The Evolution of Database Systems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399113" y="1251084"/>
            <a:ext cx="7936637" cy="472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Book relation example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8" name="Google Shape;208;p1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51350"/>
            <a:ext cx="8839200" cy="471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1.1 The Evolution of Database Systems</a:t>
            </a:r>
            <a:endParaRPr/>
          </a:p>
        </p:txBody>
      </p:sp>
      <p:sp>
        <p:nvSpPr>
          <p:cNvPr id="215" name="Google Shape;215;p1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  <p:pic>
        <p:nvPicPr>
          <p:cNvPr id="216" name="Google Shape;21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420" y="1366612"/>
            <a:ext cx="7296943" cy="3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1"/>
          <p:cNvSpPr txBox="1"/>
          <p:nvPr/>
        </p:nvSpPr>
        <p:spPr>
          <a:xfrm>
            <a:off x="585925" y="4967749"/>
            <a:ext cx="8458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🡪 2000s-now: NoSQL , newSQL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idx="1" type="body"/>
          </p:nvPr>
        </p:nvSpPr>
        <p:spPr>
          <a:xfrm>
            <a:off x="585925" y="1349407"/>
            <a:ext cx="7936637" cy="472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/>
              <a:t>Smaller and Smaller Systems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Originally, DBMS’s were large, expensive software running on large computers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Today, DBMS can run on PC, Mobile, …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/>
              <a:t>⇒DB systems based on the relational model are available for even very small machines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b="1" lang="en-US"/>
              <a:t>Bigger and Bigger Systems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Size of data has been increasingly continuously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Many databases store petabytes and serve it all to users</a:t>
            </a:r>
            <a:endParaRPr/>
          </a:p>
        </p:txBody>
      </p:sp>
      <p:sp>
        <p:nvSpPr>
          <p:cNvPr id="224" name="Google Shape;224;p12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1.1 The Evolution of Database systems</a:t>
            </a:r>
            <a:endParaRPr/>
          </a:p>
        </p:txBody>
      </p:sp>
      <p:sp>
        <p:nvSpPr>
          <p:cNvPr id="225" name="Google Shape;225;p1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idx="1" type="body"/>
          </p:nvPr>
        </p:nvSpPr>
        <p:spPr>
          <a:xfrm>
            <a:off x="585925" y="1349407"/>
            <a:ext cx="7936637" cy="472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Information Integration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Join the information contained in many related databases into a whole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Example: a large company has many divisions, each division have built its own database of products and employees on different DBMS’s and different structures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How we join these databases without any matters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Need to build structures on top of existing databases, with the goal of integrating the information distributed among them</a:t>
            </a:r>
            <a:endParaRPr/>
          </a:p>
        </p:txBody>
      </p:sp>
      <p:sp>
        <p:nvSpPr>
          <p:cNvPr id="232" name="Google Shape;232;p13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1.1 The Evolution of Database systems</a:t>
            </a:r>
            <a:endParaRPr/>
          </a:p>
        </p:txBody>
      </p:sp>
      <p:sp>
        <p:nvSpPr>
          <p:cNvPr id="233" name="Google Shape;233;p1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/>
          <p:nvPr>
            <p:ph idx="1" type="body"/>
          </p:nvPr>
        </p:nvSpPr>
        <p:spPr>
          <a:xfrm>
            <a:off x="585925" y="1349407"/>
            <a:ext cx="7936637" cy="472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/>
              <a:t>Information Integration (con’t.)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Two popular approaches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Creation of </a:t>
            </a:r>
            <a:r>
              <a:rPr b="1" lang="en-US">
                <a:solidFill>
                  <a:srgbClr val="FF0000"/>
                </a:solidFill>
              </a:rPr>
              <a:t>data warehouses</a:t>
            </a:r>
            <a:r>
              <a:rPr lang="en-US"/>
              <a:t>, where information from many databases is copied periodically, with the appropriate translation, to a central database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Implementation of a middleware (mediator) that support an integrated model of the data of the various databases, while translating between this model and the actual models used by each database</a:t>
            </a:r>
            <a:endParaRPr/>
          </a:p>
        </p:txBody>
      </p:sp>
      <p:sp>
        <p:nvSpPr>
          <p:cNvPr id="240" name="Google Shape;240;p14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1.1 The Evolution of Database systems</a:t>
            </a:r>
            <a:endParaRPr/>
          </a:p>
        </p:txBody>
      </p:sp>
      <p:sp>
        <p:nvSpPr>
          <p:cNvPr id="241" name="Google Shape;241;p1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585925" y="1349407"/>
            <a:ext cx="7936637" cy="472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/>
              <a:t>Database Management System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DBMS components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Database Users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Database language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Relational databases</a:t>
            </a:r>
            <a:endParaRPr/>
          </a:p>
        </p:txBody>
      </p:sp>
      <p:sp>
        <p:nvSpPr>
          <p:cNvPr id="247" name="Google Shape;247;p15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1.2 Overview of DBMS</a:t>
            </a:r>
            <a:endParaRPr/>
          </a:p>
        </p:txBody>
      </p:sp>
      <p:sp>
        <p:nvSpPr>
          <p:cNvPr id="248" name="Google Shape;248;p1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idx="1" type="body"/>
          </p:nvPr>
        </p:nvSpPr>
        <p:spPr>
          <a:xfrm>
            <a:off x="533400" y="1317991"/>
            <a:ext cx="4191000" cy="5082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/>
              <a:t>DBMS components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Single box: system component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Double box: memory data structure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Solid line: control &amp; data flow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Dashed line: data flow only</a:t>
            </a:r>
            <a:endParaRPr/>
          </a:p>
        </p:txBody>
      </p:sp>
      <p:sp>
        <p:nvSpPr>
          <p:cNvPr id="254" name="Google Shape;254;p16"/>
          <p:cNvSpPr txBox="1"/>
          <p:nvPr>
            <p:ph type="title"/>
          </p:nvPr>
        </p:nvSpPr>
        <p:spPr>
          <a:xfrm>
            <a:off x="971350" y="-178595"/>
            <a:ext cx="79365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1.2 Overview of DBMS</a:t>
            </a:r>
            <a:endParaRPr/>
          </a:p>
        </p:txBody>
      </p:sp>
      <p:pic>
        <p:nvPicPr>
          <p:cNvPr id="255" name="Google Shape;2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371600"/>
            <a:ext cx="424815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585925" y="1101213"/>
            <a:ext cx="7936637" cy="497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/>
              <a:t>Database Users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1" lang="en-US">
                <a:solidFill>
                  <a:srgbClr val="FF0000"/>
                </a:solidFill>
              </a:rPr>
              <a:t>Database Administrators</a:t>
            </a:r>
            <a:r>
              <a:rPr lang="en-US"/>
              <a:t>, authorize access to database, coordinate, monitor its use, acquiring software, and hardware resources, …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1" lang="en-US">
                <a:solidFill>
                  <a:srgbClr val="FF0000"/>
                </a:solidFill>
              </a:rPr>
              <a:t>Database Designers</a:t>
            </a:r>
            <a:r>
              <a:rPr lang="en-US"/>
              <a:t>, define the content, the structure, the constraints, and functions or transactions against the database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1" lang="en-US">
                <a:solidFill>
                  <a:srgbClr val="FF0000"/>
                </a:solidFill>
              </a:rPr>
              <a:t>Database End users</a:t>
            </a:r>
            <a:r>
              <a:rPr lang="en-US"/>
              <a:t>, use data for queries, reports and some of them actually update the database content</a:t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 txBox="1"/>
          <p:nvPr>
            <p:ph type="title"/>
          </p:nvPr>
        </p:nvSpPr>
        <p:spPr>
          <a:xfrm>
            <a:off x="604950" y="115155"/>
            <a:ext cx="79365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1.2 Overview of DBMS</a:t>
            </a:r>
            <a:endParaRPr/>
          </a:p>
        </p:txBody>
      </p:sp>
      <p:sp>
        <p:nvSpPr>
          <p:cNvPr id="264" name="Google Shape;264;p1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585925" y="1349407"/>
            <a:ext cx="7936637" cy="472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/>
              <a:t>DDL - Data Definition Language Commands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DBA needs special authority to execute schema-altering commands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Schema-altering commands are known as DDL commands, and used for defining data structure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These commands are parsed by a DDL compiler and passed to the execution engine, then goes through the index/file/record manager to alter the metadata (schema information for the database)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Examples: CREATE, ALTER, DROP</a:t>
            </a:r>
            <a:endParaRPr/>
          </a:p>
        </p:txBody>
      </p:sp>
      <p:sp>
        <p:nvSpPr>
          <p:cNvPr id="271" name="Google Shape;271;p18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1.2 Overview of DBMS</a:t>
            </a:r>
            <a:endParaRPr/>
          </a:p>
        </p:txBody>
      </p:sp>
      <p:sp>
        <p:nvSpPr>
          <p:cNvPr id="272" name="Google Shape;272;p1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idx="1" type="body"/>
          </p:nvPr>
        </p:nvSpPr>
        <p:spPr>
          <a:xfrm>
            <a:off x="585925" y="1349407"/>
            <a:ext cx="7936637" cy="4923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/>
              <a:t>DML - Data Manipulation Language Commands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Are used by computer programs or DB users to retrieve, insert, delete, and update data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Not affect the schema of the database, but affect the content of the database or extract data from database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DML has two separate subsystems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Answering the query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Transaction processing</a:t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1.2 Overview of DBMS</a:t>
            </a:r>
            <a:endParaRPr/>
          </a:p>
        </p:txBody>
      </p:sp>
      <p:sp>
        <p:nvSpPr>
          <p:cNvPr id="280" name="Google Shape;280;p1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603681" y="1455547"/>
            <a:ext cx="7936637" cy="467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Understand concepts of: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Information, Data, Database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Database Management System (DBMS)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Database System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idx="1" type="body"/>
          </p:nvPr>
        </p:nvSpPr>
        <p:spPr>
          <a:xfrm>
            <a:off x="585925" y="1349407"/>
            <a:ext cx="8351598" cy="4923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1. Answering the query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Query is parsed and optimized by the </a:t>
            </a:r>
            <a:r>
              <a:rPr i="1" lang="en-US"/>
              <a:t>query compiler</a:t>
            </a:r>
            <a:r>
              <a:rPr lang="en-US"/>
              <a:t> which the result is </a:t>
            </a:r>
            <a:r>
              <a:rPr i="1" lang="en-US"/>
              <a:t>query plan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i="1" lang="en-US"/>
              <a:t>Query plan</a:t>
            </a:r>
            <a:r>
              <a:rPr lang="en-US"/>
              <a:t> is passed to execution engine to execute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2. Transaction processing (</a:t>
            </a:r>
            <a:r>
              <a:rPr b="1" lang="en-US">
                <a:solidFill>
                  <a:srgbClr val="FF0000"/>
                </a:solidFill>
              </a:rPr>
              <a:t>will be discussed in the next chapters</a:t>
            </a:r>
            <a:r>
              <a:rPr b="1" lang="en-US"/>
              <a:t>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Transaction is a group of some database operations.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Transaction is processed by </a:t>
            </a:r>
            <a:r>
              <a:rPr i="1" lang="en-US"/>
              <a:t>transaction manager</a:t>
            </a:r>
            <a:r>
              <a:rPr lang="en-US"/>
              <a:t>.</a:t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1.2 Overview of DBMS</a:t>
            </a:r>
            <a:endParaRPr/>
          </a:p>
        </p:txBody>
      </p:sp>
      <p:sp>
        <p:nvSpPr>
          <p:cNvPr id="288" name="Google Shape;288;p2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The trends of DB design and DBMS</a:t>
            </a:r>
            <a:endParaRPr/>
          </a:p>
        </p:txBody>
      </p:sp>
      <p:sp>
        <p:nvSpPr>
          <p:cNvPr id="294" name="Google Shape;294;p21"/>
          <p:cNvSpPr txBox="1"/>
          <p:nvPr>
            <p:ph idx="1" type="body"/>
          </p:nvPr>
        </p:nvSpPr>
        <p:spPr>
          <a:xfrm>
            <a:off x="585925" y="1349407"/>
            <a:ext cx="7936637" cy="472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Non relational databases (NoSQL)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MongoDB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Redis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Multi-model databases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Oracle database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Arango DB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585924" y="1516344"/>
            <a:ext cx="7936637" cy="467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1.1 The Evolution of Database Systems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1.2 Overview of Database Management System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621438" y="452740"/>
            <a:ext cx="7936637" cy="1107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1.1 The Evolution of Database Systems</a:t>
            </a:r>
            <a:br>
              <a:rPr lang="en-US"/>
            </a:b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585925" y="1349407"/>
            <a:ext cx="7936637" cy="472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Data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Information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What are the differences between data and information?</a:t>
            </a:r>
            <a:endParaRPr/>
          </a:p>
        </p:txBody>
      </p:sp>
      <p:sp>
        <p:nvSpPr>
          <p:cNvPr id="131" name="Google Shape;131;p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  <p:pic>
        <p:nvPicPr>
          <p:cNvPr descr="Chart, funnel chart&#10;&#10;Description automatically generated"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910" y="3244645"/>
            <a:ext cx="5655362" cy="282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1.1 The Evolution of Database Systems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147484" y="1356852"/>
            <a:ext cx="4378796" cy="49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05727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1800"/>
              <a:t> </a:t>
            </a:r>
            <a:r>
              <a:rPr b="1" lang="en-US" sz="1800">
                <a:solidFill>
                  <a:srgbClr val="FF0000"/>
                </a:solidFill>
              </a:rPr>
              <a:t>Database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000"/>
              <a:t>A collection of information that exists over a long period of time.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000"/>
              <a:t>A collection of related data.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000"/>
              <a:t>managed by a DBMS</a:t>
            </a:r>
            <a:endParaRPr/>
          </a:p>
          <a:p>
            <a:pPr indent="-105727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b="1" lang="en-US" sz="1800">
                <a:solidFill>
                  <a:srgbClr val="FF0000"/>
                </a:solidFill>
              </a:rPr>
              <a:t>Database Management System (DBMS)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000"/>
              <a:t>A software package/system to facilitate the creation and maintenance of a computerized database</a:t>
            </a:r>
            <a:endParaRPr/>
          </a:p>
          <a:p>
            <a:pPr indent="-105727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b="1" lang="en-US" sz="1800">
                <a:solidFill>
                  <a:srgbClr val="FF0000"/>
                </a:solidFill>
              </a:rPr>
              <a:t>Database System</a:t>
            </a:r>
            <a:endParaRPr sz="1800"/>
          </a:p>
          <a:p>
            <a:pPr indent="-182880" lvl="1" marL="384048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The DBMS software together with the data itself. Sometimes, the applications are also included.</a:t>
            </a:r>
            <a:endParaRPr/>
          </a:p>
          <a:p>
            <a:pPr indent="-77152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-77152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-77152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  <p:pic>
        <p:nvPicPr>
          <p:cNvPr id="140" name="Google Shape;140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4074" y="1356852"/>
            <a:ext cx="4234119" cy="488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1.1 The Evolution of Database Systems</a:t>
            </a:r>
            <a:endParaRPr/>
          </a:p>
        </p:txBody>
      </p:sp>
      <p:sp>
        <p:nvSpPr>
          <p:cNvPr id="146" name="Google Shape;146;p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585925" y="1488586"/>
            <a:ext cx="4343400" cy="5082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DBMS is expected to</a:t>
            </a:r>
            <a:endParaRPr/>
          </a:p>
          <a:p>
            <a:pPr indent="-514350" lvl="0" marL="678942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/>
              <a:t>Allow users to create new databases and specify their schemas</a:t>
            </a:r>
            <a:endParaRPr/>
          </a:p>
          <a:p>
            <a:pPr indent="-514350" lvl="0" marL="678942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/>
              <a:t>Give users the ability to query the data</a:t>
            </a:r>
            <a:endParaRPr/>
          </a:p>
          <a:p>
            <a:pPr indent="-514350" lvl="0" marL="678942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/>
              <a:t>Support the storage of very large amounts of data</a:t>
            </a:r>
            <a:endParaRPr/>
          </a:p>
          <a:p>
            <a:pPr indent="-514350" lvl="0" marL="678942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/>
              <a:t>Enable durability</a:t>
            </a:r>
            <a:endParaRPr/>
          </a:p>
          <a:p>
            <a:pPr indent="-514350" lvl="0" marL="678942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/>
              <a:t>Control access to data from many users at once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4724400" y="1317991"/>
            <a:ext cx="4343400" cy="5082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389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Early DBMS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1960s, the first DBMS based on file system</a:t>
            </a:r>
            <a:endParaRPr/>
          </a:p>
        </p:txBody>
      </p:sp>
      <p:graphicFrame>
        <p:nvGraphicFramePr>
          <p:cNvPr id="149" name="Google Shape;149;p6"/>
          <p:cNvGraphicFramePr/>
          <p:nvPr/>
        </p:nvGraphicFramePr>
        <p:xfrm>
          <a:off x="5334000" y="3048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{A866D973-0E0B-4FE3-B469-F1EC88D2C7FF}</a:tableStyleId>
              </a:tblPr>
              <a:tblGrid>
                <a:gridCol w="1790700"/>
                <a:gridCol w="1790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Responsibility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Yes/No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Limited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 directly</a:t>
                      </a:r>
                      <a:r>
                        <a:rPr lang="en-US" sz="1800"/>
                        <a:t> supported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(3)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 always supported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(5)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1.1 The Evolution of Database Systems</a:t>
            </a:r>
            <a:endParaRPr/>
          </a:p>
        </p:txBody>
      </p:sp>
      <p:sp>
        <p:nvSpPr>
          <p:cNvPr id="155" name="Google Shape;155;p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585788" y="1349375"/>
            <a:ext cx="7937500" cy="4722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/>
              <a:t>Hierarchical data model (tree-based model)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Was used in early mainframe DBMS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The IBM Information Management System (IMS) is example of a hierarchical database system</a:t>
            </a:r>
            <a:endParaRPr/>
          </a:p>
        </p:txBody>
      </p:sp>
      <p:grpSp>
        <p:nvGrpSpPr>
          <p:cNvPr id="157" name="Google Shape;157;p7"/>
          <p:cNvGrpSpPr/>
          <p:nvPr/>
        </p:nvGrpSpPr>
        <p:grpSpPr>
          <a:xfrm>
            <a:off x="990600" y="3951287"/>
            <a:ext cx="1536700" cy="2452195"/>
            <a:chOff x="528" y="2834"/>
            <a:chExt cx="968" cy="914"/>
          </a:xfrm>
        </p:grpSpPr>
        <p:sp>
          <p:nvSpPr>
            <p:cNvPr id="158" name="Google Shape;158;p7"/>
            <p:cNvSpPr txBox="1"/>
            <p:nvPr/>
          </p:nvSpPr>
          <p:spPr>
            <a:xfrm>
              <a:off x="602" y="2834"/>
              <a:ext cx="764" cy="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</a:t>
              </a:r>
              <a:endParaRPr/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576" y="3192"/>
              <a:ext cx="709" cy="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Course</a:t>
              </a:r>
              <a:endParaRPr/>
            </a:p>
          </p:txBody>
        </p:sp>
        <p:sp>
          <p:nvSpPr>
            <p:cNvPr id="160" name="Google Shape;160;p7"/>
            <p:cNvSpPr txBox="1"/>
            <p:nvPr/>
          </p:nvSpPr>
          <p:spPr>
            <a:xfrm>
              <a:off x="528" y="3576"/>
              <a:ext cx="968" cy="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Instructor</a:t>
              </a:r>
              <a:endParaRPr/>
            </a:p>
          </p:txBody>
        </p:sp>
        <p:cxnSp>
          <p:nvCxnSpPr>
            <p:cNvPr id="161" name="Google Shape;161;p7"/>
            <p:cNvCxnSpPr/>
            <p:nvPr/>
          </p:nvCxnSpPr>
          <p:spPr>
            <a:xfrm>
              <a:off x="900" y="3009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7"/>
            <p:cNvCxnSpPr/>
            <p:nvPr/>
          </p:nvCxnSpPr>
          <p:spPr>
            <a:xfrm>
              <a:off x="910" y="3373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3" name="Google Shape;163;p7"/>
          <p:cNvGrpSpPr/>
          <p:nvPr/>
        </p:nvGrpSpPr>
        <p:grpSpPr>
          <a:xfrm>
            <a:off x="2895600" y="3910012"/>
            <a:ext cx="5682403" cy="2441051"/>
            <a:chOff x="2213" y="2690"/>
            <a:chExt cx="2658" cy="1152"/>
          </a:xfrm>
        </p:grpSpPr>
        <p:cxnSp>
          <p:nvCxnSpPr>
            <p:cNvPr id="164" name="Google Shape;164;p7"/>
            <p:cNvCxnSpPr/>
            <p:nvPr/>
          </p:nvCxnSpPr>
          <p:spPr>
            <a:xfrm>
              <a:off x="4164" y="2952"/>
              <a:ext cx="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5" name="Google Shape;165;p7"/>
            <p:cNvGrpSpPr/>
            <p:nvPr/>
          </p:nvGrpSpPr>
          <p:grpSpPr>
            <a:xfrm>
              <a:off x="2213" y="2690"/>
              <a:ext cx="2658" cy="1152"/>
              <a:chOff x="2213" y="2690"/>
              <a:chExt cx="2658" cy="1152"/>
            </a:xfrm>
          </p:grpSpPr>
          <p:sp>
            <p:nvSpPr>
              <p:cNvPr id="166" name="Google Shape;166;p7"/>
              <p:cNvSpPr txBox="1"/>
              <p:nvPr/>
            </p:nvSpPr>
            <p:spPr>
              <a:xfrm>
                <a:off x="2580" y="2690"/>
                <a:ext cx="237" cy="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70C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S1</a:t>
                </a:r>
                <a:endParaRPr/>
              </a:p>
            </p:txBody>
          </p:sp>
          <p:sp>
            <p:nvSpPr>
              <p:cNvPr id="167" name="Google Shape;167;p7"/>
              <p:cNvSpPr txBox="1"/>
              <p:nvPr/>
            </p:nvSpPr>
            <p:spPr>
              <a:xfrm>
                <a:off x="2213" y="3144"/>
                <a:ext cx="263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70C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C1</a:t>
                </a:r>
                <a:endParaRPr/>
              </a:p>
            </p:txBody>
          </p:sp>
          <p:sp>
            <p:nvSpPr>
              <p:cNvPr id="168" name="Google Shape;168;p7"/>
              <p:cNvSpPr txBox="1"/>
              <p:nvPr/>
            </p:nvSpPr>
            <p:spPr>
              <a:xfrm>
                <a:off x="2868" y="3144"/>
                <a:ext cx="263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70C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C2</a:t>
                </a:r>
                <a:endParaRPr/>
              </a:p>
            </p:txBody>
          </p:sp>
          <p:sp>
            <p:nvSpPr>
              <p:cNvPr id="169" name="Google Shape;169;p7"/>
              <p:cNvSpPr txBox="1"/>
              <p:nvPr/>
            </p:nvSpPr>
            <p:spPr>
              <a:xfrm>
                <a:off x="2244" y="3624"/>
                <a:ext cx="215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70C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I1</a:t>
                </a:r>
                <a:endParaRPr/>
              </a:p>
            </p:txBody>
          </p:sp>
          <p:sp>
            <p:nvSpPr>
              <p:cNvPr id="170" name="Google Shape;170;p7"/>
              <p:cNvSpPr txBox="1"/>
              <p:nvPr/>
            </p:nvSpPr>
            <p:spPr>
              <a:xfrm>
                <a:off x="2932" y="3624"/>
                <a:ext cx="215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70C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I2</a:t>
                </a:r>
                <a:endParaRPr/>
              </a:p>
            </p:txBody>
          </p:sp>
          <p:sp>
            <p:nvSpPr>
              <p:cNvPr id="171" name="Google Shape;171;p7"/>
              <p:cNvSpPr txBox="1"/>
              <p:nvPr/>
            </p:nvSpPr>
            <p:spPr>
              <a:xfrm>
                <a:off x="3989" y="2690"/>
                <a:ext cx="237" cy="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70C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S2</a:t>
                </a:r>
                <a:endParaRPr/>
              </a:p>
            </p:txBody>
          </p:sp>
          <p:sp>
            <p:nvSpPr>
              <p:cNvPr id="172" name="Google Shape;172;p7"/>
              <p:cNvSpPr txBox="1"/>
              <p:nvPr/>
            </p:nvSpPr>
            <p:spPr>
              <a:xfrm>
                <a:off x="3457" y="3144"/>
                <a:ext cx="263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70C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C2</a:t>
                </a:r>
                <a:endParaRPr/>
              </a:p>
            </p:txBody>
          </p:sp>
          <p:sp>
            <p:nvSpPr>
              <p:cNvPr id="173" name="Google Shape;173;p7"/>
              <p:cNvSpPr txBox="1"/>
              <p:nvPr/>
            </p:nvSpPr>
            <p:spPr>
              <a:xfrm>
                <a:off x="4020" y="3144"/>
                <a:ext cx="263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70C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C3</a:t>
                </a:r>
                <a:endParaRPr/>
              </a:p>
            </p:txBody>
          </p:sp>
          <p:sp>
            <p:nvSpPr>
              <p:cNvPr id="174" name="Google Shape;174;p7"/>
              <p:cNvSpPr txBox="1"/>
              <p:nvPr/>
            </p:nvSpPr>
            <p:spPr>
              <a:xfrm>
                <a:off x="3488" y="3624"/>
                <a:ext cx="215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70C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I2</a:t>
                </a:r>
                <a:endParaRPr/>
              </a:p>
            </p:txBody>
          </p:sp>
          <p:sp>
            <p:nvSpPr>
              <p:cNvPr id="175" name="Google Shape;175;p7"/>
              <p:cNvSpPr txBox="1"/>
              <p:nvPr/>
            </p:nvSpPr>
            <p:spPr>
              <a:xfrm>
                <a:off x="4084" y="3624"/>
                <a:ext cx="215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70C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I3</a:t>
                </a:r>
                <a:endParaRPr/>
              </a:p>
            </p:txBody>
          </p:sp>
          <p:sp>
            <p:nvSpPr>
              <p:cNvPr id="176" name="Google Shape;176;p7"/>
              <p:cNvSpPr txBox="1"/>
              <p:nvPr/>
            </p:nvSpPr>
            <p:spPr>
              <a:xfrm>
                <a:off x="4592" y="3144"/>
                <a:ext cx="263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70C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C4</a:t>
                </a:r>
                <a:endParaRPr/>
              </a:p>
            </p:txBody>
          </p:sp>
          <p:sp>
            <p:nvSpPr>
              <p:cNvPr id="177" name="Google Shape;177;p7"/>
              <p:cNvSpPr txBox="1"/>
              <p:nvPr/>
            </p:nvSpPr>
            <p:spPr>
              <a:xfrm>
                <a:off x="4656" y="3624"/>
                <a:ext cx="215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70C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I1</a:t>
                </a:r>
                <a:endParaRPr/>
              </a:p>
            </p:txBody>
          </p:sp>
          <p:cxnSp>
            <p:nvCxnSpPr>
              <p:cNvPr id="178" name="Google Shape;178;p7"/>
              <p:cNvCxnSpPr/>
              <p:nvPr/>
            </p:nvCxnSpPr>
            <p:spPr>
              <a:xfrm flipH="1">
                <a:off x="2436" y="2952"/>
                <a:ext cx="24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7"/>
              <p:cNvCxnSpPr/>
              <p:nvPr/>
            </p:nvCxnSpPr>
            <p:spPr>
              <a:xfrm flipH="1">
                <a:off x="3732" y="2952"/>
                <a:ext cx="24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7"/>
              <p:cNvCxnSpPr/>
              <p:nvPr/>
            </p:nvCxnSpPr>
            <p:spPr>
              <a:xfrm>
                <a:off x="4356" y="2952"/>
                <a:ext cx="24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7"/>
              <p:cNvCxnSpPr/>
              <p:nvPr/>
            </p:nvCxnSpPr>
            <p:spPr>
              <a:xfrm>
                <a:off x="2772" y="2952"/>
                <a:ext cx="24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7"/>
              <p:cNvCxnSpPr/>
              <p:nvPr/>
            </p:nvCxnSpPr>
            <p:spPr>
              <a:xfrm>
                <a:off x="2340" y="3432"/>
                <a:ext cx="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7"/>
              <p:cNvCxnSpPr/>
              <p:nvPr/>
            </p:nvCxnSpPr>
            <p:spPr>
              <a:xfrm>
                <a:off x="3060" y="3432"/>
                <a:ext cx="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7"/>
              <p:cNvCxnSpPr/>
              <p:nvPr/>
            </p:nvCxnSpPr>
            <p:spPr>
              <a:xfrm>
                <a:off x="3636" y="3432"/>
                <a:ext cx="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7"/>
              <p:cNvCxnSpPr/>
              <p:nvPr/>
            </p:nvCxnSpPr>
            <p:spPr>
              <a:xfrm>
                <a:off x="4164" y="3432"/>
                <a:ext cx="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7"/>
              <p:cNvCxnSpPr/>
              <p:nvPr/>
            </p:nvCxnSpPr>
            <p:spPr>
              <a:xfrm>
                <a:off x="4740" y="3432"/>
                <a:ext cx="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1.1 The Evolution of Database Systems</a:t>
            </a:r>
            <a:endParaRPr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585926" y="1349407"/>
            <a:ext cx="4340036" cy="472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/>
              <a:t>Network data model (graph-based model)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/>
              <a:t>Charles Bachman invented in the late 1960s</a:t>
            </a:r>
            <a:endParaRPr sz="20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/>
              <a:t>standard specification published in 1969 by the Conference on Data Systems Languages (CODASYL) Consortium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/>
              <a:t>The network model allows each record to have multiple parent and child records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FF0000"/>
                </a:solidFill>
              </a:rPr>
              <a:t>🡪 Not support high-level query language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  <p:pic>
        <p:nvPicPr>
          <p:cNvPr descr="http://creately.com/blog/wp-content/uploads/2012/06/database-design-network-model.png" id="194" name="Google Shape;1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5809" y="1578147"/>
            <a:ext cx="3617103" cy="3495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585925" y="286605"/>
            <a:ext cx="7936637" cy="106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1.1 The Evolution of Database Systems</a:t>
            </a:r>
            <a:endParaRPr/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585925" y="1349407"/>
            <a:ext cx="7936637" cy="472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Relational Database Systems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1970s, Edgar Frank "Ted" Codd defined relational model based on relations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*</a:t>
            </a:r>
            <a:r>
              <a:rPr lang="en-US"/>
              <a:t>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Revolutionary idea of DBMS activity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at IBM (System R, DB2)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at Universities like Berkeley (Ingres)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SQL, the most important query language, was developed by IBM in 1974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1979, Oracle v.2, the first commercial RDBMS product using SQL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1" name="Google Shape;201;p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WORLDS OF DATABASE SYSTEMS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2020-12-02T06:50:22Z</dcterms:created>
</cp:coreProperties>
</file>