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Tahoma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LLrG1JjHxol7YOy8LF9lrXooI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8B31E7-569A-47EB-B7B2-1CE507A99971}">
  <a:tblStyle styleId="{718B31E7-569A-47EB-B7B2-1CE507A999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Selection is commutative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cascaded Selection may be applied in any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Selection may be replaced by a single selection with a conjunction of all the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R3 := R1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Χ</a:t>
            </a:r>
            <a:r>
              <a:rPr lang="en-US"/>
              <a:t> R2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each tuple t1 of R1 with each tuple t2 of R2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Concatenation t1t2 is a tuple of R3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of R3 is the attributes of R1 and then R2, in order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beware attribute </a:t>
            </a:r>
            <a:r>
              <a:rPr i="1" lang="en-US"/>
              <a:t>A</a:t>
            </a:r>
            <a:r>
              <a:rPr lang="en-US"/>
              <a:t> of the same name in R1 and R2: use R1.</a:t>
            </a:r>
            <a:r>
              <a:rPr i="1" lang="en-US"/>
              <a:t>A</a:t>
            </a:r>
            <a:r>
              <a:rPr lang="en-US"/>
              <a:t>  and R2.</a:t>
            </a:r>
            <a:r>
              <a:rPr i="1" lang="en-US"/>
              <a:t>A</a:t>
            </a:r>
            <a:endParaRPr i="1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Suppose R1 has n1 attributes and tt1 tuples, R2 has n2 attributes and tt2 tuples, </a:t>
            </a:r>
            <a:br>
              <a:rPr lang="en-US"/>
            </a:br>
            <a:r>
              <a:rPr lang="en-US"/>
              <a:t>then R3 has (n1+n2) attributes, and (tt1*tt2) tuples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R3 := R1 </a:t>
            </a:r>
            <a:r>
              <a:rPr lang="en-US" sz="3200"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r>
              <a:rPr baseline="-25000" lang="en-US" sz="3200">
                <a:latin typeface="Lucida Sans"/>
                <a:ea typeface="Lucida Sans"/>
                <a:cs typeface="Lucida Sans"/>
                <a:sym typeface="Lucida Sans"/>
              </a:rPr>
              <a:t>&lt;join condition&gt;</a:t>
            </a:r>
            <a:r>
              <a:rPr lang="en-US" sz="3200"/>
              <a:t> R2</a:t>
            </a:r>
            <a:endParaRPr sz="32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Each tuple t1 of R1 connects with all those tuple t2 of R2 that satisfy &lt;join condition&gt;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&lt;join condition&gt; refers to attributes of R1 and R2</a:t>
            </a:r>
            <a:endParaRPr sz="29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Schema of R3 is the attributes of R1 and then R2, in order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But beware attribute </a:t>
            </a:r>
            <a:r>
              <a:rPr i="1" lang="en-US" sz="2900"/>
              <a:t>A</a:t>
            </a:r>
            <a:r>
              <a:rPr lang="en-US" sz="2900"/>
              <a:t> of the same name in R1 and R2: use R1.</a:t>
            </a:r>
            <a:r>
              <a:rPr i="1" lang="en-US" sz="2900"/>
              <a:t>A</a:t>
            </a:r>
            <a:r>
              <a:rPr lang="en-US" sz="2900"/>
              <a:t>  and R2.</a:t>
            </a:r>
            <a:r>
              <a:rPr i="1" lang="en-US" sz="2900"/>
              <a:t>A</a:t>
            </a:r>
            <a:endParaRPr i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result is constructed as follows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Take the product of R1 and R2</a:t>
            </a:r>
            <a:endParaRPr sz="29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Select from the product only those tuples that satisfy the &lt;join condition&gt;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R1 </a:t>
            </a:r>
            <a:r>
              <a:rPr lang="en-US" sz="2900"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r>
              <a:rPr baseline="-25000" lang="en-US" sz="2900">
                <a:latin typeface="Lucida Sans"/>
                <a:ea typeface="Lucida Sans"/>
                <a:cs typeface="Lucida Sans"/>
                <a:sym typeface="Lucida Sans"/>
              </a:rPr>
              <a:t>&lt;join condition&gt;</a:t>
            </a:r>
            <a:r>
              <a:rPr lang="en-US" sz="2900"/>
              <a:t> R2 = </a:t>
            </a:r>
            <a:r>
              <a:rPr b="1" lang="en-US" sz="2900"/>
              <a:t>σ</a:t>
            </a:r>
            <a:r>
              <a:rPr baseline="-25000" lang="en-US" sz="2900">
                <a:latin typeface="Lucida Sans"/>
                <a:ea typeface="Lucida Sans"/>
                <a:cs typeface="Lucida Sans"/>
                <a:sym typeface="Lucida Sans"/>
              </a:rPr>
              <a:t> &lt;join condition&gt;</a:t>
            </a:r>
            <a:r>
              <a:rPr lang="en-US" sz="2900"/>
              <a:t> (R1 x R2)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R3 := R1 </a:t>
            </a:r>
            <a:r>
              <a:rPr lang="en-US" sz="3600"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r>
              <a:rPr lang="en-US"/>
              <a:t> R2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only those tuples from R1 and R2 that agree in whatever attributes are common to the schema of R1 and R2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 R3 keeps one component for each of the attributes in the union of the schemas of R1 and 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7"/>
          <p:cNvSpPr txBox="1"/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subTitle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28" name="Google Shape;2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" type="body"/>
          </p:nvPr>
        </p:nvSpPr>
        <p:spPr>
          <a:xfrm rot="5400000">
            <a:off x="2044509" y="-287222"/>
            <a:ext cx="5081615" cy="7963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7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4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4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6" name="Google Shape;156;p4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9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9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9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44" name="Google Shape;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22960" y="286604"/>
            <a:ext cx="7543800" cy="113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1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1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4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4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5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5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5" name="Google Shape;85;p35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6" name="Google Shape;86;p35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6"/>
          <p:cNvSpPr txBox="1"/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6"/>
          <p:cNvSpPr txBox="1"/>
          <p:nvPr>
            <p:ph idx="1" type="body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6"/>
          <p:cNvCxnSpPr/>
          <p:nvPr/>
        </p:nvCxnSpPr>
        <p:spPr>
          <a:xfrm>
            <a:off x="934143" y="1154091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ng" id="18" name="Google Shape;1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None/>
            </a:pPr>
            <a:r>
              <a:rPr lang="en-US" sz="4600"/>
              <a:t>Chapter 2 The Relational Model of Data</a:t>
            </a:r>
            <a:endParaRPr sz="5100"/>
          </a:p>
        </p:txBody>
      </p:sp>
      <p:sp>
        <p:nvSpPr>
          <p:cNvPr id="184" name="Google Shape;184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186" name="Google Shape;186;p1"/>
          <p:cNvSpPr txBox="1"/>
          <p:nvPr>
            <p:ph idx="1" type="subTitle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/>
              <a:t>2.3 An Algebraic Query Language</a:t>
            </a:r>
            <a:br>
              <a:rPr lang="en-US" sz="3600"/>
            </a:br>
            <a:endParaRPr/>
          </a:p>
        </p:txBody>
      </p:sp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585924" y="1127464"/>
            <a:ext cx="7936637" cy="5179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/>
              <a:t>Relational Algebra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An algebra consists of operators and atomic operands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Relational algebra is an example of an algebra, its atomic operands are</a:t>
            </a:r>
            <a:endParaRPr/>
          </a:p>
          <a:p>
            <a:pPr indent="-182880" lvl="2" marL="56692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Variables that stand for relations</a:t>
            </a:r>
            <a:endParaRPr/>
          </a:p>
          <a:p>
            <a:pPr indent="-182880" lvl="2" marL="56692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Constants, which are finite relations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Relational algebra is a set of operations on relations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Operations operate on one or more relations to create new relation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60" name="Google Shape;260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2.3 An Algebraic Query Language</a:t>
            </a:r>
            <a:endParaRPr/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Relational algebra fall into four classes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Set operations – union, intersection, difference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Selection and projection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Cartesian product and joins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Rename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2.3 An Algebraic Query Language</a:t>
            </a:r>
            <a:endParaRPr/>
          </a:p>
        </p:txBody>
      </p:sp>
      <p:sp>
        <p:nvSpPr>
          <p:cNvPr id="274" name="Google Shape;274;p12"/>
          <p:cNvSpPr txBox="1"/>
          <p:nvPr>
            <p:ph idx="1" type="body"/>
          </p:nvPr>
        </p:nvSpPr>
        <p:spPr>
          <a:xfrm>
            <a:off x="585925" y="1127464"/>
            <a:ext cx="4655377" cy="52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8796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3200"/>
              <a:t> Set operations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Union</a:t>
            </a:r>
            <a:endParaRPr/>
          </a:p>
          <a:p>
            <a:pPr indent="0" lvl="1" marL="20116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R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 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 t | t ∈ R ∨ t ∈ S}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Intersection</a:t>
            </a:r>
            <a:endParaRPr/>
          </a:p>
          <a:p>
            <a:pPr indent="0" lvl="1" marL="20116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R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 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 t | t ∈ R ∧ t ∈ S}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Difference</a:t>
            </a:r>
            <a:endParaRPr/>
          </a:p>
          <a:p>
            <a:pPr indent="0" lvl="1" marL="20116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R \ S 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 t | t ∈ R ∧ t ∉ S}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Intersection can be expressed in terms of set difference</a:t>
            </a:r>
            <a:endParaRPr/>
          </a:p>
          <a:p>
            <a:pPr indent="0" lvl="1" marL="20116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R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 = R \ (R \ S)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5" name="Google Shape;275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12"/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and S must be ‘type compatible’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number of attributes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domain of corresponding attributes must be compatible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1000704" y="50031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/>
              <a:t>Set operations- Example</a:t>
            </a:r>
            <a:endParaRPr/>
          </a:p>
        </p:txBody>
      </p:sp>
      <p:sp>
        <p:nvSpPr>
          <p:cNvPr id="283" name="Google Shape;283;p1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5" name="Google Shape;285;p13"/>
          <p:cNvGraphicFramePr/>
          <p:nvPr/>
        </p:nvGraphicFramePr>
        <p:xfrm>
          <a:off x="1181100" y="1893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76400"/>
                <a:gridCol w="2971800"/>
                <a:gridCol w="10668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/>
                        <a:t>birthdate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Carrie Fisher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 Maple</a:t>
                      </a:r>
                      <a:r>
                        <a:rPr lang="en-US" sz="1800"/>
                        <a:t> St., Holywood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9/9/99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 Hamill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456</a:t>
                      </a:r>
                      <a:r>
                        <a:rPr lang="en-US" sz="1800"/>
                        <a:t> Oak Rd., Brentwood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8/8/88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6" name="Google Shape;286;p13"/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R</a:t>
            </a:r>
            <a:endParaRPr/>
          </a:p>
        </p:txBody>
      </p:sp>
      <p:graphicFrame>
        <p:nvGraphicFramePr>
          <p:cNvPr id="287" name="Google Shape;287;p13"/>
          <p:cNvGraphicFramePr/>
          <p:nvPr/>
        </p:nvGraphicFramePr>
        <p:xfrm>
          <a:off x="1181100" y="3978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92600"/>
                <a:gridCol w="2989575"/>
                <a:gridCol w="1060775"/>
                <a:gridCol w="134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birthdate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Carrie Fisher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 Maple</a:t>
                      </a:r>
                      <a:r>
                        <a:rPr lang="en-US" sz="1800"/>
                        <a:t> St., Holywood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9/9/99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Harrison Ford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 Palm Dr., Beverly</a:t>
                      </a:r>
                      <a:r>
                        <a:rPr lang="en-US" sz="1800"/>
                        <a:t> Hills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8/8/88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8" name="Google Shape;288;p13"/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/>
              <a:t>Set operations- Example</a:t>
            </a:r>
            <a:endParaRPr/>
          </a:p>
        </p:txBody>
      </p:sp>
      <p:sp>
        <p:nvSpPr>
          <p:cNvPr id="294" name="Google Shape;294;p1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95" name="Google Shape;295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6" name="Google Shape;296;p14"/>
          <p:cNvGraphicFramePr/>
          <p:nvPr/>
        </p:nvGraphicFramePr>
        <p:xfrm>
          <a:off x="1524001" y="2114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76400"/>
                <a:gridCol w="2971800"/>
                <a:gridCol w="10668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birthdate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Carrie Fisher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 Maple</a:t>
                      </a:r>
                      <a:r>
                        <a:rPr lang="en-US" sz="1800"/>
                        <a:t> St., Holywood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9/9/99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 Hamill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456</a:t>
                      </a:r>
                      <a:r>
                        <a:rPr lang="en-US" sz="1800"/>
                        <a:t> Oak Rd., Brentwood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8/8/88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Harrison Ford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 Palm Dr., Beverly Hills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8/8/88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7" name="Google Shape;297;p14"/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∪ 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" name="Google Shape;298;p14"/>
          <p:cNvGraphicFramePr/>
          <p:nvPr/>
        </p:nvGraphicFramePr>
        <p:xfrm>
          <a:off x="1524000" y="3714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92600"/>
                <a:gridCol w="2989575"/>
                <a:gridCol w="1060775"/>
                <a:gridCol w="134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birthdate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Carrie Fisher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 Maple</a:t>
                      </a:r>
                      <a:r>
                        <a:rPr lang="en-US" sz="1800"/>
                        <a:t> St., Holywood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9/9/99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14"/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∩ 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\ 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1" name="Google Shape;301;p14"/>
          <p:cNvGraphicFramePr/>
          <p:nvPr/>
        </p:nvGraphicFramePr>
        <p:xfrm>
          <a:off x="1524000" y="4553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76400"/>
                <a:gridCol w="2971800"/>
                <a:gridCol w="10668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birthdate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 Hamill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456</a:t>
                      </a:r>
                      <a:r>
                        <a:rPr lang="en-US" sz="1800"/>
                        <a:t> Oak Rd., Brentwood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8/8/88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and projection</a:t>
            </a:r>
            <a:br>
              <a:rPr lang="en-US"/>
            </a:br>
            <a:endParaRPr/>
          </a:p>
        </p:txBody>
      </p:sp>
      <p:sp>
        <p:nvSpPr>
          <p:cNvPr id="308" name="Google Shape;308;p15"/>
          <p:cNvSpPr txBox="1"/>
          <p:nvPr>
            <p:ph idx="1" type="body"/>
          </p:nvPr>
        </p:nvSpPr>
        <p:spPr>
          <a:xfrm>
            <a:off x="896604" y="1165483"/>
            <a:ext cx="750292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Selection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 - R1 := </a:t>
            </a: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aseline="-25000" i="1" lang="en-US" sz="2400">
                <a:latin typeface="Tahoma"/>
                <a:ea typeface="Tahoma"/>
                <a:cs typeface="Tahoma"/>
                <a:sym typeface="Tahoma"/>
              </a:rPr>
              <a:t>C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(R2) with C illustrated conditions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- </a:t>
            </a:r>
            <a:r>
              <a:rPr b="1" lang="en-US" sz="2000"/>
              <a:t>ex: σ</a:t>
            </a:r>
            <a:r>
              <a:rPr b="1" baseline="-25000" lang="en-US" sz="2000"/>
              <a:t> &lt;C1&gt;</a:t>
            </a:r>
            <a:r>
              <a:rPr b="1" lang="en-US" sz="2000"/>
              <a:t>(σ</a:t>
            </a:r>
            <a:r>
              <a:rPr b="1" baseline="-25000" lang="en-US" sz="2000"/>
              <a:t> &lt; C2&gt; </a:t>
            </a:r>
            <a:r>
              <a:rPr b="1" lang="en-US" sz="2000"/>
              <a:t>(</a:t>
            </a:r>
            <a:r>
              <a:rPr b="1" baseline="-25000" lang="en-US" sz="2000"/>
              <a:t> </a:t>
            </a:r>
            <a:r>
              <a:rPr b="1" lang="en-US" sz="2000"/>
              <a:t>R)) = σ</a:t>
            </a:r>
            <a:r>
              <a:rPr b="1" baseline="-25000" lang="en-US" sz="2000"/>
              <a:t> &lt;C2&gt; </a:t>
            </a:r>
            <a:r>
              <a:rPr b="1" lang="en-US" sz="2000"/>
              <a:t>(σ</a:t>
            </a:r>
            <a:r>
              <a:rPr b="1" baseline="-25000" lang="en-US" sz="2000"/>
              <a:t> &lt; C1&gt; </a:t>
            </a:r>
            <a:r>
              <a:rPr b="1" lang="en-US" sz="2000"/>
              <a:t>( R)) = </a:t>
            </a:r>
            <a:r>
              <a:rPr b="1"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-25000"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baseline="-25000" lang="en-US" sz="2000">
                <a:solidFill>
                  <a:schemeClr val="dk1"/>
                </a:solidFill>
              </a:rPr>
              <a:t>&lt;C1&gt; AND &lt; C2&gt;</a:t>
            </a:r>
            <a:endParaRPr b="1" sz="2400"/>
          </a:p>
        </p:txBody>
      </p:sp>
      <p:sp>
        <p:nvSpPr>
          <p:cNvPr id="309" name="Google Shape;309;p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10" name="Google Shape;310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length≥100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(Movies)</a:t>
            </a:r>
            <a:endParaRPr/>
          </a:p>
        </p:txBody>
      </p:sp>
      <p:graphicFrame>
        <p:nvGraphicFramePr>
          <p:cNvPr id="312" name="Google Shape;312;p15"/>
          <p:cNvGraphicFramePr/>
          <p:nvPr/>
        </p:nvGraphicFramePr>
        <p:xfrm>
          <a:off x="977245" y="5122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3178275"/>
                <a:gridCol w="1236000"/>
                <a:gridCol w="1512250"/>
                <a:gridCol w="1309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length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Gone</a:t>
                      </a:r>
                      <a:r>
                        <a:rPr lang="en-US" sz="1800"/>
                        <a:t> With the Wind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Drama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 Wars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Scifi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3" name="Google Shape;313;p15"/>
          <p:cNvGraphicFramePr/>
          <p:nvPr/>
        </p:nvGraphicFramePr>
        <p:xfrm>
          <a:off x="977245" y="2948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3178275"/>
                <a:gridCol w="1236000"/>
                <a:gridCol w="1512250"/>
                <a:gridCol w="1309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length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Gone</a:t>
                      </a:r>
                      <a:r>
                        <a:rPr lang="en-US" sz="1800"/>
                        <a:t> With the Wind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Drama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 Wars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Scifi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Wayne’s World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Comedy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4" name="Google Shape;314;p15"/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and projection</a:t>
            </a:r>
            <a:endParaRPr/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585924" y="1127464"/>
            <a:ext cx="7936637" cy="51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Projection S := </a:t>
            </a:r>
            <a:r>
              <a:rPr lang="en-US" sz="3200">
                <a:latin typeface="Lucida Sans"/>
                <a:ea typeface="Lucida Sans"/>
                <a:cs typeface="Lucida Sans"/>
                <a:sym typeface="Lucida Sans"/>
              </a:rPr>
              <a:t>π</a:t>
            </a:r>
            <a:r>
              <a:rPr baseline="-25000" i="1" lang="en-US" sz="2400"/>
              <a:t>A1,A2,…,</a:t>
            </a:r>
            <a:r>
              <a:rPr baseline="-25000" i="1" lang="en-US" sz="2000"/>
              <a:t>An</a:t>
            </a:r>
            <a:r>
              <a:rPr baseline="-25000" i="1" lang="en-US" sz="2400"/>
              <a:t> </a:t>
            </a:r>
            <a:r>
              <a:rPr lang="en-US" sz="2400"/>
              <a:t>(R)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A1,A2,…,An are attributes of 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S relation schema S(A1,A2,…,An)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22" name="Google Shape;322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6"/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title,year,length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(Movies)</a:t>
            </a:r>
            <a:endParaRPr/>
          </a:p>
        </p:txBody>
      </p:sp>
      <p:graphicFrame>
        <p:nvGraphicFramePr>
          <p:cNvPr id="324" name="Google Shape;324;p16"/>
          <p:cNvGraphicFramePr/>
          <p:nvPr/>
        </p:nvGraphicFramePr>
        <p:xfrm>
          <a:off x="15240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3178275"/>
                <a:gridCol w="1236000"/>
                <a:gridCol w="1512250"/>
                <a:gridCol w="1309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length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 Wars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Scifi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Galaxy</a:t>
                      </a:r>
                      <a:r>
                        <a:rPr lang="en-US" sz="1800"/>
                        <a:t> Quest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Comedy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Wayne’s World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Comedy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5" name="Google Shape;325;p16"/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/>
          </a:p>
        </p:txBody>
      </p:sp>
      <p:graphicFrame>
        <p:nvGraphicFramePr>
          <p:cNvPr id="326" name="Google Shape;326;p16"/>
          <p:cNvGraphicFramePr/>
          <p:nvPr/>
        </p:nvGraphicFramePr>
        <p:xfrm>
          <a:off x="1524001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76400"/>
                <a:gridCol w="1219200"/>
                <a:gridCol w="114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year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length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 Wars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Galaxy</a:t>
                      </a:r>
                      <a:r>
                        <a:rPr lang="en-US" sz="1800"/>
                        <a:t> Quest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Wayne’s World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7" name="Google Shape;327;p16"/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(Movies)</a:t>
            </a:r>
            <a:endParaRPr/>
          </a:p>
        </p:txBody>
      </p:sp>
      <p:graphicFrame>
        <p:nvGraphicFramePr>
          <p:cNvPr id="328" name="Google Shape;328;p16"/>
          <p:cNvGraphicFramePr/>
          <p:nvPr/>
        </p:nvGraphicFramePr>
        <p:xfrm>
          <a:off x="7010401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167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genre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Scifi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Comedy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Cartesian product and joins</a:t>
            </a:r>
            <a:endParaRPr/>
          </a:p>
        </p:txBody>
      </p:sp>
      <p:sp>
        <p:nvSpPr>
          <p:cNvPr id="335" name="Google Shape;335;p17"/>
          <p:cNvSpPr txBox="1"/>
          <p:nvPr>
            <p:ph idx="1" type="body"/>
          </p:nvPr>
        </p:nvSpPr>
        <p:spPr>
          <a:xfrm>
            <a:off x="611532" y="1295088"/>
            <a:ext cx="7936637" cy="47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Cartesian product  R3 := R1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Χ</a:t>
            </a:r>
            <a:r>
              <a:rPr lang="en-US"/>
              <a:t> R2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37" name="Google Shape;337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8" name="Google Shape;338;p17"/>
          <p:cNvGraphicFramePr/>
          <p:nvPr/>
        </p:nvGraphicFramePr>
        <p:xfrm>
          <a:off x="11430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14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9" name="Google Shape;339;p17"/>
          <p:cNvGraphicFramePr/>
          <p:nvPr/>
        </p:nvGraphicFramePr>
        <p:xfrm>
          <a:off x="2940684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76575"/>
                <a:gridCol w="435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0" name="Google Shape;340;p17"/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R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</a:t>
            </a:r>
            <a:endParaRPr/>
          </a:p>
        </p:txBody>
      </p:sp>
      <p:graphicFrame>
        <p:nvGraphicFramePr>
          <p:cNvPr id="342" name="Google Shape;342;p17"/>
          <p:cNvGraphicFramePr/>
          <p:nvPr/>
        </p:nvGraphicFramePr>
        <p:xfrm>
          <a:off x="53340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671825"/>
                <a:gridCol w="636900"/>
                <a:gridCol w="476575"/>
                <a:gridCol w="43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R.B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S.B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3" name="Google Shape;343;p17"/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 Product R X 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Cartesian product and joins</a:t>
            </a:r>
            <a:endParaRPr/>
          </a:p>
        </p:txBody>
      </p:sp>
      <p:sp>
        <p:nvSpPr>
          <p:cNvPr id="350" name="Google Shape;350;p18"/>
          <p:cNvSpPr txBox="1"/>
          <p:nvPr>
            <p:ph idx="1" type="body"/>
          </p:nvPr>
        </p:nvSpPr>
        <p:spPr>
          <a:xfrm>
            <a:off x="585924" y="1127464"/>
            <a:ext cx="7936637" cy="9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theta joins </a:t>
            </a:r>
            <a:r>
              <a:rPr lang="en-US" sz="2800"/>
              <a:t>R3 := R1 </a:t>
            </a: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r>
              <a:rPr baseline="-25000" lang="en-US" sz="2800">
                <a:latin typeface="Lucida Sans"/>
                <a:ea typeface="Lucida Sans"/>
                <a:cs typeface="Lucida Sans"/>
                <a:sym typeface="Lucida Sans"/>
              </a:rPr>
              <a:t>&lt;join condition&gt;</a:t>
            </a:r>
            <a:r>
              <a:rPr lang="en-US" sz="2800"/>
              <a:t> R2</a:t>
            </a:r>
            <a:endParaRPr sz="2800"/>
          </a:p>
        </p:txBody>
      </p:sp>
      <p:sp>
        <p:nvSpPr>
          <p:cNvPr id="351" name="Google Shape;351;p1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52" name="Google Shape;352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3" name="Google Shape;353;p18"/>
          <p:cNvGraphicFramePr/>
          <p:nvPr/>
        </p:nvGraphicFramePr>
        <p:xfrm>
          <a:off x="941485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14650"/>
                <a:gridCol w="405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4" name="Google Shape;354;p18"/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U</a:t>
            </a:r>
            <a:endParaRPr/>
          </a:p>
        </p:txBody>
      </p:sp>
      <p:graphicFrame>
        <p:nvGraphicFramePr>
          <p:cNvPr id="355" name="Google Shape;355;p18"/>
          <p:cNvGraphicFramePr/>
          <p:nvPr/>
        </p:nvGraphicFramePr>
        <p:xfrm>
          <a:off x="2732722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14650"/>
                <a:gridCol w="476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6" name="Google Shape;356;p18"/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V</a:t>
            </a:r>
            <a:endParaRPr/>
          </a:p>
        </p:txBody>
      </p:sp>
      <p:graphicFrame>
        <p:nvGraphicFramePr>
          <p:cNvPr id="357" name="Google Shape;357;p18"/>
          <p:cNvGraphicFramePr/>
          <p:nvPr/>
        </p:nvGraphicFramePr>
        <p:xfrm>
          <a:off x="45720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679775"/>
                <a:gridCol w="670250"/>
                <a:gridCol w="663900"/>
                <a:gridCol w="654375"/>
                <a:gridCol w="476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U.B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U.C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V.B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V.C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8" name="Google Shape;358;p18"/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2.17: Result of U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 </a:t>
            </a:r>
            <a:r>
              <a:rPr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A&lt;D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9" name="Google Shape;359;p18"/>
          <p:cNvGraphicFramePr/>
          <p:nvPr/>
        </p:nvGraphicFramePr>
        <p:xfrm>
          <a:off x="4670105" y="5213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679775"/>
                <a:gridCol w="670250"/>
                <a:gridCol w="663900"/>
                <a:gridCol w="654375"/>
                <a:gridCol w="476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U.B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U.C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V.B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V.C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0" name="Google Shape;360;p18"/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of U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 </a:t>
            </a:r>
            <a:r>
              <a:rPr baseline="-25000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A&lt;D AND U.B≠V.B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Cartesian product and joins</a:t>
            </a:r>
            <a:endParaRPr/>
          </a:p>
        </p:txBody>
      </p:sp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585924" y="1127464"/>
            <a:ext cx="7936637" cy="59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Natural join R3 := R1 </a:t>
            </a:r>
            <a:r>
              <a:rPr lang="en-US" sz="3600">
                <a:latin typeface="Lucida Sans"/>
                <a:ea typeface="Lucida Sans"/>
                <a:cs typeface="Lucida Sans"/>
                <a:sym typeface="Lucida Sans"/>
              </a:rPr>
              <a:t>⋈</a:t>
            </a:r>
            <a:r>
              <a:rPr lang="en-US"/>
              <a:t> R2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69" name="Google Shape;369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0" name="Google Shape;370;p19"/>
          <p:cNvGraphicFramePr/>
          <p:nvPr/>
        </p:nvGraphicFramePr>
        <p:xfrm>
          <a:off x="14478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14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71" name="Google Shape;371;p19"/>
          <p:cNvGraphicFramePr/>
          <p:nvPr/>
        </p:nvGraphicFramePr>
        <p:xfrm>
          <a:off x="3397884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76575"/>
                <a:gridCol w="435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R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</a:t>
            </a:r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Join R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⋈ 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aphicFrame>
        <p:nvGraphicFramePr>
          <p:cNvPr id="375" name="Google Shape;375;p19"/>
          <p:cNvGraphicFramePr/>
          <p:nvPr/>
        </p:nvGraphicFramePr>
        <p:xfrm>
          <a:off x="5943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14650"/>
                <a:gridCol w="405125"/>
                <a:gridCol w="43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2" name="Google Shape;192;p2"/>
          <p:cNvSpPr txBox="1"/>
          <p:nvPr>
            <p:ph idx="1" type="body"/>
          </p:nvPr>
        </p:nvSpPr>
        <p:spPr>
          <a:xfrm>
            <a:off x="444157" y="1280674"/>
            <a:ext cx="8220172" cy="4678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i="0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 what is the relational model and database design basing relational model.</a:t>
            </a:r>
            <a:endParaRPr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i="0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Conceptualize data using the relational model.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i="0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 what basic relational algebra operators under set semantics.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i="0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Express queries using relational algebra.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Rename</a:t>
            </a:r>
            <a:br>
              <a:rPr lang="en-US"/>
            </a:br>
            <a:endParaRPr/>
          </a:p>
        </p:txBody>
      </p:sp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585924" y="1127464"/>
            <a:ext cx="7936637" cy="212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651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The </a:t>
            </a:r>
            <a:r>
              <a:rPr b="1" lang="en-US" sz="2600"/>
              <a:t>ρ</a:t>
            </a:r>
            <a:r>
              <a:rPr lang="en-US" sz="2600"/>
              <a:t> operation gives a new schema to a relation</a:t>
            </a:r>
            <a:endParaRPr/>
          </a:p>
          <a:p>
            <a:pPr indent="-1651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>
                <a:latin typeface="Lucida Sans"/>
                <a:ea typeface="Lucida Sans"/>
                <a:cs typeface="Lucida Sans"/>
                <a:sym typeface="Lucida Sans"/>
              </a:rPr>
              <a:t>ρ</a:t>
            </a:r>
            <a:r>
              <a:rPr baseline="-25000" lang="en-US" sz="2600">
                <a:solidFill>
                  <a:srgbClr val="CC00CC"/>
                </a:solidFill>
              </a:rPr>
              <a:t>S(A1,…,A</a:t>
            </a:r>
            <a:r>
              <a:rPr baseline="-25000" i="1" lang="en-US" sz="2600">
                <a:solidFill>
                  <a:srgbClr val="CC00CC"/>
                </a:solidFill>
              </a:rPr>
              <a:t>n</a:t>
            </a:r>
            <a:r>
              <a:rPr baseline="-25000" lang="en-US" sz="2600">
                <a:solidFill>
                  <a:srgbClr val="CC00CC"/>
                </a:solidFill>
              </a:rPr>
              <a:t>)</a:t>
            </a:r>
            <a:r>
              <a:rPr lang="en-US" sz="2600"/>
              <a:t>(R) makes S be a relation with attributes A1,…,A</a:t>
            </a:r>
            <a:r>
              <a:rPr i="1" lang="en-US" sz="2600"/>
              <a:t>n</a:t>
            </a:r>
            <a:r>
              <a:rPr lang="en-US" sz="2600"/>
              <a:t>  and the same tuples as R</a:t>
            </a:r>
            <a:endParaRPr/>
          </a:p>
          <a:p>
            <a:pPr indent="-1651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600"/>
              <a:t>Simplified notation: S:=R (A1,A2,…,An)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83" name="Google Shape;383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4" name="Google Shape;384;p20"/>
          <p:cNvGraphicFramePr/>
          <p:nvPr/>
        </p:nvGraphicFramePr>
        <p:xfrm>
          <a:off x="1143000" y="3688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14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5" name="Google Shape;385;p20"/>
          <p:cNvGraphicFramePr/>
          <p:nvPr/>
        </p:nvGraphicFramePr>
        <p:xfrm>
          <a:off x="2940684" y="3688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476575"/>
                <a:gridCol w="435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6" name="Google Shape;386;p20"/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R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</a:t>
            </a:r>
            <a:endParaRPr/>
          </a:p>
        </p:txBody>
      </p:sp>
      <p:graphicFrame>
        <p:nvGraphicFramePr>
          <p:cNvPr id="388" name="Google Shape;388;p20"/>
          <p:cNvGraphicFramePr/>
          <p:nvPr/>
        </p:nvGraphicFramePr>
        <p:xfrm>
          <a:off x="5334000" y="3688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{718B31E7-569A-47EB-B7B2-1CE507A99971}</a:tableStyleId>
              </a:tblPr>
              <a:tblGrid>
                <a:gridCol w="414650"/>
                <a:gridCol w="671825"/>
                <a:gridCol w="636900"/>
                <a:gridCol w="476575"/>
                <a:gridCol w="43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9" name="Google Shape;389;p20"/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X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ρ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S(X,C,D)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Relational Expression</a:t>
            </a:r>
            <a:endParaRPr/>
          </a:p>
        </p:txBody>
      </p:sp>
      <p:sp>
        <p:nvSpPr>
          <p:cNvPr id="395" name="Google Shape;395;p21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How we need relational expression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Relational algebra allows us to form expressions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Relational expression is constructed by applying operations to the result of other operations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Expressions can be presented as expression tree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397" name="Google Shape;397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type="title"/>
          </p:nvPr>
        </p:nvSpPr>
        <p:spPr>
          <a:xfrm>
            <a:off x="1000705" y="285770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/>
              <a:t>The role of relational algebra in a DBMS</a:t>
            </a:r>
            <a:endParaRPr/>
          </a:p>
        </p:txBody>
      </p:sp>
      <p:sp>
        <p:nvSpPr>
          <p:cNvPr id="403" name="Google Shape;403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404" name="Google Shape;404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971" y="1206631"/>
            <a:ext cx="5997690" cy="509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Relational Expression</a:t>
            </a:r>
            <a:endParaRPr/>
          </a:p>
        </p:txBody>
      </p:sp>
      <p:sp>
        <p:nvSpPr>
          <p:cNvPr id="412" name="Google Shape;412;p23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 What are the titles and years of movies made by Fox that are at least 100 minutes long?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(1) Select those Movies tuples that have length ≥ 100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(2) Select those Movies tuples that have studioName=‘Fox’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(3) Compute the intersection of (1) and (2)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(4) Project the relation from (3) onto attributes title and year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414" name="Google Shape;414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Relational Expression</a:t>
            </a:r>
            <a:endParaRPr/>
          </a:p>
        </p:txBody>
      </p:sp>
      <p:sp>
        <p:nvSpPr>
          <p:cNvPr id="420" name="Google Shape;420;p2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421" name="Google Shape;421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24"/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title,year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length&gt;=100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studioName=‘Fox’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/>
          </a:p>
        </p:txBody>
      </p:sp>
      <p:cxnSp>
        <p:nvCxnSpPr>
          <p:cNvPr id="428" name="Google Shape;428;p24"/>
          <p:cNvCxnSpPr>
            <a:stCxn id="422" idx="2"/>
            <a:endCxn id="423" idx="0"/>
          </p:cNvCxnSpPr>
          <p:nvPr/>
        </p:nvCxnSpPr>
        <p:spPr>
          <a:xfrm flipH="1">
            <a:off x="4426380" y="1742925"/>
            <a:ext cx="300" cy="295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24"/>
          <p:cNvCxnSpPr>
            <a:stCxn id="423" idx="2"/>
            <a:endCxn id="424" idx="0"/>
          </p:cNvCxnSpPr>
          <p:nvPr/>
        </p:nvCxnSpPr>
        <p:spPr>
          <a:xfrm flipH="1">
            <a:off x="3113649" y="2500460"/>
            <a:ext cx="1312800" cy="376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24"/>
          <p:cNvCxnSpPr>
            <a:stCxn id="423" idx="2"/>
            <a:endCxn id="425" idx="0"/>
          </p:cNvCxnSpPr>
          <p:nvPr/>
        </p:nvCxnSpPr>
        <p:spPr>
          <a:xfrm>
            <a:off x="4426449" y="2500460"/>
            <a:ext cx="1463700" cy="376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24"/>
          <p:cNvCxnSpPr>
            <a:stCxn id="424" idx="2"/>
            <a:endCxn id="426" idx="0"/>
          </p:cNvCxnSpPr>
          <p:nvPr/>
        </p:nvCxnSpPr>
        <p:spPr>
          <a:xfrm>
            <a:off x="3113737" y="3338660"/>
            <a:ext cx="14700" cy="545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4"/>
          <p:cNvCxnSpPr>
            <a:stCxn id="425" idx="2"/>
            <a:endCxn id="427" idx="0"/>
          </p:cNvCxnSpPr>
          <p:nvPr/>
        </p:nvCxnSpPr>
        <p:spPr>
          <a:xfrm>
            <a:off x="5890054" y="3338660"/>
            <a:ext cx="1800" cy="533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24"/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2.18: Expression tree for a relational algebra expression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585925" y="478646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rmAutofit fontScale="92500" lnSpcReduction="10000"/>
          </a:bodyPr>
          <a:lstStyle/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1" baseline="-2500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title,year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(σ</a:t>
            </a:r>
            <a:r>
              <a:rPr b="1" baseline="-2500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length≥100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(Movies) ∩ σ</a:t>
            </a:r>
            <a:r>
              <a:rPr b="1" baseline="-2500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studioName=‘Fox’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(Movies))</a:t>
            </a:r>
            <a:endParaRPr/>
          </a:p>
          <a:p>
            <a:pPr indent="-320040" lvl="0" marL="4389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1" baseline="-2500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title,year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(σ</a:t>
            </a:r>
            <a:r>
              <a:rPr b="1" baseline="-2500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length≥100 AND studioName=‘Fox’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(Movies))</a:t>
            </a:r>
            <a:endParaRPr b="1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40" name="Google Shape;440;p2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441" name="Google Shape;441;p2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426" y="1157184"/>
            <a:ext cx="7106927" cy="175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926" y="2837477"/>
            <a:ext cx="7940546" cy="277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0" name="Google Shape;200;p3"/>
          <p:cNvSpPr txBox="1"/>
          <p:nvPr>
            <p:ph idx="1" type="body"/>
          </p:nvPr>
        </p:nvSpPr>
        <p:spPr>
          <a:xfrm>
            <a:off x="585925" y="1393795"/>
            <a:ext cx="8067881" cy="4893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2.1 An Overview of Data Models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2.2 Basics of the Relational Model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2.3 An Algebraic Query Language</a:t>
            </a:r>
            <a:endParaRPr sz="2400"/>
          </a:p>
        </p:txBody>
      </p:sp>
      <p:sp>
        <p:nvSpPr>
          <p:cNvPr id="201" name="Google Shape;201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2.1 An Overview of Data Models</a:t>
            </a:r>
            <a:endParaRPr/>
          </a:p>
        </p:txBody>
      </p:sp>
      <p:sp>
        <p:nvSpPr>
          <p:cNvPr id="208" name="Google Shape;208;p4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</a:t>
            </a:r>
            <a:r>
              <a:rPr b="1" lang="en-US"/>
              <a:t>Data model</a:t>
            </a:r>
            <a:r>
              <a:rPr lang="en-US"/>
              <a:t>: a collection of concepts for describing data, including 3 parts:</a:t>
            </a:r>
            <a:endParaRPr/>
          </a:p>
          <a:p>
            <a:pPr indent="-182880" lvl="2" marL="56692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Structure of the data</a:t>
            </a:r>
            <a:endParaRPr/>
          </a:p>
          <a:p>
            <a:pPr indent="-182880" lvl="3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Ex: arrays or objects</a:t>
            </a:r>
            <a:endParaRPr/>
          </a:p>
          <a:p>
            <a:pPr indent="-182880" lvl="2" marL="56692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Operations on the data</a:t>
            </a:r>
            <a:endParaRPr/>
          </a:p>
          <a:p>
            <a:pPr indent="-182880" lvl="3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Queries and modification on data</a:t>
            </a:r>
            <a:endParaRPr/>
          </a:p>
          <a:p>
            <a:pPr indent="-182880" lvl="2" marL="56692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Constraints on the data</a:t>
            </a:r>
            <a:endParaRPr/>
          </a:p>
          <a:p>
            <a:pPr indent="-182880" lvl="3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Limitations on the data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10" name="Google Shape;210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2.1 An Overview of Data Models</a:t>
            </a:r>
            <a:endParaRPr/>
          </a:p>
        </p:txBody>
      </p:sp>
      <p:sp>
        <p:nvSpPr>
          <p:cNvPr id="216" name="Google Shape;216;p5"/>
          <p:cNvSpPr txBox="1"/>
          <p:nvPr>
            <p:ph idx="1" type="body"/>
          </p:nvPr>
        </p:nvSpPr>
        <p:spPr>
          <a:xfrm>
            <a:off x="585924" y="1127464"/>
            <a:ext cx="7936637" cy="521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82880" lvl="1" marL="38404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The relational model, including object-relational extensions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The semi-structured data model, including XML and related standards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Semi-structured data resembles trees or graphs rather than tables or arrays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XML, a way to represent data by hierarchically nested tagged elements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Operations involve following paths in tree from an element to one or more of its nested sub elements, and so on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Constraints involve the data type of values associated with a nested tag</a:t>
            </a:r>
            <a:endParaRPr/>
          </a:p>
          <a:p>
            <a:pPr indent="-3175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7" name="Google Shape;217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18" name="Google Shape;218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2.1 An Overview of Data Models</a:t>
            </a:r>
            <a:endParaRPr/>
          </a:p>
        </p:txBody>
      </p:sp>
      <p:sp>
        <p:nvSpPr>
          <p:cNvPr id="224" name="Google Shape;224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25" name="Google Shape;225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522" y="1093510"/>
            <a:ext cx="5213021" cy="547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 sz="3600"/>
              <a:t>2.2 Basics of the Relational Model</a:t>
            </a:r>
            <a:br>
              <a:rPr lang="en-US" sz="3600"/>
            </a:br>
            <a:br>
              <a:rPr lang="en-US" sz="3600"/>
            </a:br>
            <a:endParaRPr/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354602" y="1212308"/>
            <a:ext cx="8399282" cy="33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137795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/>
              <a:t>Relational model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A relation is made up from 2 parts:</a:t>
            </a:r>
            <a:endParaRPr/>
          </a:p>
          <a:p>
            <a:pPr indent="-182879" lvl="2" marL="56692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Schema: specifies name of relation, name of attributes and domain/type of one’s.</a:t>
            </a:r>
            <a:endParaRPr/>
          </a:p>
          <a:p>
            <a:pPr indent="-182880" lvl="3" marL="74980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Ex: Student(StudentID: string, Name: string, Registered: int, CounsellorNo: int, Region: int)</a:t>
            </a:r>
            <a:endParaRPr/>
          </a:p>
          <a:p>
            <a:pPr indent="-182879" lvl="2" marL="56692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Instance: a table with rows and columns</a:t>
            </a:r>
            <a:endParaRPr/>
          </a:p>
          <a:p>
            <a:pPr indent="-182880" lvl="3" marL="74980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Rows ~ cardinality; columns ~ degree/arity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/>
              <a:t>A simple thinking: a relation as a set of distinct rows or tuples</a:t>
            </a:r>
            <a:endParaRPr/>
          </a:p>
          <a:p>
            <a:pPr indent="0" lvl="1" marL="20116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5084" lvl="1" marL="38404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3" name="Google Shape;233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noucamp.org/cp2/2007/dbt/images/fig2-6.png" id="235" name="Google Shape;2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186" y="4185501"/>
            <a:ext cx="6002353" cy="217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2.2 Basics of the Relational Model</a:t>
            </a:r>
            <a:endParaRPr/>
          </a:p>
        </p:txBody>
      </p:sp>
      <p:sp>
        <p:nvSpPr>
          <p:cNvPr id="241" name="Google Shape;241;p8"/>
          <p:cNvSpPr txBox="1"/>
          <p:nvPr>
            <p:ph idx="1" type="body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Database schema: a set of schemas for the relations of a database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An example of DB schema: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746" y="2729895"/>
            <a:ext cx="7066607" cy="163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717900" y="443861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2.2 Basics of the Relational Model</a:t>
            </a:r>
            <a:endParaRPr/>
          </a:p>
        </p:txBody>
      </p:sp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603681" y="1284720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Key attribute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Non-key attribute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Multi-valued attribute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Derived- attribute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Candidate key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Primary key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Foreign key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RELATIONAL MODEL OF DATA</a:t>
            </a:r>
            <a:endParaRPr/>
          </a:p>
        </p:txBody>
      </p:sp>
      <p:sp>
        <p:nvSpPr>
          <p:cNvPr id="252" name="Google Shape;252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2020-12-02T06:50:22Z</dcterms:created>
</cp:coreProperties>
</file>