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7"/>
  </p:notesMasterIdLst>
  <p:handoutMasterIdLst>
    <p:handoutMasterId r:id="rId38"/>
  </p:handoutMasterIdLst>
  <p:sldIdLst>
    <p:sldId id="285" r:id="rId2"/>
    <p:sldId id="301" r:id="rId3"/>
    <p:sldId id="298" r:id="rId4"/>
    <p:sldId id="30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56" r:id="rId17"/>
    <p:sldId id="282" r:id="rId18"/>
    <p:sldId id="281" r:id="rId19"/>
    <p:sldId id="257" r:id="rId20"/>
    <p:sldId id="276" r:id="rId21"/>
    <p:sldId id="297" r:id="rId22"/>
    <p:sldId id="259" r:id="rId23"/>
    <p:sldId id="261" r:id="rId24"/>
    <p:sldId id="299" r:id="rId25"/>
    <p:sldId id="262" r:id="rId26"/>
    <p:sldId id="263" r:id="rId27"/>
    <p:sldId id="264" r:id="rId28"/>
    <p:sldId id="265" r:id="rId29"/>
    <p:sldId id="277" r:id="rId30"/>
    <p:sldId id="278" r:id="rId31"/>
    <p:sldId id="279" r:id="rId32"/>
    <p:sldId id="280" r:id="rId33"/>
    <p:sldId id="283" r:id="rId34"/>
    <p:sldId id="270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66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2" autoAdjust="0"/>
    <p:restoredTop sz="71786" autoAdjust="0"/>
  </p:normalViewPr>
  <p:slideViewPr>
    <p:cSldViewPr>
      <p:cViewPr varScale="1">
        <p:scale>
          <a:sx n="51" d="100"/>
          <a:sy n="51" d="100"/>
        </p:scale>
        <p:origin x="-4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7" Type="http://schemas.openxmlformats.org/officeDocument/2006/relationships/slide" Target="slides/slide35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34.xml"/><Relationship Id="rId5" Type="http://schemas.openxmlformats.org/officeDocument/2006/relationships/slide" Target="slides/slide22.xml"/><Relationship Id="rId4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  <a:endParaRPr lang="en-US" sz="1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rgbClr val="002060"/>
              </a:solidFill>
            </a:rPr>
            <a:t>Attributes</a:t>
          </a:r>
          <a:r>
            <a:rPr lang="en-US" sz="1800" b="1" dirty="0" smtClean="0">
              <a:solidFill>
                <a:srgbClr val="0070C0"/>
              </a:solidFill>
            </a:rPr>
            <a:t> </a:t>
          </a:r>
          <a:r>
            <a:rPr lang="en-US" sz="1800" dirty="0" smtClean="0"/>
            <a:t>of a system visible to the programmer</a:t>
          </a:r>
          <a:endParaRPr lang="en-US" sz="1800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 smtClean="0"/>
            <a:t>Have a direct impact</a:t>
          </a:r>
          <a:r>
            <a:rPr lang="en-US" sz="1400" dirty="0" smtClean="0"/>
            <a:t>(affect)</a:t>
          </a:r>
          <a:r>
            <a:rPr lang="en-US" sz="1800" dirty="0" smtClean="0"/>
            <a:t> on the logical execution of a program</a:t>
          </a:r>
          <a:endParaRPr lang="en-US" sz="1800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 smtClean="0"/>
            <a:t> </a:t>
          </a:r>
          <a:r>
            <a:rPr lang="en-US" sz="1800" b="1" u="sng" dirty="0" smtClean="0">
              <a:solidFill>
                <a:srgbClr val="002060"/>
              </a:solidFill>
            </a:rPr>
            <a:t>Instruction set</a:t>
          </a:r>
          <a:r>
            <a:rPr lang="en-US" sz="1800" dirty="0" smtClean="0"/>
            <a:t>, number of bits used to represent various data types,   I/O mechanisms, techniques for addressing memory</a:t>
          </a:r>
          <a:endParaRPr lang="en-US" sz="1800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 smtClean="0"/>
            <a:t>The </a:t>
          </a:r>
          <a:r>
            <a:rPr lang="en-US" sz="1800" b="1" dirty="0" smtClean="0">
              <a:solidFill>
                <a:srgbClr val="FF0000"/>
              </a:solidFill>
            </a:rPr>
            <a:t>operational units and their interconnections </a:t>
          </a:r>
          <a:r>
            <a:rPr lang="en-US" sz="1800" dirty="0" smtClean="0"/>
            <a:t>that realize the architectural specifications</a:t>
          </a:r>
          <a:endParaRPr lang="en-US" sz="1800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rgbClr val="FF0000"/>
              </a:solidFill>
            </a:rPr>
            <a:t>Hardware details </a:t>
          </a:r>
          <a:r>
            <a:rPr lang="en-US" sz="1800" dirty="0" smtClean="0"/>
            <a:t>transparent to the programmer, control signals, interfaces between the computer and peripherals, memory technology used</a:t>
          </a:r>
          <a:endParaRPr lang="en-US" sz="1800" dirty="0"/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  <dgm:t>
        <a:bodyPr/>
        <a:lstStyle/>
        <a:p>
          <a:endParaRPr lang="en-US"/>
        </a:p>
      </dgm:t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  <dgm:t>
        <a:bodyPr/>
        <a:lstStyle/>
        <a:p>
          <a:endParaRPr lang="en-US"/>
        </a:p>
      </dgm:t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  <dgm:t>
        <a:bodyPr/>
        <a:lstStyle/>
        <a:p>
          <a:endParaRPr lang="en-US"/>
        </a:p>
      </dgm:t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  <dgm:t>
        <a:bodyPr/>
        <a:lstStyle/>
        <a:p>
          <a:endParaRPr lang="en-US"/>
        </a:p>
      </dgm:t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33400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operational units and their interconnections that realize the architectural specifications</a:t>
          </a:r>
          <a:endParaRPr lang="en-US" sz="1000" kern="1200" dirty="0"/>
        </a:p>
      </dsp:txBody>
      <dsp:txXfrm>
        <a:off x="6079328" y="3822191"/>
        <a:ext cx="1739097" cy="1207008"/>
      </dsp:txXfrm>
    </dsp:sp>
    <dsp:sp modelId="{82886FAE-83A2-704D-92D1-F4CC571A92A1}">
      <dsp:nvSpPr>
        <dsp:cNvPr id="0" name=""/>
        <dsp:cNvSpPr/>
      </dsp:nvSpPr>
      <dsp:spPr>
        <a:xfrm>
          <a:off x="1004569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Hardware details transparent to the programmer, control signals, interfaces between the computer and peripherals, memory technology used</a:t>
          </a:r>
          <a:endParaRPr lang="en-US" sz="1000" kern="1200" dirty="0"/>
        </a:p>
      </dsp:txBody>
      <dsp:txXfrm>
        <a:off x="1004569" y="3822191"/>
        <a:ext cx="1739097" cy="1207008"/>
      </dsp:txXfrm>
    </dsp:sp>
    <dsp:sp modelId="{D6EE7FF3-03D5-1248-B164-AC203683EA31}">
      <dsp:nvSpPr>
        <dsp:cNvPr id="0" name=""/>
        <dsp:cNvSpPr/>
      </dsp:nvSpPr>
      <dsp:spPr>
        <a:xfrm>
          <a:off x="5058105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Instruction set, number of bits used to represent various data types,   I/O mechanisms, techniques for addressing memory</a:t>
          </a:r>
          <a:endParaRPr lang="en-US" sz="1000" kern="1200" dirty="0"/>
        </a:p>
      </dsp:txBody>
      <dsp:txXfrm>
        <a:off x="5803432" y="0"/>
        <a:ext cx="1739097" cy="1207008"/>
      </dsp:txXfrm>
    </dsp:sp>
    <dsp:sp modelId="{EAF475D4-71BA-AC4A-A978-8E1A58675943}">
      <dsp:nvSpPr>
        <dsp:cNvPr id="0" name=""/>
        <dsp:cNvSpPr/>
      </dsp:nvSpPr>
      <dsp:spPr>
        <a:xfrm>
          <a:off x="1004569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Attributes of a system visible to the programmer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Have a direct impact on the logical execution of a program</a:t>
          </a:r>
          <a:endParaRPr lang="en-US" sz="1000" kern="1200" dirty="0"/>
        </a:p>
      </dsp:txBody>
      <dsp:txXfrm>
        <a:off x="1004569" y="0"/>
        <a:ext cx="1739097" cy="1207008"/>
      </dsp:txXfrm>
    </dsp:sp>
    <dsp:sp modelId="{0995DE62-81B9-0E4E-9982-90865C30B506}">
      <dsp:nvSpPr>
        <dsp:cNvPr id="0" name=""/>
        <dsp:cNvSpPr/>
      </dsp:nvSpPr>
      <dsp:spPr>
        <a:xfrm>
          <a:off x="2045614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5614" y="286664"/>
        <a:ext cx="2177643" cy="2177643"/>
      </dsp:txXfrm>
    </dsp:sp>
    <dsp:sp modelId="{E56301CE-27B0-6744-BFE7-3637DF690F07}">
      <dsp:nvSpPr>
        <dsp:cNvPr id="0" name=""/>
        <dsp:cNvSpPr/>
      </dsp:nvSpPr>
      <dsp:spPr>
        <a:xfrm rot="5400000">
          <a:off x="4323842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323842" y="286664"/>
        <a:ext cx="2177643" cy="2177643"/>
      </dsp:txXfrm>
    </dsp:sp>
    <dsp:sp modelId="{48FC8C78-AEC8-1E4B-9265-AE1BCBD2AB12}">
      <dsp:nvSpPr>
        <dsp:cNvPr id="0" name=""/>
        <dsp:cNvSpPr/>
      </dsp:nvSpPr>
      <dsp:spPr>
        <a:xfrm rot="10800000">
          <a:off x="4323842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323842" y="2564892"/>
        <a:ext cx="2177643" cy="2177643"/>
      </dsp:txXfrm>
    </dsp:sp>
    <dsp:sp modelId="{84C6FD03-EE72-914E-B7C9-68870374A795}">
      <dsp:nvSpPr>
        <dsp:cNvPr id="0" name=""/>
        <dsp:cNvSpPr/>
      </dsp:nvSpPr>
      <dsp:spPr>
        <a:xfrm rot="16200000">
          <a:off x="2045614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2045614" y="2564892"/>
        <a:ext cx="2177643" cy="2177643"/>
      </dsp:txXfrm>
    </dsp:sp>
    <dsp:sp modelId="{1A971C7A-02BC-2144-9C44-48A4E03337B1}">
      <dsp:nvSpPr>
        <dsp:cNvPr id="0" name=""/>
        <dsp:cNvSpPr/>
      </dsp:nvSpPr>
      <dsp:spPr>
        <a:xfrm>
          <a:off x="3897617" y="206197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3897617" y="231343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Prepared by Thân</a:t>
            </a:r>
            <a:r>
              <a:rPr lang="en-US" baseline="0" dirty="0" smtClean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Terminologies</a:t>
            </a:r>
            <a:endParaRPr lang="en-US" b="0" u="none" dirty="0" smtClean="0"/>
          </a:p>
          <a:p>
            <a:r>
              <a:rPr lang="en-US" b="0" u="none" dirty="0" smtClean="0"/>
              <a:t>In general terms: </a:t>
            </a:r>
            <a:r>
              <a:rPr lang="en-US" b="0" u="none" dirty="0" err="1" smtClean="0"/>
              <a:t>diễn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đạt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ngắn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gọn</a:t>
            </a:r>
            <a:endParaRPr lang="en-US" b="0" u="none" baseline="0" dirty="0" smtClean="0"/>
          </a:p>
          <a:p>
            <a:r>
              <a:rPr lang="en-US" b="0" u="none" baseline="0" dirty="0" smtClean="0"/>
              <a:t>Briefly define: </a:t>
            </a:r>
            <a:r>
              <a:rPr lang="en-US" b="0" u="none" baseline="0" dirty="0" err="1" smtClean="0"/>
              <a:t>Định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nghĩa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ngắn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gọn</a:t>
            </a:r>
            <a:endParaRPr lang="en-US" b="0" u="none" baseline="0" dirty="0" smtClean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Modified by Thân</a:t>
            </a:r>
            <a:r>
              <a:rPr lang="en-GB" baseline="0" dirty="0" smtClean="0"/>
              <a:t> Văn Sử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Introduction to </a:t>
            </a:r>
            <a:br>
              <a:rPr lang="en-GB" sz="3600" dirty="0" smtClean="0"/>
            </a:br>
            <a:r>
              <a:rPr lang="en-GB" sz="3600" dirty="0"/>
              <a:t>Computer </a:t>
            </a:r>
            <a:r>
              <a:rPr lang="en-GB" sz="3600" dirty="0" smtClean="0"/>
              <a:t>Organization and Architecture (</a:t>
            </a:r>
            <a:r>
              <a:rPr lang="en-GB" sz="3600" smtClean="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See it on LMS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 Exercises (E)	             30 % (Use notebook)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exercises required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William Stallings, Computer </a:t>
            </a:r>
            <a:r>
              <a:rPr lang="en-GB" dirty="0"/>
              <a:t>Organization </a:t>
            </a:r>
            <a:r>
              <a:rPr lang="en-GB" dirty="0" smtClean="0"/>
              <a:t> and  Architecture. 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smtClean="0"/>
              <a:t>System</a:t>
            </a:r>
            <a:r>
              <a:rPr lang="en-US" smtClean="0"/>
              <a:t>: an assemblage of related parts in which there exists an operating mechanism.</a:t>
            </a:r>
          </a:p>
          <a:p>
            <a:r>
              <a:rPr lang="en-US" u="sng" smtClean="0"/>
              <a:t>Hierarchical system</a:t>
            </a:r>
            <a:r>
              <a:rPr lang="en-US" smtClean="0"/>
              <a:t>: a system in which each part have a level but without a like or equal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1.2- Structure and functions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2571744"/>
          <a:ext cx="8858248" cy="231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2"/>
                <a:gridCol w="2214562"/>
                <a:gridCol w="2214562"/>
                <a:gridCol w="2214562"/>
              </a:tblGrid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Preparation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English</a:t>
                      </a:r>
                    </a:p>
                    <a:p>
                      <a:pPr algn="ctr"/>
                      <a:r>
                        <a:rPr lang="en-US" sz="2000" b="1" baseline="0" dirty="0" smtClean="0"/>
                        <a:t>Programming with Alice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/>
                        <a:t>Semester 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Introduction</a:t>
                      </a:r>
                      <a:r>
                        <a:rPr lang="en-US" sz="2000" b="1" baseline="0" dirty="0" smtClean="0"/>
                        <a:t> to Computing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Computer Organization and Architecture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Programming Fundamentals using C</a:t>
                      </a:r>
                      <a:endParaRPr lang="en-US" sz="2000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 smtClean="0">
                <a:solidFill>
                  <a:schemeClr val="tx1"/>
                </a:solidFill>
              </a:rPr>
              <a:t>without </a:t>
            </a:r>
            <a:r>
              <a:rPr lang="en-GB" dirty="0" smtClean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 smtClean="0">
                <a:solidFill>
                  <a:schemeClr val="tx1"/>
                </a:solidFill>
              </a:rPr>
              <a:t>product line</a:t>
            </a:r>
          </a:p>
          <a:p>
            <a:r>
              <a:rPr lang="en-GB" smtClean="0">
                <a:solidFill>
                  <a:schemeClr val="tx1"/>
                </a:solidFill>
              </a:rPr>
              <a:t>More details: </a:t>
            </a:r>
            <a:r>
              <a:rPr lang="en-US" smtClean="0">
                <a:hlinkClick r:id="rId3"/>
              </a:rPr>
              <a:t>https://en.wikipedia.org/wiki/IBM_System/370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are interested  in computers </a:t>
            </a:r>
            <a:r>
              <a:rPr lang="en-US" sz="2800" smtClean="0"/>
              <a:t>with  </a:t>
            </a:r>
            <a:r>
              <a:rPr lang="en-US" sz="2800" smtClean="0"/>
              <a:t>architectural </a:t>
            </a:r>
            <a:r>
              <a:rPr lang="en-US" sz="2800" dirty="0" smtClean="0"/>
              <a:t>look?</a:t>
            </a:r>
          </a:p>
          <a:p>
            <a:r>
              <a:rPr lang="en-US" sz="2800" dirty="0" smtClean="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way in which components relate to each other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 </a:t>
            </a:r>
            <a:r>
              <a:rPr lang="en-US" sz="1800" b="1" dirty="0" smtClean="0"/>
              <a:t>Modularity</a:t>
            </a:r>
            <a:r>
              <a:rPr lang="en-US" sz="1800" dirty="0" smtClean="0"/>
              <a:t> is the degree to </a:t>
            </a:r>
            <a:r>
              <a:rPr lang="en-US" sz="1800" smtClean="0"/>
              <a:t>which system's </a:t>
            </a:r>
            <a:r>
              <a:rPr lang="en-US" sz="1800" dirty="0" smtClean="0"/>
              <a:t>components may be separated and recombined</a:t>
            </a:r>
          </a:p>
          <a:p>
            <a:r>
              <a:rPr lang="en-US" sz="1800" b="1" dirty="0" smtClean="0"/>
              <a:t>Module</a:t>
            </a:r>
            <a:r>
              <a:rPr lang="en-US" sz="1800" dirty="0" smtClean="0"/>
              <a:t> is a specific discrete thing/named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 smtClean="0"/>
              <a:t>A computer can perform four basic functions:</a:t>
            </a:r>
            <a:endParaRPr lang="en-US" sz="9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6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Control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Apparatus: Things provided as means to some end (peripherals 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Practical &amp;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</a:t>
            </a:r>
            <a:r>
              <a:rPr lang="en-US" sz="2800" b="1" dirty="0" smtClean="0"/>
              <a:t>Notepad </a:t>
            </a:r>
            <a:r>
              <a:rPr lang="en-US" sz="2800" dirty="0" smtClean="0"/>
              <a:t>application</a:t>
            </a:r>
          </a:p>
          <a:p>
            <a:r>
              <a:rPr lang="en-US" sz="2800" dirty="0" smtClean="0"/>
              <a:t>Input text to this application</a:t>
            </a:r>
          </a:p>
          <a:p>
            <a:r>
              <a:rPr lang="en-US" sz="2800" dirty="0" smtClean="0"/>
              <a:t>Minimize the </a:t>
            </a:r>
            <a:r>
              <a:rPr lang="en-US" sz="2800" b="1" dirty="0" smtClean="0"/>
              <a:t>Notepad</a:t>
            </a:r>
            <a:r>
              <a:rPr lang="en-US" sz="2800" dirty="0" smtClean="0"/>
              <a:t> window and all opened windows to the task bar</a:t>
            </a:r>
          </a:p>
          <a:p>
            <a:r>
              <a:rPr lang="en-US" sz="2800" dirty="0" smtClean="0"/>
              <a:t>Type the keyboard the text: “I hate you”</a:t>
            </a:r>
          </a:p>
          <a:p>
            <a:r>
              <a:rPr lang="en-US" sz="2800" dirty="0" smtClean="0"/>
              <a:t>Give your explanation about  things happened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a)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Data movement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External</a:t>
            </a:r>
          </a:p>
          <a:p>
            <a:r>
              <a:rPr kumimoji="1" lang="en-US" dirty="0" smtClean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Why data from an external device can not move to storage automatically?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2889" smtClean="0"/>
              <a:t>               </a:t>
            </a:r>
            <a:r>
              <a:rPr lang="en-GB" sz="2889" dirty="0" smtClean="0"/>
              <a:t>(</a:t>
            </a:r>
            <a:r>
              <a:rPr lang="en-GB" sz="2889" dirty="0"/>
              <a:t>c)</a:t>
            </a: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Open the Calculator to compute some numeric operations. Give your explanation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Hardware </a:t>
            </a:r>
            <a:br>
              <a:rPr lang="en-US" dirty="0" smtClean="0"/>
            </a:br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the Computer item in the Start Menu</a:t>
            </a:r>
          </a:p>
          <a:p>
            <a:r>
              <a:rPr lang="en-US" dirty="0" smtClean="0"/>
              <a:t>Choose Properties</a:t>
            </a:r>
          </a:p>
          <a:p>
            <a:r>
              <a:rPr lang="en-US" dirty="0" smtClean="0"/>
              <a:t>You can see information about the CPU, Ram capacity, OS</a:t>
            </a:r>
          </a:p>
          <a:p>
            <a:r>
              <a:rPr lang="en-US" dirty="0" smtClean="0"/>
              <a:t>Choose the item  </a:t>
            </a:r>
          </a:p>
          <a:p>
            <a:r>
              <a:rPr lang="en-US" dirty="0" smtClean="0"/>
              <a:t>Choose the tag </a:t>
            </a:r>
            <a:r>
              <a:rPr lang="en-US" b="1" dirty="0" smtClean="0"/>
              <a:t>Hardware </a:t>
            </a:r>
            <a:r>
              <a:rPr lang="en-US" dirty="0" smtClean="0"/>
              <a:t>in the </a:t>
            </a:r>
            <a:r>
              <a:rPr lang="en-US" b="1" dirty="0" smtClean="0"/>
              <a:t>System Properties </a:t>
            </a:r>
            <a:r>
              <a:rPr lang="en-US" dirty="0" smtClean="0"/>
              <a:t>window </a:t>
            </a:r>
          </a:p>
          <a:p>
            <a:r>
              <a:rPr lang="en-US" dirty="0" smtClean="0"/>
              <a:t>Click the button </a:t>
            </a:r>
            <a:r>
              <a:rPr lang="en-US" b="1" dirty="0" smtClean="0"/>
              <a:t>Device Manager</a:t>
            </a:r>
          </a:p>
          <a:p>
            <a:r>
              <a:rPr lang="en-US" dirty="0" smtClean="0"/>
              <a:t>Expand the item </a:t>
            </a:r>
            <a:r>
              <a:rPr lang="en-US" b="1" dirty="0" smtClean="0"/>
              <a:t>Processors</a:t>
            </a:r>
            <a:r>
              <a:rPr lang="en-US" dirty="0" smtClean="0"/>
              <a:t> in the  Device Manager window you can see information about processors in your computer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1+2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Try to verify</a:t>
            </a:r>
            <a:endParaRPr lang="en-US"/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 smtClean="0">
                <a:solidFill>
                  <a:schemeClr val="tx1"/>
                </a:solidFill>
              </a:rPr>
              <a:t>CPU</a:t>
            </a:r>
            <a:r>
              <a:rPr lang="en-US" sz="2400" dirty="0" smtClean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Main Memory</a:t>
            </a:r>
            <a:r>
              <a:rPr lang="en-US" sz="2400" dirty="0" smtClean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I/O</a:t>
            </a:r>
            <a:r>
              <a:rPr lang="en-US" sz="2400" dirty="0" smtClean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System Interconnection</a:t>
            </a:r>
            <a:r>
              <a:rPr lang="en-US" sz="2400" dirty="0" smtClean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br>
              <a:rPr lang="en-US" dirty="0" smtClean="0"/>
            </a:br>
            <a:r>
              <a:rPr lang="en-US" sz="2800" dirty="0" smtClean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 smtClean="0"/>
              <a:t>1.1 What, in general terms, is the distinction between computer organization and computer architecture? </a:t>
            </a:r>
          </a:p>
          <a:p>
            <a:r>
              <a:rPr lang="en-US" sz="2400" dirty="0" smtClean="0"/>
              <a:t>1.2 What, in general terms, is the distinction between computer structure and computer function? </a:t>
            </a:r>
          </a:p>
          <a:p>
            <a:r>
              <a:rPr lang="en-US" sz="2400" dirty="0" smtClean="0"/>
              <a:t>1.3 What are the four main functions of a computer? </a:t>
            </a:r>
          </a:p>
          <a:p>
            <a:r>
              <a:rPr lang="en-US" sz="2400" dirty="0" smtClean="0"/>
              <a:t>1.4 List and briefly define the main structural components of a computer. </a:t>
            </a:r>
          </a:p>
          <a:p>
            <a:r>
              <a:rPr lang="en-US" sz="2400" dirty="0" smtClean="0"/>
              <a:t>1.5 List and briefly define the main structural components of a processor.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of interest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for courses that use the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rrata </a:t>
            </a:r>
            <a:r>
              <a:rPr lang="en-US" sz="2000" dirty="0">
                <a:solidFill>
                  <a:schemeClr val="tx1"/>
                </a:solidFill>
              </a:rPr>
              <a:t>list for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nformation </a:t>
            </a:r>
            <a:r>
              <a:rPr lang="en-US" sz="2000" dirty="0">
                <a:solidFill>
                  <a:schemeClr val="tx1"/>
                </a:solidFill>
              </a:rPr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Hardware </a:t>
            </a:r>
            <a:br>
              <a:rPr lang="en-US" dirty="0" smtClean="0"/>
            </a:br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Type </a:t>
            </a:r>
            <a:r>
              <a:rPr lang="en-US" b="1" dirty="0" err="1" smtClean="0"/>
              <a:t>Ctrll</a:t>
            </a:r>
            <a:r>
              <a:rPr lang="en-US" b="1" dirty="0" smtClean="0"/>
              <a:t> + Alt + Delete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Start Task Manager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Windows Task</a:t>
            </a:r>
            <a:r>
              <a:rPr lang="en-US" dirty="0" smtClean="0"/>
              <a:t> </a:t>
            </a:r>
            <a:r>
              <a:rPr lang="en-US" b="1" dirty="0" smtClean="0"/>
              <a:t>Manager</a:t>
            </a:r>
            <a:r>
              <a:rPr lang="en-US" dirty="0" smtClean="0"/>
              <a:t> window,  </a:t>
            </a:r>
          </a:p>
          <a:p>
            <a:pPr lvl="1"/>
            <a:r>
              <a:rPr lang="en-US" dirty="0" smtClean="0"/>
              <a:t>Choose the tab </a:t>
            </a:r>
            <a:r>
              <a:rPr lang="en-US" b="1" dirty="0" smtClean="0"/>
              <a:t>Applications</a:t>
            </a:r>
            <a:r>
              <a:rPr lang="en-US" dirty="0" smtClean="0"/>
              <a:t>, count number of running applications</a:t>
            </a:r>
          </a:p>
          <a:p>
            <a:pPr lvl="1"/>
            <a:r>
              <a:rPr lang="en-US" dirty="0" smtClean="0"/>
              <a:t>Choose the tab </a:t>
            </a:r>
            <a:r>
              <a:rPr lang="en-US" b="1" dirty="0" smtClean="0"/>
              <a:t>Processes</a:t>
            </a:r>
            <a:endParaRPr lang="en-US" dirty="0" smtClean="0"/>
          </a:p>
          <a:p>
            <a:pPr lvl="1"/>
            <a:r>
              <a:rPr lang="en-US" dirty="0" smtClean="0"/>
              <a:t>Click the button </a:t>
            </a:r>
            <a:r>
              <a:rPr lang="en-US" b="1" dirty="0" smtClean="0"/>
              <a:t>Show processes from all users</a:t>
            </a:r>
            <a:r>
              <a:rPr lang="en-US" dirty="0" smtClean="0"/>
              <a:t> at the bottom of the window, count number of running processes. </a:t>
            </a:r>
          </a:p>
          <a:p>
            <a:r>
              <a:rPr lang="en-US" dirty="0" smtClean="0"/>
              <a:t>You knew number of processors in your computer and number of running processes. </a:t>
            </a:r>
          </a:p>
          <a:p>
            <a:pPr lvl="1"/>
            <a:r>
              <a:rPr lang="en-US" dirty="0" smtClean="0"/>
              <a:t>In average, how many processes are executed by one processor? </a:t>
            </a:r>
          </a:p>
          <a:p>
            <a:pPr lvl="1"/>
            <a:r>
              <a:rPr lang="en-US" dirty="0" smtClean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COA be studied?</a:t>
            </a:r>
            <a:br>
              <a:rPr lang="en-US" dirty="0" smtClean="0"/>
            </a:br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http://www.masm32.com/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http://www.windows8downloads.com/win8-masm-64.html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MASM 64( Important):</a:t>
            </a:r>
            <a:r>
              <a:rPr lang="en-US" sz="1800" dirty="0" smtClean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Description: 16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Chapter 12</a:t>
            </a:r>
            <a:r>
              <a:rPr lang="en-US" sz="2200" dirty="0" smtClean="0">
                <a:solidFill>
                  <a:schemeClr val="tx1"/>
                </a:solidFill>
              </a:rPr>
              <a:t>: Instruction Sets: Characteristics and Functions</a:t>
            </a: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Chapter 13</a:t>
            </a:r>
            <a:r>
              <a:rPr lang="en-US" sz="2200" dirty="0" smtClean="0">
                <a:solidFill>
                  <a:schemeClr val="tx1"/>
                </a:solidFill>
              </a:rPr>
              <a:t>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7859</TotalTime>
  <Words>3154</Words>
  <Application>Microsoft Macintosh PowerPoint</Application>
  <PresentationFormat>On-screen Show (4:3)</PresentationFormat>
  <Paragraphs>466</Paragraphs>
  <Slides>35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Advantage</vt:lpstr>
      <vt:lpstr>Introduction to  Computer Organization and Architecture (COA)</vt:lpstr>
      <vt:lpstr>CONTEXT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Description: 16 chapters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Slide 31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Su</cp:lastModifiedBy>
  <cp:revision>157</cp:revision>
  <dcterms:created xsi:type="dcterms:W3CDTF">2012-06-10T02:41:24Z</dcterms:created>
  <dcterms:modified xsi:type="dcterms:W3CDTF">2017-09-06T15:02:53Z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