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8"/>
    <p:restoredTop sz="94697"/>
  </p:normalViewPr>
  <p:slideViewPr>
    <p:cSldViewPr snapToGrid="0" snapToObjects="1">
      <p:cViewPr varScale="1">
        <p:scale>
          <a:sx n="119" d="100"/>
          <a:sy n="119" d="100"/>
        </p:scale>
        <p:origin x="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8014-C94B-C24C-97A0-C7942298EA6A}" type="datetimeFigureOut">
              <a:rPr lang="en-VN" smtClean="0"/>
              <a:t>22/02/2022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9E05F-84C7-7647-8718-738A991613E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11411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9E05F-84C7-7647-8718-738A991613ED}" type="slidenum">
              <a:rPr lang="en-VN" smtClean="0"/>
              <a:t>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9467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1843-8891-614C-B623-A38A392A4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BD684-F3B8-0C48-A372-2D963FA16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A14BA-490A-B941-A2D9-0D342B874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5528-BF70-2640-B951-9E15E0443BC9}" type="datetimeFigureOut">
              <a:rPr lang="en-VN" smtClean="0"/>
              <a:t>22/02/2022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F1C5A-512E-8349-B0B2-FE1FC576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F2A1B-6E25-6345-8629-D7C15942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B800-2DA6-6545-8C70-B26230EF319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270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10E69-AA52-144F-9F4A-5937B144A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560C6-89B1-2C49-859A-0CCD074D7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FECB6-765B-2E45-A4DB-15AF08D95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5528-BF70-2640-B951-9E15E0443BC9}" type="datetimeFigureOut">
              <a:rPr lang="en-VN" smtClean="0"/>
              <a:t>22/02/2022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F3A20-A659-4546-A638-03CDD1A96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28305-8A7E-6E41-99AA-30D93C7C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B800-2DA6-6545-8C70-B26230EF319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6447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E11A15-E8DD-5544-9E59-6061C9ED4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590AA-1B09-A147-9BA3-DC2128C89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58C87-BCE3-3B4F-952D-883A975F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5528-BF70-2640-B951-9E15E0443BC9}" type="datetimeFigureOut">
              <a:rPr lang="en-VN" smtClean="0"/>
              <a:t>22/02/2022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ECC3A-6DF2-C74A-A8E3-916CC725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43145-939B-D54D-BE0F-0A13CDF1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B800-2DA6-6545-8C70-B26230EF319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1275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1995-C9FE-6445-ACD5-46E5C7B98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27AB6-B4A1-A043-BD25-EEE36ED78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FE5A4-C0BE-F94E-A166-0444B26A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5528-BF70-2640-B951-9E15E0443BC9}" type="datetimeFigureOut">
              <a:rPr lang="en-VN" smtClean="0"/>
              <a:t>22/02/2022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0E78E-BF56-A142-A539-BBDCAA45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70760-5A93-4549-94C0-241B4F05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B800-2DA6-6545-8C70-B26230EF319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2044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BA27-86EB-7348-AFB9-6466280FF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CE82C-3072-F343-A879-852F57338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96F6-86F4-A54B-AEBF-116DDBDB7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5528-BF70-2640-B951-9E15E0443BC9}" type="datetimeFigureOut">
              <a:rPr lang="en-VN" smtClean="0"/>
              <a:t>22/02/2022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C74E8-2740-C04E-BBD8-C3E696B7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08CC9-5F57-F14E-BB0F-C4721B91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B800-2DA6-6545-8C70-B26230EF319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2362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6FF8-A833-8344-A8ED-2BB5FEC8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496D1-0704-D34B-9D8F-EEA68172B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BAA90-80A3-9B4E-8139-F7479B639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A8DD1-10DD-474B-BF64-D180016A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5528-BF70-2640-B951-9E15E0443BC9}" type="datetimeFigureOut">
              <a:rPr lang="en-VN" smtClean="0"/>
              <a:t>22/02/2022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C79BC-2E50-F648-A5AC-9DAEC573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6DF42-1758-7648-B16A-9B8AE93CA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B800-2DA6-6545-8C70-B26230EF319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2723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E8B7-C7CA-4D45-8F2C-BF77CE4C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2BEB2-0007-7B4F-A5EC-D67186A9C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B0D23-80E4-5A4B-9990-ADCF12EE0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91CF1-0130-7849-8923-DBD4E07AF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1AE226-8D83-BF46-A025-EB4409741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C98CD-F724-BF45-B994-D7D93D63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5528-BF70-2640-B951-9E15E0443BC9}" type="datetimeFigureOut">
              <a:rPr lang="en-VN" smtClean="0"/>
              <a:t>22/02/2022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7CD259-335B-7E41-9281-65F91E8D6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D20C34-DBD5-9645-8CD4-B121DAEB6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B800-2DA6-6545-8C70-B26230EF319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6351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4223-1639-DF47-8593-0E8A24C89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1ECA29-55A2-4948-B6BC-8CC506EF6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5528-BF70-2640-B951-9E15E0443BC9}" type="datetimeFigureOut">
              <a:rPr lang="en-VN" smtClean="0"/>
              <a:t>22/02/2022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DFE24-50CA-F142-8F5F-BE52E872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36D395-C07D-9C45-9862-7802F96A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B800-2DA6-6545-8C70-B26230EF319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9564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DDF4C-BEDD-4745-93D8-05BD0332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5528-BF70-2640-B951-9E15E0443BC9}" type="datetimeFigureOut">
              <a:rPr lang="en-VN" smtClean="0"/>
              <a:t>22/02/2022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16A535-7B04-CB4A-BEF2-77734C6E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403D0-3EFE-0649-B97D-CD36D16C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B800-2DA6-6545-8C70-B26230EF319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4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4245-23FB-9F4B-BDBB-C9626BCF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320F1-1B76-CF46-8DCD-9DA9B1E6C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71440-EE80-4B43-AC06-AA408835A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BA30A-FE8E-2149-98F6-9440BCDC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5528-BF70-2640-B951-9E15E0443BC9}" type="datetimeFigureOut">
              <a:rPr lang="en-VN" smtClean="0"/>
              <a:t>22/02/2022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6F6C8-4419-B646-B59B-D1446BD2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FDBED-85AA-654C-A548-F5905D73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B800-2DA6-6545-8C70-B26230EF319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4108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FCBC-0FC0-3B49-8AF7-DA8C00656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14665A-E5D8-3B46-8901-436662D40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BC5B0-48DC-CF44-8F16-51A9DE13A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FBAB1-E3AC-DF43-98CD-3BC35A9B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5528-BF70-2640-B951-9E15E0443BC9}" type="datetimeFigureOut">
              <a:rPr lang="en-VN" smtClean="0"/>
              <a:t>22/02/2022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C4287-0191-5E48-8C4A-9CF22C0B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DC989-B0F6-0646-B726-68081DEA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B800-2DA6-6545-8C70-B26230EF319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1954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3949C-24C6-DB44-8687-85DFB02E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7BFD5-058B-CE4B-85CC-BFA458C32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5E3E3-55CC-A149-AFD1-C0376C1D4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45528-BF70-2640-B951-9E15E0443BC9}" type="datetimeFigureOut">
              <a:rPr lang="en-VN" smtClean="0"/>
              <a:t>22/02/2022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4F68F-83FD-C446-84B3-346B370E6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A2D58-FC89-EE42-8DDB-C32A71658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BB800-2DA6-6545-8C70-B26230EF319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3621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D3D4-1280-3F44-9FA0-32993AD578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Constrained Optimization and Lagrange Multipliers</a:t>
            </a:r>
            <a:endParaRPr lang="en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37787-6166-0849-980B-664BA870F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VN" dirty="0"/>
              <a:t>Team 2</a:t>
            </a:r>
          </a:p>
        </p:txBody>
      </p:sp>
    </p:spTree>
    <p:extLst>
      <p:ext uri="{BB962C8B-B14F-4D97-AF65-F5344CB8AC3E}">
        <p14:creationId xmlns:p14="http://schemas.microsoft.com/office/powerpoint/2010/main" val="103270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AFDB7-6B5D-E84A-AA3C-5ED90ADE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What is constrained optimization?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90678-CB0A-8540-BFA1-37A3BC129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Constrained optimization: </a:t>
            </a:r>
            <a:r>
              <a:rPr lang="en-US" b="1" dirty="0"/>
              <a:t>the process of optimizing an objective function with respect to some variables in the presence of constraints on those variables</a:t>
            </a:r>
            <a:r>
              <a:rPr lang="en-US" dirty="0"/>
              <a:t>.</a:t>
            </a:r>
            <a:endParaRPr lang="en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39BCDC-6EE8-9F4A-93A1-8221DFCFEE34}"/>
                  </a:ext>
                </a:extLst>
              </p:cNvPr>
              <p:cNvSpPr txBox="1"/>
              <p:nvPr/>
            </p:nvSpPr>
            <p:spPr>
              <a:xfrm>
                <a:off x="2559423" y="3277325"/>
                <a:ext cx="631261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VN" sz="2400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VN" sz="2400" dirty="0"/>
                  <a:t>Find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VN" sz="2400" b="1" dirty="0"/>
                  <a:t> </a:t>
                </a:r>
                <a:r>
                  <a:rPr lang="en-VN" sz="2400" dirty="0"/>
                  <a:t>to make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VN" sz="2400" dirty="0"/>
                  <a:t> maximum (or minimum)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39BCDC-6EE8-9F4A-93A1-8221DFCFE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423" y="3277325"/>
                <a:ext cx="6312613" cy="738664"/>
              </a:xfrm>
              <a:prstGeom prst="rect">
                <a:avLst/>
              </a:prstGeom>
              <a:blipFill>
                <a:blip r:embed="rId2"/>
                <a:stretch>
                  <a:fillRect l="-1406" t="-3390" r="-1406" b="-2203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B7D448-C07C-3546-9B1D-4681781CCFF7}"/>
                  </a:ext>
                </a:extLst>
              </p:cNvPr>
              <p:cNvSpPr txBox="1"/>
              <p:nvPr/>
            </p:nvSpPr>
            <p:spPr>
              <a:xfrm>
                <a:off x="3294024" y="4150926"/>
                <a:ext cx="4843409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400" dirty="0"/>
                  <a:t>But, </a:t>
                </a:r>
                <a:r>
                  <a:rPr lang="en-US" sz="2400" b="1" dirty="0"/>
                  <a:t>s</a:t>
                </a:r>
                <a:r>
                  <a:rPr lang="en-VN" sz="2400" b="1" dirty="0"/>
                  <a:t>atisfies that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VN" sz="2400" b="1" dirty="0"/>
              </a:p>
              <a:p>
                <a:pPr algn="ctr"/>
                <a:r>
                  <a:rPr lang="en-VN" sz="2400" dirty="0"/>
                  <a:t>(</a:t>
                </a:r>
                <a:r>
                  <a:rPr lang="en-VN" sz="2400" b="1" dirty="0"/>
                  <a:t>constrainted function</a:t>
                </a:r>
                <a:r>
                  <a:rPr lang="en-VN" sz="2400" dirty="0"/>
                  <a:t>)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B7D448-C07C-3546-9B1D-4681781CC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024" y="4150926"/>
                <a:ext cx="4843409" cy="1107996"/>
              </a:xfrm>
              <a:prstGeom prst="rect">
                <a:avLst/>
              </a:prstGeom>
              <a:blipFill>
                <a:blip r:embed="rId3"/>
                <a:stretch>
                  <a:fillRect t="-7865" b="-1573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54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315D-7D11-054D-BA22-7565887B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F03A7-D6A3-A44F-B5BA-E3EC4E811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 dirty="0"/>
          </a:p>
        </p:txBody>
      </p:sp>
      <p:pic>
        <p:nvPicPr>
          <p:cNvPr id="2050" name="Picture 2" descr="Plot of the function $f(x, y) = 2x+y$">
            <a:extLst>
              <a:ext uri="{FF2B5EF4-FFF2-40B4-BE49-F238E27FC236}">
                <a16:creationId xmlns:a16="http://schemas.microsoft.com/office/drawing/2014/main" id="{AD661364-A644-7947-AC93-8494CA39D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732" y="0"/>
            <a:ext cx="74685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C89458-8815-724D-B581-763034881DEF}"/>
                  </a:ext>
                </a:extLst>
              </p:cNvPr>
              <p:cNvSpPr txBox="1"/>
              <p:nvPr/>
            </p:nvSpPr>
            <p:spPr>
              <a:xfrm>
                <a:off x="7783680" y="1240850"/>
                <a:ext cx="409317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VN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C89458-8815-724D-B581-763034881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680" y="1240850"/>
                <a:ext cx="4093175" cy="584775"/>
              </a:xfrm>
              <a:prstGeom prst="rect">
                <a:avLst/>
              </a:prstGeom>
              <a:blipFill>
                <a:blip r:embed="rId3"/>
                <a:stretch>
                  <a:fillRect b="-2127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0929DCB1-CA6A-4449-B231-F4A8DFFEE080}"/>
              </a:ext>
            </a:extLst>
          </p:cNvPr>
          <p:cNvSpPr/>
          <p:nvPr/>
        </p:nvSpPr>
        <p:spPr>
          <a:xfrm rot="18313335">
            <a:off x="5570184" y="3198948"/>
            <a:ext cx="1051632" cy="460105"/>
          </a:xfrm>
          <a:prstGeom prst="ellipse">
            <a:avLst/>
          </a:prstGeom>
          <a:noFill/>
          <a:ln w="28575">
            <a:solidFill>
              <a:srgbClr val="C00000">
                <a:alpha val="36370"/>
              </a:srgbClr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E23904-604C-6D4A-B0A4-9598758CB0F3}"/>
                  </a:ext>
                </a:extLst>
              </p:cNvPr>
              <p:cNvSpPr txBox="1"/>
              <p:nvPr/>
            </p:nvSpPr>
            <p:spPr>
              <a:xfrm>
                <a:off x="6055589" y="3735820"/>
                <a:ext cx="2524897" cy="595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VN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E23904-604C-6D4A-B0A4-9598758CB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589" y="3735820"/>
                <a:ext cx="2524897" cy="595932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AEF075-95CC-5649-9866-AAF5FB60BD67}"/>
                  </a:ext>
                </a:extLst>
              </p:cNvPr>
              <p:cNvSpPr txBox="1"/>
              <p:nvPr/>
            </p:nvSpPr>
            <p:spPr>
              <a:xfrm>
                <a:off x="8690981" y="4188094"/>
                <a:ext cx="2524897" cy="595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VN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AEF075-95CC-5649-9866-AAF5FB60B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981" y="4188094"/>
                <a:ext cx="2524897" cy="595932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0568B8-53E6-294C-BF8F-586E64BB2173}"/>
              </a:ext>
            </a:extLst>
          </p:cNvPr>
          <p:cNvCxnSpPr>
            <a:cxnSpLocks/>
          </p:cNvCxnSpPr>
          <p:nvPr/>
        </p:nvCxnSpPr>
        <p:spPr>
          <a:xfrm>
            <a:off x="9915065" y="1960562"/>
            <a:ext cx="0" cy="2073224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1ED27F-DFF2-0E45-927E-0B530535E4B9}"/>
              </a:ext>
            </a:extLst>
          </p:cNvPr>
          <p:cNvCxnSpPr>
            <a:cxnSpLocks/>
          </p:cNvCxnSpPr>
          <p:nvPr/>
        </p:nvCxnSpPr>
        <p:spPr>
          <a:xfrm>
            <a:off x="7163627" y="4331752"/>
            <a:ext cx="2202795" cy="154308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60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FCA9F-7C3E-1E46-8725-AF71DEC7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In general,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981852-7F8D-A140-90B1-C6EC249413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52322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VN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VN" b="0" dirty="0"/>
                  <a:t> and mutiple constrained functions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BC261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dirty="0"/>
                  <a:t>, we have: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981852-7F8D-A140-90B1-C6EC24941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523220"/>
              </a:xfrm>
              <a:blipFill>
                <a:blip r:embed="rId2"/>
                <a:stretch>
                  <a:fillRect l="-1206" t="-19048" b="-2381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B8B3C8-C5B0-3F4F-9F74-952984326DB2}"/>
              </a:ext>
            </a:extLst>
          </p:cNvPr>
          <p:cNvCxnSpPr>
            <a:cxnSpLocks/>
          </p:cNvCxnSpPr>
          <p:nvPr/>
        </p:nvCxnSpPr>
        <p:spPr>
          <a:xfrm flipH="1" flipV="1">
            <a:off x="6929309" y="3641233"/>
            <a:ext cx="358346" cy="81125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48E9582-D2C3-9642-A84E-E4D186DF880A}"/>
              </a:ext>
            </a:extLst>
          </p:cNvPr>
          <p:cNvSpPr txBox="1"/>
          <p:nvPr/>
        </p:nvSpPr>
        <p:spPr>
          <a:xfrm>
            <a:off x="5944703" y="4437178"/>
            <a:ext cx="3128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dirty="0">
                <a:solidFill>
                  <a:schemeClr val="accent6"/>
                </a:solidFill>
              </a:rPr>
              <a:t>Lagrange multipliers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05AD05-AC6F-DE4E-A503-72D5097B1612}"/>
                  </a:ext>
                </a:extLst>
              </p:cNvPr>
              <p:cNvSpPr txBox="1"/>
              <p:nvPr/>
            </p:nvSpPr>
            <p:spPr>
              <a:xfrm>
                <a:off x="3118364" y="3075249"/>
                <a:ext cx="506350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VN" sz="3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05AD05-AC6F-DE4E-A503-72D5097B1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364" y="3075249"/>
                <a:ext cx="5063502" cy="553998"/>
              </a:xfrm>
              <a:prstGeom prst="rect">
                <a:avLst/>
              </a:prstGeom>
              <a:blipFill>
                <a:blip r:embed="rId3"/>
                <a:stretch>
                  <a:fillRect l="-1500" b="-3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43D64C64-915B-1243-B022-87142507EE4E}"/>
              </a:ext>
            </a:extLst>
          </p:cNvPr>
          <p:cNvSpPr txBox="1"/>
          <p:nvPr/>
        </p:nvSpPr>
        <p:spPr>
          <a:xfrm>
            <a:off x="2581650" y="4437178"/>
            <a:ext cx="1764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dirty="0"/>
              <a:t>Lagrangian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F4B09F-0547-DA4E-BBC0-0AA27FD915B1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3367144" y="3685192"/>
            <a:ext cx="96639" cy="7519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36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05AD05-AC6F-DE4E-A503-72D5097B1612}"/>
                  </a:ext>
                </a:extLst>
              </p:cNvPr>
              <p:cNvSpPr txBox="1"/>
              <p:nvPr/>
            </p:nvSpPr>
            <p:spPr>
              <a:xfrm>
                <a:off x="502023" y="848416"/>
                <a:ext cx="272527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VN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VN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VN" sz="3600" dirty="0"/>
                  <a:t>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05AD05-AC6F-DE4E-A503-72D5097B1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23" y="848416"/>
                <a:ext cx="2725271" cy="553998"/>
              </a:xfrm>
              <a:prstGeom prst="rect">
                <a:avLst/>
              </a:prstGeom>
              <a:blipFill>
                <a:blip r:embed="rId2"/>
                <a:stretch>
                  <a:fillRect l="-5581" b="-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D392A46-10FF-2041-BA08-1C816C4144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85073" y="879194"/>
                <a:ext cx="3768763" cy="52322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VN" dirty="0"/>
                  <a:t>“The critical points” of </a:t>
                </a:r>
                <a14:m>
                  <m:oMath xmlns:m="http://schemas.openxmlformats.org/officeDocument/2006/math">
                    <m:r>
                      <a:rPr lang="en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VN" dirty="0"/>
                  <a:t> </a:t>
                </a:r>
                <a:endParaRPr lang="en-US" b="0" dirty="0"/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D392A46-10FF-2041-BA08-1C816C4144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85073" y="879194"/>
                <a:ext cx="3768763" cy="523220"/>
              </a:xfrm>
              <a:blipFill>
                <a:blip r:embed="rId3"/>
                <a:stretch>
                  <a:fillRect l="-3356" t="-21429" b="-2381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4F99A9-C2CE-6644-B3B3-3797294614C2}"/>
                  </a:ext>
                </a:extLst>
              </p:cNvPr>
              <p:cNvSpPr txBox="1"/>
              <p:nvPr/>
            </p:nvSpPr>
            <p:spPr>
              <a:xfrm>
                <a:off x="4064598" y="1402414"/>
                <a:ext cx="4062804" cy="50110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VN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V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ℒ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V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V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ℒ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V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ℒ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eqArr>
                                    <m:eqArr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VN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VN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ℒ</m:t>
                                      </m:r>
                                    </m:e>
                                  </m:eqAr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VN" sz="4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4F99A9-C2CE-6644-B3B3-379729461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598" y="1402414"/>
                <a:ext cx="4062804" cy="5011052"/>
              </a:xfrm>
              <a:prstGeom prst="rect">
                <a:avLst/>
              </a:prstGeom>
              <a:blipFill>
                <a:blip r:embed="rId4"/>
                <a:stretch>
                  <a:fillRect l="-3438" t="-506" b="-101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889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E617CE-6360-5147-A9CC-624BD71D58B4}"/>
                  </a:ext>
                </a:extLst>
              </p:cNvPr>
              <p:cNvSpPr txBox="1"/>
              <p:nvPr/>
            </p:nvSpPr>
            <p:spPr>
              <a:xfrm>
                <a:off x="3046971" y="2705227"/>
                <a:ext cx="609805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VN" sz="36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E617CE-6360-5147-A9CC-624BD71D5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971" y="2705227"/>
                <a:ext cx="6098058" cy="646331"/>
              </a:xfrm>
              <a:prstGeom prst="rect">
                <a:avLst/>
              </a:prstGeom>
              <a:blipFill>
                <a:blip r:embed="rId2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67E2C4-2209-5245-9E00-42D5244F98E9}"/>
                  </a:ext>
                </a:extLst>
              </p:cNvPr>
              <p:cNvSpPr txBox="1"/>
              <p:nvPr/>
            </p:nvSpPr>
            <p:spPr>
              <a:xfrm>
                <a:off x="3046971" y="3351558"/>
                <a:ext cx="6314302" cy="658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sz="3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VN" sz="18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67E2C4-2209-5245-9E00-42D5244F9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971" y="3351558"/>
                <a:ext cx="6314302" cy="658898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86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AB8C06B-E7F2-0545-B68E-2C7F5BD67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226" y="905301"/>
            <a:ext cx="9183135" cy="271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18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145</Words>
  <Application>Microsoft Macintosh PowerPoint</Application>
  <PresentationFormat>Widescreen</PresentationFormat>
  <Paragraphs>23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Constrained Optimization and Lagrange Multipliers</vt:lpstr>
      <vt:lpstr>What is constrained optimization?</vt:lpstr>
      <vt:lpstr>PowerPoint Presentation</vt:lpstr>
      <vt:lpstr>In general,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Constrained Optimization and Lagrange Multipliers</dc:title>
  <dc:creator>Jay Tran</dc:creator>
  <cp:lastModifiedBy>Jay Tran</cp:lastModifiedBy>
  <cp:revision>12</cp:revision>
  <dcterms:created xsi:type="dcterms:W3CDTF">2022-02-16T17:03:47Z</dcterms:created>
  <dcterms:modified xsi:type="dcterms:W3CDTF">2022-02-22T03:22:05Z</dcterms:modified>
</cp:coreProperties>
</file>