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#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hlink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#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hlink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#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hlink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#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#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44" y="67537"/>
            <a:ext cx="18796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hlink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132" y="657641"/>
            <a:ext cx="4109720" cy="807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9948" y="3351784"/>
            <a:ext cx="53594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3803" y="3351784"/>
            <a:ext cx="2794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#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slide" Target="slide28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2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18.png"/><Relationship Id="rId9" Type="http://schemas.openxmlformats.org/officeDocument/2006/relationships/image" Target="../media/image42.png"/><Relationship Id="rId10" Type="http://schemas.openxmlformats.org/officeDocument/2006/relationships/image" Target="../media/image22.png"/><Relationship Id="rId11" Type="http://schemas.openxmlformats.org/officeDocument/2006/relationships/image" Target="../media/image21.png"/><Relationship Id="rId12" Type="http://schemas.openxmlformats.org/officeDocument/2006/relationships/slide" Target="slide28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18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Relationship Id="rId9" Type="http://schemas.openxmlformats.org/officeDocument/2006/relationships/slide" Target="slide28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1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35.png"/><Relationship Id="rId4" Type="http://schemas.openxmlformats.org/officeDocument/2006/relationships/image" Target="../media/image46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63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2.png"/><Relationship Id="rId9" Type="http://schemas.openxmlformats.org/officeDocument/2006/relationships/image" Target="../media/image74.png"/><Relationship Id="rId10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2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50.png"/><Relationship Id="rId8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79.png"/><Relationship Id="rId4" Type="http://schemas.openxmlformats.org/officeDocument/2006/relationships/image" Target="../media/image1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22.png"/><Relationship Id="rId8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jpg"/><Relationship Id="rId6" Type="http://schemas.openxmlformats.org/officeDocument/2006/relationships/image" Target="../media/image8.png"/><Relationship Id="rId7" Type="http://schemas.openxmlformats.org/officeDocument/2006/relationships/slide" Target="slide3.xml"/><Relationship Id="rId8" Type="http://schemas.openxmlformats.org/officeDocument/2006/relationships/image" Target="../media/image9.png"/><Relationship Id="rId9" Type="http://schemas.openxmlformats.org/officeDocument/2006/relationships/slide" Target="slide10.xml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slide" Target="slide15.xml"/><Relationship Id="rId13" Type="http://schemas.openxmlformats.org/officeDocument/2006/relationships/slide" Target="slide19.xml"/><Relationship Id="rId14" Type="http://schemas.openxmlformats.org/officeDocument/2006/relationships/slide" Target="slide23.xml"/><Relationship Id="rId15" Type="http://schemas.openxmlformats.org/officeDocument/2006/relationships/slide" Target="slide28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1.xml"/><Relationship Id="rId3" Type="http://schemas.openxmlformats.org/officeDocument/2006/relationships/slide" Target="slide23.xml"/><Relationship Id="rId4" Type="http://schemas.openxmlformats.org/officeDocument/2006/relationships/slide" Target="slide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slide" Target="slide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86.png"/><Relationship Id="rId4" Type="http://schemas.openxmlformats.org/officeDocument/2006/relationships/image" Target="../media/image54.png"/><Relationship Id="rId5" Type="http://schemas.openxmlformats.org/officeDocument/2006/relationships/image" Target="../media/image84.png"/><Relationship Id="rId6" Type="http://schemas.openxmlformats.org/officeDocument/2006/relationships/image" Target="../media/image87.png"/><Relationship Id="rId7" Type="http://schemas.openxmlformats.org/officeDocument/2006/relationships/slide" Target="slide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slide" Target="slide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98.png"/><Relationship Id="rId5" Type="http://schemas.openxmlformats.org/officeDocument/2006/relationships/image" Target="../media/image102.png"/><Relationship Id="rId6" Type="http://schemas.openxmlformats.org/officeDocument/2006/relationships/slide" Target="slide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03.jpg"/><Relationship Id="rId4" Type="http://schemas.openxmlformats.org/officeDocument/2006/relationships/slide" Target="slide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" Target="slide28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0.jpg"/><Relationship Id="rId7" Type="http://schemas.openxmlformats.org/officeDocument/2006/relationships/slide" Target="slide28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" Target="slide28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" Target="slide28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Relationship Id="rId9" Type="http://schemas.openxmlformats.org/officeDocument/2006/relationships/image" Target="../media/image32.png"/><Relationship Id="rId10" Type="http://schemas.openxmlformats.org/officeDocument/2006/relationships/slide" Target="slide28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33.png"/><Relationship Id="rId4" Type="http://schemas.openxmlformats.org/officeDocument/2006/relationships/slide" Target="slide2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" Target="slide28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760742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7743" y="805162"/>
            <a:ext cx="4483735" cy="485140"/>
            <a:chOff x="87743" y="805162"/>
            <a:chExt cx="4483735" cy="485140"/>
          </a:xfrm>
        </p:grpSpPr>
        <p:sp>
          <p:nvSpPr>
            <p:cNvPr id="4" name="object 4"/>
            <p:cNvSpPr/>
            <p:nvPr/>
          </p:nvSpPr>
          <p:spPr>
            <a:xfrm>
              <a:off x="138544" y="1188491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9344" y="1175791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20311" y="811301"/>
              <a:ext cx="50749" cy="3771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743" y="805162"/>
              <a:ext cx="4432935" cy="434340"/>
            </a:xfrm>
            <a:custGeom>
              <a:avLst/>
              <a:gdLst/>
              <a:ahLst/>
              <a:cxnLst/>
              <a:rect l="l" t="t" r="r" b="b"/>
              <a:pathLst>
                <a:path w="4432935" h="434340">
                  <a:moveTo>
                    <a:pt x="4432567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3"/>
                  </a:lnTo>
                  <a:lnTo>
                    <a:pt x="14922" y="419206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4381767" y="434129"/>
                  </a:lnTo>
                  <a:lnTo>
                    <a:pt x="4401492" y="430121"/>
                  </a:lnTo>
                  <a:lnTo>
                    <a:pt x="4417644" y="419206"/>
                  </a:lnTo>
                  <a:lnTo>
                    <a:pt x="4428558" y="403053"/>
                  </a:lnTo>
                  <a:lnTo>
                    <a:pt x="4432567" y="38332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84939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w="0" h="358140">
                  <a:moveTo>
                    <a:pt x="0" y="3581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20311" y="8366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8239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8112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34884" y="863318"/>
            <a:ext cx="25374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CC0000"/>
                </a:solidFill>
                <a:latin typeface="LM Sans 12"/>
                <a:cs typeface="LM Sans 12"/>
              </a:rPr>
              <a:t>Chapter 4. Matrix</a:t>
            </a:r>
            <a:r>
              <a:rPr dirty="0" sz="1400" spc="14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dirty="0" sz="1400" spc="15">
                <a:solidFill>
                  <a:srgbClr val="CC0000"/>
                </a:solidFill>
                <a:latin typeface="LM Sans 12"/>
                <a:cs typeface="LM Sans 12"/>
              </a:rPr>
              <a:t>Decomposition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89623" y="1568777"/>
            <a:ext cx="652743" cy="235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828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CC0000"/>
                </a:solidFill>
                <a:latin typeface="LM Sans 12"/>
                <a:cs typeface="LM Sans 12"/>
              </a:rPr>
              <a:t>4.2 Eigenvalues </a:t>
            </a:r>
            <a:r>
              <a:rPr dirty="0" sz="1400" spc="15">
                <a:solidFill>
                  <a:srgbClr val="CC0000"/>
                </a:solidFill>
                <a:latin typeface="LM Sans 12"/>
                <a:cs typeface="LM Sans 12"/>
              </a:rPr>
              <a:t>and</a:t>
            </a:r>
            <a:r>
              <a:rPr dirty="0" sz="1400" spc="-2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CC0000"/>
                </a:solidFill>
                <a:latin typeface="LM Sans 12"/>
                <a:cs typeface="LM Sans 12"/>
              </a:rPr>
              <a:t>Eigenvectors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842" y="0"/>
            <a:ext cx="719937" cy="35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43" y="442467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5844" y="421485"/>
            <a:ext cx="6286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Definition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43" y="486697"/>
            <a:ext cx="4483735" cy="890905"/>
            <a:chOff x="87743" y="486697"/>
            <a:chExt cx="4483735" cy="890905"/>
          </a:xfrm>
        </p:grpSpPr>
        <p:sp>
          <p:nvSpPr>
            <p:cNvPr id="8" name="object 8"/>
            <p:cNvSpPr/>
            <p:nvPr/>
          </p:nvSpPr>
          <p:spPr>
            <a:xfrm>
              <a:off x="87744" y="617639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544" y="1275613"/>
              <a:ext cx="101600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9344" y="1262913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486714"/>
              <a:ext cx="50749" cy="7888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743" y="661915"/>
              <a:ext cx="4432935" cy="664845"/>
            </a:xfrm>
            <a:custGeom>
              <a:avLst/>
              <a:gdLst/>
              <a:ahLst/>
              <a:cxnLst/>
              <a:rect l="l" t="t" r="r" b="b"/>
              <a:pathLst>
                <a:path w="4432935" h="664844">
                  <a:moveTo>
                    <a:pt x="4432567" y="0"/>
                  </a:moveTo>
                  <a:lnTo>
                    <a:pt x="0" y="0"/>
                  </a:lnTo>
                  <a:lnTo>
                    <a:pt x="0" y="613698"/>
                  </a:lnTo>
                  <a:lnTo>
                    <a:pt x="4008" y="633423"/>
                  </a:lnTo>
                  <a:lnTo>
                    <a:pt x="14922" y="649575"/>
                  </a:lnTo>
                  <a:lnTo>
                    <a:pt x="31075" y="660490"/>
                  </a:lnTo>
                  <a:lnTo>
                    <a:pt x="50800" y="664498"/>
                  </a:lnTo>
                  <a:lnTo>
                    <a:pt x="4381767" y="664498"/>
                  </a:lnTo>
                  <a:lnTo>
                    <a:pt x="4401492" y="660490"/>
                  </a:lnTo>
                  <a:lnTo>
                    <a:pt x="4417644" y="649575"/>
                  </a:lnTo>
                  <a:lnTo>
                    <a:pt x="4428558" y="633423"/>
                  </a:lnTo>
                  <a:lnTo>
                    <a:pt x="4432567" y="61369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524797"/>
              <a:ext cx="0" cy="770255"/>
            </a:xfrm>
            <a:custGeom>
              <a:avLst/>
              <a:gdLst/>
              <a:ahLst/>
              <a:cxnLst/>
              <a:rect l="l" t="t" r="r" b="b"/>
              <a:pathLst>
                <a:path w="0" h="770255">
                  <a:moveTo>
                    <a:pt x="0" y="7698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20311" y="5120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20311" y="4993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20311" y="4866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00444" y="647419"/>
            <a:ext cx="3820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Let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 </a:t>
            </a:r>
            <a:r>
              <a:rPr dirty="0" sz="1100" spc="10">
                <a:latin typeface="LM Sans 10"/>
                <a:cs typeface="LM Sans 10"/>
              </a:rPr>
              <a:t>be </a:t>
            </a:r>
            <a:r>
              <a:rPr dirty="0" sz="1100" spc="-10">
                <a:latin typeface="LM Sans 10"/>
                <a:cs typeface="LM Sans 10"/>
              </a:rPr>
              <a:t>a square </a:t>
            </a:r>
            <a:r>
              <a:rPr dirty="0" sz="1100" spc="-5">
                <a:latin typeface="LM Sans 10"/>
                <a:cs typeface="LM Sans 10"/>
              </a:rPr>
              <a:t>matrix. </a:t>
            </a:r>
            <a:r>
              <a:rPr dirty="0" sz="1100" spc="-10">
                <a:latin typeface="LM Sans 10"/>
                <a:cs typeface="LM Sans 10"/>
              </a:rPr>
              <a:t>Then </a:t>
            </a:r>
            <a:r>
              <a:rPr dirty="0" sz="1100" spc="-15" i="1">
                <a:latin typeface="Verdana"/>
                <a:cs typeface="Verdana"/>
              </a:rPr>
              <a:t>λ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-10">
                <a:latin typeface="Arial"/>
                <a:cs typeface="Arial"/>
              </a:rPr>
              <a:t>R </a:t>
            </a:r>
            <a:r>
              <a:rPr dirty="0" sz="1100" spc="-5">
                <a:latin typeface="LM Sans 10"/>
                <a:cs typeface="LM Sans 10"/>
              </a:rPr>
              <a:t>is</a:t>
            </a:r>
            <a:r>
              <a:rPr dirty="0" sz="1100" spc="-229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an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eigenvalue</a:t>
            </a:r>
            <a:r>
              <a:rPr dirty="0" sz="1100" spc="-5">
                <a:latin typeface="LM Sans 10"/>
                <a:cs typeface="LM Sans 10"/>
              </a:rPr>
              <a:t>of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8259" y="647419"/>
            <a:ext cx="3740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7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and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7743" y="1478343"/>
            <a:ext cx="4483735" cy="1731645"/>
            <a:chOff x="87743" y="1478343"/>
            <a:chExt cx="4483735" cy="1731645"/>
          </a:xfrm>
        </p:grpSpPr>
        <p:sp>
          <p:nvSpPr>
            <p:cNvPr id="20" name="object 20"/>
            <p:cNvSpPr/>
            <p:nvPr/>
          </p:nvSpPr>
          <p:spPr>
            <a:xfrm>
              <a:off x="87743" y="147834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4432567" y="18782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7744" y="1653514"/>
              <a:ext cx="4432566" cy="506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8544" y="3107766"/>
              <a:ext cx="101600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89344" y="3095066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20311" y="1522577"/>
              <a:ext cx="50749" cy="15851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743" y="1697774"/>
              <a:ext cx="4432935" cy="1461135"/>
            </a:xfrm>
            <a:custGeom>
              <a:avLst/>
              <a:gdLst/>
              <a:ahLst/>
              <a:cxnLst/>
              <a:rect l="l" t="t" r="r" b="b"/>
              <a:pathLst>
                <a:path w="4432935" h="1461135">
                  <a:moveTo>
                    <a:pt x="4432567" y="0"/>
                  </a:moveTo>
                  <a:lnTo>
                    <a:pt x="0" y="0"/>
                  </a:lnTo>
                  <a:lnTo>
                    <a:pt x="0" y="1409992"/>
                  </a:lnTo>
                  <a:lnTo>
                    <a:pt x="4008" y="1429716"/>
                  </a:lnTo>
                  <a:lnTo>
                    <a:pt x="14922" y="1445869"/>
                  </a:lnTo>
                  <a:lnTo>
                    <a:pt x="31075" y="1456783"/>
                  </a:lnTo>
                  <a:lnTo>
                    <a:pt x="50800" y="1460792"/>
                  </a:lnTo>
                  <a:lnTo>
                    <a:pt x="4381767" y="1460792"/>
                  </a:lnTo>
                  <a:lnTo>
                    <a:pt x="4401492" y="1456783"/>
                  </a:lnTo>
                  <a:lnTo>
                    <a:pt x="4417644" y="1445869"/>
                  </a:lnTo>
                  <a:lnTo>
                    <a:pt x="4428558" y="1429716"/>
                  </a:lnTo>
                  <a:lnTo>
                    <a:pt x="4432567" y="1409992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20311" y="1560652"/>
              <a:ext cx="0" cy="1566545"/>
            </a:xfrm>
            <a:custGeom>
              <a:avLst/>
              <a:gdLst/>
              <a:ahLst/>
              <a:cxnLst/>
              <a:rect l="l" t="t" r="r" b="b"/>
              <a:pathLst>
                <a:path w="0" h="1566545">
                  <a:moveTo>
                    <a:pt x="0" y="15661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20311" y="15479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520311" y="1535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20311" y="15225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1089" y="1961553"/>
              <a:ext cx="65265" cy="652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81089" y="2171585"/>
              <a:ext cx="65265" cy="652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81089" y="2381618"/>
              <a:ext cx="65265" cy="652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81089" y="2591650"/>
              <a:ext cx="65265" cy="652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81089" y="2801683"/>
              <a:ext cx="65265" cy="652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81089" y="3011716"/>
              <a:ext cx="65265" cy="652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75044" y="819491"/>
            <a:ext cx="4215765" cy="2300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3469004" algn="l"/>
              </a:tabLst>
            </a:pPr>
            <a:r>
              <a:rPr dirty="0" sz="1100" spc="-5">
                <a:latin typeface="LM Sans 10"/>
                <a:cs typeface="LM Sans 10"/>
              </a:rPr>
              <a:t>nonzero </a:t>
            </a:r>
            <a:r>
              <a:rPr dirty="0" sz="1100" spc="-10">
                <a:latin typeface="LM Sans 10"/>
                <a:cs typeface="LM Sans 10"/>
              </a:rPr>
              <a:t>vector </a:t>
            </a:r>
            <a:r>
              <a:rPr dirty="0" sz="1100" spc="-5" i="1">
                <a:latin typeface="LM Sans 10"/>
                <a:cs typeface="LM Sans 10"/>
              </a:rPr>
              <a:t>x </a:t>
            </a:r>
            <a:r>
              <a:rPr dirty="0" sz="1100" spc="-140" i="1">
                <a:latin typeface="DejaVu Sans Condensed"/>
                <a:cs typeface="DejaVu Sans Condensed"/>
              </a:rPr>
              <a:t>∈  </a:t>
            </a:r>
            <a:r>
              <a:rPr dirty="0" sz="1100" spc="-5">
                <a:latin typeface="Arial"/>
                <a:cs typeface="Arial"/>
              </a:rPr>
              <a:t>R</a:t>
            </a:r>
            <a:r>
              <a:rPr dirty="0" baseline="27777" sz="1200" spc="-7" i="1">
                <a:latin typeface="LM Sans 8"/>
                <a:cs typeface="LM Sans 8"/>
              </a:rPr>
              <a:t>n  </a:t>
            </a:r>
            <a:r>
              <a:rPr dirty="0" sz="1100" spc="-5">
                <a:latin typeface="LM Sans 10"/>
                <a:cs typeface="LM Sans 10"/>
              </a:rPr>
              <a:t>is</a:t>
            </a:r>
            <a:r>
              <a:rPr dirty="0" sz="1100" spc="-10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the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corresponding</a:t>
            </a:r>
            <a:r>
              <a:rPr dirty="0" sz="1100" spc="5">
                <a:solidFill>
                  <a:srgbClr val="FF7F00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eigenvector</a:t>
            </a:r>
            <a:r>
              <a:rPr dirty="0" sz="1100" spc="-10">
                <a:latin typeface="LM Sans 10"/>
                <a:cs typeface="LM Sans 10"/>
              </a:rPr>
              <a:t>of	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5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if</a:t>
            </a:r>
            <a:endParaRPr sz="1100">
              <a:latin typeface="LM Sans 10"/>
              <a:cs typeface="LM Sans 10"/>
            </a:endParaRPr>
          </a:p>
          <a:p>
            <a:pPr algn="ctr" marL="229870">
              <a:lnSpc>
                <a:spcPct val="100000"/>
              </a:lnSpc>
              <a:spcBef>
                <a:spcPts val="1130"/>
              </a:spcBef>
            </a:pPr>
            <a:r>
              <a:rPr dirty="0" sz="1100" spc="-10" i="1">
                <a:latin typeface="LM Sans 10"/>
                <a:cs typeface="LM Sans 10"/>
              </a:rPr>
              <a:t>Ax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25">
                <a:latin typeface="LM Sans 10"/>
                <a:cs typeface="LM Sans 10"/>
              </a:rPr>
              <a:t>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sz="1100" spc="-10" i="1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Theorem</a:t>
            </a:r>
            <a:endParaRPr sz="1200">
              <a:latin typeface="LM Sans 12"/>
              <a:cs typeface="LM Sans 12"/>
            </a:endParaRPr>
          </a:p>
          <a:p>
            <a:pPr marL="63500">
              <a:lnSpc>
                <a:spcPct val="100000"/>
              </a:lnSpc>
              <a:spcBef>
                <a:spcPts val="215"/>
              </a:spcBef>
            </a:pPr>
            <a:r>
              <a:rPr dirty="0" sz="1100" spc="-10" i="1">
                <a:latin typeface="LM Sans 10"/>
                <a:cs typeface="LM Sans 10"/>
              </a:rPr>
              <a:t>The following </a:t>
            </a:r>
            <a:r>
              <a:rPr dirty="0" sz="1100" spc="-5" i="1">
                <a:latin typeface="LM Sans 10"/>
                <a:cs typeface="LM Sans 10"/>
              </a:rPr>
              <a:t>statements </a:t>
            </a:r>
            <a:r>
              <a:rPr dirty="0" sz="1100" spc="-15" i="1">
                <a:latin typeface="LM Sans 10"/>
                <a:cs typeface="LM Sans 10"/>
              </a:rPr>
              <a:t>are</a:t>
            </a:r>
            <a:r>
              <a:rPr dirty="0" sz="1100" i="1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equivalent: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ct val="100000"/>
              </a:lnSpc>
              <a:spcBef>
                <a:spcPts val="330"/>
              </a:spcBef>
            </a:pPr>
            <a:r>
              <a:rPr dirty="0" sz="1100" spc="-15" i="1">
                <a:latin typeface="Verdana"/>
                <a:cs typeface="Verdana"/>
              </a:rPr>
              <a:t>λ </a:t>
            </a:r>
            <a:r>
              <a:rPr dirty="0" sz="1100" spc="-5" i="1">
                <a:latin typeface="LM Sans 10"/>
                <a:cs typeface="LM Sans 10"/>
              </a:rPr>
              <a:t>is </a:t>
            </a:r>
            <a:r>
              <a:rPr dirty="0" sz="1100" spc="-10" i="1">
                <a:latin typeface="LM Sans 10"/>
                <a:cs typeface="LM Sans 10"/>
              </a:rPr>
              <a:t>an </a:t>
            </a:r>
            <a:r>
              <a:rPr dirty="0" sz="1100" spc="-5" i="1">
                <a:latin typeface="LM Sans 10"/>
                <a:cs typeface="LM Sans 10"/>
              </a:rPr>
              <a:t>eigenvalue of</a:t>
            </a:r>
            <a:r>
              <a:rPr dirty="0" sz="1100" spc="-20" i="1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A.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dirty="0" sz="1100" spc="-10" i="1">
                <a:latin typeface="LM Sans 10"/>
                <a:cs typeface="LM Sans 10"/>
              </a:rPr>
              <a:t>There </a:t>
            </a:r>
            <a:r>
              <a:rPr dirty="0" sz="1100" spc="-5" i="1">
                <a:latin typeface="LM Sans 10"/>
                <a:cs typeface="LM Sans 10"/>
              </a:rPr>
              <a:t>exists </a:t>
            </a:r>
            <a:r>
              <a:rPr dirty="0" sz="1100" spc="-10" i="1">
                <a:latin typeface="LM Sans 10"/>
                <a:cs typeface="LM Sans 10"/>
              </a:rPr>
              <a:t>an </a:t>
            </a:r>
            <a:r>
              <a:rPr dirty="0" sz="1100" spc="-5" i="1">
                <a:latin typeface="LM Sans 10"/>
                <a:cs typeface="LM Sans 10"/>
              </a:rPr>
              <a:t>x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-5">
                <a:latin typeface="Arial"/>
                <a:cs typeface="Arial"/>
              </a:rPr>
              <a:t>R</a:t>
            </a:r>
            <a:r>
              <a:rPr dirty="0" baseline="27777" sz="1200" spc="-7" i="1">
                <a:latin typeface="LM Sans 8"/>
                <a:cs typeface="LM Sans 8"/>
              </a:rPr>
              <a:t>n </a:t>
            </a:r>
            <a:r>
              <a:rPr dirty="0" sz="1100" spc="15" i="1">
                <a:latin typeface="DejaVu Sans Condensed"/>
                <a:cs typeface="DejaVu Sans Condensed"/>
              </a:rPr>
              <a:t>− </a:t>
            </a:r>
            <a:r>
              <a:rPr dirty="0" sz="1100" spc="-60" i="1">
                <a:latin typeface="DejaVu Sans Condensed"/>
                <a:cs typeface="DejaVu Sans Condensed"/>
              </a:rPr>
              <a:t>{</a:t>
            </a:r>
            <a:r>
              <a:rPr dirty="0" sz="1100" spc="-60">
                <a:latin typeface="LM Sans 10"/>
                <a:cs typeface="LM Sans 10"/>
              </a:rPr>
              <a:t>0</a:t>
            </a:r>
            <a:r>
              <a:rPr dirty="0" sz="1100" spc="-60" i="1">
                <a:latin typeface="DejaVu Sans Condensed"/>
                <a:cs typeface="DejaVu Sans Condensed"/>
              </a:rPr>
              <a:t>} </a:t>
            </a:r>
            <a:r>
              <a:rPr dirty="0" sz="1100" spc="-5" i="1">
                <a:latin typeface="LM Sans 10"/>
                <a:cs typeface="LM Sans 10"/>
              </a:rPr>
              <a:t>with </a:t>
            </a:r>
            <a:r>
              <a:rPr dirty="0" sz="1100" spc="-10" i="1">
                <a:latin typeface="LM Sans 10"/>
                <a:cs typeface="LM Sans 10"/>
              </a:rPr>
              <a:t>Ax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245">
                <a:latin typeface="LM Sans 10"/>
                <a:cs typeface="LM Sans 10"/>
              </a:rPr>
              <a:t> </a:t>
            </a:r>
            <a:r>
              <a:rPr dirty="0" sz="1100" spc="25" i="1">
                <a:latin typeface="Verdana"/>
                <a:cs typeface="Verdana"/>
              </a:rPr>
              <a:t>λ</a:t>
            </a:r>
            <a:r>
              <a:rPr dirty="0" sz="1100" spc="25" i="1">
                <a:latin typeface="LM Sans 10"/>
                <a:cs typeface="LM Sans 10"/>
              </a:rPr>
              <a:t>x.</a:t>
            </a:r>
            <a:endParaRPr sz="1100">
              <a:latin typeface="LM Sans 10"/>
              <a:cs typeface="LM Sans 10"/>
            </a:endParaRPr>
          </a:p>
          <a:p>
            <a:pPr marL="340360" marR="43180">
              <a:lnSpc>
                <a:spcPct val="125299"/>
              </a:lnSpc>
            </a:pPr>
            <a:r>
              <a:rPr dirty="0" sz="1100" spc="-10" i="1">
                <a:latin typeface="LM Sans 10"/>
                <a:cs typeface="LM Sans 10"/>
              </a:rPr>
              <a:t>The </a:t>
            </a:r>
            <a:r>
              <a:rPr dirty="0" sz="1100" spc="-5" i="1">
                <a:latin typeface="LM Sans 10"/>
                <a:cs typeface="LM Sans 10"/>
              </a:rPr>
              <a:t>homogeneous system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15" i="1">
                <a:latin typeface="DejaVu Sans Condensed"/>
                <a:cs typeface="DejaVu Sans Condensed"/>
              </a:rPr>
              <a:t>− </a:t>
            </a:r>
            <a:r>
              <a:rPr dirty="0" sz="1100" spc="5" i="1">
                <a:latin typeface="Verdana"/>
                <a:cs typeface="Verdana"/>
              </a:rPr>
              <a:t>λ</a:t>
            </a:r>
            <a:r>
              <a:rPr dirty="0" sz="1100" spc="5" i="1">
                <a:latin typeface="LM Sans 10"/>
                <a:cs typeface="LM Sans 10"/>
              </a:rPr>
              <a:t>I</a:t>
            </a:r>
            <a:r>
              <a:rPr dirty="0" baseline="-10416" sz="1200" spc="7" i="1">
                <a:latin typeface="LM Sans 8"/>
                <a:cs typeface="LM Sans 8"/>
              </a:rPr>
              <a:t>n</a:t>
            </a:r>
            <a:r>
              <a:rPr dirty="0" sz="1100" spc="5">
                <a:latin typeface="LM Sans 10"/>
                <a:cs typeface="LM Sans 10"/>
              </a:rPr>
              <a:t>)</a:t>
            </a:r>
            <a:r>
              <a:rPr dirty="0" sz="1100" spc="5" i="1">
                <a:latin typeface="LM Sans 10"/>
                <a:cs typeface="LM Sans 10"/>
              </a:rPr>
              <a:t>x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>
                <a:latin typeface="LM Sans 10"/>
                <a:cs typeface="LM Sans 10"/>
              </a:rPr>
              <a:t>0 </a:t>
            </a:r>
            <a:r>
              <a:rPr dirty="0" sz="1100" spc="-5" i="1">
                <a:latin typeface="LM Sans 10"/>
                <a:cs typeface="LM Sans 10"/>
              </a:rPr>
              <a:t>has non-trivial</a:t>
            </a:r>
            <a:r>
              <a:rPr dirty="0" sz="1100" spc="-250" i="1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solution.  </a:t>
            </a:r>
            <a:r>
              <a:rPr dirty="0" sz="1100" spc="15" i="1">
                <a:latin typeface="LM Sans 10"/>
                <a:cs typeface="LM Sans 10"/>
              </a:rPr>
              <a:t>rk</a:t>
            </a:r>
            <a:r>
              <a:rPr dirty="0" sz="1100" spc="15">
                <a:latin typeface="LM Sans 10"/>
                <a:cs typeface="LM Sans 10"/>
              </a:rPr>
              <a:t>(</a:t>
            </a:r>
            <a:r>
              <a:rPr dirty="0" sz="1100" spc="15" i="1">
                <a:latin typeface="LM Sans 10"/>
                <a:cs typeface="LM Sans 10"/>
              </a:rPr>
              <a:t>A</a:t>
            </a:r>
            <a:r>
              <a:rPr dirty="0" sz="1100" spc="-130" i="1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75" i="1">
                <a:latin typeface="DejaVu Sans Condensed"/>
                <a:cs typeface="DejaVu Sans Condensed"/>
              </a:rPr>
              <a:t> </a:t>
            </a:r>
            <a:r>
              <a:rPr dirty="0" sz="1100" spc="5" i="1">
                <a:latin typeface="Verdana"/>
                <a:cs typeface="Verdana"/>
              </a:rPr>
              <a:t>λ</a:t>
            </a:r>
            <a:r>
              <a:rPr dirty="0" sz="1100" spc="5" i="1">
                <a:latin typeface="LM Sans 10"/>
                <a:cs typeface="LM Sans 10"/>
              </a:rPr>
              <a:t>I</a:t>
            </a:r>
            <a:r>
              <a:rPr dirty="0" baseline="-10416" sz="1200" spc="7" i="1">
                <a:latin typeface="LM Sans 8"/>
                <a:cs typeface="LM Sans 8"/>
              </a:rPr>
              <a:t>n</a:t>
            </a:r>
            <a:r>
              <a:rPr dirty="0" sz="1100" spc="5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&lt;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5" i="1">
                <a:latin typeface="LM Sans 10"/>
                <a:cs typeface="LM Sans 10"/>
              </a:rPr>
              <a:t>n.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dirty="0" sz="1100" spc="10" i="1">
                <a:latin typeface="LM Sans 10"/>
                <a:cs typeface="LM Sans 10"/>
              </a:rPr>
              <a:t>det</a:t>
            </a:r>
            <a:r>
              <a:rPr dirty="0" sz="1100" spc="10">
                <a:latin typeface="LM Sans 10"/>
                <a:cs typeface="LM Sans 10"/>
              </a:rPr>
              <a:t>(</a:t>
            </a:r>
            <a:r>
              <a:rPr dirty="0" sz="1100" spc="10" i="1">
                <a:latin typeface="LM Sans 10"/>
                <a:cs typeface="LM Sans 10"/>
              </a:rPr>
              <a:t>A</a:t>
            </a:r>
            <a:r>
              <a:rPr dirty="0" sz="1100" spc="-130" i="1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75" i="1">
                <a:latin typeface="DejaVu Sans Condensed"/>
                <a:cs typeface="DejaVu Sans Condensed"/>
              </a:rPr>
              <a:t> </a:t>
            </a:r>
            <a:r>
              <a:rPr dirty="0" sz="1100" spc="5" i="1">
                <a:latin typeface="Verdana"/>
                <a:cs typeface="Verdana"/>
              </a:rPr>
              <a:t>λ</a:t>
            </a:r>
            <a:r>
              <a:rPr dirty="0" sz="1100" spc="5" i="1">
                <a:latin typeface="LM Sans 10"/>
                <a:cs typeface="LM Sans 10"/>
              </a:rPr>
              <a:t>I</a:t>
            </a:r>
            <a:r>
              <a:rPr dirty="0" baseline="-10416" sz="1200" spc="7" i="1">
                <a:latin typeface="LM Sans 8"/>
                <a:cs typeface="LM Sans 8"/>
              </a:rPr>
              <a:t>n</a:t>
            </a:r>
            <a:r>
              <a:rPr dirty="0" sz="1100" spc="5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0</a:t>
            </a:r>
            <a:r>
              <a:rPr dirty="0" sz="1100" spc="-5" i="1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ct val="100000"/>
              </a:lnSpc>
              <a:spcBef>
                <a:spcPts val="334"/>
              </a:spcBef>
            </a:pPr>
            <a:r>
              <a:rPr dirty="0" sz="1100" spc="-15" i="1">
                <a:latin typeface="Verdana"/>
                <a:cs typeface="Verdana"/>
              </a:rPr>
              <a:t>λ </a:t>
            </a:r>
            <a:r>
              <a:rPr dirty="0" sz="1100" spc="-5" i="1">
                <a:latin typeface="LM Sans 10"/>
                <a:cs typeface="LM Sans 10"/>
              </a:rPr>
              <a:t>is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i="1">
                <a:latin typeface="LM Sans 10"/>
                <a:cs typeface="LM Sans 10"/>
              </a:rPr>
              <a:t>root </a:t>
            </a:r>
            <a:r>
              <a:rPr dirty="0" sz="1100" spc="-5" i="1">
                <a:latin typeface="LM Sans 10"/>
                <a:cs typeface="LM Sans 10"/>
              </a:rPr>
              <a:t>of the </a:t>
            </a:r>
            <a:r>
              <a:rPr dirty="0" sz="1100" spc="-10" i="1">
                <a:latin typeface="LM Sans 10"/>
                <a:cs typeface="LM Sans 10"/>
              </a:rPr>
              <a:t>characteristic </a:t>
            </a:r>
            <a:r>
              <a:rPr dirty="0" sz="1100" spc="-5" i="1">
                <a:latin typeface="LM Sans 10"/>
                <a:cs typeface="LM Sans 10"/>
              </a:rPr>
              <a:t>polynomial </a:t>
            </a:r>
            <a:r>
              <a:rPr dirty="0" sz="1100" i="1">
                <a:latin typeface="LM Sans 10"/>
                <a:cs typeface="LM Sans 10"/>
              </a:rPr>
              <a:t>p</a:t>
            </a:r>
            <a:r>
              <a:rPr dirty="0" baseline="-13888" sz="1200" i="1">
                <a:latin typeface="LM Sans 8"/>
                <a:cs typeface="LM Sans 8"/>
              </a:rPr>
              <a:t>A</a:t>
            </a:r>
            <a:r>
              <a:rPr dirty="0" sz="1100">
                <a:latin typeface="LM Sans 10"/>
                <a:cs typeface="LM Sans 10"/>
              </a:rPr>
              <a:t>(</a:t>
            </a:r>
            <a:r>
              <a:rPr dirty="0" sz="1100" i="1">
                <a:latin typeface="Verdana"/>
                <a:cs typeface="Verdana"/>
              </a:rPr>
              <a:t>λ</a:t>
            </a:r>
            <a:r>
              <a:rPr dirty="0" sz="1100">
                <a:latin typeface="LM Sans 10"/>
                <a:cs typeface="LM Sans 10"/>
              </a:rPr>
              <a:t>) </a:t>
            </a:r>
            <a:r>
              <a:rPr dirty="0" sz="1100" spc="-5" i="1">
                <a:latin typeface="LM Sans 10"/>
                <a:cs typeface="LM Sans 10"/>
              </a:rPr>
              <a:t>of</a:t>
            </a:r>
            <a:r>
              <a:rPr dirty="0" sz="1100" spc="5" i="1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8" name="object 3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12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2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12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2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256298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235303"/>
            <a:ext cx="6286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Definition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300507"/>
            <a:ext cx="4483735" cy="1603375"/>
            <a:chOff x="87743" y="300507"/>
            <a:chExt cx="4483735" cy="1603375"/>
          </a:xfrm>
        </p:grpSpPr>
        <p:sp>
          <p:nvSpPr>
            <p:cNvPr id="5" name="object 5"/>
            <p:cNvSpPr/>
            <p:nvPr/>
          </p:nvSpPr>
          <p:spPr>
            <a:xfrm>
              <a:off x="87744" y="431469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1802104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1789404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300532"/>
              <a:ext cx="50749" cy="15015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475729"/>
              <a:ext cx="4432935" cy="1377315"/>
            </a:xfrm>
            <a:custGeom>
              <a:avLst/>
              <a:gdLst/>
              <a:ahLst/>
              <a:cxnLst/>
              <a:rect l="l" t="t" r="r" b="b"/>
              <a:pathLst>
                <a:path w="4432935" h="1377314">
                  <a:moveTo>
                    <a:pt x="4432567" y="0"/>
                  </a:moveTo>
                  <a:lnTo>
                    <a:pt x="0" y="0"/>
                  </a:lnTo>
                  <a:lnTo>
                    <a:pt x="0" y="1326375"/>
                  </a:lnTo>
                  <a:lnTo>
                    <a:pt x="4008" y="1346100"/>
                  </a:lnTo>
                  <a:lnTo>
                    <a:pt x="14922" y="1362252"/>
                  </a:lnTo>
                  <a:lnTo>
                    <a:pt x="31075" y="1373167"/>
                  </a:lnTo>
                  <a:lnTo>
                    <a:pt x="50800" y="1377175"/>
                  </a:lnTo>
                  <a:lnTo>
                    <a:pt x="4381767" y="1377175"/>
                  </a:lnTo>
                  <a:lnTo>
                    <a:pt x="4401492" y="1373167"/>
                  </a:lnTo>
                  <a:lnTo>
                    <a:pt x="4417644" y="1362252"/>
                  </a:lnTo>
                  <a:lnTo>
                    <a:pt x="4428558" y="1346100"/>
                  </a:lnTo>
                  <a:lnTo>
                    <a:pt x="4432567" y="1326375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338607"/>
              <a:ext cx="0" cy="1482725"/>
            </a:xfrm>
            <a:custGeom>
              <a:avLst/>
              <a:gdLst/>
              <a:ahLst/>
              <a:cxnLst/>
              <a:rect l="l" t="t" r="r" b="b"/>
              <a:pathLst>
                <a:path w="0" h="1482725">
                  <a:moveTo>
                    <a:pt x="0" y="14825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3259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313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3005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1089" y="739495"/>
              <a:ext cx="65265" cy="652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1089" y="1121613"/>
              <a:ext cx="65265" cy="652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1089" y="1503718"/>
              <a:ext cx="65265" cy="652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1089" y="1713750"/>
              <a:ext cx="65265" cy="652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444" y="402244"/>
            <a:ext cx="4401820" cy="14198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LM Sans 10"/>
                <a:cs typeface="LM Sans 10"/>
              </a:rPr>
              <a:t>Let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15">
                <a:latin typeface="LM Sans 10"/>
                <a:cs typeface="LM Sans 10"/>
              </a:rPr>
              <a:t>square </a:t>
            </a:r>
            <a:r>
              <a:rPr dirty="0" sz="1100" spc="-5">
                <a:latin typeface="LM Sans 10"/>
                <a:cs typeface="LM Sans 10"/>
              </a:rPr>
              <a:t>matrix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have </a:t>
            </a:r>
            <a:r>
              <a:rPr dirty="0" sz="1100" spc="-10">
                <a:latin typeface="LM Sans 10"/>
                <a:cs typeface="LM Sans 10"/>
              </a:rPr>
              <a:t>an </a:t>
            </a:r>
            <a:r>
              <a:rPr dirty="0" sz="1100" spc="-5">
                <a:latin typeface="LM Sans 10"/>
                <a:cs typeface="LM Sans 10"/>
              </a:rPr>
              <a:t>eigenvalue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 i="1">
                <a:latin typeface="LM Sans 8"/>
                <a:cs typeface="LM Sans 8"/>
              </a:rPr>
              <a:t>i</a:t>
            </a:r>
            <a:r>
              <a:rPr dirty="0" baseline="-10416" sz="1200" spc="-262" i="1">
                <a:latin typeface="LM Sans 8"/>
                <a:cs typeface="LM Sans 8"/>
              </a:rPr>
              <a:t> 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14960" marR="412115">
              <a:lnSpc>
                <a:spcPct val="102600"/>
              </a:lnSpc>
              <a:spcBef>
                <a:spcPts val="300"/>
              </a:spcBef>
              <a:tabLst>
                <a:tab pos="1985645" algn="l"/>
              </a:tabLst>
            </a:pPr>
            <a:r>
              <a:rPr dirty="0" sz="1100" spc="-10">
                <a:latin typeface="LM Sans 10"/>
                <a:cs typeface="LM Sans 10"/>
              </a:rPr>
              <a:t>The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algebraic</a:t>
            </a:r>
            <a:r>
              <a:rPr dirty="0" sz="1100" spc="15">
                <a:solidFill>
                  <a:srgbClr val="FF7F00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multiplicity</a:t>
            </a:r>
            <a:r>
              <a:rPr dirty="0" sz="1100" spc="-10">
                <a:latin typeface="LM Sans 10"/>
                <a:cs typeface="LM Sans 10"/>
              </a:rPr>
              <a:t>of	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 i="1">
                <a:latin typeface="LM Sans 8"/>
                <a:cs typeface="LM Sans 8"/>
              </a:rPr>
              <a:t>i </a:t>
            </a:r>
            <a:r>
              <a:rPr dirty="0" sz="1100" spc="-5">
                <a:latin typeface="LM Sans 10"/>
                <a:cs typeface="LM Sans 10"/>
              </a:rPr>
              <a:t>is the number of times </a:t>
            </a:r>
            <a:r>
              <a:rPr dirty="0" sz="1100" spc="-10">
                <a:latin typeface="LM Sans 10"/>
                <a:cs typeface="LM Sans 10"/>
              </a:rPr>
              <a:t>the </a:t>
            </a:r>
            <a:r>
              <a:rPr dirty="0" sz="1100">
                <a:latin typeface="LM Sans 10"/>
                <a:cs typeface="LM Sans 10"/>
              </a:rPr>
              <a:t>root  </a:t>
            </a:r>
            <a:r>
              <a:rPr dirty="0" sz="1100" spc="-10">
                <a:latin typeface="LM Sans 10"/>
                <a:cs typeface="LM Sans 10"/>
              </a:rPr>
              <a:t>appears </a:t>
            </a:r>
            <a:r>
              <a:rPr dirty="0" sz="1100" spc="-5">
                <a:latin typeface="LM Sans 10"/>
                <a:cs typeface="LM Sans 10"/>
              </a:rPr>
              <a:t>in the </a:t>
            </a:r>
            <a:r>
              <a:rPr dirty="0" sz="1100" spc="-10">
                <a:latin typeface="LM Sans 10"/>
                <a:cs typeface="LM Sans 10"/>
              </a:rPr>
              <a:t>characteristic</a:t>
            </a:r>
            <a:r>
              <a:rPr dirty="0" sz="110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polynomial.</a:t>
            </a:r>
            <a:endParaRPr sz="1100">
              <a:latin typeface="LM Sans 10"/>
              <a:cs typeface="LM Sans 10"/>
            </a:endParaRPr>
          </a:p>
          <a:p>
            <a:pPr marL="314960" marR="30480">
              <a:lnSpc>
                <a:spcPct val="102600"/>
              </a:lnSpc>
              <a:spcBef>
                <a:spcPts val="300"/>
              </a:spcBef>
              <a:tabLst>
                <a:tab pos="1403985" algn="l"/>
              </a:tabLst>
            </a:pPr>
            <a:r>
              <a:rPr dirty="0" sz="1100" spc="-5">
                <a:latin typeface="LM Sans 10"/>
                <a:cs typeface="LM Sans 10"/>
              </a:rPr>
              <a:t>The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eigenspace</a:t>
            </a:r>
            <a:r>
              <a:rPr dirty="0" sz="1100" spc="-5">
                <a:latin typeface="LM Sans 10"/>
                <a:cs typeface="LM Sans 10"/>
              </a:rPr>
              <a:t>of	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w.r.t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 i="1">
                <a:latin typeface="LM Sans 8"/>
                <a:cs typeface="LM Sans 8"/>
              </a:rPr>
              <a:t>i </a:t>
            </a:r>
            <a:r>
              <a:rPr dirty="0" sz="1100" spc="-5">
                <a:latin typeface="LM Sans 10"/>
                <a:cs typeface="LM Sans 10"/>
              </a:rPr>
              <a:t>, denoted </a:t>
            </a:r>
            <a:r>
              <a:rPr dirty="0" sz="1100" spc="-20">
                <a:latin typeface="LM Sans 10"/>
                <a:cs typeface="LM Sans 10"/>
              </a:rPr>
              <a:t>by </a:t>
            </a:r>
            <a:r>
              <a:rPr dirty="0" sz="1100" spc="30" i="1">
                <a:latin typeface="LM Sans 10"/>
                <a:cs typeface="LM Sans 10"/>
              </a:rPr>
              <a:t>E</a:t>
            </a:r>
            <a:r>
              <a:rPr dirty="0" baseline="-13888" sz="1200" spc="44" i="1">
                <a:latin typeface="Arial"/>
                <a:cs typeface="Arial"/>
              </a:rPr>
              <a:t>λ</a:t>
            </a:r>
            <a:r>
              <a:rPr dirty="0" baseline="-27777" sz="900" spc="44" i="1">
                <a:latin typeface="LM Sans 8"/>
                <a:cs typeface="LM Sans 8"/>
              </a:rPr>
              <a:t>i </a:t>
            </a:r>
            <a:r>
              <a:rPr dirty="0" sz="1100" spc="-5">
                <a:latin typeface="LM Sans 10"/>
                <a:cs typeface="LM Sans 10"/>
              </a:rPr>
              <a:t>is the subspace</a:t>
            </a:r>
            <a:r>
              <a:rPr dirty="0" sz="1100" spc="-14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spanned  </a:t>
            </a:r>
            <a:r>
              <a:rPr dirty="0" sz="1100" spc="-20">
                <a:latin typeface="LM Sans 10"/>
                <a:cs typeface="LM Sans 10"/>
              </a:rPr>
              <a:t>by </a:t>
            </a:r>
            <a:r>
              <a:rPr dirty="0" sz="1100" spc="-5">
                <a:latin typeface="LM Sans 10"/>
                <a:cs typeface="LM Sans 10"/>
              </a:rPr>
              <a:t>all </a:t>
            </a:r>
            <a:r>
              <a:rPr dirty="0" sz="1100" spc="-10">
                <a:latin typeface="LM Sans 10"/>
                <a:cs typeface="LM Sans 10"/>
              </a:rPr>
              <a:t>eigenvectors </a:t>
            </a:r>
            <a:r>
              <a:rPr dirty="0" sz="1100" spc="-5">
                <a:latin typeface="LM Sans 10"/>
                <a:cs typeface="LM Sans 10"/>
              </a:rPr>
              <a:t>of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corresponding to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 i="1">
                <a:latin typeface="LM Sans 8"/>
                <a:cs typeface="LM Sans 8"/>
              </a:rPr>
              <a:t>i</a:t>
            </a:r>
            <a:r>
              <a:rPr dirty="0" baseline="-10416" sz="1200" spc="-209" i="1">
                <a:latin typeface="LM Sans 8"/>
                <a:cs typeface="LM Sans 8"/>
              </a:rPr>
              <a:t> 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14960" marR="817244">
              <a:lnSpc>
                <a:spcPct val="125299"/>
              </a:lnSpc>
              <a:tabLst>
                <a:tab pos="1323340" algn="l"/>
                <a:tab pos="2042795" algn="l"/>
              </a:tabLst>
            </a:pPr>
            <a:r>
              <a:rPr dirty="0" sz="1100" spc="-5">
                <a:latin typeface="LM Sans 10"/>
                <a:cs typeface="LM Sans 10"/>
              </a:rPr>
              <a:t>The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geometric</a:t>
            </a:r>
            <a:r>
              <a:rPr dirty="0" sz="1100" spc="20">
                <a:solidFill>
                  <a:srgbClr val="FF7F00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multiplicity</a:t>
            </a:r>
            <a:r>
              <a:rPr dirty="0" sz="1100" spc="-10">
                <a:latin typeface="LM Sans 10"/>
                <a:cs typeface="LM Sans 10"/>
              </a:rPr>
              <a:t>of	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 i="1">
                <a:latin typeface="LM Sans 8"/>
                <a:cs typeface="LM Sans 8"/>
              </a:rPr>
              <a:t>i </a:t>
            </a:r>
            <a:r>
              <a:rPr dirty="0" sz="1100" spc="-5">
                <a:latin typeface="LM Sans 10"/>
                <a:cs typeface="LM Sans 10"/>
              </a:rPr>
              <a:t>is the dimension of </a:t>
            </a:r>
            <a:r>
              <a:rPr dirty="0" sz="1100" spc="30" i="1">
                <a:latin typeface="LM Sans 10"/>
                <a:cs typeface="LM Sans 10"/>
              </a:rPr>
              <a:t>E</a:t>
            </a:r>
            <a:r>
              <a:rPr dirty="0" baseline="-13888" sz="1200" spc="44" i="1">
                <a:latin typeface="Arial"/>
                <a:cs typeface="Arial"/>
              </a:rPr>
              <a:t>λ</a:t>
            </a:r>
            <a:r>
              <a:rPr dirty="0" baseline="-27777" sz="900" spc="44" i="1">
                <a:latin typeface="LM Sans 8"/>
                <a:cs typeface="LM Sans 8"/>
              </a:rPr>
              <a:t>i </a:t>
            </a:r>
            <a:r>
              <a:rPr dirty="0" sz="1100" spc="-5">
                <a:latin typeface="LM Sans 10"/>
                <a:cs typeface="LM Sans 10"/>
              </a:rPr>
              <a:t>.  The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spectrum</a:t>
            </a:r>
            <a:r>
              <a:rPr dirty="0" sz="1100" spc="-5">
                <a:latin typeface="LM Sans 10"/>
                <a:cs typeface="LM Sans 10"/>
              </a:rPr>
              <a:t>of	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is the set of all eigenvalues of</a:t>
            </a:r>
            <a:r>
              <a:rPr dirty="0" sz="1100" spc="-4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2025610"/>
            <a:ext cx="4162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00FF"/>
                </a:solidFill>
                <a:latin typeface="LM Sans 10"/>
                <a:cs typeface="LM Sans 10"/>
              </a:rPr>
              <a:t>Note</a:t>
            </a:r>
            <a:r>
              <a:rPr dirty="0" sz="1100" spc="-5">
                <a:latin typeface="LM Sans 10"/>
                <a:cs typeface="LM Sans 10"/>
              </a:rPr>
              <a:t>. </a:t>
            </a:r>
            <a:r>
              <a:rPr dirty="0" sz="1100" spc="-10">
                <a:latin typeface="LM Sans 10"/>
                <a:cs typeface="LM Sans 10"/>
              </a:rPr>
              <a:t>The algebraic multiplicity </a:t>
            </a:r>
            <a:r>
              <a:rPr dirty="0" sz="1100" spc="-5">
                <a:latin typeface="LM Sans 10"/>
                <a:cs typeface="LM Sans 10"/>
              </a:rPr>
              <a:t>of </a:t>
            </a:r>
            <a:r>
              <a:rPr dirty="0" sz="1100" spc="-10">
                <a:latin typeface="LM Sans 10"/>
                <a:cs typeface="LM Sans 10"/>
              </a:rPr>
              <a:t>an </a:t>
            </a:r>
            <a:r>
              <a:rPr dirty="0" sz="1100" spc="-5">
                <a:latin typeface="LM Sans 10"/>
                <a:cs typeface="LM Sans 10"/>
              </a:rPr>
              <a:t>eigenvalue is not smaller </a:t>
            </a:r>
            <a:r>
              <a:rPr dirty="0" sz="1100" spc="-10">
                <a:latin typeface="LM Sans 10"/>
                <a:cs typeface="LM Sans 10"/>
              </a:rPr>
              <a:t>than</a:t>
            </a:r>
            <a:r>
              <a:rPr dirty="0" sz="1100" spc="-204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its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2271914"/>
            <a:ext cx="23901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geometric </a:t>
            </a:r>
            <a:r>
              <a:rPr dirty="0" sz="1100" spc="-15">
                <a:latin typeface="LM Sans 10"/>
                <a:cs typeface="LM Sans 10"/>
              </a:rPr>
              <a:t>multiplicity. </a:t>
            </a:r>
            <a:r>
              <a:rPr dirty="0" sz="1100" spc="-30">
                <a:latin typeface="LM Sans 10"/>
                <a:cs typeface="LM Sans 10"/>
              </a:rPr>
              <a:t>For </a:t>
            </a:r>
            <a:r>
              <a:rPr dirty="0" sz="1100" spc="-5">
                <a:latin typeface="LM Sans 10"/>
                <a:cs typeface="LM Sans 10"/>
              </a:rPr>
              <a:t>example,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3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1963" y="2185656"/>
            <a:ext cx="5060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>
                <a:latin typeface="LM Sans 10"/>
                <a:cs typeface="LM Sans 10"/>
              </a:rPr>
              <a:t>1</a:t>
            </a:r>
            <a:r>
              <a:rPr dirty="0" sz="1100" spc="170">
                <a:latin typeface="LM Sans 10"/>
                <a:cs typeface="LM Sans 10"/>
              </a:rPr>
              <a:t> </a:t>
            </a: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5836" y="2357741"/>
            <a:ext cx="398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5595" algn="l"/>
              </a:tabLst>
            </a:pPr>
            <a:r>
              <a:rPr dirty="0" sz="1100" spc="-5">
                <a:latin typeface="LM Sans 10"/>
                <a:cs typeface="LM Sans 10"/>
              </a:rPr>
              <a:t>4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8836" y="2076563"/>
            <a:ext cx="652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5785" algn="l"/>
              </a:tabLst>
            </a:pPr>
            <a:r>
              <a:rPr dirty="0" sz="1100" spc="-110">
                <a:latin typeface="Arial"/>
                <a:cs typeface="Arial"/>
              </a:rPr>
              <a:t>Σ</a:t>
            </a:r>
            <a:r>
              <a:rPr dirty="0" sz="1100" spc="-110">
                <a:latin typeface="Arial"/>
                <a:cs typeface="Arial"/>
              </a:rPr>
              <a:t>	</a:t>
            </a: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1847" y="2271914"/>
            <a:ext cx="1140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has only</a:t>
            </a:r>
            <a:r>
              <a:rPr dirty="0" sz="1100" spc="-8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eigenvalue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744" y="2493972"/>
            <a:ext cx="3284220" cy="4064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0"/>
              </a:spcBef>
            </a:pPr>
            <a:r>
              <a:rPr dirty="0" sz="1100" spc="-15" i="1">
                <a:latin typeface="Verdana"/>
                <a:cs typeface="Verdana"/>
              </a:rPr>
              <a:t>λ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>
                <a:latin typeface="LM Sans 10"/>
                <a:cs typeface="LM Sans 10"/>
              </a:rPr>
              <a:t>1 with </a:t>
            </a:r>
            <a:r>
              <a:rPr dirty="0" sz="1100" spc="-10">
                <a:latin typeface="LM Sans 10"/>
                <a:cs typeface="LM Sans 10"/>
              </a:rPr>
              <a:t>algebraic multiplicity </a:t>
            </a:r>
            <a:r>
              <a:rPr dirty="0" sz="1100" spc="-5">
                <a:latin typeface="LM Sans 10"/>
                <a:cs typeface="LM Sans 10"/>
              </a:rPr>
              <a:t>2.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5">
                <a:latin typeface="LM Sans 10"/>
                <a:cs typeface="LM Sans 10"/>
              </a:rPr>
              <a:t>the</a:t>
            </a:r>
            <a:r>
              <a:rPr dirty="0" sz="1100" spc="-2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eigenspace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180"/>
              </a:spcBef>
            </a:pPr>
            <a:r>
              <a:rPr dirty="0" sz="1100" spc="-5" i="1">
                <a:latin typeface="LM Sans 10"/>
                <a:cs typeface="LM Sans 10"/>
              </a:rPr>
              <a:t>E</a:t>
            </a:r>
            <a:r>
              <a:rPr dirty="0" baseline="-10416" sz="1200" spc="-7">
                <a:latin typeface="LM Sans 8"/>
                <a:cs typeface="LM Sans 8"/>
              </a:rPr>
              <a:t>1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0" i="1">
                <a:latin typeface="LM Sans 10"/>
                <a:cs typeface="LM Sans 10"/>
              </a:rPr>
              <a:t>span</a:t>
            </a:r>
            <a:r>
              <a:rPr dirty="0" sz="1100" spc="-50" i="1">
                <a:latin typeface="DejaVu Sans Condensed"/>
                <a:cs typeface="DejaVu Sans Condensed"/>
              </a:rPr>
              <a:t>{</a:t>
            </a:r>
            <a:r>
              <a:rPr dirty="0" baseline="45454" sz="1650" spc="-75">
                <a:latin typeface="Arial"/>
                <a:cs typeface="Arial"/>
              </a:rPr>
              <a:t>Σ</a:t>
            </a:r>
            <a:r>
              <a:rPr dirty="0" sz="1100" spc="-50">
                <a:latin typeface="LM Sans 10"/>
                <a:cs typeface="LM Sans 10"/>
              </a:rPr>
              <a:t>1 </a:t>
            </a:r>
            <a:r>
              <a:rPr dirty="0" sz="1100" spc="-55" i="1">
                <a:latin typeface="DejaVu Sans Condensed"/>
                <a:cs typeface="DejaVu Sans Condensed"/>
              </a:rPr>
              <a:t>−</a:t>
            </a:r>
            <a:r>
              <a:rPr dirty="0" sz="1100" spc="-55">
                <a:latin typeface="LM Sans 10"/>
                <a:cs typeface="LM Sans 10"/>
              </a:rPr>
              <a:t>2</a:t>
            </a:r>
            <a:r>
              <a:rPr dirty="0" baseline="45454" sz="1650" spc="-82">
                <a:latin typeface="Arial"/>
                <a:cs typeface="Arial"/>
              </a:rPr>
              <a:t>Σ</a:t>
            </a:r>
            <a:r>
              <a:rPr dirty="0" baseline="45138" sz="1200" spc="-82" i="1">
                <a:latin typeface="LM Sans 8"/>
                <a:cs typeface="LM Sans 8"/>
              </a:rPr>
              <a:t>T </a:t>
            </a:r>
            <a:r>
              <a:rPr dirty="0" sz="1100" spc="-5">
                <a:latin typeface="LM Sans 10"/>
                <a:cs typeface="LM Sans 10"/>
              </a:rPr>
              <a:t>, hence geometric </a:t>
            </a:r>
            <a:r>
              <a:rPr dirty="0" sz="1100" spc="-10">
                <a:latin typeface="LM Sans 10"/>
                <a:cs typeface="LM Sans 10"/>
              </a:rPr>
              <a:t>multiplicity</a:t>
            </a:r>
            <a:r>
              <a:rPr dirty="0" sz="1100" spc="-3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1.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7" name="object 2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9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9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9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137401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4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4432567" y="19836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116405"/>
            <a:ext cx="5480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Example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81597"/>
            <a:ext cx="4483735" cy="2908300"/>
            <a:chOff x="87743" y="181597"/>
            <a:chExt cx="4483735" cy="2908300"/>
          </a:xfrm>
        </p:grpSpPr>
        <p:sp>
          <p:nvSpPr>
            <p:cNvPr id="5" name="object 5"/>
            <p:cNvSpPr/>
            <p:nvPr/>
          </p:nvSpPr>
          <p:spPr>
            <a:xfrm>
              <a:off x="87744" y="323113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2988246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2975546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181635"/>
              <a:ext cx="50749" cy="28066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367360"/>
              <a:ext cx="4432935" cy="2672080"/>
            </a:xfrm>
            <a:custGeom>
              <a:avLst/>
              <a:gdLst/>
              <a:ahLst/>
              <a:cxnLst/>
              <a:rect l="l" t="t" r="r" b="b"/>
              <a:pathLst>
                <a:path w="4432935" h="2672080">
                  <a:moveTo>
                    <a:pt x="4432567" y="0"/>
                  </a:moveTo>
                  <a:lnTo>
                    <a:pt x="0" y="0"/>
                  </a:lnTo>
                  <a:lnTo>
                    <a:pt x="0" y="2620886"/>
                  </a:lnTo>
                  <a:lnTo>
                    <a:pt x="4008" y="2640611"/>
                  </a:lnTo>
                  <a:lnTo>
                    <a:pt x="14922" y="2656763"/>
                  </a:lnTo>
                  <a:lnTo>
                    <a:pt x="31075" y="2667678"/>
                  </a:lnTo>
                  <a:lnTo>
                    <a:pt x="50800" y="2671686"/>
                  </a:lnTo>
                  <a:lnTo>
                    <a:pt x="4381767" y="2671686"/>
                  </a:lnTo>
                  <a:lnTo>
                    <a:pt x="4401492" y="2667678"/>
                  </a:lnTo>
                  <a:lnTo>
                    <a:pt x="4417644" y="2656763"/>
                  </a:lnTo>
                  <a:lnTo>
                    <a:pt x="4428558" y="2640611"/>
                  </a:lnTo>
                  <a:lnTo>
                    <a:pt x="4432567" y="2620886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219697"/>
              <a:ext cx="0" cy="2787650"/>
            </a:xfrm>
            <a:custGeom>
              <a:avLst/>
              <a:gdLst/>
              <a:ahLst/>
              <a:cxnLst/>
              <a:rect l="l" t="t" r="r" b="b"/>
              <a:pathLst>
                <a:path w="0" h="2787650">
                  <a:moveTo>
                    <a:pt x="0" y="27875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2069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1942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1815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860419" y="361898"/>
            <a:ext cx="2908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2</a:t>
            </a:r>
            <a:r>
              <a:rPr dirty="0" sz="1100" spc="17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0419" y="533982"/>
            <a:ext cx="2908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6</a:t>
            </a:r>
            <a:r>
              <a:rPr dirty="0" sz="1100" spc="17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7292" y="252817"/>
            <a:ext cx="436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0520" algn="l"/>
              </a:tabLst>
            </a:pPr>
            <a:r>
              <a:rPr dirty="0" sz="1100" spc="-110">
                <a:latin typeface="Arial"/>
                <a:cs typeface="Arial"/>
              </a:rPr>
              <a:t>Σ</a:t>
            </a:r>
            <a:r>
              <a:rPr dirty="0" sz="1100" spc="-110">
                <a:latin typeface="Arial"/>
                <a:cs typeface="Arial"/>
              </a:rPr>
              <a:t>	</a:t>
            </a: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1089" y="81587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5844" y="448169"/>
            <a:ext cx="3648710" cy="476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Find the eigenvalues </a:t>
            </a:r>
            <a:r>
              <a:rPr dirty="0" sz="1100" spc="-10">
                <a:latin typeface="LM Sans 10"/>
                <a:cs typeface="LM Sans 10"/>
              </a:rPr>
              <a:t>and eigenvectors </a:t>
            </a:r>
            <a:r>
              <a:rPr dirty="0" sz="1100" spc="-5">
                <a:latin typeface="LM Sans 10"/>
                <a:cs typeface="LM Sans 10"/>
              </a:rPr>
              <a:t>of the 2</a:t>
            </a:r>
            <a:r>
              <a:rPr dirty="0" sz="1100" spc="-285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× </a:t>
            </a:r>
            <a:r>
              <a:rPr dirty="0" sz="1100" spc="-5">
                <a:latin typeface="LM Sans 10"/>
                <a:cs typeface="LM Sans 10"/>
              </a:rPr>
              <a:t>2 matrix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920"/>
              </a:spcBef>
            </a:pPr>
            <a:r>
              <a:rPr dirty="0" sz="1100" spc="-10">
                <a:latin typeface="LM Sans 10"/>
                <a:cs typeface="LM Sans 10"/>
              </a:rPr>
              <a:t>The characteristic </a:t>
            </a:r>
            <a:r>
              <a:rPr dirty="0" sz="1100" spc="-5">
                <a:latin typeface="LM Sans 10"/>
                <a:cs typeface="LM Sans 10"/>
              </a:rPr>
              <a:t>polynomial of</a:t>
            </a:r>
            <a:r>
              <a:rPr dirty="0" sz="1100" spc="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9691" y="1177796"/>
            <a:ext cx="971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A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8114" y="1117903"/>
            <a:ext cx="5099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LM Sans 10"/>
                <a:cs typeface="LM Sans 10"/>
              </a:rPr>
              <a:t>p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sz="1100" spc="-10">
                <a:latin typeface="LM Sans 10"/>
                <a:cs typeface="LM Sans 10"/>
              </a:rPr>
              <a:t>)</a:t>
            </a:r>
            <a:r>
              <a:rPr dirty="0" sz="1100" spc="-24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1024" y="922552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9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3005" y="1031645"/>
            <a:ext cx="79121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3565" algn="l"/>
              </a:tabLst>
            </a:pPr>
            <a:r>
              <a:rPr dirty="0" sz="1100" spc="-5">
                <a:latin typeface="LM Sans 10"/>
                <a:cs typeface="LM Sans 10"/>
              </a:rPr>
              <a:t>2</a:t>
            </a:r>
            <a:r>
              <a:rPr dirty="0" sz="1100" spc="-125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7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Verdana"/>
                <a:cs typeface="Verdana"/>
              </a:rPr>
              <a:t>λ	</a:t>
            </a:r>
            <a:r>
              <a:rPr dirty="0" sz="1100" spc="-5">
                <a:latin typeface="LM Sans 10"/>
                <a:cs typeface="LM Sans 10"/>
              </a:rPr>
              <a:t>5</a:t>
            </a:r>
            <a:endParaRPr sz="1100">
              <a:latin typeface="LM Sans 10"/>
              <a:cs typeface="LM Sans 10"/>
            </a:endParaRPr>
          </a:p>
          <a:p>
            <a:pPr marL="137160">
              <a:lnSpc>
                <a:spcPct val="100000"/>
              </a:lnSpc>
              <a:spcBef>
                <a:spcPts val="35"/>
              </a:spcBef>
              <a:tabLst>
                <a:tab pos="458470" algn="l"/>
              </a:tabLst>
            </a:pPr>
            <a:r>
              <a:rPr dirty="0" sz="1100" spc="-5">
                <a:latin typeface="LM Sans 10"/>
                <a:cs typeface="LM Sans 10"/>
              </a:rPr>
              <a:t>6	3</a:t>
            </a:r>
            <a:r>
              <a:rPr dirty="0" sz="1100" spc="-295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 </a:t>
            </a:r>
            <a:r>
              <a:rPr dirty="0" sz="1100" spc="-15" i="1">
                <a:latin typeface="Verdana"/>
                <a:cs typeface="Verdana"/>
              </a:rPr>
              <a:t>λ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72983" y="1117903"/>
            <a:ext cx="2729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78282" sz="1650" spc="179">
                <a:latin typeface="Arial"/>
                <a:cs typeface="Arial"/>
              </a:rPr>
              <a:t>Σ</a:t>
            </a:r>
            <a:r>
              <a:rPr dirty="0" baseline="78282" sz="1650" spc="-15">
                <a:latin typeface="Arial"/>
                <a:cs typeface="Arial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70">
                <a:latin typeface="LM Sans 10"/>
                <a:cs typeface="LM Sans 10"/>
              </a:rPr>
              <a:t> </a:t>
            </a:r>
            <a:r>
              <a:rPr dirty="0" sz="1100" i="1">
                <a:latin typeface="DejaVu Sans Condensed"/>
                <a:cs typeface="DejaVu Sans Condensed"/>
              </a:rPr>
              <a:t>−</a:t>
            </a:r>
            <a:r>
              <a:rPr dirty="0" sz="1100">
                <a:latin typeface="LM Sans 10"/>
                <a:cs typeface="LM Sans 10"/>
              </a:rPr>
              <a:t>24</a:t>
            </a:r>
            <a:r>
              <a:rPr dirty="0" sz="1100" spc="-130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75" i="1">
                <a:latin typeface="DejaVu Sans Condensed"/>
                <a:cs typeface="DejaVu Sans Condensed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5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sz="1100" spc="-150" i="1">
                <a:latin typeface="Verdana"/>
                <a:cs typeface="Verdana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+</a:t>
            </a:r>
            <a:r>
              <a:rPr dirty="0" sz="1100" spc="-125">
                <a:latin typeface="LM Sans 10"/>
                <a:cs typeface="LM Sans 10"/>
              </a:rPr>
              <a:t>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31250" sz="1200" spc="-15">
                <a:latin typeface="LM Sans 8"/>
                <a:cs typeface="LM Sans 8"/>
              </a:rPr>
              <a:t>2</a:t>
            </a:r>
            <a:r>
              <a:rPr dirty="0" baseline="31250" sz="1200" spc="89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7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0</a:t>
            </a:r>
            <a:r>
              <a:rPr dirty="0" sz="1100" spc="-70">
                <a:latin typeface="LM Sans 10"/>
                <a:cs typeface="LM Sans 10"/>
              </a:rPr>
              <a:t> </a:t>
            </a:r>
            <a:r>
              <a:rPr dirty="0" sz="1100" spc="260" i="1">
                <a:latin typeface="DejaVu Sans Condensed"/>
                <a:cs typeface="DejaVu Sans Condensed"/>
              </a:rPr>
              <a:t>⇔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Verdana"/>
                <a:cs typeface="Verdana"/>
              </a:rPr>
              <a:t>λ</a:t>
            </a:r>
            <a:r>
              <a:rPr dirty="0" sz="1100" spc="-90" i="1">
                <a:latin typeface="Verdana"/>
                <a:cs typeface="Verdana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70">
                <a:latin typeface="LM Sans 10"/>
                <a:cs typeface="LM Sans 10"/>
              </a:rPr>
              <a:t> </a:t>
            </a: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>
                <a:latin typeface="LM Sans 10"/>
                <a:cs typeface="LM Sans 10"/>
              </a:rPr>
              <a:t>3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20">
                <a:latin typeface="LM Sans 10"/>
                <a:cs typeface="LM Sans 10"/>
              </a:rPr>
              <a:t>or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15" i="1">
                <a:latin typeface="Verdana"/>
                <a:cs typeface="Verdana"/>
              </a:rPr>
              <a:t>λ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70">
                <a:latin typeface="LM Sans 10"/>
                <a:cs typeface="LM Sans 10"/>
              </a:rPr>
              <a:t> </a:t>
            </a:r>
            <a:r>
              <a:rPr dirty="0" sz="1100" spc="-55">
                <a:latin typeface="LM Sans 10"/>
                <a:cs typeface="LM Sans 10"/>
              </a:rPr>
              <a:t>8</a:t>
            </a:r>
            <a:r>
              <a:rPr dirty="0" sz="1100" spc="-55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1089" y="1796872"/>
            <a:ext cx="65405" cy="1144270"/>
            <a:chOff x="281089" y="1796872"/>
            <a:chExt cx="65405" cy="1144270"/>
          </a:xfrm>
        </p:grpSpPr>
        <p:sp>
          <p:nvSpPr>
            <p:cNvPr id="25" name="object 25"/>
            <p:cNvSpPr/>
            <p:nvPr/>
          </p:nvSpPr>
          <p:spPr>
            <a:xfrm>
              <a:off x="281089" y="1796872"/>
              <a:ext cx="65265" cy="652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1089" y="2875432"/>
              <a:ext cx="65265" cy="652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02932" y="1459608"/>
            <a:ext cx="2309495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10">
                <a:latin typeface="LM Sans 10"/>
                <a:cs typeface="LM Sans 10"/>
              </a:rPr>
              <a:t>Thus,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has </a:t>
            </a:r>
            <a:r>
              <a:rPr dirty="0" sz="1100" spc="-30">
                <a:latin typeface="LM Sans 10"/>
                <a:cs typeface="LM Sans 10"/>
              </a:rPr>
              <a:t>two </a:t>
            </a:r>
            <a:r>
              <a:rPr dirty="0" sz="1100" spc="-5">
                <a:latin typeface="LM Sans 10"/>
                <a:cs typeface="LM Sans 10"/>
              </a:rPr>
              <a:t>eigenvalues </a:t>
            </a: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>
                <a:latin typeface="LM Sans 10"/>
                <a:cs typeface="LM Sans 10"/>
              </a:rPr>
              <a:t>3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5">
                <a:latin typeface="LM Sans 10"/>
                <a:cs typeface="LM Sans 10"/>
              </a:rPr>
              <a:t>8.  </a:t>
            </a:r>
            <a:r>
              <a:rPr dirty="0" sz="1100" spc="-30">
                <a:latin typeface="LM Sans 10"/>
                <a:cs typeface="LM Sans 10"/>
              </a:rPr>
              <a:t>For </a:t>
            </a:r>
            <a:r>
              <a:rPr dirty="0" sz="1100" spc="-15" i="1">
                <a:latin typeface="Verdana"/>
                <a:cs typeface="Verdana"/>
              </a:rPr>
              <a:t>λ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i="1">
                <a:latin typeface="DejaVu Sans Condensed"/>
                <a:cs typeface="DejaVu Sans Condensed"/>
              </a:rPr>
              <a:t>−</a:t>
            </a:r>
            <a:r>
              <a:rPr dirty="0" sz="1100">
                <a:latin typeface="LM Sans 10"/>
                <a:cs typeface="LM Sans 10"/>
              </a:rPr>
              <a:t>3: </a:t>
            </a:r>
            <a:r>
              <a:rPr dirty="0" sz="1100" spc="-5">
                <a:latin typeface="LM Sans 10"/>
                <a:cs typeface="LM Sans 10"/>
              </a:rPr>
              <a:t>Solve the</a:t>
            </a:r>
            <a:r>
              <a:rPr dirty="0" sz="1100" spc="-1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system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0384" y="207074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2087" y="2012644"/>
            <a:ext cx="984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7040" algn="l"/>
                <a:tab pos="901700" algn="l"/>
              </a:tabLst>
            </a:pPr>
            <a:r>
              <a:rPr dirty="0" sz="1100" spc="-5">
                <a:latin typeface="LM Sans 10"/>
                <a:cs typeface="LM Sans 10"/>
              </a:rPr>
              <a:t>5</a:t>
            </a:r>
            <a:r>
              <a:rPr dirty="0" sz="1100" spc="-5">
                <a:latin typeface="LM Sans 10"/>
                <a:cs typeface="LM Sans 10"/>
              </a:rPr>
              <a:t>  </a:t>
            </a:r>
            <a:r>
              <a:rPr dirty="0" sz="1100" spc="-10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5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 i="1">
                <a:latin typeface="LM Sans 10"/>
                <a:cs typeface="LM Sans 10"/>
              </a:rPr>
              <a:t>x</a:t>
            </a:r>
            <a:r>
              <a:rPr dirty="0" sz="1100" i="1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32481" y="2012644"/>
            <a:ext cx="895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96362" y="207074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8973" y="1903551"/>
            <a:ext cx="16160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0520" algn="l"/>
                <a:tab pos="901700" algn="l"/>
                <a:tab pos="1332865" algn="l"/>
              </a:tabLst>
            </a:pPr>
            <a:r>
              <a:rPr dirty="0" sz="1100" spc="-110">
                <a:latin typeface="Arial"/>
                <a:cs typeface="Arial"/>
              </a:rPr>
              <a:t>Σ	Σ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110">
                <a:latin typeface="Arial"/>
                <a:cs typeface="Arial"/>
              </a:rPr>
              <a:t>Σ     Σ	Σ 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110">
                <a:latin typeface="Arial"/>
                <a:cs typeface="Arial"/>
              </a:rPr>
              <a:t>Σ	Σ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82088" y="2098902"/>
            <a:ext cx="11080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2750" algn="l"/>
                <a:tab pos="898525" algn="l"/>
              </a:tabLst>
            </a:pPr>
            <a:r>
              <a:rPr dirty="0" sz="1100" spc="-10">
                <a:latin typeface="LM Sans 10"/>
                <a:cs typeface="LM Sans 10"/>
              </a:rPr>
              <a:t>=	</a:t>
            </a:r>
            <a:r>
              <a:rPr dirty="0" sz="1100" spc="260" i="1">
                <a:latin typeface="DejaVu Sans Condensed"/>
                <a:cs typeface="DejaVu Sans Condensed"/>
              </a:rPr>
              <a:t>⇒	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40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24440" y="2012644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61287" y="2184716"/>
            <a:ext cx="2137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497840" algn="l"/>
                <a:tab pos="952500" algn="l"/>
                <a:tab pos="1383665" algn="l"/>
                <a:tab pos="1921510" algn="l"/>
              </a:tabLst>
            </a:pPr>
            <a:r>
              <a:rPr dirty="0" sz="1100" spc="-5">
                <a:latin typeface="LM Sans 10"/>
                <a:cs typeface="LM Sans 10"/>
              </a:rPr>
              <a:t>6 </a:t>
            </a:r>
            <a:r>
              <a:rPr dirty="0" sz="1100" spc="26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6	</a:t>
            </a:r>
            <a:r>
              <a:rPr dirty="0" sz="1100" spc="-5" i="1">
                <a:latin typeface="LM Sans 10"/>
                <a:cs typeface="LM Sans 10"/>
              </a:rPr>
              <a:t>x</a:t>
            </a:r>
            <a:r>
              <a:rPr dirty="0" baseline="-10416" sz="1200" spc="-7">
                <a:latin typeface="LM Sans 8"/>
                <a:cs typeface="LM Sans 8"/>
              </a:rPr>
              <a:t>2	</a:t>
            </a:r>
            <a:r>
              <a:rPr dirty="0" sz="1100" spc="-5">
                <a:latin typeface="LM Sans 10"/>
                <a:cs typeface="LM Sans 10"/>
              </a:rPr>
              <a:t>0	</a:t>
            </a:r>
            <a:r>
              <a:rPr dirty="0" sz="1100" spc="-5" i="1">
                <a:latin typeface="LM Sans 10"/>
                <a:cs typeface="LM Sans 10"/>
              </a:rPr>
              <a:t>x</a:t>
            </a:r>
            <a:r>
              <a:rPr dirty="0" baseline="-10416" sz="1200" spc="-7">
                <a:latin typeface="LM Sans 8"/>
                <a:cs typeface="LM Sans 8"/>
              </a:rPr>
              <a:t>2	</a:t>
            </a: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97440" y="1903551"/>
            <a:ext cx="348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2255" algn="l"/>
              </a:tabLst>
            </a:pPr>
            <a:r>
              <a:rPr dirty="0" sz="1100" spc="-110">
                <a:latin typeface="Arial"/>
                <a:cs typeface="Arial"/>
              </a:rPr>
              <a:t>Σ</a:t>
            </a:r>
            <a:r>
              <a:rPr dirty="0" sz="1100" spc="-110">
                <a:latin typeface="Arial"/>
                <a:cs typeface="Arial"/>
              </a:rPr>
              <a:t>	</a:t>
            </a: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7532" y="2539071"/>
            <a:ext cx="40862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Hence </a:t>
            </a:r>
            <a:r>
              <a:rPr dirty="0" sz="1100" spc="-10">
                <a:latin typeface="LM Sans 10"/>
                <a:cs typeface="LM Sans 10"/>
              </a:rPr>
              <a:t>the </a:t>
            </a:r>
            <a:r>
              <a:rPr dirty="0" sz="1100" spc="-5">
                <a:latin typeface="LM Sans 10"/>
                <a:cs typeface="LM Sans 10"/>
              </a:rPr>
              <a:t>eigenspace </a:t>
            </a:r>
            <a:r>
              <a:rPr dirty="0" sz="1100" spc="-10">
                <a:latin typeface="LM Sans 10"/>
                <a:cs typeface="LM Sans 10"/>
              </a:rPr>
              <a:t>corresponding </a:t>
            </a:r>
            <a:r>
              <a:rPr dirty="0" sz="1100" spc="-5">
                <a:latin typeface="LM Sans 10"/>
                <a:cs typeface="LM Sans 10"/>
              </a:rPr>
              <a:t>to </a:t>
            </a:r>
            <a:r>
              <a:rPr dirty="0" sz="1100" i="1">
                <a:latin typeface="DejaVu Sans Condensed"/>
                <a:cs typeface="DejaVu Sans Condensed"/>
              </a:rPr>
              <a:t>−</a:t>
            </a:r>
            <a:r>
              <a:rPr dirty="0" sz="1100">
                <a:latin typeface="LM Sans 10"/>
                <a:cs typeface="LM Sans 10"/>
              </a:rPr>
              <a:t>3: </a:t>
            </a:r>
            <a:r>
              <a:rPr dirty="0" sz="1100" spc="15" i="1">
                <a:latin typeface="LM Sans 10"/>
                <a:cs typeface="LM Sans 10"/>
              </a:rPr>
              <a:t>E</a:t>
            </a:r>
            <a:r>
              <a:rPr dirty="0" baseline="-10416" sz="1200" spc="22" i="1">
                <a:latin typeface="DejaVu Sans Condensed"/>
                <a:cs typeface="DejaVu Sans Condensed"/>
              </a:rPr>
              <a:t>−</a:t>
            </a:r>
            <a:r>
              <a:rPr dirty="0" baseline="-10416" sz="1200" spc="22">
                <a:latin typeface="LM Sans 8"/>
                <a:cs typeface="LM Sans 8"/>
              </a:rPr>
              <a:t>3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45" i="1">
                <a:latin typeface="LM Sans 10"/>
                <a:cs typeface="LM Sans 10"/>
              </a:rPr>
              <a:t>span</a:t>
            </a:r>
            <a:r>
              <a:rPr dirty="0" sz="1100" spc="-45" i="1">
                <a:latin typeface="DejaVu Sans Condensed"/>
                <a:cs typeface="DejaVu Sans Condensed"/>
              </a:rPr>
              <a:t>{</a:t>
            </a:r>
            <a:r>
              <a:rPr dirty="0" baseline="45454" sz="1650" spc="-67">
                <a:latin typeface="Arial"/>
                <a:cs typeface="Arial"/>
              </a:rPr>
              <a:t>Σ</a:t>
            </a:r>
            <a:r>
              <a:rPr dirty="0" sz="1100" spc="-45">
                <a:latin typeface="LM Sans 10"/>
                <a:cs typeface="LM Sans 10"/>
              </a:rPr>
              <a:t>1</a:t>
            </a:r>
            <a:r>
              <a:rPr dirty="0" sz="1100" spc="275">
                <a:latin typeface="LM Sans 10"/>
                <a:cs typeface="LM Sans 10"/>
              </a:rPr>
              <a:t> </a:t>
            </a:r>
            <a:r>
              <a:rPr dirty="0" sz="1100" spc="-55" i="1">
                <a:latin typeface="DejaVu Sans Condensed"/>
                <a:cs typeface="DejaVu Sans Condensed"/>
              </a:rPr>
              <a:t>−</a:t>
            </a:r>
            <a:r>
              <a:rPr dirty="0" sz="1100" spc="-55">
                <a:latin typeface="LM Sans 10"/>
                <a:cs typeface="LM Sans 10"/>
              </a:rPr>
              <a:t>1</a:t>
            </a:r>
            <a:r>
              <a:rPr dirty="0" baseline="45454" sz="1650" spc="-82">
                <a:latin typeface="Arial"/>
                <a:cs typeface="Arial"/>
              </a:rPr>
              <a:t>Σ</a:t>
            </a:r>
            <a:r>
              <a:rPr dirty="0" baseline="45138" sz="1200" spc="-82" i="1">
                <a:latin typeface="LM Sans 8"/>
                <a:cs typeface="LM Sans 8"/>
              </a:rPr>
              <a:t>T</a:t>
            </a:r>
            <a:r>
              <a:rPr dirty="0" baseline="45138" sz="1200" spc="37" i="1">
                <a:latin typeface="LM Sans 8"/>
                <a:cs typeface="LM Sans 8"/>
              </a:rPr>
              <a:t> </a:t>
            </a:r>
            <a:r>
              <a:rPr dirty="0" sz="1100" spc="-45" i="1">
                <a:latin typeface="DejaVu Sans Condensed"/>
                <a:cs typeface="DejaVu Sans Condensed"/>
              </a:rPr>
              <a:t>}</a:t>
            </a:r>
            <a:r>
              <a:rPr dirty="0" sz="1100" spc="-4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9" name="object 3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02932" y="2711337"/>
            <a:ext cx="2938145" cy="54292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100" spc="-10">
                <a:latin typeface="LM Sans 10"/>
                <a:cs typeface="LM Sans 10"/>
              </a:rPr>
              <a:t>Similarly </a:t>
            </a:r>
            <a:r>
              <a:rPr dirty="0" sz="1100" spc="-15">
                <a:latin typeface="LM Sans 10"/>
                <a:cs typeface="LM Sans 10"/>
              </a:rPr>
              <a:t>for </a:t>
            </a:r>
            <a:r>
              <a:rPr dirty="0" sz="1100" spc="-15" i="1">
                <a:latin typeface="Verdana"/>
                <a:cs typeface="Verdana"/>
              </a:rPr>
              <a:t>λ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>
                <a:latin typeface="LM Sans 10"/>
                <a:cs typeface="LM Sans 10"/>
              </a:rPr>
              <a:t>8, </a:t>
            </a:r>
            <a:r>
              <a:rPr dirty="0" sz="1100" spc="-25">
                <a:latin typeface="LM Sans 10"/>
                <a:cs typeface="LM Sans 10"/>
              </a:rPr>
              <a:t>we </a:t>
            </a:r>
            <a:r>
              <a:rPr dirty="0" sz="1100" spc="-5">
                <a:latin typeface="LM Sans 10"/>
                <a:cs typeface="LM Sans 10"/>
              </a:rPr>
              <a:t>have </a:t>
            </a:r>
            <a:r>
              <a:rPr dirty="0" sz="1100" spc="-5" i="1">
                <a:latin typeface="LM Sans 10"/>
                <a:cs typeface="LM Sans 10"/>
              </a:rPr>
              <a:t>E</a:t>
            </a:r>
            <a:r>
              <a:rPr dirty="0" baseline="-10416" sz="1200" spc="-7">
                <a:latin typeface="LM Sans 8"/>
                <a:cs typeface="LM Sans 8"/>
              </a:rPr>
              <a:t>8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45" i="1">
                <a:latin typeface="LM Sans 10"/>
                <a:cs typeface="LM Sans 10"/>
              </a:rPr>
              <a:t>span</a:t>
            </a:r>
            <a:r>
              <a:rPr dirty="0" sz="1100" spc="-45" i="1">
                <a:latin typeface="DejaVu Sans Condensed"/>
                <a:cs typeface="DejaVu Sans Condensed"/>
              </a:rPr>
              <a:t>{</a:t>
            </a:r>
            <a:r>
              <a:rPr dirty="0" baseline="45454" sz="1650" spc="-67">
                <a:latin typeface="Arial"/>
                <a:cs typeface="Arial"/>
              </a:rPr>
              <a:t>Σ</a:t>
            </a:r>
            <a:r>
              <a:rPr dirty="0" sz="1100" spc="-45">
                <a:latin typeface="LM Sans 10"/>
                <a:cs typeface="LM Sans 10"/>
              </a:rPr>
              <a:t>5</a:t>
            </a:r>
            <a:r>
              <a:rPr dirty="0" sz="1100" spc="275">
                <a:latin typeface="LM Sans 10"/>
                <a:cs typeface="LM Sans 10"/>
              </a:rPr>
              <a:t> </a:t>
            </a:r>
            <a:r>
              <a:rPr dirty="0" sz="1100" spc="-80">
                <a:latin typeface="LM Sans 10"/>
                <a:cs typeface="LM Sans 10"/>
              </a:rPr>
              <a:t>6</a:t>
            </a:r>
            <a:r>
              <a:rPr dirty="0" baseline="45454" sz="1650" spc="-120">
                <a:latin typeface="Arial"/>
                <a:cs typeface="Arial"/>
              </a:rPr>
              <a:t>Σ</a:t>
            </a:r>
            <a:r>
              <a:rPr dirty="0" baseline="45138" sz="1200" spc="-120" i="1">
                <a:latin typeface="LM Sans 8"/>
                <a:cs typeface="LM Sans 8"/>
              </a:rPr>
              <a:t>T</a:t>
            </a:r>
            <a:r>
              <a:rPr dirty="0" baseline="45138" sz="1200" spc="-337" i="1">
                <a:latin typeface="LM Sans 8"/>
                <a:cs typeface="LM Sans 8"/>
              </a:rPr>
              <a:t> </a:t>
            </a:r>
            <a:r>
              <a:rPr dirty="0" sz="1100" spc="-95" i="1">
                <a:latin typeface="DejaVu Sans Condensed"/>
                <a:cs typeface="DejaVu Sans Condensed"/>
              </a:rPr>
              <a:t>}</a:t>
            </a:r>
            <a:r>
              <a:rPr dirty="0" sz="1100" spc="-95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9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9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9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9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12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520"/>
            <a:ext cx="4432935" cy="215265"/>
          </a:xfrm>
          <a:custGeom>
            <a:avLst/>
            <a:gdLst/>
            <a:ahLst/>
            <a:cxnLst/>
            <a:rect l="l" t="t" r="r" b="b"/>
            <a:pathLst>
              <a:path w="4432935" h="215265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4432567" y="21523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0"/>
            <a:ext cx="184277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Theorem </a:t>
            </a:r>
            <a:r>
              <a:rPr dirty="0" sz="1200">
                <a:solidFill>
                  <a:srgbClr val="FFFFFF"/>
                </a:solidFill>
                <a:latin typeface="LM Sans 12"/>
                <a:cs typeface="LM Sans 12"/>
              </a:rPr>
              <a:t>(Spectral</a:t>
            </a:r>
            <a:r>
              <a:rPr dirty="0" sz="1200" spc="-45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Theorem)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44754"/>
            <a:ext cx="4483735" cy="633730"/>
            <a:chOff x="87743" y="44754"/>
            <a:chExt cx="4483735" cy="633730"/>
          </a:xfrm>
        </p:grpSpPr>
        <p:sp>
          <p:nvSpPr>
            <p:cNvPr id="5" name="object 5"/>
            <p:cNvSpPr/>
            <p:nvPr/>
          </p:nvSpPr>
          <p:spPr>
            <a:xfrm>
              <a:off x="87744" y="203111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576770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564070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44754"/>
              <a:ext cx="50749" cy="5320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247389"/>
              <a:ext cx="4432935" cy="380365"/>
            </a:xfrm>
            <a:custGeom>
              <a:avLst/>
              <a:gdLst/>
              <a:ahLst/>
              <a:cxnLst/>
              <a:rect l="l" t="t" r="r" b="b"/>
              <a:pathLst>
                <a:path w="4432935" h="380365">
                  <a:moveTo>
                    <a:pt x="4432567" y="0"/>
                  </a:moveTo>
                  <a:lnTo>
                    <a:pt x="0" y="0"/>
                  </a:lnTo>
                  <a:lnTo>
                    <a:pt x="0" y="329380"/>
                  </a:lnTo>
                  <a:lnTo>
                    <a:pt x="4008" y="349105"/>
                  </a:lnTo>
                  <a:lnTo>
                    <a:pt x="14922" y="365258"/>
                  </a:lnTo>
                  <a:lnTo>
                    <a:pt x="31075" y="376172"/>
                  </a:lnTo>
                  <a:lnTo>
                    <a:pt x="50800" y="380181"/>
                  </a:lnTo>
                  <a:lnTo>
                    <a:pt x="4381767" y="380181"/>
                  </a:lnTo>
                  <a:lnTo>
                    <a:pt x="4401492" y="376172"/>
                  </a:lnTo>
                  <a:lnTo>
                    <a:pt x="4417644" y="365258"/>
                  </a:lnTo>
                  <a:lnTo>
                    <a:pt x="4428558" y="349105"/>
                  </a:lnTo>
                  <a:lnTo>
                    <a:pt x="4432567" y="32938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82856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w="0" h="513080">
                  <a:moveTo>
                    <a:pt x="0" y="5129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701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574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447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87743" y="779487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4432567" y="19836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5044" y="232878"/>
            <a:ext cx="3938904" cy="733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latin typeface="LM Sans 10"/>
                <a:cs typeface="LM Sans 10"/>
              </a:rPr>
              <a:t>If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 </a:t>
            </a:r>
            <a:r>
              <a:rPr dirty="0" sz="1100" spc="-5" i="1">
                <a:latin typeface="LM Sans 10"/>
                <a:cs typeface="LM Sans 10"/>
              </a:rPr>
              <a:t>is symmetric, there exists </a:t>
            </a:r>
            <a:r>
              <a:rPr dirty="0" sz="1100" spc="-10" i="1">
                <a:latin typeface="LM Sans 10"/>
                <a:cs typeface="LM Sans 10"/>
              </a:rPr>
              <a:t>an </a:t>
            </a:r>
            <a:r>
              <a:rPr dirty="0" sz="1100" spc="-15" i="1">
                <a:latin typeface="LM Sans 10"/>
                <a:cs typeface="LM Sans 10"/>
              </a:rPr>
              <a:t>orthonormal </a:t>
            </a:r>
            <a:r>
              <a:rPr dirty="0" sz="1100" spc="-10" i="1">
                <a:latin typeface="LM Sans 10"/>
                <a:cs typeface="LM Sans 10"/>
              </a:rPr>
              <a:t>basis </a:t>
            </a:r>
            <a:r>
              <a:rPr dirty="0" sz="1100" spc="-5" i="1">
                <a:latin typeface="LM Sans 10"/>
                <a:cs typeface="LM Sans 10"/>
              </a:rPr>
              <a:t>of</a:t>
            </a:r>
            <a:r>
              <a:rPr dirty="0" sz="1100" spc="-235" i="1">
                <a:latin typeface="LM Sans 10"/>
                <a:cs typeface="LM Sans 10"/>
              </a:rPr>
              <a:t> </a:t>
            </a:r>
            <a:r>
              <a:rPr dirty="0" sz="1100" spc="-5">
                <a:latin typeface="Arial"/>
                <a:cs typeface="Arial"/>
              </a:rPr>
              <a:t>R</a:t>
            </a:r>
            <a:r>
              <a:rPr dirty="0" baseline="27777" sz="1200" spc="-7" i="1">
                <a:latin typeface="LM Sans 8"/>
                <a:cs typeface="LM Sans 8"/>
              </a:rPr>
              <a:t>n</a:t>
            </a:r>
            <a:endParaRPr baseline="27777" sz="1200">
              <a:latin typeface="LM Sans 8"/>
              <a:cs typeface="LM Sans 8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dirty="0" sz="1100" spc="-5" i="1">
                <a:latin typeface="LM Sans 10"/>
                <a:cs typeface="LM Sans 10"/>
              </a:rPr>
              <a:t>consisting of </a:t>
            </a:r>
            <a:r>
              <a:rPr dirty="0" sz="1100" spc="-10" i="1">
                <a:latin typeface="LM Sans 10"/>
                <a:cs typeface="LM Sans 10"/>
              </a:rPr>
              <a:t>eigenvectors </a:t>
            </a:r>
            <a:r>
              <a:rPr dirty="0" sz="1100" spc="-5" i="1">
                <a:latin typeface="LM Sans 10"/>
                <a:cs typeface="LM Sans 10"/>
              </a:rPr>
              <a:t>of </a:t>
            </a:r>
            <a:r>
              <a:rPr dirty="0" sz="1100" spc="-10" i="1">
                <a:latin typeface="LM Sans 10"/>
                <a:cs typeface="LM Sans 10"/>
              </a:rPr>
              <a:t>A, and </a:t>
            </a:r>
            <a:r>
              <a:rPr dirty="0" sz="1100" spc="-5" i="1">
                <a:latin typeface="LM Sans 10"/>
                <a:cs typeface="LM Sans 10"/>
              </a:rPr>
              <a:t>each eigenvalue is</a:t>
            </a:r>
            <a:r>
              <a:rPr dirty="0" sz="1100" i="1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real.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Example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743" y="823709"/>
            <a:ext cx="4483735" cy="2472055"/>
            <a:chOff x="87743" y="823709"/>
            <a:chExt cx="4483735" cy="2472055"/>
          </a:xfrm>
        </p:grpSpPr>
        <p:sp>
          <p:nvSpPr>
            <p:cNvPr id="17" name="object 17"/>
            <p:cNvSpPr/>
            <p:nvPr/>
          </p:nvSpPr>
          <p:spPr>
            <a:xfrm>
              <a:off x="87744" y="965212"/>
              <a:ext cx="4432566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8544" y="3193567"/>
              <a:ext cx="101600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89344" y="3180867"/>
              <a:ext cx="4381715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20311" y="823734"/>
              <a:ext cx="50749" cy="23698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7743" y="1009472"/>
              <a:ext cx="4432935" cy="2235200"/>
            </a:xfrm>
            <a:custGeom>
              <a:avLst/>
              <a:gdLst/>
              <a:ahLst/>
              <a:cxnLst/>
              <a:rect l="l" t="t" r="r" b="b"/>
              <a:pathLst>
                <a:path w="4432935" h="2235200">
                  <a:moveTo>
                    <a:pt x="4432567" y="0"/>
                  </a:moveTo>
                  <a:lnTo>
                    <a:pt x="0" y="0"/>
                  </a:lnTo>
                  <a:lnTo>
                    <a:pt x="0" y="2184095"/>
                  </a:lnTo>
                  <a:lnTo>
                    <a:pt x="4008" y="2203819"/>
                  </a:lnTo>
                  <a:lnTo>
                    <a:pt x="14922" y="2219972"/>
                  </a:lnTo>
                  <a:lnTo>
                    <a:pt x="31075" y="2230887"/>
                  </a:lnTo>
                  <a:lnTo>
                    <a:pt x="50800" y="2234895"/>
                  </a:lnTo>
                  <a:lnTo>
                    <a:pt x="4381767" y="2234895"/>
                  </a:lnTo>
                  <a:lnTo>
                    <a:pt x="4401492" y="2230887"/>
                  </a:lnTo>
                  <a:lnTo>
                    <a:pt x="4417644" y="2219972"/>
                  </a:lnTo>
                  <a:lnTo>
                    <a:pt x="4428558" y="2203819"/>
                  </a:lnTo>
                  <a:lnTo>
                    <a:pt x="4432567" y="2184095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20311" y="861809"/>
              <a:ext cx="0" cy="2351405"/>
            </a:xfrm>
            <a:custGeom>
              <a:avLst/>
              <a:gdLst/>
              <a:ahLst/>
              <a:cxnLst/>
              <a:rect l="l" t="t" r="r" b="b"/>
              <a:pathLst>
                <a:path w="0" h="2351405">
                  <a:moveTo>
                    <a:pt x="0" y="23508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520311" y="8491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20311" y="8364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20311" y="8237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31278" y="1147202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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5878" y="897825"/>
            <a:ext cx="238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</a:t>
            </a:r>
            <a:r>
              <a:rPr dirty="0" baseline="-42929" sz="1650" spc="-7">
                <a:latin typeface="LM Sans 10"/>
                <a:cs typeface="LM Sans 10"/>
              </a:rPr>
              <a:t>2</a:t>
            </a:r>
            <a:endParaRPr baseline="-42929" sz="165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9397" y="100399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844" y="1176298"/>
            <a:ext cx="8928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10260" algn="l"/>
              </a:tabLst>
            </a:pPr>
            <a:r>
              <a:rPr dirty="0" sz="1100" spc="-5">
                <a:latin typeface="LM Sans 10"/>
                <a:cs typeface="LM Sans 10"/>
              </a:rPr>
              <a:t>Matrix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6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9901" y="897825"/>
            <a:ext cx="238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42929" sz="1650" spc="-15">
                <a:latin typeface="LM Sans 10"/>
                <a:cs typeface="LM Sans 10"/>
              </a:rPr>
              <a:t>1</a:t>
            </a:r>
            <a:r>
              <a:rPr dirty="0" sz="1100" spc="-135">
                <a:latin typeface="Arial"/>
                <a:cs typeface="Arial"/>
              </a:rPr>
              <a:t>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4503" y="1147202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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59239" y="123440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9397" y="1176298"/>
            <a:ext cx="29279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5925" algn="l"/>
              </a:tabLst>
            </a:pPr>
            <a:r>
              <a:rPr dirty="0" sz="1100" spc="-5">
                <a:latin typeface="LM Sans 10"/>
                <a:cs typeface="LM Sans 10"/>
              </a:rPr>
              <a:t>2 </a:t>
            </a:r>
            <a:r>
              <a:rPr dirty="0" sz="1100" spc="26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1	have </a:t>
            </a:r>
            <a:r>
              <a:rPr dirty="0" sz="1100" spc="-30">
                <a:latin typeface="LM Sans 10"/>
                <a:cs typeface="LM Sans 10"/>
              </a:rPr>
              <a:t>two </a:t>
            </a:r>
            <a:r>
              <a:rPr dirty="0" sz="1100" spc="-5">
                <a:latin typeface="LM Sans 10"/>
                <a:cs typeface="LM Sans 10"/>
              </a:rPr>
              <a:t>eigenvalues </a:t>
            </a:r>
            <a:r>
              <a:rPr dirty="0" sz="1100" spc="-15" i="1">
                <a:latin typeface="Verdana"/>
                <a:cs typeface="Verdana"/>
              </a:rPr>
              <a:t>λ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>
                <a:latin typeface="LM Sans 10"/>
                <a:cs typeface="LM Sans 10"/>
              </a:rPr>
              <a:t>1 with</a:t>
            </a:r>
            <a:r>
              <a:rPr dirty="0" sz="1100" spc="-6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algebraic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644" y="1348154"/>
            <a:ext cx="3919220" cy="12465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6460">
              <a:lnSpc>
                <a:spcPts val="129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1 1</a:t>
            </a:r>
            <a:r>
              <a:rPr dirty="0" sz="1100" spc="16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  <a:p>
            <a:pPr marL="88900">
              <a:lnSpc>
                <a:spcPts val="1290"/>
              </a:lnSpc>
            </a:pPr>
            <a:r>
              <a:rPr dirty="0" sz="1100" spc="-10">
                <a:latin typeface="LM Sans 10"/>
                <a:cs typeface="LM Sans 10"/>
              </a:rPr>
              <a:t>multiplicity </a:t>
            </a:r>
            <a:r>
              <a:rPr dirty="0" sz="1100" spc="-5">
                <a:latin typeface="LM Sans 10"/>
                <a:cs typeface="LM Sans 10"/>
              </a:rPr>
              <a:t>2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>
                <a:latin typeface="LM Sans 8"/>
                <a:cs typeface="LM Sans 8"/>
              </a:rPr>
              <a:t>2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>
                <a:latin typeface="LM Sans 10"/>
                <a:cs typeface="LM Sans 10"/>
              </a:rPr>
              <a:t>4 with </a:t>
            </a:r>
            <a:r>
              <a:rPr dirty="0" sz="1100" spc="-10">
                <a:latin typeface="LM Sans 10"/>
                <a:cs typeface="LM Sans 10"/>
              </a:rPr>
              <a:t>algebraic multiplicity </a:t>
            </a:r>
            <a:r>
              <a:rPr dirty="0" sz="1100" spc="-5">
                <a:latin typeface="LM Sans 10"/>
                <a:cs typeface="LM Sans 10"/>
              </a:rPr>
              <a:t>1.</a:t>
            </a:r>
            <a:r>
              <a:rPr dirty="0" sz="1100" spc="17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Moreover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LM Sans 10"/>
              <a:cs typeface="LM Sans 10"/>
            </a:endParaRPr>
          </a:p>
          <a:p>
            <a:pPr marL="741045">
              <a:lnSpc>
                <a:spcPct val="100000"/>
              </a:lnSpc>
            </a:pPr>
            <a:r>
              <a:rPr dirty="0" sz="1100" spc="-5" i="1">
                <a:latin typeface="LM Sans 10"/>
                <a:cs typeface="LM Sans 10"/>
              </a:rPr>
              <a:t>E</a:t>
            </a:r>
            <a:r>
              <a:rPr dirty="0" baseline="-10416" sz="1200" spc="-7">
                <a:latin typeface="LM Sans 8"/>
                <a:cs typeface="LM Sans 8"/>
              </a:rPr>
              <a:t>1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15" i="1">
                <a:latin typeface="LM Sans 10"/>
                <a:cs typeface="LM Sans 10"/>
              </a:rPr>
              <a:t>span</a:t>
            </a:r>
            <a:r>
              <a:rPr dirty="0" sz="1100" spc="-15" i="1">
                <a:latin typeface="DejaVu Sans Condensed"/>
                <a:cs typeface="DejaVu Sans Condensed"/>
              </a:rPr>
              <a:t>{</a:t>
            </a:r>
            <a:r>
              <a:rPr dirty="0" sz="1100" spc="-15" i="1">
                <a:latin typeface="LM Sans 10"/>
                <a:cs typeface="LM Sans 10"/>
              </a:rPr>
              <a:t>x</a:t>
            </a:r>
            <a:r>
              <a:rPr dirty="0" baseline="-10416" sz="1200" spc="-22">
                <a:latin typeface="LM Sans 8"/>
                <a:cs typeface="LM Sans 8"/>
              </a:rPr>
              <a:t>1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baseline="45454" sz="1650" spc="-112">
                <a:latin typeface="Arial"/>
                <a:cs typeface="Arial"/>
              </a:rPr>
              <a:t>Σ</a:t>
            </a:r>
            <a:r>
              <a:rPr dirty="0" sz="1100" spc="-75" i="1">
                <a:latin typeface="DejaVu Sans Condensed"/>
                <a:cs typeface="DejaVu Sans Condensed"/>
              </a:rPr>
              <a:t>−</a:t>
            </a:r>
            <a:r>
              <a:rPr dirty="0" sz="1100" spc="-75">
                <a:latin typeface="LM Sans 10"/>
                <a:cs typeface="LM Sans 10"/>
              </a:rPr>
              <a:t>1 </a:t>
            </a:r>
            <a:r>
              <a:rPr dirty="0" sz="1100" spc="-5">
                <a:latin typeface="LM Sans 10"/>
                <a:cs typeface="LM Sans 10"/>
              </a:rPr>
              <a:t>1 </a:t>
            </a:r>
            <a:r>
              <a:rPr dirty="0" sz="1100" spc="-80">
                <a:latin typeface="LM Sans 10"/>
                <a:cs typeface="LM Sans 10"/>
              </a:rPr>
              <a:t>0</a:t>
            </a:r>
            <a:r>
              <a:rPr dirty="0" baseline="45454" sz="1650" spc="-120">
                <a:latin typeface="Arial"/>
                <a:cs typeface="Arial"/>
              </a:rPr>
              <a:t>Σ</a:t>
            </a:r>
            <a:r>
              <a:rPr dirty="0" baseline="45138" sz="1200" spc="-120" i="1">
                <a:latin typeface="LM Sans 8"/>
                <a:cs typeface="LM Sans 8"/>
              </a:rPr>
              <a:t>T </a:t>
            </a:r>
            <a:r>
              <a:rPr dirty="0" sz="1100" spc="-100" i="1">
                <a:latin typeface="Verdana"/>
                <a:cs typeface="Verdana"/>
              </a:rPr>
              <a:t>, </a:t>
            </a:r>
            <a:r>
              <a:rPr dirty="0" sz="1100" spc="-5" i="1">
                <a:latin typeface="LM Sans 10"/>
                <a:cs typeface="LM Sans 10"/>
              </a:rPr>
              <a:t>x</a:t>
            </a:r>
            <a:r>
              <a:rPr dirty="0" baseline="-10416" sz="1200" spc="-7">
                <a:latin typeface="LM Sans 8"/>
                <a:cs typeface="LM Sans 8"/>
              </a:rPr>
              <a:t>2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baseline="45454" sz="1650" spc="-112">
                <a:latin typeface="Arial"/>
                <a:cs typeface="Arial"/>
              </a:rPr>
              <a:t>Σ</a:t>
            </a:r>
            <a:r>
              <a:rPr dirty="0" sz="1100" spc="-75" i="1">
                <a:latin typeface="DejaVu Sans Condensed"/>
                <a:cs typeface="DejaVu Sans Condensed"/>
              </a:rPr>
              <a:t>−</a:t>
            </a:r>
            <a:r>
              <a:rPr dirty="0" sz="1100" spc="-75">
                <a:latin typeface="LM Sans 10"/>
                <a:cs typeface="LM Sans 10"/>
              </a:rPr>
              <a:t>1 </a:t>
            </a:r>
            <a:r>
              <a:rPr dirty="0" sz="1100" spc="-5">
                <a:latin typeface="LM Sans 10"/>
                <a:cs typeface="LM Sans 10"/>
              </a:rPr>
              <a:t>0 </a:t>
            </a:r>
            <a:r>
              <a:rPr dirty="0" sz="1100" spc="-80">
                <a:latin typeface="LM Sans 10"/>
                <a:cs typeface="LM Sans 10"/>
              </a:rPr>
              <a:t>1</a:t>
            </a:r>
            <a:r>
              <a:rPr dirty="0" baseline="45454" sz="1650" spc="-120">
                <a:latin typeface="Arial"/>
                <a:cs typeface="Arial"/>
              </a:rPr>
              <a:t>Σ</a:t>
            </a:r>
            <a:r>
              <a:rPr dirty="0" baseline="45138" sz="1200" spc="-120" i="1">
                <a:latin typeface="LM Sans 8"/>
                <a:cs typeface="LM Sans 8"/>
              </a:rPr>
              <a:t>T</a:t>
            </a:r>
            <a:r>
              <a:rPr dirty="0" baseline="45138" sz="1200" spc="-337" i="1">
                <a:latin typeface="LM Sans 8"/>
                <a:cs typeface="LM Sans 8"/>
              </a:rPr>
              <a:t> </a:t>
            </a:r>
            <a:r>
              <a:rPr dirty="0" sz="1100" spc="-95" i="1">
                <a:latin typeface="DejaVu Sans Condensed"/>
                <a:cs typeface="DejaVu Sans Condensed"/>
              </a:rPr>
              <a:t>}</a:t>
            </a:r>
            <a:r>
              <a:rPr dirty="0" sz="1100" spc="-95" i="1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  <a:p>
            <a:pPr marL="740410">
              <a:lnSpc>
                <a:spcPct val="100000"/>
              </a:lnSpc>
              <a:spcBef>
                <a:spcPts val="675"/>
              </a:spcBef>
            </a:pPr>
            <a:r>
              <a:rPr dirty="0" sz="1100" spc="-5" i="1">
                <a:latin typeface="LM Sans 10"/>
                <a:cs typeface="LM Sans 10"/>
              </a:rPr>
              <a:t>E</a:t>
            </a:r>
            <a:r>
              <a:rPr dirty="0" baseline="-10416" sz="1200" spc="-7">
                <a:latin typeface="LM Sans 8"/>
                <a:cs typeface="LM Sans 8"/>
              </a:rPr>
              <a:t>4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15" i="1">
                <a:latin typeface="LM Sans 10"/>
                <a:cs typeface="LM Sans 10"/>
              </a:rPr>
              <a:t>span</a:t>
            </a:r>
            <a:r>
              <a:rPr dirty="0" sz="1100" spc="-15" i="1">
                <a:latin typeface="DejaVu Sans Condensed"/>
                <a:cs typeface="DejaVu Sans Condensed"/>
              </a:rPr>
              <a:t>{</a:t>
            </a:r>
            <a:r>
              <a:rPr dirty="0" sz="1100" spc="-15" i="1">
                <a:latin typeface="LM Sans 10"/>
                <a:cs typeface="LM Sans 10"/>
              </a:rPr>
              <a:t>x</a:t>
            </a:r>
            <a:r>
              <a:rPr dirty="0" baseline="-10416" sz="1200" spc="-22">
                <a:latin typeface="LM Sans 8"/>
                <a:cs typeface="LM Sans 8"/>
              </a:rPr>
              <a:t>3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baseline="45454" sz="1650" spc="-179">
                <a:latin typeface="Arial"/>
                <a:cs typeface="Arial"/>
              </a:rPr>
              <a:t>Σ</a:t>
            </a:r>
            <a:r>
              <a:rPr dirty="0" sz="1100" spc="-120">
                <a:latin typeface="LM Sans 10"/>
                <a:cs typeface="LM Sans 10"/>
              </a:rPr>
              <a:t>1 </a:t>
            </a:r>
            <a:r>
              <a:rPr dirty="0" sz="1100" spc="-5">
                <a:latin typeface="LM Sans 10"/>
                <a:cs typeface="LM Sans 10"/>
              </a:rPr>
              <a:t>1 </a:t>
            </a:r>
            <a:r>
              <a:rPr dirty="0" sz="1100" spc="-80">
                <a:latin typeface="LM Sans 10"/>
                <a:cs typeface="LM Sans 10"/>
              </a:rPr>
              <a:t>1</a:t>
            </a:r>
            <a:r>
              <a:rPr dirty="0" baseline="45454" sz="1650" spc="-120">
                <a:latin typeface="Arial"/>
                <a:cs typeface="Arial"/>
              </a:rPr>
              <a:t>Σ</a:t>
            </a:r>
            <a:r>
              <a:rPr dirty="0" baseline="45138" sz="1200" spc="-120" i="1">
                <a:latin typeface="LM Sans 8"/>
                <a:cs typeface="LM Sans 8"/>
              </a:rPr>
              <a:t>T</a:t>
            </a:r>
            <a:r>
              <a:rPr dirty="0" baseline="45138" sz="1200" spc="-284" i="1">
                <a:latin typeface="LM Sans 8"/>
                <a:cs typeface="LM Sans 8"/>
              </a:rPr>
              <a:t> </a:t>
            </a:r>
            <a:r>
              <a:rPr dirty="0" sz="1100" spc="-85" i="1">
                <a:latin typeface="DejaVu Sans Condensed"/>
                <a:cs typeface="DejaVu Sans Condensed"/>
              </a:rPr>
              <a:t>}</a:t>
            </a:r>
            <a:endParaRPr sz="1100">
              <a:latin typeface="DejaVu Sans Condensed"/>
              <a:cs typeface="DejaVu Sans Condensed"/>
            </a:endParaRPr>
          </a:p>
          <a:p>
            <a:pPr marL="88265">
              <a:lnSpc>
                <a:spcPct val="100000"/>
              </a:lnSpc>
              <a:spcBef>
                <a:spcPts val="1130"/>
              </a:spcBef>
            </a:pPr>
            <a:r>
              <a:rPr dirty="0" sz="1100" spc="-10">
                <a:latin typeface="LM Sans 10"/>
                <a:cs typeface="LM Sans 10"/>
              </a:rPr>
              <a:t>Apply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Gram-Schmidt algorithm</a:t>
            </a:r>
            <a:r>
              <a:rPr dirty="0" sz="1100" spc="-1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9795" y="279347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08544" y="2768384"/>
            <a:ext cx="2452370" cy="5715"/>
            <a:chOff x="1508544" y="2768384"/>
            <a:chExt cx="2452370" cy="5715"/>
          </a:xfrm>
        </p:grpSpPr>
        <p:sp>
          <p:nvSpPr>
            <p:cNvPr id="37" name="object 37"/>
            <p:cNvSpPr/>
            <p:nvPr/>
          </p:nvSpPr>
          <p:spPr>
            <a:xfrm>
              <a:off x="1511401" y="2771241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61197" y="2771241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881375" y="2771241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438944" y="2771241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888740" y="2771241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91655" y="2738144"/>
            <a:ext cx="38252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LM Sans 10"/>
                <a:cs typeface="LM Sans 10"/>
              </a:rPr>
              <a:t>E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i="1">
                <a:latin typeface="LM Sans 10"/>
                <a:cs typeface="LM Sans 10"/>
              </a:rPr>
              <a:t>span</a:t>
            </a:r>
            <a:r>
              <a:rPr dirty="0" sz="1100" i="1">
                <a:latin typeface="DejaVu Sans Condensed"/>
                <a:cs typeface="DejaVu Sans Condensed"/>
              </a:rPr>
              <a:t>{</a:t>
            </a:r>
            <a:r>
              <a:rPr dirty="0" baseline="45454" sz="1650">
                <a:latin typeface="Arial"/>
                <a:cs typeface="Arial"/>
              </a:rPr>
              <a:t>Σ</a:t>
            </a:r>
            <a:r>
              <a:rPr dirty="0" sz="1100" i="1">
                <a:latin typeface="DejaVu Sans Condensed"/>
                <a:cs typeface="DejaVu Sans Condensed"/>
              </a:rPr>
              <a:t>−</a:t>
            </a:r>
            <a:r>
              <a:rPr dirty="0" sz="1100">
                <a:latin typeface="LM Sans 10"/>
                <a:cs typeface="LM Sans 10"/>
              </a:rPr>
              <a:t>1</a:t>
            </a:r>
            <a:r>
              <a:rPr dirty="0" sz="1100" i="1">
                <a:latin typeface="Verdana"/>
                <a:cs typeface="Verdana"/>
              </a:rPr>
              <a:t>/</a:t>
            </a:r>
            <a:r>
              <a:rPr dirty="0" baseline="45454" sz="1650" i="1">
                <a:latin typeface="DejaVu Sans Condensed"/>
                <a:cs typeface="DejaVu Sans Condensed"/>
              </a:rPr>
              <a:t>√</a:t>
            </a:r>
            <a:r>
              <a:rPr dirty="0" sz="1100">
                <a:latin typeface="LM Sans 10"/>
                <a:cs typeface="LM Sans 10"/>
              </a:rPr>
              <a:t>2 </a:t>
            </a:r>
            <a:r>
              <a:rPr dirty="0" sz="1100" spc="75">
                <a:latin typeface="LM Sans 10"/>
                <a:cs typeface="LM Sans 10"/>
              </a:rPr>
              <a:t>1</a:t>
            </a:r>
            <a:r>
              <a:rPr dirty="0" sz="1100" spc="75" i="1">
                <a:latin typeface="Verdana"/>
                <a:cs typeface="Verdana"/>
              </a:rPr>
              <a:t>/</a:t>
            </a:r>
            <a:r>
              <a:rPr dirty="0" baseline="45454" sz="1650" spc="112" i="1">
                <a:latin typeface="DejaVu Sans Condensed"/>
                <a:cs typeface="DejaVu Sans Condensed"/>
              </a:rPr>
              <a:t>√</a:t>
            </a:r>
            <a:r>
              <a:rPr dirty="0" sz="1100" spc="75">
                <a:latin typeface="LM Sans 10"/>
                <a:cs typeface="LM Sans 10"/>
              </a:rPr>
              <a:t>2 </a:t>
            </a:r>
            <a:r>
              <a:rPr dirty="0" sz="1100" spc="-80">
                <a:latin typeface="LM Sans 10"/>
                <a:cs typeface="LM Sans 10"/>
              </a:rPr>
              <a:t>0</a:t>
            </a:r>
            <a:r>
              <a:rPr dirty="0" baseline="45454" sz="1650" spc="-120">
                <a:latin typeface="Arial"/>
                <a:cs typeface="Arial"/>
              </a:rPr>
              <a:t>Σ</a:t>
            </a:r>
            <a:r>
              <a:rPr dirty="0" baseline="48611" sz="1200" spc="-120" i="1">
                <a:latin typeface="LM Sans 8"/>
                <a:cs typeface="LM Sans 8"/>
              </a:rPr>
              <a:t>T </a:t>
            </a:r>
            <a:r>
              <a:rPr dirty="0" sz="1100" spc="-100" i="1">
                <a:latin typeface="Verdana"/>
                <a:cs typeface="Verdana"/>
              </a:rPr>
              <a:t>, </a:t>
            </a:r>
            <a:r>
              <a:rPr dirty="0" baseline="45454" sz="1650" spc="22">
                <a:latin typeface="Arial"/>
                <a:cs typeface="Arial"/>
              </a:rPr>
              <a:t>Σ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15">
                <a:latin typeface="LM Sans 10"/>
                <a:cs typeface="LM Sans 10"/>
              </a:rPr>
              <a:t>1</a:t>
            </a:r>
            <a:r>
              <a:rPr dirty="0" sz="1100" spc="15" i="1">
                <a:latin typeface="Verdana"/>
                <a:cs typeface="Verdana"/>
              </a:rPr>
              <a:t>/</a:t>
            </a:r>
            <a:r>
              <a:rPr dirty="0" baseline="45454" sz="1650" spc="22" i="1">
                <a:latin typeface="DejaVu Sans Condensed"/>
                <a:cs typeface="DejaVu Sans Condensed"/>
              </a:rPr>
              <a:t>√</a:t>
            </a:r>
            <a:r>
              <a:rPr dirty="0" sz="1100" spc="15">
                <a:latin typeface="LM Sans 10"/>
                <a:cs typeface="LM Sans 10"/>
              </a:rPr>
              <a:t>6 </a:t>
            </a:r>
            <a:r>
              <a:rPr dirty="0" sz="1100" spc="65" i="1">
                <a:latin typeface="DejaVu Sans Condensed"/>
                <a:cs typeface="DejaVu Sans Condensed"/>
              </a:rPr>
              <a:t>−</a:t>
            </a:r>
            <a:r>
              <a:rPr dirty="0" sz="1100" spc="65">
                <a:latin typeface="LM Sans 10"/>
                <a:cs typeface="LM Sans 10"/>
              </a:rPr>
              <a:t>1</a:t>
            </a:r>
            <a:r>
              <a:rPr dirty="0" sz="1100" spc="65" i="1">
                <a:latin typeface="Verdana"/>
                <a:cs typeface="Verdana"/>
              </a:rPr>
              <a:t>/</a:t>
            </a:r>
            <a:r>
              <a:rPr dirty="0" baseline="45454" sz="1650" spc="97" i="1">
                <a:latin typeface="DejaVu Sans Condensed"/>
                <a:cs typeface="DejaVu Sans Condensed"/>
              </a:rPr>
              <a:t>√</a:t>
            </a:r>
            <a:r>
              <a:rPr dirty="0" sz="1100" spc="65">
                <a:latin typeface="LM Sans 10"/>
                <a:cs typeface="LM Sans 10"/>
              </a:rPr>
              <a:t>6 </a:t>
            </a:r>
            <a:r>
              <a:rPr dirty="0" sz="1100" spc="10">
                <a:latin typeface="LM Sans 10"/>
                <a:cs typeface="LM Sans 10"/>
              </a:rPr>
              <a:t>2</a:t>
            </a:r>
            <a:r>
              <a:rPr dirty="0" sz="1100" spc="10" i="1">
                <a:latin typeface="Verdana"/>
                <a:cs typeface="Verdana"/>
              </a:rPr>
              <a:t>/</a:t>
            </a:r>
            <a:r>
              <a:rPr dirty="0" baseline="45454" sz="1650" spc="15" i="1">
                <a:latin typeface="DejaVu Sans Condensed"/>
                <a:cs typeface="DejaVu Sans Condensed"/>
              </a:rPr>
              <a:t>√</a:t>
            </a:r>
            <a:r>
              <a:rPr dirty="0" sz="1100" spc="10">
                <a:latin typeface="LM Sans 10"/>
                <a:cs typeface="LM Sans 10"/>
              </a:rPr>
              <a:t>6</a:t>
            </a:r>
            <a:r>
              <a:rPr dirty="0" baseline="45454" sz="1650" spc="15">
                <a:latin typeface="Arial"/>
                <a:cs typeface="Arial"/>
              </a:rPr>
              <a:t>Σ</a:t>
            </a:r>
            <a:r>
              <a:rPr dirty="0" baseline="48611" sz="1200" spc="15" i="1">
                <a:latin typeface="LM Sans 8"/>
                <a:cs typeface="LM Sans 8"/>
              </a:rPr>
              <a:t>T</a:t>
            </a:r>
            <a:r>
              <a:rPr dirty="0" baseline="48611" sz="1200" spc="82" i="1">
                <a:latin typeface="LM Sans 8"/>
                <a:cs typeface="LM Sans 8"/>
              </a:rPr>
              <a:t> </a:t>
            </a:r>
            <a:r>
              <a:rPr dirty="0" sz="1100" spc="-85" i="1">
                <a:latin typeface="DejaVu Sans Condensed"/>
                <a:cs typeface="DejaVu Sans Condensed"/>
              </a:rPr>
              <a:t>}</a:t>
            </a:r>
            <a:endParaRPr sz="1100">
              <a:latin typeface="DejaVu Sans Condensed"/>
              <a:cs typeface="DejaVu Sans Condensed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403642" y="3027400"/>
            <a:ext cx="969010" cy="5715"/>
            <a:chOff x="1403642" y="3027400"/>
            <a:chExt cx="969010" cy="5715"/>
          </a:xfrm>
        </p:grpSpPr>
        <p:sp>
          <p:nvSpPr>
            <p:cNvPr id="44" name="object 44"/>
            <p:cNvSpPr/>
            <p:nvPr/>
          </p:nvSpPr>
          <p:spPr>
            <a:xfrm>
              <a:off x="1403642" y="3030169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853438" y="3030169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303246" y="3030169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91655" y="2997071"/>
            <a:ext cx="2277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LM Sans 10"/>
                <a:cs typeface="LM Sans 10"/>
              </a:rPr>
              <a:t>E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 i="1">
                <a:latin typeface="LM Sans 10"/>
                <a:cs typeface="LM Sans 10"/>
              </a:rPr>
              <a:t>span</a:t>
            </a:r>
            <a:r>
              <a:rPr dirty="0" sz="1100" spc="-5" i="1">
                <a:latin typeface="DejaVu Sans Condensed"/>
                <a:cs typeface="DejaVu Sans Condensed"/>
              </a:rPr>
              <a:t>{</a:t>
            </a:r>
            <a:r>
              <a:rPr dirty="0" baseline="45454" sz="1650" spc="-7">
                <a:latin typeface="Arial"/>
                <a:cs typeface="Arial"/>
              </a:rPr>
              <a:t>Σ</a:t>
            </a: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 spc="-5" i="1">
                <a:latin typeface="Verdana"/>
                <a:cs typeface="Verdana"/>
              </a:rPr>
              <a:t>/</a:t>
            </a:r>
            <a:r>
              <a:rPr dirty="0" baseline="45454" sz="1650" spc="-7" i="1">
                <a:latin typeface="DejaVu Sans Condensed"/>
                <a:cs typeface="DejaVu Sans Condensed"/>
              </a:rPr>
              <a:t>√</a:t>
            </a:r>
            <a:r>
              <a:rPr dirty="0" sz="1100" spc="-5">
                <a:latin typeface="LM Sans 10"/>
                <a:cs typeface="LM Sans 10"/>
              </a:rPr>
              <a:t>3 </a:t>
            </a:r>
            <a:r>
              <a:rPr dirty="0" sz="1100" spc="75">
                <a:latin typeface="LM Sans 10"/>
                <a:cs typeface="LM Sans 10"/>
              </a:rPr>
              <a:t>1</a:t>
            </a:r>
            <a:r>
              <a:rPr dirty="0" sz="1100" spc="75" i="1">
                <a:latin typeface="Verdana"/>
                <a:cs typeface="Verdana"/>
              </a:rPr>
              <a:t>/</a:t>
            </a:r>
            <a:r>
              <a:rPr dirty="0" baseline="45454" sz="1650" spc="112" i="1">
                <a:latin typeface="DejaVu Sans Condensed"/>
                <a:cs typeface="DejaVu Sans Condensed"/>
              </a:rPr>
              <a:t>√</a:t>
            </a:r>
            <a:r>
              <a:rPr dirty="0" sz="1100" spc="75">
                <a:latin typeface="LM Sans 10"/>
                <a:cs typeface="LM Sans 10"/>
              </a:rPr>
              <a:t>3 </a:t>
            </a:r>
            <a:r>
              <a:rPr dirty="0" sz="1100" spc="10">
                <a:latin typeface="LM Sans 10"/>
                <a:cs typeface="LM Sans 10"/>
              </a:rPr>
              <a:t>1</a:t>
            </a:r>
            <a:r>
              <a:rPr dirty="0" sz="1100" spc="10" i="1">
                <a:latin typeface="Verdana"/>
                <a:cs typeface="Verdana"/>
              </a:rPr>
              <a:t>/</a:t>
            </a:r>
            <a:r>
              <a:rPr dirty="0" baseline="45454" sz="1650" spc="15" i="1">
                <a:latin typeface="DejaVu Sans Condensed"/>
                <a:cs typeface="DejaVu Sans Condensed"/>
              </a:rPr>
              <a:t>√</a:t>
            </a:r>
            <a:r>
              <a:rPr dirty="0" sz="1100" spc="10">
                <a:latin typeface="LM Sans 10"/>
                <a:cs typeface="LM Sans 10"/>
              </a:rPr>
              <a:t>3</a:t>
            </a:r>
            <a:r>
              <a:rPr dirty="0" baseline="45454" sz="1650" spc="15">
                <a:latin typeface="Arial"/>
                <a:cs typeface="Arial"/>
                <a:hlinkClick r:id="rId10" action="ppaction://hlinksldjump"/>
              </a:rPr>
              <a:t>Σ</a:t>
            </a:r>
            <a:r>
              <a:rPr dirty="0" baseline="48611" sz="1200" spc="15" i="1">
                <a:latin typeface="LM Sans 8"/>
                <a:cs typeface="LM Sans 8"/>
              </a:rPr>
              <a:t>T</a:t>
            </a:r>
            <a:r>
              <a:rPr dirty="0" baseline="48611" sz="1200" spc="-165" i="1">
                <a:latin typeface="LM Sans 8"/>
                <a:cs typeface="LM Sans 8"/>
              </a:rPr>
              <a:t> </a:t>
            </a:r>
            <a:r>
              <a:rPr dirty="0" sz="1100" spc="-95" i="1">
                <a:latin typeface="DejaVu Sans Condensed"/>
                <a:cs typeface="DejaVu Sans Condensed"/>
              </a:rPr>
              <a:t>}</a:t>
            </a:r>
            <a:r>
              <a:rPr dirty="0" sz="1100" spc="-95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9" name="object 4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99808" y="3076584"/>
            <a:ext cx="7937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z="800" spc="-5"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13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0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0"/>
            <a:ext cx="574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The</a:t>
            </a:r>
            <a:r>
              <a:rPr dirty="0" sz="1200" spc="-40">
                <a:solidFill>
                  <a:srgbClr val="FFFFFF"/>
                </a:solidFill>
                <a:latin typeface="LM Sans 12"/>
                <a:cs typeface="LM Sans 12"/>
              </a:rPr>
              <a:t>o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rem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43395"/>
            <a:ext cx="4483735" cy="1746885"/>
            <a:chOff x="87743" y="43395"/>
            <a:chExt cx="4483735" cy="1746885"/>
          </a:xfrm>
        </p:grpSpPr>
        <p:sp>
          <p:nvSpPr>
            <p:cNvPr id="5" name="object 5"/>
            <p:cNvSpPr/>
            <p:nvPr/>
          </p:nvSpPr>
          <p:spPr>
            <a:xfrm>
              <a:off x="87744" y="174345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1688198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1675498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43408"/>
              <a:ext cx="50749" cy="16447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218617"/>
              <a:ext cx="4432935" cy="1520825"/>
            </a:xfrm>
            <a:custGeom>
              <a:avLst/>
              <a:gdLst/>
              <a:ahLst/>
              <a:cxnLst/>
              <a:rect l="l" t="t" r="r" b="b"/>
              <a:pathLst>
                <a:path w="4432935" h="1520825">
                  <a:moveTo>
                    <a:pt x="4432567" y="0"/>
                  </a:moveTo>
                  <a:lnTo>
                    <a:pt x="0" y="0"/>
                  </a:lnTo>
                  <a:lnTo>
                    <a:pt x="0" y="1469580"/>
                  </a:lnTo>
                  <a:lnTo>
                    <a:pt x="4008" y="1489305"/>
                  </a:lnTo>
                  <a:lnTo>
                    <a:pt x="14922" y="1505458"/>
                  </a:lnTo>
                  <a:lnTo>
                    <a:pt x="31075" y="1516372"/>
                  </a:lnTo>
                  <a:lnTo>
                    <a:pt x="50800" y="1520380"/>
                  </a:lnTo>
                  <a:lnTo>
                    <a:pt x="4381767" y="1520380"/>
                  </a:lnTo>
                  <a:lnTo>
                    <a:pt x="4401492" y="1516372"/>
                  </a:lnTo>
                  <a:lnTo>
                    <a:pt x="4417644" y="1505458"/>
                  </a:lnTo>
                  <a:lnTo>
                    <a:pt x="4428558" y="1489305"/>
                  </a:lnTo>
                  <a:lnTo>
                    <a:pt x="4432567" y="146958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81495"/>
              <a:ext cx="0" cy="1626235"/>
            </a:xfrm>
            <a:custGeom>
              <a:avLst/>
              <a:gdLst/>
              <a:ahLst/>
              <a:cxnLst/>
              <a:rect l="l" t="t" r="r" b="b"/>
              <a:pathLst>
                <a:path w="0" h="1626235">
                  <a:moveTo>
                    <a:pt x="0" y="16257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687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560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433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0444" y="204125"/>
            <a:ext cx="915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30" i="1">
                <a:latin typeface="LM Sans 10"/>
                <a:cs typeface="LM Sans 10"/>
              </a:rPr>
              <a:t>For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105" i="1">
                <a:latin typeface="DejaVu Sans Condensed"/>
                <a:cs typeface="DejaVu Sans Condensed"/>
              </a:rPr>
              <a:t> </a:t>
            </a:r>
            <a:r>
              <a:rPr dirty="0" sz="1100" spc="20">
                <a:latin typeface="Arial"/>
                <a:cs typeface="Arial"/>
              </a:rPr>
              <a:t>R</a:t>
            </a:r>
            <a:r>
              <a:rPr dirty="0" baseline="27777" sz="1200" spc="30" i="1">
                <a:latin typeface="LM Sans 8"/>
                <a:cs typeface="LM Sans 8"/>
              </a:rPr>
              <a:t>n</a:t>
            </a:r>
            <a:r>
              <a:rPr dirty="0" baseline="27777" sz="1200" spc="30" i="1">
                <a:latin typeface="DejaVu Sans Condensed"/>
                <a:cs typeface="DejaVu Sans Condensed"/>
              </a:rPr>
              <a:t>×</a:t>
            </a:r>
            <a:r>
              <a:rPr dirty="0" baseline="27777" sz="1200" spc="30" i="1">
                <a:latin typeface="LM Sans 8"/>
                <a:cs typeface="LM Sans 8"/>
              </a:rPr>
              <a:t>n</a:t>
            </a:r>
            <a:r>
              <a:rPr dirty="0" sz="1100" spc="20" i="1">
                <a:latin typeface="LM Sans 10"/>
                <a:cs typeface="LM Sans 10"/>
              </a:rPr>
              <a:t>,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7216" y="469441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7310" y="473670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5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9291" y="811274"/>
            <a:ext cx="198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</a:t>
            </a:r>
            <a:r>
              <a:rPr dirty="0" sz="800" spc="-245" i="1">
                <a:latin typeface="LM Sans 8"/>
                <a:cs typeface="LM Sans 8"/>
              </a:rPr>
              <a:t> </a:t>
            </a:r>
            <a:r>
              <a:rPr dirty="0" sz="800" spc="-5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9269" y="605293"/>
            <a:ext cx="884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90575" algn="l"/>
              </a:tabLst>
            </a:pPr>
            <a:r>
              <a:rPr dirty="0" sz="1100" spc="-5" i="1">
                <a:latin typeface="LM Sans 10"/>
                <a:cs typeface="LM Sans 10"/>
              </a:rPr>
              <a:t>de</a:t>
            </a:r>
            <a:r>
              <a:rPr dirty="0" sz="1100" spc="70" i="1">
                <a:latin typeface="LM Sans 10"/>
                <a:cs typeface="LM Sans 10"/>
              </a:rPr>
              <a:t>t</a:t>
            </a:r>
            <a:r>
              <a:rPr dirty="0" sz="1100" spc="-5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5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15" i="1">
                <a:latin typeface="Verdana"/>
                <a:cs typeface="Verdana"/>
              </a:rPr>
              <a:t>λ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8259" y="664259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8773" y="934579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7310" y="938820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94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10092" y="1070430"/>
            <a:ext cx="8267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2790" algn="l"/>
              </a:tabLst>
            </a:pPr>
            <a:r>
              <a:rPr dirty="0" sz="1100" spc="-5" i="1">
                <a:latin typeface="LM Sans 10"/>
                <a:cs typeface="LM Sans 10"/>
              </a:rPr>
              <a:t>tr</a:t>
            </a:r>
            <a:r>
              <a:rPr dirty="0" sz="1100" spc="-250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5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15" i="1">
                <a:latin typeface="Verdana"/>
                <a:cs typeface="Verdana"/>
              </a:rPr>
              <a:t>λ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1348" y="1129409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7743" y="1889619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4432567" y="19836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5044" y="1276412"/>
            <a:ext cx="3294379" cy="800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75438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</a:t>
            </a:r>
            <a:r>
              <a:rPr dirty="0" sz="800" spc="-204" i="1">
                <a:latin typeface="LM Sans 8"/>
                <a:cs typeface="LM Sans 8"/>
              </a:rPr>
              <a:t> </a:t>
            </a:r>
            <a:r>
              <a:rPr dirty="0" sz="800" spc="-5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LM Sans 8"/>
              <a:cs typeface="LM Sans 8"/>
            </a:endParaRPr>
          </a:p>
          <a:p>
            <a:pPr marL="63500">
              <a:lnSpc>
                <a:spcPct val="100000"/>
              </a:lnSpc>
            </a:pPr>
            <a:r>
              <a:rPr dirty="0" sz="1100" spc="-5" i="1">
                <a:latin typeface="LM Sans 10"/>
                <a:cs typeface="LM Sans 10"/>
              </a:rPr>
              <a:t>where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 i="1">
                <a:latin typeface="LM Sans 8"/>
                <a:cs typeface="LM Sans 8"/>
              </a:rPr>
              <a:t>i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-10">
                <a:latin typeface="Arial"/>
                <a:cs typeface="Arial"/>
              </a:rPr>
              <a:t>C </a:t>
            </a:r>
            <a:r>
              <a:rPr dirty="0" sz="1100" spc="-15" i="1">
                <a:latin typeface="LM Sans 10"/>
                <a:cs typeface="LM Sans 10"/>
              </a:rPr>
              <a:t>are </a:t>
            </a:r>
            <a:r>
              <a:rPr dirty="0" sz="1100" spc="-5" i="1">
                <a:latin typeface="LM Sans 10"/>
                <a:cs typeface="LM Sans 10"/>
              </a:rPr>
              <a:t>(possible repeated) eigenvalues of</a:t>
            </a:r>
            <a:r>
              <a:rPr dirty="0" sz="1100" spc="-90" i="1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A.</a:t>
            </a:r>
            <a:endParaRPr sz="110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1520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Example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743" y="1933829"/>
            <a:ext cx="4483735" cy="1362710"/>
            <a:chOff x="87743" y="1933829"/>
            <a:chExt cx="4483735" cy="1362710"/>
          </a:xfrm>
        </p:grpSpPr>
        <p:sp>
          <p:nvSpPr>
            <p:cNvPr id="27" name="object 27"/>
            <p:cNvSpPr/>
            <p:nvPr/>
          </p:nvSpPr>
          <p:spPr>
            <a:xfrm>
              <a:off x="87744" y="2075332"/>
              <a:ext cx="4432566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8544" y="3194710"/>
              <a:ext cx="101600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89344" y="3182010"/>
              <a:ext cx="4381715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520311" y="1933854"/>
              <a:ext cx="50749" cy="12608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7743" y="2119594"/>
              <a:ext cx="4432935" cy="1126490"/>
            </a:xfrm>
            <a:custGeom>
              <a:avLst/>
              <a:gdLst/>
              <a:ahLst/>
              <a:cxnLst/>
              <a:rect l="l" t="t" r="r" b="b"/>
              <a:pathLst>
                <a:path w="4432935" h="1126489">
                  <a:moveTo>
                    <a:pt x="4432567" y="0"/>
                  </a:moveTo>
                  <a:lnTo>
                    <a:pt x="0" y="0"/>
                  </a:lnTo>
                  <a:lnTo>
                    <a:pt x="0" y="1075115"/>
                  </a:lnTo>
                  <a:lnTo>
                    <a:pt x="4008" y="1094840"/>
                  </a:lnTo>
                  <a:lnTo>
                    <a:pt x="14922" y="1110993"/>
                  </a:lnTo>
                  <a:lnTo>
                    <a:pt x="31075" y="1121907"/>
                  </a:lnTo>
                  <a:lnTo>
                    <a:pt x="50800" y="1125916"/>
                  </a:lnTo>
                  <a:lnTo>
                    <a:pt x="4381767" y="1125916"/>
                  </a:lnTo>
                  <a:lnTo>
                    <a:pt x="4401492" y="1121907"/>
                  </a:lnTo>
                  <a:lnTo>
                    <a:pt x="4417644" y="1110993"/>
                  </a:lnTo>
                  <a:lnTo>
                    <a:pt x="4428558" y="1094840"/>
                  </a:lnTo>
                  <a:lnTo>
                    <a:pt x="4432567" y="1075115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520311" y="1971932"/>
              <a:ext cx="0" cy="1242060"/>
            </a:xfrm>
            <a:custGeom>
              <a:avLst/>
              <a:gdLst/>
              <a:ahLst/>
              <a:cxnLst/>
              <a:rect l="l" t="t" r="r" b="b"/>
              <a:pathLst>
                <a:path w="0" h="1242060">
                  <a:moveTo>
                    <a:pt x="0" y="12418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520311" y="19592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520311" y="19465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520311" y="19338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25844" y="2200375"/>
            <a:ext cx="955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The </a:t>
            </a:r>
            <a:r>
              <a:rPr dirty="0" sz="1100" spc="-5">
                <a:latin typeface="LM Sans 10"/>
                <a:cs typeface="LM Sans 10"/>
              </a:rPr>
              <a:t>matrix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3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3736" y="2005023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41463" y="2114117"/>
            <a:ext cx="52260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 spc="195">
                <a:latin typeface="LM Sans 10"/>
                <a:cs typeface="LM Sans 10"/>
              </a:rPr>
              <a:t> </a:t>
            </a:r>
            <a:r>
              <a:rPr dirty="0" sz="1100" spc="-35" i="1">
                <a:latin typeface="DejaVu Sans Condensed"/>
                <a:cs typeface="DejaVu Sans Condensed"/>
              </a:rPr>
              <a:t>−</a:t>
            </a:r>
            <a:r>
              <a:rPr dirty="0" sz="1100" spc="-35">
                <a:latin typeface="LM Sans 10"/>
                <a:cs typeface="LM Sans 10"/>
              </a:rPr>
              <a:t>3</a:t>
            </a:r>
            <a:r>
              <a:rPr dirty="0" baseline="42929" sz="1650" spc="-52">
                <a:latin typeface="Arial"/>
                <a:cs typeface="Arial"/>
              </a:rPr>
              <a:t>Σ</a:t>
            </a:r>
            <a:endParaRPr baseline="42929" sz="16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 spc="215">
                <a:latin typeface="LM Sans 10"/>
                <a:cs typeface="LM Sans 10"/>
              </a:rPr>
              <a:t> </a:t>
            </a: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22841" y="225849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67900" y="2085008"/>
            <a:ext cx="140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75" i="1">
                <a:latin typeface="DejaVu Sans Condensed"/>
                <a:cs typeface="DejaVu Sans Condensed"/>
              </a:rPr>
              <a:t>√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96055" y="223347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658988" y="2200375"/>
            <a:ext cx="2614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36445" algn="l"/>
              </a:tabLst>
            </a:pPr>
            <a:r>
              <a:rPr dirty="0" sz="1100" spc="-5">
                <a:latin typeface="LM Sans 10"/>
                <a:cs typeface="LM Sans 10"/>
              </a:rPr>
              <a:t>has </a:t>
            </a:r>
            <a:r>
              <a:rPr dirty="0" sz="1100" spc="-30">
                <a:latin typeface="LM Sans 10"/>
                <a:cs typeface="LM Sans 10"/>
              </a:rPr>
              <a:t>two </a:t>
            </a:r>
            <a:r>
              <a:rPr dirty="0" sz="1100" spc="-5">
                <a:latin typeface="LM Sans 10"/>
                <a:cs typeface="LM Sans 10"/>
              </a:rPr>
              <a:t>eigenvalues </a:t>
            </a:r>
            <a:r>
              <a:rPr dirty="0" sz="1100" spc="-15" i="1">
                <a:latin typeface="Verdana"/>
                <a:cs typeface="Verdana"/>
              </a:rPr>
              <a:t>λ 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10">
                <a:latin typeface="LM Sans 10"/>
                <a:cs typeface="LM Sans 10"/>
              </a:rPr>
              <a:t> </a:t>
            </a:r>
            <a:r>
              <a:rPr dirty="0" sz="1100">
                <a:latin typeface="LM Sans 10"/>
                <a:cs typeface="LM Sans 10"/>
              </a:rPr>
              <a:t>(</a:t>
            </a:r>
            <a:r>
              <a:rPr dirty="0" sz="1100" i="1">
                <a:latin typeface="DejaVu Sans Condensed"/>
                <a:cs typeface="DejaVu Sans Condensed"/>
              </a:rPr>
              <a:t>−</a:t>
            </a:r>
            <a:r>
              <a:rPr dirty="0" sz="1100">
                <a:latin typeface="LM Sans 10"/>
                <a:cs typeface="LM Sans 10"/>
              </a:rPr>
              <a:t>1</a:t>
            </a:r>
            <a:r>
              <a:rPr dirty="0" sz="1100" spc="-125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	</a:t>
            </a:r>
            <a:r>
              <a:rPr dirty="0" sz="1100" spc="-5">
                <a:latin typeface="LM Sans 10"/>
                <a:cs typeface="LM Sans 10"/>
              </a:rPr>
              <a:t>3</a:t>
            </a:r>
            <a:r>
              <a:rPr dirty="0" sz="1100" spc="-5" i="1">
                <a:latin typeface="LM Sans 10"/>
                <a:cs typeface="LM Sans 10"/>
              </a:rPr>
              <a:t>i</a:t>
            </a:r>
            <a:r>
              <a:rPr dirty="0" sz="1100" spc="-275" i="1">
                <a:latin typeface="LM Sans 10"/>
                <a:cs typeface="LM Sans 10"/>
              </a:rPr>
              <a:t> </a:t>
            </a:r>
            <a:r>
              <a:rPr dirty="0" sz="1100" spc="10">
                <a:latin typeface="LM Sans 10"/>
                <a:cs typeface="LM Sans 10"/>
              </a:rPr>
              <a:t>)</a:t>
            </a:r>
            <a:r>
              <a:rPr dirty="0" sz="1100" spc="10" i="1">
                <a:latin typeface="Verdana"/>
                <a:cs typeface="Verdana"/>
              </a:rPr>
              <a:t>/</a:t>
            </a:r>
            <a:r>
              <a:rPr dirty="0" sz="1100" spc="10">
                <a:latin typeface="LM Sans 10"/>
                <a:cs typeface="LM Sans 10"/>
              </a:rPr>
              <a:t>2</a:t>
            </a:r>
            <a:r>
              <a:rPr dirty="0" sz="1100" spc="-5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and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1738" y="2361551"/>
            <a:ext cx="140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75" i="1">
                <a:latin typeface="DejaVu Sans Condensed"/>
                <a:cs typeface="DejaVu Sans Condensed"/>
              </a:rPr>
              <a:t>√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79881" y="2510028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00444" y="2476930"/>
            <a:ext cx="2956560" cy="713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78840" algn="l"/>
              </a:tabLst>
            </a:pP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>
                <a:latin typeface="LM Sans 8"/>
                <a:cs typeface="LM Sans 8"/>
              </a:rPr>
              <a:t>2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15">
                <a:latin typeface="LM Sans 10"/>
                <a:cs typeface="LM Sans 10"/>
              </a:rPr>
              <a:t> </a:t>
            </a:r>
            <a:r>
              <a:rPr dirty="0" sz="1100">
                <a:latin typeface="LM Sans 10"/>
                <a:cs typeface="LM Sans 10"/>
              </a:rPr>
              <a:t>(</a:t>
            </a:r>
            <a:r>
              <a:rPr dirty="0" sz="1100" i="1">
                <a:latin typeface="DejaVu Sans Condensed"/>
                <a:cs typeface="DejaVu Sans Condensed"/>
              </a:rPr>
              <a:t>−</a:t>
            </a:r>
            <a:r>
              <a:rPr dirty="0" sz="1100">
                <a:latin typeface="LM Sans 10"/>
                <a:cs typeface="LM Sans 10"/>
              </a:rPr>
              <a:t>1</a:t>
            </a:r>
            <a:r>
              <a:rPr dirty="0" sz="1100" spc="-12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+	</a:t>
            </a:r>
            <a:r>
              <a:rPr dirty="0" sz="1100" spc="-5">
                <a:latin typeface="LM Sans 10"/>
                <a:cs typeface="LM Sans 10"/>
              </a:rPr>
              <a:t>3</a:t>
            </a:r>
            <a:r>
              <a:rPr dirty="0" sz="1100" spc="-5" i="1">
                <a:latin typeface="LM Sans 10"/>
                <a:cs typeface="LM Sans 10"/>
              </a:rPr>
              <a:t>i </a:t>
            </a:r>
            <a:r>
              <a:rPr dirty="0" sz="1100" spc="5">
                <a:latin typeface="LM Sans 10"/>
                <a:cs typeface="LM Sans 10"/>
              </a:rPr>
              <a:t>)</a:t>
            </a:r>
            <a:r>
              <a:rPr dirty="0" sz="1100" spc="5" i="1">
                <a:latin typeface="Verdana"/>
                <a:cs typeface="Verdana"/>
              </a:rPr>
              <a:t>/</a:t>
            </a:r>
            <a:r>
              <a:rPr dirty="0" sz="1100" spc="5">
                <a:latin typeface="LM Sans 10"/>
                <a:cs typeface="LM Sans 10"/>
              </a:rPr>
              <a:t>2. </a:t>
            </a:r>
            <a:r>
              <a:rPr dirty="0" sz="1100" spc="-25">
                <a:latin typeface="LM Sans 10"/>
                <a:cs typeface="LM Sans 10"/>
              </a:rPr>
              <a:t>We </a:t>
            </a:r>
            <a:r>
              <a:rPr dirty="0" sz="1100" spc="-10">
                <a:latin typeface="LM Sans 10"/>
                <a:cs typeface="LM Sans 10"/>
              </a:rPr>
              <a:t>can </a:t>
            </a:r>
            <a:r>
              <a:rPr dirty="0" sz="1100" spc="-5">
                <a:latin typeface="LM Sans 10"/>
                <a:cs typeface="LM Sans 10"/>
              </a:rPr>
              <a:t>see</a:t>
            </a:r>
            <a:r>
              <a:rPr dirty="0" sz="1100" spc="-14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that</a:t>
            </a:r>
            <a:endParaRPr sz="1100">
              <a:latin typeface="LM Sans 10"/>
              <a:cs typeface="LM Sans 10"/>
            </a:endParaRPr>
          </a:p>
          <a:p>
            <a:pPr marL="1488440">
              <a:lnSpc>
                <a:spcPct val="100000"/>
              </a:lnSpc>
              <a:spcBef>
                <a:spcPts val="1130"/>
              </a:spcBef>
            </a:pP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>
                <a:latin typeface="LM Sans 10"/>
                <a:cs typeface="LM Sans 10"/>
              </a:rPr>
              <a:t>1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270">
                <a:latin typeface="LM Sans 10"/>
                <a:cs typeface="LM Sans 10"/>
              </a:rPr>
              <a:t> </a:t>
            </a:r>
            <a:r>
              <a:rPr dirty="0" sz="1100" i="1">
                <a:latin typeface="Verdana"/>
                <a:cs typeface="Verdana"/>
              </a:rPr>
              <a:t>λ</a:t>
            </a:r>
            <a:r>
              <a:rPr dirty="0" baseline="-10416" sz="1200">
                <a:latin typeface="LM Sans 8"/>
                <a:cs typeface="LM Sans 8"/>
              </a:rPr>
              <a:t>1</a:t>
            </a:r>
            <a:r>
              <a:rPr dirty="0" sz="1100" i="1">
                <a:latin typeface="Verdana"/>
                <a:cs typeface="Verdana"/>
              </a:rPr>
              <a:t>λ</a:t>
            </a:r>
            <a:r>
              <a:rPr dirty="0" baseline="-10416" sz="1200">
                <a:latin typeface="LM Sans 8"/>
                <a:cs typeface="LM Sans 8"/>
              </a:rPr>
              <a:t>2</a:t>
            </a:r>
            <a:endParaRPr baseline="-10416" sz="1200">
              <a:latin typeface="LM Sans 8"/>
              <a:cs typeface="LM Sans 8"/>
            </a:endParaRPr>
          </a:p>
          <a:p>
            <a:pPr marL="1569085">
              <a:lnSpc>
                <a:spcPct val="100000"/>
              </a:lnSpc>
              <a:spcBef>
                <a:spcPts val="335"/>
              </a:spcBef>
            </a:pPr>
            <a:r>
              <a:rPr dirty="0" sz="1100" spc="-5" i="1">
                <a:latin typeface="LM Sans 10"/>
                <a:cs typeface="LM Sans 10"/>
              </a:rPr>
              <a:t>tr</a:t>
            </a:r>
            <a:r>
              <a:rPr dirty="0" sz="1100" spc="-254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0">
                <a:latin typeface="LM Sans 10"/>
                <a:cs typeface="LM Sans 10"/>
              </a:rPr>
              <a:t>)</a:t>
            </a:r>
            <a:r>
              <a:rPr dirty="0" sz="1100" spc="-7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70">
                <a:latin typeface="LM Sans 10"/>
                <a:cs typeface="LM Sans 10"/>
              </a:rPr>
              <a:t> </a:t>
            </a: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>
                <a:latin typeface="LM Sans 10"/>
                <a:cs typeface="LM Sans 10"/>
              </a:rPr>
              <a:t>1</a:t>
            </a:r>
            <a:r>
              <a:rPr dirty="0" sz="1100" spc="-7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75">
                <a:latin typeface="LM Sans 10"/>
                <a:cs typeface="LM Sans 10"/>
              </a:rPr>
              <a:t>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>
                <a:latin typeface="LM Sans 8"/>
                <a:cs typeface="LM Sans 8"/>
              </a:rPr>
              <a:t>1</a:t>
            </a:r>
            <a:r>
              <a:rPr dirty="0" baseline="-10416" sz="1200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+</a:t>
            </a:r>
            <a:r>
              <a:rPr dirty="0" sz="1100" spc="-135">
                <a:latin typeface="LM Sans 10"/>
                <a:cs typeface="LM Sans 10"/>
              </a:rPr>
              <a:t> </a:t>
            </a:r>
            <a:r>
              <a:rPr dirty="0" sz="1100" spc="-25" i="1">
                <a:latin typeface="Verdana"/>
                <a:cs typeface="Verdana"/>
              </a:rPr>
              <a:t>λ</a:t>
            </a:r>
            <a:r>
              <a:rPr dirty="0" baseline="-10416" sz="1200" spc="-37">
                <a:latin typeface="LM Sans 8"/>
                <a:cs typeface="LM Sans 8"/>
              </a:rPr>
              <a:t>2</a:t>
            </a:r>
            <a:r>
              <a:rPr dirty="0" sz="1100" spc="-25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7" name="object 4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1660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CC0000"/>
                </a:solidFill>
                <a:latin typeface="LM Sans 12"/>
                <a:cs typeface="LM Sans 12"/>
              </a:rPr>
              <a:t>4.4 </a:t>
            </a:r>
            <a:r>
              <a:rPr dirty="0" sz="1400" spc="15">
                <a:solidFill>
                  <a:srgbClr val="CC0000"/>
                </a:solidFill>
                <a:latin typeface="LM Sans 12"/>
                <a:cs typeface="LM Sans 12"/>
              </a:rPr>
              <a:t>Eigendecomposition and</a:t>
            </a:r>
            <a:r>
              <a:rPr dirty="0" sz="1400" spc="10">
                <a:solidFill>
                  <a:srgbClr val="CC0000"/>
                </a:solidFill>
                <a:latin typeface="LM Sans 12"/>
                <a:cs typeface="LM Sans 12"/>
              </a:rPr>
              <a:t> Diagonalization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842" y="0"/>
            <a:ext cx="719937" cy="35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7743" y="674420"/>
            <a:ext cx="4483735" cy="641350"/>
            <a:chOff x="87743" y="674420"/>
            <a:chExt cx="4483735" cy="641350"/>
          </a:xfrm>
        </p:grpSpPr>
        <p:sp>
          <p:nvSpPr>
            <p:cNvPr id="6" name="object 6"/>
            <p:cNvSpPr/>
            <p:nvPr/>
          </p:nvSpPr>
          <p:spPr>
            <a:xfrm>
              <a:off x="87743" y="674420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4432567" y="18782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744" y="849592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8544" y="1213624"/>
              <a:ext cx="101600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9344" y="1200924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718655"/>
              <a:ext cx="50749" cy="4949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7743" y="893864"/>
              <a:ext cx="4432935" cy="370840"/>
            </a:xfrm>
            <a:custGeom>
              <a:avLst/>
              <a:gdLst/>
              <a:ahLst/>
              <a:cxnLst/>
              <a:rect l="l" t="t" r="r" b="b"/>
              <a:pathLst>
                <a:path w="4432935" h="370840">
                  <a:moveTo>
                    <a:pt x="4432567" y="0"/>
                  </a:moveTo>
                  <a:lnTo>
                    <a:pt x="0" y="0"/>
                  </a:lnTo>
                  <a:lnTo>
                    <a:pt x="0" y="319760"/>
                  </a:lnTo>
                  <a:lnTo>
                    <a:pt x="4008" y="339485"/>
                  </a:lnTo>
                  <a:lnTo>
                    <a:pt x="14922" y="355638"/>
                  </a:lnTo>
                  <a:lnTo>
                    <a:pt x="31075" y="366552"/>
                  </a:lnTo>
                  <a:lnTo>
                    <a:pt x="50800" y="370560"/>
                  </a:lnTo>
                  <a:lnTo>
                    <a:pt x="4381767" y="370560"/>
                  </a:lnTo>
                  <a:lnTo>
                    <a:pt x="4401492" y="366552"/>
                  </a:lnTo>
                  <a:lnTo>
                    <a:pt x="4417644" y="355638"/>
                  </a:lnTo>
                  <a:lnTo>
                    <a:pt x="4428558" y="339485"/>
                  </a:lnTo>
                  <a:lnTo>
                    <a:pt x="4432567" y="31976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756746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w="0" h="476250">
                  <a:moveTo>
                    <a:pt x="0" y="4759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7440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20311" y="7313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20311" y="7186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2344" y="605494"/>
            <a:ext cx="4370070" cy="1023619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70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Definition</a:t>
            </a:r>
            <a:endParaRPr sz="1200">
              <a:latin typeface="LM Sans 12"/>
              <a:cs typeface="LM Sans 12"/>
            </a:endParaRPr>
          </a:p>
          <a:p>
            <a:pPr marL="75565" marR="5588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matrix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 </a:t>
            </a:r>
            <a:r>
              <a:rPr dirty="0" sz="1100" spc="-5">
                <a:latin typeface="LM Sans 10"/>
                <a:cs typeface="LM Sans 10"/>
              </a:rPr>
              <a:t>is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diagonalizable</a:t>
            </a:r>
            <a:r>
              <a:rPr dirty="0" sz="1100" spc="-5">
                <a:latin typeface="LM Sans 10"/>
                <a:cs typeface="LM Sans 10"/>
              </a:rPr>
              <a:t>if it is </a:t>
            </a:r>
            <a:r>
              <a:rPr dirty="0" sz="1100" spc="-10">
                <a:latin typeface="LM Sans 10"/>
                <a:cs typeface="LM Sans 10"/>
              </a:rPr>
              <a:t>similar </a:t>
            </a:r>
            <a:r>
              <a:rPr dirty="0" sz="1100" spc="-5">
                <a:latin typeface="LM Sans 10"/>
                <a:cs typeface="LM Sans 10"/>
              </a:rPr>
              <a:t>to </a:t>
            </a:r>
            <a:r>
              <a:rPr dirty="0" sz="1100" spc="-10">
                <a:latin typeface="LM Sans 10"/>
                <a:cs typeface="LM Sans 10"/>
              </a:rPr>
              <a:t>a diagonal </a:t>
            </a:r>
            <a:r>
              <a:rPr dirty="0" sz="1100" spc="-5">
                <a:latin typeface="LM Sans 10"/>
                <a:cs typeface="LM Sans 10"/>
              </a:rPr>
              <a:t>matrix,  i.e., if there exists </a:t>
            </a:r>
            <a:r>
              <a:rPr dirty="0" sz="1100" spc="-10">
                <a:latin typeface="LM Sans 10"/>
                <a:cs typeface="LM Sans 10"/>
              </a:rPr>
              <a:t>an </a:t>
            </a:r>
            <a:r>
              <a:rPr dirty="0" sz="1100" spc="-5">
                <a:latin typeface="LM Sans 10"/>
                <a:cs typeface="LM Sans 10"/>
              </a:rPr>
              <a:t>invertible matrix </a:t>
            </a:r>
            <a:r>
              <a:rPr dirty="0" sz="1100" spc="-10" i="1">
                <a:latin typeface="LM Sans 10"/>
                <a:cs typeface="LM Sans 10"/>
              </a:rPr>
              <a:t>P </a:t>
            </a:r>
            <a:r>
              <a:rPr dirty="0" sz="1100" spc="-140" i="1">
                <a:latin typeface="DejaVu Sans Condensed"/>
                <a:cs typeface="DejaVu Sans Condensed"/>
              </a:rPr>
              <a:t>∈ 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  </a:t>
            </a:r>
            <a:r>
              <a:rPr dirty="0" sz="1100" spc="-5">
                <a:latin typeface="LM Sans 10"/>
                <a:cs typeface="LM Sans 10"/>
              </a:rPr>
              <a:t>such that </a:t>
            </a:r>
            <a:r>
              <a:rPr dirty="0" sz="1100" spc="-10" i="1">
                <a:latin typeface="LM Sans 10"/>
                <a:cs typeface="LM Sans 10"/>
              </a:rPr>
              <a:t>D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215">
                <a:latin typeface="LM Sans 10"/>
                <a:cs typeface="LM Sans 10"/>
              </a:rPr>
              <a:t> </a:t>
            </a:r>
            <a:r>
              <a:rPr dirty="0" sz="1100" spc="40" i="1">
                <a:latin typeface="LM Sans 10"/>
                <a:cs typeface="LM Sans 10"/>
              </a:rPr>
              <a:t>P</a:t>
            </a:r>
            <a:r>
              <a:rPr dirty="0" baseline="27777" sz="1200" spc="60" i="1">
                <a:latin typeface="DejaVu Sans Condensed"/>
                <a:cs typeface="DejaVu Sans Condensed"/>
              </a:rPr>
              <a:t>−</a:t>
            </a:r>
            <a:r>
              <a:rPr dirty="0" baseline="27777" sz="1200" spc="60">
                <a:latin typeface="LM Sans 8"/>
                <a:cs typeface="LM Sans 8"/>
              </a:rPr>
              <a:t>1</a:t>
            </a:r>
            <a:r>
              <a:rPr dirty="0" sz="1100" spc="40" i="1">
                <a:latin typeface="LM Sans 10"/>
                <a:cs typeface="LM Sans 10"/>
              </a:rPr>
              <a:t>AP</a:t>
            </a:r>
            <a:r>
              <a:rPr dirty="0" sz="1100" spc="4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76200">
              <a:lnSpc>
                <a:spcPct val="100000"/>
              </a:lnSpc>
              <a:spcBef>
                <a:spcPts val="1714"/>
              </a:spcBef>
              <a:tabLst>
                <a:tab pos="1202055" algn="l"/>
                <a:tab pos="1460500" algn="l"/>
                <a:tab pos="1771650" algn="l"/>
              </a:tabLst>
            </a:pPr>
            <a:r>
              <a:rPr dirty="0" sz="1100" spc="-5">
                <a:latin typeface="LM Sans 10"/>
                <a:cs typeface="LM Sans 10"/>
              </a:rPr>
              <a:t>Suppose </a:t>
            </a:r>
            <a:r>
              <a:rPr dirty="0" sz="1100" spc="-10" i="1">
                <a:latin typeface="LM Sans 10"/>
                <a:cs typeface="LM Sans 10"/>
              </a:rPr>
              <a:t>P</a:t>
            </a:r>
            <a:r>
              <a:rPr dirty="0" sz="1100" spc="3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55">
                <a:latin typeface="LM Sans 10"/>
                <a:cs typeface="LM Sans 10"/>
              </a:rPr>
              <a:t> </a:t>
            </a:r>
            <a:r>
              <a:rPr dirty="0" baseline="45454" sz="1650" spc="-120">
                <a:latin typeface="Arial"/>
                <a:cs typeface="Arial"/>
              </a:rPr>
              <a:t>Σ</a:t>
            </a:r>
            <a:r>
              <a:rPr dirty="0" sz="1100" spc="-80" i="1">
                <a:latin typeface="LM Sans 10"/>
                <a:cs typeface="LM Sans 10"/>
              </a:rPr>
              <a:t>p</a:t>
            </a:r>
            <a:r>
              <a:rPr dirty="0" baseline="-10416" sz="1200" spc="-120">
                <a:latin typeface="LM Sans 8"/>
                <a:cs typeface="LM Sans 8"/>
              </a:rPr>
              <a:t>1	</a:t>
            </a:r>
            <a:r>
              <a:rPr dirty="0" sz="1100" spc="-5" i="1">
                <a:latin typeface="LM Sans 10"/>
                <a:cs typeface="LM Sans 10"/>
              </a:rPr>
              <a:t>p</a:t>
            </a:r>
            <a:r>
              <a:rPr dirty="0" baseline="-10416" sz="1200" spc="-7">
                <a:latin typeface="LM Sans 8"/>
                <a:cs typeface="LM Sans 8"/>
              </a:rPr>
              <a:t>2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	</a:t>
            </a:r>
            <a:r>
              <a:rPr dirty="0" sz="1100" spc="-45" i="1">
                <a:latin typeface="LM Sans 10"/>
                <a:cs typeface="LM Sans 10"/>
              </a:rPr>
              <a:t>p</a:t>
            </a:r>
            <a:r>
              <a:rPr dirty="0" baseline="-10416" sz="1200" spc="-67" i="1">
                <a:latin typeface="LM Sans 8"/>
                <a:cs typeface="LM Sans 8"/>
              </a:rPr>
              <a:t>n</a:t>
            </a:r>
            <a:r>
              <a:rPr dirty="0" baseline="45454" sz="1650" spc="-67">
                <a:latin typeface="Arial"/>
                <a:cs typeface="Arial"/>
              </a:rPr>
              <a:t>Σ</a:t>
            </a:r>
            <a:r>
              <a:rPr dirty="0" sz="1100" spc="-45">
                <a:latin typeface="LM Sans 10"/>
                <a:cs typeface="LM Sans 10"/>
              </a:rPr>
              <a:t>,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p</a:t>
            </a:r>
            <a:r>
              <a:rPr dirty="0" baseline="-10416" sz="1200" spc="-7" i="1">
                <a:latin typeface="LM Sans 8"/>
                <a:cs typeface="LM Sans 8"/>
              </a:rPr>
              <a:t>i</a:t>
            </a:r>
            <a:r>
              <a:rPr dirty="0" baseline="-10416" sz="1200" spc="217" i="1">
                <a:latin typeface="LM Sans 8"/>
                <a:cs typeface="LM Sans 8"/>
              </a:rPr>
              <a:t> 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20" i="1">
                <a:latin typeface="DejaVu Sans Condensed"/>
                <a:cs typeface="DejaVu Sans Condensed"/>
              </a:rPr>
              <a:t> </a:t>
            </a:r>
            <a:r>
              <a:rPr dirty="0" sz="1100" spc="-5">
                <a:latin typeface="Arial"/>
                <a:cs typeface="Arial"/>
              </a:rPr>
              <a:t>R</a:t>
            </a:r>
            <a:r>
              <a:rPr dirty="0" baseline="27777" sz="1200" spc="-7" i="1">
                <a:latin typeface="LM Sans 8"/>
                <a:cs typeface="LM Sans 8"/>
              </a:rPr>
              <a:t>n</a:t>
            </a:r>
            <a:r>
              <a:rPr dirty="0" baseline="27777" sz="1200" spc="209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and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D</a:t>
            </a:r>
            <a:r>
              <a:rPr dirty="0" sz="1100" spc="1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diag</a:t>
            </a:r>
            <a:r>
              <a:rPr dirty="0" sz="1100" spc="-250" i="1">
                <a:latin typeface="LM Sans 10"/>
                <a:cs typeface="LM Sans 10"/>
              </a:rPr>
              <a:t> </a:t>
            </a:r>
            <a:r>
              <a:rPr dirty="0" sz="1100" spc="-20">
                <a:latin typeface="LM Sans 10"/>
                <a:cs typeface="LM Sans 10"/>
              </a:rPr>
              <a:t>(</a:t>
            </a:r>
            <a:r>
              <a:rPr dirty="0" sz="1100" spc="-20" i="1">
                <a:latin typeface="Verdana"/>
                <a:cs typeface="Verdana"/>
              </a:rPr>
              <a:t>λ</a:t>
            </a:r>
            <a:r>
              <a:rPr dirty="0" baseline="-10416" sz="1200" spc="-30">
                <a:latin typeface="LM Sans 8"/>
                <a:cs typeface="LM Sans 8"/>
              </a:rPr>
              <a:t>1</a:t>
            </a:r>
            <a:r>
              <a:rPr dirty="0" sz="1100" spc="-20" i="1">
                <a:latin typeface="Verdana"/>
                <a:cs typeface="Verdana"/>
              </a:rPr>
              <a:t>,</a:t>
            </a:r>
            <a:r>
              <a:rPr dirty="0" sz="1100" spc="-210" i="1">
                <a:latin typeface="Verdana"/>
                <a:cs typeface="Verdana"/>
              </a:rPr>
              <a:t> </a:t>
            </a:r>
            <a:r>
              <a:rPr dirty="0" sz="1100" spc="-25" i="1">
                <a:latin typeface="Verdana"/>
                <a:cs typeface="Verdana"/>
              </a:rPr>
              <a:t>λ</a:t>
            </a:r>
            <a:r>
              <a:rPr dirty="0" baseline="-10416" sz="1200" spc="-37">
                <a:latin typeface="LM Sans 8"/>
                <a:cs typeface="LM Sans 8"/>
              </a:rPr>
              <a:t>2</a:t>
            </a:r>
            <a:r>
              <a:rPr dirty="0" sz="1100" spc="-25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1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5" i="1">
                <a:latin typeface="Verdana"/>
                <a:cs typeface="Verdana"/>
              </a:rPr>
              <a:t>λ</a:t>
            </a:r>
            <a:r>
              <a:rPr dirty="0" baseline="-10416" sz="1200" spc="7" i="1">
                <a:latin typeface="LM Sans 8"/>
                <a:cs typeface="LM Sans 8"/>
              </a:rPr>
              <a:t>n</a:t>
            </a:r>
            <a:r>
              <a:rPr dirty="0" sz="1100" spc="5">
                <a:latin typeface="LM Sans 10"/>
                <a:cs typeface="LM Sans 10"/>
              </a:rPr>
              <a:t>):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1012" y="1636165"/>
            <a:ext cx="325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4635" algn="l"/>
              </a:tabLst>
            </a:pPr>
            <a:r>
              <a:rPr dirty="0" sz="1100" spc="-229">
                <a:latin typeface="Arial"/>
                <a:cs typeface="Arial"/>
              </a:rPr>
              <a:t>Σ</a:t>
            </a:r>
            <a:r>
              <a:rPr dirty="0" sz="1100" spc="-229">
                <a:latin typeface="Arial"/>
                <a:cs typeface="Arial"/>
              </a:rPr>
              <a:t>	</a:t>
            </a:r>
            <a:r>
              <a:rPr dirty="0" sz="1100" spc="-229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7474" y="1806269"/>
            <a:ext cx="607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9750" algn="l"/>
              </a:tabLst>
            </a:pPr>
            <a:r>
              <a:rPr dirty="0" sz="800" spc="-5" i="1">
                <a:latin typeface="LM Sans 8"/>
                <a:cs typeface="LM Sans 8"/>
              </a:rPr>
              <a:t>n</a:t>
            </a:r>
            <a:r>
              <a:rPr dirty="0" sz="800" spc="-5" i="1">
                <a:latin typeface="LM Sans 8"/>
                <a:cs typeface="LM Sans 8"/>
              </a:rPr>
              <a:t>	</a:t>
            </a: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9847" y="1748395"/>
            <a:ext cx="3212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859155" algn="l"/>
                <a:tab pos="1116965" algn="l"/>
                <a:tab pos="1428115" algn="l"/>
                <a:tab pos="1659889" algn="l"/>
                <a:tab pos="2214245" algn="l"/>
                <a:tab pos="2564765" algn="l"/>
                <a:tab pos="2875915" algn="l"/>
              </a:tabLst>
            </a:pPr>
            <a:r>
              <a:rPr dirty="0" sz="1100" spc="-10" i="1">
                <a:latin typeface="LM Sans 10"/>
                <a:cs typeface="LM Sans 10"/>
              </a:rPr>
              <a:t>AP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2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85" i="1">
                <a:latin typeface="LM Sans 10"/>
                <a:cs typeface="LM Sans 10"/>
              </a:rPr>
              <a:t> </a:t>
            </a:r>
            <a:r>
              <a:rPr dirty="0" baseline="45454" sz="1650" spc="-120">
                <a:latin typeface="Arial"/>
                <a:cs typeface="Arial"/>
              </a:rPr>
              <a:t>Σ</a:t>
            </a:r>
            <a:r>
              <a:rPr dirty="0" sz="1100" spc="-80" i="1">
                <a:latin typeface="LM Sans 10"/>
                <a:cs typeface="LM Sans 10"/>
              </a:rPr>
              <a:t>p</a:t>
            </a:r>
            <a:r>
              <a:rPr dirty="0" baseline="-10416" sz="1200" spc="-120">
                <a:latin typeface="LM Sans 8"/>
                <a:cs typeface="LM Sans 8"/>
              </a:rPr>
              <a:t>1	</a:t>
            </a:r>
            <a:r>
              <a:rPr dirty="0" sz="1100" spc="-5" i="1">
                <a:latin typeface="LM Sans 10"/>
                <a:cs typeface="LM Sans 10"/>
              </a:rPr>
              <a:t>p</a:t>
            </a:r>
            <a:r>
              <a:rPr dirty="0" baseline="-10416" sz="1200" spc="-7">
                <a:latin typeface="LM Sans 8"/>
                <a:cs typeface="LM Sans 8"/>
              </a:rPr>
              <a:t>2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	</a:t>
            </a:r>
            <a:r>
              <a:rPr dirty="0" sz="1100" spc="-10" i="1">
                <a:latin typeface="LM Sans 10"/>
                <a:cs typeface="LM Sans 10"/>
              </a:rPr>
              <a:t>p	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4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Ap	</a:t>
            </a:r>
            <a:r>
              <a:rPr dirty="0" sz="1100" spc="-5" i="1">
                <a:latin typeface="LM Sans 10"/>
                <a:cs typeface="LM Sans 10"/>
              </a:rPr>
              <a:t>Ap</a:t>
            </a:r>
            <a:r>
              <a:rPr dirty="0" baseline="-10416" sz="1200" spc="-7">
                <a:latin typeface="LM Sans 8"/>
                <a:cs typeface="LM Sans 8"/>
              </a:rPr>
              <a:t>2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0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	</a:t>
            </a:r>
            <a:r>
              <a:rPr dirty="0" sz="1100" spc="-50" i="1">
                <a:latin typeface="LM Sans 10"/>
                <a:cs typeface="LM Sans 10"/>
              </a:rPr>
              <a:t>Ap</a:t>
            </a:r>
            <a:r>
              <a:rPr dirty="0" baseline="-10416" sz="1200" spc="-75" i="1">
                <a:latin typeface="LM Sans 8"/>
                <a:cs typeface="LM Sans 8"/>
              </a:rPr>
              <a:t>n</a:t>
            </a:r>
            <a:r>
              <a:rPr dirty="0" baseline="45454" sz="1650" spc="-75">
                <a:latin typeface="Arial"/>
                <a:cs typeface="Arial"/>
              </a:rPr>
              <a:t>Σ</a:t>
            </a:r>
            <a:endParaRPr baseline="45454" sz="1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866" y="2177489"/>
            <a:ext cx="14173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37235" algn="l"/>
                <a:tab pos="995680" algn="l"/>
                <a:tab pos="1306830" algn="l"/>
              </a:tabLst>
            </a:pPr>
            <a:r>
              <a:rPr dirty="0" sz="1100" spc="-10" i="1">
                <a:latin typeface="LM Sans 10"/>
                <a:cs typeface="LM Sans 10"/>
              </a:rPr>
              <a:t>PD</a:t>
            </a:r>
            <a:r>
              <a:rPr dirty="0" sz="1100" spc="1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40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p</a:t>
            </a:r>
            <a:r>
              <a:rPr dirty="0" baseline="-10416" sz="1200" spc="-7">
                <a:latin typeface="LM Sans 8"/>
                <a:cs typeface="LM Sans 8"/>
              </a:rPr>
              <a:t>1	</a:t>
            </a:r>
            <a:r>
              <a:rPr dirty="0" sz="1100" spc="-5" i="1">
                <a:latin typeface="LM Sans 10"/>
                <a:cs typeface="LM Sans 10"/>
              </a:rPr>
              <a:t>p</a:t>
            </a:r>
            <a:r>
              <a:rPr dirty="0" baseline="-10416" sz="1200" spc="-7">
                <a:latin typeface="LM Sans 8"/>
                <a:cs typeface="LM Sans 8"/>
              </a:rPr>
              <a:t>2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	</a:t>
            </a:r>
            <a:r>
              <a:rPr dirty="0" sz="1100" spc="-10" i="1">
                <a:latin typeface="LM Sans 10"/>
                <a:cs typeface="LM Sans 10"/>
              </a:rPr>
              <a:t>p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5035" y="2065260"/>
            <a:ext cx="1103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33144" algn="l"/>
              </a:tabLst>
            </a:pPr>
            <a:r>
              <a:rPr dirty="0" sz="1100" spc="-229">
                <a:latin typeface="Arial"/>
                <a:cs typeface="Arial"/>
              </a:rPr>
              <a:t>Σ</a:t>
            </a:r>
            <a:r>
              <a:rPr dirty="0" sz="1100" spc="-229">
                <a:latin typeface="Arial"/>
                <a:cs typeface="Arial"/>
              </a:rPr>
              <a:t>	</a:t>
            </a:r>
            <a:r>
              <a:rPr dirty="0" sz="1100" spc="-229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16379" y="1857437"/>
            <a:ext cx="105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65">
                <a:latin typeface="Arial"/>
                <a:cs typeface="Arial"/>
              </a:rPr>
              <a:t>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16379" y="2101277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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72018" y="2198038"/>
            <a:ext cx="262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5" i="1">
                <a:latin typeface="LM Sans 8"/>
                <a:cs typeface="LM Sans 8"/>
              </a:rPr>
              <a:t>n</a:t>
            </a:r>
            <a:r>
              <a:rPr dirty="0" sz="800" spc="45" i="1">
                <a:latin typeface="LM Sans 8"/>
                <a:cs typeface="LM Sans 8"/>
              </a:rPr>
              <a:t> </a:t>
            </a:r>
            <a:r>
              <a:rPr dirty="0" baseline="2525" sz="1650" spc="-487">
                <a:latin typeface="Arial"/>
                <a:cs typeface="Arial"/>
              </a:rPr>
              <a:t></a:t>
            </a:r>
            <a:endParaRPr baseline="2525" sz="1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99920" y="202917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19097" y="1971076"/>
            <a:ext cx="730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0195" algn="l"/>
                <a:tab pos="647700" algn="l"/>
              </a:tabLst>
            </a:pPr>
            <a:r>
              <a:rPr dirty="0" sz="1100" spc="-15" i="1">
                <a:latin typeface="Verdana"/>
                <a:cs typeface="Verdana"/>
              </a:rPr>
              <a:t>λ</a:t>
            </a:r>
            <a:r>
              <a:rPr dirty="0" sz="1100" spc="-15" i="1">
                <a:latin typeface="Verdana"/>
                <a:cs typeface="Verdana"/>
              </a:rPr>
              <a:t>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i="1">
                <a:latin typeface="DejaVu Sans Condensed"/>
                <a:cs typeface="DejaVu Sans Condensed"/>
              </a:rPr>
              <a:t>	</a:t>
            </a: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3346" y="2211373"/>
            <a:ext cx="86296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45440" algn="l"/>
                <a:tab pos="636905" algn="l"/>
              </a:tabLst>
            </a:pP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	</a:t>
            </a:r>
            <a:r>
              <a:rPr dirty="0" baseline="35353" sz="1650" spc="-7">
                <a:latin typeface="LM Sans 10"/>
                <a:cs typeface="LM Sans 10"/>
              </a:rPr>
              <a:t>.</a:t>
            </a:r>
            <a:r>
              <a:rPr dirty="0" baseline="35353" sz="1650" spc="-367">
                <a:latin typeface="LM Sans 10"/>
                <a:cs typeface="LM Sans 10"/>
              </a:rPr>
              <a:t> </a:t>
            </a:r>
            <a:r>
              <a:rPr dirty="0" baseline="20202" sz="1650" spc="-7">
                <a:latin typeface="LM Sans 10"/>
                <a:cs typeface="LM Sans 10"/>
              </a:rPr>
              <a:t>.</a:t>
            </a:r>
            <a:r>
              <a:rPr dirty="0" baseline="20202" sz="1650" spc="-367">
                <a:latin typeface="LM Sans 10"/>
                <a:cs typeface="LM Sans 10"/>
              </a:rPr>
              <a:t> </a:t>
            </a:r>
            <a:r>
              <a:rPr dirty="0" baseline="5050" sz="1650" spc="-7">
                <a:latin typeface="LM Sans 10"/>
                <a:cs typeface="LM Sans 10"/>
              </a:rPr>
              <a:t>.	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5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5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  <a:tabLst>
                <a:tab pos="325755" algn="l"/>
                <a:tab pos="645795" algn="l"/>
              </a:tabLst>
            </a:pPr>
            <a:r>
              <a:rPr dirty="0" sz="1100" spc="-5">
                <a:latin typeface="LM Sans 10"/>
                <a:cs typeface="LM Sans 10"/>
              </a:rPr>
              <a:t>0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	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 i="1">
                <a:latin typeface="LM Sans 8"/>
                <a:cs typeface="LM Sans 8"/>
              </a:rPr>
              <a:t>n</a:t>
            </a:r>
            <a:endParaRPr baseline="-10416" sz="12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69794" y="1857437"/>
            <a:ext cx="105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65">
                <a:latin typeface="Arial"/>
                <a:cs typeface="Arial"/>
              </a:rPr>
              <a:t>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69794" y="2101277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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69794" y="2189948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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46882" y="2065260"/>
            <a:ext cx="83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29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5242" y="2177477"/>
            <a:ext cx="1661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40715" algn="l"/>
                <a:tab pos="1040130" algn="l"/>
                <a:tab pos="1351280" algn="l"/>
              </a:tabLst>
            </a:pP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35">
                <a:latin typeface="LM Sans 10"/>
                <a:cs typeface="LM Sans 10"/>
              </a:rPr>
              <a:t> </a:t>
            </a:r>
            <a:r>
              <a:rPr dirty="0" sz="1100" spc="5" i="1">
                <a:latin typeface="Verdana"/>
                <a:cs typeface="Verdana"/>
              </a:rPr>
              <a:t>λ</a:t>
            </a:r>
            <a:r>
              <a:rPr dirty="0" baseline="-10416" sz="1200" spc="7">
                <a:latin typeface="LM Sans 8"/>
                <a:cs typeface="LM Sans 8"/>
              </a:rPr>
              <a:t>1</a:t>
            </a:r>
            <a:r>
              <a:rPr dirty="0" sz="1100" spc="5" i="1">
                <a:latin typeface="LM Sans 10"/>
                <a:cs typeface="LM Sans 10"/>
              </a:rPr>
              <a:t>p</a:t>
            </a:r>
            <a:r>
              <a:rPr dirty="0" baseline="-10416" sz="1200" spc="7">
                <a:latin typeface="LM Sans 8"/>
                <a:cs typeface="LM Sans 8"/>
              </a:rPr>
              <a:t>1	</a:t>
            </a:r>
            <a:r>
              <a:rPr dirty="0" sz="1100" spc="5" i="1">
                <a:latin typeface="Verdana"/>
                <a:cs typeface="Verdana"/>
              </a:rPr>
              <a:t>λ</a:t>
            </a:r>
            <a:r>
              <a:rPr dirty="0" baseline="-10416" sz="1200" spc="7">
                <a:latin typeface="LM Sans 8"/>
                <a:cs typeface="LM Sans 8"/>
              </a:rPr>
              <a:t>2</a:t>
            </a:r>
            <a:r>
              <a:rPr dirty="0" sz="1100" spc="5" i="1">
                <a:latin typeface="LM Sans 10"/>
                <a:cs typeface="LM Sans 10"/>
              </a:rPr>
              <a:t>p</a:t>
            </a:r>
            <a:r>
              <a:rPr dirty="0" baseline="-10416" sz="1200" spc="7">
                <a:latin typeface="LM Sans 8"/>
                <a:cs typeface="LM Sans 8"/>
              </a:rPr>
              <a:t>2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0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	</a:t>
            </a:r>
            <a:r>
              <a:rPr dirty="0" sz="1100" spc="5" i="1">
                <a:latin typeface="Verdana"/>
                <a:cs typeface="Verdana"/>
              </a:rPr>
              <a:t>λ</a:t>
            </a:r>
            <a:r>
              <a:rPr dirty="0" baseline="-10416" sz="1200" spc="7" i="1">
                <a:latin typeface="LM Sans 8"/>
                <a:cs typeface="LM Sans 8"/>
              </a:rPr>
              <a:t>n</a:t>
            </a:r>
            <a:r>
              <a:rPr dirty="0" sz="1100" spc="5" i="1">
                <a:latin typeface="LM Sans 10"/>
                <a:cs typeface="LM Sans 10"/>
              </a:rPr>
              <a:t>p</a:t>
            </a:r>
            <a:r>
              <a:rPr dirty="0" baseline="-10416" sz="1200" spc="7" i="1">
                <a:latin typeface="LM Sans 8"/>
                <a:cs typeface="LM Sans 8"/>
              </a:rPr>
              <a:t>n</a:t>
            </a:r>
            <a:endParaRPr baseline="-10416" sz="1200">
              <a:latin typeface="LM Sans 8"/>
              <a:cs typeface="LM Sans 8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3603" y="2065260"/>
            <a:ext cx="83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29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444" y="2683115"/>
            <a:ext cx="2245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Hence, </a:t>
            </a:r>
            <a:r>
              <a:rPr dirty="0" sz="1100" spc="-10" i="1">
                <a:latin typeface="LM Sans 10"/>
                <a:cs typeface="LM Sans 10"/>
              </a:rPr>
              <a:t>AP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10" i="1">
                <a:latin typeface="LM Sans 10"/>
                <a:cs typeface="LM Sans 10"/>
              </a:rPr>
              <a:t>PD </a:t>
            </a:r>
            <a:r>
              <a:rPr dirty="0" sz="1100" spc="-5">
                <a:latin typeface="LM Sans 10"/>
                <a:cs typeface="LM Sans 10"/>
              </a:rPr>
              <a:t>implies </a:t>
            </a:r>
            <a:r>
              <a:rPr dirty="0" sz="1100" spc="-5" i="1">
                <a:latin typeface="LM Sans 10"/>
                <a:cs typeface="LM Sans 10"/>
              </a:rPr>
              <a:t>Ap</a:t>
            </a:r>
            <a:r>
              <a:rPr dirty="0" baseline="-10416" sz="1200" spc="-7" i="1">
                <a:latin typeface="LM Sans 8"/>
                <a:cs typeface="LM Sans 8"/>
              </a:rPr>
              <a:t>i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 i="1">
                <a:latin typeface="LM Sans 8"/>
                <a:cs typeface="LM Sans 8"/>
              </a:rPr>
              <a:t>i </a:t>
            </a:r>
            <a:r>
              <a:rPr dirty="0" sz="1100" spc="-5" i="1">
                <a:latin typeface="LM Sans 10"/>
                <a:cs typeface="LM Sans 10"/>
              </a:rPr>
              <a:t>p</a:t>
            </a:r>
            <a:r>
              <a:rPr dirty="0" baseline="-10416" sz="1200" spc="-7" i="1">
                <a:latin typeface="LM Sans 8"/>
                <a:cs typeface="LM Sans 8"/>
              </a:rPr>
              <a:t>i</a:t>
            </a:r>
            <a:r>
              <a:rPr dirty="0" baseline="-10416" sz="1200" spc="-292" i="1">
                <a:latin typeface="LM Sans 8"/>
                <a:cs typeface="LM Sans 8"/>
              </a:rPr>
              <a:t> 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6" name="object 3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511631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490636"/>
            <a:ext cx="574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The</a:t>
            </a:r>
            <a:r>
              <a:rPr dirty="0" sz="1200" spc="-40">
                <a:solidFill>
                  <a:srgbClr val="FFFFFF"/>
                </a:solidFill>
                <a:latin typeface="LM Sans 12"/>
                <a:cs typeface="LM Sans 12"/>
              </a:rPr>
              <a:t>o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rem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555853"/>
            <a:ext cx="4483735" cy="1393190"/>
            <a:chOff x="87743" y="555853"/>
            <a:chExt cx="4483735" cy="1393190"/>
          </a:xfrm>
        </p:grpSpPr>
        <p:sp>
          <p:nvSpPr>
            <p:cNvPr id="5" name="object 5"/>
            <p:cNvSpPr/>
            <p:nvPr/>
          </p:nvSpPr>
          <p:spPr>
            <a:xfrm>
              <a:off x="87744" y="686803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1847418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1834718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555866"/>
              <a:ext cx="50749" cy="1291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731074"/>
              <a:ext cx="4432935" cy="1167765"/>
            </a:xfrm>
            <a:custGeom>
              <a:avLst/>
              <a:gdLst/>
              <a:ahLst/>
              <a:cxnLst/>
              <a:rect l="l" t="t" r="r" b="b"/>
              <a:pathLst>
                <a:path w="4432935" h="1167764">
                  <a:moveTo>
                    <a:pt x="4432567" y="0"/>
                  </a:moveTo>
                  <a:lnTo>
                    <a:pt x="0" y="0"/>
                  </a:lnTo>
                  <a:lnTo>
                    <a:pt x="0" y="1116343"/>
                  </a:lnTo>
                  <a:lnTo>
                    <a:pt x="4008" y="1136068"/>
                  </a:lnTo>
                  <a:lnTo>
                    <a:pt x="14922" y="1152221"/>
                  </a:lnTo>
                  <a:lnTo>
                    <a:pt x="31075" y="1163135"/>
                  </a:lnTo>
                  <a:lnTo>
                    <a:pt x="50800" y="1167144"/>
                  </a:lnTo>
                  <a:lnTo>
                    <a:pt x="4381767" y="1167144"/>
                  </a:lnTo>
                  <a:lnTo>
                    <a:pt x="4401492" y="1163135"/>
                  </a:lnTo>
                  <a:lnTo>
                    <a:pt x="4417644" y="1152221"/>
                  </a:lnTo>
                  <a:lnTo>
                    <a:pt x="4428558" y="1136068"/>
                  </a:lnTo>
                  <a:lnTo>
                    <a:pt x="4432567" y="1116343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593956"/>
              <a:ext cx="0" cy="1272540"/>
            </a:xfrm>
            <a:custGeom>
              <a:avLst/>
              <a:gdLst/>
              <a:ahLst/>
              <a:cxnLst/>
              <a:rect l="l" t="t" r="r" b="b"/>
              <a:pathLst>
                <a:path w="0" h="1272539">
                  <a:moveTo>
                    <a:pt x="0" y="12725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5812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5685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5558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2050147"/>
            <a:ext cx="4483735" cy="478790"/>
            <a:chOff x="87743" y="2050147"/>
            <a:chExt cx="4483735" cy="478790"/>
          </a:xfrm>
        </p:grpSpPr>
        <p:sp>
          <p:nvSpPr>
            <p:cNvPr id="15" name="object 15"/>
            <p:cNvSpPr/>
            <p:nvPr/>
          </p:nvSpPr>
          <p:spPr>
            <a:xfrm>
              <a:off x="87743" y="2050147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4432567" y="18782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744" y="2225306"/>
              <a:ext cx="4432566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8544" y="2426893"/>
              <a:ext cx="101600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9344" y="2414193"/>
              <a:ext cx="4381715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20311" y="2094382"/>
              <a:ext cx="50749" cy="33251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7743" y="2269589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7" y="0"/>
                  </a:moveTo>
                  <a:lnTo>
                    <a:pt x="0" y="0"/>
                  </a:lnTo>
                  <a:lnTo>
                    <a:pt x="0" y="157304"/>
                  </a:lnTo>
                  <a:lnTo>
                    <a:pt x="4008" y="177029"/>
                  </a:lnTo>
                  <a:lnTo>
                    <a:pt x="14922" y="193182"/>
                  </a:lnTo>
                  <a:lnTo>
                    <a:pt x="31075" y="204096"/>
                  </a:lnTo>
                  <a:lnTo>
                    <a:pt x="50800" y="208105"/>
                  </a:lnTo>
                  <a:lnTo>
                    <a:pt x="4381767" y="208105"/>
                  </a:lnTo>
                  <a:lnTo>
                    <a:pt x="4401492" y="204096"/>
                  </a:lnTo>
                  <a:lnTo>
                    <a:pt x="4417644" y="193182"/>
                  </a:lnTo>
                  <a:lnTo>
                    <a:pt x="4428558" y="177029"/>
                  </a:lnTo>
                  <a:lnTo>
                    <a:pt x="4432567" y="15730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20311" y="2132470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w="0" h="313689">
                  <a:moveTo>
                    <a:pt x="0" y="31347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20311" y="21197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520311" y="21070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20311" y="20943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5044" y="657578"/>
            <a:ext cx="4140835" cy="17894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dirty="0" sz="1100" spc="-10" i="1">
                <a:latin typeface="LM Sans 10"/>
                <a:cs typeface="LM Sans 10"/>
              </a:rPr>
              <a:t>The followings </a:t>
            </a:r>
            <a:r>
              <a:rPr dirty="0" sz="1100" spc="-15" i="1">
                <a:latin typeface="LM Sans 10"/>
                <a:cs typeface="LM Sans 10"/>
              </a:rPr>
              <a:t>are</a:t>
            </a:r>
            <a:r>
              <a:rPr dirty="0" sz="1100" i="1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equivalent:</a:t>
            </a:r>
            <a:endParaRPr sz="1100">
              <a:latin typeface="LM Sans 10"/>
              <a:cs typeface="LM Sans 10"/>
            </a:endParaRPr>
          </a:p>
          <a:p>
            <a:pPr marL="340360" marR="81280" indent="-1930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M Sans 10"/>
              <a:buAutoNum type="arabicParenR"/>
              <a:tabLst>
                <a:tab pos="340995" algn="l"/>
              </a:tabLst>
            </a:pP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20" i="1">
                <a:latin typeface="LM Sans 10"/>
                <a:cs typeface="LM Sans 10"/>
              </a:rPr>
              <a:t>PDP</a:t>
            </a:r>
            <a:r>
              <a:rPr dirty="0" baseline="27777" sz="1200" spc="30" i="1">
                <a:latin typeface="DejaVu Sans Condensed"/>
                <a:cs typeface="DejaVu Sans Condensed"/>
              </a:rPr>
              <a:t>−</a:t>
            </a:r>
            <a:r>
              <a:rPr dirty="0" baseline="27777" sz="1200" spc="30">
                <a:latin typeface="LM Sans 8"/>
                <a:cs typeface="LM Sans 8"/>
              </a:rPr>
              <a:t>1 </a:t>
            </a:r>
            <a:r>
              <a:rPr dirty="0" sz="1100" spc="-5" i="1">
                <a:latin typeface="LM Sans 10"/>
                <a:cs typeface="LM Sans 10"/>
              </a:rPr>
              <a:t>where </a:t>
            </a:r>
            <a:r>
              <a:rPr dirty="0" sz="1100" spc="-10" i="1">
                <a:latin typeface="LM Sans 10"/>
                <a:cs typeface="LM Sans 10"/>
              </a:rPr>
              <a:t>P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 </a:t>
            </a:r>
            <a:r>
              <a:rPr dirty="0" sz="1100" spc="-10" i="1">
                <a:latin typeface="LM Sans 10"/>
                <a:cs typeface="LM Sans 10"/>
              </a:rPr>
              <a:t>and D </a:t>
            </a:r>
            <a:r>
              <a:rPr dirty="0" sz="1100" spc="-5" i="1">
                <a:latin typeface="LM Sans 10"/>
                <a:cs typeface="LM Sans 10"/>
              </a:rPr>
              <a:t>is </a:t>
            </a:r>
            <a:r>
              <a:rPr dirty="0" sz="1100" spc="-10" i="1">
                <a:latin typeface="LM Sans 10"/>
                <a:cs typeface="LM Sans 10"/>
              </a:rPr>
              <a:t>a diagonal </a:t>
            </a:r>
            <a:r>
              <a:rPr dirty="0" sz="1100" spc="-5" i="1">
                <a:latin typeface="LM Sans 10"/>
                <a:cs typeface="LM Sans 10"/>
              </a:rPr>
              <a:t>matrix whose  </a:t>
            </a:r>
            <a:r>
              <a:rPr dirty="0" sz="1100" spc="-5" i="1">
                <a:latin typeface="LM Sans 10"/>
                <a:cs typeface="LM Sans 10"/>
              </a:rPr>
              <a:t>diagonal entries </a:t>
            </a:r>
            <a:r>
              <a:rPr dirty="0" sz="1100" spc="-15" i="1">
                <a:latin typeface="LM Sans 10"/>
                <a:cs typeface="LM Sans 10"/>
              </a:rPr>
              <a:t>are </a:t>
            </a:r>
            <a:r>
              <a:rPr dirty="0" sz="1100" spc="-5" i="1">
                <a:latin typeface="LM Sans 10"/>
                <a:cs typeface="LM Sans 10"/>
              </a:rPr>
              <a:t>the </a:t>
            </a:r>
            <a:r>
              <a:rPr dirty="0" sz="1100" spc="-10" i="1">
                <a:latin typeface="LM Sans 10"/>
                <a:cs typeface="LM Sans 10"/>
              </a:rPr>
              <a:t>eigenvalues </a:t>
            </a:r>
            <a:r>
              <a:rPr dirty="0" sz="1100" spc="-5" i="1">
                <a:latin typeface="LM Sans 10"/>
                <a:cs typeface="LM Sans 10"/>
              </a:rPr>
              <a:t>of</a:t>
            </a:r>
            <a:r>
              <a:rPr dirty="0" sz="1100" spc="5" i="1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A.</a:t>
            </a:r>
            <a:endParaRPr sz="1100">
              <a:latin typeface="LM Sans 10"/>
              <a:cs typeface="LM Sans 10"/>
            </a:endParaRPr>
          </a:p>
          <a:p>
            <a:pPr marL="340360" indent="-1930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M Sans 10"/>
              <a:buAutoNum type="arabicParenR"/>
              <a:tabLst>
                <a:tab pos="340995" algn="l"/>
              </a:tabLst>
            </a:pPr>
            <a:r>
              <a:rPr dirty="0" sz="1100" spc="-10" i="1">
                <a:latin typeface="LM Sans 10"/>
                <a:cs typeface="LM Sans 10"/>
              </a:rPr>
              <a:t>The eigenvectors </a:t>
            </a:r>
            <a:r>
              <a:rPr dirty="0" sz="1100" spc="-5" i="1">
                <a:latin typeface="LM Sans 10"/>
                <a:cs typeface="LM Sans 10"/>
              </a:rPr>
              <a:t>of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5" i="1">
                <a:latin typeface="LM Sans 10"/>
                <a:cs typeface="LM Sans 10"/>
              </a:rPr>
              <a:t>form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 i="1">
                <a:latin typeface="LM Sans 10"/>
                <a:cs typeface="LM Sans 10"/>
              </a:rPr>
              <a:t>basis of</a:t>
            </a:r>
            <a:r>
              <a:rPr dirty="0" sz="1100" i="1">
                <a:latin typeface="LM Sans 10"/>
                <a:cs typeface="LM Sans 10"/>
              </a:rPr>
              <a:t> </a:t>
            </a:r>
            <a:r>
              <a:rPr dirty="0" sz="1100" spc="15">
                <a:latin typeface="Arial"/>
                <a:cs typeface="Arial"/>
              </a:rPr>
              <a:t>R</a:t>
            </a:r>
            <a:r>
              <a:rPr dirty="0" baseline="27777" sz="1200" spc="22" i="1">
                <a:latin typeface="LM Sans 8"/>
                <a:cs typeface="LM Sans 8"/>
              </a:rPr>
              <a:t>n</a:t>
            </a:r>
            <a:r>
              <a:rPr dirty="0" sz="1100" spc="15" i="1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40360" marR="151765" indent="-1930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M Sans 10"/>
              <a:buAutoNum type="arabicParenR"/>
              <a:tabLst>
                <a:tab pos="340995" algn="l"/>
              </a:tabLst>
            </a:pPr>
            <a:r>
              <a:rPr dirty="0" sz="1100" spc="-10" i="1">
                <a:latin typeface="LM Sans 10"/>
                <a:cs typeface="LM Sans 10"/>
              </a:rPr>
              <a:t>The algebraic multiplicity </a:t>
            </a:r>
            <a:r>
              <a:rPr dirty="0" sz="1100" spc="-5" i="1">
                <a:latin typeface="LM Sans 10"/>
                <a:cs typeface="LM Sans 10"/>
              </a:rPr>
              <a:t>of </a:t>
            </a:r>
            <a:r>
              <a:rPr dirty="0" sz="1100" spc="-10" i="1">
                <a:latin typeface="LM Sans 10"/>
                <a:cs typeface="LM Sans 10"/>
              </a:rPr>
              <a:t>any </a:t>
            </a:r>
            <a:r>
              <a:rPr dirty="0" sz="1100" spc="-5" i="1">
                <a:latin typeface="LM Sans 10"/>
                <a:cs typeface="LM Sans 10"/>
              </a:rPr>
              <a:t>eigenvalue of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 i="1">
                <a:latin typeface="LM Sans 10"/>
                <a:cs typeface="LM Sans 10"/>
              </a:rPr>
              <a:t>is equal to its  </a:t>
            </a:r>
            <a:r>
              <a:rPr dirty="0" sz="1100" spc="-5" i="1">
                <a:latin typeface="LM Sans 10"/>
                <a:cs typeface="LM Sans 10"/>
              </a:rPr>
              <a:t>geometric</a:t>
            </a:r>
            <a:r>
              <a:rPr dirty="0" sz="1100" spc="-10" i="1">
                <a:latin typeface="LM Sans 10"/>
                <a:cs typeface="LM Sans 10"/>
              </a:rPr>
              <a:t> </a:t>
            </a:r>
            <a:r>
              <a:rPr dirty="0" sz="1100" spc="-15" i="1">
                <a:latin typeface="LM Sans 10"/>
                <a:cs typeface="LM Sans 10"/>
              </a:rPr>
              <a:t>multiplicity.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Theorem</a:t>
            </a:r>
            <a:endParaRPr sz="1200">
              <a:latin typeface="LM Sans 12"/>
              <a:cs typeface="LM Sans 12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dirty="0" sz="1100" spc="-5" i="1">
                <a:latin typeface="LM Sans 10"/>
                <a:cs typeface="LM Sans 10"/>
              </a:rPr>
              <a:t>Every symmetric matrix </a:t>
            </a:r>
            <a:r>
              <a:rPr dirty="0" sz="1100" spc="-10" i="1">
                <a:latin typeface="LM Sans 10"/>
                <a:cs typeface="LM Sans 10"/>
              </a:rPr>
              <a:t>S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 </a:t>
            </a:r>
            <a:r>
              <a:rPr dirty="0" sz="1100" spc="-10" i="1">
                <a:latin typeface="LM Sans 10"/>
                <a:cs typeface="LM Sans 10"/>
              </a:rPr>
              <a:t>can </a:t>
            </a:r>
            <a:r>
              <a:rPr dirty="0" sz="1100" spc="-15" i="1">
                <a:latin typeface="LM Sans 10"/>
                <a:cs typeface="LM Sans 10"/>
              </a:rPr>
              <a:t>always </a:t>
            </a:r>
            <a:r>
              <a:rPr dirty="0" sz="1100" spc="10" i="1">
                <a:latin typeface="LM Sans 10"/>
                <a:cs typeface="LM Sans 10"/>
              </a:rPr>
              <a:t>be</a:t>
            </a:r>
            <a:r>
              <a:rPr dirty="0" sz="1100" spc="-180" i="1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diagonalized.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7" name="object 2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141668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4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4432567" y="19836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120672"/>
            <a:ext cx="5480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Example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85877"/>
            <a:ext cx="4483735" cy="2898140"/>
            <a:chOff x="87743" y="185877"/>
            <a:chExt cx="4483735" cy="2898140"/>
          </a:xfrm>
        </p:grpSpPr>
        <p:sp>
          <p:nvSpPr>
            <p:cNvPr id="5" name="object 5"/>
            <p:cNvSpPr/>
            <p:nvPr/>
          </p:nvSpPr>
          <p:spPr>
            <a:xfrm>
              <a:off x="87744" y="327380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2981845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2969145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185902"/>
              <a:ext cx="50749" cy="27959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371640"/>
              <a:ext cx="4432935" cy="2661285"/>
            </a:xfrm>
            <a:custGeom>
              <a:avLst/>
              <a:gdLst/>
              <a:ahLst/>
              <a:cxnLst/>
              <a:rect l="l" t="t" r="r" b="b"/>
              <a:pathLst>
                <a:path w="4432935" h="2661285">
                  <a:moveTo>
                    <a:pt x="4432567" y="0"/>
                  </a:moveTo>
                  <a:lnTo>
                    <a:pt x="0" y="0"/>
                  </a:lnTo>
                  <a:lnTo>
                    <a:pt x="0" y="2610205"/>
                  </a:lnTo>
                  <a:lnTo>
                    <a:pt x="4008" y="2629930"/>
                  </a:lnTo>
                  <a:lnTo>
                    <a:pt x="14922" y="2646083"/>
                  </a:lnTo>
                  <a:lnTo>
                    <a:pt x="31075" y="2656997"/>
                  </a:lnTo>
                  <a:lnTo>
                    <a:pt x="50800" y="2661005"/>
                  </a:lnTo>
                  <a:lnTo>
                    <a:pt x="4381767" y="2661005"/>
                  </a:lnTo>
                  <a:lnTo>
                    <a:pt x="4401492" y="2656997"/>
                  </a:lnTo>
                  <a:lnTo>
                    <a:pt x="4417644" y="2646083"/>
                  </a:lnTo>
                  <a:lnTo>
                    <a:pt x="4428558" y="2629930"/>
                  </a:lnTo>
                  <a:lnTo>
                    <a:pt x="4432567" y="2610205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223977"/>
              <a:ext cx="0" cy="2777490"/>
            </a:xfrm>
            <a:custGeom>
              <a:avLst/>
              <a:gdLst/>
              <a:ahLst/>
              <a:cxnLst/>
              <a:rect l="l" t="t" r="r" b="b"/>
              <a:pathLst>
                <a:path w="0" h="2777490">
                  <a:moveTo>
                    <a:pt x="0" y="27769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2112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1985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1858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922930" y="259993"/>
            <a:ext cx="238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</a:t>
            </a:r>
            <a:r>
              <a:rPr dirty="0" baseline="-42929" sz="1650" spc="-7">
                <a:latin typeface="LM Sans 10"/>
                <a:cs typeface="LM Sans 10"/>
              </a:rPr>
              <a:t>2</a:t>
            </a:r>
            <a:endParaRPr baseline="-42929" sz="165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6449" y="36617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44" y="538478"/>
            <a:ext cx="3401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27350" algn="l"/>
              </a:tabLst>
            </a:pPr>
            <a:r>
              <a:rPr dirty="0" sz="1100" spc="-10">
                <a:latin typeface="LM Sans 10"/>
                <a:cs typeface="LM Sans 10"/>
              </a:rPr>
              <a:t>Compute </a:t>
            </a:r>
            <a:r>
              <a:rPr dirty="0" sz="1100" spc="-5">
                <a:latin typeface="LM Sans 10"/>
                <a:cs typeface="LM Sans 10"/>
              </a:rPr>
              <a:t>the eigendecomposition of matrix</a:t>
            </a:r>
            <a:r>
              <a:rPr dirty="0" sz="1100" spc="4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6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	</a:t>
            </a:r>
            <a:r>
              <a:rPr dirty="0" sz="1100" spc="-5">
                <a:latin typeface="LM Sans 10"/>
                <a:cs typeface="LM Sans 10"/>
              </a:rPr>
              <a:t>1 2</a:t>
            </a:r>
            <a:r>
              <a:rPr dirty="0" sz="1100" spc="8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06953" y="259993"/>
            <a:ext cx="238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42929" sz="1650" spc="-15">
                <a:latin typeface="LM Sans 10"/>
                <a:cs typeface="LM Sans 10"/>
              </a:rPr>
              <a:t>1</a:t>
            </a:r>
            <a:r>
              <a:rPr dirty="0" sz="1100" spc="-135">
                <a:latin typeface="Arial"/>
                <a:cs typeface="Arial"/>
              </a:rPr>
              <a:t>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8330" y="509383"/>
            <a:ext cx="6711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5785" algn="l"/>
              </a:tabLst>
            </a:pPr>
            <a:r>
              <a:rPr dirty="0" sz="1100" spc="-135">
                <a:latin typeface="Arial"/>
                <a:cs typeface="Arial"/>
              </a:rPr>
              <a:t></a:t>
            </a:r>
            <a:r>
              <a:rPr dirty="0" sz="1100" spc="-135">
                <a:latin typeface="Arial"/>
                <a:cs typeface="Arial"/>
              </a:rPr>
              <a:t>	</a:t>
            </a:r>
            <a:r>
              <a:rPr dirty="0" sz="1100" spc="-330">
                <a:latin typeface="Arial"/>
                <a:cs typeface="Arial"/>
              </a:rPr>
              <a:t>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1089" y="1012710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4135" rIns="0" bIns="0" rtlCol="0" vert="horz">
            <a:spAutoFit/>
          </a:bodyPr>
          <a:lstStyle/>
          <a:p>
            <a:pPr marL="2700655">
              <a:lnSpc>
                <a:spcPct val="100000"/>
              </a:lnSpc>
              <a:spcBef>
                <a:spcPts val="505"/>
              </a:spcBef>
            </a:pPr>
            <a:r>
              <a:rPr dirty="0" spc="-5"/>
              <a:t>1 1</a:t>
            </a:r>
            <a:r>
              <a:rPr dirty="0" spc="155"/>
              <a:t> </a:t>
            </a:r>
            <a:r>
              <a:rPr dirty="0" spc="-5"/>
              <a:t>2</a:t>
            </a:r>
          </a:p>
          <a:p>
            <a:pPr marL="62865" marR="55880">
              <a:lnSpc>
                <a:spcPct val="102600"/>
              </a:lnSpc>
              <a:spcBef>
                <a:spcPts val="370"/>
              </a:spcBef>
            </a:pPr>
            <a:r>
              <a:rPr dirty="0" spc="-10"/>
              <a:t>The</a:t>
            </a:r>
            <a:r>
              <a:rPr dirty="0" spc="-5"/>
              <a:t> </a:t>
            </a:r>
            <a:r>
              <a:rPr dirty="0" spc="-10"/>
              <a:t>characteristic</a:t>
            </a:r>
            <a:r>
              <a:rPr dirty="0"/>
              <a:t> </a:t>
            </a:r>
            <a:r>
              <a:rPr dirty="0" spc="-5"/>
              <a:t>polynomial</a:t>
            </a:r>
            <a:r>
              <a:rPr dirty="0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 i="1">
                <a:latin typeface="LM Sans 10"/>
                <a:cs typeface="LM Sans 10"/>
              </a:rPr>
              <a:t>A</a:t>
            </a:r>
            <a:r>
              <a:rPr dirty="0" spc="-10"/>
              <a:t>:</a:t>
            </a:r>
            <a:r>
              <a:rPr dirty="0" spc="125"/>
              <a:t> </a:t>
            </a:r>
            <a:r>
              <a:rPr dirty="0" spc="10" i="1">
                <a:latin typeface="LM Sans 10"/>
                <a:cs typeface="LM Sans 10"/>
              </a:rPr>
              <a:t>det</a:t>
            </a:r>
            <a:r>
              <a:rPr dirty="0" spc="10"/>
              <a:t>(</a:t>
            </a:r>
            <a:r>
              <a:rPr dirty="0" spc="10" i="1">
                <a:latin typeface="LM Sans 10"/>
                <a:cs typeface="LM Sans 10"/>
              </a:rPr>
              <a:t>A</a:t>
            </a:r>
            <a:r>
              <a:rPr dirty="0" spc="-125" i="1">
                <a:latin typeface="LM Sans 10"/>
                <a:cs typeface="LM Sans 10"/>
              </a:rPr>
              <a:t> </a:t>
            </a:r>
            <a:r>
              <a:rPr dirty="0" spc="15" i="1">
                <a:latin typeface="DejaVu Sans Condensed"/>
                <a:cs typeface="DejaVu Sans Condensed"/>
              </a:rPr>
              <a:t>−</a:t>
            </a:r>
            <a:r>
              <a:rPr dirty="0" spc="-70" i="1">
                <a:latin typeface="DejaVu Sans Condensed"/>
                <a:cs typeface="DejaVu Sans Condensed"/>
              </a:rPr>
              <a:t> </a:t>
            </a:r>
            <a:r>
              <a:rPr dirty="0" spc="5" i="1">
                <a:latin typeface="Verdana"/>
                <a:cs typeface="Verdana"/>
              </a:rPr>
              <a:t>λ</a:t>
            </a:r>
            <a:r>
              <a:rPr dirty="0" spc="5" i="1">
                <a:latin typeface="LM Sans 10"/>
                <a:cs typeface="LM Sans 10"/>
              </a:rPr>
              <a:t>I</a:t>
            </a:r>
            <a:r>
              <a:rPr dirty="0" baseline="-10416" sz="1200" spc="7">
                <a:latin typeface="LM Sans 8"/>
                <a:cs typeface="LM Sans 8"/>
              </a:rPr>
              <a:t>3</a:t>
            </a:r>
            <a:r>
              <a:rPr dirty="0" sz="1100" spc="5"/>
              <a:t>)</a:t>
            </a:r>
            <a:r>
              <a:rPr dirty="0" sz="1100" spc="-60"/>
              <a:t> </a:t>
            </a:r>
            <a:r>
              <a:rPr dirty="0" sz="1100" spc="-10"/>
              <a:t>=</a:t>
            </a:r>
            <a:r>
              <a:rPr dirty="0" sz="1100" spc="-65"/>
              <a:t> </a:t>
            </a:r>
            <a:r>
              <a:rPr dirty="0" sz="1100" spc="-10"/>
              <a:t>(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sz="1100" spc="-140" i="1">
                <a:latin typeface="Verdana"/>
                <a:cs typeface="Verdana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70" i="1">
                <a:latin typeface="DejaVu Sans Condensed"/>
                <a:cs typeface="DejaVu Sans Condensed"/>
              </a:rPr>
              <a:t> </a:t>
            </a:r>
            <a:r>
              <a:rPr dirty="0" sz="1100"/>
              <a:t>1)</a:t>
            </a:r>
            <a:r>
              <a:rPr dirty="0" baseline="27777" sz="1200">
                <a:latin typeface="LM Sans 8"/>
                <a:cs typeface="LM Sans 8"/>
              </a:rPr>
              <a:t>2</a:t>
            </a:r>
            <a:r>
              <a:rPr dirty="0" sz="1100"/>
              <a:t>(</a:t>
            </a:r>
            <a:r>
              <a:rPr dirty="0" sz="1100" i="1">
                <a:latin typeface="Verdana"/>
                <a:cs typeface="Verdana"/>
              </a:rPr>
              <a:t>λ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70" i="1">
                <a:latin typeface="DejaVu Sans Condensed"/>
                <a:cs typeface="DejaVu Sans Condensed"/>
              </a:rPr>
              <a:t> </a:t>
            </a:r>
            <a:r>
              <a:rPr dirty="0" sz="1100" spc="-40"/>
              <a:t>4)</a:t>
            </a:r>
            <a:r>
              <a:rPr dirty="0" sz="1100" spc="-40" i="1">
                <a:latin typeface="Verdana"/>
                <a:cs typeface="Verdana"/>
              </a:rPr>
              <a:t>.  </a:t>
            </a:r>
            <a:r>
              <a:rPr dirty="0" sz="1100" spc="-5"/>
              <a:t>Hence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/>
              <a:t>has </a:t>
            </a:r>
            <a:r>
              <a:rPr dirty="0" sz="1100" spc="-30"/>
              <a:t>two </a:t>
            </a:r>
            <a:r>
              <a:rPr dirty="0" sz="1100" spc="-5"/>
              <a:t>eigenvalues: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>
                <a:latin typeface="LM Sans 8"/>
                <a:cs typeface="LM Sans 8"/>
              </a:rPr>
              <a:t>1 </a:t>
            </a:r>
            <a:r>
              <a:rPr dirty="0" sz="1100" spc="-10"/>
              <a:t>= </a:t>
            </a:r>
            <a:r>
              <a:rPr dirty="0" sz="1100" spc="-5"/>
              <a:t>1 ( </a:t>
            </a:r>
            <a:r>
              <a:rPr dirty="0" sz="1100" spc="-10"/>
              <a:t>multiplicity </a:t>
            </a:r>
            <a:r>
              <a:rPr dirty="0" sz="1100" spc="-5"/>
              <a:t>2) </a:t>
            </a:r>
            <a:r>
              <a:rPr dirty="0" sz="1100" spc="-10"/>
              <a:t>and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>
                <a:latin typeface="LM Sans 8"/>
                <a:cs typeface="LM Sans 8"/>
              </a:rPr>
              <a:t>2 </a:t>
            </a:r>
            <a:r>
              <a:rPr dirty="0" sz="1100" spc="-10"/>
              <a:t>= </a:t>
            </a:r>
            <a:r>
              <a:rPr dirty="0" sz="1100" spc="-5"/>
              <a:t>4 (  </a:t>
            </a:r>
            <a:r>
              <a:rPr dirty="0" sz="1100" spc="-10"/>
              <a:t>multiplicity </a:t>
            </a:r>
            <a:r>
              <a:rPr dirty="0" sz="1100" spc="-5"/>
              <a:t>1).</a:t>
            </a:r>
            <a:endParaRPr sz="1100">
              <a:latin typeface="LM Sans 8"/>
              <a:cs typeface="LM Sans 8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1089" y="159301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391448" y="156766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31642" y="1397341"/>
            <a:ext cx="83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29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7532" y="1509558"/>
            <a:ext cx="39300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451860" algn="l"/>
                <a:tab pos="3638550" algn="l"/>
              </a:tabLst>
            </a:pPr>
            <a:r>
              <a:rPr dirty="0" sz="1100" spc="-5">
                <a:latin typeface="LM Sans 10"/>
                <a:cs typeface="LM Sans 10"/>
              </a:rPr>
              <a:t>All eigenvalues corresponding to </a:t>
            </a:r>
            <a:r>
              <a:rPr dirty="0" sz="1100" spc="-15" i="1">
                <a:latin typeface="Verdana"/>
                <a:cs typeface="Verdana"/>
              </a:rPr>
              <a:t>λ  </a:t>
            </a:r>
            <a:r>
              <a:rPr dirty="0" sz="1100" spc="-15">
                <a:latin typeface="LM Sans 10"/>
                <a:cs typeface="LM Sans 10"/>
              </a:rPr>
              <a:t>are </a:t>
            </a:r>
            <a:r>
              <a:rPr dirty="0" sz="1100" spc="-5">
                <a:latin typeface="LM Sans 10"/>
                <a:cs typeface="LM Sans 10"/>
              </a:rPr>
              <a:t>in </a:t>
            </a:r>
            <a:r>
              <a:rPr dirty="0" sz="1100" spc="-15">
                <a:latin typeface="LM Sans 10"/>
                <a:cs typeface="LM Sans 10"/>
              </a:rPr>
              <a:t>form:   </a:t>
            </a: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 i="1">
                <a:latin typeface="LM Sans 10"/>
                <a:cs typeface="LM Sans 10"/>
              </a:rPr>
              <a:t>s</a:t>
            </a:r>
            <a:r>
              <a:rPr dirty="0" sz="1100" spc="-25" i="1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70" i="1">
                <a:latin typeface="DejaVu Sans Condensed"/>
                <a:cs typeface="DejaVu Sans Condensed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t	t	</a:t>
            </a:r>
            <a:r>
              <a:rPr dirty="0" sz="1100" spc="-50" i="1">
                <a:latin typeface="LM Sans 10"/>
                <a:cs typeface="LM Sans 10"/>
              </a:rPr>
              <a:t>s</a:t>
            </a:r>
            <a:r>
              <a:rPr dirty="0" baseline="45454" sz="1650" spc="-75">
                <a:latin typeface="Arial"/>
                <a:cs typeface="Arial"/>
              </a:rPr>
              <a:t>Σ</a:t>
            </a:r>
            <a:r>
              <a:rPr dirty="0" baseline="45138" sz="1200" spc="-75" i="1">
                <a:latin typeface="LM Sans 8"/>
                <a:cs typeface="LM Sans 8"/>
              </a:rPr>
              <a:t>T</a:t>
            </a:r>
            <a:r>
              <a:rPr dirty="0" baseline="45138" sz="1200" spc="-247" i="1">
                <a:latin typeface="LM Sans 8"/>
                <a:cs typeface="LM Sans 8"/>
              </a:rPr>
              <a:t> 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7532" y="1724506"/>
            <a:ext cx="2850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Choose </a:t>
            </a:r>
            <a:r>
              <a:rPr dirty="0" sz="1100" spc="-5" i="1">
                <a:latin typeface="LM Sans 10"/>
                <a:cs typeface="LM Sans 10"/>
              </a:rPr>
              <a:t>p</a:t>
            </a:r>
            <a:r>
              <a:rPr dirty="0" baseline="-10416" sz="1200" spc="-7">
                <a:latin typeface="LM Sans 8"/>
                <a:cs typeface="LM Sans 8"/>
              </a:rPr>
              <a:t>1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baseline="45454" sz="1650" spc="-112">
                <a:latin typeface="Arial"/>
                <a:cs typeface="Arial"/>
              </a:rPr>
              <a:t>Σ</a:t>
            </a:r>
            <a:r>
              <a:rPr dirty="0" sz="1100" spc="-75" i="1">
                <a:latin typeface="DejaVu Sans Condensed"/>
                <a:cs typeface="DejaVu Sans Condensed"/>
              </a:rPr>
              <a:t>−</a:t>
            </a:r>
            <a:r>
              <a:rPr dirty="0" sz="1100" spc="-75">
                <a:latin typeface="LM Sans 10"/>
                <a:cs typeface="LM Sans 10"/>
              </a:rPr>
              <a:t>1 </a:t>
            </a:r>
            <a:r>
              <a:rPr dirty="0" sz="1100" spc="-5">
                <a:latin typeface="LM Sans 10"/>
                <a:cs typeface="LM Sans 10"/>
              </a:rPr>
              <a:t>0 </a:t>
            </a:r>
            <a:r>
              <a:rPr dirty="0" sz="1100" spc="-80">
                <a:latin typeface="LM Sans 10"/>
                <a:cs typeface="LM Sans 10"/>
              </a:rPr>
              <a:t>1</a:t>
            </a:r>
            <a:r>
              <a:rPr dirty="0" baseline="45454" sz="1650" spc="-120">
                <a:latin typeface="Arial"/>
                <a:cs typeface="Arial"/>
              </a:rPr>
              <a:t>Σ</a:t>
            </a:r>
            <a:r>
              <a:rPr dirty="0" baseline="45138" sz="1200" spc="-120" i="1">
                <a:latin typeface="LM Sans 8"/>
                <a:cs typeface="LM Sans 8"/>
              </a:rPr>
              <a:t>T </a:t>
            </a:r>
            <a:r>
              <a:rPr dirty="0" sz="1100" spc="-100" i="1">
                <a:latin typeface="Verdana"/>
                <a:cs typeface="Verdana"/>
              </a:rPr>
              <a:t>, </a:t>
            </a:r>
            <a:r>
              <a:rPr dirty="0" sz="1100" spc="-5" i="1">
                <a:latin typeface="LM Sans 10"/>
                <a:cs typeface="LM Sans 10"/>
              </a:rPr>
              <a:t>p</a:t>
            </a:r>
            <a:r>
              <a:rPr dirty="0" baseline="-10416" sz="1200" spc="-7">
                <a:latin typeface="LM Sans 8"/>
                <a:cs typeface="LM Sans 8"/>
              </a:rPr>
              <a:t>2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baseline="45454" sz="1650" spc="-112">
                <a:latin typeface="Arial"/>
                <a:cs typeface="Arial"/>
              </a:rPr>
              <a:t>Σ</a:t>
            </a:r>
            <a:r>
              <a:rPr dirty="0" sz="1100" spc="-75" i="1">
                <a:latin typeface="DejaVu Sans Condensed"/>
                <a:cs typeface="DejaVu Sans Condensed"/>
              </a:rPr>
              <a:t>−</a:t>
            </a:r>
            <a:r>
              <a:rPr dirty="0" sz="1100" spc="-75">
                <a:latin typeface="LM Sans 10"/>
                <a:cs typeface="LM Sans 10"/>
              </a:rPr>
              <a:t>1 </a:t>
            </a:r>
            <a:r>
              <a:rPr dirty="0" sz="1100" spc="-5">
                <a:latin typeface="LM Sans 10"/>
                <a:cs typeface="LM Sans 10"/>
              </a:rPr>
              <a:t>1 </a:t>
            </a:r>
            <a:r>
              <a:rPr dirty="0" sz="1100" spc="-80">
                <a:latin typeface="LM Sans 10"/>
                <a:cs typeface="LM Sans 10"/>
              </a:rPr>
              <a:t>0</a:t>
            </a:r>
            <a:r>
              <a:rPr dirty="0" baseline="45454" sz="1650" spc="-120">
                <a:latin typeface="Arial"/>
                <a:cs typeface="Arial"/>
              </a:rPr>
              <a:t>Σ</a:t>
            </a:r>
            <a:r>
              <a:rPr dirty="0" baseline="45138" sz="1200" spc="-120" i="1">
                <a:latin typeface="LM Sans 8"/>
                <a:cs typeface="LM Sans 8"/>
              </a:rPr>
              <a:t>T</a:t>
            </a:r>
            <a:r>
              <a:rPr dirty="0" baseline="45138" sz="1200" spc="-67" i="1">
                <a:latin typeface="LM Sans 8"/>
                <a:cs typeface="LM Sans 8"/>
              </a:rPr>
              <a:t> 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1089" y="2060867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444559" y="203552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84753" y="1865197"/>
            <a:ext cx="83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29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7532" y="1977426"/>
            <a:ext cx="4128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167380" algn="l"/>
                <a:tab pos="3357879" algn="l"/>
              </a:tabLst>
            </a:pPr>
            <a:r>
              <a:rPr dirty="0" sz="1100" spc="-5">
                <a:latin typeface="LM Sans 10"/>
                <a:cs typeface="LM Sans 10"/>
              </a:rPr>
              <a:t>All </a:t>
            </a:r>
            <a:r>
              <a:rPr dirty="0" sz="1100" spc="-10">
                <a:latin typeface="LM Sans 10"/>
                <a:cs typeface="LM Sans 10"/>
              </a:rPr>
              <a:t>eigenvectors </a:t>
            </a:r>
            <a:r>
              <a:rPr dirty="0" sz="1100" spc="-5">
                <a:latin typeface="LM Sans 10"/>
                <a:cs typeface="LM Sans 10"/>
              </a:rPr>
              <a:t>corresponding to </a:t>
            </a:r>
            <a:r>
              <a:rPr dirty="0" sz="1100" spc="-15" i="1">
                <a:latin typeface="Verdana"/>
                <a:cs typeface="Verdana"/>
              </a:rPr>
              <a:t>λ  </a:t>
            </a:r>
            <a:r>
              <a:rPr dirty="0" sz="1100" spc="-15">
                <a:latin typeface="LM Sans 10"/>
                <a:cs typeface="LM Sans 10"/>
              </a:rPr>
              <a:t>are </a:t>
            </a:r>
            <a:r>
              <a:rPr dirty="0" sz="1100" spc="-5">
                <a:latin typeface="LM Sans 10"/>
                <a:cs typeface="LM Sans 10"/>
              </a:rPr>
              <a:t>in</a:t>
            </a:r>
            <a:r>
              <a:rPr dirty="0" sz="1100" spc="140">
                <a:latin typeface="LM Sans 10"/>
                <a:cs typeface="LM Sans 10"/>
              </a:rPr>
              <a:t> </a:t>
            </a:r>
            <a:r>
              <a:rPr dirty="0" sz="1100" spc="-15">
                <a:latin typeface="LM Sans 10"/>
                <a:cs typeface="LM Sans 10"/>
              </a:rPr>
              <a:t>form: </a:t>
            </a:r>
            <a:r>
              <a:rPr dirty="0" sz="1100" spc="229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s	s	</a:t>
            </a:r>
            <a:r>
              <a:rPr dirty="0" sz="1100" spc="-50" i="1">
                <a:latin typeface="LM Sans 10"/>
                <a:cs typeface="LM Sans 10"/>
              </a:rPr>
              <a:t>s</a:t>
            </a:r>
            <a:r>
              <a:rPr dirty="0" baseline="45454" sz="1650" spc="-75">
                <a:latin typeface="Arial"/>
                <a:cs typeface="Arial"/>
              </a:rPr>
              <a:t>Σ</a:t>
            </a:r>
            <a:r>
              <a:rPr dirty="0" baseline="45138" sz="1200" spc="-75" i="1">
                <a:latin typeface="LM Sans 8"/>
                <a:cs typeface="LM Sans 8"/>
              </a:rPr>
              <a:t>T </a:t>
            </a:r>
            <a:r>
              <a:rPr dirty="0" sz="1100" spc="-5">
                <a:latin typeface="LM Sans 10"/>
                <a:cs typeface="LM Sans 10"/>
              </a:rPr>
              <a:t>.</a:t>
            </a:r>
            <a:r>
              <a:rPr dirty="0" sz="1100" spc="-1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Choose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532" y="2192374"/>
            <a:ext cx="1101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latin typeface="LM Sans 10"/>
                <a:cs typeface="LM Sans 10"/>
              </a:rPr>
              <a:t>p</a:t>
            </a:r>
            <a:r>
              <a:rPr dirty="0" baseline="-10416" sz="1200" spc="-7">
                <a:latin typeface="LM Sans 8"/>
                <a:cs typeface="LM Sans 8"/>
              </a:rPr>
              <a:t>3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baseline="45454" sz="1650" spc="-179">
                <a:latin typeface="Arial"/>
                <a:cs typeface="Arial"/>
              </a:rPr>
              <a:t>Σ</a:t>
            </a:r>
            <a:r>
              <a:rPr dirty="0" sz="1100" spc="-120">
                <a:latin typeface="LM Sans 10"/>
                <a:cs typeface="LM Sans 10"/>
              </a:rPr>
              <a:t>1 </a:t>
            </a:r>
            <a:r>
              <a:rPr dirty="0" sz="1100" spc="-5">
                <a:latin typeface="LM Sans 10"/>
                <a:cs typeface="LM Sans 10"/>
              </a:rPr>
              <a:t>1 </a:t>
            </a:r>
            <a:r>
              <a:rPr dirty="0" sz="1100" spc="-80">
                <a:latin typeface="LM Sans 10"/>
                <a:cs typeface="LM Sans 10"/>
              </a:rPr>
              <a:t>1</a:t>
            </a:r>
            <a:r>
              <a:rPr dirty="0" baseline="45454" sz="1650" spc="-120">
                <a:latin typeface="Arial"/>
                <a:cs typeface="Arial"/>
              </a:rPr>
              <a:t>Σ</a:t>
            </a:r>
            <a:r>
              <a:rPr dirty="0" baseline="45138" sz="1200" spc="-120" i="1">
                <a:latin typeface="LM Sans 8"/>
                <a:cs typeface="LM Sans 8"/>
              </a:rPr>
              <a:t>T</a:t>
            </a:r>
            <a:r>
              <a:rPr dirty="0" baseline="45138" sz="1200" spc="142" i="1">
                <a:latin typeface="LM Sans 8"/>
                <a:cs typeface="LM Sans 8"/>
              </a:rPr>
              <a:t> 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8167" y="2441192"/>
            <a:ext cx="6496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42929" sz="1650" spc="-60">
                <a:latin typeface="Arial"/>
                <a:cs typeface="Arial"/>
              </a:rPr>
              <a:t></a:t>
            </a:r>
            <a:r>
              <a:rPr dirty="0" sz="1100" spc="-40" i="1">
                <a:latin typeface="DejaVu Sans Condensed"/>
                <a:cs typeface="DejaVu Sans Condensed"/>
              </a:rPr>
              <a:t>−</a:t>
            </a:r>
            <a:r>
              <a:rPr dirty="0" sz="1100" spc="-40">
                <a:latin typeface="LM Sans 10"/>
                <a:cs typeface="LM Sans 10"/>
              </a:rPr>
              <a:t>1</a:t>
            </a:r>
            <a:r>
              <a:rPr dirty="0" sz="1100" spc="210">
                <a:latin typeface="LM Sans 10"/>
                <a:cs typeface="LM Sans 10"/>
              </a:rPr>
              <a:t> </a:t>
            </a: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3567" y="2584398"/>
            <a:ext cx="1002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1050" algn="l"/>
              </a:tabLst>
            </a:pPr>
            <a:r>
              <a:rPr dirty="0" sz="1100" spc="-135">
                <a:latin typeface="Arial"/>
                <a:cs typeface="Arial"/>
              </a:rPr>
              <a:t>	</a:t>
            </a:r>
            <a:r>
              <a:rPr dirty="0" sz="1100" spc="-200">
                <a:latin typeface="Arial"/>
                <a:cs typeface="Arial"/>
              </a:rPr>
              <a:t> </a:t>
            </a:r>
            <a:r>
              <a:rPr dirty="0" sz="1100" spc="-565">
                <a:latin typeface="Arial"/>
                <a:cs typeface="Arial"/>
              </a:rPr>
              <a:t>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77601" y="2335020"/>
            <a:ext cx="42290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42929" sz="1650" spc="-104">
                <a:latin typeface="LM Sans 10"/>
                <a:cs typeface="LM Sans 10"/>
              </a:rPr>
              <a:t>1</a:t>
            </a:r>
            <a:r>
              <a:rPr dirty="0" sz="1100" spc="-70">
                <a:latin typeface="Arial"/>
                <a:cs typeface="Arial"/>
              </a:rPr>
              <a:t></a:t>
            </a:r>
            <a:r>
              <a:rPr dirty="0" sz="1100" spc="-190">
                <a:latin typeface="Arial"/>
                <a:cs typeface="Arial"/>
              </a:rPr>
              <a:t> </a:t>
            </a:r>
            <a:r>
              <a:rPr dirty="0" baseline="-42929" sz="1650" spc="-284">
                <a:latin typeface="LM Sans 10"/>
                <a:cs typeface="LM Sans 10"/>
              </a:rPr>
              <a:t>1</a:t>
            </a:r>
            <a:endParaRPr baseline="-42929" sz="1650">
              <a:latin typeface="LM Sans 10"/>
              <a:cs typeface="LM Sans 1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844" y="2613493"/>
            <a:ext cx="1749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36294" algn="l"/>
                <a:tab pos="1139825" algn="l"/>
                <a:tab pos="1389380" algn="l"/>
                <a:tab pos="1666875" algn="l"/>
              </a:tabLst>
            </a:pPr>
            <a:r>
              <a:rPr dirty="0" sz="1100" spc="-5">
                <a:latin typeface="LM Sans 10"/>
                <a:cs typeface="LM Sans 10"/>
              </a:rPr>
              <a:t>Hence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6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0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1003" y="2584398"/>
            <a:ext cx="23367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</a:t>
            </a:r>
            <a:r>
              <a:rPr dirty="0" sz="1100" spc="-195">
                <a:latin typeface="Arial"/>
                <a:cs typeface="Arial"/>
              </a:rPr>
              <a:t> </a:t>
            </a:r>
            <a:r>
              <a:rPr dirty="0" sz="1100" spc="-570">
                <a:latin typeface="Arial"/>
                <a:cs typeface="Arial"/>
              </a:rPr>
              <a:t>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37798" y="2441192"/>
            <a:ext cx="10426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0 </a:t>
            </a:r>
            <a:r>
              <a:rPr dirty="0" sz="1100" spc="-70">
                <a:latin typeface="LM Sans 10"/>
                <a:cs typeface="LM Sans 10"/>
              </a:rPr>
              <a:t>0</a:t>
            </a:r>
            <a:r>
              <a:rPr dirty="0" baseline="42929" sz="1650" spc="-104">
                <a:latin typeface="Arial"/>
                <a:cs typeface="Arial"/>
              </a:rPr>
              <a:t> </a:t>
            </a:r>
            <a:r>
              <a:rPr dirty="0" baseline="42929" sz="1650" spc="-60">
                <a:latin typeface="Arial"/>
                <a:cs typeface="Arial"/>
              </a:rPr>
              <a:t></a:t>
            </a:r>
            <a:r>
              <a:rPr dirty="0" sz="1100" spc="-40" i="1">
                <a:latin typeface="DejaVu Sans Condensed"/>
                <a:cs typeface="DejaVu Sans Condensed"/>
              </a:rPr>
              <a:t>−</a:t>
            </a:r>
            <a:r>
              <a:rPr dirty="0" sz="1100" spc="-40">
                <a:latin typeface="LM Sans 10"/>
                <a:cs typeface="LM Sans 10"/>
              </a:rPr>
              <a:t>1</a:t>
            </a:r>
            <a:r>
              <a:rPr dirty="0" sz="1100" spc="70">
                <a:latin typeface="LM Sans 10"/>
                <a:cs typeface="LM Sans 10"/>
              </a:rPr>
              <a:t> </a:t>
            </a:r>
            <a:r>
              <a:rPr dirty="0" sz="1100" spc="-110" i="1">
                <a:latin typeface="DejaVu Sans Condensed"/>
                <a:cs typeface="DejaVu Sans Condensed"/>
              </a:rPr>
              <a:t>−</a:t>
            </a:r>
            <a:r>
              <a:rPr dirty="0" sz="1100" spc="-11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5898" y="2613277"/>
            <a:ext cx="621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39115" algn="l"/>
              </a:tabLst>
            </a:pP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 spc="-5">
                <a:latin typeface="LM Sans 10"/>
                <a:cs typeface="LM Sans 10"/>
              </a:rPr>
              <a:t>  </a:t>
            </a:r>
            <a:r>
              <a:rPr dirty="0" sz="1100" spc="-10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0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49807" y="2785350"/>
            <a:ext cx="22009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5595" algn="l"/>
                <a:tab pos="565785" algn="l"/>
                <a:tab pos="842644" algn="l"/>
                <a:tab pos="1565275" algn="l"/>
                <a:tab pos="1868805" algn="l"/>
                <a:tab pos="2118360" algn="l"/>
              </a:tabLst>
            </a:pP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0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0</a:t>
            </a:r>
            <a:r>
              <a:rPr dirty="0" sz="1100" spc="-5">
                <a:latin typeface="LM Sans 10"/>
                <a:cs typeface="LM Sans 10"/>
              </a:rPr>
              <a:t>  </a:t>
            </a:r>
            <a:r>
              <a:rPr dirty="0" sz="1100" spc="-10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0</a:t>
            </a:r>
            <a:r>
              <a:rPr dirty="0" sz="1100">
                <a:latin typeface="LM Sans 10"/>
                <a:cs typeface="LM Sans 10"/>
              </a:rPr>
              <a:t>  </a:t>
            </a:r>
            <a:r>
              <a:rPr dirty="0" sz="1100" spc="-10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4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0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25203" y="2584398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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30493" y="2360814"/>
            <a:ext cx="375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2828" sz="1650" spc="-7">
                <a:latin typeface="LM Sans 10"/>
                <a:cs typeface="LM Sans 10"/>
              </a:rPr>
              <a:t>1</a:t>
            </a:r>
            <a:r>
              <a:rPr dirty="0" baseline="10101" sz="1650" spc="-202">
                <a:latin typeface="Arial"/>
                <a:cs typeface="Arial"/>
              </a:rPr>
              <a:t></a:t>
            </a:r>
            <a:r>
              <a:rPr dirty="0" sz="800" spc="55" i="1">
                <a:latin typeface="DejaVu Sans Condensed"/>
                <a:cs typeface="DejaVu Sans Condensed"/>
              </a:rPr>
              <a:t>−</a:t>
            </a: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06253" y="2613493"/>
            <a:ext cx="619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2255" algn="l"/>
                <a:tab pos="567690" algn="l"/>
              </a:tabLst>
            </a:pP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3" name="object 4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732"/>
            <a:ext cx="4608195" cy="207645"/>
            <a:chOff x="0" y="3248732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5844" y="547356"/>
            <a:ext cx="342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00FF"/>
                </a:solidFill>
                <a:latin typeface="LM Sans 10"/>
                <a:cs typeface="LM Sans 10"/>
              </a:rPr>
              <a:t>Note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81515" y="934261"/>
            <a:ext cx="5372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995" algn="l"/>
              </a:tabLst>
            </a:pPr>
            <a:r>
              <a:rPr dirty="0" sz="800" spc="-5">
                <a:latin typeface="LM Sans 8"/>
                <a:cs typeface="LM Sans 8"/>
              </a:rPr>
              <a:t>1</a:t>
            </a:r>
            <a:r>
              <a:rPr dirty="0" sz="800" spc="-5">
                <a:latin typeface="LM Sans 8"/>
                <a:cs typeface="LM Sans 8"/>
              </a:rPr>
              <a:t>	</a:t>
            </a:r>
            <a:r>
              <a:rPr dirty="0" baseline="3472" sz="1200" spc="-7" i="1">
                <a:latin typeface="LM Sans 8"/>
                <a:cs typeface="LM Sans 8"/>
              </a:rPr>
              <a:t>n</a:t>
            </a:r>
            <a:endParaRPr baseline="3472" sz="12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507" y="858620"/>
            <a:ext cx="3347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</a:rPr>
              <a:t>1.</a:t>
            </a:r>
            <a:r>
              <a:rPr dirty="0" sz="1100" spc="-5">
                <a:latin typeface="LM Sans 10"/>
                <a:cs typeface="LM Sans 10"/>
              </a:rPr>
              <a:t>If</a:t>
            </a:r>
            <a:r>
              <a:rPr dirty="0" sz="1100" spc="17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D</a:t>
            </a:r>
            <a:r>
              <a:rPr dirty="0" sz="1100" spc="1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diag</a:t>
            </a:r>
            <a:r>
              <a:rPr dirty="0" sz="1100" spc="-250" i="1">
                <a:latin typeface="LM Sans 10"/>
                <a:cs typeface="LM Sans 10"/>
              </a:rPr>
              <a:t> </a:t>
            </a:r>
            <a:r>
              <a:rPr dirty="0" sz="1100" spc="-20">
                <a:latin typeface="LM Sans 10"/>
                <a:cs typeface="LM Sans 10"/>
              </a:rPr>
              <a:t>(</a:t>
            </a:r>
            <a:r>
              <a:rPr dirty="0" sz="1100" spc="-20" i="1">
                <a:latin typeface="Verdana"/>
                <a:cs typeface="Verdana"/>
              </a:rPr>
              <a:t>λ</a:t>
            </a:r>
            <a:r>
              <a:rPr dirty="0" baseline="-10416" sz="1200" spc="-30">
                <a:latin typeface="LM Sans 8"/>
                <a:cs typeface="LM Sans 8"/>
              </a:rPr>
              <a:t>1</a:t>
            </a:r>
            <a:r>
              <a:rPr dirty="0" sz="1100" spc="-20" i="1">
                <a:latin typeface="Verdana"/>
                <a:cs typeface="Verdana"/>
              </a:rPr>
              <a:t>,</a:t>
            </a:r>
            <a:r>
              <a:rPr dirty="0" sz="1100" spc="-21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10" i="1">
                <a:latin typeface="Verdana"/>
                <a:cs typeface="Verdana"/>
              </a:rPr>
              <a:t>λ</a:t>
            </a:r>
            <a:r>
              <a:rPr dirty="0" baseline="-10416" sz="1200" spc="15" i="1">
                <a:latin typeface="LM Sans 8"/>
                <a:cs typeface="LM Sans 8"/>
              </a:rPr>
              <a:t>n</a:t>
            </a:r>
            <a:r>
              <a:rPr dirty="0" sz="1100" spc="10">
                <a:latin typeface="LM Sans 10"/>
                <a:cs typeface="LM Sans 10"/>
              </a:rPr>
              <a:t>)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then </a:t>
            </a:r>
            <a:r>
              <a:rPr dirty="0" sz="1100" spc="35" i="1">
                <a:latin typeface="LM Sans 10"/>
                <a:cs typeface="LM Sans 10"/>
              </a:rPr>
              <a:t>D</a:t>
            </a:r>
            <a:r>
              <a:rPr dirty="0" baseline="27777" sz="1200" spc="52" i="1">
                <a:latin typeface="LM Sans 8"/>
                <a:cs typeface="LM Sans 8"/>
              </a:rPr>
              <a:t>k</a:t>
            </a:r>
            <a:r>
              <a:rPr dirty="0" baseline="27777" sz="1200" spc="195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diag</a:t>
            </a:r>
            <a:r>
              <a:rPr dirty="0" sz="1100" spc="-25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27777" sz="1200" spc="-15" i="1">
                <a:latin typeface="LM Sans 8"/>
                <a:cs typeface="LM Sans 8"/>
              </a:rPr>
              <a:t>k</a:t>
            </a:r>
            <a:r>
              <a:rPr dirty="0" baseline="27777" sz="1200" spc="-254" i="1">
                <a:latin typeface="LM Sans 8"/>
                <a:cs typeface="LM Sans 8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r>
              <a:rPr dirty="0" sz="1100" spc="-21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27777" sz="1200" spc="-15" i="1">
                <a:latin typeface="LM Sans 8"/>
                <a:cs typeface="LM Sans 8"/>
              </a:rPr>
              <a:t>k</a:t>
            </a:r>
            <a:r>
              <a:rPr dirty="0" baseline="27777" sz="1200" spc="-262" i="1">
                <a:latin typeface="LM Sans 8"/>
                <a:cs typeface="LM Sans 8"/>
              </a:rPr>
              <a:t> </a:t>
            </a:r>
            <a:r>
              <a:rPr dirty="0" sz="1100" spc="-5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507" y="1024875"/>
            <a:ext cx="3896995" cy="11207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6050" indent="-10858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buAutoNum type="arabicPeriod" startAt="2"/>
              <a:tabLst>
                <a:tab pos="146685" algn="l"/>
              </a:tabLst>
            </a:pPr>
            <a:r>
              <a:rPr dirty="0" sz="1100" spc="-5">
                <a:latin typeface="LM Sans 10"/>
                <a:cs typeface="LM Sans 10"/>
              </a:rPr>
              <a:t>If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20" i="1">
                <a:latin typeface="LM Sans 10"/>
                <a:cs typeface="LM Sans 10"/>
              </a:rPr>
              <a:t>PDP</a:t>
            </a:r>
            <a:r>
              <a:rPr dirty="0" baseline="27777" sz="1200" spc="30" i="1">
                <a:latin typeface="DejaVu Sans Condensed"/>
                <a:cs typeface="DejaVu Sans Condensed"/>
              </a:rPr>
              <a:t>−</a:t>
            </a:r>
            <a:r>
              <a:rPr dirty="0" baseline="27777" sz="1200" spc="30">
                <a:latin typeface="LM Sans 8"/>
                <a:cs typeface="LM Sans 8"/>
              </a:rPr>
              <a:t>1 </a:t>
            </a:r>
            <a:r>
              <a:rPr dirty="0" sz="1100" spc="-5">
                <a:latin typeface="LM Sans 10"/>
                <a:cs typeface="LM Sans 10"/>
              </a:rPr>
              <a:t>then </a:t>
            </a:r>
            <a:r>
              <a:rPr dirty="0" sz="1100" spc="-5" i="1">
                <a:latin typeface="LM Sans 10"/>
                <a:cs typeface="LM Sans 10"/>
              </a:rPr>
              <a:t>A</a:t>
            </a:r>
            <a:r>
              <a:rPr dirty="0" baseline="27777" sz="1200" spc="-7" i="1">
                <a:latin typeface="LM Sans 8"/>
                <a:cs typeface="LM Sans 8"/>
              </a:rPr>
              <a:t>k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55">
                <a:latin typeface="LM Sans 10"/>
                <a:cs typeface="LM Sans 10"/>
              </a:rPr>
              <a:t> </a:t>
            </a:r>
            <a:r>
              <a:rPr dirty="0" sz="1100" spc="20" i="1">
                <a:latin typeface="LM Sans 10"/>
                <a:cs typeface="LM Sans 10"/>
              </a:rPr>
              <a:t>PD</a:t>
            </a:r>
            <a:r>
              <a:rPr dirty="0" baseline="27777" sz="1200" spc="30" i="1">
                <a:latin typeface="LM Sans 8"/>
                <a:cs typeface="LM Sans 8"/>
              </a:rPr>
              <a:t>k </a:t>
            </a:r>
            <a:r>
              <a:rPr dirty="0" sz="1100" spc="45" i="1">
                <a:latin typeface="LM Sans 10"/>
                <a:cs typeface="LM Sans 10"/>
              </a:rPr>
              <a:t>P</a:t>
            </a:r>
            <a:r>
              <a:rPr dirty="0" baseline="27777" sz="1200" spc="67" i="1">
                <a:latin typeface="DejaVu Sans Condensed"/>
                <a:cs typeface="DejaVu Sans Condensed"/>
              </a:rPr>
              <a:t>−</a:t>
            </a:r>
            <a:r>
              <a:rPr dirty="0" baseline="27777" sz="1200" spc="67">
                <a:latin typeface="LM Sans 8"/>
                <a:cs typeface="LM Sans 8"/>
              </a:rPr>
              <a:t>1</a:t>
            </a:r>
            <a:r>
              <a:rPr dirty="0" sz="1100" spc="4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46050" indent="-10858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AutoNum type="arabicPeriod" startAt="2"/>
              <a:tabLst>
                <a:tab pos="146685" algn="l"/>
              </a:tabLst>
            </a:pPr>
            <a:r>
              <a:rPr dirty="0" sz="1100" spc="-10">
                <a:latin typeface="LM Sans 10"/>
                <a:cs typeface="LM Sans 10"/>
              </a:rPr>
              <a:t>Assume </a:t>
            </a:r>
            <a:r>
              <a:rPr dirty="0" sz="1100" spc="-5">
                <a:latin typeface="LM Sans 10"/>
                <a:cs typeface="LM Sans 10"/>
              </a:rPr>
              <a:t>that the eigendecomposition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20" i="1">
                <a:latin typeface="LM Sans 10"/>
                <a:cs typeface="LM Sans 10"/>
              </a:rPr>
              <a:t>PDP</a:t>
            </a:r>
            <a:r>
              <a:rPr dirty="0" baseline="27777" sz="1200" spc="30" i="1">
                <a:latin typeface="DejaVu Sans Condensed"/>
                <a:cs typeface="DejaVu Sans Condensed"/>
              </a:rPr>
              <a:t>−</a:t>
            </a:r>
            <a:r>
              <a:rPr dirty="0" baseline="27777" sz="1200" spc="30">
                <a:latin typeface="LM Sans 8"/>
                <a:cs typeface="LM Sans 8"/>
              </a:rPr>
              <a:t>1 </a:t>
            </a:r>
            <a:r>
              <a:rPr dirty="0" sz="1100" spc="-5">
                <a:latin typeface="LM Sans 10"/>
                <a:cs typeface="LM Sans 10"/>
              </a:rPr>
              <a:t>exists.</a:t>
            </a:r>
            <a:r>
              <a:rPr dirty="0" sz="1100" spc="-3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Then</a:t>
            </a:r>
            <a:endParaRPr sz="1100">
              <a:latin typeface="LM Sans 10"/>
              <a:cs typeface="LM Sans 10"/>
            </a:endParaRPr>
          </a:p>
          <a:p>
            <a:pPr marL="815340">
              <a:lnSpc>
                <a:spcPct val="100000"/>
              </a:lnSpc>
              <a:spcBef>
                <a:spcPts val="1130"/>
              </a:spcBef>
            </a:pP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20" i="1">
                <a:latin typeface="LM Sans 10"/>
                <a:cs typeface="LM Sans 10"/>
              </a:rPr>
              <a:t>det</a:t>
            </a:r>
            <a:r>
              <a:rPr dirty="0" sz="1100" spc="20">
                <a:latin typeface="LM Sans 10"/>
                <a:cs typeface="LM Sans 10"/>
              </a:rPr>
              <a:t>(</a:t>
            </a:r>
            <a:r>
              <a:rPr dirty="0" sz="1100" spc="20" i="1">
                <a:latin typeface="LM Sans 10"/>
                <a:cs typeface="LM Sans 10"/>
              </a:rPr>
              <a:t>PDP</a:t>
            </a:r>
            <a:r>
              <a:rPr dirty="0" baseline="31250" sz="1200" spc="30" i="1">
                <a:latin typeface="DejaVu Sans Condensed"/>
                <a:cs typeface="DejaVu Sans Condensed"/>
              </a:rPr>
              <a:t>−</a:t>
            </a:r>
            <a:r>
              <a:rPr dirty="0" baseline="31250" sz="1200" spc="30">
                <a:latin typeface="LM Sans 8"/>
                <a:cs typeface="LM Sans 8"/>
              </a:rPr>
              <a:t>1</a:t>
            </a:r>
            <a:r>
              <a:rPr dirty="0" sz="1100" spc="20">
                <a:latin typeface="LM Sans 10"/>
                <a:cs typeface="LM Sans 10"/>
              </a:rPr>
              <a:t>)</a:t>
            </a:r>
            <a:r>
              <a:rPr dirty="0" sz="1100" spc="-27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25" i="1">
                <a:latin typeface="LM Sans 10"/>
                <a:cs typeface="LM Sans 10"/>
              </a:rPr>
              <a:t>det</a:t>
            </a:r>
            <a:r>
              <a:rPr dirty="0" sz="1100" spc="25">
                <a:latin typeface="LM Sans 10"/>
                <a:cs typeface="LM Sans 10"/>
              </a:rPr>
              <a:t>(</a:t>
            </a:r>
            <a:r>
              <a:rPr dirty="0" sz="1100" spc="25" i="1">
                <a:latin typeface="LM Sans 10"/>
                <a:cs typeface="LM Sans 10"/>
              </a:rPr>
              <a:t>P</a:t>
            </a:r>
            <a:r>
              <a:rPr dirty="0" sz="1100" spc="25">
                <a:latin typeface="LM Sans 10"/>
                <a:cs typeface="LM Sans 10"/>
              </a:rPr>
              <a:t>)</a:t>
            </a:r>
            <a:r>
              <a:rPr dirty="0" sz="1100" spc="25" i="1">
                <a:latin typeface="LM Sans 10"/>
                <a:cs typeface="LM Sans 10"/>
              </a:rPr>
              <a:t>det</a:t>
            </a:r>
            <a:r>
              <a:rPr dirty="0" sz="1100" spc="25">
                <a:latin typeface="LM Sans 10"/>
                <a:cs typeface="LM Sans 10"/>
              </a:rPr>
              <a:t>(</a:t>
            </a:r>
            <a:r>
              <a:rPr dirty="0" sz="1100" spc="25" i="1">
                <a:latin typeface="LM Sans 10"/>
                <a:cs typeface="LM Sans 10"/>
              </a:rPr>
              <a:t>D</a:t>
            </a:r>
            <a:r>
              <a:rPr dirty="0" sz="1100" spc="25">
                <a:latin typeface="LM Sans 10"/>
                <a:cs typeface="LM Sans 10"/>
              </a:rPr>
              <a:t>)</a:t>
            </a:r>
            <a:r>
              <a:rPr dirty="0" sz="1100" spc="25" i="1">
                <a:latin typeface="LM Sans 10"/>
                <a:cs typeface="LM Sans 10"/>
              </a:rPr>
              <a:t>det</a:t>
            </a:r>
            <a:r>
              <a:rPr dirty="0" sz="1100" spc="25">
                <a:latin typeface="LM Sans 10"/>
                <a:cs typeface="LM Sans 10"/>
              </a:rPr>
              <a:t>(</a:t>
            </a:r>
            <a:r>
              <a:rPr dirty="0" sz="1100" spc="25" i="1">
                <a:latin typeface="LM Sans 10"/>
                <a:cs typeface="LM Sans 10"/>
              </a:rPr>
              <a:t>P</a:t>
            </a:r>
            <a:r>
              <a:rPr dirty="0" baseline="31250" sz="1200" spc="37" i="1">
                <a:latin typeface="DejaVu Sans Condensed"/>
                <a:cs typeface="DejaVu Sans Condensed"/>
              </a:rPr>
              <a:t>−</a:t>
            </a:r>
            <a:r>
              <a:rPr dirty="0" baseline="31250" sz="1200" spc="37">
                <a:latin typeface="LM Sans 8"/>
                <a:cs typeface="LM Sans 8"/>
              </a:rPr>
              <a:t>1</a:t>
            </a:r>
            <a:r>
              <a:rPr dirty="0" sz="1100" spc="25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124714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70">
                <a:latin typeface="LM Sans 10"/>
                <a:cs typeface="LM Sans 10"/>
              </a:rPr>
              <a:t> </a:t>
            </a:r>
            <a:r>
              <a:rPr dirty="0" sz="1100" spc="20" i="1">
                <a:latin typeface="LM Sans 10"/>
                <a:cs typeface="LM Sans 10"/>
              </a:rPr>
              <a:t>det</a:t>
            </a:r>
            <a:r>
              <a:rPr dirty="0" sz="1100" spc="20">
                <a:latin typeface="LM Sans 10"/>
                <a:cs typeface="LM Sans 10"/>
              </a:rPr>
              <a:t>(</a:t>
            </a:r>
            <a:r>
              <a:rPr dirty="0" sz="1100" spc="20" i="1">
                <a:latin typeface="LM Sans 10"/>
                <a:cs typeface="LM Sans 10"/>
              </a:rPr>
              <a:t>D</a:t>
            </a:r>
            <a:r>
              <a:rPr dirty="0" sz="1100" spc="2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algn="ctr" marR="926465">
              <a:lnSpc>
                <a:spcPct val="100000"/>
              </a:lnSpc>
              <a:spcBef>
                <a:spcPts val="245"/>
              </a:spcBef>
            </a:pP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1289" y="2002611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5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3258" y="2340202"/>
            <a:ext cx="198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</a:t>
            </a:r>
            <a:r>
              <a:rPr dirty="0" sz="800" spc="-245" i="1">
                <a:latin typeface="LM Sans 8"/>
                <a:cs typeface="LM Sans 8"/>
              </a:rPr>
              <a:t> </a:t>
            </a:r>
            <a:r>
              <a:rPr dirty="0" sz="800" spc="-5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2226" y="2193187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049" y="2134221"/>
            <a:ext cx="533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8775" algn="l"/>
              </a:tabLst>
            </a:pPr>
            <a:r>
              <a:rPr dirty="0" sz="1100" spc="-10">
                <a:latin typeface="LM Sans 10"/>
                <a:cs typeface="LM Sans 10"/>
              </a:rPr>
              <a:t>=	</a:t>
            </a:r>
            <a:r>
              <a:rPr dirty="0" sz="1100" spc="-15" i="1">
                <a:latin typeface="Verdana"/>
                <a:cs typeface="Verdana"/>
              </a:rPr>
              <a:t>λ</a:t>
            </a:r>
            <a:r>
              <a:rPr dirty="0" sz="1100" spc="-13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406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CC0000"/>
                </a:solidFill>
                <a:latin typeface="LM Sans 12"/>
                <a:cs typeface="LM Sans 12"/>
              </a:rPr>
              <a:t>4.5 </a:t>
            </a:r>
            <a:r>
              <a:rPr dirty="0" sz="1400" spc="5">
                <a:solidFill>
                  <a:srgbClr val="CC0000"/>
                </a:solidFill>
                <a:latin typeface="LM Sans 12"/>
                <a:cs typeface="LM Sans 12"/>
              </a:rPr>
              <a:t>Singular Value</a:t>
            </a:r>
            <a:r>
              <a:rPr dirty="0" sz="140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dirty="0" sz="1400" spc="15">
                <a:solidFill>
                  <a:srgbClr val="CC0000"/>
                </a:solidFill>
                <a:latin typeface="LM Sans 12"/>
                <a:cs typeface="LM Sans 12"/>
              </a:rPr>
              <a:t>Decomposition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842" y="0"/>
            <a:ext cx="719937" cy="35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7743" y="591146"/>
            <a:ext cx="4483735" cy="2395220"/>
            <a:chOff x="87743" y="591146"/>
            <a:chExt cx="4483735" cy="2395220"/>
          </a:xfrm>
        </p:grpSpPr>
        <p:sp>
          <p:nvSpPr>
            <p:cNvPr id="6" name="object 6"/>
            <p:cNvSpPr/>
            <p:nvPr/>
          </p:nvSpPr>
          <p:spPr>
            <a:xfrm>
              <a:off x="87743" y="591146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4432567" y="18782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744" y="766318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8544" y="2884767"/>
              <a:ext cx="101600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9344" y="2872066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635381"/>
              <a:ext cx="50749" cy="22493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7743" y="810577"/>
              <a:ext cx="4432935" cy="2125345"/>
            </a:xfrm>
            <a:custGeom>
              <a:avLst/>
              <a:gdLst/>
              <a:ahLst/>
              <a:cxnLst/>
              <a:rect l="l" t="t" r="r" b="b"/>
              <a:pathLst>
                <a:path w="4432935" h="2125345">
                  <a:moveTo>
                    <a:pt x="4432567" y="0"/>
                  </a:moveTo>
                  <a:lnTo>
                    <a:pt x="0" y="0"/>
                  </a:lnTo>
                  <a:lnTo>
                    <a:pt x="0" y="2074189"/>
                  </a:lnTo>
                  <a:lnTo>
                    <a:pt x="4008" y="2093914"/>
                  </a:lnTo>
                  <a:lnTo>
                    <a:pt x="14922" y="2110067"/>
                  </a:lnTo>
                  <a:lnTo>
                    <a:pt x="31075" y="2120981"/>
                  </a:lnTo>
                  <a:lnTo>
                    <a:pt x="50800" y="2124989"/>
                  </a:lnTo>
                  <a:lnTo>
                    <a:pt x="4381767" y="2124989"/>
                  </a:lnTo>
                  <a:lnTo>
                    <a:pt x="4401492" y="2120981"/>
                  </a:lnTo>
                  <a:lnTo>
                    <a:pt x="4417644" y="2110067"/>
                  </a:lnTo>
                  <a:lnTo>
                    <a:pt x="4428558" y="2093914"/>
                  </a:lnTo>
                  <a:lnTo>
                    <a:pt x="4432567" y="207418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673455"/>
              <a:ext cx="0" cy="2230755"/>
            </a:xfrm>
            <a:custGeom>
              <a:avLst/>
              <a:gdLst/>
              <a:ahLst/>
              <a:cxnLst/>
              <a:rect l="l" t="t" r="r" b="b"/>
              <a:pathLst>
                <a:path w="0" h="2230755">
                  <a:moveTo>
                    <a:pt x="0" y="22303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6607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20311" y="6480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20311" y="6353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5044" y="522220"/>
            <a:ext cx="4275455" cy="982344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70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Definition</a:t>
            </a:r>
            <a:endParaRPr sz="1200">
              <a:latin typeface="LM Sans 12"/>
              <a:cs typeface="LM Sans 12"/>
            </a:endParaRPr>
          </a:p>
          <a:p>
            <a:pPr marL="62865" marR="43180">
              <a:lnSpc>
                <a:spcPct val="102600"/>
              </a:lnSpc>
              <a:spcBef>
                <a:spcPts val="300"/>
              </a:spcBef>
              <a:tabLst>
                <a:tab pos="2623820" algn="l"/>
              </a:tabLst>
            </a:pPr>
            <a:r>
              <a:rPr dirty="0" sz="1100" spc="-5">
                <a:latin typeface="LM Sans 10"/>
                <a:cs typeface="LM Sans 10"/>
              </a:rPr>
              <a:t>Let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m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 </a:t>
            </a:r>
            <a:r>
              <a:rPr dirty="0" sz="1100" spc="10">
                <a:latin typeface="LM Sans 10"/>
                <a:cs typeface="LM Sans 10"/>
              </a:rPr>
              <a:t>be </a:t>
            </a:r>
            <a:r>
              <a:rPr dirty="0" sz="1100" spc="-10">
                <a:latin typeface="LM Sans 10"/>
                <a:cs typeface="LM Sans 10"/>
              </a:rPr>
              <a:t>a rectangular </a:t>
            </a:r>
            <a:r>
              <a:rPr dirty="0" sz="1100" spc="-5">
                <a:latin typeface="LM Sans 10"/>
                <a:cs typeface="LM Sans 10"/>
              </a:rPr>
              <a:t>matrix of </a:t>
            </a:r>
            <a:r>
              <a:rPr dirty="0" sz="1100" spc="-10">
                <a:latin typeface="LM Sans 10"/>
                <a:cs typeface="LM Sans 10"/>
              </a:rPr>
              <a:t>rank </a:t>
            </a:r>
            <a:r>
              <a:rPr dirty="0" sz="1100" spc="-5" i="1">
                <a:latin typeface="LM Sans 10"/>
                <a:cs typeface="LM Sans 10"/>
              </a:rPr>
              <a:t>r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-70" i="1">
                <a:latin typeface="DejaVu Sans Condensed"/>
                <a:cs typeface="DejaVu Sans Condensed"/>
              </a:rPr>
              <a:t>{</a:t>
            </a:r>
            <a:r>
              <a:rPr dirty="0" sz="1100" spc="-70">
                <a:latin typeface="LM Sans 10"/>
                <a:cs typeface="LM Sans 10"/>
              </a:rPr>
              <a:t>0</a:t>
            </a:r>
            <a:r>
              <a:rPr dirty="0" sz="1100" spc="-70" i="1">
                <a:latin typeface="Verdana"/>
                <a:cs typeface="Verdana"/>
              </a:rPr>
              <a:t>, </a:t>
            </a:r>
            <a:r>
              <a:rPr dirty="0" sz="1100" spc="-15" i="1">
                <a:latin typeface="DejaVu Sans Condensed"/>
                <a:cs typeface="DejaVu Sans Condensed"/>
              </a:rPr>
              <a:t>· · · </a:t>
            </a:r>
            <a:r>
              <a:rPr dirty="0" sz="1100" spc="-100" i="1">
                <a:latin typeface="Verdana"/>
                <a:cs typeface="Verdana"/>
              </a:rPr>
              <a:t>, </a:t>
            </a:r>
            <a:r>
              <a:rPr dirty="0" sz="1100" spc="-20">
                <a:latin typeface="LM Sans 10"/>
                <a:cs typeface="LM Sans 10"/>
              </a:rPr>
              <a:t>min(</a:t>
            </a:r>
            <a:r>
              <a:rPr dirty="0" sz="1100" spc="-20" i="1">
                <a:latin typeface="LM Sans 10"/>
                <a:cs typeface="LM Sans 10"/>
              </a:rPr>
              <a:t>m</a:t>
            </a:r>
            <a:r>
              <a:rPr dirty="0" sz="1100" spc="-20" i="1">
                <a:latin typeface="Verdana"/>
                <a:cs typeface="Verdana"/>
              </a:rPr>
              <a:t>, </a:t>
            </a:r>
            <a:r>
              <a:rPr dirty="0" sz="1100" spc="-25" i="1">
                <a:latin typeface="LM Sans 10"/>
                <a:cs typeface="LM Sans 10"/>
              </a:rPr>
              <a:t>n</a:t>
            </a:r>
            <a:r>
              <a:rPr dirty="0" sz="1100" spc="-25">
                <a:latin typeface="LM Sans 10"/>
                <a:cs typeface="LM Sans 10"/>
              </a:rPr>
              <a:t>)</a:t>
            </a:r>
            <a:r>
              <a:rPr dirty="0" sz="1100" spc="-25" i="1">
                <a:latin typeface="DejaVu Sans Condensed"/>
                <a:cs typeface="DejaVu Sans Condensed"/>
              </a:rPr>
              <a:t>}</a:t>
            </a:r>
            <a:r>
              <a:rPr dirty="0" sz="1100" spc="-25">
                <a:latin typeface="LM Sans 10"/>
                <a:cs typeface="LM Sans 10"/>
              </a:rPr>
              <a:t>.  </a:t>
            </a:r>
            <a:r>
              <a:rPr dirty="0" sz="1100" spc="-10">
                <a:latin typeface="LM Sans 10"/>
                <a:cs typeface="LM Sans 10"/>
              </a:rPr>
              <a:t>The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singular 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value</a:t>
            </a:r>
            <a:r>
              <a:rPr dirty="0" sz="1100" spc="20">
                <a:solidFill>
                  <a:srgbClr val="FF7F00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decomposition</a:t>
            </a:r>
            <a:r>
              <a:rPr dirty="0" sz="1100" spc="-5">
                <a:latin typeface="LM Sans 10"/>
                <a:cs typeface="LM Sans 10"/>
              </a:rPr>
              <a:t>(SVD)</a:t>
            </a:r>
            <a:r>
              <a:rPr dirty="0" sz="1100" spc="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of	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is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decomposition of</a:t>
            </a:r>
            <a:r>
              <a:rPr dirty="0" sz="1100" spc="-5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the  </a:t>
            </a:r>
            <a:r>
              <a:rPr dirty="0" sz="1100" spc="-15">
                <a:latin typeface="LM Sans 10"/>
                <a:cs typeface="LM Sans 10"/>
              </a:rPr>
              <a:t>form</a:t>
            </a:r>
            <a:endParaRPr sz="1100">
              <a:latin typeface="LM Sans 10"/>
              <a:cs typeface="LM Sans 10"/>
            </a:endParaRPr>
          </a:p>
          <a:p>
            <a:pPr algn="ctr" marL="163195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20" i="1">
                <a:latin typeface="LM Sans 10"/>
                <a:cs typeface="LM Sans 10"/>
              </a:rPr>
              <a:t>U</a:t>
            </a:r>
            <a:r>
              <a:rPr dirty="0" sz="1100" spc="20">
                <a:latin typeface="LM Sans 10"/>
                <a:cs typeface="LM Sans 10"/>
              </a:rPr>
              <a:t>Σ</a:t>
            </a:r>
            <a:r>
              <a:rPr dirty="0" sz="1100" spc="20" i="1">
                <a:latin typeface="LM Sans 10"/>
                <a:cs typeface="LM Sans 10"/>
              </a:rPr>
              <a:t>V</a:t>
            </a:r>
            <a:r>
              <a:rPr dirty="0" sz="1100" spc="-305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endParaRPr baseline="31250" sz="1200">
              <a:latin typeface="LM Sans 8"/>
              <a:cs typeface="LM Sans 8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1089" y="186011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2932" y="1776665"/>
            <a:ext cx="446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LM Sans 10"/>
                <a:cs typeface="LM Sans 10"/>
              </a:rPr>
              <a:t>U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34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u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3442" y="1834551"/>
            <a:ext cx="6807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1660" algn="l"/>
              </a:tabLst>
            </a:pPr>
            <a:r>
              <a:rPr dirty="0" sz="800" spc="-5">
                <a:latin typeface="LM Sans 8"/>
                <a:cs typeface="LM Sans 8"/>
              </a:rPr>
              <a:t>1</a:t>
            </a:r>
            <a:r>
              <a:rPr dirty="0" sz="800" spc="-5">
                <a:latin typeface="LM Sans 8"/>
                <a:cs typeface="LM Sans 8"/>
              </a:rPr>
              <a:t>	</a:t>
            </a:r>
            <a:r>
              <a:rPr dirty="0" sz="800" spc="-5" i="1">
                <a:latin typeface="LM Sans 8"/>
                <a:cs typeface="LM Sans 8"/>
              </a:rPr>
              <a:t>m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4131" y="1664435"/>
            <a:ext cx="875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04545" algn="l"/>
              </a:tabLst>
            </a:pPr>
            <a:r>
              <a:rPr dirty="0" sz="1100" spc="-229">
                <a:latin typeface="Arial"/>
                <a:cs typeface="Arial"/>
              </a:rPr>
              <a:t>Σ</a:t>
            </a:r>
            <a:r>
              <a:rPr dirty="0" sz="1100" spc="-229">
                <a:latin typeface="Arial"/>
                <a:cs typeface="Arial"/>
              </a:rPr>
              <a:t>	</a:t>
            </a:r>
            <a:r>
              <a:rPr dirty="0" sz="1100" spc="-229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3432" y="1763711"/>
            <a:ext cx="2819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" i="1">
                <a:latin typeface="LM Sans 8"/>
                <a:cs typeface="LM Sans 8"/>
              </a:rPr>
              <a:t>m</a:t>
            </a:r>
            <a:r>
              <a:rPr dirty="0" sz="800" spc="55" i="1">
                <a:latin typeface="DejaVu Sans Condensed"/>
                <a:cs typeface="DejaVu Sans Condensed"/>
              </a:rPr>
              <a:t>×</a:t>
            </a:r>
            <a:r>
              <a:rPr dirty="0" sz="800" spc="-5" i="1">
                <a:latin typeface="LM Sans 8"/>
                <a:cs typeface="LM Sans 8"/>
              </a:rPr>
              <a:t>m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0056" y="1776665"/>
            <a:ext cx="24250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4295" indent="-62230">
              <a:lnSpc>
                <a:spcPct val="100000"/>
              </a:lnSpc>
              <a:spcBef>
                <a:spcPts val="90"/>
              </a:spcBef>
              <a:buChar char="·"/>
              <a:tabLst>
                <a:tab pos="74930" algn="l"/>
                <a:tab pos="323850" algn="l"/>
                <a:tab pos="584835" algn="l"/>
                <a:tab pos="1125855" algn="l"/>
              </a:tabLst>
            </a:pP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0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	</a:t>
            </a:r>
            <a:r>
              <a:rPr dirty="0" sz="1100" spc="-10" i="1">
                <a:latin typeface="LM Sans 10"/>
                <a:cs typeface="LM Sans 10"/>
              </a:rPr>
              <a:t>u	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-10">
                <a:latin typeface="Arial"/>
                <a:cs typeface="Arial"/>
              </a:rPr>
              <a:t>R	</a:t>
            </a:r>
            <a:r>
              <a:rPr dirty="0" sz="1100" spc="-5">
                <a:latin typeface="LM Sans 10"/>
                <a:cs typeface="LM Sans 10"/>
              </a:rPr>
              <a:t>is </a:t>
            </a:r>
            <a:r>
              <a:rPr dirty="0" sz="1100" spc="-15">
                <a:latin typeface="LM Sans 10"/>
                <a:cs typeface="LM Sans 10"/>
              </a:rPr>
              <a:t>orthonormal</a:t>
            </a:r>
            <a:r>
              <a:rPr dirty="0" sz="1100" spc="-4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matrix.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7532" y="1948737"/>
            <a:ext cx="2536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latin typeface="LM Sans 10"/>
                <a:cs typeface="LM Sans 10"/>
              </a:rPr>
              <a:t>u</a:t>
            </a:r>
            <a:r>
              <a:rPr dirty="0" baseline="-10416" sz="1200" spc="-7" i="1">
                <a:latin typeface="LM Sans 8"/>
                <a:cs typeface="LM Sans 8"/>
              </a:rPr>
              <a:t>i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-5">
                <a:latin typeface="Arial"/>
                <a:cs typeface="Arial"/>
              </a:rPr>
              <a:t>R</a:t>
            </a:r>
            <a:r>
              <a:rPr dirty="0" baseline="27777" sz="1200" spc="-7" i="1">
                <a:latin typeface="LM Sans 8"/>
                <a:cs typeface="LM Sans 8"/>
              </a:rPr>
              <a:t>m </a:t>
            </a:r>
            <a:r>
              <a:rPr dirty="0" sz="1100" spc="-15">
                <a:latin typeface="LM Sans 10"/>
                <a:cs typeface="LM Sans 10"/>
              </a:rPr>
              <a:t>are </a:t>
            </a:r>
            <a:r>
              <a:rPr dirty="0" sz="1100" spc="-10">
                <a:latin typeface="LM Sans 10"/>
                <a:cs typeface="LM Sans 10"/>
              </a:rPr>
              <a:t>called the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left-singular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vectors</a:t>
            </a:r>
            <a:r>
              <a:rPr dirty="0" sz="1100" spc="-1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1089" y="2242223"/>
            <a:ext cx="65405" cy="447675"/>
            <a:chOff x="281089" y="2242223"/>
            <a:chExt cx="65405" cy="447675"/>
          </a:xfrm>
        </p:grpSpPr>
        <p:sp>
          <p:nvSpPr>
            <p:cNvPr id="25" name="object 25"/>
            <p:cNvSpPr/>
            <p:nvPr/>
          </p:nvSpPr>
          <p:spPr>
            <a:xfrm>
              <a:off x="281089" y="2242223"/>
              <a:ext cx="65265" cy="652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1089" y="2624328"/>
              <a:ext cx="65265" cy="652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824014" y="2216656"/>
            <a:ext cx="6432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040" algn="l"/>
              </a:tabLst>
            </a:pPr>
            <a:r>
              <a:rPr dirty="0" sz="800" spc="-5">
                <a:latin typeface="LM Sans 8"/>
                <a:cs typeface="LM Sans 8"/>
              </a:rPr>
              <a:t>1</a:t>
            </a:r>
            <a:r>
              <a:rPr dirty="0" sz="800" spc="-5">
                <a:latin typeface="LM Sans 8"/>
                <a:cs typeface="LM Sans 8"/>
              </a:rPr>
              <a:t>	</a:t>
            </a: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2398" y="2046552"/>
            <a:ext cx="8305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59460" algn="l"/>
              </a:tabLst>
            </a:pPr>
            <a:r>
              <a:rPr dirty="0" sz="1100" spc="-229">
                <a:latin typeface="Arial"/>
                <a:cs typeface="Arial"/>
              </a:rPr>
              <a:t>Σ</a:t>
            </a:r>
            <a:r>
              <a:rPr dirty="0" sz="1100" spc="-229">
                <a:latin typeface="Arial"/>
                <a:cs typeface="Arial"/>
              </a:rPr>
              <a:t>	</a:t>
            </a:r>
            <a:r>
              <a:rPr dirty="0" sz="1100" spc="-229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6437" y="2145816"/>
            <a:ext cx="2222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" i="1">
                <a:latin typeface="LM Sans 8"/>
                <a:cs typeface="LM Sans 8"/>
              </a:rPr>
              <a:t>n</a:t>
            </a:r>
            <a:r>
              <a:rPr dirty="0" sz="800" spc="55" i="1">
                <a:latin typeface="DejaVu Sans Condensed"/>
                <a:cs typeface="DejaVu Sans Condensed"/>
              </a:rPr>
              <a:t>×</a:t>
            </a: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2932" y="2158770"/>
            <a:ext cx="3120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9760" algn="l"/>
                <a:tab pos="931544" algn="l"/>
                <a:tab pos="1155065" algn="l"/>
                <a:tab pos="1636395" algn="l"/>
              </a:tabLst>
            </a:pPr>
            <a:r>
              <a:rPr dirty="0" sz="1100" spc="-10" i="1">
                <a:latin typeface="LM Sans 10"/>
                <a:cs typeface="LM Sans 10"/>
              </a:rPr>
              <a:t>V</a:t>
            </a:r>
            <a:r>
              <a:rPr dirty="0" sz="1100" spc="11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3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v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0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	</a:t>
            </a:r>
            <a:r>
              <a:rPr dirty="0" sz="1100" spc="-5" i="1">
                <a:latin typeface="LM Sans 10"/>
                <a:cs typeface="LM Sans 10"/>
              </a:rPr>
              <a:t>v	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-10">
                <a:latin typeface="Arial"/>
                <a:cs typeface="Arial"/>
              </a:rPr>
              <a:t>R	</a:t>
            </a:r>
            <a:r>
              <a:rPr dirty="0" sz="1100" spc="-5">
                <a:latin typeface="LM Sans 10"/>
                <a:cs typeface="LM Sans 10"/>
              </a:rPr>
              <a:t>is </a:t>
            </a:r>
            <a:r>
              <a:rPr dirty="0" sz="1100" spc="-10">
                <a:latin typeface="LM Sans 10"/>
                <a:cs typeface="LM Sans 10"/>
              </a:rPr>
              <a:t>an </a:t>
            </a:r>
            <a:r>
              <a:rPr dirty="0" sz="1100" spc="-15">
                <a:latin typeface="LM Sans 10"/>
                <a:cs typeface="LM Sans 10"/>
              </a:rPr>
              <a:t>orthonormal</a:t>
            </a:r>
            <a:r>
              <a:rPr dirty="0" sz="1100" spc="-3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matrix.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4832" y="2287064"/>
            <a:ext cx="3700145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dirty="0" sz="1100" spc="-5" i="1">
                <a:latin typeface="LM Sans 10"/>
                <a:cs typeface="LM Sans 10"/>
              </a:rPr>
              <a:t>v</a:t>
            </a:r>
            <a:r>
              <a:rPr dirty="0" baseline="-10416" sz="1200" spc="-7" i="1">
                <a:latin typeface="LM Sans 8"/>
                <a:cs typeface="LM Sans 8"/>
              </a:rPr>
              <a:t>j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-5">
                <a:latin typeface="Arial"/>
                <a:cs typeface="Arial"/>
              </a:rPr>
              <a:t>R</a:t>
            </a:r>
            <a:r>
              <a:rPr dirty="0" baseline="27777" sz="1200" spc="-7" i="1">
                <a:latin typeface="LM Sans 8"/>
                <a:cs typeface="LM Sans 8"/>
              </a:rPr>
              <a:t>n </a:t>
            </a:r>
            <a:r>
              <a:rPr dirty="0" sz="1100" spc="-15">
                <a:latin typeface="LM Sans 10"/>
                <a:cs typeface="LM Sans 10"/>
              </a:rPr>
              <a:t>are </a:t>
            </a:r>
            <a:r>
              <a:rPr dirty="0" sz="1100" spc="-5">
                <a:latin typeface="LM Sans 10"/>
                <a:cs typeface="LM Sans 10"/>
              </a:rPr>
              <a:t>called </a:t>
            </a:r>
            <a:r>
              <a:rPr dirty="0" sz="1100" spc="-10">
                <a:latin typeface="LM Sans 10"/>
                <a:cs typeface="LM Sans 10"/>
              </a:rPr>
              <a:t>the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right-singular</a:t>
            </a:r>
            <a:r>
              <a:rPr dirty="0" sz="1100" spc="250">
                <a:solidFill>
                  <a:srgbClr val="FF7F00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vectors</a:t>
            </a:r>
            <a:r>
              <a:rPr dirty="0" sz="1100" spc="-1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LM Sans 10"/>
                <a:cs typeface="LM Sans 10"/>
              </a:rPr>
              <a:t>Σ </a:t>
            </a:r>
            <a:r>
              <a:rPr dirty="0" sz="1100" spc="-5">
                <a:latin typeface="LM Sans 10"/>
                <a:cs typeface="LM Sans 10"/>
              </a:rPr>
              <a:t>is </a:t>
            </a:r>
            <a:r>
              <a:rPr dirty="0" sz="1100" spc="-10">
                <a:latin typeface="LM Sans 10"/>
                <a:cs typeface="LM Sans 10"/>
              </a:rPr>
              <a:t>an </a:t>
            </a:r>
            <a:r>
              <a:rPr dirty="0" sz="1100" spc="-10" i="1">
                <a:latin typeface="LM Sans 10"/>
                <a:cs typeface="LM Sans 10"/>
              </a:rPr>
              <a:t>m </a:t>
            </a:r>
            <a:r>
              <a:rPr dirty="0" sz="1100" spc="15" i="1">
                <a:latin typeface="DejaVu Sans Condensed"/>
                <a:cs typeface="DejaVu Sans Condensed"/>
              </a:rPr>
              <a:t>× </a:t>
            </a:r>
            <a:r>
              <a:rPr dirty="0" sz="1100" spc="-10" i="1">
                <a:latin typeface="LM Sans 10"/>
                <a:cs typeface="LM Sans 10"/>
              </a:rPr>
              <a:t>n </a:t>
            </a:r>
            <a:r>
              <a:rPr dirty="0" sz="1100" spc="-5">
                <a:latin typeface="LM Sans 10"/>
                <a:cs typeface="LM Sans 10"/>
              </a:rPr>
              <a:t>matrix with Σ</a:t>
            </a:r>
            <a:r>
              <a:rPr dirty="0" baseline="-10416" sz="1200" spc="-7" i="1">
                <a:latin typeface="LM Sans 8"/>
                <a:cs typeface="LM Sans 8"/>
              </a:rPr>
              <a:t>ii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40" i="1">
                <a:latin typeface="Verdana"/>
                <a:cs typeface="Verdana"/>
              </a:rPr>
              <a:t>σ</a:t>
            </a:r>
            <a:r>
              <a:rPr dirty="0" baseline="-10416" sz="1200" spc="-60" i="1">
                <a:latin typeface="LM Sans 8"/>
                <a:cs typeface="LM Sans 8"/>
              </a:rPr>
              <a:t>i </a:t>
            </a:r>
            <a:r>
              <a:rPr dirty="0" sz="1100" spc="15" i="1">
                <a:latin typeface="DejaVu Sans Condensed"/>
                <a:cs typeface="DejaVu Sans Condensed"/>
              </a:rPr>
              <a:t>≥ </a:t>
            </a:r>
            <a:r>
              <a:rPr dirty="0" sz="1100" spc="-5">
                <a:latin typeface="LM Sans 10"/>
                <a:cs typeface="LM Sans 10"/>
              </a:rPr>
              <a:t>0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5">
                <a:latin typeface="LM Sans 10"/>
                <a:cs typeface="LM Sans 10"/>
              </a:rPr>
              <a:t>Σ</a:t>
            </a:r>
            <a:r>
              <a:rPr dirty="0" baseline="-10416" sz="1200" spc="-7" i="1">
                <a:latin typeface="LM Sans 8"/>
                <a:cs typeface="LM Sans 8"/>
              </a:rPr>
              <a:t>ij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>
                <a:latin typeface="LM Sans 10"/>
                <a:cs typeface="LM Sans 10"/>
              </a:rPr>
              <a:t>0 </a:t>
            </a:r>
            <a:r>
              <a:rPr dirty="0" sz="1100" spc="-15">
                <a:latin typeface="LM Sans 10"/>
                <a:cs typeface="LM Sans 10"/>
              </a:rPr>
              <a:t>for </a:t>
            </a:r>
            <a:r>
              <a:rPr dirty="0" sz="1100" spc="-5" i="1">
                <a:latin typeface="LM Sans 10"/>
                <a:cs typeface="LM Sans 10"/>
              </a:rPr>
              <a:t>i </a:t>
            </a:r>
            <a:r>
              <a:rPr dirty="0" sz="1100" spc="-10" i="1">
                <a:latin typeface="DejaVu Sans Condensed"/>
                <a:cs typeface="DejaVu Sans Condensed"/>
              </a:rPr>
              <a:t>ƒ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 i="1">
                <a:latin typeface="LM Sans 10"/>
                <a:cs typeface="LM Sans 10"/>
              </a:rPr>
              <a:t>j</a:t>
            </a:r>
            <a:r>
              <a:rPr dirty="0" sz="1100" spc="-325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-40" i="1">
                <a:latin typeface="Verdana"/>
                <a:cs typeface="Verdana"/>
              </a:rPr>
              <a:t>σ</a:t>
            </a:r>
            <a:r>
              <a:rPr dirty="0" baseline="-10416" sz="1200" spc="-60">
                <a:latin typeface="LM Sans 8"/>
                <a:cs typeface="LM Sans 8"/>
              </a:rPr>
              <a:t>1 </a:t>
            </a:r>
            <a:r>
              <a:rPr dirty="0" sz="1100" spc="15" i="1">
                <a:latin typeface="DejaVu Sans Condensed"/>
                <a:cs typeface="DejaVu Sans Condensed"/>
              </a:rPr>
              <a:t>≥ </a:t>
            </a:r>
            <a:r>
              <a:rPr dirty="0" sz="1100" spc="-40" i="1">
                <a:latin typeface="Verdana"/>
                <a:cs typeface="Verdana"/>
              </a:rPr>
              <a:t>σ</a:t>
            </a:r>
            <a:r>
              <a:rPr dirty="0" baseline="-10416" sz="1200" spc="-60">
                <a:latin typeface="LM Sans 8"/>
                <a:cs typeface="LM Sans 8"/>
              </a:rPr>
              <a:t>2 </a:t>
            </a:r>
            <a:r>
              <a:rPr dirty="0" sz="1100" spc="15" i="1">
                <a:latin typeface="DejaVu Sans Condensed"/>
                <a:cs typeface="DejaVu Sans Condensed"/>
              </a:rPr>
              <a:t>≥ </a:t>
            </a:r>
            <a:r>
              <a:rPr dirty="0" sz="1100" spc="-40" i="1">
                <a:latin typeface="Verdana"/>
                <a:cs typeface="Verdana"/>
              </a:rPr>
              <a:t>σ</a:t>
            </a:r>
            <a:r>
              <a:rPr dirty="0" baseline="-10416" sz="1200" spc="-60" i="1">
                <a:latin typeface="LM Sans 8"/>
                <a:cs typeface="LM Sans 8"/>
              </a:rPr>
              <a:t>r </a:t>
            </a:r>
            <a:r>
              <a:rPr dirty="0" sz="1100" spc="-55" i="1">
                <a:latin typeface="Verdana"/>
                <a:cs typeface="Verdana"/>
              </a:rPr>
              <a:t>&gt; </a:t>
            </a:r>
            <a:r>
              <a:rPr dirty="0" sz="1100" spc="-5">
                <a:latin typeface="LM Sans 10"/>
                <a:cs typeface="LM Sans 10"/>
              </a:rPr>
              <a:t>0 </a:t>
            </a:r>
            <a:r>
              <a:rPr dirty="0" sz="1100" spc="-15">
                <a:latin typeface="LM Sans 10"/>
                <a:cs typeface="LM Sans 10"/>
              </a:rPr>
              <a:t>are </a:t>
            </a:r>
            <a:r>
              <a:rPr dirty="0" sz="1100" spc="-5">
                <a:latin typeface="LM Sans 10"/>
                <a:cs typeface="LM Sans 10"/>
              </a:rPr>
              <a:t>called </a:t>
            </a:r>
            <a:r>
              <a:rPr dirty="0" sz="1100" spc="-10">
                <a:latin typeface="LM Sans 10"/>
                <a:cs typeface="LM Sans 10"/>
              </a:rPr>
              <a:t>the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singular</a:t>
            </a:r>
            <a:r>
              <a:rPr dirty="0" sz="1100" spc="65">
                <a:solidFill>
                  <a:srgbClr val="FF7F00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values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3" name="object 3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165531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7743" y="209951"/>
            <a:ext cx="4483735" cy="485140"/>
            <a:chOff x="87743" y="209951"/>
            <a:chExt cx="4483735" cy="485140"/>
          </a:xfrm>
        </p:grpSpPr>
        <p:sp>
          <p:nvSpPr>
            <p:cNvPr id="4" name="object 4"/>
            <p:cNvSpPr/>
            <p:nvPr/>
          </p:nvSpPr>
          <p:spPr>
            <a:xfrm>
              <a:off x="138544" y="593280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9344" y="580580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20311" y="216090"/>
              <a:ext cx="50749" cy="3771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743" y="209951"/>
              <a:ext cx="4432935" cy="434340"/>
            </a:xfrm>
            <a:custGeom>
              <a:avLst/>
              <a:gdLst/>
              <a:ahLst/>
              <a:cxnLst/>
              <a:rect l="l" t="t" r="r" b="b"/>
              <a:pathLst>
                <a:path w="4432935" h="434340">
                  <a:moveTo>
                    <a:pt x="4432567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3"/>
                  </a:lnTo>
                  <a:lnTo>
                    <a:pt x="14922" y="419206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4381767" y="434129"/>
                  </a:lnTo>
                  <a:lnTo>
                    <a:pt x="4401492" y="430121"/>
                  </a:lnTo>
                  <a:lnTo>
                    <a:pt x="4417644" y="419206"/>
                  </a:lnTo>
                  <a:lnTo>
                    <a:pt x="4428558" y="403053"/>
                  </a:lnTo>
                  <a:lnTo>
                    <a:pt x="4432567" y="38332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254188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w="0" h="358140">
                  <a:moveTo>
                    <a:pt x="0" y="3581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20311" y="2414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2287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2160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34884" y="268107"/>
            <a:ext cx="2537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CC0000"/>
                </a:solidFill>
                <a:latin typeface="LM Sans 12"/>
                <a:cs typeface="LM Sans 12"/>
              </a:rPr>
              <a:t>Chapter 4. Matrix</a:t>
            </a:r>
            <a:r>
              <a:rPr dirty="0" sz="1400" spc="14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dirty="0" sz="1400" spc="15">
                <a:solidFill>
                  <a:srgbClr val="CC0000"/>
                </a:solidFill>
                <a:latin typeface="LM Sans 12"/>
                <a:cs typeface="LM Sans 12"/>
              </a:rPr>
              <a:t>Decomposition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89623" y="973566"/>
            <a:ext cx="652743" cy="235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280" y="1965312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9743" y="1937218"/>
            <a:ext cx="1758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6944" sz="1200" spc="-7">
                <a:solidFill>
                  <a:srgbClr val="EAEAF7"/>
                </a:solidFill>
                <a:latin typeface="LM Sans 8"/>
                <a:cs typeface="LM Sans 8"/>
              </a:rPr>
              <a:t>1 </a:t>
            </a:r>
            <a:r>
              <a:rPr dirty="0" sz="1100" spc="-5">
                <a:latin typeface="LM Sans 10"/>
                <a:cs typeface="LM Sans 10"/>
                <a:hlinkClick r:id="rId7" action="ppaction://hlinksldjump"/>
              </a:rPr>
              <a:t>4.1 Determinant </a:t>
            </a:r>
            <a:r>
              <a:rPr dirty="0" sz="1100" spc="-10">
                <a:latin typeface="LM Sans 10"/>
                <a:cs typeface="LM Sans 10"/>
                <a:hlinkClick r:id="rId7" action="ppaction://hlinksldjump"/>
              </a:rPr>
              <a:t>and</a:t>
            </a:r>
            <a:r>
              <a:rPr dirty="0" sz="1100" spc="-35">
                <a:latin typeface="LM Sans 10"/>
                <a:cs typeface="LM Sans 10"/>
                <a:hlinkClick r:id="rId7" action="ppaction://hlinksldjump"/>
              </a:rPr>
              <a:t> </a:t>
            </a:r>
            <a:r>
              <a:rPr dirty="0" sz="1100" spc="-25">
                <a:latin typeface="LM Sans 10"/>
                <a:cs typeface="LM Sans 10"/>
                <a:hlinkClick r:id="rId7" action="ppaction://hlinksldjump"/>
              </a:rPr>
              <a:t>Trace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0" y="2218525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9743" y="221786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EAEAF7"/>
                </a:solidFill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173" y="2190431"/>
            <a:ext cx="19399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  <a:hlinkClick r:id="rId9" action="ppaction://hlinksldjump"/>
              </a:rPr>
              <a:t>4.2 Eigenvalues </a:t>
            </a:r>
            <a:r>
              <a:rPr dirty="0" sz="1100" spc="-10">
                <a:latin typeface="LM Sans 10"/>
                <a:cs typeface="LM Sans 10"/>
                <a:hlinkClick r:id="rId9" action="ppaction://hlinksldjump"/>
              </a:rPr>
              <a:t>and</a:t>
            </a:r>
            <a:r>
              <a:rPr dirty="0" sz="1100" spc="-50">
                <a:latin typeface="LM Sans 10"/>
                <a:cs typeface="LM Sans 10"/>
                <a:hlinkClick r:id="rId9" action="ppaction://hlinksldjump"/>
              </a:rPr>
              <a:t> </a:t>
            </a:r>
            <a:r>
              <a:rPr dirty="0" sz="1100" spc="-10">
                <a:latin typeface="LM Sans 10"/>
                <a:cs typeface="LM Sans 10"/>
                <a:hlinkClick r:id="rId9" action="ppaction://hlinksldjump"/>
              </a:rPr>
              <a:t>Eigenvectors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280" y="2498674"/>
            <a:ext cx="160096" cy="1600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280" y="2778836"/>
            <a:ext cx="160096" cy="160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280" y="3058985"/>
            <a:ext cx="160096" cy="160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9743" y="2470580"/>
            <a:ext cx="2755900" cy="752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90"/>
              </a:spcBef>
              <a:buClr>
                <a:srgbClr val="EAEAF7"/>
              </a:buClr>
              <a:buSzPct val="72727"/>
              <a:buFont typeface="LM Sans 8"/>
              <a:buAutoNum type="arabicPlain" startAt="3"/>
              <a:tabLst>
                <a:tab pos="178435" algn="l"/>
              </a:tabLst>
            </a:pPr>
            <a:r>
              <a:rPr dirty="0" sz="1100" spc="-5">
                <a:latin typeface="LM Sans 10"/>
                <a:cs typeface="LM Sans 10"/>
                <a:hlinkClick r:id="rId12" action="ppaction://hlinksldjump"/>
              </a:rPr>
              <a:t>4.4 Eigendecomposition </a:t>
            </a:r>
            <a:r>
              <a:rPr dirty="0" sz="1100" spc="-10">
                <a:latin typeface="LM Sans 10"/>
                <a:cs typeface="LM Sans 10"/>
                <a:hlinkClick r:id="rId12" action="ppaction://hlinksldjump"/>
              </a:rPr>
              <a:t>and</a:t>
            </a:r>
            <a:r>
              <a:rPr dirty="0" sz="1100" spc="-50">
                <a:latin typeface="LM Sans 10"/>
                <a:cs typeface="LM Sans 10"/>
                <a:hlinkClick r:id="rId12" action="ppaction://hlinksldjump"/>
              </a:rPr>
              <a:t> </a:t>
            </a:r>
            <a:r>
              <a:rPr dirty="0" sz="1100" spc="-5">
                <a:latin typeface="LM Sans 10"/>
                <a:cs typeface="LM Sans 10"/>
                <a:hlinkClick r:id="rId12" action="ppaction://hlinksldjump"/>
              </a:rPr>
              <a:t>Diagonalization</a:t>
            </a:r>
            <a:endParaRPr sz="1100">
              <a:latin typeface="LM Sans 10"/>
              <a:cs typeface="LM Sans 10"/>
            </a:endParaRPr>
          </a:p>
          <a:p>
            <a:pPr marL="177800" indent="-165735">
              <a:lnSpc>
                <a:spcPct val="100000"/>
              </a:lnSpc>
              <a:spcBef>
                <a:spcPts val="885"/>
              </a:spcBef>
              <a:buClr>
                <a:srgbClr val="EAEAF7"/>
              </a:buClr>
              <a:buSzPct val="72727"/>
              <a:buFont typeface="LM Sans 8"/>
              <a:buAutoNum type="arabicPlain" startAt="3"/>
              <a:tabLst>
                <a:tab pos="178435" algn="l"/>
              </a:tabLst>
            </a:pPr>
            <a:r>
              <a:rPr dirty="0" sz="1100" spc="-5">
                <a:latin typeface="LM Sans 10"/>
                <a:cs typeface="LM Sans 10"/>
                <a:hlinkClick r:id="rId13" action="ppaction://hlinksldjump"/>
              </a:rPr>
              <a:t>4.5 </a:t>
            </a:r>
            <a:r>
              <a:rPr dirty="0" sz="1100" spc="-10">
                <a:latin typeface="LM Sans 10"/>
                <a:cs typeface="LM Sans 10"/>
                <a:hlinkClick r:id="rId13" action="ppaction://hlinksldjump"/>
              </a:rPr>
              <a:t>Singular </a:t>
            </a:r>
            <a:r>
              <a:rPr dirty="0" sz="1100" spc="-15">
                <a:latin typeface="LM Sans 10"/>
                <a:cs typeface="LM Sans 10"/>
                <a:hlinkClick r:id="rId13" action="ppaction://hlinksldjump"/>
              </a:rPr>
              <a:t>Value</a:t>
            </a:r>
            <a:r>
              <a:rPr dirty="0" sz="1100" spc="-10">
                <a:latin typeface="LM Sans 10"/>
                <a:cs typeface="LM Sans 10"/>
                <a:hlinkClick r:id="rId13" action="ppaction://hlinksldjump"/>
              </a:rPr>
              <a:t> </a:t>
            </a:r>
            <a:r>
              <a:rPr dirty="0" sz="1100" spc="-5">
                <a:latin typeface="LM Sans 10"/>
                <a:cs typeface="LM Sans 10"/>
                <a:hlinkClick r:id="rId13" action="ppaction://hlinksldjump"/>
              </a:rPr>
              <a:t>Decomposition</a:t>
            </a:r>
            <a:endParaRPr sz="1100">
              <a:latin typeface="LM Sans 10"/>
              <a:cs typeface="LM Sans 10"/>
            </a:endParaRPr>
          </a:p>
          <a:p>
            <a:pPr marL="177800" indent="-165735">
              <a:lnSpc>
                <a:spcPct val="100000"/>
              </a:lnSpc>
              <a:spcBef>
                <a:spcPts val="885"/>
              </a:spcBef>
              <a:buClr>
                <a:srgbClr val="EAEAF7"/>
              </a:buClr>
              <a:buSzPct val="72727"/>
              <a:buFont typeface="LM Sans 8"/>
              <a:buAutoNum type="arabicPlain" startAt="3"/>
              <a:tabLst>
                <a:tab pos="178435" algn="l"/>
              </a:tabLst>
            </a:pPr>
            <a:r>
              <a:rPr dirty="0" sz="1100" spc="-5">
                <a:latin typeface="LM Sans 10"/>
                <a:cs typeface="LM Sans 10"/>
                <a:hlinkClick r:id="rId14" action="ppaction://hlinksldjump"/>
              </a:rPr>
              <a:t>4.6 Matrix</a:t>
            </a:r>
            <a:r>
              <a:rPr dirty="0" sz="1100" spc="-15">
                <a:latin typeface="LM Sans 10"/>
                <a:cs typeface="LM Sans 10"/>
                <a:hlinkClick r:id="rId14" action="ppaction://hlinksldjump"/>
              </a:rPr>
              <a:t> </a:t>
            </a:r>
            <a:r>
              <a:rPr dirty="0" sz="1100" spc="-10">
                <a:latin typeface="LM Sans 10"/>
                <a:cs typeface="LM Sans 10"/>
                <a:hlinkClick r:id="rId14" action="ppaction://hlinksldjump"/>
              </a:rPr>
              <a:t>Approximation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15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5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15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5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732"/>
            <a:ext cx="4608195" cy="207645"/>
            <a:chOff x="0" y="3248732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0444" y="160945"/>
            <a:ext cx="341693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0000FF"/>
                </a:solidFill>
                <a:latin typeface="LM Sans 10"/>
                <a:cs typeface="LM Sans 10"/>
              </a:rPr>
              <a:t>Construction </a:t>
            </a:r>
            <a:r>
              <a:rPr dirty="0" sz="1100" spc="-5">
                <a:solidFill>
                  <a:srgbClr val="0000FF"/>
                </a:solidFill>
                <a:latin typeface="LM Sans 10"/>
                <a:cs typeface="LM Sans 10"/>
              </a:rPr>
              <a:t>of the </a:t>
            </a:r>
            <a:r>
              <a:rPr dirty="0" sz="1100" spc="-10">
                <a:solidFill>
                  <a:srgbClr val="0000FF"/>
                </a:solidFill>
                <a:latin typeface="LM Sans 10"/>
                <a:cs typeface="LM Sans 10"/>
              </a:rPr>
              <a:t>right-singular</a:t>
            </a:r>
            <a:r>
              <a:rPr dirty="0" sz="1100" spc="-5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LM Sans 10"/>
                <a:cs typeface="LM Sans 10"/>
              </a:rPr>
              <a:t>vectors: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baseline="27777" sz="1200" spc="-15" i="1">
                <a:latin typeface="LM Sans 8"/>
                <a:cs typeface="LM Sans 8"/>
              </a:rPr>
              <a:t>T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 </a:t>
            </a:r>
            <a:r>
              <a:rPr dirty="0" sz="1100" spc="-5">
                <a:latin typeface="LM Sans 10"/>
                <a:cs typeface="LM Sans 10"/>
              </a:rPr>
              <a:t>is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symmetric, positive semidefinite</a:t>
            </a:r>
            <a:r>
              <a:rPr dirty="0" sz="1100" spc="-10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matrix.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8443" y="838643"/>
            <a:ext cx="1194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baseline="31250" sz="1200" spc="-15" i="1">
                <a:latin typeface="LM Sans 8"/>
                <a:cs typeface="LM Sans 8"/>
              </a:rPr>
              <a:t>T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15" i="1">
                <a:latin typeface="LM Sans 10"/>
                <a:cs typeface="LM Sans 10"/>
              </a:rPr>
              <a:t>PDP</a:t>
            </a:r>
            <a:r>
              <a:rPr dirty="0" baseline="31250" sz="1200" spc="22" i="1">
                <a:latin typeface="LM Sans 8"/>
                <a:cs typeface="LM Sans 8"/>
              </a:rPr>
              <a:t>T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20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P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165" y="518603"/>
            <a:ext cx="105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65">
                <a:latin typeface="Arial"/>
                <a:cs typeface="Arial"/>
              </a:rPr>
              <a:t>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165" y="762443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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165" y="851114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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9342" y="69034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8519" y="632230"/>
            <a:ext cx="711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0035" algn="l"/>
                <a:tab pos="628650" algn="l"/>
              </a:tabLst>
            </a:pPr>
            <a:r>
              <a:rPr dirty="0" sz="1100" spc="-15" i="1">
                <a:latin typeface="Verdana"/>
                <a:cs typeface="Verdana"/>
              </a:rPr>
              <a:t>λ</a:t>
            </a:r>
            <a:r>
              <a:rPr dirty="0" sz="1100" spc="-15" i="1">
                <a:latin typeface="Verdana"/>
                <a:cs typeface="Verdana"/>
              </a:rPr>
              <a:t>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i="1">
                <a:latin typeface="DejaVu Sans Condensed"/>
                <a:cs typeface="DejaVu Sans Condensed"/>
              </a:rPr>
              <a:t>	</a:t>
            </a: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9809" y="783969"/>
            <a:ext cx="1689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.</a:t>
            </a:r>
            <a:r>
              <a:rPr dirty="0" sz="1100" spc="-275">
                <a:latin typeface="LM Sans 10"/>
                <a:cs typeface="LM Sans 10"/>
              </a:rPr>
              <a:t> </a:t>
            </a:r>
            <a:r>
              <a:rPr dirty="0" baseline="-15151" sz="1650" spc="-7">
                <a:latin typeface="LM Sans 10"/>
                <a:cs typeface="LM Sans 10"/>
              </a:rPr>
              <a:t>.</a:t>
            </a:r>
            <a:endParaRPr baseline="-15151" sz="165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9738" y="821930"/>
            <a:ext cx="644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2455" algn="l"/>
              </a:tabLst>
            </a:pPr>
            <a:r>
              <a:rPr dirty="0" sz="1100" spc="-5">
                <a:latin typeface="LM Sans 10"/>
                <a:cs typeface="LM Sans 10"/>
              </a:rPr>
              <a:t>.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6246" y="872539"/>
            <a:ext cx="7937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  <a:tabLst>
                <a:tab pos="408940" algn="l"/>
                <a:tab pos="646430" algn="l"/>
              </a:tabLst>
            </a:pPr>
            <a:r>
              <a:rPr dirty="0" sz="1100" spc="-5">
                <a:latin typeface="LM Sans 10"/>
                <a:cs typeface="LM Sans 10"/>
              </a:rPr>
              <a:t>.	</a:t>
            </a:r>
            <a:r>
              <a:rPr dirty="0" baseline="5050" sz="1650" spc="-7">
                <a:latin typeface="LM Sans 10"/>
                <a:cs typeface="LM Sans 10"/>
              </a:rPr>
              <a:t>.	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  <a:tabLst>
                <a:tab pos="281940" algn="l"/>
                <a:tab pos="593090" algn="l"/>
              </a:tabLst>
            </a:pPr>
            <a:r>
              <a:rPr dirty="0" sz="1100" spc="-5">
                <a:latin typeface="LM Sans 10"/>
                <a:cs typeface="LM Sans 10"/>
              </a:rPr>
              <a:t>0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	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 i="1">
                <a:latin typeface="LM Sans 8"/>
                <a:cs typeface="LM Sans 8"/>
              </a:rPr>
              <a:t>n</a:t>
            </a:r>
            <a:endParaRPr baseline="-10416" sz="12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1581" y="518603"/>
            <a:ext cx="105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65">
                <a:latin typeface="Arial"/>
                <a:cs typeface="Arial"/>
              </a:rPr>
              <a:t>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1581" y="762443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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1581" y="851114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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91636" y="838643"/>
            <a:ext cx="307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0" i="1">
                <a:latin typeface="LM Sans 10"/>
                <a:cs typeface="LM Sans 10"/>
              </a:rPr>
              <a:t>P</a:t>
            </a:r>
            <a:r>
              <a:rPr dirty="0" baseline="31250" sz="1200" spc="60" i="1">
                <a:latin typeface="LM Sans 8"/>
                <a:cs typeface="LM Sans 8"/>
              </a:rPr>
              <a:t>T</a:t>
            </a:r>
            <a:r>
              <a:rPr dirty="0" baseline="31250" sz="1200" spc="-247" i="1">
                <a:latin typeface="LM Sans 8"/>
                <a:cs typeface="LM Sans 8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44" y="1368639"/>
            <a:ext cx="4054475" cy="7226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3500" marR="21399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LM Sans 10"/>
                <a:cs typeface="LM Sans 10"/>
              </a:rPr>
              <a:t>where </a:t>
            </a:r>
            <a:r>
              <a:rPr dirty="0" sz="1100" spc="-10" i="1">
                <a:latin typeface="LM Sans 10"/>
                <a:cs typeface="LM Sans 10"/>
              </a:rPr>
              <a:t>P </a:t>
            </a:r>
            <a:r>
              <a:rPr dirty="0" sz="1100" spc="-5">
                <a:latin typeface="LM Sans 10"/>
                <a:cs typeface="LM Sans 10"/>
              </a:rPr>
              <a:t>is </a:t>
            </a:r>
            <a:r>
              <a:rPr dirty="0" sz="1100" spc="-10">
                <a:latin typeface="LM Sans 10"/>
                <a:cs typeface="LM Sans 10"/>
              </a:rPr>
              <a:t>an orthogonal </a:t>
            </a:r>
            <a:r>
              <a:rPr dirty="0" sz="1100" spc="-5">
                <a:latin typeface="LM Sans 10"/>
                <a:cs typeface="LM Sans 10"/>
              </a:rPr>
              <a:t>matrix,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 i="1">
                <a:latin typeface="LM Sans 8"/>
                <a:cs typeface="LM Sans 8"/>
              </a:rPr>
              <a:t>i </a:t>
            </a:r>
            <a:r>
              <a:rPr dirty="0" sz="1100" spc="15" i="1">
                <a:latin typeface="DejaVu Sans Condensed"/>
                <a:cs typeface="DejaVu Sans Condensed"/>
              </a:rPr>
              <a:t>≥ </a:t>
            </a:r>
            <a:r>
              <a:rPr dirty="0" sz="1100" spc="-5">
                <a:latin typeface="LM Sans 10"/>
                <a:cs typeface="LM Sans 10"/>
              </a:rPr>
              <a:t>0 </a:t>
            </a:r>
            <a:r>
              <a:rPr dirty="0" sz="1100" spc="-15">
                <a:latin typeface="LM Sans 10"/>
                <a:cs typeface="LM Sans 10"/>
              </a:rPr>
              <a:t>are </a:t>
            </a:r>
            <a:r>
              <a:rPr dirty="0" sz="1100" spc="-5">
                <a:latin typeface="LM Sans 10"/>
                <a:cs typeface="LM Sans 10"/>
              </a:rPr>
              <a:t>eigenvalues of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baseline="27777" sz="1200" spc="-15" i="1">
                <a:latin typeface="LM Sans 8"/>
                <a:cs typeface="LM Sans 8"/>
              </a:rPr>
              <a:t>T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0">
                <a:latin typeface="LM Sans 10"/>
                <a:cs typeface="LM Sans 10"/>
              </a:rPr>
              <a:t>.  </a:t>
            </a:r>
            <a:r>
              <a:rPr dirty="0" sz="1100" spc="-5">
                <a:latin typeface="LM Sans 10"/>
                <a:cs typeface="LM Sans 10"/>
              </a:rPr>
              <a:t>Otherwise,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LM Sans 10"/>
              <a:cs typeface="LM Sans 10"/>
            </a:endParaRPr>
          </a:p>
          <a:p>
            <a:pPr marL="434340">
              <a:lnSpc>
                <a:spcPct val="100000"/>
              </a:lnSpc>
            </a:pP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baseline="31250" sz="1200" spc="-15" i="1">
                <a:latin typeface="LM Sans 8"/>
                <a:cs typeface="LM Sans 8"/>
              </a:rPr>
              <a:t>T</a:t>
            </a:r>
            <a:r>
              <a:rPr dirty="0" baseline="31250" sz="1200" spc="-202" i="1">
                <a:latin typeface="LM Sans 8"/>
                <a:cs typeface="LM Sans 8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6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baseline="60606" sz="1650" spc="150">
                <a:latin typeface="Arial"/>
                <a:cs typeface="Arial"/>
              </a:rPr>
              <a:t>.</a:t>
            </a:r>
            <a:r>
              <a:rPr dirty="0" sz="1100" spc="100" i="1">
                <a:latin typeface="LM Sans 10"/>
                <a:cs typeface="LM Sans 10"/>
              </a:rPr>
              <a:t>U</a:t>
            </a:r>
            <a:r>
              <a:rPr dirty="0" sz="1100" spc="100">
                <a:latin typeface="LM Sans 10"/>
                <a:cs typeface="LM Sans 10"/>
              </a:rPr>
              <a:t>Σ</a:t>
            </a:r>
            <a:r>
              <a:rPr dirty="0" sz="1100" spc="100" i="1">
                <a:latin typeface="LM Sans 10"/>
                <a:cs typeface="LM Sans 10"/>
              </a:rPr>
              <a:t>V</a:t>
            </a:r>
            <a:r>
              <a:rPr dirty="0" sz="1100" spc="-190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-195" i="1">
                <a:latin typeface="LM Sans 8"/>
                <a:cs typeface="LM Sans 8"/>
              </a:rPr>
              <a:t> </a:t>
            </a:r>
            <a:r>
              <a:rPr dirty="0" baseline="60606" sz="1650" spc="-30">
                <a:latin typeface="Arial"/>
                <a:cs typeface="Arial"/>
              </a:rPr>
              <a:t>Σ</a:t>
            </a:r>
            <a:r>
              <a:rPr dirty="0" baseline="65972" sz="1200" spc="-30" i="1">
                <a:latin typeface="LM Sans 8"/>
                <a:cs typeface="LM Sans 8"/>
              </a:rPr>
              <a:t>T</a:t>
            </a:r>
            <a:r>
              <a:rPr dirty="0" baseline="65972" sz="1200" spc="75" i="1">
                <a:latin typeface="LM Sans 8"/>
                <a:cs typeface="LM Sans 8"/>
              </a:rPr>
              <a:t> </a:t>
            </a:r>
            <a:r>
              <a:rPr dirty="0" sz="1100" spc="10">
                <a:latin typeface="LM Sans 10"/>
                <a:cs typeface="LM Sans 10"/>
              </a:rPr>
              <a:t>(</a:t>
            </a:r>
            <a:r>
              <a:rPr dirty="0" sz="1100" spc="10" i="1">
                <a:latin typeface="LM Sans 10"/>
                <a:cs typeface="LM Sans 10"/>
              </a:rPr>
              <a:t>U</a:t>
            </a:r>
            <a:r>
              <a:rPr dirty="0" sz="1100" spc="10">
                <a:latin typeface="LM Sans 10"/>
                <a:cs typeface="LM Sans 10"/>
              </a:rPr>
              <a:t>Σ</a:t>
            </a:r>
            <a:r>
              <a:rPr dirty="0" sz="1100" spc="10" i="1">
                <a:latin typeface="LM Sans 10"/>
                <a:cs typeface="LM Sans 10"/>
              </a:rPr>
              <a:t>V</a:t>
            </a:r>
            <a:r>
              <a:rPr dirty="0" sz="1100" spc="-190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-202" i="1">
                <a:latin typeface="LM Sans 8"/>
                <a:cs typeface="LM Sans 8"/>
              </a:rPr>
              <a:t> </a:t>
            </a:r>
            <a:r>
              <a:rPr dirty="0" sz="1100" spc="-5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V</a:t>
            </a:r>
            <a:r>
              <a:rPr dirty="0" sz="1100" spc="-190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Σ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-195" i="1">
                <a:latin typeface="LM Sans 8"/>
                <a:cs typeface="LM Sans 8"/>
              </a:rPr>
              <a:t> </a:t>
            </a:r>
            <a:r>
              <a:rPr dirty="0" sz="1100" spc="35" i="1">
                <a:latin typeface="LM Sans 10"/>
                <a:cs typeface="LM Sans 10"/>
              </a:rPr>
              <a:t>U</a:t>
            </a:r>
            <a:r>
              <a:rPr dirty="0" baseline="31250" sz="1200" spc="52" i="1">
                <a:latin typeface="LM Sans 8"/>
                <a:cs typeface="LM Sans 8"/>
              </a:rPr>
              <a:t>T</a:t>
            </a:r>
            <a:r>
              <a:rPr dirty="0" baseline="31250" sz="1200" spc="-195" i="1">
                <a:latin typeface="LM Sans 8"/>
                <a:cs typeface="LM Sans 8"/>
              </a:rPr>
              <a:t> </a:t>
            </a:r>
            <a:r>
              <a:rPr dirty="0" sz="1100" spc="20" i="1">
                <a:latin typeface="LM Sans 10"/>
                <a:cs typeface="LM Sans 10"/>
              </a:rPr>
              <a:t>U</a:t>
            </a:r>
            <a:r>
              <a:rPr dirty="0" sz="1100" spc="20">
                <a:latin typeface="LM Sans 10"/>
                <a:cs typeface="LM Sans 10"/>
              </a:rPr>
              <a:t>Σ</a:t>
            </a:r>
            <a:r>
              <a:rPr dirty="0" sz="1100" spc="20" i="1">
                <a:latin typeface="LM Sans 10"/>
                <a:cs typeface="LM Sans 10"/>
              </a:rPr>
              <a:t>V</a:t>
            </a:r>
            <a:r>
              <a:rPr dirty="0" sz="1100" spc="-190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254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V</a:t>
            </a:r>
            <a:r>
              <a:rPr dirty="0" sz="1100" spc="-190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Σ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-195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Σ</a:t>
            </a:r>
            <a:r>
              <a:rPr dirty="0" sz="1100" spc="-10" i="1">
                <a:latin typeface="LM Sans 10"/>
                <a:cs typeface="LM Sans 10"/>
              </a:rPr>
              <a:t>V</a:t>
            </a:r>
            <a:r>
              <a:rPr dirty="0" sz="1100" spc="-190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endParaRPr baseline="31250" sz="12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3269" y="2366948"/>
            <a:ext cx="264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4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V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7330" y="2290748"/>
            <a:ext cx="105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65">
                <a:latin typeface="Arial"/>
                <a:cs typeface="Arial"/>
              </a:rPr>
              <a:t>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7330" y="2379407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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3835" y="214758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68869" y="223617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9697" y="2160535"/>
            <a:ext cx="714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3210" algn="l"/>
                <a:tab pos="631825" algn="l"/>
              </a:tabLst>
            </a:pPr>
            <a:r>
              <a:rPr dirty="0" sz="1100" spc="-75" i="1">
                <a:latin typeface="Verdana"/>
                <a:cs typeface="Verdana"/>
              </a:rPr>
              <a:t>σ</a:t>
            </a:r>
            <a:r>
              <a:rPr dirty="0" sz="1100" spc="-75" i="1">
                <a:latin typeface="Verdana"/>
                <a:cs typeface="Verdana"/>
              </a:rPr>
              <a:t>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i="1">
                <a:latin typeface="DejaVu Sans Condensed"/>
                <a:cs typeface="DejaVu Sans Condensed"/>
              </a:rPr>
              <a:t>	</a:t>
            </a: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2580" y="2350222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24596" y="2350222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24596" y="2400832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01775" y="2400832"/>
            <a:ext cx="48768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90"/>
              </a:spcBef>
              <a:tabLst>
                <a:tab pos="290195" algn="l"/>
              </a:tabLst>
            </a:pPr>
            <a:r>
              <a:rPr dirty="0" sz="1100" spc="-5">
                <a:latin typeface="LM Sans 10"/>
                <a:cs typeface="LM Sans 10"/>
              </a:rPr>
              <a:t>.	</a:t>
            </a:r>
            <a:r>
              <a:rPr dirty="0" baseline="35353" sz="1650" spc="-7">
                <a:latin typeface="LM Sans 10"/>
                <a:cs typeface="LM Sans 10"/>
              </a:rPr>
              <a:t>.</a:t>
            </a:r>
            <a:r>
              <a:rPr dirty="0" baseline="35353" sz="1650" spc="-442">
                <a:latin typeface="LM Sans 10"/>
                <a:cs typeface="LM Sans 10"/>
              </a:rPr>
              <a:t> </a:t>
            </a:r>
            <a:r>
              <a:rPr dirty="0" baseline="20202" sz="1650" spc="-7">
                <a:latin typeface="LM Sans 10"/>
                <a:cs typeface="LM Sans 10"/>
              </a:rPr>
              <a:t>.</a:t>
            </a:r>
            <a:r>
              <a:rPr dirty="0" baseline="20202" sz="1650" spc="-442">
                <a:latin typeface="LM Sans 10"/>
                <a:cs typeface="LM Sans 10"/>
              </a:rPr>
              <a:t> </a:t>
            </a:r>
            <a:r>
              <a:rPr dirty="0" baseline="5050" sz="1650" spc="-7">
                <a:latin typeface="LM Sans 10"/>
                <a:cs typeface="LM Sans 10"/>
              </a:rPr>
              <a:t>.</a:t>
            </a:r>
            <a:endParaRPr baseline="5050" sz="165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  <a:tabLst>
                <a:tab pos="271145" algn="l"/>
              </a:tabLst>
            </a:pPr>
            <a:r>
              <a:rPr dirty="0" sz="1100" spc="-5">
                <a:latin typeface="LM Sans 10"/>
                <a:cs typeface="LM Sans 10"/>
              </a:rPr>
              <a:t>0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8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80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46313" y="2522637"/>
            <a:ext cx="21462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-30" i="1">
                <a:latin typeface="Verdana"/>
                <a:cs typeface="Verdana"/>
              </a:rPr>
              <a:t>σ</a:t>
            </a:r>
            <a:r>
              <a:rPr dirty="0" sz="800" spc="-2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50885" y="2644481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97330" y="2046895"/>
            <a:ext cx="936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31215" algn="l"/>
              </a:tabLst>
            </a:pPr>
            <a:r>
              <a:rPr dirty="0" sz="1100" spc="-135">
                <a:latin typeface="Arial"/>
                <a:cs typeface="Arial"/>
              </a:rPr>
              <a:t></a:t>
            </a:r>
            <a:r>
              <a:rPr dirty="0" sz="1100" spc="-135">
                <a:latin typeface="Arial"/>
                <a:cs typeface="Arial"/>
              </a:rPr>
              <a:t>	</a:t>
            </a:r>
            <a:r>
              <a:rPr dirty="0" sz="1100" spc="-330">
                <a:latin typeface="Arial"/>
                <a:cs typeface="Arial"/>
              </a:rPr>
              <a:t>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15947" y="2290735"/>
            <a:ext cx="105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65">
                <a:latin typeface="Arial"/>
                <a:cs typeface="Arial"/>
              </a:rPr>
              <a:t>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15947" y="2379407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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31403" y="2366935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LM Sans 10"/>
                <a:cs typeface="LM Sans 10"/>
              </a:rPr>
              <a:t>V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46147" y="2347060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7211" y="2971646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444" y="2893071"/>
            <a:ext cx="1668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Hence </a:t>
            </a:r>
            <a:r>
              <a:rPr dirty="0" sz="1100" spc="-10" i="1">
                <a:latin typeface="LM Sans 10"/>
                <a:cs typeface="LM Sans 10"/>
              </a:rPr>
              <a:t>V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10" i="1">
                <a:latin typeface="LM Sans 10"/>
                <a:cs typeface="LM Sans 10"/>
              </a:rPr>
              <a:t>P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LM Sans 8"/>
                <a:cs typeface="LM Sans 8"/>
              </a:rPr>
              <a:t>2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 i="1">
                <a:latin typeface="LM Sans 8"/>
                <a:cs typeface="LM Sans 8"/>
              </a:rPr>
              <a:t>i</a:t>
            </a:r>
            <a:r>
              <a:rPr dirty="0" baseline="-10416" sz="1200" spc="-37" i="1">
                <a:latin typeface="LM Sans 8"/>
                <a:cs typeface="LM Sans 8"/>
              </a:rPr>
              <a:t> 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44" y="20826"/>
            <a:ext cx="235839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Construction </a:t>
            </a:r>
            <a:r>
              <a:rPr dirty="0" spc="-5"/>
              <a:t>of the </a:t>
            </a:r>
            <a:r>
              <a:rPr dirty="0" spc="-10"/>
              <a:t>left-singular</a:t>
            </a:r>
            <a:r>
              <a:rPr dirty="0" spc="-25"/>
              <a:t> </a:t>
            </a:r>
            <a:r>
              <a:rPr dirty="0" spc="-10"/>
              <a:t>vectors: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40" y="356513"/>
            <a:ext cx="41738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LM Sans 10"/>
                <a:cs typeface="LM Sans 10"/>
              </a:rPr>
              <a:t>SDS</a:t>
            </a:r>
            <a:r>
              <a:rPr dirty="0" baseline="31250" sz="1200" spc="22" i="1">
                <a:latin typeface="LM Sans 8"/>
                <a:cs typeface="LM Sans 8"/>
              </a:rPr>
              <a:t>T</a:t>
            </a:r>
            <a:r>
              <a:rPr dirty="0" baseline="31250" sz="1200" spc="254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AA</a:t>
            </a:r>
            <a:r>
              <a:rPr dirty="0" baseline="31250" sz="1200" spc="-15" i="1">
                <a:latin typeface="LM Sans 8"/>
                <a:cs typeface="LM Sans 8"/>
              </a:rPr>
              <a:t>T</a:t>
            </a:r>
            <a:r>
              <a:rPr dirty="0" baseline="31250" sz="1200" spc="262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70">
                <a:latin typeface="LM Sans 10"/>
                <a:cs typeface="LM Sans 10"/>
              </a:rPr>
              <a:t> </a:t>
            </a:r>
            <a:r>
              <a:rPr dirty="0" baseline="60606" sz="1650" spc="150">
                <a:latin typeface="Arial"/>
                <a:cs typeface="Arial"/>
              </a:rPr>
              <a:t>.</a:t>
            </a:r>
            <a:r>
              <a:rPr dirty="0" sz="1100" spc="100" i="1">
                <a:latin typeface="LM Sans 10"/>
                <a:cs typeface="LM Sans 10"/>
              </a:rPr>
              <a:t>U</a:t>
            </a:r>
            <a:r>
              <a:rPr dirty="0" sz="1100" spc="100">
                <a:latin typeface="LM Sans 10"/>
                <a:cs typeface="LM Sans 10"/>
              </a:rPr>
              <a:t>Σ</a:t>
            </a:r>
            <a:r>
              <a:rPr dirty="0" sz="1100" spc="100" i="1">
                <a:latin typeface="LM Sans 10"/>
                <a:cs typeface="LM Sans 10"/>
              </a:rPr>
              <a:t>V</a:t>
            </a:r>
            <a:r>
              <a:rPr dirty="0" sz="1100" spc="-190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-195" i="1">
                <a:latin typeface="LM Sans 8"/>
                <a:cs typeface="LM Sans 8"/>
              </a:rPr>
              <a:t> </a:t>
            </a:r>
            <a:r>
              <a:rPr dirty="0" baseline="60606" sz="1650" spc="-44">
                <a:latin typeface="Arial"/>
                <a:cs typeface="Arial"/>
              </a:rPr>
              <a:t>Σ</a:t>
            </a:r>
            <a:r>
              <a:rPr dirty="0" baseline="60606" sz="1650" spc="-187">
                <a:latin typeface="Arial"/>
                <a:cs typeface="Arial"/>
              </a:rPr>
              <a:t> </a:t>
            </a:r>
            <a:r>
              <a:rPr dirty="0" sz="1100" spc="10">
                <a:latin typeface="LM Sans 10"/>
                <a:cs typeface="LM Sans 10"/>
              </a:rPr>
              <a:t>(</a:t>
            </a:r>
            <a:r>
              <a:rPr dirty="0" sz="1100" spc="10" i="1">
                <a:latin typeface="LM Sans 10"/>
                <a:cs typeface="LM Sans 10"/>
              </a:rPr>
              <a:t>U</a:t>
            </a:r>
            <a:r>
              <a:rPr dirty="0" sz="1100" spc="10">
                <a:latin typeface="LM Sans 10"/>
                <a:cs typeface="LM Sans 10"/>
              </a:rPr>
              <a:t>Σ</a:t>
            </a:r>
            <a:r>
              <a:rPr dirty="0" sz="1100" spc="10" i="1">
                <a:latin typeface="LM Sans 10"/>
                <a:cs typeface="LM Sans 10"/>
              </a:rPr>
              <a:t>V</a:t>
            </a:r>
            <a:r>
              <a:rPr dirty="0" sz="1100" spc="-190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-195" i="1">
                <a:latin typeface="LM Sans 8"/>
                <a:cs typeface="LM Sans 8"/>
              </a:rPr>
              <a:t> </a:t>
            </a:r>
            <a:r>
              <a:rPr dirty="0" sz="1100" spc="-5">
                <a:latin typeface="LM Sans 10"/>
                <a:cs typeface="LM Sans 10"/>
              </a:rPr>
              <a:t>)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262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20" i="1">
                <a:latin typeface="LM Sans 10"/>
                <a:cs typeface="LM Sans 10"/>
              </a:rPr>
              <a:t>U</a:t>
            </a:r>
            <a:r>
              <a:rPr dirty="0" sz="1100" spc="20">
                <a:latin typeface="LM Sans 10"/>
                <a:cs typeface="LM Sans 10"/>
              </a:rPr>
              <a:t>Σ</a:t>
            </a:r>
            <a:r>
              <a:rPr dirty="0" sz="1100" spc="20" i="1">
                <a:latin typeface="LM Sans 10"/>
                <a:cs typeface="LM Sans 10"/>
              </a:rPr>
              <a:t>V</a:t>
            </a:r>
            <a:r>
              <a:rPr dirty="0" sz="1100" spc="-190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-195" i="1">
                <a:latin typeface="LM Sans 8"/>
                <a:cs typeface="LM Sans 8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V</a:t>
            </a:r>
            <a:r>
              <a:rPr dirty="0" sz="1100" spc="-190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Σ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-195" i="1">
                <a:latin typeface="LM Sans 8"/>
                <a:cs typeface="LM Sans 8"/>
              </a:rPr>
              <a:t> </a:t>
            </a:r>
            <a:r>
              <a:rPr dirty="0" sz="1100" spc="35" i="1">
                <a:latin typeface="LM Sans 10"/>
                <a:cs typeface="LM Sans 10"/>
              </a:rPr>
              <a:t>U</a:t>
            </a:r>
            <a:r>
              <a:rPr dirty="0" baseline="31250" sz="1200" spc="52" i="1">
                <a:latin typeface="LM Sans 8"/>
                <a:cs typeface="LM Sans 8"/>
              </a:rPr>
              <a:t>T</a:t>
            </a:r>
            <a:r>
              <a:rPr dirty="0" baseline="31250" sz="1200" spc="254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15" i="1">
                <a:latin typeface="LM Sans 10"/>
                <a:cs typeface="LM Sans 10"/>
              </a:rPr>
              <a:t>U</a:t>
            </a:r>
            <a:r>
              <a:rPr dirty="0" sz="1100" spc="15">
                <a:latin typeface="LM Sans 10"/>
                <a:cs typeface="LM Sans 10"/>
              </a:rPr>
              <a:t>ΣΣ</a:t>
            </a:r>
            <a:r>
              <a:rPr dirty="0" baseline="31250" sz="1200" spc="22" i="1">
                <a:latin typeface="LM Sans 8"/>
                <a:cs typeface="LM Sans 8"/>
              </a:rPr>
              <a:t>T</a:t>
            </a:r>
            <a:r>
              <a:rPr dirty="0" baseline="31250" sz="1200" spc="-195" i="1">
                <a:latin typeface="LM Sans 8"/>
                <a:cs typeface="LM Sans 8"/>
              </a:rPr>
              <a:t> </a:t>
            </a:r>
            <a:r>
              <a:rPr dirty="0" sz="1100" spc="35" i="1">
                <a:latin typeface="LM Sans 10"/>
                <a:cs typeface="LM Sans 10"/>
              </a:rPr>
              <a:t>U</a:t>
            </a:r>
            <a:r>
              <a:rPr dirty="0" baseline="31250" sz="1200" spc="52" i="1">
                <a:latin typeface="LM Sans 8"/>
                <a:cs typeface="LM Sans 8"/>
              </a:rPr>
              <a:t>T</a:t>
            </a:r>
            <a:endParaRPr baseline="31250" sz="12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889" y="824051"/>
            <a:ext cx="2673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4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U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9694" y="747851"/>
            <a:ext cx="105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65">
                <a:latin typeface="Arial"/>
                <a:cs typeface="Arial"/>
              </a:rPr>
              <a:t>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9694" y="836509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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6186" y="60468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1221" y="69327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2049" y="617637"/>
            <a:ext cx="714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3210" algn="l"/>
                <a:tab pos="631825" algn="l"/>
              </a:tabLst>
            </a:pPr>
            <a:r>
              <a:rPr dirty="0" sz="1100" spc="-75" i="1">
                <a:latin typeface="Verdana"/>
                <a:cs typeface="Verdana"/>
              </a:rPr>
              <a:t>σ</a:t>
            </a:r>
            <a:r>
              <a:rPr dirty="0" sz="1100" spc="-75" i="1">
                <a:latin typeface="Verdana"/>
                <a:cs typeface="Verdana"/>
              </a:rPr>
              <a:t>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i="1">
                <a:latin typeface="DejaVu Sans Condensed"/>
                <a:cs typeface="DejaVu Sans Condensed"/>
              </a:rPr>
              <a:t>	</a:t>
            </a: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4932" y="807325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6947" y="807325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6947" y="857934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4139" y="857934"/>
            <a:ext cx="48768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90"/>
              </a:spcBef>
              <a:tabLst>
                <a:tab pos="290195" algn="l"/>
              </a:tabLst>
            </a:pPr>
            <a:r>
              <a:rPr dirty="0" sz="1100" spc="-5">
                <a:latin typeface="LM Sans 10"/>
                <a:cs typeface="LM Sans 10"/>
              </a:rPr>
              <a:t>.	</a:t>
            </a:r>
            <a:r>
              <a:rPr dirty="0" baseline="35353" sz="1650" spc="-7">
                <a:latin typeface="LM Sans 10"/>
                <a:cs typeface="LM Sans 10"/>
              </a:rPr>
              <a:t>.</a:t>
            </a:r>
            <a:r>
              <a:rPr dirty="0" baseline="35353" sz="1650" spc="-442">
                <a:latin typeface="LM Sans 10"/>
                <a:cs typeface="LM Sans 10"/>
              </a:rPr>
              <a:t> </a:t>
            </a:r>
            <a:r>
              <a:rPr dirty="0" baseline="20202" sz="1650" spc="-7">
                <a:latin typeface="LM Sans 10"/>
                <a:cs typeface="LM Sans 10"/>
              </a:rPr>
              <a:t>.</a:t>
            </a:r>
            <a:r>
              <a:rPr dirty="0" baseline="20202" sz="1650" spc="-442">
                <a:latin typeface="LM Sans 10"/>
                <a:cs typeface="LM Sans 10"/>
              </a:rPr>
              <a:t> </a:t>
            </a:r>
            <a:r>
              <a:rPr dirty="0" baseline="5050" sz="1650" spc="-7">
                <a:latin typeface="LM Sans 10"/>
                <a:cs typeface="LM Sans 10"/>
              </a:rPr>
              <a:t>.</a:t>
            </a:r>
            <a:endParaRPr baseline="5050" sz="165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  <a:tabLst>
                <a:tab pos="271145" algn="l"/>
              </a:tabLst>
            </a:pPr>
            <a:r>
              <a:rPr dirty="0" sz="1100" spc="-5">
                <a:latin typeface="LM Sans 10"/>
                <a:cs typeface="LM Sans 10"/>
              </a:rPr>
              <a:t>0	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8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80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8664" y="979740"/>
            <a:ext cx="21462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-30" i="1">
                <a:latin typeface="Verdana"/>
                <a:cs typeface="Verdana"/>
              </a:rPr>
              <a:t>σ</a:t>
            </a:r>
            <a:r>
              <a:rPr dirty="0" sz="800" spc="-2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3236" y="1101584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9694" y="503998"/>
            <a:ext cx="936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31215" algn="l"/>
              </a:tabLst>
            </a:pPr>
            <a:r>
              <a:rPr dirty="0" sz="1100" spc="-135">
                <a:latin typeface="Arial"/>
                <a:cs typeface="Arial"/>
              </a:rPr>
              <a:t></a:t>
            </a:r>
            <a:r>
              <a:rPr dirty="0" sz="1100" spc="-135">
                <a:latin typeface="Arial"/>
                <a:cs typeface="Arial"/>
              </a:rPr>
              <a:t>	</a:t>
            </a:r>
            <a:r>
              <a:rPr dirty="0" sz="1100" spc="-330">
                <a:latin typeface="Arial"/>
                <a:cs typeface="Arial"/>
              </a:rPr>
              <a:t>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8311" y="747838"/>
            <a:ext cx="105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65">
                <a:latin typeface="Arial"/>
                <a:cs typeface="Arial"/>
              </a:rPr>
              <a:t>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8311" y="836509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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0218" y="804162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3754" y="824038"/>
            <a:ext cx="26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LM Sans 10"/>
                <a:cs typeface="LM Sans 10"/>
              </a:rPr>
              <a:t>U</a:t>
            </a:r>
            <a:r>
              <a:rPr dirty="0" sz="1100" spc="15" i="1">
                <a:latin typeface="LM Sans 10"/>
                <a:cs typeface="LM Sans 10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444" y="1351621"/>
            <a:ext cx="433260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LM Sans 10"/>
                <a:cs typeface="LM Sans 10"/>
              </a:rPr>
              <a:t>Since </a:t>
            </a:r>
            <a:r>
              <a:rPr dirty="0" sz="1100" spc="-10" i="1">
                <a:latin typeface="LM Sans 10"/>
                <a:cs typeface="LM Sans 10"/>
              </a:rPr>
              <a:t>AA</a:t>
            </a:r>
            <a:r>
              <a:rPr dirty="0" baseline="27777" sz="1200" spc="-15" i="1">
                <a:latin typeface="LM Sans 8"/>
                <a:cs typeface="LM Sans 8"/>
              </a:rPr>
              <a:t>T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baseline="27777" sz="1200" spc="-15" i="1">
                <a:latin typeface="LM Sans 8"/>
                <a:cs typeface="LM Sans 8"/>
              </a:rPr>
              <a:t>T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have the </a:t>
            </a:r>
            <a:r>
              <a:rPr dirty="0" sz="1100" spc="-10">
                <a:latin typeface="LM Sans 10"/>
                <a:cs typeface="LM Sans 10"/>
              </a:rPr>
              <a:t>same </a:t>
            </a:r>
            <a:r>
              <a:rPr dirty="0" sz="1100" spc="-5">
                <a:latin typeface="LM Sans 10"/>
                <a:cs typeface="LM Sans 10"/>
              </a:rPr>
              <a:t>nonzero eigenvalues the nonzero  entries of the </a:t>
            </a:r>
            <a:r>
              <a:rPr dirty="0" sz="1100" spc="-10">
                <a:latin typeface="LM Sans 10"/>
                <a:cs typeface="LM Sans 10"/>
              </a:rPr>
              <a:t>Σ </a:t>
            </a:r>
            <a:r>
              <a:rPr dirty="0" sz="1100" spc="-5">
                <a:latin typeface="LM Sans 10"/>
                <a:cs typeface="LM Sans 10"/>
              </a:rPr>
              <a:t>matrices in the </a:t>
            </a:r>
            <a:r>
              <a:rPr dirty="0" sz="1100" spc="-10">
                <a:latin typeface="LM Sans 10"/>
                <a:cs typeface="LM Sans 10"/>
              </a:rPr>
              <a:t>SVD </a:t>
            </a:r>
            <a:r>
              <a:rPr dirty="0" sz="1100" spc="-15">
                <a:latin typeface="LM Sans 10"/>
                <a:cs typeface="LM Sans 10"/>
              </a:rPr>
              <a:t>for </a:t>
            </a:r>
            <a:r>
              <a:rPr dirty="0" sz="1100">
                <a:latin typeface="LM Sans 10"/>
                <a:cs typeface="LM Sans 10"/>
              </a:rPr>
              <a:t>both </a:t>
            </a:r>
            <a:r>
              <a:rPr dirty="0" sz="1100" spc="-5">
                <a:latin typeface="LM Sans 10"/>
                <a:cs typeface="LM Sans 10"/>
              </a:rPr>
              <a:t>cases have to </a:t>
            </a:r>
            <a:r>
              <a:rPr dirty="0" sz="1100" spc="10">
                <a:latin typeface="LM Sans 10"/>
                <a:cs typeface="LM Sans 10"/>
              </a:rPr>
              <a:t>be </a:t>
            </a:r>
            <a:r>
              <a:rPr dirty="0" sz="1100" spc="-10">
                <a:latin typeface="LM Sans 10"/>
                <a:cs typeface="LM Sans 10"/>
              </a:rPr>
              <a:t>the </a:t>
            </a:r>
            <a:r>
              <a:rPr dirty="0" sz="1100" spc="-5">
                <a:latin typeface="LM Sans 10"/>
                <a:cs typeface="LM Sans 10"/>
              </a:rPr>
              <a:t>same.  </a:t>
            </a:r>
            <a:r>
              <a:rPr dirty="0" sz="1100" spc="-25">
                <a:latin typeface="LM Sans 10"/>
                <a:cs typeface="LM Sans 10"/>
              </a:rPr>
              <a:t>We </a:t>
            </a:r>
            <a:r>
              <a:rPr dirty="0" sz="1100" spc="-10">
                <a:latin typeface="LM Sans 10"/>
                <a:cs typeface="LM Sans 10"/>
              </a:rPr>
              <a:t>can</a:t>
            </a:r>
            <a:r>
              <a:rPr dirty="0" sz="1100" spc="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see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1602" y="1984742"/>
            <a:ext cx="10039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7545" algn="l"/>
                <a:tab pos="916940" algn="l"/>
              </a:tabLst>
            </a:pPr>
            <a:r>
              <a:rPr dirty="0" sz="800" spc="-5" i="1">
                <a:latin typeface="LM Sans 8"/>
                <a:cs typeface="LM Sans 8"/>
              </a:rPr>
              <a:t>T</a:t>
            </a:r>
            <a:r>
              <a:rPr dirty="0" sz="800" spc="-5" i="1">
                <a:latin typeface="LM Sans 8"/>
                <a:cs typeface="LM Sans 8"/>
              </a:rPr>
              <a:t>	</a:t>
            </a:r>
            <a:r>
              <a:rPr dirty="0" sz="800" spc="-5" i="1">
                <a:latin typeface="LM Sans 8"/>
                <a:cs typeface="LM Sans 8"/>
              </a:rPr>
              <a:t>T</a:t>
            </a:r>
            <a:r>
              <a:rPr dirty="0" sz="800" spc="-5" i="1">
                <a:latin typeface="LM Sans 8"/>
                <a:cs typeface="LM Sans 8"/>
              </a:rPr>
              <a:t>	</a:t>
            </a:r>
            <a:r>
              <a:rPr dirty="0" sz="800" spc="-5" i="1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0343" y="2076271"/>
            <a:ext cx="195516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36880" algn="l"/>
                <a:tab pos="783590" algn="l"/>
                <a:tab pos="1341755" algn="l"/>
                <a:tab pos="1634489" algn="l"/>
                <a:tab pos="1875155" algn="l"/>
              </a:tabLst>
            </a:pPr>
            <a:r>
              <a:rPr dirty="0" baseline="6944" sz="1200" spc="-7" i="1">
                <a:latin typeface="LM Sans 8"/>
                <a:cs typeface="LM Sans 8"/>
              </a:rPr>
              <a:t>i	j	</a:t>
            </a:r>
            <a:r>
              <a:rPr dirty="0" sz="800" spc="-5" i="1">
                <a:latin typeface="LM Sans 8"/>
                <a:cs typeface="LM Sans 8"/>
              </a:rPr>
              <a:t>i	</a:t>
            </a:r>
            <a:r>
              <a:rPr dirty="0" baseline="6944" sz="1200" spc="-7" i="1">
                <a:latin typeface="LM Sans 8"/>
                <a:cs typeface="LM Sans 8"/>
              </a:rPr>
              <a:t>j	i	j</a:t>
            </a:r>
            <a:endParaRPr baseline="6944" sz="12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51097" y="2004617"/>
            <a:ext cx="25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latin typeface="DejaVu Sans Condensed"/>
                <a:cs typeface="DejaVu Sans Condensed"/>
              </a:rPr>
              <a:t>ƒ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5621" y="2004617"/>
            <a:ext cx="2924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Av </a:t>
            </a:r>
            <a:r>
              <a:rPr dirty="0" sz="1100" spc="-5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Av </a:t>
            </a:r>
            <a:r>
              <a:rPr dirty="0" sz="1100" spc="-5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 i="1">
                <a:latin typeface="LM Sans 10"/>
                <a:cs typeface="LM Sans 10"/>
              </a:rPr>
              <a:t>v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 A</a:t>
            </a:r>
            <a:r>
              <a:rPr dirty="0" sz="1100" spc="-10">
                <a:latin typeface="LM Sans 10"/>
                <a:cs typeface="LM Sans 10"/>
              </a:rPr>
              <a:t>)</a:t>
            </a:r>
            <a:r>
              <a:rPr dirty="0" sz="1100" spc="-10" i="1">
                <a:latin typeface="LM Sans 10"/>
                <a:cs typeface="LM Sans 10"/>
              </a:rPr>
              <a:t>v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 i="1">
                <a:latin typeface="LM Sans 10"/>
                <a:cs typeface="LM Sans 10"/>
              </a:rPr>
              <a:t>v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sz="1100" spc="-10" i="1">
                <a:latin typeface="LM Sans 10"/>
                <a:cs typeface="LM Sans 10"/>
              </a:rPr>
              <a:t>v </a:t>
            </a:r>
            <a:r>
              <a:rPr dirty="0" sz="1100" spc="-5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5">
                <a:latin typeface="LM Sans 10"/>
                <a:cs typeface="LM Sans 10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75" i="1">
                <a:latin typeface="DejaVu Sans Condensed"/>
                <a:cs typeface="DejaVu Sans Condensed"/>
              </a:rPr>
              <a:t>∀ </a:t>
            </a:r>
            <a:r>
              <a:rPr dirty="0" sz="1100" spc="-5" i="1">
                <a:latin typeface="LM Sans 10"/>
                <a:cs typeface="LM Sans 10"/>
              </a:rPr>
              <a:t>i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1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j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10281" y="2814993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79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044" y="2313468"/>
            <a:ext cx="3771265" cy="673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which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implies that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30" i="1">
                <a:latin typeface="DejaVu Sans Condensed"/>
                <a:cs typeface="DejaVu Sans Condensed"/>
              </a:rPr>
              <a:t>{</a:t>
            </a:r>
            <a:r>
              <a:rPr dirty="0" sz="1100" spc="-30" i="1">
                <a:latin typeface="LM Sans 10"/>
                <a:cs typeface="LM Sans 10"/>
              </a:rPr>
              <a:t>Av</a:t>
            </a:r>
            <a:r>
              <a:rPr dirty="0" baseline="-10416" sz="1200" spc="-44">
                <a:latin typeface="LM Sans 8"/>
                <a:cs typeface="LM Sans 8"/>
              </a:rPr>
              <a:t>1</a:t>
            </a:r>
            <a:r>
              <a:rPr dirty="0" sz="1100" spc="-30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5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45" i="1">
                <a:latin typeface="DejaVu Sans Condensed"/>
                <a:cs typeface="DejaVu Sans Condensed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Av</a:t>
            </a:r>
            <a:r>
              <a:rPr dirty="0" baseline="-10416" sz="1200" spc="-7" i="1">
                <a:latin typeface="LM Sans 8"/>
                <a:cs typeface="LM Sans 8"/>
              </a:rPr>
              <a:t>r</a:t>
            </a:r>
            <a:r>
              <a:rPr dirty="0" baseline="-10416" sz="1200" spc="-225" i="1">
                <a:latin typeface="LM Sans 8"/>
                <a:cs typeface="LM Sans 8"/>
              </a:rPr>
              <a:t> </a:t>
            </a:r>
            <a:r>
              <a:rPr dirty="0" sz="1100" spc="-85" i="1">
                <a:latin typeface="DejaVu Sans Condensed"/>
                <a:cs typeface="DejaVu Sans Condensed"/>
              </a:rPr>
              <a:t>}</a:t>
            </a:r>
            <a:r>
              <a:rPr dirty="0" sz="1100" spc="40" i="1">
                <a:latin typeface="DejaVu Sans Condensed"/>
                <a:cs typeface="DejaVu Sans Condensed"/>
              </a:rPr>
              <a:t> </a:t>
            </a:r>
            <a:r>
              <a:rPr dirty="0" sz="1100" spc="-5">
                <a:latin typeface="LM Sans 10"/>
                <a:cs typeface="LM Sans 10"/>
              </a:rPr>
              <a:t>is </a:t>
            </a:r>
            <a:r>
              <a:rPr dirty="0" sz="1100" spc="-10">
                <a:latin typeface="LM Sans 10"/>
                <a:cs typeface="LM Sans 10"/>
              </a:rPr>
              <a:t>an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orthogonal </a:t>
            </a:r>
            <a:r>
              <a:rPr dirty="0" sz="1100" spc="-5">
                <a:latin typeface="LM Sans 10"/>
                <a:cs typeface="LM Sans 10"/>
              </a:rPr>
              <a:t>basis of</a:t>
            </a:r>
            <a:r>
              <a:rPr dirty="0" sz="1100" spc="-10">
                <a:latin typeface="LM Sans 10"/>
                <a:cs typeface="LM Sans 10"/>
              </a:rPr>
              <a:t> an</a:t>
            </a:r>
            <a:endParaRPr sz="110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dirty="0" sz="1100" spc="-5" i="1">
                <a:latin typeface="LM Sans 10"/>
                <a:cs typeface="LM Sans 10"/>
              </a:rPr>
              <a:t>r</a:t>
            </a:r>
            <a:r>
              <a:rPr dirty="0" sz="1100" spc="-254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-dimensional subspace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of</a:t>
            </a:r>
            <a:r>
              <a:rPr dirty="0" sz="1100">
                <a:latin typeface="LM Sans 10"/>
                <a:cs typeface="LM Sans 10"/>
              </a:rPr>
              <a:t> </a:t>
            </a:r>
            <a:r>
              <a:rPr dirty="0" sz="1100" spc="15">
                <a:latin typeface="Arial"/>
                <a:cs typeface="Arial"/>
              </a:rPr>
              <a:t>R</a:t>
            </a:r>
            <a:r>
              <a:rPr dirty="0" baseline="27777" sz="1200" spc="22" i="1">
                <a:latin typeface="LM Sans 8"/>
                <a:cs typeface="LM Sans 8"/>
              </a:rPr>
              <a:t>m</a:t>
            </a:r>
            <a:r>
              <a:rPr dirty="0" sz="1100" spc="15">
                <a:latin typeface="LM Sans 10"/>
                <a:cs typeface="LM Sans 10"/>
              </a:rPr>
              <a:t>,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15">
                <a:latin typeface="LM Sans 10"/>
                <a:cs typeface="LM Sans 10"/>
              </a:rPr>
              <a:t>for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m</a:t>
            </a:r>
            <a:r>
              <a:rPr dirty="0" sz="1100" spc="-50" i="1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≥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r</a:t>
            </a:r>
            <a:r>
              <a:rPr dirty="0" sz="1100" spc="-250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.</a:t>
            </a:r>
            <a:r>
              <a:rPr dirty="0" sz="1100" spc="1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Set</a:t>
            </a:r>
            <a:endParaRPr sz="1100">
              <a:latin typeface="LM Sans 10"/>
              <a:cs typeface="LM Sans 10"/>
            </a:endParaRPr>
          </a:p>
          <a:p>
            <a:pPr marL="1087755">
              <a:lnSpc>
                <a:spcPct val="100000"/>
              </a:lnSpc>
              <a:spcBef>
                <a:spcPts val="1110"/>
              </a:spcBef>
            </a:pPr>
            <a:r>
              <a:rPr dirty="0" sz="1100" spc="-5" i="1">
                <a:latin typeface="LM Sans 10"/>
                <a:cs typeface="LM Sans 10"/>
              </a:rPr>
              <a:t>u</a:t>
            </a:r>
            <a:r>
              <a:rPr dirty="0" baseline="-10416" sz="1200" spc="-7" i="1">
                <a:latin typeface="LM Sans 8"/>
                <a:cs typeface="LM Sans 8"/>
              </a:rPr>
              <a:t>i</a:t>
            </a:r>
            <a:r>
              <a:rPr dirty="0" baseline="-10416" sz="1200" spc="217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:=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Av</a:t>
            </a:r>
            <a:r>
              <a:rPr dirty="0" baseline="-10416" sz="1200" spc="-7" i="1">
                <a:latin typeface="LM Sans 8"/>
                <a:cs typeface="LM Sans 8"/>
              </a:rPr>
              <a:t>i</a:t>
            </a:r>
            <a:r>
              <a:rPr dirty="0" baseline="-10416" sz="1200" spc="-232" i="1">
                <a:latin typeface="LM Sans 8"/>
                <a:cs typeface="LM Sans 8"/>
              </a:rPr>
              <a:t> </a:t>
            </a:r>
            <a:r>
              <a:rPr dirty="0" sz="1100" spc="-10" i="1">
                <a:latin typeface="Verdana"/>
                <a:cs typeface="Verdana"/>
              </a:rPr>
              <a:t>/</a:t>
            </a:r>
            <a:r>
              <a:rPr dirty="0" sz="1100" spc="-10" i="1">
                <a:latin typeface="DejaVu Sans Condensed"/>
                <a:cs typeface="DejaVu Sans Condensed"/>
              </a:rPr>
              <a:t>||</a:t>
            </a:r>
            <a:r>
              <a:rPr dirty="0" sz="1100" spc="-10" i="1">
                <a:latin typeface="LM Sans 10"/>
                <a:cs typeface="LM Sans 10"/>
              </a:rPr>
              <a:t>Av</a:t>
            </a:r>
            <a:r>
              <a:rPr dirty="0" baseline="-10416" sz="1200" spc="-15" i="1">
                <a:latin typeface="LM Sans 8"/>
                <a:cs typeface="LM Sans 8"/>
              </a:rPr>
              <a:t>i</a:t>
            </a:r>
            <a:r>
              <a:rPr dirty="0" baseline="-10416" sz="1200" spc="-232" i="1">
                <a:latin typeface="LM Sans 8"/>
                <a:cs typeface="LM Sans 8"/>
              </a:rPr>
              <a:t> </a:t>
            </a:r>
            <a:r>
              <a:rPr dirty="0" sz="1100" spc="-35" i="1">
                <a:latin typeface="DejaVu Sans Condensed"/>
                <a:cs typeface="DejaVu Sans Condensed"/>
              </a:rPr>
              <a:t>||</a:t>
            </a:r>
            <a:r>
              <a:rPr dirty="0" sz="1100" spc="-20" i="1">
                <a:latin typeface="DejaVu Sans Condensed"/>
                <a:cs typeface="DejaVu Sans Condensed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Av</a:t>
            </a:r>
            <a:r>
              <a:rPr dirty="0" baseline="-10416" sz="1200" spc="-7" i="1">
                <a:latin typeface="LM Sans 8"/>
                <a:cs typeface="LM Sans 8"/>
              </a:rPr>
              <a:t>i</a:t>
            </a:r>
            <a:r>
              <a:rPr dirty="0" baseline="-10416" sz="1200" spc="-232" i="1">
                <a:latin typeface="LM Sans 8"/>
                <a:cs typeface="LM Sans 8"/>
              </a:rPr>
              <a:t> </a:t>
            </a:r>
            <a:r>
              <a:rPr dirty="0" sz="1100" spc="125" i="1">
                <a:latin typeface="Verdana"/>
                <a:cs typeface="Verdana"/>
              </a:rPr>
              <a:t>/</a:t>
            </a:r>
            <a:r>
              <a:rPr dirty="0" baseline="50505" sz="1650" spc="187">
                <a:latin typeface="Arial"/>
                <a:cs typeface="Arial"/>
              </a:rPr>
              <a:t>√</a:t>
            </a:r>
            <a:r>
              <a:rPr dirty="0" sz="1100" spc="125" i="1">
                <a:latin typeface="Verdana"/>
                <a:cs typeface="Verdana"/>
              </a:rPr>
              <a:t>λ</a:t>
            </a:r>
            <a:r>
              <a:rPr dirty="0" baseline="-10416" sz="1200" spc="187" i="1">
                <a:latin typeface="LM Sans 8"/>
                <a:cs typeface="LM Sans 8"/>
              </a:rPr>
              <a:t>i</a:t>
            </a:r>
            <a:r>
              <a:rPr dirty="0" baseline="-10416" sz="1200" spc="217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Av</a:t>
            </a:r>
            <a:r>
              <a:rPr dirty="0" baseline="-10416" sz="1200" spc="-7" i="1">
                <a:latin typeface="LM Sans 8"/>
                <a:cs typeface="LM Sans 8"/>
              </a:rPr>
              <a:t>i</a:t>
            </a:r>
            <a:r>
              <a:rPr dirty="0" baseline="-10416" sz="1200" spc="-232" i="1">
                <a:latin typeface="LM Sans 8"/>
                <a:cs typeface="LM Sans 8"/>
              </a:rPr>
              <a:t> </a:t>
            </a:r>
            <a:r>
              <a:rPr dirty="0" sz="1100" spc="-10" i="1">
                <a:latin typeface="Verdana"/>
                <a:cs typeface="Verdana"/>
              </a:rPr>
              <a:t>/σ</a:t>
            </a:r>
            <a:r>
              <a:rPr dirty="0" baseline="-10416" sz="1200" spc="-15" i="1">
                <a:latin typeface="LM Sans 8"/>
                <a:cs typeface="LM Sans 8"/>
              </a:rPr>
              <a:t>i</a:t>
            </a:r>
            <a:r>
              <a:rPr dirty="0" baseline="-10416" sz="1200" spc="-232" i="1">
                <a:latin typeface="LM Sans 8"/>
                <a:cs typeface="LM Sans 8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75875" y="3181818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  <a:hlinkClick r:id="rId2" action="ppaction://hlinksldjump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444" y="3103231"/>
            <a:ext cx="3737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showing </a:t>
            </a:r>
            <a:r>
              <a:rPr dirty="0" sz="1100" spc="-5">
                <a:latin typeface="LM Sans 10"/>
                <a:cs typeface="LM Sans 10"/>
              </a:rPr>
              <a:t>us that the eigenvalues of </a:t>
            </a:r>
            <a:r>
              <a:rPr dirty="0" sz="1100" spc="-10" i="1">
                <a:latin typeface="LM Sans 10"/>
                <a:cs typeface="LM Sans 10"/>
              </a:rPr>
              <a:t>AA</a:t>
            </a:r>
            <a:r>
              <a:rPr dirty="0" baseline="27777" sz="1200" spc="-15" i="1">
                <a:latin typeface="LM Sans 8"/>
                <a:cs typeface="LM Sans 8"/>
              </a:rPr>
              <a:t>T </a:t>
            </a:r>
            <a:r>
              <a:rPr dirty="0" sz="1100" spc="-15">
                <a:latin typeface="LM Sans 10"/>
                <a:cs typeface="LM Sans 10"/>
              </a:rPr>
              <a:t>are </a:t>
            </a:r>
            <a:r>
              <a:rPr dirty="0" sz="1100" spc="-5">
                <a:latin typeface="LM Sans 10"/>
                <a:cs typeface="LM Sans 10"/>
              </a:rPr>
              <a:t>such that </a:t>
            </a:r>
            <a:r>
              <a:rPr dirty="0" sz="110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LM Sans 8"/>
                <a:cs typeface="LM Sans 8"/>
              </a:rPr>
              <a:t>2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10" i="1">
                <a:latin typeface="Verdana"/>
                <a:cs typeface="Verdana"/>
              </a:rPr>
              <a:t>λ</a:t>
            </a:r>
            <a:r>
              <a:rPr dirty="0" baseline="-10416" sz="1200" spc="-15" i="1">
                <a:latin typeface="LM Sans 8"/>
                <a:cs typeface="LM Sans 8"/>
                <a:hlinkClick r:id="rId3" action="ppaction://hlinksldjump"/>
              </a:rPr>
              <a:t>i</a:t>
            </a:r>
            <a:r>
              <a:rPr dirty="0" baseline="-10416" sz="1200" spc="-284" i="1"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1" name="object 3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209117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4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4432567" y="19836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188122"/>
            <a:ext cx="5480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Example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253314"/>
            <a:ext cx="4483735" cy="2729230"/>
            <a:chOff x="87743" y="253314"/>
            <a:chExt cx="4483735" cy="2729230"/>
          </a:xfrm>
        </p:grpSpPr>
        <p:sp>
          <p:nvSpPr>
            <p:cNvPr id="5" name="object 5"/>
            <p:cNvSpPr/>
            <p:nvPr/>
          </p:nvSpPr>
          <p:spPr>
            <a:xfrm>
              <a:off x="87744" y="394830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2880677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2867977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253352"/>
              <a:ext cx="50749" cy="26273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439077"/>
              <a:ext cx="4432935" cy="2493010"/>
            </a:xfrm>
            <a:custGeom>
              <a:avLst/>
              <a:gdLst/>
              <a:ahLst/>
              <a:cxnLst/>
              <a:rect l="l" t="t" r="r" b="b"/>
              <a:pathLst>
                <a:path w="4432935" h="2493010">
                  <a:moveTo>
                    <a:pt x="4432567" y="0"/>
                  </a:moveTo>
                  <a:lnTo>
                    <a:pt x="0" y="0"/>
                  </a:lnTo>
                  <a:lnTo>
                    <a:pt x="0" y="2441600"/>
                  </a:lnTo>
                  <a:lnTo>
                    <a:pt x="4008" y="2461325"/>
                  </a:lnTo>
                  <a:lnTo>
                    <a:pt x="14922" y="2477478"/>
                  </a:lnTo>
                  <a:lnTo>
                    <a:pt x="31075" y="2488392"/>
                  </a:lnTo>
                  <a:lnTo>
                    <a:pt x="50800" y="2492400"/>
                  </a:lnTo>
                  <a:lnTo>
                    <a:pt x="4381767" y="2492400"/>
                  </a:lnTo>
                  <a:lnTo>
                    <a:pt x="4401492" y="2488392"/>
                  </a:lnTo>
                  <a:lnTo>
                    <a:pt x="4417644" y="2477478"/>
                  </a:lnTo>
                  <a:lnTo>
                    <a:pt x="4428558" y="2461325"/>
                  </a:lnTo>
                  <a:lnTo>
                    <a:pt x="4432567" y="244160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291414"/>
              <a:ext cx="0" cy="2608580"/>
            </a:xfrm>
            <a:custGeom>
              <a:avLst/>
              <a:gdLst/>
              <a:ahLst/>
              <a:cxnLst/>
              <a:rect l="l" t="t" r="r" b="b"/>
              <a:pathLst>
                <a:path w="0" h="2608580">
                  <a:moveTo>
                    <a:pt x="0" y="26083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2787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2660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2533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381607" y="327442"/>
            <a:ext cx="238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</a:t>
            </a:r>
            <a:r>
              <a:rPr dirty="0" baseline="-42929" sz="1650" spc="-7">
                <a:latin typeface="LM Sans 10"/>
                <a:cs typeface="LM Sans 10"/>
              </a:rPr>
              <a:t>1</a:t>
            </a:r>
            <a:endParaRPr baseline="-42929" sz="165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9374" y="777772"/>
            <a:ext cx="344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2255" algn="l"/>
              </a:tabLst>
            </a:pPr>
            <a:r>
              <a:rPr dirty="0" sz="1100" spc="-5">
                <a:latin typeface="LM Sans 10"/>
                <a:cs typeface="LM Sans 10"/>
              </a:rPr>
              <a:t>0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9770" y="433614"/>
            <a:ext cx="3460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10">
                <a:latin typeface="LM Sans 10"/>
                <a:cs typeface="LM Sans 10"/>
              </a:rPr>
              <a:t>1</a:t>
            </a:r>
            <a:r>
              <a:rPr dirty="0" baseline="42929" sz="1650" spc="-202">
                <a:latin typeface="Arial"/>
                <a:cs typeface="Arial"/>
              </a:rPr>
              <a:t></a:t>
            </a:r>
            <a:endParaRPr baseline="42929" sz="1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7007" y="576820"/>
            <a:ext cx="582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7520" algn="l"/>
              </a:tabLst>
            </a:pPr>
            <a:r>
              <a:rPr dirty="0" sz="1100" spc="-135">
                <a:latin typeface="Arial"/>
                <a:cs typeface="Arial"/>
              </a:rPr>
              <a:t></a:t>
            </a:r>
            <a:r>
              <a:rPr dirty="0" sz="1100" spc="-135">
                <a:latin typeface="Arial"/>
                <a:cs typeface="Arial"/>
              </a:rPr>
              <a:t>	</a:t>
            </a:r>
            <a:r>
              <a:rPr dirty="0" sz="1100" spc="-325">
                <a:latin typeface="Arial"/>
                <a:cs typeface="Arial"/>
              </a:rPr>
              <a:t>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844" y="605915"/>
            <a:ext cx="19030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5570" algn="l"/>
                <a:tab pos="1635760" algn="l"/>
                <a:tab pos="1851025" algn="l"/>
              </a:tabLst>
            </a:pPr>
            <a:r>
              <a:rPr dirty="0" sz="1100" spc="-5">
                <a:latin typeface="LM Sans 10"/>
                <a:cs typeface="LM Sans 10"/>
              </a:rPr>
              <a:t>Find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the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SVD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of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6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0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211" y="1174062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193938"/>
            <a:ext cx="4495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LM Sans 10"/>
                <a:cs typeface="LM Sans 10"/>
              </a:rPr>
              <a:t>A A</a:t>
            </a:r>
            <a:r>
              <a:rPr dirty="0" sz="1100" spc="-13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530" y="1107680"/>
            <a:ext cx="452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2255" algn="l"/>
              </a:tabLst>
            </a:pPr>
            <a:r>
              <a:rPr dirty="0" sz="1100" spc="-5">
                <a:latin typeface="LM Sans 10"/>
                <a:cs typeface="LM Sans 10"/>
              </a:rPr>
              <a:t>2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1657" y="1279752"/>
            <a:ext cx="452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9570" algn="l"/>
              </a:tabLst>
            </a:pP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3845" y="1193938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530" y="998587"/>
            <a:ext cx="1217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5785" algn="l"/>
                <a:tab pos="823594" algn="l"/>
                <a:tab pos="1089660" algn="l"/>
              </a:tabLst>
            </a:pPr>
            <a:r>
              <a:rPr dirty="0" sz="1100" spc="-110">
                <a:latin typeface="Arial"/>
                <a:cs typeface="Arial"/>
              </a:rPr>
              <a:t>Σ</a:t>
            </a:r>
            <a:r>
              <a:rPr dirty="0" sz="1100" spc="-110">
                <a:latin typeface="Arial"/>
                <a:cs typeface="Arial"/>
              </a:rPr>
              <a:t>	</a:t>
            </a:r>
            <a:r>
              <a:rPr dirty="0" sz="1100" spc="-110">
                <a:latin typeface="Arial"/>
                <a:cs typeface="Arial"/>
              </a:rPr>
              <a:t>Σ</a:t>
            </a:r>
            <a:r>
              <a:rPr dirty="0" sz="1100" spc="-110">
                <a:latin typeface="Arial"/>
                <a:cs typeface="Arial"/>
              </a:rPr>
              <a:t>	</a:t>
            </a:r>
            <a:r>
              <a:rPr dirty="0" sz="1100" spc="-110">
                <a:latin typeface="Arial"/>
                <a:cs typeface="Arial"/>
              </a:rPr>
              <a:t>Σ</a:t>
            </a:r>
            <a:r>
              <a:rPr dirty="0" sz="1100" spc="-110">
                <a:latin typeface="Arial"/>
                <a:cs typeface="Arial"/>
              </a:rPr>
              <a:t>	</a:t>
            </a:r>
            <a:r>
              <a:rPr dirty="0" baseline="2525" sz="1650" spc="412" i="1">
                <a:latin typeface="DejaVu Sans Condensed"/>
                <a:cs typeface="DejaVu Sans Condensed"/>
              </a:rPr>
              <a:t>√</a:t>
            </a:r>
            <a:endParaRPr baseline="2525" sz="1650">
              <a:latin typeface="DejaVu Sans Condensed"/>
              <a:cs typeface="DejaVu Sans Condensed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90928" y="1137920"/>
            <a:ext cx="579120" cy="184150"/>
            <a:chOff x="1790928" y="1137920"/>
            <a:chExt cx="579120" cy="184150"/>
          </a:xfrm>
        </p:grpSpPr>
        <p:sp>
          <p:nvSpPr>
            <p:cNvPr id="26" name="object 26"/>
            <p:cNvSpPr/>
            <p:nvPr/>
          </p:nvSpPr>
          <p:spPr>
            <a:xfrm>
              <a:off x="1793786" y="1140777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97468" y="1140777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47659" y="1318869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447812" y="1285772"/>
            <a:ext cx="507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65" i="1">
                <a:latin typeface="DejaVu Sans Condensed"/>
                <a:cs typeface="DejaVu Sans Condensed"/>
              </a:rPr>
              <a:t>−</a:t>
            </a:r>
            <a:r>
              <a:rPr dirty="0" sz="1100" spc="65">
                <a:latin typeface="LM Sans 10"/>
                <a:cs typeface="LM Sans 10"/>
              </a:rPr>
              <a:t>1</a:t>
            </a:r>
            <a:r>
              <a:rPr dirty="0" sz="1100" spc="65" i="1">
                <a:latin typeface="Verdana"/>
                <a:cs typeface="Verdana"/>
              </a:rPr>
              <a:t>/</a:t>
            </a:r>
            <a:r>
              <a:rPr dirty="0" baseline="45454" sz="1650" spc="97" i="1">
                <a:latin typeface="DejaVu Sans Condensed"/>
                <a:cs typeface="DejaVu Sans Condensed"/>
              </a:rPr>
              <a:t>√</a:t>
            </a:r>
            <a:r>
              <a:rPr dirty="0" sz="1100" spc="65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9312" y="998587"/>
            <a:ext cx="379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2525" sz="1650" spc="412" i="1">
                <a:latin typeface="DejaVu Sans Condensed"/>
                <a:cs typeface="DejaVu Sans Condensed"/>
              </a:rPr>
              <a:t>√ </a:t>
            </a:r>
            <a:r>
              <a:rPr dirty="0" sz="1100" spc="-110">
                <a:latin typeface="Arial"/>
                <a:cs typeface="Arial"/>
              </a:rPr>
              <a:t>Σ</a:t>
            </a:r>
            <a:r>
              <a:rPr dirty="0" sz="1100" spc="-250">
                <a:latin typeface="Arial"/>
                <a:cs typeface="Arial"/>
              </a:rPr>
              <a:t> </a:t>
            </a: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27086" y="1107680"/>
            <a:ext cx="1091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16255" algn="l"/>
                <a:tab pos="1008380" algn="l"/>
              </a:tabLst>
            </a:pP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 spc="45" i="1">
                <a:latin typeface="Verdana"/>
                <a:cs typeface="Verdana"/>
              </a:rPr>
              <a:t>/</a:t>
            </a:r>
            <a:r>
              <a:rPr dirty="0" sz="1100" spc="45" i="1">
                <a:latin typeface="Verdana"/>
                <a:cs typeface="Verdana"/>
              </a:rPr>
              <a:t> </a:t>
            </a:r>
            <a:r>
              <a:rPr dirty="0" sz="1100" spc="135" i="1">
                <a:latin typeface="Verdana"/>
                <a:cs typeface="Verdana"/>
              </a:rPr>
              <a:t> </a:t>
            </a:r>
            <a:r>
              <a:rPr dirty="0" sz="1100" spc="-5">
                <a:latin typeface="LM Sans 10"/>
                <a:cs typeface="LM Sans 10"/>
              </a:rPr>
              <a:t>2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 spc="45" i="1">
                <a:latin typeface="Verdana"/>
                <a:cs typeface="Verdana"/>
              </a:rPr>
              <a:t>/</a:t>
            </a:r>
            <a:r>
              <a:rPr dirty="0" sz="1100" i="1">
                <a:latin typeface="Verdana"/>
                <a:cs typeface="Verdana"/>
              </a:rPr>
              <a:t> </a:t>
            </a:r>
            <a:r>
              <a:rPr dirty="0" sz="1100" spc="135" i="1">
                <a:latin typeface="Verdana"/>
                <a:cs typeface="Verdana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2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05324" y="1285772"/>
            <a:ext cx="638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30225" algn="l"/>
              </a:tabLst>
            </a:pPr>
            <a:r>
              <a:rPr dirty="0" sz="1100" spc="75">
                <a:latin typeface="LM Sans 10"/>
                <a:cs typeface="LM Sans 10"/>
              </a:rPr>
              <a:t>1</a:t>
            </a:r>
            <a:r>
              <a:rPr dirty="0" sz="1100" spc="75" i="1">
                <a:latin typeface="Verdana"/>
                <a:cs typeface="Verdana"/>
              </a:rPr>
              <a:t>/</a:t>
            </a:r>
            <a:r>
              <a:rPr dirty="0" baseline="45454" sz="1650" spc="112" i="1">
                <a:latin typeface="DejaVu Sans Condensed"/>
                <a:cs typeface="DejaVu Sans Condensed"/>
              </a:rPr>
              <a:t>√</a:t>
            </a:r>
            <a:r>
              <a:rPr dirty="0" sz="1100" spc="75">
                <a:latin typeface="LM Sans 10"/>
                <a:cs typeface="LM Sans 10"/>
              </a:rPr>
              <a:t>2	</a:t>
            </a:r>
            <a:r>
              <a:rPr dirty="0" baseline="2525" sz="1650" spc="-7">
                <a:latin typeface="LM Sans 10"/>
                <a:cs typeface="LM Sans 10"/>
              </a:rPr>
              <a:t>0</a:t>
            </a:r>
            <a:endParaRPr baseline="2525" sz="1650">
              <a:latin typeface="LM Sans 10"/>
              <a:cs typeface="LM Sans 1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21621" y="1137920"/>
            <a:ext cx="633095" cy="184150"/>
            <a:chOff x="3221621" y="1137920"/>
            <a:chExt cx="633095" cy="184150"/>
          </a:xfrm>
        </p:grpSpPr>
        <p:sp>
          <p:nvSpPr>
            <p:cNvPr id="34" name="object 34"/>
            <p:cNvSpPr/>
            <p:nvPr/>
          </p:nvSpPr>
          <p:spPr>
            <a:xfrm>
              <a:off x="3224479" y="1140777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82034" y="1140777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728148" y="1318869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681040" y="1285772"/>
            <a:ext cx="1167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88925" algn="l"/>
                <a:tab pos="792480" algn="l"/>
              </a:tabLst>
            </a:pPr>
            <a:r>
              <a:rPr dirty="0" baseline="2525" sz="1650" spc="-7">
                <a:latin typeface="LM Sans 10"/>
                <a:cs typeface="LM Sans 10"/>
              </a:rPr>
              <a:t>1	</a:t>
            </a:r>
            <a:r>
              <a:rPr dirty="0" sz="1100" spc="75">
                <a:latin typeface="LM Sans 10"/>
                <a:cs typeface="LM Sans 10"/>
              </a:rPr>
              <a:t>1</a:t>
            </a:r>
            <a:r>
              <a:rPr dirty="0" sz="1100" spc="75" i="1">
                <a:latin typeface="Verdana"/>
                <a:cs typeface="Verdana"/>
              </a:rPr>
              <a:t>/</a:t>
            </a:r>
            <a:r>
              <a:rPr dirty="0" baseline="45454" sz="1650" spc="112" i="1">
                <a:latin typeface="DejaVu Sans Condensed"/>
                <a:cs typeface="DejaVu Sans Condensed"/>
              </a:rPr>
              <a:t>√</a:t>
            </a:r>
            <a:r>
              <a:rPr dirty="0" sz="1100" spc="75">
                <a:latin typeface="LM Sans 10"/>
                <a:cs typeface="LM Sans 10"/>
              </a:rPr>
              <a:t>2	1</a:t>
            </a:r>
            <a:r>
              <a:rPr dirty="0" sz="1100" spc="75" i="1">
                <a:latin typeface="Verdana"/>
                <a:cs typeface="Verdana"/>
              </a:rPr>
              <a:t>/</a:t>
            </a:r>
            <a:r>
              <a:rPr dirty="0" baseline="45454" sz="1650" spc="112" i="1">
                <a:latin typeface="DejaVu Sans Condensed"/>
                <a:cs typeface="DejaVu Sans Condensed"/>
              </a:rPr>
              <a:t>√</a:t>
            </a:r>
            <a:r>
              <a:rPr dirty="0" sz="1100" spc="75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93740" y="1107680"/>
            <a:ext cx="1268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LM Sans 10"/>
                <a:cs typeface="LM Sans 10"/>
              </a:rPr>
              <a:t>0</a:t>
            </a:r>
            <a:r>
              <a:rPr dirty="0" baseline="42929" sz="1650" spc="-82">
                <a:latin typeface="Arial"/>
                <a:cs typeface="Arial"/>
              </a:rPr>
              <a:t>Σ </a:t>
            </a:r>
            <a:r>
              <a:rPr dirty="0" baseline="42929" sz="1650" spc="60">
                <a:latin typeface="Arial"/>
                <a:cs typeface="Arial"/>
              </a:rPr>
              <a:t>Σ</a:t>
            </a:r>
            <a:r>
              <a:rPr dirty="0" sz="1100" spc="40">
                <a:latin typeface="LM Sans 10"/>
                <a:cs typeface="LM Sans 10"/>
              </a:rPr>
              <a:t>1</a:t>
            </a:r>
            <a:r>
              <a:rPr dirty="0" sz="1100" spc="40" i="1">
                <a:latin typeface="Verdana"/>
                <a:cs typeface="Verdana"/>
              </a:rPr>
              <a:t>/</a:t>
            </a:r>
            <a:r>
              <a:rPr dirty="0" baseline="45454" sz="1650" spc="60" i="1">
                <a:latin typeface="DejaVu Sans Condensed"/>
                <a:cs typeface="DejaVu Sans Condensed"/>
              </a:rPr>
              <a:t>√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2</a:t>
            </a:r>
            <a:r>
              <a:rPr dirty="0" sz="1100" spc="80">
                <a:latin typeface="LM Sans 10"/>
                <a:cs typeface="LM Sans 10"/>
              </a:rPr>
              <a:t> </a:t>
            </a:r>
            <a:r>
              <a:rPr dirty="0" sz="1100" spc="35" i="1">
                <a:latin typeface="DejaVu Sans Condensed"/>
                <a:cs typeface="DejaVu Sans Condensed"/>
              </a:rPr>
              <a:t>−</a:t>
            </a:r>
            <a:r>
              <a:rPr dirty="0" sz="1100" spc="35">
                <a:latin typeface="LM Sans 10"/>
                <a:cs typeface="LM Sans 10"/>
              </a:rPr>
              <a:t>1</a:t>
            </a:r>
            <a:r>
              <a:rPr dirty="0" sz="1100" spc="35" i="1">
                <a:latin typeface="Verdana"/>
                <a:cs typeface="Verdana"/>
              </a:rPr>
              <a:t>/</a:t>
            </a:r>
            <a:r>
              <a:rPr dirty="0" baseline="45454" sz="1650" spc="52" i="1">
                <a:latin typeface="DejaVu Sans Condensed"/>
                <a:cs typeface="DejaVu Sans Condensed"/>
              </a:rPr>
              <a:t>√</a:t>
            </a:r>
            <a:r>
              <a:rPr dirty="0" sz="1100" spc="35">
                <a:latin typeface="LM Sans 10"/>
                <a:cs typeface="LM Sans 10"/>
              </a:rPr>
              <a:t>2</a:t>
            </a:r>
            <a:r>
              <a:rPr dirty="0" baseline="42929" sz="1650" spc="52">
                <a:latin typeface="Arial"/>
                <a:cs typeface="Arial"/>
              </a:rPr>
              <a:t>Σ</a:t>
            </a:r>
            <a:endParaRPr baseline="42929" sz="1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34815" y="1193938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2290" y="1600719"/>
            <a:ext cx="463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60" i="1">
                <a:latin typeface="DejaVu Sans Condensed"/>
                <a:cs typeface="DejaVu Sans Condensed"/>
              </a:rPr>
              <a:t>⇒</a:t>
            </a:r>
            <a:r>
              <a:rPr dirty="0" sz="1100" spc="20" i="1">
                <a:latin typeface="DejaVu Sans Condensed"/>
                <a:cs typeface="DejaVu Sans Condensed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V </a:t>
            </a: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8781" y="1405368"/>
            <a:ext cx="406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8130" algn="l"/>
              </a:tabLst>
            </a:pPr>
            <a:r>
              <a:rPr dirty="0" sz="1100" spc="-110">
                <a:latin typeface="Arial"/>
                <a:cs typeface="Arial"/>
              </a:rPr>
              <a:t>Σ</a:t>
            </a:r>
            <a:r>
              <a:rPr dirty="0" sz="1100" spc="-110">
                <a:latin typeface="Arial"/>
                <a:cs typeface="Arial"/>
              </a:rPr>
              <a:t>	</a:t>
            </a:r>
            <a:r>
              <a:rPr dirty="0" baseline="2525" sz="1650" spc="412" i="1">
                <a:latin typeface="DejaVu Sans Condensed"/>
                <a:cs typeface="DejaVu Sans Condensed"/>
              </a:rPr>
              <a:t>√</a:t>
            </a:r>
            <a:endParaRPr baseline="2525" sz="1650">
              <a:latin typeface="DejaVu Sans Condensed"/>
              <a:cs typeface="DejaVu Sans Condensed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09624" y="1544701"/>
            <a:ext cx="579120" cy="5715"/>
            <a:chOff x="1309624" y="1544701"/>
            <a:chExt cx="579120" cy="5715"/>
          </a:xfrm>
        </p:grpSpPr>
        <p:sp>
          <p:nvSpPr>
            <p:cNvPr id="43" name="object 43"/>
            <p:cNvSpPr/>
            <p:nvPr/>
          </p:nvSpPr>
          <p:spPr>
            <a:xfrm>
              <a:off x="1312481" y="1547558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816163" y="1547558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045781" y="1514461"/>
            <a:ext cx="852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16255" algn="l"/>
              </a:tabLst>
            </a:pPr>
            <a:r>
              <a:rPr dirty="0" sz="1100" spc="20">
                <a:latin typeface="LM Sans 10"/>
                <a:cs typeface="LM Sans 10"/>
              </a:rPr>
              <a:t>1</a:t>
            </a:r>
            <a:r>
              <a:rPr dirty="0" sz="1100" spc="20" i="1">
                <a:latin typeface="Verdana"/>
                <a:cs typeface="Verdana"/>
              </a:rPr>
              <a:t>/ </a:t>
            </a:r>
            <a:r>
              <a:rPr dirty="0" sz="1100" spc="114" i="1">
                <a:latin typeface="Verdana"/>
                <a:cs typeface="Verdana"/>
              </a:rPr>
              <a:t> </a:t>
            </a:r>
            <a:r>
              <a:rPr dirty="0" sz="1100" spc="-5">
                <a:latin typeface="LM Sans 10"/>
                <a:cs typeface="LM Sans 10"/>
              </a:rPr>
              <a:t>2	</a:t>
            </a:r>
            <a:r>
              <a:rPr dirty="0" sz="1100" spc="20">
                <a:latin typeface="LM Sans 10"/>
                <a:cs typeface="LM Sans 10"/>
              </a:rPr>
              <a:t>1</a:t>
            </a:r>
            <a:r>
              <a:rPr dirty="0" sz="1100" spc="20" i="1">
                <a:latin typeface="Verdana"/>
                <a:cs typeface="Verdana"/>
              </a:rPr>
              <a:t>/</a:t>
            </a:r>
            <a:r>
              <a:rPr dirty="0" sz="1100" spc="25" i="1">
                <a:latin typeface="Verdana"/>
                <a:cs typeface="Verdana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38211" y="1577160"/>
            <a:ext cx="128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0" i="1">
                <a:latin typeface="DejaVu Sans Condensed"/>
                <a:cs typeface="DejaVu Sans Condensed"/>
              </a:rPr>
              <a:t>√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66354" y="1725638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966508" y="1692540"/>
            <a:ext cx="9575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15">
                <a:latin typeface="LM Sans 10"/>
                <a:cs typeface="LM Sans 10"/>
              </a:rPr>
              <a:t>1</a:t>
            </a:r>
            <a:r>
              <a:rPr dirty="0" sz="1100" spc="15" i="1">
                <a:latin typeface="Verdana"/>
                <a:cs typeface="Verdana"/>
              </a:rPr>
              <a:t>/ </a:t>
            </a:r>
            <a:r>
              <a:rPr dirty="0" sz="1100" spc="-5">
                <a:latin typeface="LM Sans 10"/>
                <a:cs typeface="LM Sans 10"/>
              </a:rPr>
              <a:t>2</a:t>
            </a:r>
            <a:r>
              <a:rPr dirty="0" sz="1100" spc="310">
                <a:latin typeface="LM Sans 10"/>
                <a:cs typeface="LM Sans 10"/>
              </a:rPr>
              <a:t> </a:t>
            </a:r>
            <a:r>
              <a:rPr dirty="0" sz="1100" spc="75">
                <a:latin typeface="LM Sans 10"/>
                <a:cs typeface="LM Sans 10"/>
              </a:rPr>
              <a:t>1</a:t>
            </a:r>
            <a:r>
              <a:rPr dirty="0" sz="1100" spc="75" i="1">
                <a:latin typeface="Verdana"/>
                <a:cs typeface="Verdana"/>
              </a:rPr>
              <a:t>/</a:t>
            </a:r>
            <a:r>
              <a:rPr dirty="0" baseline="45454" sz="1650" spc="112" i="1">
                <a:latin typeface="DejaVu Sans Condensed"/>
                <a:cs typeface="DejaVu Sans Condensed"/>
              </a:rPr>
              <a:t>√</a:t>
            </a:r>
            <a:r>
              <a:rPr dirty="0" sz="1100" spc="75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88007" y="1405368"/>
            <a:ext cx="283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2525" sz="1650" spc="412" i="1">
                <a:latin typeface="DejaVu Sans Condensed"/>
                <a:cs typeface="DejaVu Sans Condensed"/>
              </a:rPr>
              <a:t>√</a:t>
            </a:r>
            <a:r>
              <a:rPr dirty="0" baseline="2525" sz="1650" spc="225" i="1">
                <a:latin typeface="DejaVu Sans Condensed"/>
                <a:cs typeface="DejaVu Sans Condensed"/>
              </a:rPr>
              <a:t> </a:t>
            </a: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68944" y="1600719"/>
            <a:ext cx="333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0" i="1">
                <a:latin typeface="Verdana"/>
                <a:cs typeface="Verdana"/>
              </a:rPr>
              <a:t>, </a:t>
            </a:r>
            <a:r>
              <a:rPr dirty="0" sz="1100" spc="-10">
                <a:latin typeface="LM Sans 10"/>
                <a:cs typeface="LM Sans 10"/>
              </a:rPr>
              <a:t>Σ</a:t>
            </a:r>
            <a:r>
              <a:rPr dirty="0" sz="1100" spc="-25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15311" y="1405368"/>
            <a:ext cx="213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Arial"/>
                <a:cs typeface="Arial"/>
              </a:rPr>
              <a:t>Σ</a:t>
            </a:r>
            <a:r>
              <a:rPr dirty="0" baseline="2525" sz="1650" spc="412" i="1">
                <a:latin typeface="DejaVu Sans Condensed"/>
                <a:cs typeface="DejaVu Sans Condensed"/>
              </a:rPr>
              <a:t>√</a:t>
            </a:r>
            <a:endParaRPr baseline="2525" sz="1650">
              <a:latin typeface="DejaVu Sans Condensed"/>
              <a:cs typeface="DejaVu Sans Condensed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516581" y="1550555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503881" y="1517470"/>
            <a:ext cx="2908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3</a:t>
            </a:r>
            <a:r>
              <a:rPr dirty="0" sz="1100" spc="17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46159" y="1689543"/>
            <a:ext cx="348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6065" algn="l"/>
              </a:tabLst>
            </a:pPr>
            <a:r>
              <a:rPr dirty="0" sz="1100" spc="-5">
                <a:latin typeface="LM Sans 10"/>
                <a:cs typeface="LM Sans 10"/>
              </a:rPr>
              <a:t>0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sz="1100" spc="-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68955" y="1405368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65170" y="1600719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9005" y="2148954"/>
            <a:ext cx="691515" cy="5715"/>
            <a:chOff x="729005" y="2148954"/>
            <a:chExt cx="691515" cy="5715"/>
          </a:xfrm>
        </p:grpSpPr>
        <p:sp>
          <p:nvSpPr>
            <p:cNvPr id="58" name="object 58"/>
            <p:cNvSpPr/>
            <p:nvPr/>
          </p:nvSpPr>
          <p:spPr>
            <a:xfrm>
              <a:off x="731862" y="2151811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348041" y="2151811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234022" y="1913774"/>
            <a:ext cx="1341755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2270">
              <a:lnSpc>
                <a:spcPts val="1030"/>
              </a:lnSpc>
              <a:spcBef>
                <a:spcPts val="90"/>
              </a:spcBef>
              <a:tabLst>
                <a:tab pos="998219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1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ts val="1030"/>
              </a:lnSpc>
            </a:pPr>
            <a:r>
              <a:rPr dirty="0" sz="1100" spc="-5" i="1">
                <a:latin typeface="LM Sans 10"/>
                <a:cs typeface="LM Sans 10"/>
              </a:rPr>
              <a:t>u</a:t>
            </a:r>
            <a:r>
              <a:rPr dirty="0" baseline="-10416" sz="1200" spc="-7">
                <a:latin typeface="LM Sans 8"/>
                <a:cs typeface="LM Sans 8"/>
              </a:rPr>
              <a:t>1</a:t>
            </a:r>
            <a:r>
              <a:rPr dirty="0" baseline="-10416" sz="1200" spc="75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40">
                <a:latin typeface="LM Sans 10"/>
                <a:cs typeface="LM Sans 10"/>
              </a:rPr>
              <a:t> </a:t>
            </a:r>
            <a:r>
              <a:rPr dirty="0" baseline="2525" sz="1650" spc="202" i="1">
                <a:latin typeface="DejaVu Sans Condensed"/>
                <a:cs typeface="DejaVu Sans Condensed"/>
              </a:rPr>
              <a:t>√</a:t>
            </a:r>
            <a:r>
              <a:rPr dirty="0" baseline="-45454" sz="1650" spc="202">
                <a:latin typeface="LM Sans 10"/>
                <a:cs typeface="LM Sans 10"/>
              </a:rPr>
              <a:t>3</a:t>
            </a:r>
            <a:r>
              <a:rPr dirty="0" baseline="-45454" sz="1650" spc="-382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Av</a:t>
            </a:r>
            <a:r>
              <a:rPr dirty="0" baseline="-10416" sz="1200" spc="-7">
                <a:latin typeface="LM Sans 8"/>
                <a:cs typeface="LM Sans 8"/>
              </a:rPr>
              <a:t>1</a:t>
            </a:r>
            <a:r>
              <a:rPr dirty="0" baseline="-10416" sz="1200" spc="75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40">
                <a:latin typeface="LM Sans 10"/>
                <a:cs typeface="LM Sans 10"/>
              </a:rPr>
              <a:t> </a:t>
            </a:r>
            <a:r>
              <a:rPr dirty="0" baseline="2525" sz="1650" spc="202" i="1">
                <a:latin typeface="DejaVu Sans Condensed"/>
                <a:cs typeface="DejaVu Sans Condensed"/>
              </a:rPr>
              <a:t>√</a:t>
            </a:r>
            <a:r>
              <a:rPr dirty="0" baseline="-45454" sz="1650" spc="202">
                <a:latin typeface="LM Sans 10"/>
                <a:cs typeface="LM Sans 10"/>
              </a:rPr>
              <a:t>3</a:t>
            </a:r>
            <a:r>
              <a:rPr dirty="0" baseline="-45454" sz="1650" spc="-382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928952" y="1954339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662252" y="1921242"/>
            <a:ext cx="349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LM Sans 10"/>
                <a:cs typeface="LM Sans 10"/>
              </a:rPr>
              <a:t>1</a:t>
            </a:r>
            <a:r>
              <a:rPr dirty="0" sz="1100" spc="15" i="1">
                <a:latin typeface="Verdana"/>
                <a:cs typeface="Verdana"/>
              </a:rPr>
              <a:t>/</a:t>
            </a:r>
            <a:r>
              <a:rPr dirty="0" sz="1100" spc="35" i="1">
                <a:latin typeface="Verdana"/>
                <a:cs typeface="Verdana"/>
              </a:rPr>
              <a:t> </a:t>
            </a:r>
            <a:r>
              <a:rPr dirty="0" sz="1100" spc="-5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982825" y="2132419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582966" y="2099321"/>
            <a:ext cx="507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65" i="1">
                <a:latin typeface="DejaVu Sans Condensed"/>
                <a:cs typeface="DejaVu Sans Condensed"/>
              </a:rPr>
              <a:t>−</a:t>
            </a:r>
            <a:r>
              <a:rPr dirty="0" sz="1100" spc="65">
                <a:latin typeface="LM Sans 10"/>
                <a:cs typeface="LM Sans 10"/>
              </a:rPr>
              <a:t>1</a:t>
            </a:r>
            <a:r>
              <a:rPr dirty="0" sz="1100" spc="65" i="1">
                <a:latin typeface="Verdana"/>
                <a:cs typeface="Verdana"/>
              </a:rPr>
              <a:t>/</a:t>
            </a:r>
            <a:r>
              <a:rPr dirty="0" baseline="45454" sz="1650" spc="97" i="1">
                <a:latin typeface="DejaVu Sans Condensed"/>
                <a:cs typeface="DejaVu Sans Condensed"/>
              </a:rPr>
              <a:t>√</a:t>
            </a:r>
            <a:r>
              <a:rPr dirty="0" sz="1100" spc="65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35252" y="1812149"/>
            <a:ext cx="602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8130" algn="l"/>
              </a:tabLst>
            </a:pPr>
            <a:r>
              <a:rPr dirty="0" sz="1100" spc="-110">
                <a:latin typeface="Arial"/>
                <a:cs typeface="Arial"/>
              </a:rPr>
              <a:t>Σ	</a:t>
            </a:r>
            <a:r>
              <a:rPr dirty="0" baseline="2525" sz="1650" spc="412" i="1">
                <a:latin typeface="DejaVu Sans Condensed"/>
                <a:cs typeface="DejaVu Sans Condensed"/>
              </a:rPr>
              <a:t>√</a:t>
            </a:r>
            <a:r>
              <a:rPr dirty="0" baseline="2525" sz="1650" spc="855" i="1">
                <a:latin typeface="DejaVu Sans Condensed"/>
                <a:cs typeface="DejaVu Sans Condensed"/>
              </a:rPr>
              <a:t> </a:t>
            </a: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618816" y="2040521"/>
            <a:ext cx="1013460" cy="5715"/>
            <a:chOff x="2618816" y="2040521"/>
            <a:chExt cx="1013460" cy="5715"/>
          </a:xfrm>
        </p:grpSpPr>
        <p:sp>
          <p:nvSpPr>
            <p:cNvPr id="67" name="object 67"/>
            <p:cNvSpPr/>
            <p:nvPr/>
          </p:nvSpPr>
          <p:spPr>
            <a:xfrm>
              <a:off x="2621673" y="2043379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071469" y="2043379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559759" y="2043379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 h="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2112898" y="2010281"/>
            <a:ext cx="15544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baseline="45454" sz="1650" spc="22">
                <a:latin typeface="Arial"/>
                <a:cs typeface="Arial"/>
              </a:rPr>
              <a:t>Σ</a:t>
            </a:r>
            <a:r>
              <a:rPr dirty="0" sz="1100" spc="15">
                <a:latin typeface="LM Sans 10"/>
                <a:cs typeface="LM Sans 10"/>
              </a:rPr>
              <a:t>2</a:t>
            </a:r>
            <a:r>
              <a:rPr dirty="0" sz="1100" spc="15" i="1">
                <a:latin typeface="Verdana"/>
                <a:cs typeface="Verdana"/>
              </a:rPr>
              <a:t>/</a:t>
            </a:r>
            <a:r>
              <a:rPr dirty="0" baseline="45454" sz="1650" spc="22" i="1">
                <a:latin typeface="DejaVu Sans Condensed"/>
                <a:cs typeface="DejaVu Sans Condensed"/>
              </a:rPr>
              <a:t>√</a:t>
            </a:r>
            <a:r>
              <a:rPr dirty="0" sz="1100" spc="15">
                <a:latin typeface="LM Sans 10"/>
                <a:cs typeface="LM Sans 10"/>
              </a:rPr>
              <a:t>6 </a:t>
            </a:r>
            <a:r>
              <a:rPr dirty="0" sz="1100" spc="75">
                <a:latin typeface="LM Sans 10"/>
                <a:cs typeface="LM Sans 10"/>
              </a:rPr>
              <a:t>1</a:t>
            </a:r>
            <a:r>
              <a:rPr dirty="0" sz="1100" spc="75" i="1">
                <a:latin typeface="Verdana"/>
                <a:cs typeface="Verdana"/>
              </a:rPr>
              <a:t>/</a:t>
            </a:r>
            <a:r>
              <a:rPr dirty="0" baseline="45454" sz="1650" spc="112" i="1">
                <a:latin typeface="DejaVu Sans Condensed"/>
                <a:cs typeface="DejaVu Sans Condensed"/>
              </a:rPr>
              <a:t>√</a:t>
            </a:r>
            <a:r>
              <a:rPr dirty="0" sz="1100" spc="75">
                <a:latin typeface="LM Sans 10"/>
                <a:cs typeface="LM Sans 10"/>
              </a:rPr>
              <a:t>6 </a:t>
            </a: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>
                <a:latin typeface="LM Sans 10"/>
                <a:cs typeface="LM Sans 10"/>
              </a:rPr>
              <a:t>1 </a:t>
            </a:r>
            <a:r>
              <a:rPr dirty="0" sz="1100" spc="-5">
                <a:latin typeface="LM Sans 10"/>
                <a:cs typeface="LM Sans 10"/>
              </a:rPr>
              <a:t>6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31603" y="1895270"/>
            <a:ext cx="267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75" i="1">
                <a:latin typeface="DejaVu Sans Condensed"/>
                <a:cs typeface="DejaVu Sans Condensed"/>
              </a:rPr>
              <a:t>√</a:t>
            </a:r>
            <a:r>
              <a:rPr dirty="0" sz="1100" spc="150" i="1">
                <a:latin typeface="DejaVu Sans Condensed"/>
                <a:cs typeface="DejaVu Sans Condensed"/>
              </a:rPr>
              <a:t> </a:t>
            </a:r>
            <a:r>
              <a:rPr dirty="0" sz="1100" spc="-229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74059" y="1961208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6722" y="2503321"/>
            <a:ext cx="986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latin typeface="LM Sans 10"/>
                <a:cs typeface="LM Sans 10"/>
              </a:rPr>
              <a:t>u</a:t>
            </a:r>
            <a:r>
              <a:rPr dirty="0" baseline="-10416" sz="1200" spc="-7">
                <a:latin typeface="LM Sans 8"/>
                <a:cs typeface="LM Sans 8"/>
              </a:rPr>
              <a:t>2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baseline="-37878" sz="1650" spc="-7">
                <a:latin typeface="LM Sans 10"/>
                <a:cs typeface="LM Sans 10"/>
              </a:rPr>
              <a:t>1 </a:t>
            </a:r>
            <a:r>
              <a:rPr dirty="0" sz="1100" spc="-5" i="1">
                <a:latin typeface="LM Sans 10"/>
                <a:cs typeface="LM Sans 10"/>
              </a:rPr>
              <a:t>Av</a:t>
            </a:r>
            <a:r>
              <a:rPr dirty="0" baseline="-10416" sz="1200" spc="-7">
                <a:latin typeface="LM Sans 8"/>
                <a:cs typeface="LM Sans 8"/>
              </a:rPr>
              <a:t>2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8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544523" y="2450160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252423" y="2595142"/>
            <a:ext cx="400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LM Sans 10"/>
                <a:cs typeface="LM Sans 10"/>
              </a:rPr>
              <a:t>1</a:t>
            </a:r>
            <a:r>
              <a:rPr dirty="0" sz="1100" spc="75" i="1">
                <a:latin typeface="Verdana"/>
                <a:cs typeface="Verdana"/>
              </a:rPr>
              <a:t>/</a:t>
            </a:r>
            <a:r>
              <a:rPr dirty="0" baseline="45454" sz="1650" spc="112" i="1">
                <a:latin typeface="DejaVu Sans Condensed"/>
                <a:cs typeface="DejaVu Sans Condensed"/>
              </a:rPr>
              <a:t>√</a:t>
            </a:r>
            <a:r>
              <a:rPr dirty="0" sz="1100" spc="75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8307" y="2417062"/>
            <a:ext cx="1159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38810" algn="l"/>
              </a:tabLst>
            </a:pPr>
            <a:r>
              <a:rPr dirty="0" u="sng" baseline="2525" sz="1650" spc="-7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r>
              <a:rPr dirty="0" baseline="2525" sz="1650" spc="-7">
                <a:latin typeface="LM Sans 10"/>
                <a:cs typeface="LM Sans 10"/>
              </a:rPr>
              <a:t>	</a:t>
            </a:r>
            <a:r>
              <a:rPr dirty="0" baseline="42929" sz="1650" spc="22">
                <a:latin typeface="Arial"/>
                <a:cs typeface="Arial"/>
              </a:rPr>
              <a:t>Σ</a:t>
            </a:r>
            <a:r>
              <a:rPr dirty="0" sz="1100" spc="15">
                <a:latin typeface="LM Sans 10"/>
                <a:cs typeface="LM Sans 10"/>
              </a:rPr>
              <a:t>1</a:t>
            </a:r>
            <a:r>
              <a:rPr dirty="0" sz="1100" spc="15" i="1">
                <a:latin typeface="Verdana"/>
                <a:cs typeface="Verdana"/>
              </a:rPr>
              <a:t>/</a:t>
            </a:r>
            <a:r>
              <a:rPr dirty="0" baseline="45454" sz="1650" spc="22" i="1">
                <a:latin typeface="DejaVu Sans Condensed"/>
                <a:cs typeface="DejaVu Sans Condensed"/>
              </a:rPr>
              <a:t>√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2</a:t>
            </a:r>
            <a:r>
              <a:rPr dirty="0" baseline="42929" sz="1650" spc="22">
                <a:latin typeface="Arial"/>
                <a:cs typeface="Arial"/>
              </a:rPr>
              <a:t>Σ</a:t>
            </a:r>
            <a:endParaRPr baseline="42929" sz="16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379167" y="2539200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1687296" y="2506102"/>
            <a:ext cx="799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baseline="45454" sz="1650" spc="-179">
                <a:latin typeface="Arial"/>
                <a:cs typeface="Arial"/>
              </a:rPr>
              <a:t>Σ</a:t>
            </a:r>
            <a:r>
              <a:rPr dirty="0" sz="1100" spc="-120">
                <a:latin typeface="LM Sans 10"/>
                <a:cs typeface="LM Sans 10"/>
              </a:rPr>
              <a:t>0</a:t>
            </a:r>
            <a:r>
              <a:rPr dirty="0" sz="1100" spc="20">
                <a:latin typeface="LM Sans 10"/>
                <a:cs typeface="LM Sans 10"/>
              </a:rPr>
              <a:t> </a:t>
            </a:r>
            <a:r>
              <a:rPr dirty="0" sz="1100" spc="75">
                <a:latin typeface="LM Sans 10"/>
                <a:cs typeface="LM Sans 10"/>
              </a:rPr>
              <a:t>1</a:t>
            </a:r>
            <a:r>
              <a:rPr dirty="0" sz="1100" spc="75" i="1">
                <a:latin typeface="Verdana"/>
                <a:cs typeface="Verdana"/>
              </a:rPr>
              <a:t>/</a:t>
            </a:r>
            <a:r>
              <a:rPr dirty="0" baseline="45454" sz="1650" spc="112" i="1">
                <a:latin typeface="DejaVu Sans Condensed"/>
                <a:cs typeface="DejaVu Sans Condensed"/>
              </a:rPr>
              <a:t>√</a:t>
            </a:r>
            <a:r>
              <a:rPr dirty="0" sz="1100" spc="75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828963" y="2539200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2700807" y="2391091"/>
            <a:ext cx="267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75" i="1">
                <a:latin typeface="DejaVu Sans Condensed"/>
                <a:cs typeface="DejaVu Sans Condensed"/>
              </a:rPr>
              <a:t>√</a:t>
            </a:r>
            <a:r>
              <a:rPr dirty="0" sz="1100" spc="150" i="1">
                <a:latin typeface="DejaVu Sans Condensed"/>
                <a:cs typeface="DejaVu Sans Condensed"/>
              </a:rPr>
              <a:t> </a:t>
            </a:r>
            <a:r>
              <a:rPr dirty="0" sz="1100" spc="-229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43263" y="2457029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543198" y="2474225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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921505" y="2361107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3505098" y="2328010"/>
            <a:ext cx="8534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58190" algn="l"/>
              </a:tabLst>
            </a:pPr>
            <a:r>
              <a:rPr dirty="0" baseline="40404" sz="1650" spc="-202">
                <a:latin typeface="Arial"/>
                <a:cs typeface="Arial"/>
              </a:rPr>
              <a:t></a:t>
            </a:r>
            <a:r>
              <a:rPr dirty="0" baseline="40404" sz="1650" spc="-232">
                <a:latin typeface="Arial"/>
                <a:cs typeface="Arial"/>
              </a:rPr>
              <a:t> </a:t>
            </a:r>
            <a:r>
              <a:rPr dirty="0" sz="1100" spc="75">
                <a:latin typeface="LM Sans 10"/>
                <a:cs typeface="LM Sans 10"/>
              </a:rPr>
              <a:t>2</a:t>
            </a:r>
            <a:r>
              <a:rPr dirty="0" sz="1100" spc="75" i="1">
                <a:latin typeface="Verdana"/>
                <a:cs typeface="Verdana"/>
              </a:rPr>
              <a:t>/</a:t>
            </a:r>
            <a:r>
              <a:rPr dirty="0" baseline="45454" sz="1650" spc="112" i="1">
                <a:latin typeface="DejaVu Sans Condensed"/>
                <a:cs typeface="DejaVu Sans Condensed"/>
              </a:rPr>
              <a:t>√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6</a:t>
            </a:r>
            <a:r>
              <a:rPr dirty="0" sz="1100" spc="75">
                <a:latin typeface="LM Sans 10"/>
                <a:cs typeface="LM Sans 10"/>
              </a:rPr>
              <a:t>	</a:t>
            </a:r>
            <a:r>
              <a:rPr dirty="0" sz="1100" spc="-459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793350" y="2390723"/>
            <a:ext cx="140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75" i="1">
                <a:latin typeface="DejaVu Sans Condensed"/>
                <a:cs typeface="DejaVu Sans Condensed"/>
              </a:rPr>
              <a:t>√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262386" y="2390723"/>
            <a:ext cx="140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75" i="1">
                <a:latin typeface="DejaVu Sans Condensed"/>
                <a:cs typeface="DejaVu Sans Condensed"/>
              </a:rPr>
              <a:t>√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390542" y="2539200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562232" y="2506102"/>
            <a:ext cx="19107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5145" algn="l"/>
                <a:tab pos="1104900" algn="l"/>
                <a:tab pos="1574165" algn="l"/>
              </a:tabLst>
            </a:pPr>
            <a:r>
              <a:rPr dirty="0" sz="1100" spc="20">
                <a:latin typeface="LM Sans 10"/>
                <a:cs typeface="LM Sans 10"/>
              </a:rPr>
              <a:t>1</a:t>
            </a:r>
            <a:r>
              <a:rPr dirty="0" sz="1100" spc="20" i="1">
                <a:latin typeface="Verdana"/>
                <a:cs typeface="Verdana"/>
              </a:rPr>
              <a:t>/ </a:t>
            </a:r>
            <a:r>
              <a:rPr dirty="0" sz="1100" spc="114" i="1">
                <a:latin typeface="Verdana"/>
                <a:cs typeface="Verdana"/>
              </a:rPr>
              <a:t> </a:t>
            </a:r>
            <a:r>
              <a:rPr dirty="0" sz="1100" spc="-5">
                <a:latin typeface="LM Sans 10"/>
                <a:cs typeface="LM Sans 10"/>
              </a:rPr>
              <a:t>2	</a:t>
            </a:r>
            <a:r>
              <a:rPr dirty="0" sz="1100" spc="260" i="1">
                <a:latin typeface="DejaVu Sans Condensed"/>
                <a:cs typeface="DejaVu Sans Condensed"/>
              </a:rPr>
              <a:t>⇒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U</a:t>
            </a:r>
            <a:r>
              <a:rPr dirty="0" sz="1100" spc="2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	</a:t>
            </a:r>
            <a:r>
              <a:rPr dirty="0" sz="1100" spc="20">
                <a:latin typeface="LM Sans 10"/>
                <a:cs typeface="LM Sans 10"/>
              </a:rPr>
              <a:t>1</a:t>
            </a:r>
            <a:r>
              <a:rPr dirty="0" sz="1100" spc="20" i="1">
                <a:latin typeface="Verdana"/>
                <a:cs typeface="Verdana"/>
              </a:rPr>
              <a:t>/ </a:t>
            </a:r>
            <a:r>
              <a:rPr dirty="0" sz="1100" spc="114" i="1">
                <a:latin typeface="Verdana"/>
                <a:cs typeface="Verdana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6</a:t>
            </a:r>
            <a:r>
              <a:rPr dirty="0" sz="1100" spc="-5">
                <a:latin typeface="LM Sans 10"/>
                <a:cs typeface="LM Sans 10"/>
              </a:rPr>
              <a:t>	</a:t>
            </a:r>
            <a:r>
              <a:rPr dirty="0" sz="1100" spc="20">
                <a:latin typeface="LM Sans 10"/>
                <a:cs typeface="LM Sans 10"/>
              </a:rPr>
              <a:t>1</a:t>
            </a:r>
            <a:r>
              <a:rPr dirty="0" sz="1100" spc="20" i="1">
                <a:latin typeface="Verdana"/>
                <a:cs typeface="Verdana"/>
              </a:rPr>
              <a:t>/</a:t>
            </a:r>
            <a:r>
              <a:rPr dirty="0" sz="1100" spc="30" i="1">
                <a:latin typeface="Verdana"/>
                <a:cs typeface="Verdana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610165" y="2684181"/>
            <a:ext cx="438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70" i="1">
                <a:latin typeface="DejaVu Sans Condensed"/>
                <a:cs typeface="DejaVu Sans Condensed"/>
              </a:rPr>
              <a:t>−</a:t>
            </a:r>
            <a:r>
              <a:rPr dirty="0" sz="1100" spc="70">
                <a:latin typeface="LM Sans 10"/>
                <a:cs typeface="LM Sans 10"/>
              </a:rPr>
              <a:t>1</a:t>
            </a:r>
            <a:r>
              <a:rPr dirty="0" baseline="45454" sz="1650" spc="104" i="1">
                <a:latin typeface="DejaVu Sans Condensed"/>
                <a:cs typeface="DejaVu Sans Condensed"/>
              </a:rPr>
              <a:t>√</a:t>
            </a:r>
            <a:r>
              <a:rPr dirty="0" sz="1100" spc="70">
                <a:latin typeface="LM Sans 10"/>
                <a:cs typeface="LM Sans 10"/>
              </a:rPr>
              <a:t>6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098411" y="2684181"/>
            <a:ext cx="400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LM Sans 10"/>
                <a:cs typeface="LM Sans 10"/>
              </a:rPr>
              <a:t>1</a:t>
            </a:r>
            <a:r>
              <a:rPr dirty="0" sz="1100" spc="75" i="1">
                <a:latin typeface="Verdana"/>
                <a:cs typeface="Verdana"/>
              </a:rPr>
              <a:t>/</a:t>
            </a:r>
            <a:r>
              <a:rPr dirty="0" baseline="45454" sz="1650" spc="112" i="1">
                <a:latin typeface="DejaVu Sans Condensed"/>
                <a:cs typeface="DejaVu Sans Condensed"/>
              </a:rPr>
              <a:t>√</a:t>
            </a:r>
            <a:r>
              <a:rPr dirty="0" sz="1100" spc="75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447120" y="2224835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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447120" y="2474225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</a:t>
            </a:r>
            <a:endParaRPr sz="11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562576" y="2503321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5" name="object 9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399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CC0000"/>
                </a:solidFill>
                <a:latin typeface="LM Sans 12"/>
                <a:cs typeface="LM Sans 12"/>
              </a:rPr>
              <a:t>4.6 Matrix</a:t>
            </a:r>
            <a:r>
              <a:rPr dirty="0" sz="1400" spc="-5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dirty="0" sz="1400" spc="5">
                <a:solidFill>
                  <a:srgbClr val="CC0000"/>
                </a:solidFill>
                <a:latin typeface="LM Sans 12"/>
                <a:cs typeface="LM Sans 12"/>
              </a:rPr>
              <a:t>Approximation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842" y="0"/>
            <a:ext cx="719937" cy="35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344" y="405585"/>
            <a:ext cx="4415790" cy="7696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75565" marR="685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LM Sans 10"/>
                <a:cs typeface="LM Sans 10"/>
              </a:rPr>
              <a:t>Through </a:t>
            </a:r>
            <a:r>
              <a:rPr dirty="0" sz="1100" spc="-5">
                <a:latin typeface="LM Sans 10"/>
                <a:cs typeface="LM Sans 10"/>
              </a:rPr>
              <a:t>this section, consider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matrix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m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 </a:t>
            </a:r>
            <a:r>
              <a:rPr dirty="0" sz="1100" spc="-5">
                <a:latin typeface="LM Sans 10"/>
                <a:cs typeface="LM Sans 10"/>
              </a:rPr>
              <a:t>of </a:t>
            </a:r>
            <a:r>
              <a:rPr dirty="0" sz="1100" spc="-10">
                <a:latin typeface="LM Sans 10"/>
                <a:cs typeface="LM Sans 10"/>
              </a:rPr>
              <a:t>rank </a:t>
            </a:r>
            <a:r>
              <a:rPr dirty="0" sz="1100" spc="-5" i="1">
                <a:latin typeface="LM Sans 10"/>
                <a:cs typeface="LM Sans 10"/>
              </a:rPr>
              <a:t>r </a:t>
            </a:r>
            <a:r>
              <a:rPr dirty="0" sz="1100" spc="-5">
                <a:latin typeface="LM Sans 10"/>
                <a:cs typeface="LM Sans 10"/>
              </a:rPr>
              <a:t>, </a:t>
            </a:r>
            <a:r>
              <a:rPr dirty="0" sz="1100" spc="-25">
                <a:latin typeface="LM Sans 10"/>
                <a:cs typeface="LM Sans 10"/>
              </a:rPr>
              <a:t>we </a:t>
            </a:r>
            <a:r>
              <a:rPr dirty="0" sz="1100" spc="-5">
                <a:latin typeface="LM Sans 10"/>
                <a:cs typeface="LM Sans 10"/>
              </a:rPr>
              <a:t>have the  </a:t>
            </a:r>
            <a:r>
              <a:rPr dirty="0" sz="1100" spc="-10">
                <a:latin typeface="LM Sans 10"/>
                <a:cs typeface="LM Sans 10"/>
              </a:rPr>
              <a:t>SVD </a:t>
            </a:r>
            <a:r>
              <a:rPr dirty="0" sz="1100" spc="-5">
                <a:latin typeface="LM Sans 10"/>
                <a:cs typeface="LM Sans 10"/>
              </a:rPr>
              <a:t>of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1876425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7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20" i="1">
                <a:latin typeface="LM Sans 10"/>
                <a:cs typeface="LM Sans 10"/>
              </a:rPr>
              <a:t>U</a:t>
            </a:r>
            <a:r>
              <a:rPr dirty="0" sz="1100" spc="20">
                <a:latin typeface="LM Sans 10"/>
                <a:cs typeface="LM Sans 10"/>
              </a:rPr>
              <a:t>Σ</a:t>
            </a:r>
            <a:r>
              <a:rPr dirty="0" sz="1100" spc="20" i="1">
                <a:latin typeface="LM Sans 10"/>
                <a:cs typeface="LM Sans 10"/>
              </a:rPr>
              <a:t>V</a:t>
            </a:r>
            <a:r>
              <a:rPr dirty="0" sz="1100" spc="-190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-202" i="1">
                <a:latin typeface="LM Sans 8"/>
                <a:cs typeface="LM Sans 8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515"/>
              </a:spcBef>
            </a:pPr>
            <a:r>
              <a:rPr dirty="0" sz="1100" spc="-10">
                <a:latin typeface="LM Sans 10"/>
                <a:cs typeface="LM Sans 10"/>
              </a:rPr>
              <a:t>Define </a:t>
            </a:r>
            <a:r>
              <a:rPr dirty="0" sz="1100" spc="-5">
                <a:latin typeface="LM Sans 10"/>
                <a:cs typeface="LM Sans 10"/>
              </a:rPr>
              <a:t>rank-1 matrix </a:t>
            </a:r>
            <a:r>
              <a:rPr dirty="0" sz="1100" spc="-5" i="1">
                <a:latin typeface="LM Sans 10"/>
                <a:cs typeface="LM Sans 10"/>
              </a:rPr>
              <a:t>A</a:t>
            </a:r>
            <a:r>
              <a:rPr dirty="0" baseline="-10416" sz="1200" spc="-7" i="1">
                <a:latin typeface="LM Sans 8"/>
                <a:cs typeface="LM Sans 8"/>
              </a:rPr>
              <a:t>i</a:t>
            </a:r>
            <a:r>
              <a:rPr dirty="0" baseline="-10416" sz="1200" spc="307" i="1">
                <a:latin typeface="LM Sans 8"/>
                <a:cs typeface="LM Sans 8"/>
              </a:rPr>
              <a:t> </a:t>
            </a:r>
            <a:r>
              <a:rPr dirty="0" sz="1100" spc="-5">
                <a:latin typeface="LM Sans 10"/>
                <a:cs typeface="LM Sans 10"/>
              </a:rPr>
              <a:t>as: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5440" y="1323770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5027" y="1252117"/>
            <a:ext cx="7581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latin typeface="LM Sans 10"/>
                <a:cs typeface="LM Sans 10"/>
              </a:rPr>
              <a:t>A</a:t>
            </a:r>
            <a:r>
              <a:rPr dirty="0" baseline="-10416" sz="1200" spc="-7" i="1">
                <a:latin typeface="LM Sans 8"/>
                <a:cs typeface="LM Sans 8"/>
              </a:rPr>
              <a:t>i</a:t>
            </a:r>
            <a:r>
              <a:rPr dirty="0" baseline="-10416" sz="1200" spc="179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:=</a:t>
            </a:r>
            <a:r>
              <a:rPr dirty="0" sz="1100" spc="-80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u</a:t>
            </a:r>
            <a:r>
              <a:rPr dirty="0" baseline="-10416" sz="1200" spc="-7" i="1">
                <a:latin typeface="LM Sans 8"/>
                <a:cs typeface="LM Sans 8"/>
              </a:rPr>
              <a:t>i</a:t>
            </a:r>
            <a:r>
              <a:rPr dirty="0" baseline="-10416" sz="1200" spc="-247" i="1">
                <a:latin typeface="LM Sans 8"/>
                <a:cs typeface="LM Sans 8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v</a:t>
            </a:r>
            <a:r>
              <a:rPr dirty="0" sz="1100" spc="-254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-209" i="1">
                <a:latin typeface="LM Sans 8"/>
                <a:cs typeface="LM Sans 8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521255"/>
            <a:ext cx="944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LM Sans 10"/>
                <a:cs typeface="LM Sans 10"/>
              </a:rPr>
              <a:t>We </a:t>
            </a:r>
            <a:r>
              <a:rPr dirty="0" sz="1100" spc="-5">
                <a:latin typeface="LM Sans 10"/>
                <a:cs typeface="LM Sans 10"/>
              </a:rPr>
              <a:t>obtain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that: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0026" y="1630069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r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3864" y="1634310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94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0681" y="1746045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4807" y="1630069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r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8633" y="1634310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94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7377" y="1971915"/>
            <a:ext cx="10134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7405" algn="l"/>
              </a:tabLst>
            </a:pPr>
            <a:r>
              <a:rPr dirty="0" sz="800" spc="-5" i="1">
                <a:latin typeface="LM Sans 8"/>
                <a:cs typeface="LM Sans 8"/>
              </a:rPr>
              <a:t>i</a:t>
            </a:r>
            <a:r>
              <a:rPr dirty="0" sz="800" spc="-204" i="1">
                <a:latin typeface="LM Sans 8"/>
                <a:cs typeface="LM Sans 8"/>
              </a:rPr>
              <a:t> </a:t>
            </a:r>
            <a:r>
              <a:rPr dirty="0" sz="800" spc="-5">
                <a:latin typeface="LM Sans 8"/>
                <a:cs typeface="LM Sans 8"/>
              </a:rPr>
              <a:t>=1	</a:t>
            </a:r>
            <a:r>
              <a:rPr dirty="0" sz="800" spc="-5" i="1">
                <a:latin typeface="LM Sans 8"/>
                <a:cs typeface="LM Sans 8"/>
              </a:rPr>
              <a:t>i</a:t>
            </a:r>
            <a:r>
              <a:rPr dirty="0" sz="800" spc="-245" i="1">
                <a:latin typeface="LM Sans 8"/>
                <a:cs typeface="LM Sans 8"/>
              </a:rPr>
              <a:t> </a:t>
            </a:r>
            <a:r>
              <a:rPr dirty="0" sz="800" spc="-5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8139" y="1837574"/>
            <a:ext cx="10636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65505" algn="l"/>
              </a:tabLst>
            </a:pPr>
            <a:r>
              <a:rPr dirty="0" baseline="6944" sz="1200" spc="-7" i="1">
                <a:latin typeface="LM Sans 8"/>
                <a:cs typeface="LM Sans 8"/>
              </a:rPr>
              <a:t>i </a:t>
            </a:r>
            <a:r>
              <a:rPr dirty="0" baseline="6944" sz="1200" spc="195" i="1">
                <a:latin typeface="LM Sans 8"/>
                <a:cs typeface="LM Sans 8"/>
              </a:rPr>
              <a:t> </a:t>
            </a:r>
            <a:r>
              <a:rPr dirty="0" baseline="6944" sz="1200" spc="-7" i="1">
                <a:latin typeface="LM Sans 8"/>
                <a:cs typeface="LM Sans 8"/>
              </a:rPr>
              <a:t>i </a:t>
            </a:r>
            <a:r>
              <a:rPr dirty="0" baseline="6944" sz="1200" spc="112" i="1">
                <a:latin typeface="LM Sans 8"/>
                <a:cs typeface="LM Sans 8"/>
              </a:rPr>
              <a:t> </a:t>
            </a:r>
            <a:r>
              <a:rPr dirty="0" sz="800" spc="-5" i="1">
                <a:latin typeface="LM Sans 8"/>
                <a:cs typeface="LM Sans 8"/>
              </a:rPr>
              <a:t>i	</a:t>
            </a:r>
            <a:r>
              <a:rPr dirty="0" baseline="6944" sz="1200" spc="-7" i="1">
                <a:latin typeface="LM Sans 8"/>
                <a:cs typeface="LM Sans 8"/>
              </a:rPr>
              <a:t>i</a:t>
            </a:r>
            <a:r>
              <a:rPr dirty="0" baseline="6944" sz="1200" spc="337" i="1">
                <a:latin typeface="LM Sans 8"/>
                <a:cs typeface="LM Sans 8"/>
              </a:rPr>
              <a:t> </a:t>
            </a:r>
            <a:r>
              <a:rPr dirty="0" baseline="6944" sz="1200" spc="-7" i="1">
                <a:latin typeface="LM Sans 8"/>
                <a:cs typeface="LM Sans 8"/>
              </a:rPr>
              <a:t>i</a:t>
            </a:r>
            <a:endParaRPr baseline="6944" sz="12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6776" y="1765933"/>
            <a:ext cx="16344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12445" algn="l"/>
                <a:tab pos="958215" algn="l"/>
                <a:tab pos="1327150" algn="l"/>
              </a:tabLst>
            </a:pP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6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	</a:t>
            </a:r>
            <a:r>
              <a:rPr dirty="0" sz="1100" spc="-75" i="1">
                <a:latin typeface="Verdana"/>
                <a:cs typeface="Verdana"/>
              </a:rPr>
              <a:t>σ</a:t>
            </a:r>
            <a:r>
              <a:rPr dirty="0" sz="1100" spc="-60" i="1">
                <a:latin typeface="Verdana"/>
                <a:cs typeface="Verdana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u</a:t>
            </a:r>
            <a:r>
              <a:rPr dirty="0" sz="1100" spc="-30" i="1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v	</a:t>
            </a:r>
            <a:r>
              <a:rPr dirty="0" sz="1100" spc="-10">
                <a:latin typeface="LM Sans 10"/>
                <a:cs typeface="LM Sans 10"/>
              </a:rPr>
              <a:t>=	</a:t>
            </a:r>
            <a:r>
              <a:rPr dirty="0" sz="1100" spc="-75" i="1">
                <a:latin typeface="Verdana"/>
                <a:cs typeface="Verdana"/>
              </a:rPr>
              <a:t>σ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00" i="1">
                <a:latin typeface="LM Sans 10"/>
                <a:cs typeface="LM Sans 10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7743" y="2248090"/>
            <a:ext cx="4483735" cy="1055370"/>
            <a:chOff x="87743" y="2248090"/>
            <a:chExt cx="4483735" cy="1055370"/>
          </a:xfrm>
        </p:grpSpPr>
        <p:sp>
          <p:nvSpPr>
            <p:cNvPr id="18" name="object 18"/>
            <p:cNvSpPr/>
            <p:nvPr/>
          </p:nvSpPr>
          <p:spPr>
            <a:xfrm>
              <a:off x="87743" y="2248090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4432567" y="18782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7744" y="2423261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8544" y="3201301"/>
              <a:ext cx="101600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89344" y="3188601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20311" y="2292324"/>
              <a:ext cx="50749" cy="9089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7743" y="2467540"/>
              <a:ext cx="4432935" cy="784860"/>
            </a:xfrm>
            <a:custGeom>
              <a:avLst/>
              <a:gdLst/>
              <a:ahLst/>
              <a:cxnLst/>
              <a:rect l="l" t="t" r="r" b="b"/>
              <a:pathLst>
                <a:path w="4432935" h="784860">
                  <a:moveTo>
                    <a:pt x="4432567" y="0"/>
                  </a:moveTo>
                  <a:lnTo>
                    <a:pt x="0" y="0"/>
                  </a:lnTo>
                  <a:lnTo>
                    <a:pt x="0" y="733761"/>
                  </a:lnTo>
                  <a:lnTo>
                    <a:pt x="4008" y="753486"/>
                  </a:lnTo>
                  <a:lnTo>
                    <a:pt x="14922" y="769639"/>
                  </a:lnTo>
                  <a:lnTo>
                    <a:pt x="31075" y="780553"/>
                  </a:lnTo>
                  <a:lnTo>
                    <a:pt x="50800" y="784561"/>
                  </a:lnTo>
                  <a:lnTo>
                    <a:pt x="4381767" y="784561"/>
                  </a:lnTo>
                  <a:lnTo>
                    <a:pt x="4401492" y="780553"/>
                  </a:lnTo>
                  <a:lnTo>
                    <a:pt x="4417644" y="769639"/>
                  </a:lnTo>
                  <a:lnTo>
                    <a:pt x="4428558" y="753486"/>
                  </a:lnTo>
                  <a:lnTo>
                    <a:pt x="4432567" y="73376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20311" y="2330422"/>
              <a:ext cx="0" cy="890269"/>
            </a:xfrm>
            <a:custGeom>
              <a:avLst/>
              <a:gdLst/>
              <a:ahLst/>
              <a:cxnLst/>
              <a:rect l="l" t="t" r="r" b="b"/>
              <a:pathLst>
                <a:path w="0" h="890269">
                  <a:moveTo>
                    <a:pt x="0" y="8899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20311" y="23177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20311" y="23050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20311" y="22923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25844" y="2195837"/>
            <a:ext cx="3194685" cy="43370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Definition</a:t>
            </a:r>
            <a:endParaRPr sz="1200">
              <a:latin typeface="LM Sans 12"/>
              <a:cs typeface="LM Sans 12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 spc="-30">
                <a:latin typeface="LM Sans 10"/>
                <a:cs typeface="LM Sans 10"/>
              </a:rPr>
              <a:t>For </a:t>
            </a:r>
            <a:r>
              <a:rPr dirty="0" sz="1100" spc="-10" i="1">
                <a:latin typeface="LM Sans 10"/>
                <a:cs typeface="LM Sans 10"/>
              </a:rPr>
              <a:t>k </a:t>
            </a:r>
            <a:r>
              <a:rPr dirty="0" sz="1100" spc="15" i="1">
                <a:latin typeface="DejaVu Sans Condensed"/>
                <a:cs typeface="DejaVu Sans Condensed"/>
              </a:rPr>
              <a:t>≤ </a:t>
            </a:r>
            <a:r>
              <a:rPr dirty="0" sz="1100" spc="-5" i="1">
                <a:latin typeface="LM Sans 10"/>
                <a:cs typeface="LM Sans 10"/>
              </a:rPr>
              <a:t>r </a:t>
            </a:r>
            <a:r>
              <a:rPr dirty="0" sz="1100" spc="-5">
                <a:latin typeface="LM Sans 10"/>
                <a:cs typeface="LM Sans 10"/>
              </a:rPr>
              <a:t>, the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rank- </a:t>
            </a:r>
            <a:r>
              <a:rPr dirty="0" sz="1100" spc="-10" i="1">
                <a:solidFill>
                  <a:srgbClr val="FF7F00"/>
                </a:solidFill>
                <a:latin typeface="LM Sans 10"/>
                <a:cs typeface="LM Sans 10"/>
              </a:rPr>
              <a:t>k 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approximation</a:t>
            </a:r>
            <a:r>
              <a:rPr dirty="0" sz="1100" spc="-10">
                <a:latin typeface="LM Sans 10"/>
                <a:cs typeface="LM Sans 10"/>
              </a:rPr>
              <a:t>of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is </a:t>
            </a:r>
            <a:r>
              <a:rPr dirty="0" sz="1100" spc="-10">
                <a:latin typeface="LM Sans 10"/>
                <a:cs typeface="LM Sans 10"/>
              </a:rPr>
              <a:t>defined</a:t>
            </a:r>
            <a:r>
              <a:rPr dirty="0" sz="1100" spc="-13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as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53997" y="2945573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1800" y="2738055"/>
            <a:ext cx="8928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7405" algn="l"/>
              </a:tabLst>
            </a:pPr>
            <a:r>
              <a:rPr dirty="0" sz="800" spc="-5" i="1">
                <a:latin typeface="LM Sans 8"/>
                <a:cs typeface="LM Sans 8"/>
              </a:rPr>
              <a:t>k</a:t>
            </a:r>
            <a:r>
              <a:rPr dirty="0" sz="800" spc="-5" i="1">
                <a:latin typeface="LM Sans 8"/>
                <a:cs typeface="LM Sans 8"/>
              </a:rPr>
              <a:t>	</a:t>
            </a:r>
            <a:r>
              <a:rPr dirty="0" sz="800" spc="-5" i="1">
                <a:latin typeface="LM Sans 8"/>
                <a:cs typeface="LM Sans 8"/>
              </a:rPr>
              <a:t>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32192" y="2742297"/>
            <a:ext cx="10280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27405" algn="l"/>
              </a:tabLst>
            </a:pPr>
            <a:r>
              <a:rPr dirty="0" sz="1100" spc="894">
                <a:latin typeface="Arial"/>
                <a:cs typeface="Arial"/>
              </a:rPr>
              <a:t>Σ	</a:t>
            </a:r>
            <a:r>
              <a:rPr dirty="0" sz="1100" spc="-135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5717" y="3079901"/>
            <a:ext cx="10134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7405" algn="l"/>
              </a:tabLst>
            </a:pPr>
            <a:r>
              <a:rPr dirty="0" sz="800" spc="-5" i="1">
                <a:latin typeface="LM Sans 8"/>
                <a:cs typeface="LM Sans 8"/>
              </a:rPr>
              <a:t>i</a:t>
            </a:r>
            <a:r>
              <a:rPr dirty="0" sz="800" spc="-204" i="1">
                <a:latin typeface="LM Sans 8"/>
                <a:cs typeface="LM Sans 8"/>
              </a:rPr>
              <a:t> </a:t>
            </a:r>
            <a:r>
              <a:rPr dirty="0" sz="800" spc="-5">
                <a:latin typeface="LM Sans 8"/>
                <a:cs typeface="LM Sans 8"/>
              </a:rPr>
              <a:t>=1	</a:t>
            </a:r>
            <a:r>
              <a:rPr dirty="0" sz="800" spc="-5" i="1">
                <a:latin typeface="LM Sans 8"/>
                <a:cs typeface="LM Sans 8"/>
              </a:rPr>
              <a:t>i</a:t>
            </a:r>
            <a:r>
              <a:rPr dirty="0" sz="800" spc="-245" i="1">
                <a:latin typeface="LM Sans 8"/>
                <a:cs typeface="LM Sans 8"/>
              </a:rPr>
              <a:t> </a:t>
            </a:r>
            <a:r>
              <a:rPr dirty="0" sz="800" spc="-5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67151" y="2720135"/>
            <a:ext cx="47053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4650" algn="l"/>
              </a:tabLst>
            </a:pPr>
            <a:r>
              <a:rPr dirty="0" sz="1100" spc="345">
                <a:latin typeface="Arial"/>
                <a:cs typeface="Arial"/>
              </a:rPr>
              <a:t>.</a:t>
            </a:r>
            <a:r>
              <a:rPr dirty="0" sz="1100" spc="345">
                <a:latin typeface="Arial"/>
                <a:cs typeface="Arial"/>
              </a:rPr>
              <a:t>	</a:t>
            </a:r>
            <a:r>
              <a:rPr dirty="0" sz="1100" spc="-3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9957" y="2873919"/>
            <a:ext cx="3148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37870" algn="l"/>
                <a:tab pos="1552575" algn="l"/>
              </a:tabLst>
            </a:pPr>
            <a:r>
              <a:rPr dirty="0" sz="1100" spc="-100" i="1">
                <a:latin typeface="LM Sans 10"/>
                <a:cs typeface="LM Sans 10"/>
              </a:rPr>
              <a:t>A</a:t>
            </a:r>
            <a:r>
              <a:rPr dirty="0" baseline="12626" sz="1650" spc="-150">
                <a:latin typeface="LM Sans 10"/>
                <a:cs typeface="LM Sans 10"/>
              </a:rPr>
              <a:t>ˆ</a:t>
            </a:r>
            <a:r>
              <a:rPr dirty="0" sz="1100" spc="-100">
                <a:latin typeface="LM Sans 10"/>
                <a:cs typeface="LM Sans 10"/>
              </a:rPr>
              <a:t>(</a:t>
            </a:r>
            <a:r>
              <a:rPr dirty="0" sz="1100" spc="-100" i="1">
                <a:latin typeface="LM Sans 10"/>
                <a:cs typeface="LM Sans 10"/>
              </a:rPr>
              <a:t>k</a:t>
            </a:r>
            <a:r>
              <a:rPr dirty="0" sz="1100" spc="-100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	</a:t>
            </a:r>
            <a:r>
              <a:rPr dirty="0" sz="1100" spc="-40" i="1">
                <a:latin typeface="Verdana"/>
                <a:cs typeface="Verdana"/>
              </a:rPr>
              <a:t>σ</a:t>
            </a:r>
            <a:r>
              <a:rPr dirty="0" baseline="-10416" sz="1200" spc="-60" i="1">
                <a:latin typeface="LM Sans 8"/>
                <a:cs typeface="LM Sans 8"/>
              </a:rPr>
              <a:t>i</a:t>
            </a:r>
            <a:r>
              <a:rPr dirty="0" baseline="-10416" sz="1200" spc="-232" i="1">
                <a:latin typeface="LM Sans 8"/>
                <a:cs typeface="LM Sans 8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u</a:t>
            </a:r>
            <a:r>
              <a:rPr dirty="0" baseline="-10416" sz="1200" spc="-7" i="1">
                <a:latin typeface="LM Sans 8"/>
                <a:cs typeface="LM Sans 8"/>
              </a:rPr>
              <a:t>i</a:t>
            </a:r>
            <a:r>
              <a:rPr dirty="0" baseline="-10416" sz="1200" spc="-225" i="1">
                <a:latin typeface="LM Sans 8"/>
                <a:cs typeface="LM Sans 8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v</a:t>
            </a:r>
            <a:r>
              <a:rPr dirty="0" sz="1100" spc="-250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262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	</a:t>
            </a:r>
            <a:r>
              <a:rPr dirty="0" sz="1100" spc="-40" i="1">
                <a:latin typeface="Verdana"/>
                <a:cs typeface="Verdana"/>
              </a:rPr>
              <a:t>σ</a:t>
            </a:r>
            <a:r>
              <a:rPr dirty="0" baseline="-10416" sz="1200" spc="-60" i="1">
                <a:latin typeface="LM Sans 8"/>
                <a:cs typeface="LM Sans 8"/>
              </a:rPr>
              <a:t>i </a:t>
            </a:r>
            <a:r>
              <a:rPr dirty="0" sz="1100" spc="-5" i="1">
                <a:latin typeface="LM Sans 10"/>
                <a:cs typeface="LM Sans 10"/>
              </a:rPr>
              <a:t>A</a:t>
            </a:r>
            <a:r>
              <a:rPr dirty="0" baseline="-10416" sz="1200" spc="-7" i="1">
                <a:latin typeface="LM Sans 8"/>
                <a:cs typeface="LM Sans 8"/>
              </a:rPr>
              <a:t>i </a:t>
            </a:r>
            <a:r>
              <a:rPr dirty="0" sz="1100" spc="-100" i="1">
                <a:latin typeface="Verdana"/>
                <a:cs typeface="Verdana"/>
              </a:rPr>
              <a:t>, </a:t>
            </a:r>
            <a:r>
              <a:rPr dirty="0" sz="1100" spc="-5">
                <a:latin typeface="LM Sans 10"/>
                <a:cs typeface="LM Sans 10"/>
              </a:rPr>
              <a:t>with rk </a:t>
            </a:r>
            <a:r>
              <a:rPr dirty="0" sz="1100" spc="-100" i="1">
                <a:latin typeface="LM Sans 10"/>
                <a:cs typeface="LM Sans 10"/>
              </a:rPr>
              <a:t>A</a:t>
            </a:r>
            <a:r>
              <a:rPr dirty="0" baseline="12626" sz="1650" spc="-150">
                <a:latin typeface="LM Sans 10"/>
                <a:cs typeface="LM Sans 10"/>
              </a:rPr>
              <a:t>ˆ</a:t>
            </a:r>
            <a:r>
              <a:rPr dirty="0" sz="1100" spc="-100">
                <a:latin typeface="LM Sans 10"/>
                <a:cs typeface="LM Sans 10"/>
              </a:rPr>
              <a:t>(</a:t>
            </a:r>
            <a:r>
              <a:rPr dirty="0" sz="1100" spc="-100" i="1">
                <a:latin typeface="LM Sans 10"/>
                <a:cs typeface="LM Sans 10"/>
              </a:rPr>
              <a:t>k</a:t>
            </a:r>
            <a:r>
              <a:rPr dirty="0" sz="1100" spc="-100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5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k</a:t>
            </a:r>
            <a:r>
              <a:rPr dirty="0" sz="1100" spc="-1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6" name="object 3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732"/>
            <a:ext cx="4608195" cy="207645"/>
            <a:chOff x="0" y="3248732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844" y="134961"/>
            <a:ext cx="139954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5"/>
              <a:t>Error </a:t>
            </a:r>
            <a:r>
              <a:rPr dirty="0" spc="-5"/>
              <a:t>of</a:t>
            </a:r>
            <a:r>
              <a:rPr dirty="0" spc="-55"/>
              <a:t> </a:t>
            </a:r>
            <a:r>
              <a:rPr dirty="0" spc="-10"/>
              <a:t>Approximation:</a:t>
            </a:r>
          </a:p>
        </p:txBody>
      </p:sp>
      <p:sp>
        <p:nvSpPr>
          <p:cNvPr id="7" name="object 7"/>
          <p:cNvSpPr/>
          <p:nvPr/>
        </p:nvSpPr>
        <p:spPr>
          <a:xfrm>
            <a:off x="87743" y="414413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5844" y="393430"/>
            <a:ext cx="6286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Definition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743" y="458639"/>
            <a:ext cx="4483735" cy="935990"/>
            <a:chOff x="87743" y="458639"/>
            <a:chExt cx="4483735" cy="935990"/>
          </a:xfrm>
        </p:grpSpPr>
        <p:sp>
          <p:nvSpPr>
            <p:cNvPr id="10" name="object 10"/>
            <p:cNvSpPr/>
            <p:nvPr/>
          </p:nvSpPr>
          <p:spPr>
            <a:xfrm>
              <a:off x="87744" y="589584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8544" y="1292415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9344" y="1279715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458647"/>
              <a:ext cx="50749" cy="8337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743" y="633857"/>
              <a:ext cx="4432935" cy="709930"/>
            </a:xfrm>
            <a:custGeom>
              <a:avLst/>
              <a:gdLst/>
              <a:ahLst/>
              <a:cxnLst/>
              <a:rect l="l" t="t" r="r" b="b"/>
              <a:pathLst>
                <a:path w="4432935" h="709930">
                  <a:moveTo>
                    <a:pt x="4432567" y="0"/>
                  </a:moveTo>
                  <a:lnTo>
                    <a:pt x="0" y="0"/>
                  </a:lnTo>
                  <a:lnTo>
                    <a:pt x="0" y="658558"/>
                  </a:lnTo>
                  <a:lnTo>
                    <a:pt x="4008" y="678283"/>
                  </a:lnTo>
                  <a:lnTo>
                    <a:pt x="14922" y="694436"/>
                  </a:lnTo>
                  <a:lnTo>
                    <a:pt x="31075" y="705350"/>
                  </a:lnTo>
                  <a:lnTo>
                    <a:pt x="50800" y="709358"/>
                  </a:lnTo>
                  <a:lnTo>
                    <a:pt x="4381767" y="709358"/>
                  </a:lnTo>
                  <a:lnTo>
                    <a:pt x="4401492" y="705350"/>
                  </a:lnTo>
                  <a:lnTo>
                    <a:pt x="4417644" y="694436"/>
                  </a:lnTo>
                  <a:lnTo>
                    <a:pt x="4428558" y="678283"/>
                  </a:lnTo>
                  <a:lnTo>
                    <a:pt x="4432567" y="65855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20311" y="496739"/>
              <a:ext cx="0" cy="815340"/>
            </a:xfrm>
            <a:custGeom>
              <a:avLst/>
              <a:gdLst/>
              <a:ahLst/>
              <a:cxnLst/>
              <a:rect l="l" t="t" r="r" b="b"/>
              <a:pathLst>
                <a:path w="0" h="815340">
                  <a:moveTo>
                    <a:pt x="0" y="8147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20311" y="4840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20311" y="4713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20311" y="4586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5844" y="604137"/>
            <a:ext cx="1684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The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spectral 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norm</a:t>
            </a:r>
            <a:r>
              <a:rPr dirty="0" sz="1100" spc="-10">
                <a:latin typeface="LM Sans 10"/>
                <a:cs typeface="LM Sans 10"/>
              </a:rPr>
              <a:t>of a</a:t>
            </a:r>
            <a:r>
              <a:rPr dirty="0" sz="1100" spc="-5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matrix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22703" y="604137"/>
            <a:ext cx="709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is</a:t>
            </a:r>
            <a:r>
              <a:rPr dirty="0" sz="1100" spc="-6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defined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5804" y="108766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4893" y="1009381"/>
            <a:ext cx="90931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5320" algn="l"/>
              </a:tabLst>
            </a:pPr>
            <a:r>
              <a:rPr dirty="0" sz="1100" spc="55" i="1">
                <a:latin typeface="DejaVu Sans Condensed"/>
                <a:cs typeface="DejaVu Sans Condensed"/>
              </a:rPr>
              <a:t>ǁ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55" i="1">
                <a:latin typeface="DejaVu Sans Condensed"/>
                <a:cs typeface="DejaVu Sans Condensed"/>
              </a:rPr>
              <a:t>ǁ</a:t>
            </a:r>
            <a:r>
              <a:rPr dirty="0" sz="1100" spc="55" i="1">
                <a:latin typeface="DejaVu Sans Condensed"/>
                <a:cs typeface="DejaVu Sans Condensed"/>
              </a:rPr>
              <a:t> </a:t>
            </a:r>
            <a:r>
              <a:rPr dirty="0" sz="1100" spc="145" i="1">
                <a:latin typeface="DejaVu Sans Condensed"/>
                <a:cs typeface="DejaVu Sans Condensed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:=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10">
                <a:latin typeface="LM Sans 10"/>
                <a:cs typeface="LM Sans 10"/>
              </a:rPr>
              <a:t>max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3716" y="1145716"/>
            <a:ext cx="466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10" i="1">
                <a:latin typeface="LM Sans 8"/>
                <a:cs typeface="LM Sans 8"/>
              </a:rPr>
              <a:t>x</a:t>
            </a:r>
            <a:r>
              <a:rPr dirty="0" sz="800" spc="10" i="1">
                <a:latin typeface="DejaVu Sans Condensed"/>
                <a:cs typeface="DejaVu Sans Condensed"/>
              </a:rPr>
              <a:t>∈</a:t>
            </a:r>
            <a:r>
              <a:rPr dirty="0" sz="800" spc="10">
                <a:latin typeface="Arial"/>
                <a:cs typeface="Arial"/>
              </a:rPr>
              <a:t>R</a:t>
            </a:r>
            <a:r>
              <a:rPr dirty="0" baseline="23148" sz="900" spc="15" i="1">
                <a:latin typeface="LM Sans 8"/>
                <a:cs typeface="LM Sans 8"/>
              </a:rPr>
              <a:t>n</a:t>
            </a:r>
            <a:r>
              <a:rPr dirty="0" sz="800" spc="10" i="1">
                <a:latin typeface="DejaVu Sans Condensed"/>
                <a:cs typeface="DejaVu Sans Condensed"/>
              </a:rPr>
              <a:t>−{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9821" y="914386"/>
            <a:ext cx="437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0" i="1">
                <a:latin typeface="DejaVu Sans Condensed"/>
                <a:cs typeface="DejaVu Sans Condensed"/>
              </a:rPr>
              <a:t>ǁ</a:t>
            </a:r>
            <a:r>
              <a:rPr dirty="0" sz="1100" spc="40" i="1">
                <a:latin typeface="LM Sans 10"/>
                <a:cs typeface="LM Sans 10"/>
              </a:rPr>
              <a:t>Ax</a:t>
            </a:r>
            <a:r>
              <a:rPr dirty="0" sz="1100" spc="40" i="1">
                <a:latin typeface="DejaVu Sans Condensed"/>
                <a:cs typeface="DejaVu Sans Condensed"/>
              </a:rPr>
              <a:t>ǁ</a:t>
            </a:r>
            <a:r>
              <a:rPr dirty="0" baseline="-20833" sz="1200" spc="60">
                <a:latin typeface="LM Sans 8"/>
                <a:cs typeface="LM Sans 8"/>
              </a:rPr>
              <a:t>2</a:t>
            </a:r>
            <a:endParaRPr baseline="-20833" sz="1200">
              <a:latin typeface="LM Sans 8"/>
              <a:cs typeface="LM Sans 8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57921" y="1125994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 h="0">
                <a:moveTo>
                  <a:pt x="0" y="0"/>
                </a:moveTo>
                <a:lnTo>
                  <a:pt x="36760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106536" y="118271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66492" y="1009381"/>
            <a:ext cx="541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7020" algn="l"/>
              </a:tabLst>
            </a:pP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0">
                <a:latin typeface="LM Sans 10"/>
                <a:cs typeface="LM Sans 10"/>
              </a:rPr>
              <a:t>	</a:t>
            </a:r>
            <a:r>
              <a:rPr dirty="0" sz="1100" spc="-10">
                <a:latin typeface="LM Sans 10"/>
                <a:cs typeface="LM Sans 10"/>
              </a:rPr>
              <a:t>max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3999" y="1108391"/>
            <a:ext cx="12052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51205" algn="l"/>
              </a:tabLst>
            </a:pPr>
            <a:r>
              <a:rPr dirty="0" sz="800" spc="-20">
                <a:latin typeface="LM Sans 8"/>
                <a:cs typeface="LM Sans 8"/>
              </a:rPr>
              <a:t>0</a:t>
            </a:r>
            <a:r>
              <a:rPr dirty="0" sz="800" spc="-20" i="1">
                <a:latin typeface="DejaVu Sans Condensed"/>
                <a:cs typeface="DejaVu Sans Condensed"/>
              </a:rPr>
              <a:t>}  </a:t>
            </a:r>
            <a:r>
              <a:rPr dirty="0" sz="800" spc="20" i="1">
                <a:latin typeface="DejaVu Sans Condensed"/>
                <a:cs typeface="DejaVu Sans Condensed"/>
              </a:rPr>
              <a:t> </a:t>
            </a:r>
            <a:r>
              <a:rPr dirty="0" baseline="2525" sz="1650" spc="97" i="1">
                <a:latin typeface="DejaVu Sans Condensed"/>
                <a:cs typeface="DejaVu Sans Condensed"/>
              </a:rPr>
              <a:t>ǁ</a:t>
            </a:r>
            <a:r>
              <a:rPr dirty="0" baseline="2525" sz="1650" spc="97" i="1">
                <a:latin typeface="LM Sans 10"/>
                <a:cs typeface="LM Sans 10"/>
              </a:rPr>
              <a:t>x</a:t>
            </a:r>
            <a:r>
              <a:rPr dirty="0" baseline="2525" sz="1650" spc="97" i="1">
                <a:latin typeface="DejaVu Sans Condensed"/>
                <a:cs typeface="DejaVu Sans Condensed"/>
              </a:rPr>
              <a:t>ǁ	</a:t>
            </a:r>
            <a:r>
              <a:rPr dirty="0" sz="800" spc="10" i="1">
                <a:latin typeface="LM Sans 8"/>
                <a:cs typeface="LM Sans 8"/>
              </a:rPr>
              <a:t>x</a:t>
            </a:r>
            <a:r>
              <a:rPr dirty="0" sz="800" spc="10" i="1">
                <a:latin typeface="DejaVu Sans Condensed"/>
                <a:cs typeface="DejaVu Sans Condensed"/>
              </a:rPr>
              <a:t>∈</a:t>
            </a:r>
            <a:r>
              <a:rPr dirty="0" sz="800" spc="10">
                <a:latin typeface="Arial"/>
                <a:cs typeface="Arial"/>
              </a:rPr>
              <a:t>R</a:t>
            </a:r>
            <a:r>
              <a:rPr dirty="0" baseline="23148" sz="900" spc="15" i="1">
                <a:latin typeface="LM Sans 8"/>
                <a:cs typeface="LM Sans 8"/>
              </a:rPr>
              <a:t>n</a:t>
            </a:r>
            <a:r>
              <a:rPr dirty="0" sz="800" spc="10" i="1">
                <a:latin typeface="DejaVu Sans Condensed"/>
                <a:cs typeface="DejaVu Sans Condensed"/>
              </a:rPr>
              <a:t>−{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03017" y="1145716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0</a:t>
            </a:r>
            <a:r>
              <a:rPr dirty="0" sz="800" spc="-35" i="1">
                <a:latin typeface="DejaVu Sans Condensed"/>
                <a:cs typeface="DejaVu Sans Condensed"/>
              </a:rPr>
              <a:t>}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48838" y="793990"/>
            <a:ext cx="164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84">
                <a:latin typeface="Arial"/>
                <a:cs typeface="Arial"/>
              </a:rPr>
              <a:t>√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00082" y="942467"/>
            <a:ext cx="647065" cy="0"/>
          </a:xfrm>
          <a:custGeom>
            <a:avLst/>
            <a:gdLst/>
            <a:ahLst/>
            <a:cxnLst/>
            <a:rect l="l" t="t" r="r" b="b"/>
            <a:pathLst>
              <a:path w="647064" h="0">
                <a:moveTo>
                  <a:pt x="0" y="0"/>
                </a:moveTo>
                <a:lnTo>
                  <a:pt x="64664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364090" y="912950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87382" y="915656"/>
            <a:ext cx="672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Ax </a:t>
            </a:r>
            <a:r>
              <a:rPr dirty="0" sz="1100" spc="-5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Ax</a:t>
            </a:r>
            <a:r>
              <a:rPr dirty="0" sz="1100" spc="-225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961538" y="1123226"/>
            <a:ext cx="785495" cy="33655"/>
            <a:chOff x="2961538" y="1123226"/>
            <a:chExt cx="785495" cy="33655"/>
          </a:xfrm>
        </p:grpSpPr>
        <p:sp>
          <p:nvSpPr>
            <p:cNvPr id="35" name="object 35"/>
            <p:cNvSpPr/>
            <p:nvPr/>
          </p:nvSpPr>
          <p:spPr>
            <a:xfrm>
              <a:off x="2961538" y="1125994"/>
              <a:ext cx="785495" cy="0"/>
            </a:xfrm>
            <a:custGeom>
              <a:avLst/>
              <a:gdLst/>
              <a:ahLst/>
              <a:cxnLst/>
              <a:rect l="l" t="t" r="r" b="b"/>
              <a:pathLst>
                <a:path w="785495" h="0">
                  <a:moveTo>
                    <a:pt x="0" y="0"/>
                  </a:moveTo>
                  <a:lnTo>
                    <a:pt x="785190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288665" y="115370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 h="0">
                  <a:moveTo>
                    <a:pt x="0" y="0"/>
                  </a:moveTo>
                  <a:lnTo>
                    <a:pt x="246405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135109" y="1130349"/>
            <a:ext cx="425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50505" sz="1650" spc="202" i="1">
                <a:latin typeface="DejaVu Sans Condensed"/>
                <a:cs typeface="DejaVu Sans Condensed"/>
              </a:rPr>
              <a:t>√</a:t>
            </a:r>
            <a:r>
              <a:rPr dirty="0" sz="1100" spc="135" i="1">
                <a:latin typeface="LM Sans 10"/>
                <a:cs typeface="LM Sans 10"/>
              </a:rPr>
              <a:t>x</a:t>
            </a:r>
            <a:r>
              <a:rPr dirty="0" sz="1100" spc="-290" i="1">
                <a:latin typeface="LM Sans 10"/>
                <a:cs typeface="LM Sans 10"/>
              </a:rPr>
              <a:t> </a:t>
            </a:r>
            <a:r>
              <a:rPr dirty="0" baseline="20833" sz="1200" spc="-7" i="1">
                <a:latin typeface="LM Sans 8"/>
                <a:cs typeface="LM Sans 8"/>
              </a:rPr>
              <a:t>T</a:t>
            </a:r>
            <a:r>
              <a:rPr dirty="0" baseline="20833" sz="1200" spc="-232" i="1">
                <a:latin typeface="LM Sans 8"/>
                <a:cs typeface="LM Sans 8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49217" y="1009381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7743" y="1495145"/>
            <a:ext cx="4483735" cy="485140"/>
            <a:chOff x="87743" y="1495145"/>
            <a:chExt cx="4483735" cy="485140"/>
          </a:xfrm>
        </p:grpSpPr>
        <p:sp>
          <p:nvSpPr>
            <p:cNvPr id="40" name="object 40"/>
            <p:cNvSpPr/>
            <p:nvPr/>
          </p:nvSpPr>
          <p:spPr>
            <a:xfrm>
              <a:off x="87743" y="1495145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4"/>
                  </a:lnTo>
                  <a:lnTo>
                    <a:pt x="4432567" y="18782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7744" y="1670316"/>
              <a:ext cx="4432566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38544" y="1878406"/>
              <a:ext cx="101600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89344" y="1865706"/>
              <a:ext cx="4381715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520311" y="1539379"/>
              <a:ext cx="50749" cy="3390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7743" y="1714601"/>
              <a:ext cx="4432935" cy="214629"/>
            </a:xfrm>
            <a:custGeom>
              <a:avLst/>
              <a:gdLst/>
              <a:ahLst/>
              <a:cxnLst/>
              <a:rect l="l" t="t" r="r" b="b"/>
              <a:pathLst>
                <a:path w="4432935" h="214630">
                  <a:moveTo>
                    <a:pt x="4432567" y="0"/>
                  </a:moveTo>
                  <a:lnTo>
                    <a:pt x="0" y="0"/>
                  </a:lnTo>
                  <a:lnTo>
                    <a:pt x="0" y="163804"/>
                  </a:lnTo>
                  <a:lnTo>
                    <a:pt x="4008" y="183529"/>
                  </a:lnTo>
                  <a:lnTo>
                    <a:pt x="14922" y="199682"/>
                  </a:lnTo>
                  <a:lnTo>
                    <a:pt x="31075" y="210596"/>
                  </a:lnTo>
                  <a:lnTo>
                    <a:pt x="50800" y="214604"/>
                  </a:lnTo>
                  <a:lnTo>
                    <a:pt x="4381767" y="214604"/>
                  </a:lnTo>
                  <a:lnTo>
                    <a:pt x="4401492" y="210596"/>
                  </a:lnTo>
                  <a:lnTo>
                    <a:pt x="4417644" y="199682"/>
                  </a:lnTo>
                  <a:lnTo>
                    <a:pt x="4428558" y="183529"/>
                  </a:lnTo>
                  <a:lnTo>
                    <a:pt x="4432567" y="16380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20311" y="1577483"/>
              <a:ext cx="0" cy="320040"/>
            </a:xfrm>
            <a:custGeom>
              <a:avLst/>
              <a:gdLst/>
              <a:ahLst/>
              <a:cxnLst/>
              <a:rect l="l" t="t" r="r" b="b"/>
              <a:pathLst>
                <a:path w="0" h="320039">
                  <a:moveTo>
                    <a:pt x="0" y="31997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520311" y="15647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20311" y="15520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520311" y="15393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7744" y="1434458"/>
            <a:ext cx="2573655" cy="45021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Theorem</a:t>
            </a:r>
            <a:endParaRPr sz="1200">
              <a:latin typeface="LM Sans 12"/>
              <a:cs typeface="LM Sans 12"/>
            </a:endParaRPr>
          </a:p>
          <a:p>
            <a:pPr marL="50800">
              <a:lnSpc>
                <a:spcPct val="100000"/>
              </a:lnSpc>
              <a:spcBef>
                <a:spcPts val="275"/>
              </a:spcBef>
            </a:pPr>
            <a:r>
              <a:rPr dirty="0" sz="1100" spc="25" i="1">
                <a:latin typeface="DejaVu Sans Condensed"/>
                <a:cs typeface="DejaVu Sans Condensed"/>
              </a:rPr>
              <a:t>ǁ</a:t>
            </a:r>
            <a:r>
              <a:rPr dirty="0" sz="1100" spc="25" i="1">
                <a:latin typeface="LM Sans 10"/>
                <a:cs typeface="LM Sans 10"/>
              </a:rPr>
              <a:t>A</a:t>
            </a:r>
            <a:r>
              <a:rPr dirty="0" sz="1100" spc="25" i="1">
                <a:latin typeface="DejaVu Sans Condensed"/>
                <a:cs typeface="DejaVu Sans Condensed"/>
              </a:rPr>
              <a:t>ǁ</a:t>
            </a:r>
            <a:r>
              <a:rPr dirty="0" baseline="-20833" sz="1200" spc="37">
                <a:latin typeface="LM Sans 8"/>
                <a:cs typeface="LM Sans 8"/>
              </a:rPr>
              <a:t>2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40" i="1">
                <a:latin typeface="Verdana"/>
                <a:cs typeface="Verdana"/>
              </a:rPr>
              <a:t>σ</a:t>
            </a:r>
            <a:r>
              <a:rPr dirty="0" baseline="-10416" sz="1200" spc="-60">
                <a:latin typeface="LM Sans 8"/>
                <a:cs typeface="LM Sans 8"/>
              </a:rPr>
              <a:t>1</a:t>
            </a:r>
            <a:r>
              <a:rPr dirty="0" sz="1100" spc="-40" i="1">
                <a:latin typeface="Verdana"/>
                <a:cs typeface="Verdana"/>
              </a:rPr>
              <a:t>, </a:t>
            </a:r>
            <a:r>
              <a:rPr dirty="0" sz="1100" spc="-5" i="1">
                <a:latin typeface="LM Sans 10"/>
                <a:cs typeface="LM Sans 10"/>
              </a:rPr>
              <a:t>the </a:t>
            </a:r>
            <a:r>
              <a:rPr dirty="0" sz="1100" spc="-10" i="1">
                <a:latin typeface="LM Sans 10"/>
                <a:cs typeface="LM Sans 10"/>
              </a:rPr>
              <a:t>largest singular </a:t>
            </a:r>
            <a:r>
              <a:rPr dirty="0" sz="1100" spc="-5" i="1">
                <a:latin typeface="LM Sans 10"/>
                <a:cs typeface="LM Sans 10"/>
              </a:rPr>
              <a:t>value of</a:t>
            </a:r>
            <a:r>
              <a:rPr dirty="0" sz="1100" spc="-40" i="1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7743" y="2081123"/>
            <a:ext cx="4432935" cy="215265"/>
          </a:xfrm>
          <a:custGeom>
            <a:avLst/>
            <a:gdLst/>
            <a:ahLst/>
            <a:cxnLst/>
            <a:rect l="l" t="t" r="r" b="b"/>
            <a:pathLst>
              <a:path w="4432935" h="215264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4432567" y="21523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25844" y="2068573"/>
            <a:ext cx="191706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Theorem </a:t>
            </a:r>
            <a:r>
              <a:rPr dirty="0" sz="1200" spc="-20">
                <a:solidFill>
                  <a:srgbClr val="FFFFFF"/>
                </a:solidFill>
                <a:latin typeface="LM Sans 12"/>
                <a:cs typeface="LM Sans 12"/>
              </a:rPr>
              <a:t>(Eckart-Young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1936)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7743" y="2125352"/>
            <a:ext cx="4483735" cy="999490"/>
            <a:chOff x="87743" y="2125352"/>
            <a:chExt cx="4483735" cy="999490"/>
          </a:xfrm>
        </p:grpSpPr>
        <p:sp>
          <p:nvSpPr>
            <p:cNvPr id="54" name="object 54"/>
            <p:cNvSpPr/>
            <p:nvPr/>
          </p:nvSpPr>
          <p:spPr>
            <a:xfrm>
              <a:off x="87744" y="2283714"/>
              <a:ext cx="4432566" cy="5060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38544" y="3023069"/>
              <a:ext cx="101600" cy="101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89344" y="3010369"/>
              <a:ext cx="4381715" cy="1143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520311" y="2125357"/>
              <a:ext cx="50749" cy="897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7743" y="2327986"/>
              <a:ext cx="4432935" cy="746125"/>
            </a:xfrm>
            <a:custGeom>
              <a:avLst/>
              <a:gdLst/>
              <a:ahLst/>
              <a:cxnLst/>
              <a:rect l="l" t="t" r="r" b="b"/>
              <a:pathLst>
                <a:path w="4432935" h="746125">
                  <a:moveTo>
                    <a:pt x="4432567" y="0"/>
                  </a:moveTo>
                  <a:lnTo>
                    <a:pt x="0" y="0"/>
                  </a:lnTo>
                  <a:lnTo>
                    <a:pt x="0" y="695083"/>
                  </a:lnTo>
                  <a:lnTo>
                    <a:pt x="4008" y="714808"/>
                  </a:lnTo>
                  <a:lnTo>
                    <a:pt x="14922" y="730961"/>
                  </a:lnTo>
                  <a:lnTo>
                    <a:pt x="31075" y="741875"/>
                  </a:lnTo>
                  <a:lnTo>
                    <a:pt x="50800" y="745884"/>
                  </a:lnTo>
                  <a:lnTo>
                    <a:pt x="4381767" y="745884"/>
                  </a:lnTo>
                  <a:lnTo>
                    <a:pt x="4401492" y="741875"/>
                  </a:lnTo>
                  <a:lnTo>
                    <a:pt x="4417644" y="730961"/>
                  </a:lnTo>
                  <a:lnTo>
                    <a:pt x="4428558" y="714808"/>
                  </a:lnTo>
                  <a:lnTo>
                    <a:pt x="4432567" y="695083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520311" y="2163452"/>
              <a:ext cx="0" cy="878840"/>
            </a:xfrm>
            <a:custGeom>
              <a:avLst/>
              <a:gdLst/>
              <a:ahLst/>
              <a:cxnLst/>
              <a:rect l="l" t="t" r="r" b="b"/>
              <a:pathLst>
                <a:path w="0" h="878839">
                  <a:moveTo>
                    <a:pt x="0" y="878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520311" y="21507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520311" y="21380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520311" y="21253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1827758" y="291552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14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4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14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4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1071524" y="2517748"/>
            <a:ext cx="2465070" cy="4629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baseline="2525" sz="1650" spc="-150" i="1">
                <a:latin typeface="LM Sans 10"/>
                <a:cs typeface="LM Sans 10"/>
              </a:rPr>
              <a:t>A</a:t>
            </a:r>
            <a:r>
              <a:rPr dirty="0" baseline="15151" sz="1650" spc="-150">
                <a:latin typeface="LM Sans 10"/>
                <a:cs typeface="LM Sans 10"/>
              </a:rPr>
              <a:t>ˆ</a:t>
            </a:r>
            <a:r>
              <a:rPr dirty="0" baseline="2525" sz="1650" spc="-150">
                <a:latin typeface="LM Sans 10"/>
                <a:cs typeface="LM Sans 10"/>
              </a:rPr>
              <a:t>(</a:t>
            </a:r>
            <a:r>
              <a:rPr dirty="0" baseline="2525" sz="1650" spc="-150" i="1">
                <a:latin typeface="LM Sans 10"/>
                <a:cs typeface="LM Sans 10"/>
              </a:rPr>
              <a:t>k</a:t>
            </a:r>
            <a:r>
              <a:rPr dirty="0" baseline="2525" sz="1650" spc="-150">
                <a:latin typeface="LM Sans 10"/>
                <a:cs typeface="LM Sans 10"/>
              </a:rPr>
              <a:t>) </a:t>
            </a:r>
            <a:r>
              <a:rPr dirty="0" baseline="2525" sz="1650" spc="-15">
                <a:latin typeface="LM Sans 10"/>
                <a:cs typeface="LM Sans 10"/>
              </a:rPr>
              <a:t>= </a:t>
            </a:r>
            <a:r>
              <a:rPr dirty="0" baseline="2525" sz="1650" spc="22">
                <a:latin typeface="LM Sans 10"/>
                <a:cs typeface="LM Sans 10"/>
              </a:rPr>
              <a:t>argmin</a:t>
            </a:r>
            <a:r>
              <a:rPr dirty="0" baseline="-17361" sz="1200" spc="22" i="1">
                <a:latin typeface="LM Sans 8"/>
                <a:cs typeface="LM Sans 8"/>
              </a:rPr>
              <a:t>rk</a:t>
            </a:r>
            <a:r>
              <a:rPr dirty="0" baseline="-17361" sz="1200" spc="22">
                <a:latin typeface="LM Sans 8"/>
                <a:cs typeface="LM Sans 8"/>
              </a:rPr>
              <a:t>(</a:t>
            </a:r>
            <a:r>
              <a:rPr dirty="0" baseline="-17361" sz="1200" spc="22" i="1">
                <a:latin typeface="LM Sans 8"/>
                <a:cs typeface="LM Sans 8"/>
              </a:rPr>
              <a:t>B</a:t>
            </a:r>
            <a:r>
              <a:rPr dirty="0" baseline="-17361" sz="1200" spc="22">
                <a:latin typeface="LM Sans 8"/>
                <a:cs typeface="LM Sans 8"/>
              </a:rPr>
              <a:t>)=</a:t>
            </a:r>
            <a:r>
              <a:rPr dirty="0" baseline="-17361" sz="1200" spc="22" i="1">
                <a:latin typeface="LM Sans 8"/>
                <a:cs typeface="LM Sans 8"/>
              </a:rPr>
              <a:t>k</a:t>
            </a:r>
            <a:r>
              <a:rPr dirty="0" baseline="-17361" sz="1200" spc="22" i="1">
                <a:latin typeface="Arial"/>
                <a:cs typeface="Arial"/>
              </a:rPr>
              <a:t>,</a:t>
            </a:r>
            <a:r>
              <a:rPr dirty="0" baseline="-17361" sz="1200" spc="22" i="1">
                <a:latin typeface="LM Sans 8"/>
                <a:cs typeface="LM Sans 8"/>
              </a:rPr>
              <a:t>B</a:t>
            </a:r>
            <a:r>
              <a:rPr dirty="0" baseline="-17361" sz="1200" spc="22" i="1">
                <a:latin typeface="DejaVu Sans Condensed"/>
                <a:cs typeface="DejaVu Sans Condensed"/>
              </a:rPr>
              <a:t>∈</a:t>
            </a:r>
            <a:r>
              <a:rPr dirty="0" baseline="-17361" sz="1200" spc="22">
                <a:latin typeface="Arial"/>
                <a:cs typeface="Arial"/>
              </a:rPr>
              <a:t>R</a:t>
            </a:r>
            <a:r>
              <a:rPr dirty="0" sz="600" spc="15" i="1">
                <a:latin typeface="LM Sans 8"/>
                <a:cs typeface="LM Sans 8"/>
              </a:rPr>
              <a:t>m</a:t>
            </a:r>
            <a:r>
              <a:rPr dirty="0" sz="600" spc="15" i="1">
                <a:latin typeface="Arial"/>
                <a:cs typeface="Arial"/>
              </a:rPr>
              <a:t>×</a:t>
            </a:r>
            <a:r>
              <a:rPr dirty="0" sz="600" spc="15" i="1">
                <a:latin typeface="LM Sans 8"/>
                <a:cs typeface="LM Sans 8"/>
              </a:rPr>
              <a:t>n </a:t>
            </a:r>
            <a:r>
              <a:rPr dirty="0" baseline="2525" sz="1650" spc="37" i="1">
                <a:latin typeface="DejaVu Sans Condensed"/>
                <a:cs typeface="DejaVu Sans Condensed"/>
              </a:rPr>
              <a:t>ǁ</a:t>
            </a:r>
            <a:r>
              <a:rPr dirty="0" baseline="2525" sz="1650" spc="37" i="1">
                <a:latin typeface="LM Sans 10"/>
                <a:cs typeface="LM Sans 10"/>
              </a:rPr>
              <a:t>A</a:t>
            </a:r>
            <a:r>
              <a:rPr dirty="0" baseline="2525" sz="1650" spc="-412" i="1">
                <a:latin typeface="LM Sans 10"/>
                <a:cs typeface="LM Sans 10"/>
              </a:rPr>
              <a:t> </a:t>
            </a:r>
            <a:r>
              <a:rPr dirty="0" baseline="2525" sz="1650" spc="22" i="1">
                <a:latin typeface="DejaVu Sans Condensed"/>
                <a:cs typeface="DejaVu Sans Condensed"/>
              </a:rPr>
              <a:t>− </a:t>
            </a:r>
            <a:r>
              <a:rPr dirty="0" baseline="2525" sz="1650" spc="67" i="1">
                <a:latin typeface="LM Sans 10"/>
                <a:cs typeface="LM Sans 10"/>
              </a:rPr>
              <a:t>B</a:t>
            </a:r>
            <a:r>
              <a:rPr dirty="0" baseline="2525" sz="1650" spc="67" i="1">
                <a:latin typeface="DejaVu Sans Condensed"/>
                <a:cs typeface="DejaVu Sans Condensed"/>
              </a:rPr>
              <a:t>ǁ</a:t>
            </a:r>
            <a:r>
              <a:rPr dirty="0" baseline="-20833" sz="1200" spc="67">
                <a:latin typeface="LM Sans 8"/>
                <a:cs typeface="LM Sans 8"/>
              </a:rPr>
              <a:t>2 </a:t>
            </a:r>
            <a:r>
              <a:rPr dirty="0" baseline="2525" sz="1650" spc="-150" i="1">
                <a:latin typeface="Verdana"/>
                <a:cs typeface="Verdana"/>
              </a:rPr>
              <a:t>,</a:t>
            </a:r>
            <a:endParaRPr baseline="2525" sz="1650">
              <a:latin typeface="Verdana"/>
              <a:cs typeface="Verdana"/>
            </a:endParaRPr>
          </a:p>
          <a:p>
            <a:pPr marL="73660">
              <a:lnSpc>
                <a:spcPct val="100000"/>
              </a:lnSpc>
              <a:spcBef>
                <a:spcPts val="815"/>
              </a:spcBef>
            </a:pPr>
            <a:r>
              <a:rPr dirty="0" sz="1100" spc="295">
                <a:latin typeface="Arial"/>
                <a:cs typeface="Arial"/>
              </a:rPr>
              <a:t> </a:t>
            </a:r>
            <a:r>
              <a:rPr dirty="0" baseline="2525" sz="1650" spc="-15" i="1">
                <a:latin typeface="LM Sans 10"/>
                <a:cs typeface="LM Sans 10"/>
              </a:rPr>
              <a:t>A </a:t>
            </a:r>
            <a:r>
              <a:rPr dirty="0" baseline="2525" sz="1650" spc="22" i="1">
                <a:latin typeface="DejaVu Sans Condensed"/>
                <a:cs typeface="DejaVu Sans Condensed"/>
              </a:rPr>
              <a:t>− </a:t>
            </a:r>
            <a:r>
              <a:rPr dirty="0" baseline="2525" sz="1650" spc="-150" i="1">
                <a:latin typeface="LM Sans 10"/>
                <a:cs typeface="LM Sans 10"/>
              </a:rPr>
              <a:t>A</a:t>
            </a:r>
            <a:r>
              <a:rPr dirty="0" baseline="17676" sz="1650" spc="-150">
                <a:latin typeface="LM Sans 10"/>
                <a:cs typeface="LM Sans 10"/>
              </a:rPr>
              <a:t>ˆ</a:t>
            </a:r>
            <a:r>
              <a:rPr dirty="0" baseline="2525" sz="1650" spc="-150">
                <a:latin typeface="LM Sans 10"/>
                <a:cs typeface="LM Sans 10"/>
              </a:rPr>
              <a:t>(</a:t>
            </a:r>
            <a:r>
              <a:rPr dirty="0" baseline="2525" sz="1650" spc="-150" i="1">
                <a:latin typeface="LM Sans 10"/>
                <a:cs typeface="LM Sans 10"/>
              </a:rPr>
              <a:t>k</a:t>
            </a:r>
            <a:r>
              <a:rPr dirty="0" baseline="2525" sz="1650" spc="-150">
                <a:latin typeface="LM Sans 10"/>
                <a:cs typeface="LM Sans 10"/>
              </a:rPr>
              <a:t>)</a:t>
            </a:r>
            <a:r>
              <a:rPr dirty="0" sz="1100" spc="-100">
                <a:latin typeface="LM Sans 10"/>
                <a:cs typeface="LM Sans 10"/>
              </a:rPr>
              <a:t> </a:t>
            </a:r>
            <a:r>
              <a:rPr dirty="0" baseline="2525" sz="1650" spc="-15">
                <a:latin typeface="LM Sans 10"/>
                <a:cs typeface="LM Sans 10"/>
              </a:rPr>
              <a:t>=</a:t>
            </a:r>
            <a:r>
              <a:rPr dirty="0" baseline="2525" sz="1650" spc="-352">
                <a:latin typeface="LM Sans 10"/>
                <a:cs typeface="LM Sans 10"/>
              </a:rPr>
              <a:t> </a:t>
            </a:r>
            <a:r>
              <a:rPr dirty="0" baseline="2525" sz="1650" spc="-22" i="1">
                <a:latin typeface="Verdana"/>
                <a:cs typeface="Verdana"/>
              </a:rPr>
              <a:t>σ</a:t>
            </a:r>
            <a:r>
              <a:rPr dirty="0" baseline="-6944" sz="1200" spc="-22" i="1">
                <a:latin typeface="LM Sans 8"/>
                <a:cs typeface="LM Sans 8"/>
              </a:rPr>
              <a:t>k</a:t>
            </a:r>
            <a:r>
              <a:rPr dirty="0" baseline="-6944" sz="1200" spc="-22">
                <a:latin typeface="LM Sans 8"/>
                <a:cs typeface="LM Sans 8"/>
              </a:rPr>
              <a:t>+1</a:t>
            </a:r>
            <a:r>
              <a:rPr dirty="0" baseline="2525" sz="1650" spc="-22" i="1">
                <a:latin typeface="Verdana"/>
                <a:cs typeface="Verdana"/>
              </a:rPr>
              <a:t>.</a:t>
            </a:r>
            <a:endParaRPr baseline="2525" sz="16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732"/>
            <a:ext cx="4608195" cy="207645"/>
            <a:chOff x="0" y="3248732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Proof </a:t>
            </a:r>
            <a:r>
              <a:rPr dirty="0" spc="-5"/>
              <a:t>of </a:t>
            </a:r>
            <a:r>
              <a:rPr dirty="0" spc="-20"/>
              <a:t>Eckart-Young</a:t>
            </a:r>
            <a:r>
              <a:rPr dirty="0" spc="-65"/>
              <a:t> </a:t>
            </a:r>
            <a:r>
              <a:rPr dirty="0" spc="-10"/>
              <a:t>theorem: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2396" y="231824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ˆ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273391"/>
            <a:ext cx="2027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2525" sz="1650" spc="-7">
                <a:latin typeface="LM Sans 10"/>
                <a:cs typeface="LM Sans 10"/>
              </a:rPr>
              <a:t>1) </a:t>
            </a:r>
            <a:r>
              <a:rPr dirty="0" baseline="2525" sz="1650" spc="-15">
                <a:latin typeface="LM Sans 10"/>
                <a:cs typeface="LM Sans 10"/>
              </a:rPr>
              <a:t>By </a:t>
            </a:r>
            <a:r>
              <a:rPr dirty="0" baseline="2525" sz="1650">
                <a:latin typeface="LM Sans 10"/>
                <a:cs typeface="LM Sans 10"/>
              </a:rPr>
              <a:t>above </a:t>
            </a:r>
            <a:r>
              <a:rPr dirty="0" baseline="2525" sz="1650" spc="-15">
                <a:latin typeface="LM Sans 10"/>
                <a:cs typeface="LM Sans 10"/>
              </a:rPr>
              <a:t>theorem,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baseline="2525" sz="1650" spc="-15" i="1">
                <a:latin typeface="LM Sans 10"/>
                <a:cs typeface="LM Sans 10"/>
              </a:rPr>
              <a:t>A </a:t>
            </a:r>
            <a:r>
              <a:rPr dirty="0" baseline="2525" sz="1650" spc="22" i="1">
                <a:latin typeface="DejaVu Sans Condensed"/>
                <a:cs typeface="DejaVu Sans Condensed"/>
              </a:rPr>
              <a:t>− </a:t>
            </a:r>
            <a:r>
              <a:rPr dirty="0" baseline="2525" sz="1650" spc="22" i="1">
                <a:latin typeface="LM Sans 10"/>
                <a:cs typeface="LM Sans 10"/>
              </a:rPr>
              <a:t>A</a:t>
            </a:r>
            <a:r>
              <a:rPr dirty="0" baseline="2525" sz="1650" spc="22">
                <a:latin typeface="LM Sans 10"/>
                <a:cs typeface="LM Sans 10"/>
              </a:rPr>
              <a:t>(</a:t>
            </a:r>
            <a:r>
              <a:rPr dirty="0" baseline="2525" sz="1650" spc="22" i="1">
                <a:latin typeface="LM Sans 10"/>
                <a:cs typeface="LM Sans 10"/>
              </a:rPr>
              <a:t>k</a:t>
            </a:r>
            <a:r>
              <a:rPr dirty="0" baseline="2525" sz="1650" spc="22">
                <a:latin typeface="LM Sans 10"/>
                <a:cs typeface="LM Sans 10"/>
              </a:rPr>
              <a:t>)</a:t>
            </a:r>
            <a:r>
              <a:rPr dirty="0" sz="1100" spc="31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7834" y="40017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1011" y="266457"/>
            <a:ext cx="5448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10">
                <a:latin typeface="LM Sans 10"/>
                <a:cs typeface="LM Sans 10"/>
              </a:rPr>
              <a:t> </a:t>
            </a:r>
            <a:r>
              <a:rPr dirty="0" sz="1100" spc="5" i="1">
                <a:latin typeface="Verdana"/>
                <a:cs typeface="Verdana"/>
              </a:rPr>
              <a:t>σ</a:t>
            </a:r>
            <a:r>
              <a:rPr dirty="0" baseline="-13888" sz="1200" spc="7" i="1">
                <a:latin typeface="LM Sans 8"/>
                <a:cs typeface="LM Sans 8"/>
              </a:rPr>
              <a:t>k</a:t>
            </a:r>
            <a:r>
              <a:rPr dirty="0" baseline="-13888" sz="1200" spc="7">
                <a:latin typeface="LM Sans 8"/>
                <a:cs typeface="LM Sans 8"/>
              </a:rPr>
              <a:t>+1</a:t>
            </a:r>
            <a:r>
              <a:rPr dirty="0" sz="1100" spc="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479411"/>
            <a:ext cx="33489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2) Suppose that there is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matrix </a:t>
            </a:r>
            <a:r>
              <a:rPr dirty="0" sz="1100" spc="-10" i="1">
                <a:latin typeface="LM Sans 10"/>
                <a:cs typeface="LM Sans 10"/>
              </a:rPr>
              <a:t>B </a:t>
            </a:r>
            <a:r>
              <a:rPr dirty="0" sz="1100" spc="-5">
                <a:latin typeface="LM Sans 10"/>
                <a:cs typeface="LM Sans 10"/>
              </a:rPr>
              <a:t>with </a:t>
            </a:r>
            <a:r>
              <a:rPr dirty="0" sz="1100" spc="30" i="1">
                <a:latin typeface="LM Sans 10"/>
                <a:cs typeface="LM Sans 10"/>
              </a:rPr>
              <a:t>rk</a:t>
            </a:r>
            <a:r>
              <a:rPr dirty="0" sz="1100" spc="30">
                <a:latin typeface="LM Sans 10"/>
                <a:cs typeface="LM Sans 10"/>
              </a:rPr>
              <a:t>(</a:t>
            </a:r>
            <a:r>
              <a:rPr dirty="0" sz="1100" spc="30" i="1">
                <a:latin typeface="LM Sans 10"/>
                <a:cs typeface="LM Sans 10"/>
              </a:rPr>
              <a:t>B</a:t>
            </a:r>
            <a:r>
              <a:rPr dirty="0" sz="1100" spc="30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10" i="1">
                <a:latin typeface="LM Sans 10"/>
                <a:cs typeface="LM Sans 10"/>
              </a:rPr>
              <a:t>k</a:t>
            </a:r>
            <a:r>
              <a:rPr dirty="0" sz="1100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with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2581" y="90348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7007" y="790561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ˆ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5470" y="832128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95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2445" y="95891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8480" y="832128"/>
            <a:ext cx="15913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39240" algn="l"/>
              </a:tabLst>
            </a:pPr>
            <a:r>
              <a:rPr dirty="0" baseline="2525" sz="1650" spc="82" i="1">
                <a:latin typeface="DejaVu Sans Condensed"/>
                <a:cs typeface="DejaVu Sans Condensed"/>
              </a:rPr>
              <a:t>ǁ</a:t>
            </a:r>
            <a:r>
              <a:rPr dirty="0" baseline="2525" sz="1650" spc="-15" i="1">
                <a:latin typeface="LM Sans 10"/>
                <a:cs typeface="LM Sans 10"/>
              </a:rPr>
              <a:t>A</a:t>
            </a:r>
            <a:r>
              <a:rPr dirty="0" baseline="2525" sz="1650" spc="-187" i="1">
                <a:latin typeface="LM Sans 10"/>
                <a:cs typeface="LM Sans 10"/>
              </a:rPr>
              <a:t> </a:t>
            </a:r>
            <a:r>
              <a:rPr dirty="0" baseline="2525" sz="1650" spc="22" i="1">
                <a:latin typeface="DejaVu Sans Condensed"/>
                <a:cs typeface="DejaVu Sans Condensed"/>
              </a:rPr>
              <a:t>−</a:t>
            </a:r>
            <a:r>
              <a:rPr dirty="0" baseline="2525" sz="1650" spc="-112" i="1">
                <a:latin typeface="DejaVu Sans Condensed"/>
                <a:cs typeface="DejaVu Sans Condensed"/>
              </a:rPr>
              <a:t> </a:t>
            </a:r>
            <a:r>
              <a:rPr dirty="0" baseline="2525" sz="1650" spc="120" i="1">
                <a:latin typeface="LM Sans 10"/>
                <a:cs typeface="LM Sans 10"/>
              </a:rPr>
              <a:t>B</a:t>
            </a:r>
            <a:r>
              <a:rPr dirty="0" baseline="2525" sz="1650" spc="82" i="1">
                <a:latin typeface="DejaVu Sans Condensed"/>
                <a:cs typeface="DejaVu Sans Condensed"/>
              </a:rPr>
              <a:t>ǁ</a:t>
            </a:r>
            <a:r>
              <a:rPr dirty="0" baseline="2525" sz="1650" i="1">
                <a:latin typeface="DejaVu Sans Condensed"/>
                <a:cs typeface="DejaVu Sans Condensed"/>
              </a:rPr>
              <a:t> </a:t>
            </a:r>
            <a:r>
              <a:rPr dirty="0" baseline="2525" sz="1650" spc="217" i="1">
                <a:latin typeface="DejaVu Sans Condensed"/>
                <a:cs typeface="DejaVu Sans Condensed"/>
              </a:rPr>
              <a:t> </a:t>
            </a:r>
            <a:r>
              <a:rPr dirty="0" baseline="2525" sz="1650" spc="-82" i="1">
                <a:latin typeface="Verdana"/>
                <a:cs typeface="Verdana"/>
              </a:rPr>
              <a:t>&lt;</a:t>
            </a:r>
            <a:r>
              <a:rPr dirty="0" baseline="2525" sz="1650" spc="-127" i="1">
                <a:latin typeface="Verdana"/>
                <a:cs typeface="Verdana"/>
              </a:rPr>
              <a:t> </a:t>
            </a:r>
            <a:r>
              <a:rPr dirty="0" sz="1100" spc="295">
                <a:latin typeface="Arial"/>
                <a:cs typeface="Arial"/>
              </a:rPr>
              <a:t> </a:t>
            </a:r>
            <a:r>
              <a:rPr dirty="0" baseline="2525" sz="1650" spc="-15" i="1">
                <a:latin typeface="LM Sans 10"/>
                <a:cs typeface="LM Sans 10"/>
              </a:rPr>
              <a:t>A</a:t>
            </a:r>
            <a:r>
              <a:rPr dirty="0" baseline="2525" sz="1650" spc="-187" i="1">
                <a:latin typeface="LM Sans 10"/>
                <a:cs typeface="LM Sans 10"/>
              </a:rPr>
              <a:t> </a:t>
            </a:r>
            <a:r>
              <a:rPr dirty="0" baseline="2525" sz="1650" spc="22" i="1">
                <a:latin typeface="DejaVu Sans Condensed"/>
                <a:cs typeface="DejaVu Sans Condensed"/>
              </a:rPr>
              <a:t>−</a:t>
            </a:r>
            <a:r>
              <a:rPr dirty="0" baseline="2525" sz="1650" spc="-112" i="1">
                <a:latin typeface="DejaVu Sans Condensed"/>
                <a:cs typeface="DejaVu Sans Condensed"/>
              </a:rPr>
              <a:t> </a:t>
            </a:r>
            <a:r>
              <a:rPr dirty="0" baseline="2525" sz="1650" spc="-15" i="1">
                <a:latin typeface="LM Sans 10"/>
                <a:cs typeface="LM Sans 10"/>
              </a:rPr>
              <a:t>A</a:t>
            </a:r>
            <a:r>
              <a:rPr dirty="0" baseline="2525" sz="1650" spc="-7">
                <a:latin typeface="LM Sans 10"/>
                <a:cs typeface="LM Sans 10"/>
              </a:rPr>
              <a:t>(</a:t>
            </a:r>
            <a:r>
              <a:rPr dirty="0" baseline="2525" sz="1650" spc="120" i="1">
                <a:latin typeface="LM Sans 10"/>
                <a:cs typeface="LM Sans 10"/>
              </a:rPr>
              <a:t>k</a:t>
            </a:r>
            <a:r>
              <a:rPr dirty="0" baseline="2525" sz="1650" spc="-7">
                <a:latin typeface="LM Sans 10"/>
                <a:cs typeface="LM Sans 10"/>
              </a:rPr>
              <a:t>)</a:t>
            </a:r>
            <a:r>
              <a:rPr dirty="0" baseline="2525" sz="1650">
                <a:latin typeface="LM Sans 10"/>
                <a:cs typeface="LM Sans 10"/>
              </a:rPr>
              <a:t>	</a:t>
            </a:r>
            <a:r>
              <a:rPr dirty="0" baseline="2525" sz="1650" spc="-150" i="1">
                <a:latin typeface="Verdana"/>
                <a:cs typeface="Verdana"/>
              </a:rPr>
              <a:t>.</a:t>
            </a:r>
            <a:endParaRPr baseline="2525" sz="16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44" y="1177326"/>
            <a:ext cx="4477385" cy="205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88265" marR="53784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LM Sans 10"/>
                <a:cs typeface="LM Sans 10"/>
              </a:rPr>
              <a:t>Set </a:t>
            </a:r>
            <a:r>
              <a:rPr dirty="0" sz="1100" spc="-10" i="1">
                <a:latin typeface="LM Sans 10"/>
                <a:cs typeface="LM Sans 10"/>
              </a:rPr>
              <a:t>Z</a:t>
            </a:r>
            <a:r>
              <a:rPr dirty="0" sz="1100" spc="6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null</a:t>
            </a:r>
            <a:r>
              <a:rPr dirty="0" sz="1100" spc="-265" i="1">
                <a:latin typeface="LM Sans 10"/>
                <a:cs typeface="LM Sans 10"/>
              </a:rPr>
              <a:t> </a:t>
            </a:r>
            <a:r>
              <a:rPr dirty="0" sz="1100" spc="15">
                <a:latin typeface="LM Sans 10"/>
                <a:cs typeface="LM Sans 10"/>
              </a:rPr>
              <a:t>(</a:t>
            </a:r>
            <a:r>
              <a:rPr dirty="0" sz="1100" spc="15" i="1">
                <a:latin typeface="LM Sans 10"/>
                <a:cs typeface="LM Sans 10"/>
              </a:rPr>
              <a:t>B</a:t>
            </a:r>
            <a:r>
              <a:rPr dirty="0" sz="1100" spc="15">
                <a:latin typeface="LM Sans 10"/>
                <a:cs typeface="LM Sans 10"/>
              </a:rPr>
              <a:t>),</a:t>
            </a:r>
            <a:r>
              <a:rPr dirty="0" sz="1100" spc="-5">
                <a:latin typeface="LM Sans 10"/>
                <a:cs typeface="LM Sans 10"/>
              </a:rPr>
              <a:t> then </a:t>
            </a:r>
            <a:r>
              <a:rPr dirty="0" sz="1100" spc="-10">
                <a:latin typeface="LM Sans 10"/>
                <a:cs typeface="LM Sans 10"/>
              </a:rPr>
              <a:t>dim(</a:t>
            </a:r>
            <a:r>
              <a:rPr dirty="0" sz="1100" spc="-10" i="1">
                <a:latin typeface="LM Sans 10"/>
                <a:cs typeface="LM Sans 10"/>
              </a:rPr>
              <a:t>Z</a:t>
            </a:r>
            <a:r>
              <a:rPr dirty="0" sz="1100" spc="-240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n</a:t>
            </a:r>
            <a:r>
              <a:rPr dirty="0" sz="1100" spc="-105" i="1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75" i="1">
                <a:latin typeface="DejaVu Sans Condensed"/>
                <a:cs typeface="DejaVu Sans Condensed"/>
              </a:rPr>
              <a:t> </a:t>
            </a:r>
            <a:r>
              <a:rPr dirty="0" sz="1100" spc="40" i="1">
                <a:latin typeface="LM Sans 10"/>
                <a:cs typeface="LM Sans 10"/>
              </a:rPr>
              <a:t>k</a:t>
            </a:r>
            <a:r>
              <a:rPr dirty="0" sz="1100" spc="40">
                <a:latin typeface="LM Sans 10"/>
                <a:cs typeface="LM Sans 10"/>
              </a:rPr>
              <a:t>.</a:t>
            </a:r>
            <a:r>
              <a:rPr dirty="0" sz="1100" spc="114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Hence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15">
                <a:latin typeface="LM Sans 10"/>
                <a:cs typeface="LM Sans 10"/>
              </a:rPr>
              <a:t>for</a:t>
            </a:r>
            <a:r>
              <a:rPr dirty="0" sz="1100" spc="-5">
                <a:latin typeface="LM Sans 10"/>
                <a:cs typeface="LM Sans 10"/>
              </a:rPr>
              <a:t> 0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 i="1">
                <a:latin typeface="DejaVu Sans Condensed"/>
                <a:cs typeface="DejaVu Sans Condensed"/>
              </a:rPr>
              <a:t>ƒ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x</a:t>
            </a:r>
            <a:r>
              <a:rPr dirty="0" sz="1100" spc="35" i="1">
                <a:latin typeface="LM Sans 10"/>
                <a:cs typeface="LM Sans 10"/>
              </a:rPr>
              <a:t> 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Z</a:t>
            </a:r>
            <a:r>
              <a:rPr dirty="0" sz="1100" spc="-240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, </a:t>
            </a:r>
            <a:r>
              <a:rPr dirty="0" sz="1100" spc="-105">
                <a:latin typeface="LM Sans 10"/>
                <a:cs typeface="LM Sans 10"/>
              </a:rPr>
              <a:t>the  </a:t>
            </a:r>
            <a:r>
              <a:rPr dirty="0" sz="1100" spc="-15">
                <a:latin typeface="LM Sans 10"/>
                <a:cs typeface="LM Sans 10"/>
              </a:rPr>
              <a:t>Cauchy-Schwartz </a:t>
            </a:r>
            <a:r>
              <a:rPr dirty="0" sz="1100" spc="-10">
                <a:latin typeface="LM Sans 10"/>
                <a:cs typeface="LM Sans 10"/>
              </a:rPr>
              <a:t>inequality </a:t>
            </a:r>
            <a:r>
              <a:rPr dirty="0" sz="1100" spc="-5">
                <a:latin typeface="LM Sans 10"/>
                <a:cs typeface="LM Sans 10"/>
              </a:rPr>
              <a:t>implies</a:t>
            </a:r>
            <a:r>
              <a:rPr dirty="0" sz="1100" spc="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that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LM Sans 10"/>
              <a:cs typeface="LM Sans 10"/>
            </a:endParaRPr>
          </a:p>
          <a:p>
            <a:pPr algn="ctr" marL="25400">
              <a:lnSpc>
                <a:spcPct val="100000"/>
              </a:lnSpc>
            </a:pPr>
            <a:r>
              <a:rPr dirty="0" sz="1100" spc="35" i="1">
                <a:latin typeface="DejaVu Sans Condensed"/>
                <a:cs typeface="DejaVu Sans Condensed"/>
              </a:rPr>
              <a:t>ǁ</a:t>
            </a:r>
            <a:r>
              <a:rPr dirty="0" sz="1100" spc="35" i="1">
                <a:latin typeface="LM Sans 10"/>
                <a:cs typeface="LM Sans 10"/>
              </a:rPr>
              <a:t>Ax</a:t>
            </a:r>
            <a:r>
              <a:rPr dirty="0" sz="1100" spc="35" i="1">
                <a:latin typeface="DejaVu Sans Condensed"/>
                <a:cs typeface="DejaVu Sans Condensed"/>
              </a:rPr>
              <a:t>ǁ</a:t>
            </a:r>
            <a:r>
              <a:rPr dirty="0" baseline="-20833" sz="1200" spc="52">
                <a:latin typeface="LM Sans 8"/>
                <a:cs typeface="LM Sans 8"/>
              </a:rPr>
              <a:t>2</a:t>
            </a:r>
            <a:r>
              <a:rPr dirty="0" baseline="-20833" sz="1200" spc="89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ǁ</a:t>
            </a:r>
            <a:r>
              <a:rPr dirty="0" sz="1100" spc="15">
                <a:latin typeface="LM Sans 10"/>
                <a:cs typeface="LM Sans 10"/>
              </a:rPr>
              <a:t>(</a:t>
            </a:r>
            <a:r>
              <a:rPr dirty="0" sz="1100" spc="15" i="1">
                <a:latin typeface="LM Sans 10"/>
                <a:cs typeface="LM Sans 10"/>
              </a:rPr>
              <a:t>A</a:t>
            </a:r>
            <a:r>
              <a:rPr dirty="0" sz="1100" spc="-125" i="1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75" i="1">
                <a:latin typeface="DejaVu Sans Condensed"/>
                <a:cs typeface="DejaVu Sans Condensed"/>
              </a:rPr>
              <a:t> </a:t>
            </a:r>
            <a:r>
              <a:rPr dirty="0" sz="1100" spc="45" i="1">
                <a:latin typeface="LM Sans 10"/>
                <a:cs typeface="LM Sans 10"/>
              </a:rPr>
              <a:t>B</a:t>
            </a:r>
            <a:r>
              <a:rPr dirty="0" sz="1100" spc="45">
                <a:latin typeface="LM Sans 10"/>
                <a:cs typeface="LM Sans 10"/>
              </a:rPr>
              <a:t>)</a:t>
            </a:r>
            <a:r>
              <a:rPr dirty="0" sz="1100" spc="45" i="1">
                <a:latin typeface="LM Sans 10"/>
                <a:cs typeface="LM Sans 10"/>
              </a:rPr>
              <a:t>x</a:t>
            </a:r>
            <a:r>
              <a:rPr dirty="0" sz="1100" spc="45" i="1">
                <a:latin typeface="DejaVu Sans Condensed"/>
                <a:cs typeface="DejaVu Sans Condensed"/>
              </a:rPr>
              <a:t>ǁ</a:t>
            </a:r>
            <a:r>
              <a:rPr dirty="0" baseline="-20833" sz="1200" spc="67">
                <a:latin typeface="LM Sans 8"/>
                <a:cs typeface="LM Sans 8"/>
              </a:rPr>
              <a:t>2</a:t>
            </a:r>
            <a:r>
              <a:rPr dirty="0" baseline="-20833" sz="1200" spc="97">
                <a:latin typeface="LM Sans 8"/>
                <a:cs typeface="LM Sans 8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≤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20" i="1">
                <a:latin typeface="DejaVu Sans Condensed"/>
                <a:cs typeface="DejaVu Sans Condensed"/>
              </a:rPr>
              <a:t>ǁ</a:t>
            </a:r>
            <a:r>
              <a:rPr dirty="0" sz="1100" spc="20" i="1">
                <a:latin typeface="LM Sans 10"/>
                <a:cs typeface="LM Sans 10"/>
              </a:rPr>
              <a:t>A</a:t>
            </a:r>
            <a:r>
              <a:rPr dirty="0" sz="1100" spc="-130" i="1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75" i="1">
                <a:latin typeface="DejaVu Sans Condensed"/>
                <a:cs typeface="DejaVu Sans Condensed"/>
              </a:rPr>
              <a:t> </a:t>
            </a:r>
            <a:r>
              <a:rPr dirty="0" sz="1100" spc="40" i="1">
                <a:latin typeface="LM Sans 10"/>
                <a:cs typeface="LM Sans 10"/>
              </a:rPr>
              <a:t>B</a:t>
            </a:r>
            <a:r>
              <a:rPr dirty="0" sz="1100" spc="40" i="1">
                <a:latin typeface="DejaVu Sans Condensed"/>
                <a:cs typeface="DejaVu Sans Condensed"/>
              </a:rPr>
              <a:t>ǁ</a:t>
            </a:r>
            <a:r>
              <a:rPr dirty="0" baseline="-20833" sz="1200" spc="60">
                <a:latin typeface="LM Sans 8"/>
                <a:cs typeface="LM Sans 8"/>
              </a:rPr>
              <a:t>2</a:t>
            </a:r>
            <a:r>
              <a:rPr dirty="0" baseline="-20833" sz="1200" spc="-82">
                <a:latin typeface="LM Sans 8"/>
                <a:cs typeface="LM Sans 8"/>
              </a:rPr>
              <a:t> </a:t>
            </a:r>
            <a:r>
              <a:rPr dirty="0" sz="1100" spc="50" i="1">
                <a:latin typeface="DejaVu Sans Condensed"/>
                <a:cs typeface="DejaVu Sans Condensed"/>
              </a:rPr>
              <a:t>ǁ</a:t>
            </a:r>
            <a:r>
              <a:rPr dirty="0" sz="1100" spc="50" i="1">
                <a:latin typeface="LM Sans 10"/>
                <a:cs typeface="LM Sans 10"/>
              </a:rPr>
              <a:t>x</a:t>
            </a:r>
            <a:r>
              <a:rPr dirty="0" sz="1100" spc="50" i="1">
                <a:latin typeface="DejaVu Sans Condensed"/>
                <a:cs typeface="DejaVu Sans Condensed"/>
              </a:rPr>
              <a:t>ǁ</a:t>
            </a:r>
            <a:r>
              <a:rPr dirty="0" baseline="-20833" sz="1200" spc="75">
                <a:latin typeface="LM Sans 8"/>
                <a:cs typeface="LM Sans 8"/>
              </a:rPr>
              <a:t>2</a:t>
            </a:r>
            <a:r>
              <a:rPr dirty="0" baseline="-20833" sz="1200" spc="97">
                <a:latin typeface="LM Sans 8"/>
                <a:cs typeface="LM Sans 8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&lt;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5" i="1">
                <a:latin typeface="Verdana"/>
                <a:cs typeface="Verdana"/>
              </a:rPr>
              <a:t>σ</a:t>
            </a:r>
            <a:r>
              <a:rPr dirty="0" baseline="-13888" sz="1200" spc="-7" i="1">
                <a:latin typeface="LM Sans 8"/>
                <a:cs typeface="LM Sans 8"/>
              </a:rPr>
              <a:t>k</a:t>
            </a:r>
            <a:r>
              <a:rPr dirty="0" baseline="-13888" sz="1200" spc="-7">
                <a:latin typeface="LM Sans 8"/>
                <a:cs typeface="LM Sans 8"/>
              </a:rPr>
              <a:t>+1</a:t>
            </a:r>
            <a:r>
              <a:rPr dirty="0" baseline="-13888" sz="1200" spc="-82">
                <a:latin typeface="LM Sans 8"/>
                <a:cs typeface="LM Sans 8"/>
              </a:rPr>
              <a:t> </a:t>
            </a:r>
            <a:r>
              <a:rPr dirty="0" sz="1100" spc="50" i="1">
                <a:latin typeface="DejaVu Sans Condensed"/>
                <a:cs typeface="DejaVu Sans Condensed"/>
              </a:rPr>
              <a:t>ǁ</a:t>
            </a:r>
            <a:r>
              <a:rPr dirty="0" sz="1100" spc="50" i="1">
                <a:latin typeface="LM Sans 10"/>
                <a:cs typeface="LM Sans 10"/>
              </a:rPr>
              <a:t>x</a:t>
            </a:r>
            <a:r>
              <a:rPr dirty="0" sz="1100" spc="50" i="1">
                <a:latin typeface="DejaVu Sans Condensed"/>
                <a:cs typeface="DejaVu Sans Condensed"/>
              </a:rPr>
              <a:t>ǁ</a:t>
            </a:r>
            <a:r>
              <a:rPr dirty="0" baseline="-20833" sz="1200" spc="75">
                <a:latin typeface="LM Sans 8"/>
                <a:cs typeface="LM Sans 8"/>
              </a:rPr>
              <a:t>2</a:t>
            </a:r>
            <a:endParaRPr baseline="-20833" sz="12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LM Sans 8"/>
              <a:cs typeface="LM Sans 8"/>
            </a:endParaRPr>
          </a:p>
          <a:p>
            <a:pPr marL="88900" marR="512445">
              <a:lnSpc>
                <a:spcPct val="102600"/>
              </a:lnSpc>
            </a:pPr>
            <a:r>
              <a:rPr dirty="0" sz="1100" spc="-5">
                <a:latin typeface="LM Sans 10"/>
                <a:cs typeface="LM Sans 10"/>
              </a:rPr>
              <a:t>Set </a:t>
            </a:r>
            <a:r>
              <a:rPr dirty="0" sz="1100" spc="75" i="1">
                <a:latin typeface="LM Sans 10"/>
                <a:cs typeface="LM Sans 10"/>
              </a:rPr>
              <a:t>Z</a:t>
            </a:r>
            <a:r>
              <a:rPr dirty="0" baseline="27777" sz="1200" spc="112" i="1">
                <a:latin typeface="DejaVu Sans Condensed"/>
                <a:cs typeface="DejaVu Sans Condensed"/>
              </a:rPr>
              <a:t>j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20" i="1">
                <a:latin typeface="LM Sans 10"/>
                <a:cs typeface="LM Sans 10"/>
              </a:rPr>
              <a:t>span</a:t>
            </a:r>
            <a:r>
              <a:rPr dirty="0" sz="1100" spc="-20" i="1">
                <a:latin typeface="DejaVu Sans Condensed"/>
                <a:cs typeface="DejaVu Sans Condensed"/>
              </a:rPr>
              <a:t>{</a:t>
            </a:r>
            <a:r>
              <a:rPr dirty="0" sz="1100" spc="-20" i="1">
                <a:latin typeface="LM Sans 10"/>
                <a:cs typeface="LM Sans 10"/>
              </a:rPr>
              <a:t>v</a:t>
            </a:r>
            <a:r>
              <a:rPr dirty="0" baseline="-10416" sz="1200" spc="-30">
                <a:latin typeface="LM Sans 8"/>
                <a:cs typeface="LM Sans 8"/>
              </a:rPr>
              <a:t>1</a:t>
            </a:r>
            <a:r>
              <a:rPr dirty="0" sz="1100" spc="-20" i="1">
                <a:latin typeface="Verdana"/>
                <a:cs typeface="Verdana"/>
              </a:rPr>
              <a:t>, </a:t>
            </a:r>
            <a:r>
              <a:rPr dirty="0" sz="1100" spc="-100" i="1">
                <a:latin typeface="Verdana"/>
                <a:cs typeface="Verdana"/>
              </a:rPr>
              <a:t>. . . , </a:t>
            </a:r>
            <a:r>
              <a:rPr dirty="0" sz="1100" i="1">
                <a:latin typeface="LM Sans 10"/>
                <a:cs typeface="LM Sans 10"/>
              </a:rPr>
              <a:t>v</a:t>
            </a:r>
            <a:r>
              <a:rPr dirty="0" baseline="-13888" sz="1200" i="1">
                <a:latin typeface="LM Sans 8"/>
                <a:cs typeface="LM Sans 8"/>
              </a:rPr>
              <a:t>k</a:t>
            </a:r>
            <a:r>
              <a:rPr dirty="0" baseline="-13888" sz="1200">
                <a:latin typeface="LM Sans 8"/>
                <a:cs typeface="LM Sans 8"/>
              </a:rPr>
              <a:t>+1</a:t>
            </a:r>
            <a:r>
              <a:rPr dirty="0" sz="1100" i="1">
                <a:latin typeface="DejaVu Sans Condensed"/>
                <a:cs typeface="DejaVu Sans Condensed"/>
              </a:rPr>
              <a:t>}</a:t>
            </a:r>
            <a:r>
              <a:rPr dirty="0" sz="1100">
                <a:latin typeface="LM Sans 10"/>
                <a:cs typeface="LM Sans 10"/>
              </a:rPr>
              <a:t>. </a:t>
            </a:r>
            <a:r>
              <a:rPr dirty="0" sz="1100" spc="-25">
                <a:latin typeface="LM Sans 10"/>
                <a:cs typeface="LM Sans 10"/>
              </a:rPr>
              <a:t>We </a:t>
            </a:r>
            <a:r>
              <a:rPr dirty="0" sz="1100" spc="-5">
                <a:latin typeface="LM Sans 10"/>
                <a:cs typeface="LM Sans 10"/>
              </a:rPr>
              <a:t>have </a:t>
            </a:r>
            <a:r>
              <a:rPr dirty="0" sz="1100" spc="75" i="1">
                <a:latin typeface="LM Sans 10"/>
                <a:cs typeface="LM Sans 10"/>
              </a:rPr>
              <a:t>Z</a:t>
            </a:r>
            <a:r>
              <a:rPr dirty="0" baseline="27777" sz="1200" spc="112" i="1">
                <a:latin typeface="DejaVu Sans Condensed"/>
                <a:cs typeface="DejaVu Sans Condensed"/>
              </a:rPr>
              <a:t>j </a:t>
            </a:r>
            <a:r>
              <a:rPr dirty="0" sz="1100" spc="-5">
                <a:latin typeface="LM Sans 10"/>
                <a:cs typeface="LM Sans 10"/>
              </a:rPr>
              <a:t>is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subspace of</a:t>
            </a:r>
            <a:r>
              <a:rPr dirty="0" sz="1100" spc="-229">
                <a:latin typeface="LM Sans 10"/>
                <a:cs typeface="LM Sans 10"/>
              </a:rPr>
              <a:t> </a:t>
            </a:r>
            <a:r>
              <a:rPr dirty="0" sz="1100" spc="-5">
                <a:latin typeface="Arial"/>
                <a:cs typeface="Arial"/>
              </a:rPr>
              <a:t>R</a:t>
            </a:r>
            <a:r>
              <a:rPr dirty="0" baseline="27777" sz="1200" spc="-7" i="1">
                <a:latin typeface="LM Sans 8"/>
                <a:cs typeface="LM Sans 8"/>
              </a:rPr>
              <a:t>n </a:t>
            </a:r>
            <a:r>
              <a:rPr dirty="0" sz="1100" spc="-10">
                <a:latin typeface="LM Sans 10"/>
                <a:cs typeface="LM Sans 10"/>
              </a:rPr>
              <a:t>and  dim </a:t>
            </a:r>
            <a:r>
              <a:rPr dirty="0" sz="1100" spc="75" i="1">
                <a:latin typeface="LM Sans 10"/>
                <a:cs typeface="LM Sans 10"/>
              </a:rPr>
              <a:t>Z</a:t>
            </a:r>
            <a:r>
              <a:rPr dirty="0" baseline="27777" sz="1200" spc="112" i="1">
                <a:latin typeface="DejaVu Sans Condensed"/>
                <a:cs typeface="DejaVu Sans Condensed"/>
              </a:rPr>
              <a:t>j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10" i="1">
                <a:latin typeface="LM Sans 10"/>
                <a:cs typeface="LM Sans 10"/>
              </a:rPr>
              <a:t>k </a:t>
            </a:r>
            <a:r>
              <a:rPr dirty="0" sz="1100" spc="-10">
                <a:latin typeface="LM Sans 10"/>
                <a:cs typeface="LM Sans 10"/>
              </a:rPr>
              <a:t>+ </a:t>
            </a:r>
            <a:r>
              <a:rPr dirty="0" sz="1100" spc="-5">
                <a:latin typeface="LM Sans 10"/>
                <a:cs typeface="LM Sans 10"/>
              </a:rPr>
              <a:t>1. </a:t>
            </a:r>
            <a:r>
              <a:rPr dirty="0" sz="1100" spc="-10">
                <a:latin typeface="LM Sans 10"/>
                <a:cs typeface="LM Sans 10"/>
              </a:rPr>
              <a:t>Moreover, </a:t>
            </a:r>
            <a:r>
              <a:rPr dirty="0" sz="1100" spc="-15">
                <a:latin typeface="LM Sans 10"/>
                <a:cs typeface="LM Sans 10"/>
              </a:rPr>
              <a:t>for </a:t>
            </a:r>
            <a:r>
              <a:rPr dirty="0" sz="1100" spc="-5" i="1">
                <a:latin typeface="LM Sans 10"/>
                <a:cs typeface="LM Sans 10"/>
              </a:rPr>
              <a:t>x 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175" i="1">
                <a:latin typeface="DejaVu Sans Condensed"/>
                <a:cs typeface="DejaVu Sans Condensed"/>
              </a:rPr>
              <a:t> </a:t>
            </a:r>
            <a:r>
              <a:rPr dirty="0" sz="1100" spc="65" i="1">
                <a:latin typeface="LM Sans 10"/>
                <a:cs typeface="LM Sans 10"/>
              </a:rPr>
              <a:t>Z</a:t>
            </a:r>
            <a:r>
              <a:rPr dirty="0" baseline="27777" sz="1200" spc="97" i="1">
                <a:latin typeface="DejaVu Sans Condensed"/>
                <a:cs typeface="DejaVu Sans Condensed"/>
              </a:rPr>
              <a:t>j</a:t>
            </a:r>
            <a:r>
              <a:rPr dirty="0" sz="1100" spc="65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algn="ctr" marL="31115">
              <a:lnSpc>
                <a:spcPct val="100000"/>
              </a:lnSpc>
              <a:spcBef>
                <a:spcPts val="1135"/>
              </a:spcBef>
            </a:pPr>
            <a:r>
              <a:rPr dirty="0" sz="1100" spc="35" i="1">
                <a:latin typeface="DejaVu Sans Condensed"/>
                <a:cs typeface="DejaVu Sans Condensed"/>
              </a:rPr>
              <a:t>ǁ</a:t>
            </a:r>
            <a:r>
              <a:rPr dirty="0" sz="1100" spc="35" i="1">
                <a:latin typeface="LM Sans 10"/>
                <a:cs typeface="LM Sans 10"/>
              </a:rPr>
              <a:t>Ax</a:t>
            </a:r>
            <a:r>
              <a:rPr dirty="0" sz="1100" spc="35" i="1">
                <a:latin typeface="DejaVu Sans Condensed"/>
                <a:cs typeface="DejaVu Sans Condensed"/>
              </a:rPr>
              <a:t>ǁ</a:t>
            </a:r>
            <a:r>
              <a:rPr dirty="0" baseline="-20833" sz="1200" spc="52">
                <a:latin typeface="LM Sans 8"/>
                <a:cs typeface="LM Sans 8"/>
              </a:rPr>
              <a:t>2 </a:t>
            </a:r>
            <a:r>
              <a:rPr dirty="0" sz="1100" spc="15" i="1">
                <a:latin typeface="DejaVu Sans Condensed"/>
                <a:cs typeface="DejaVu Sans Condensed"/>
              </a:rPr>
              <a:t>≥ </a:t>
            </a:r>
            <a:r>
              <a:rPr dirty="0" sz="1100" spc="-5" i="1">
                <a:latin typeface="Verdana"/>
                <a:cs typeface="Verdana"/>
              </a:rPr>
              <a:t>σ</a:t>
            </a:r>
            <a:r>
              <a:rPr dirty="0" baseline="-13888" sz="1200" spc="-7" i="1">
                <a:latin typeface="LM Sans 8"/>
                <a:cs typeface="LM Sans 8"/>
              </a:rPr>
              <a:t>k</a:t>
            </a:r>
            <a:r>
              <a:rPr dirty="0" baseline="-13888" sz="1200" spc="-7">
                <a:latin typeface="LM Sans 8"/>
                <a:cs typeface="LM Sans 8"/>
              </a:rPr>
              <a:t>+1 </a:t>
            </a:r>
            <a:r>
              <a:rPr dirty="0" sz="1100" spc="50" i="1">
                <a:latin typeface="DejaVu Sans Condensed"/>
                <a:cs typeface="DejaVu Sans Condensed"/>
              </a:rPr>
              <a:t>ǁ</a:t>
            </a:r>
            <a:r>
              <a:rPr dirty="0" sz="1100" spc="50" i="1">
                <a:latin typeface="LM Sans 10"/>
                <a:cs typeface="LM Sans 10"/>
              </a:rPr>
              <a:t>x</a:t>
            </a:r>
            <a:r>
              <a:rPr dirty="0" sz="1100" spc="50" i="1">
                <a:latin typeface="DejaVu Sans Condensed"/>
                <a:cs typeface="DejaVu Sans Condensed"/>
              </a:rPr>
              <a:t>ǁ</a:t>
            </a:r>
            <a:r>
              <a:rPr dirty="0" baseline="-20833" sz="1200" spc="75">
                <a:latin typeface="LM Sans 8"/>
                <a:cs typeface="LM Sans 8"/>
              </a:rPr>
              <a:t>2</a:t>
            </a:r>
            <a:r>
              <a:rPr dirty="0" baseline="-20833" sz="1200" spc="-172">
                <a:latin typeface="LM Sans 8"/>
                <a:cs typeface="LM Sans 8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 marL="88900" marR="55880">
              <a:lnSpc>
                <a:spcPct val="102699"/>
              </a:lnSpc>
              <a:spcBef>
                <a:spcPts val="1095"/>
              </a:spcBef>
            </a:pPr>
            <a:r>
              <a:rPr dirty="0" sz="1100" spc="-5">
                <a:latin typeface="LM Sans 10"/>
                <a:cs typeface="LM Sans 10"/>
              </a:rPr>
              <a:t>Hence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Z</a:t>
            </a:r>
            <a:r>
              <a:rPr dirty="0" sz="1100" spc="5" i="1">
                <a:latin typeface="LM Sans 10"/>
                <a:cs typeface="LM Sans 10"/>
              </a:rPr>
              <a:t> </a:t>
            </a:r>
            <a:r>
              <a:rPr dirty="0" sz="1100" i="1">
                <a:latin typeface="DejaVu Sans Condensed"/>
                <a:cs typeface="DejaVu Sans Condensed"/>
              </a:rPr>
              <a:t>∩</a:t>
            </a:r>
            <a:r>
              <a:rPr dirty="0" sz="1100" spc="-75" i="1">
                <a:latin typeface="DejaVu Sans Condensed"/>
                <a:cs typeface="DejaVu Sans Condensed"/>
              </a:rPr>
              <a:t> </a:t>
            </a:r>
            <a:r>
              <a:rPr dirty="0" sz="1100" spc="75" i="1">
                <a:latin typeface="LM Sans 10"/>
                <a:cs typeface="LM Sans 10"/>
              </a:rPr>
              <a:t>Z</a:t>
            </a:r>
            <a:r>
              <a:rPr dirty="0" baseline="27777" sz="1200" spc="112" i="1">
                <a:latin typeface="DejaVu Sans Condensed"/>
                <a:cs typeface="DejaVu Sans Condensed"/>
              </a:rPr>
              <a:t>j</a:t>
            </a:r>
            <a:r>
              <a:rPr dirty="0" baseline="27777" sz="1200" spc="187" i="1">
                <a:latin typeface="DejaVu Sans Condensed"/>
                <a:cs typeface="DejaVu Sans Condensed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0 </a:t>
            </a:r>
            <a:r>
              <a:rPr dirty="0" sz="1100" spc="-10">
                <a:latin typeface="LM Sans 10"/>
                <a:cs typeface="LM Sans 10"/>
              </a:rPr>
              <a:t>and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dim(</a:t>
            </a:r>
            <a:r>
              <a:rPr dirty="0" sz="1100" spc="-10" i="1">
                <a:latin typeface="LM Sans 10"/>
                <a:cs typeface="LM Sans 10"/>
              </a:rPr>
              <a:t>Z</a:t>
            </a:r>
            <a:r>
              <a:rPr dirty="0" sz="1100" spc="-240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)</a:t>
            </a:r>
            <a:r>
              <a:rPr dirty="0" sz="1100" spc="-12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+</a:t>
            </a:r>
            <a:r>
              <a:rPr dirty="0" sz="1100" spc="-125">
                <a:latin typeface="LM Sans 10"/>
                <a:cs typeface="LM Sans 10"/>
              </a:rPr>
              <a:t> </a:t>
            </a:r>
            <a:r>
              <a:rPr dirty="0" sz="1100" spc="25">
                <a:latin typeface="LM Sans 10"/>
                <a:cs typeface="LM Sans 10"/>
              </a:rPr>
              <a:t>dim(</a:t>
            </a:r>
            <a:r>
              <a:rPr dirty="0" sz="1100" spc="25" i="1">
                <a:latin typeface="LM Sans 10"/>
                <a:cs typeface="LM Sans 10"/>
              </a:rPr>
              <a:t>Z</a:t>
            </a:r>
            <a:r>
              <a:rPr dirty="0" baseline="27777" sz="1200" spc="37" i="1">
                <a:latin typeface="DejaVu Sans Condensed"/>
                <a:cs typeface="DejaVu Sans Condensed"/>
              </a:rPr>
              <a:t>j</a:t>
            </a:r>
            <a:r>
              <a:rPr dirty="0" sz="1100" spc="25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7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n</a:t>
            </a:r>
            <a:r>
              <a:rPr dirty="0" sz="1100" spc="-10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+</a:t>
            </a:r>
            <a:r>
              <a:rPr dirty="0" sz="1100" spc="-12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1 </a:t>
            </a:r>
            <a:r>
              <a:rPr dirty="0" sz="1100" spc="-10">
                <a:latin typeface="LM Sans 10"/>
                <a:cs typeface="LM Sans 10"/>
              </a:rPr>
              <a:t>which</a:t>
            </a:r>
            <a:r>
              <a:rPr dirty="0" sz="1100" spc="-5">
                <a:latin typeface="LM Sans 10"/>
                <a:cs typeface="LM Sans 10"/>
              </a:rPr>
              <a:t> is </a:t>
            </a:r>
            <a:r>
              <a:rPr dirty="0" sz="1100" spc="-10">
                <a:latin typeface="LM Sans 10"/>
                <a:cs typeface="LM Sans 10"/>
              </a:rPr>
              <a:t>a</a:t>
            </a:r>
            <a:r>
              <a:rPr dirty="0" sz="1100" spc="-5">
                <a:latin typeface="LM Sans 10"/>
                <a:cs typeface="LM Sans 10"/>
              </a:rPr>
              <a:t> contradiction  (see the rank-null</a:t>
            </a:r>
            <a:r>
              <a:rPr dirty="0" sz="1100" spc="-10">
                <a:latin typeface="LM Sans 10"/>
                <a:cs typeface="LM Sans 10"/>
              </a:rPr>
              <a:t> theorem).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344334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4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4432567" y="19836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323339"/>
            <a:ext cx="5480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Example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388543"/>
            <a:ext cx="4483735" cy="2391410"/>
            <a:chOff x="87743" y="388543"/>
            <a:chExt cx="4483735" cy="2391410"/>
          </a:xfrm>
        </p:grpSpPr>
        <p:sp>
          <p:nvSpPr>
            <p:cNvPr id="5" name="object 5"/>
            <p:cNvSpPr/>
            <p:nvPr/>
          </p:nvSpPr>
          <p:spPr>
            <a:xfrm>
              <a:off x="87744" y="530047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2677845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2665145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388569"/>
              <a:ext cx="50749" cy="22892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574306"/>
              <a:ext cx="4432935" cy="2154555"/>
            </a:xfrm>
            <a:custGeom>
              <a:avLst/>
              <a:gdLst/>
              <a:ahLst/>
              <a:cxnLst/>
              <a:rect l="l" t="t" r="r" b="b"/>
              <a:pathLst>
                <a:path w="4432935" h="2154555">
                  <a:moveTo>
                    <a:pt x="4432567" y="0"/>
                  </a:moveTo>
                  <a:lnTo>
                    <a:pt x="0" y="0"/>
                  </a:lnTo>
                  <a:lnTo>
                    <a:pt x="0" y="2103539"/>
                  </a:lnTo>
                  <a:lnTo>
                    <a:pt x="4008" y="2123263"/>
                  </a:lnTo>
                  <a:lnTo>
                    <a:pt x="14922" y="2139416"/>
                  </a:lnTo>
                  <a:lnTo>
                    <a:pt x="31075" y="2150330"/>
                  </a:lnTo>
                  <a:lnTo>
                    <a:pt x="50800" y="2154339"/>
                  </a:lnTo>
                  <a:lnTo>
                    <a:pt x="4381767" y="2154339"/>
                  </a:lnTo>
                  <a:lnTo>
                    <a:pt x="4401492" y="2150330"/>
                  </a:lnTo>
                  <a:lnTo>
                    <a:pt x="4417644" y="2139416"/>
                  </a:lnTo>
                  <a:lnTo>
                    <a:pt x="4428558" y="2123263"/>
                  </a:lnTo>
                  <a:lnTo>
                    <a:pt x="4432567" y="210353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426643"/>
              <a:ext cx="0" cy="2270760"/>
            </a:xfrm>
            <a:custGeom>
              <a:avLst/>
              <a:gdLst/>
              <a:ahLst/>
              <a:cxnLst/>
              <a:rect l="l" t="t" r="r" b="b"/>
              <a:pathLst>
                <a:path w="0" h="2270760">
                  <a:moveTo>
                    <a:pt x="0" y="22702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4139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4012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3885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5844" y="655102"/>
            <a:ext cx="2230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Find the rank-1 </a:t>
            </a:r>
            <a:r>
              <a:rPr dirty="0" sz="1100" spc="-10">
                <a:latin typeface="LM Sans 10"/>
                <a:cs typeface="LM Sans 10"/>
              </a:rPr>
              <a:t>approximation </a:t>
            </a:r>
            <a:r>
              <a:rPr dirty="0" sz="1100" spc="-5">
                <a:latin typeface="LM Sans 10"/>
                <a:cs typeface="LM Sans 10"/>
              </a:rPr>
              <a:t>of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3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8740" y="459751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1867" y="740916"/>
            <a:ext cx="594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>
                <a:latin typeface="LM Sans 10"/>
                <a:cs typeface="LM Sans 10"/>
              </a:rPr>
              <a:t>2</a:t>
            </a:r>
            <a:r>
              <a:rPr dirty="0" sz="1100" spc="37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1</a:t>
            </a:r>
            <a:r>
              <a:rPr dirty="0" sz="1100" spc="5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0496" y="459751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0340" y="568844"/>
            <a:ext cx="7156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87655" algn="l"/>
              </a:tabLst>
            </a:pPr>
            <a:r>
              <a:rPr dirty="0" sz="1100" spc="-5">
                <a:latin typeface="LM Sans 10"/>
                <a:cs typeface="LM Sans 10"/>
              </a:rPr>
              <a:t>1	0 1</a:t>
            </a:r>
            <a:r>
              <a:rPr dirty="0" sz="1100" spc="35">
                <a:latin typeface="LM Sans 10"/>
                <a:cs typeface="LM Sans 10"/>
              </a:rPr>
              <a:t> </a:t>
            </a:r>
            <a:r>
              <a:rPr dirty="0" baseline="-35353" sz="1650" spc="-7">
                <a:latin typeface="LM Sans 10"/>
                <a:cs typeface="LM Sans 10"/>
              </a:rPr>
              <a:t>.</a:t>
            </a:r>
            <a:endParaRPr baseline="-35353" sz="165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937411"/>
            <a:ext cx="1966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 b="1">
                <a:latin typeface="LM Sans 10"/>
                <a:cs typeface="LM Sans 10"/>
              </a:rPr>
              <a:t>Answer. </a:t>
            </a:r>
            <a:r>
              <a:rPr dirty="0" sz="1100" spc="-25">
                <a:latin typeface="LM Sans 10"/>
                <a:cs typeface="LM Sans 10"/>
              </a:rPr>
              <a:t>We </a:t>
            </a:r>
            <a:r>
              <a:rPr dirty="0" sz="1100" spc="-5">
                <a:latin typeface="LM Sans 10"/>
                <a:cs typeface="LM Sans 10"/>
              </a:rPr>
              <a:t>have the </a:t>
            </a:r>
            <a:r>
              <a:rPr dirty="0" sz="1100" spc="-10">
                <a:latin typeface="LM Sans 10"/>
                <a:cs typeface="LM Sans 10"/>
              </a:rPr>
              <a:t>SVD </a:t>
            </a:r>
            <a:r>
              <a:rPr dirty="0" sz="1100" spc="-5">
                <a:latin typeface="LM Sans 10"/>
                <a:cs typeface="LM Sans 10"/>
              </a:rPr>
              <a:t>of</a:t>
            </a:r>
            <a:r>
              <a:rPr dirty="0" sz="1100" spc="7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327" y="1424519"/>
            <a:ext cx="914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20" i="1">
                <a:latin typeface="LM Sans 10"/>
                <a:cs typeface="LM Sans 10"/>
              </a:rPr>
              <a:t>U</a:t>
            </a:r>
            <a:r>
              <a:rPr dirty="0" sz="1100" spc="20">
                <a:latin typeface="LM Sans 10"/>
                <a:cs typeface="LM Sans 10"/>
              </a:rPr>
              <a:t>Σ</a:t>
            </a:r>
            <a:r>
              <a:rPr dirty="0" sz="1100" spc="20" i="1">
                <a:latin typeface="LM Sans 10"/>
                <a:cs typeface="LM Sans 10"/>
              </a:rPr>
              <a:t>V</a:t>
            </a:r>
            <a:r>
              <a:rPr dirty="0" sz="1100" spc="-195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 </a:t>
            </a: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2663" y="141493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3039" y="1293201"/>
            <a:ext cx="469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2420" algn="l"/>
              </a:tabLst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dirty="0" sz="800" spc="-5">
                <a:latin typeface="LM Sans 8"/>
                <a:cs typeface="LM Sans 8"/>
              </a:rPr>
              <a:t>	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2</a:t>
            </a:r>
            <a:r>
              <a:rPr dirty="0" u="sng" sz="800" spc="6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63039" y="1330539"/>
            <a:ext cx="4152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2420" algn="l"/>
              </a:tabLst>
            </a:pPr>
            <a:r>
              <a:rPr dirty="0" sz="800" spc="245" i="1">
                <a:latin typeface="DejaVu Sans Condensed"/>
                <a:cs typeface="DejaVu Sans Condensed"/>
              </a:rPr>
              <a:t>√</a:t>
            </a:r>
            <a:r>
              <a:rPr dirty="0" sz="800" spc="245" i="1">
                <a:latin typeface="DejaVu Sans Condensed"/>
                <a:cs typeface="DejaVu Sans Condensed"/>
              </a:rPr>
              <a:t>	</a:t>
            </a:r>
            <a:r>
              <a:rPr dirty="0" sz="800" spc="245" i="1">
                <a:latin typeface="DejaVu Sans Condensed"/>
                <a:cs typeface="DejaVu Sans Condensed"/>
              </a:rPr>
              <a:t>√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52955" y="141493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75739" y="1627466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39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563039" y="1530971"/>
            <a:ext cx="1155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45" i="1">
                <a:latin typeface="DejaVu Sans Condensed"/>
                <a:cs typeface="DejaVu Sans Condensed"/>
              </a:rPr>
              <a:t>√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65363" y="164260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77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652663" y="161536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76031" y="1627466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39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540624" y="1493633"/>
            <a:ext cx="4851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5280" algn="l"/>
              </a:tabLst>
            </a:pPr>
            <a:r>
              <a:rPr dirty="0" sz="800" spc="25" i="1">
                <a:latin typeface="DejaVu Sans Condensed"/>
                <a:cs typeface="DejaVu Sans Condensed"/>
              </a:rPr>
              <a:t>−</a:t>
            </a:r>
            <a:r>
              <a:rPr dirty="0" sz="800" spc="25">
                <a:latin typeface="LM Sans 8"/>
                <a:cs typeface="LM Sans 8"/>
              </a:rPr>
              <a:t>2	</a:t>
            </a:r>
            <a:r>
              <a:rPr dirty="0" baseline="-20833" sz="1200" spc="-82" i="1">
                <a:latin typeface="DejaVu Sans Condensed"/>
                <a:cs typeface="DejaVu Sans Condensed"/>
              </a:rPr>
              <a:t>√</a:t>
            </a:r>
            <a:r>
              <a:rPr dirty="0" sz="800" spc="-5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65655" y="164260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77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952955" y="161536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67040" y="1187601"/>
            <a:ext cx="661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7055" algn="l"/>
              </a:tabLst>
            </a:pPr>
            <a:r>
              <a:rPr dirty="0" sz="1100" spc="-45">
                <a:latin typeface="Arial"/>
                <a:cs typeface="Arial"/>
              </a:rPr>
              <a:t>Σ</a:t>
            </a:r>
            <a:r>
              <a:rPr dirty="0" sz="1100" spc="-45">
                <a:latin typeface="Arial"/>
                <a:cs typeface="Arial"/>
              </a:rPr>
              <a:t>	</a:t>
            </a:r>
            <a:r>
              <a:rPr dirty="0" sz="1100" spc="-45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25814" y="1229168"/>
            <a:ext cx="213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Arial"/>
                <a:cs typeface="Arial"/>
              </a:rPr>
              <a:t>Σ</a:t>
            </a:r>
            <a:r>
              <a:rPr dirty="0" baseline="2525" sz="1650" spc="412" i="1">
                <a:latin typeface="DejaVu Sans Condensed"/>
                <a:cs typeface="DejaVu Sans Condensed"/>
              </a:rPr>
              <a:t>√</a:t>
            </a:r>
            <a:endParaRPr baseline="2525" sz="1650">
              <a:latin typeface="DejaVu Sans Condensed"/>
              <a:cs typeface="DejaVu Sans Condensed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27097" y="1374356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256663" y="1513330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05966" y="1513330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75267" y="1229168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71482" y="1104466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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88997" y="1341258"/>
            <a:ext cx="713105" cy="1987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ts val="69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6 0</a:t>
            </a:r>
            <a:r>
              <a:rPr dirty="0" sz="1100" spc="12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 marL="233679">
              <a:lnSpc>
                <a:spcPts val="690"/>
              </a:lnSpc>
              <a:tabLst>
                <a:tab pos="594995" algn="l"/>
              </a:tabLst>
            </a:pPr>
            <a:r>
              <a:rPr dirty="0" baseline="-65656" sz="1650" spc="-7">
                <a:latin typeface="LM Sans 10"/>
                <a:cs typeface="LM Sans 10"/>
              </a:rPr>
              <a:t>1	</a:t>
            </a:r>
            <a:r>
              <a:rPr dirty="0" sz="1100" spc="-865">
                <a:latin typeface="Arial"/>
                <a:cs typeface="Arial"/>
              </a:rPr>
              <a:t>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71482" y="1436978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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91726" y="1326819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716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979026" y="1230324"/>
            <a:ext cx="1028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0" i="1">
                <a:latin typeface="DejaVu Sans Condensed"/>
                <a:cs typeface="DejaVu Sans Condensed"/>
              </a:rPr>
              <a:t>√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68650" y="1314715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30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50717" y="1192985"/>
            <a:ext cx="475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485" algn="l"/>
              </a:tabLst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5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dirty="0" sz="800">
                <a:latin typeface="LM Sans 8"/>
                <a:cs typeface="LM Sans 8"/>
              </a:rPr>
              <a:t>	</a:t>
            </a:r>
            <a:r>
              <a:rPr dirty="0" sz="800" spc="55" i="1">
                <a:latin typeface="DejaVu Sans Condensed"/>
                <a:cs typeface="DejaVu Sans Condensed"/>
              </a:rPr>
              <a:t>−</a:t>
            </a: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345789" y="1326819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716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333089" y="1230324"/>
            <a:ext cx="1028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29" i="1">
                <a:latin typeface="DejaVu Sans Condensed"/>
                <a:cs typeface="DejaVu Sans Condensed"/>
              </a:rPr>
              <a:t>√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435413" y="1341970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543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422713" y="1314715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30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58844" y="1192985"/>
            <a:ext cx="1511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 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99852" y="1326819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716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687152" y="1230324"/>
            <a:ext cx="1028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0" i="1">
                <a:latin typeface="DejaVu Sans Condensed"/>
                <a:cs typeface="DejaVu Sans Condensed"/>
              </a:rPr>
              <a:t>√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76776" y="1314715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30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42970" y="1410638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372675" y="1527251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39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334575" y="1393417"/>
            <a:ext cx="175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1200" spc="-82" i="1">
                <a:latin typeface="DejaVu Sans Condensed"/>
                <a:cs typeface="DejaVu Sans Condensed"/>
              </a:rPr>
              <a:t>√</a:t>
            </a:r>
            <a:r>
              <a:rPr dirty="0" sz="800" spc="-5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462299" y="154238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77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449599" y="151514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58844" y="139341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26738" y="1527251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39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714038" y="1430755"/>
            <a:ext cx="1028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10" i="1">
                <a:latin typeface="DejaVu Sans Condensed"/>
                <a:cs typeface="DejaVu Sans Condensed"/>
              </a:rPr>
              <a:t>√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6362" y="154238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77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3803662" y="151514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005912" y="1631174"/>
            <a:ext cx="1155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45" i="1">
                <a:latin typeface="DejaVu Sans Condensed"/>
                <a:cs typeface="DejaVu Sans Condensed"/>
              </a:rPr>
              <a:t>√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95536" y="171556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6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08896" y="1593848"/>
            <a:ext cx="5168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6395" algn="l"/>
              </a:tabLst>
            </a:pPr>
            <a:r>
              <a:rPr dirty="0" u="sng" sz="800" spc="55" i="1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−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dirty="0" sz="800" spc="-5">
                <a:latin typeface="LM Sans 8"/>
                <a:cs typeface="LM Sans 8"/>
              </a:rPr>
              <a:t>	</a:t>
            </a:r>
            <a:r>
              <a:rPr dirty="0" sz="800" spc="55" i="1">
                <a:latin typeface="DejaVu Sans Condensed"/>
                <a:cs typeface="DejaVu Sans Condensed"/>
              </a:rPr>
              <a:t>−</a:t>
            </a: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372675" y="1727682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39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359975" y="1631174"/>
            <a:ext cx="1155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45" i="1">
                <a:latin typeface="DejaVu Sans Condensed"/>
                <a:cs typeface="DejaVu Sans Condensed"/>
              </a:rPr>
              <a:t>√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462299" y="1742821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77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3449599" y="171556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6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726738" y="1727682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39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688638" y="1593848"/>
            <a:ext cx="175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1200" spc="-82" i="1">
                <a:latin typeface="DejaVu Sans Condensed"/>
                <a:cs typeface="DejaVu Sans Condensed"/>
              </a:rPr>
              <a:t>√</a:t>
            </a:r>
            <a:r>
              <a:rPr dirty="0" sz="800" spc="-5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816362" y="1742821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77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3803662" y="171556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6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899509" y="1104466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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99509" y="1348319"/>
            <a:ext cx="105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65">
                <a:latin typeface="Arial"/>
                <a:cs typeface="Arial"/>
              </a:rPr>
              <a:t>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25844" y="1938565"/>
            <a:ext cx="23158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Hence the rank-1 </a:t>
            </a:r>
            <a:r>
              <a:rPr dirty="0" sz="1100" spc="-10">
                <a:latin typeface="LM Sans 10"/>
                <a:cs typeface="LM Sans 10"/>
              </a:rPr>
              <a:t>approximation </a:t>
            </a:r>
            <a:r>
              <a:rPr dirty="0" sz="1100" spc="-5">
                <a:latin typeface="LM Sans 10"/>
                <a:cs typeface="LM Sans 10"/>
              </a:rPr>
              <a:t>of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75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is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58545" y="243136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379664" y="2386126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598309" y="2359785"/>
            <a:ext cx="8890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81050" algn="l"/>
              </a:tabLst>
            </a:pPr>
            <a:r>
              <a:rPr dirty="0" sz="1100" i="1">
                <a:latin typeface="Verdana"/>
                <a:cs typeface="Verdana"/>
              </a:rPr>
              <a:t>σ</a:t>
            </a:r>
            <a:r>
              <a:rPr dirty="0" baseline="-10416" sz="1200">
                <a:latin typeface="LM Sans 8"/>
                <a:cs typeface="LM Sans 8"/>
              </a:rPr>
              <a:t>1</a:t>
            </a:r>
            <a:r>
              <a:rPr dirty="0" sz="1100" i="1">
                <a:latin typeface="LM Sans 10"/>
                <a:cs typeface="LM Sans 10"/>
              </a:rPr>
              <a:t>u</a:t>
            </a:r>
            <a:r>
              <a:rPr dirty="0" baseline="-10416" sz="1200">
                <a:latin typeface="LM Sans 8"/>
                <a:cs typeface="LM Sans 8"/>
              </a:rPr>
              <a:t>1</a:t>
            </a:r>
            <a:r>
              <a:rPr dirty="0" sz="1100" i="1">
                <a:latin typeface="LM Sans 10"/>
                <a:cs typeface="LM Sans 10"/>
              </a:rPr>
              <a:t>v</a:t>
            </a:r>
            <a:r>
              <a:rPr dirty="0" sz="1100" spc="-250" i="1">
                <a:latin typeface="LM Sans 10"/>
                <a:cs typeface="LM Sans 10"/>
              </a:rPr>
              <a:t> </a:t>
            </a:r>
            <a:r>
              <a:rPr dirty="0" baseline="31250" sz="1200" spc="-7" i="1">
                <a:latin typeface="LM Sans 8"/>
                <a:cs typeface="LM Sans 8"/>
              </a:rPr>
              <a:t>T</a:t>
            </a:r>
            <a:r>
              <a:rPr dirty="0" baseline="31250" sz="1200" spc="270" i="1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	</a:t>
            </a:r>
            <a:r>
              <a:rPr dirty="0" sz="1100" spc="-5">
                <a:latin typeface="LM Sans 10"/>
                <a:cs typeface="LM Sans 10"/>
              </a:rPr>
              <a:t>6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568030" y="2362314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39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600149" y="2228480"/>
            <a:ext cx="1466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80">
                <a:latin typeface="LM Sans 8"/>
                <a:cs typeface="LM Sans 8"/>
              </a:rPr>
              <a:t>1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51508" y="2237649"/>
            <a:ext cx="406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6230" algn="l"/>
              </a:tabLst>
            </a:pPr>
            <a:r>
              <a:rPr dirty="0" sz="1100" spc="275" i="1">
                <a:latin typeface="DejaVu Sans Condensed"/>
                <a:cs typeface="DejaVu Sans Condensed"/>
              </a:rPr>
              <a:t>√	</a:t>
            </a:r>
            <a:r>
              <a:rPr dirty="0" baseline="3472" sz="1200" spc="-165" i="1">
                <a:latin typeface="DejaVu Sans Condensed"/>
                <a:cs typeface="DejaVu Sans Condensed"/>
              </a:rPr>
              <a:t>√</a:t>
            </a:r>
            <a:endParaRPr baseline="3472" sz="1200">
              <a:latin typeface="DejaVu Sans Condensed"/>
              <a:cs typeface="DejaVu Sans Condensed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644954" y="235021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558315" y="2428899"/>
            <a:ext cx="163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5" i="1">
                <a:latin typeface="DejaVu Sans Condensed"/>
                <a:cs typeface="DejaVu Sans Condensed"/>
              </a:rPr>
              <a:t>−</a:t>
            </a: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568030" y="2562733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39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1555330" y="2466237"/>
            <a:ext cx="1155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45" i="1">
                <a:latin typeface="DejaVu Sans Condensed"/>
                <a:cs typeface="DejaVu Sans Condensed"/>
              </a:rPr>
              <a:t>√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657654" y="2577884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77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1644954" y="255062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459331" y="2122880"/>
            <a:ext cx="361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6700" algn="l"/>
              </a:tabLst>
            </a:pPr>
            <a:r>
              <a:rPr dirty="0" sz="1100" spc="-45">
                <a:latin typeface="Arial"/>
                <a:cs typeface="Arial"/>
              </a:rPr>
              <a:t>Σ</a:t>
            </a:r>
            <a:r>
              <a:rPr dirty="0" sz="1100" spc="-45">
                <a:latin typeface="Arial"/>
                <a:cs typeface="Arial"/>
              </a:rPr>
              <a:t>	</a:t>
            </a:r>
            <a:r>
              <a:rPr dirty="0" sz="1100" spc="-45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817827" y="2206001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7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898434" y="2366021"/>
            <a:ext cx="1155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45" i="1">
                <a:latin typeface="DejaVu Sans Condensed"/>
                <a:cs typeface="DejaVu Sans Condensed"/>
              </a:rPr>
              <a:t>√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988057" y="2450413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30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252497" y="2366021"/>
            <a:ext cx="1155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45" i="1">
                <a:latin typeface="DejaVu Sans Condensed"/>
                <a:cs typeface="DejaVu Sans Condensed"/>
              </a:rPr>
              <a:t>√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354821" y="2477668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543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2342121" y="2450413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30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898434" y="2328683"/>
            <a:ext cx="9309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240" algn="l"/>
                <a:tab pos="720725" algn="l"/>
              </a:tabLst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5</a:t>
            </a:r>
            <a:r>
              <a:rPr dirty="0" sz="800" spc="-5">
                <a:latin typeface="LM Sans 8"/>
                <a:cs typeface="LM Sans 8"/>
              </a:rPr>
              <a:t>	</a:t>
            </a:r>
            <a:r>
              <a:rPr dirty="0" u="sng" sz="800" spc="25" i="1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−</a:t>
            </a:r>
            <a:r>
              <a:rPr dirty="0" u="sng" sz="800" spc="2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2</a:t>
            </a:r>
            <a:r>
              <a:rPr dirty="0" sz="800" spc="25">
                <a:latin typeface="LM Sans 8"/>
                <a:cs typeface="LM Sans 8"/>
              </a:rPr>
              <a:t>	</a:t>
            </a:r>
            <a:r>
              <a:rPr dirty="0" u="sng" sz="800" spc="2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 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606560" y="2366021"/>
            <a:ext cx="1155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45" i="1">
                <a:latin typeface="DejaVu Sans Condensed"/>
                <a:cs typeface="DejaVu Sans Condensed"/>
              </a:rPr>
              <a:t>√</a:t>
            </a:r>
            <a:endParaRPr sz="800">
              <a:latin typeface="DejaVu Sans Condensed"/>
              <a:cs typeface="DejaVu Sans Condensed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696184" y="2450413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30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818904" y="2206001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7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922816" y="2359785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069056" y="2164434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196056" y="227352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502748" y="235863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460927" y="2256306"/>
            <a:ext cx="3740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6705" algn="l"/>
              </a:tabLst>
            </a:pPr>
            <a:r>
              <a:rPr dirty="0" u="sng" sz="800" spc="55" i="1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−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2</a:t>
            </a:r>
            <a:r>
              <a:rPr dirty="0" sz="800" spc="-5">
                <a:latin typeface="LM Sans 8"/>
                <a:cs typeface="LM Sans 8"/>
              </a:rPr>
              <a:t>	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755237" y="235863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142183" y="2446133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5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502748" y="2428899"/>
            <a:ext cx="79375" cy="249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  <a:p>
            <a:pPr marL="12700">
              <a:lnSpc>
                <a:spcPts val="885"/>
              </a:lnSpc>
            </a:pPr>
            <a:r>
              <a:rPr dirty="0" sz="800" spc="-5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755237" y="2428899"/>
            <a:ext cx="79375" cy="249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  <a:p>
            <a:pPr marL="12700">
              <a:lnSpc>
                <a:spcPts val="885"/>
              </a:lnSpc>
            </a:pPr>
            <a:r>
              <a:rPr dirty="0" sz="800" spc="-5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824198" y="2164434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899509" y="1436978"/>
            <a:ext cx="118110" cy="1115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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5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</a:pPr>
            <a:r>
              <a:rPr dirty="0" sz="1100" spc="-10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3" name="object 1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117" name="object 117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3647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CC0000"/>
                </a:solidFill>
                <a:latin typeface="LM Sans 12"/>
                <a:cs typeface="LM Sans 12"/>
              </a:rPr>
              <a:t>Image </a:t>
            </a:r>
            <a:r>
              <a:rPr dirty="0" sz="1400" spc="10">
                <a:solidFill>
                  <a:srgbClr val="CC0000"/>
                </a:solidFill>
                <a:latin typeface="LM Sans 12"/>
                <a:cs typeface="LM Sans 12"/>
              </a:rPr>
              <a:t>reconstruction with</a:t>
            </a:r>
            <a:r>
              <a:rPr dirty="0" sz="1400" spc="-15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dirty="0" sz="1400" spc="20">
                <a:solidFill>
                  <a:srgbClr val="CC0000"/>
                </a:solidFill>
                <a:latin typeface="LM Sans 12"/>
                <a:cs typeface="LM Sans 12"/>
              </a:rPr>
              <a:t>SVD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842" y="0"/>
            <a:ext cx="719937" cy="35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9435" y="681126"/>
            <a:ext cx="4160519" cy="2245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213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CC0000"/>
                </a:solidFill>
                <a:latin typeface="LM Sans 12"/>
                <a:cs typeface="LM Sans 12"/>
              </a:rPr>
              <a:t>Summ</a:t>
            </a:r>
            <a:r>
              <a:rPr dirty="0" sz="1400" spc="-25">
                <a:solidFill>
                  <a:srgbClr val="CC0000"/>
                </a:solidFill>
                <a:latin typeface="LM Sans 12"/>
                <a:cs typeface="LM Sans 12"/>
              </a:rPr>
              <a:t>a</a:t>
            </a:r>
            <a:r>
              <a:rPr dirty="0" sz="1400" spc="10">
                <a:solidFill>
                  <a:srgbClr val="CC0000"/>
                </a:solidFill>
                <a:latin typeface="LM Sans 12"/>
                <a:cs typeface="LM Sans 12"/>
              </a:rPr>
              <a:t>ry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842" y="0"/>
            <a:ext cx="719937" cy="35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2969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50696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171700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089" y="192703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089" y="213706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844" y="902232"/>
            <a:ext cx="3943350" cy="165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LM Sans 10"/>
                <a:cs typeface="LM Sans 10"/>
              </a:rPr>
              <a:t>We </a:t>
            </a:r>
            <a:r>
              <a:rPr dirty="0" sz="1100" spc="-5">
                <a:latin typeface="LM Sans 10"/>
                <a:cs typeface="LM Sans 10"/>
              </a:rPr>
              <a:t>have</a:t>
            </a:r>
            <a:r>
              <a:rPr dirty="0" sz="1100" spc="1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learned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25299"/>
              </a:lnSpc>
              <a:spcBef>
                <a:spcPts val="795"/>
              </a:spcBef>
            </a:pPr>
            <a:r>
              <a:rPr dirty="0" sz="1100" spc="-5">
                <a:latin typeface="LM Sans 10"/>
                <a:cs typeface="LM Sans 10"/>
              </a:rPr>
              <a:t>determinant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5">
                <a:latin typeface="LM Sans 10"/>
                <a:cs typeface="LM Sans 10"/>
              </a:rPr>
              <a:t>trace of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15">
                <a:latin typeface="LM Sans 10"/>
                <a:cs typeface="LM Sans 10"/>
              </a:rPr>
              <a:t>square </a:t>
            </a:r>
            <a:r>
              <a:rPr dirty="0" sz="1100" spc="-5">
                <a:latin typeface="LM Sans 10"/>
                <a:cs typeface="LM Sans 10"/>
              </a:rPr>
              <a:t>matrix,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5">
                <a:latin typeface="LM Sans 10"/>
                <a:cs typeface="LM Sans 10"/>
              </a:rPr>
              <a:t>their properties;  </a:t>
            </a:r>
            <a:r>
              <a:rPr dirty="0" sz="1100" spc="-20">
                <a:latin typeface="LM Sans 10"/>
                <a:cs typeface="LM Sans 10"/>
              </a:rPr>
              <a:t>how </a:t>
            </a:r>
            <a:r>
              <a:rPr dirty="0" sz="1100" spc="-5">
                <a:latin typeface="LM Sans 10"/>
                <a:cs typeface="LM Sans 10"/>
              </a:rPr>
              <a:t>to </a:t>
            </a:r>
            <a:r>
              <a:rPr dirty="0" sz="1100" spc="-10">
                <a:latin typeface="LM Sans 10"/>
                <a:cs typeface="LM Sans 10"/>
              </a:rPr>
              <a:t>find </a:t>
            </a:r>
            <a:r>
              <a:rPr dirty="0" sz="1100" spc="-5">
                <a:latin typeface="LM Sans 10"/>
                <a:cs typeface="LM Sans 10"/>
              </a:rPr>
              <a:t>eigenvalues </a:t>
            </a:r>
            <a:r>
              <a:rPr dirty="0" sz="1100" spc="-10">
                <a:latin typeface="LM Sans 10"/>
                <a:cs typeface="LM Sans 10"/>
              </a:rPr>
              <a:t>and eigenvectors </a:t>
            </a:r>
            <a:r>
              <a:rPr dirty="0" sz="1100" spc="-5">
                <a:latin typeface="LM Sans 10"/>
                <a:cs typeface="LM Sans 10"/>
              </a:rPr>
              <a:t>of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15">
                <a:latin typeface="LM Sans 10"/>
                <a:cs typeface="LM Sans 10"/>
              </a:rPr>
              <a:t>square </a:t>
            </a:r>
            <a:r>
              <a:rPr dirty="0" sz="1100" spc="-5">
                <a:latin typeface="LM Sans 10"/>
                <a:cs typeface="LM Sans 10"/>
              </a:rPr>
              <a:t>matrix;  the diagonalization of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diagonalizable</a:t>
            </a:r>
            <a:r>
              <a:rPr dirty="0" sz="1100" spc="-1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matrix;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LM Sans 10"/>
                <a:cs typeface="LM Sans 10"/>
              </a:rPr>
              <a:t>the </a:t>
            </a:r>
            <a:r>
              <a:rPr dirty="0" sz="1100" spc="-10">
                <a:latin typeface="LM Sans 10"/>
                <a:cs typeface="LM Sans 10"/>
              </a:rPr>
              <a:t>singular </a:t>
            </a:r>
            <a:r>
              <a:rPr dirty="0" sz="1100" spc="-5">
                <a:latin typeface="LM Sans 10"/>
                <a:cs typeface="LM Sans 10"/>
              </a:rPr>
              <a:t>value decomposition;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10" i="1">
                <a:latin typeface="LM Sans 10"/>
                <a:cs typeface="LM Sans 10"/>
              </a:rPr>
              <a:t>k</a:t>
            </a:r>
            <a:r>
              <a:rPr dirty="0" sz="1100" spc="10">
                <a:latin typeface="LM Sans 10"/>
                <a:cs typeface="LM Sans 10"/>
              </a:rPr>
              <a:t>-rank </a:t>
            </a:r>
            <a:r>
              <a:rPr dirty="0" sz="1100" spc="-10">
                <a:latin typeface="LM Sans 10"/>
                <a:cs typeface="LM Sans 10"/>
              </a:rPr>
              <a:t>approximation </a:t>
            </a:r>
            <a:r>
              <a:rPr dirty="0" sz="1100" spc="-5">
                <a:latin typeface="LM Sans 10"/>
                <a:cs typeface="LM Sans 10"/>
              </a:rPr>
              <a:t>of </a:t>
            </a:r>
            <a:r>
              <a:rPr dirty="0" sz="1100" spc="-10">
                <a:latin typeface="LM Sans 10"/>
                <a:cs typeface="LM Sans 10"/>
              </a:rPr>
              <a:t>a</a:t>
            </a:r>
            <a:r>
              <a:rPr dirty="0" sz="1100" spc="-2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matrix.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0000FF"/>
                </a:solidFill>
                <a:latin typeface="LM Sans 10"/>
                <a:cs typeface="LM Sans 10"/>
              </a:rPr>
              <a:t>Exercises </a:t>
            </a:r>
            <a:r>
              <a:rPr dirty="0" sz="1100" spc="-20">
                <a:solidFill>
                  <a:srgbClr val="0000FF"/>
                </a:solidFill>
                <a:latin typeface="LM Sans 10"/>
                <a:cs typeface="LM Sans 10"/>
              </a:rPr>
              <a:t>for </a:t>
            </a:r>
            <a:r>
              <a:rPr dirty="0" sz="1100" spc="-10">
                <a:solidFill>
                  <a:srgbClr val="0000FF"/>
                </a:solidFill>
                <a:latin typeface="LM Sans 10"/>
                <a:cs typeface="LM Sans 10"/>
              </a:rPr>
              <a:t>practice:</a:t>
            </a:r>
            <a:r>
              <a:rPr dirty="0" sz="1100" spc="-10">
                <a:latin typeface="LM Sans 10"/>
                <a:cs typeface="LM Sans 10"/>
              </a:rPr>
              <a:t>4.1- </a:t>
            </a:r>
            <a:r>
              <a:rPr dirty="0" sz="1100" spc="-5">
                <a:latin typeface="LM Sans 10"/>
                <a:cs typeface="LM Sans 10"/>
              </a:rPr>
              <a:t>4.12 (page 137,</a:t>
            </a:r>
            <a:r>
              <a:rPr dirty="0" sz="1100" spc="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138).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21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396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CC0000"/>
                </a:solidFill>
                <a:latin typeface="LM Sans 12"/>
                <a:cs typeface="LM Sans 12"/>
              </a:rPr>
              <a:t>4.1 </a:t>
            </a:r>
            <a:r>
              <a:rPr dirty="0" sz="1400" spc="15">
                <a:solidFill>
                  <a:srgbClr val="CC0000"/>
                </a:solidFill>
                <a:latin typeface="LM Sans 12"/>
                <a:cs typeface="LM Sans 12"/>
              </a:rPr>
              <a:t>Determinant and</a:t>
            </a:r>
            <a:r>
              <a:rPr dirty="0" sz="1400" spc="-5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dirty="0" sz="1400" spc="-15">
                <a:solidFill>
                  <a:srgbClr val="CC0000"/>
                </a:solidFill>
                <a:latin typeface="LM Sans 12"/>
                <a:cs typeface="LM Sans 12"/>
              </a:rPr>
              <a:t>Trace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842" y="0"/>
            <a:ext cx="719937" cy="35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7743" y="659726"/>
            <a:ext cx="4483735" cy="2782570"/>
            <a:chOff x="87743" y="659726"/>
            <a:chExt cx="4483735" cy="2782570"/>
          </a:xfrm>
        </p:grpSpPr>
        <p:sp>
          <p:nvSpPr>
            <p:cNvPr id="6" name="object 6"/>
            <p:cNvSpPr/>
            <p:nvPr/>
          </p:nvSpPr>
          <p:spPr>
            <a:xfrm>
              <a:off x="87743" y="659726"/>
              <a:ext cx="4432935" cy="215265"/>
            </a:xfrm>
            <a:custGeom>
              <a:avLst/>
              <a:gdLst/>
              <a:ahLst/>
              <a:cxnLst/>
              <a:rect l="l" t="t" r="r" b="b"/>
              <a:pathLst>
                <a:path w="4432935" h="215265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5238"/>
                  </a:lnTo>
                  <a:lnTo>
                    <a:pt x="4432567" y="215238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744" y="862317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8544" y="3340315"/>
              <a:ext cx="101600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9344" y="3327615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703973"/>
              <a:ext cx="50749" cy="26363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7743" y="906576"/>
              <a:ext cx="4432935" cy="2484755"/>
            </a:xfrm>
            <a:custGeom>
              <a:avLst/>
              <a:gdLst/>
              <a:ahLst/>
              <a:cxnLst/>
              <a:rect l="l" t="t" r="r" b="b"/>
              <a:pathLst>
                <a:path w="4432935" h="2484754">
                  <a:moveTo>
                    <a:pt x="4432567" y="0"/>
                  </a:moveTo>
                  <a:lnTo>
                    <a:pt x="0" y="0"/>
                  </a:lnTo>
                  <a:lnTo>
                    <a:pt x="0" y="2433739"/>
                  </a:lnTo>
                  <a:lnTo>
                    <a:pt x="4008" y="2453463"/>
                  </a:lnTo>
                  <a:lnTo>
                    <a:pt x="14922" y="2469616"/>
                  </a:lnTo>
                  <a:lnTo>
                    <a:pt x="31075" y="2480530"/>
                  </a:lnTo>
                  <a:lnTo>
                    <a:pt x="50800" y="2484539"/>
                  </a:lnTo>
                  <a:lnTo>
                    <a:pt x="4381767" y="2484539"/>
                  </a:lnTo>
                  <a:lnTo>
                    <a:pt x="4401492" y="2480530"/>
                  </a:lnTo>
                  <a:lnTo>
                    <a:pt x="4417644" y="2469616"/>
                  </a:lnTo>
                  <a:lnTo>
                    <a:pt x="4428558" y="2453463"/>
                  </a:lnTo>
                  <a:lnTo>
                    <a:pt x="4432567" y="243373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742035"/>
              <a:ext cx="0" cy="2617470"/>
            </a:xfrm>
            <a:custGeom>
              <a:avLst/>
              <a:gdLst/>
              <a:ahLst/>
              <a:cxnLst/>
              <a:rect l="l" t="t" r="r" b="b"/>
              <a:pathLst>
                <a:path w="0" h="2617470">
                  <a:moveTo>
                    <a:pt x="0" y="26173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7293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20311" y="7166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20311" y="7039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7744" y="336841"/>
            <a:ext cx="3233420" cy="956944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30"/>
              </a:spcBef>
            </a:pPr>
            <a:r>
              <a:rPr dirty="0" sz="1100" spc="-5">
                <a:latin typeface="LM Sans 10"/>
                <a:cs typeface="LM Sans 10"/>
              </a:rPr>
              <a:t>Denote </a:t>
            </a:r>
            <a:r>
              <a:rPr dirty="0" sz="1100" spc="-20">
                <a:latin typeface="LM Sans 10"/>
                <a:cs typeface="LM Sans 10"/>
              </a:rPr>
              <a:t>by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m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 </a:t>
            </a:r>
            <a:r>
              <a:rPr dirty="0" sz="1100" spc="-5">
                <a:latin typeface="LM Sans 10"/>
                <a:cs typeface="LM Sans 10"/>
              </a:rPr>
              <a:t>the set of all matrices of size </a:t>
            </a:r>
            <a:r>
              <a:rPr dirty="0" sz="1100" spc="-10" i="1">
                <a:latin typeface="LM Sans 10"/>
                <a:cs typeface="LM Sans 10"/>
              </a:rPr>
              <a:t>m </a:t>
            </a:r>
            <a:r>
              <a:rPr dirty="0" sz="1100" spc="15" i="1">
                <a:latin typeface="DejaVu Sans Condensed"/>
                <a:cs typeface="DejaVu Sans Condensed"/>
              </a:rPr>
              <a:t>×</a:t>
            </a:r>
            <a:r>
              <a:rPr dirty="0" sz="1100" spc="-70" i="1">
                <a:latin typeface="DejaVu Sans Condensed"/>
                <a:cs typeface="DejaVu Sans Condensed"/>
              </a:rPr>
              <a:t> </a:t>
            </a:r>
            <a:r>
              <a:rPr dirty="0" sz="1100" spc="5" i="1">
                <a:latin typeface="LM Sans 10"/>
                <a:cs typeface="LM Sans 10"/>
              </a:rPr>
              <a:t>n</a:t>
            </a:r>
            <a:r>
              <a:rPr dirty="0" sz="1100" spc="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590"/>
              </a:spcBef>
            </a:pPr>
            <a:r>
              <a:rPr dirty="0" sz="1200" spc="-10">
                <a:solidFill>
                  <a:srgbClr val="FFFFFF"/>
                </a:solidFill>
                <a:latin typeface="LM Sans 12"/>
                <a:cs typeface="LM Sans 12"/>
              </a:rPr>
              <a:t>Theorem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(Laplace</a:t>
            </a:r>
            <a:r>
              <a:rPr dirty="0" sz="120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expansion)</a:t>
            </a:r>
            <a:endParaRPr sz="1200">
              <a:latin typeface="LM Sans 12"/>
              <a:cs typeface="LM Sans 12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dirty="0" sz="1100" spc="-10" i="1">
                <a:latin typeface="LM Sans 10"/>
                <a:cs typeface="LM Sans 10"/>
              </a:rPr>
              <a:t>Consider a</a:t>
            </a:r>
            <a:r>
              <a:rPr dirty="0" sz="1100" spc="-5" i="1">
                <a:latin typeface="LM Sans 10"/>
                <a:cs typeface="LM Sans 10"/>
              </a:rPr>
              <a:t> matrix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65" i="1">
                <a:latin typeface="LM Sans 10"/>
                <a:cs typeface="LM Sans 10"/>
              </a:rPr>
              <a:t> 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20">
                <a:latin typeface="Arial"/>
                <a:cs typeface="Arial"/>
              </a:rPr>
              <a:t>R</a:t>
            </a:r>
            <a:r>
              <a:rPr dirty="0" baseline="27777" sz="1200" spc="30" i="1">
                <a:latin typeface="LM Sans 8"/>
                <a:cs typeface="LM Sans 8"/>
              </a:rPr>
              <a:t>n</a:t>
            </a:r>
            <a:r>
              <a:rPr dirty="0" baseline="27777" sz="1200" spc="30" i="1">
                <a:latin typeface="DejaVu Sans Condensed"/>
                <a:cs typeface="DejaVu Sans Condensed"/>
              </a:rPr>
              <a:t>×</a:t>
            </a:r>
            <a:r>
              <a:rPr dirty="0" baseline="27777" sz="1200" spc="30" i="1">
                <a:latin typeface="LM Sans 8"/>
                <a:cs typeface="LM Sans 8"/>
              </a:rPr>
              <a:t>n</a:t>
            </a:r>
            <a:r>
              <a:rPr dirty="0" sz="1100" spc="20" i="1">
                <a:latin typeface="LM Sans 10"/>
                <a:cs typeface="LM Sans 10"/>
              </a:rPr>
              <a:t>.</a:t>
            </a:r>
            <a:r>
              <a:rPr dirty="0" sz="1100" spc="110" i="1">
                <a:latin typeface="LM Sans 10"/>
                <a:cs typeface="LM Sans 10"/>
              </a:rPr>
              <a:t> </a:t>
            </a:r>
            <a:r>
              <a:rPr dirty="0" sz="1100" spc="-30" i="1">
                <a:latin typeface="LM Sans 10"/>
                <a:cs typeface="LM Sans 10"/>
              </a:rPr>
              <a:t>For</a:t>
            </a:r>
            <a:r>
              <a:rPr dirty="0" sz="1100" spc="-5" i="1">
                <a:latin typeface="LM Sans 10"/>
                <a:cs typeface="LM Sans 10"/>
              </a:rPr>
              <a:t> all</a:t>
            </a:r>
            <a:r>
              <a:rPr dirty="0" sz="1100" spc="-10" i="1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i</a:t>
            </a:r>
            <a:r>
              <a:rPr dirty="0" sz="1100" spc="4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5">
                <a:latin typeface="LM Sans 10"/>
                <a:cs typeface="LM Sans 10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</a:t>
            </a:r>
            <a:r>
              <a:rPr dirty="0" sz="1100" spc="-210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5" i="1">
                <a:latin typeface="LM Sans 10"/>
                <a:cs typeface="LM Sans 10"/>
              </a:rPr>
              <a:t>n:</a:t>
            </a:r>
            <a:endParaRPr sz="1100">
              <a:latin typeface="LM Sans 10"/>
              <a:cs typeface="LM Sans 10"/>
            </a:endParaRPr>
          </a:p>
          <a:p>
            <a:pPr marL="150495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</a:rPr>
              <a:t>1. </a:t>
            </a:r>
            <a:r>
              <a:rPr dirty="0" sz="1100" spc="-5" i="1">
                <a:latin typeface="LM Sans 10"/>
                <a:cs typeface="LM Sans 10"/>
              </a:rPr>
              <a:t>Expansion along </a:t>
            </a:r>
            <a:r>
              <a:rPr dirty="0" sz="1100" spc="-15" i="1">
                <a:latin typeface="LM Sans 10"/>
                <a:cs typeface="LM Sans 10"/>
              </a:rPr>
              <a:t>row </a:t>
            </a:r>
            <a:r>
              <a:rPr dirty="0" sz="1100" spc="-5" i="1">
                <a:latin typeface="LM Sans 10"/>
                <a:cs typeface="LM Sans 10"/>
              </a:rPr>
              <a:t>i</a:t>
            </a:r>
            <a:r>
              <a:rPr dirty="0" sz="1100" spc="-80" i="1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6989" y="1377059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5538" y="1381301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94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6427" y="1719820"/>
            <a:ext cx="22415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LM Sans 8"/>
                <a:cs typeface="LM Sans 8"/>
              </a:rPr>
              <a:t>k</a:t>
            </a:r>
            <a:r>
              <a:rPr dirty="0" sz="800" spc="-5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3435" y="1512911"/>
            <a:ext cx="1247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67765" algn="l"/>
              </a:tabLst>
            </a:pPr>
            <a:r>
              <a:rPr dirty="0" sz="1100" spc="-5" i="1">
                <a:latin typeface="LM Sans 10"/>
                <a:cs typeface="LM Sans 10"/>
              </a:rPr>
              <a:t>de</a:t>
            </a:r>
            <a:r>
              <a:rPr dirty="0" sz="1100" spc="70" i="1">
                <a:latin typeface="LM Sans 10"/>
                <a:cs typeface="LM Sans 10"/>
              </a:rPr>
              <a:t>t</a:t>
            </a:r>
            <a:r>
              <a:rPr dirty="0" sz="1100" spc="-5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5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35" i="1">
                <a:latin typeface="DejaVu Sans Condensed"/>
                <a:cs typeface="DejaVu Sans Condensed"/>
              </a:rPr>
              <a:t>|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35" i="1">
                <a:latin typeface="DejaVu Sans Condensed"/>
                <a:cs typeface="DejaVu Sans Condensed"/>
              </a:rPr>
              <a:t>|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5327" y="1572817"/>
            <a:ext cx="10413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13012" y="1493036"/>
            <a:ext cx="1974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</a:t>
            </a:r>
            <a:r>
              <a:rPr dirty="0" sz="800" spc="-245" i="1">
                <a:latin typeface="LM Sans 8"/>
                <a:cs typeface="LM Sans 8"/>
              </a:rPr>
              <a:t> </a:t>
            </a:r>
            <a:r>
              <a:rPr dirty="0" sz="800" spc="-5">
                <a:latin typeface="LM Sans 8"/>
                <a:cs typeface="LM Sans 8"/>
              </a:rPr>
              <a:t>+</a:t>
            </a:r>
            <a:r>
              <a:rPr dirty="0" sz="800" spc="-5" i="1">
                <a:latin typeface="LM Sans 8"/>
                <a:cs typeface="LM Sans 8"/>
              </a:rPr>
              <a:t>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38995" y="1572817"/>
            <a:ext cx="10413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8227" y="1512911"/>
            <a:ext cx="1129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3870" algn="l"/>
              </a:tabLst>
            </a:pPr>
            <a:r>
              <a:rPr dirty="0" sz="1100">
                <a:latin typeface="LM Sans 10"/>
                <a:cs typeface="LM Sans 10"/>
              </a:rPr>
              <a:t>(</a:t>
            </a:r>
            <a:r>
              <a:rPr dirty="0" sz="1100" i="1">
                <a:latin typeface="DejaVu Sans Condensed"/>
                <a:cs typeface="DejaVu Sans Condensed"/>
              </a:rPr>
              <a:t>−</a:t>
            </a:r>
            <a:r>
              <a:rPr dirty="0" sz="1100">
                <a:latin typeface="LM Sans 10"/>
                <a:cs typeface="LM Sans 10"/>
              </a:rPr>
              <a:t>1)	</a:t>
            </a:r>
            <a:r>
              <a:rPr dirty="0" sz="1100" spc="10" i="1">
                <a:latin typeface="LM Sans 10"/>
                <a:cs typeface="LM Sans 10"/>
              </a:rPr>
              <a:t>det</a:t>
            </a:r>
            <a:r>
              <a:rPr dirty="0" sz="1100" spc="10">
                <a:latin typeface="LM Sans 10"/>
                <a:cs typeface="LM Sans 10"/>
              </a:rPr>
              <a:t>(</a:t>
            </a:r>
            <a:r>
              <a:rPr dirty="0" sz="1100" spc="10" i="1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)</a:t>
            </a:r>
            <a:r>
              <a:rPr dirty="0" sz="1100" spc="-18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1941" y="1377059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70491" y="1381301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94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71392" y="1719820"/>
            <a:ext cx="22415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LM Sans 8"/>
                <a:cs typeface="LM Sans 8"/>
              </a:rPr>
              <a:t>k</a:t>
            </a:r>
            <a:r>
              <a:rPr dirty="0" sz="800" spc="-5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0292" y="1572817"/>
            <a:ext cx="2584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ik</a:t>
            </a:r>
            <a:r>
              <a:rPr dirty="0" sz="800" spc="240" i="1">
                <a:latin typeface="LM Sans 8"/>
                <a:cs typeface="LM Sans 8"/>
              </a:rPr>
              <a:t> </a:t>
            </a:r>
            <a:r>
              <a:rPr dirty="0" sz="800" spc="-5" i="1">
                <a:latin typeface="LM Sans 8"/>
                <a:cs typeface="LM Sans 8"/>
              </a:rPr>
              <a:t>ik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93706" y="1512911"/>
            <a:ext cx="5778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 i="1">
                <a:latin typeface="LM Sans 10"/>
                <a:cs typeface="LM Sans 10"/>
              </a:rPr>
              <a:t>c</a:t>
            </a:r>
            <a:r>
              <a:rPr dirty="0" sz="1100" spc="290" i="1">
                <a:latin typeface="LM Sans 10"/>
                <a:cs typeface="LM Sans 10"/>
              </a:rPr>
              <a:t> </a:t>
            </a:r>
            <a:r>
              <a:rPr dirty="0" sz="1100" spc="-30">
                <a:latin typeface="LM Sans 10"/>
                <a:cs typeface="LM Sans 10"/>
              </a:rPr>
              <a:t>(</a:t>
            </a:r>
            <a:r>
              <a:rPr dirty="0" sz="1100" spc="-30" i="1">
                <a:latin typeface="LM Sans 10"/>
                <a:cs typeface="LM Sans 10"/>
              </a:rPr>
              <a:t>A</a:t>
            </a:r>
            <a:r>
              <a:rPr dirty="0" sz="1100" spc="-30">
                <a:latin typeface="LM Sans 10"/>
                <a:cs typeface="LM Sans 10"/>
              </a:rPr>
              <a:t>)</a:t>
            </a:r>
            <a:r>
              <a:rPr dirty="0" sz="1100" spc="-3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5907" y="1944394"/>
            <a:ext cx="1736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</a:rPr>
              <a:t>2. </a:t>
            </a:r>
            <a:r>
              <a:rPr dirty="0" sz="1100" spc="-5" i="1">
                <a:latin typeface="LM Sans 10"/>
                <a:cs typeface="LM Sans 10"/>
              </a:rPr>
              <a:t>Expansion along </a:t>
            </a:r>
            <a:r>
              <a:rPr dirty="0" sz="1100" spc="-10" i="1">
                <a:latin typeface="LM Sans 10"/>
                <a:cs typeface="LM Sans 10"/>
              </a:rPr>
              <a:t>column </a:t>
            </a:r>
            <a:r>
              <a:rPr dirty="0" sz="1100" spc="-5" i="1">
                <a:latin typeface="LM Sans 10"/>
                <a:cs typeface="LM Sans 10"/>
              </a:rPr>
              <a:t>i</a:t>
            </a:r>
            <a:r>
              <a:rPr dirty="0" sz="1100" spc="-130" i="1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13725" y="2219336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2274" y="2223578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94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11387" y="2335312"/>
            <a:ext cx="1955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LM Sans 8"/>
                <a:cs typeface="LM Sans 8"/>
              </a:rPr>
              <a:t>k</a:t>
            </a:r>
            <a:r>
              <a:rPr dirty="0" sz="800" spc="-5">
                <a:latin typeface="LM Sans 8"/>
                <a:cs typeface="LM Sans 8"/>
              </a:rPr>
              <a:t>+</a:t>
            </a:r>
            <a:r>
              <a:rPr dirty="0" sz="800" spc="-5" i="1">
                <a:latin typeface="LM Sans 8"/>
                <a:cs typeface="LM Sans 8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1941" y="2219336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70491" y="2223578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94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32063" y="2415081"/>
            <a:ext cx="17881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7575" algn="l"/>
                <a:tab pos="1540510" algn="l"/>
              </a:tabLst>
            </a:pPr>
            <a:r>
              <a:rPr dirty="0" sz="800" spc="-5" i="1">
                <a:latin typeface="LM Sans 8"/>
                <a:cs typeface="LM Sans 8"/>
              </a:rPr>
              <a:t>ki	ki	ki</a:t>
            </a:r>
            <a:r>
              <a:rPr dirty="0" sz="800" spc="254" i="1">
                <a:latin typeface="LM Sans 8"/>
                <a:cs typeface="LM Sans 8"/>
              </a:rPr>
              <a:t> </a:t>
            </a:r>
            <a:r>
              <a:rPr dirty="0" sz="800" spc="-5" i="1">
                <a:latin typeface="LM Sans 8"/>
                <a:cs typeface="LM Sans 8"/>
              </a:rPr>
              <a:t>ki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0171" y="2355188"/>
            <a:ext cx="3265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67765" algn="l"/>
                <a:tab pos="1800225" algn="l"/>
                <a:tab pos="2695575" algn="l"/>
              </a:tabLst>
            </a:pP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30">
                <a:latin typeface="LM Sans 10"/>
                <a:cs typeface="LM Sans 10"/>
              </a:rPr>
              <a:t> </a:t>
            </a:r>
            <a:r>
              <a:rPr dirty="0" sz="1100" spc="-25" i="1">
                <a:latin typeface="DejaVu Sans Condensed"/>
                <a:cs typeface="DejaVu Sans Condensed"/>
              </a:rPr>
              <a:t>|</a:t>
            </a:r>
            <a:r>
              <a:rPr dirty="0" sz="1100" spc="-25" i="1">
                <a:latin typeface="LM Sans 10"/>
                <a:cs typeface="LM Sans 10"/>
              </a:rPr>
              <a:t>A</a:t>
            </a:r>
            <a:r>
              <a:rPr dirty="0" sz="1100" spc="-25" i="1">
                <a:latin typeface="DejaVu Sans Condensed"/>
                <a:cs typeface="DejaVu Sans Condensed"/>
              </a:rPr>
              <a:t>|</a:t>
            </a:r>
            <a:r>
              <a:rPr dirty="0" sz="1100" spc="-10" i="1">
                <a:latin typeface="DejaVu Sans Condensed"/>
                <a:cs typeface="DejaVu Sans Condensed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	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25" i="1">
                <a:latin typeface="LM Sans 10"/>
                <a:cs typeface="LM Sans 10"/>
              </a:rPr>
              <a:t> </a:t>
            </a:r>
            <a:r>
              <a:rPr dirty="0" sz="1100">
                <a:latin typeface="LM Sans 10"/>
                <a:cs typeface="LM Sans 10"/>
              </a:rPr>
              <a:t>(</a:t>
            </a:r>
            <a:r>
              <a:rPr dirty="0" sz="1100" i="1">
                <a:latin typeface="DejaVu Sans Condensed"/>
                <a:cs typeface="DejaVu Sans Condensed"/>
              </a:rPr>
              <a:t>−</a:t>
            </a:r>
            <a:r>
              <a:rPr dirty="0" sz="1100">
                <a:latin typeface="LM Sans 10"/>
                <a:cs typeface="LM Sans 10"/>
              </a:rPr>
              <a:t>1)	</a:t>
            </a:r>
            <a:r>
              <a:rPr dirty="0" sz="1100" spc="10" i="1">
                <a:latin typeface="LM Sans 10"/>
                <a:cs typeface="LM Sans 10"/>
              </a:rPr>
              <a:t>det</a:t>
            </a:r>
            <a:r>
              <a:rPr dirty="0" sz="1100" spc="10">
                <a:latin typeface="LM Sans 10"/>
                <a:cs typeface="LM Sans 10"/>
              </a:rPr>
              <a:t>(</a:t>
            </a:r>
            <a:r>
              <a:rPr dirty="0" sz="1100" spc="10" i="1">
                <a:latin typeface="LM Sans 10"/>
                <a:cs typeface="LM Sans 10"/>
              </a:rPr>
              <a:t>A</a:t>
            </a:r>
            <a:r>
              <a:rPr dirty="0" sz="1100" spc="375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	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 i="1">
                <a:latin typeface="LM Sans 10"/>
                <a:cs typeface="LM Sans 10"/>
              </a:rPr>
              <a:t>c</a:t>
            </a:r>
            <a:r>
              <a:rPr dirty="0" sz="1100" spc="325" i="1">
                <a:latin typeface="LM Sans 10"/>
                <a:cs typeface="LM Sans 10"/>
              </a:rPr>
              <a:t> </a:t>
            </a:r>
            <a:r>
              <a:rPr dirty="0" sz="1100" spc="-30">
                <a:latin typeface="LM Sans 10"/>
                <a:cs typeface="LM Sans 10"/>
              </a:rPr>
              <a:t>(</a:t>
            </a:r>
            <a:r>
              <a:rPr dirty="0" sz="1100" spc="-30" i="1">
                <a:latin typeface="LM Sans 10"/>
                <a:cs typeface="LM Sans 10"/>
              </a:rPr>
              <a:t>A</a:t>
            </a:r>
            <a:r>
              <a:rPr dirty="0" sz="1100" spc="-30">
                <a:latin typeface="LM Sans 10"/>
                <a:cs typeface="LM Sans 10"/>
              </a:rPr>
              <a:t>)</a:t>
            </a:r>
            <a:r>
              <a:rPr dirty="0" sz="1100" spc="-30" i="1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344" y="2562096"/>
            <a:ext cx="4144645" cy="790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92910">
              <a:lnSpc>
                <a:spcPct val="100000"/>
              </a:lnSpc>
              <a:spcBef>
                <a:spcPts val="95"/>
              </a:spcBef>
              <a:tabLst>
                <a:tab pos="3221355" algn="l"/>
              </a:tabLst>
            </a:pPr>
            <a:r>
              <a:rPr dirty="0" sz="800" spc="15" i="1">
                <a:latin typeface="LM Sans 8"/>
                <a:cs typeface="LM Sans 8"/>
              </a:rPr>
              <a:t>k</a:t>
            </a:r>
            <a:r>
              <a:rPr dirty="0" sz="800" spc="15">
                <a:latin typeface="LM Sans 8"/>
                <a:cs typeface="LM Sans 8"/>
              </a:rPr>
              <a:t>=1	</a:t>
            </a:r>
            <a:r>
              <a:rPr dirty="0" sz="800" spc="15" i="1">
                <a:latin typeface="LM Sans 8"/>
                <a:cs typeface="LM Sans 8"/>
              </a:rPr>
              <a:t>k</a:t>
            </a:r>
            <a:r>
              <a:rPr dirty="0" sz="800" spc="15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LM Sans 8"/>
              <a:cs typeface="LM Sans 8"/>
            </a:endParaRPr>
          </a:p>
          <a:p>
            <a:pPr marL="76200" marR="68580">
              <a:lnSpc>
                <a:spcPct val="102600"/>
              </a:lnSpc>
            </a:pPr>
            <a:r>
              <a:rPr dirty="0" sz="1100" spc="-5" i="1">
                <a:latin typeface="LM Sans 10"/>
                <a:cs typeface="LM Sans 10"/>
              </a:rPr>
              <a:t>where A</a:t>
            </a:r>
            <a:r>
              <a:rPr dirty="0" baseline="-13888" sz="1200" spc="-7" i="1">
                <a:latin typeface="LM Sans 8"/>
                <a:cs typeface="LM Sans 8"/>
              </a:rPr>
              <a:t>ik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>
                <a:latin typeface="LM Sans 8"/>
                <a:cs typeface="LM Sans 8"/>
              </a:rPr>
              <a:t>(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r>
              <a:rPr dirty="0" baseline="27777" sz="1200" spc="15" i="1">
                <a:latin typeface="DejaVu Sans Condensed"/>
                <a:cs typeface="DejaVu Sans Condensed"/>
              </a:rPr>
              <a:t>−</a:t>
            </a:r>
            <a:r>
              <a:rPr dirty="0" baseline="27777" sz="1200" spc="15">
                <a:latin typeface="LM Sans 8"/>
                <a:cs typeface="LM Sans 8"/>
              </a:rPr>
              <a:t>1)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>
                <a:latin typeface="LM Sans 8"/>
                <a:cs typeface="LM Sans 8"/>
              </a:rPr>
              <a:t>(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r>
              <a:rPr dirty="0" baseline="27777" sz="1200" spc="15" i="1">
                <a:latin typeface="DejaVu Sans Condensed"/>
                <a:cs typeface="DejaVu Sans Condensed"/>
              </a:rPr>
              <a:t>−</a:t>
            </a:r>
            <a:r>
              <a:rPr dirty="0" baseline="27777" sz="1200" spc="15">
                <a:latin typeface="LM Sans 8"/>
                <a:cs typeface="LM Sans 8"/>
              </a:rPr>
              <a:t>1) </a:t>
            </a:r>
            <a:r>
              <a:rPr dirty="0" sz="1100" spc="-5" i="1">
                <a:latin typeface="LM Sans 10"/>
                <a:cs typeface="LM Sans 10"/>
              </a:rPr>
              <a:t>is the submatrix of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 i="1">
                <a:latin typeface="LM Sans 10"/>
                <a:cs typeface="LM Sans 10"/>
              </a:rPr>
              <a:t>that </a:t>
            </a:r>
            <a:r>
              <a:rPr dirty="0" sz="1100" spc="-25" i="1">
                <a:latin typeface="LM Sans 10"/>
                <a:cs typeface="LM Sans 10"/>
              </a:rPr>
              <a:t>we </a:t>
            </a:r>
            <a:r>
              <a:rPr dirty="0" sz="1100" spc="-5" i="1">
                <a:latin typeface="LM Sans 10"/>
                <a:cs typeface="LM Sans 10"/>
              </a:rPr>
              <a:t>obtain </a:t>
            </a:r>
            <a:r>
              <a:rPr dirty="0" sz="1100" spc="-10" i="1">
                <a:latin typeface="LM Sans 10"/>
                <a:cs typeface="LM Sans 10"/>
              </a:rPr>
              <a:t>when  </a:t>
            </a:r>
            <a:r>
              <a:rPr dirty="0" sz="1100" spc="-5" i="1">
                <a:latin typeface="LM Sans 10"/>
                <a:cs typeface="LM Sans 10"/>
              </a:rPr>
              <a:t>deleting </a:t>
            </a:r>
            <a:r>
              <a:rPr dirty="0" sz="1100" spc="-15" i="1">
                <a:latin typeface="LM Sans 10"/>
                <a:cs typeface="LM Sans 10"/>
              </a:rPr>
              <a:t>row </a:t>
            </a:r>
            <a:r>
              <a:rPr dirty="0" sz="1100" spc="-5" i="1">
                <a:latin typeface="LM Sans 10"/>
                <a:cs typeface="LM Sans 10"/>
              </a:rPr>
              <a:t>i </a:t>
            </a:r>
            <a:r>
              <a:rPr dirty="0" sz="1100" spc="-10" i="1">
                <a:latin typeface="LM Sans 10"/>
                <a:cs typeface="LM Sans 10"/>
              </a:rPr>
              <a:t>and column </a:t>
            </a:r>
            <a:r>
              <a:rPr dirty="0" sz="1100" spc="40" i="1">
                <a:latin typeface="LM Sans 10"/>
                <a:cs typeface="LM Sans 10"/>
              </a:rPr>
              <a:t>k, </a:t>
            </a:r>
            <a:r>
              <a:rPr dirty="0" sz="1100" spc="-10" i="1">
                <a:latin typeface="LM Sans 10"/>
                <a:cs typeface="LM Sans 10"/>
              </a:rPr>
              <a:t>and </a:t>
            </a:r>
            <a:r>
              <a:rPr dirty="0" sz="1100" spc="-5" i="1">
                <a:latin typeface="LM Sans 10"/>
                <a:cs typeface="LM Sans 10"/>
              </a:rPr>
              <a:t>c</a:t>
            </a:r>
            <a:r>
              <a:rPr dirty="0" baseline="-13888" sz="1200" spc="-7" i="1">
                <a:latin typeface="LM Sans 8"/>
                <a:cs typeface="LM Sans 8"/>
              </a:rPr>
              <a:t>ik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0">
                <a:latin typeface="LM Sans 10"/>
                <a:cs typeface="LM Sans 10"/>
              </a:rPr>
              <a:t>) = </a:t>
            </a:r>
            <a:r>
              <a:rPr dirty="0" sz="1100">
                <a:latin typeface="LM Sans 10"/>
                <a:cs typeface="LM Sans 10"/>
              </a:rPr>
              <a:t>(</a:t>
            </a:r>
            <a:r>
              <a:rPr dirty="0" sz="1100" i="1">
                <a:latin typeface="DejaVu Sans Condensed"/>
                <a:cs typeface="DejaVu Sans Condensed"/>
              </a:rPr>
              <a:t>−</a:t>
            </a:r>
            <a:r>
              <a:rPr dirty="0" sz="1100">
                <a:latin typeface="LM Sans 10"/>
                <a:cs typeface="LM Sans 10"/>
              </a:rPr>
              <a:t>1)</a:t>
            </a:r>
            <a:r>
              <a:rPr dirty="0" baseline="27777" sz="1200" i="1">
                <a:latin typeface="LM Sans 8"/>
                <a:cs typeface="LM Sans 8"/>
              </a:rPr>
              <a:t>i </a:t>
            </a:r>
            <a:r>
              <a:rPr dirty="0" baseline="27777" sz="1200" spc="-7">
                <a:latin typeface="LM Sans 8"/>
                <a:cs typeface="LM Sans 8"/>
              </a:rPr>
              <a:t>+</a:t>
            </a:r>
            <a:r>
              <a:rPr dirty="0" baseline="27777" sz="1200" spc="-7" i="1">
                <a:latin typeface="LM Sans 8"/>
                <a:cs typeface="LM Sans 8"/>
              </a:rPr>
              <a:t>k </a:t>
            </a: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baseline="-13888" sz="1200" spc="7" i="1">
                <a:latin typeface="LM Sans 8"/>
                <a:cs typeface="LM Sans 8"/>
              </a:rPr>
              <a:t>ik </a:t>
            </a:r>
            <a:r>
              <a:rPr dirty="0" sz="1100" spc="-5">
                <a:latin typeface="LM Sans 10"/>
                <a:cs typeface="LM Sans 10"/>
              </a:rPr>
              <a:t>) </a:t>
            </a:r>
            <a:r>
              <a:rPr dirty="0" sz="1100" spc="-5" i="1">
                <a:latin typeface="LM Sans 10"/>
                <a:cs typeface="LM Sans 10"/>
              </a:rPr>
              <a:t>is the  </a:t>
            </a:r>
            <a:r>
              <a:rPr dirty="0" sz="1100" spc="-5">
                <a:latin typeface="LM Sans 10"/>
                <a:cs typeface="LM Sans 10"/>
              </a:rPr>
              <a:t>(</a:t>
            </a:r>
            <a:r>
              <a:rPr dirty="0" sz="1100" spc="-5" i="1">
                <a:latin typeface="LM Sans 10"/>
                <a:cs typeface="LM Sans 10"/>
              </a:rPr>
              <a:t>i</a:t>
            </a:r>
            <a:r>
              <a:rPr dirty="0" sz="1100" spc="-265" i="1">
                <a:latin typeface="LM Sans 10"/>
                <a:cs typeface="LM Sans 10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i="1">
                <a:latin typeface="LM Sans 10"/>
                <a:cs typeface="LM Sans 10"/>
              </a:rPr>
              <a:t>k</a:t>
            </a:r>
            <a:r>
              <a:rPr dirty="0" sz="1100">
                <a:latin typeface="LM Sans 10"/>
                <a:cs typeface="LM Sans 10"/>
              </a:rPr>
              <a:t>)</a:t>
            </a:r>
            <a:r>
              <a:rPr dirty="0" sz="1100" i="1">
                <a:latin typeface="LM Sans 10"/>
                <a:cs typeface="LM Sans 10"/>
              </a:rPr>
              <a:t>-cofactor</a:t>
            </a:r>
            <a:r>
              <a:rPr dirty="0" sz="1100" spc="-5" i="1">
                <a:latin typeface="LM Sans 10"/>
                <a:cs typeface="LM Sans 10"/>
              </a:rPr>
              <a:t> of </a:t>
            </a:r>
            <a:r>
              <a:rPr dirty="0" sz="1100" spc="-10" i="1">
                <a:latin typeface="LM Sans 10"/>
                <a:cs typeface="LM Sans 10"/>
              </a:rPr>
              <a:t>A.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0" name="object 4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130619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4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4432567" y="19836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109623"/>
            <a:ext cx="5480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Example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74815"/>
            <a:ext cx="4483735" cy="2925445"/>
            <a:chOff x="87743" y="174815"/>
            <a:chExt cx="4483735" cy="2925445"/>
          </a:xfrm>
        </p:grpSpPr>
        <p:sp>
          <p:nvSpPr>
            <p:cNvPr id="5" name="object 5"/>
            <p:cNvSpPr/>
            <p:nvPr/>
          </p:nvSpPr>
          <p:spPr>
            <a:xfrm>
              <a:off x="87744" y="316331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2998419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2985719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174853"/>
              <a:ext cx="50749" cy="28235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360578"/>
              <a:ext cx="4432935" cy="2689225"/>
            </a:xfrm>
            <a:custGeom>
              <a:avLst/>
              <a:gdLst/>
              <a:ahLst/>
              <a:cxnLst/>
              <a:rect l="l" t="t" r="r" b="b"/>
              <a:pathLst>
                <a:path w="4432935" h="2689225">
                  <a:moveTo>
                    <a:pt x="4432567" y="0"/>
                  </a:moveTo>
                  <a:lnTo>
                    <a:pt x="0" y="0"/>
                  </a:lnTo>
                  <a:lnTo>
                    <a:pt x="0" y="2637840"/>
                  </a:lnTo>
                  <a:lnTo>
                    <a:pt x="4008" y="2657565"/>
                  </a:lnTo>
                  <a:lnTo>
                    <a:pt x="14922" y="2673718"/>
                  </a:lnTo>
                  <a:lnTo>
                    <a:pt x="31075" y="2684632"/>
                  </a:lnTo>
                  <a:lnTo>
                    <a:pt x="50800" y="2688641"/>
                  </a:lnTo>
                  <a:lnTo>
                    <a:pt x="4381767" y="2688641"/>
                  </a:lnTo>
                  <a:lnTo>
                    <a:pt x="4401492" y="2684632"/>
                  </a:lnTo>
                  <a:lnTo>
                    <a:pt x="4417644" y="2673718"/>
                  </a:lnTo>
                  <a:lnTo>
                    <a:pt x="4428558" y="2657565"/>
                  </a:lnTo>
                  <a:lnTo>
                    <a:pt x="4432567" y="263784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212915"/>
              <a:ext cx="0" cy="2804795"/>
            </a:xfrm>
            <a:custGeom>
              <a:avLst/>
              <a:gdLst/>
              <a:ahLst/>
              <a:cxnLst/>
              <a:rect l="l" t="t" r="r" b="b"/>
              <a:pathLst>
                <a:path w="0" h="2804795">
                  <a:moveTo>
                    <a:pt x="0" y="280455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2002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1875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1748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00507" y="351369"/>
            <a:ext cx="24491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007F00"/>
                </a:solidFill>
                <a:latin typeface="LM Sans 10"/>
                <a:cs typeface="LM Sans 10"/>
              </a:rPr>
              <a:t>1.</a:t>
            </a:r>
            <a:r>
              <a:rPr dirty="0" sz="1100" spc="-20">
                <a:latin typeface="LM Sans 10"/>
                <a:cs typeface="LM Sans 10"/>
              </a:rPr>
              <a:t>For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>
                <a:latin typeface="LM Sans 10"/>
                <a:cs typeface="LM Sans 10"/>
              </a:rPr>
              <a:t>[</a:t>
            </a:r>
            <a:r>
              <a:rPr dirty="0" sz="1100" spc="-5" i="1">
                <a:latin typeface="LM Sans 10"/>
                <a:cs typeface="LM Sans 10"/>
              </a:rPr>
              <a:t>a</a:t>
            </a:r>
            <a:r>
              <a:rPr dirty="0" sz="1100" spc="-5">
                <a:latin typeface="LM Sans 10"/>
                <a:cs typeface="LM Sans 10"/>
              </a:rPr>
              <a:t>]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15">
                <a:latin typeface="Arial"/>
                <a:cs typeface="Arial"/>
              </a:rPr>
              <a:t>R</a:t>
            </a:r>
            <a:r>
              <a:rPr dirty="0" baseline="27777" sz="1200" spc="22">
                <a:latin typeface="LM Sans 8"/>
                <a:cs typeface="LM Sans 8"/>
              </a:rPr>
              <a:t>1</a:t>
            </a:r>
            <a:r>
              <a:rPr dirty="0" baseline="27777" sz="1200" spc="22" i="1">
                <a:latin typeface="DejaVu Sans Condensed"/>
                <a:cs typeface="DejaVu Sans Condensed"/>
              </a:rPr>
              <a:t>×</a:t>
            </a:r>
            <a:r>
              <a:rPr dirty="0" baseline="27777" sz="1200" spc="22">
                <a:latin typeface="LM Sans 8"/>
                <a:cs typeface="LM Sans 8"/>
              </a:rPr>
              <a:t>1</a:t>
            </a:r>
            <a:r>
              <a:rPr dirty="0" sz="1100" spc="15">
                <a:latin typeface="LM Sans 10"/>
                <a:cs typeface="LM Sans 10"/>
              </a:rPr>
              <a:t>, </a:t>
            </a:r>
            <a:r>
              <a:rPr dirty="0" sz="1100" spc="-5">
                <a:latin typeface="LM Sans 10"/>
                <a:cs typeface="LM Sans 10"/>
              </a:rPr>
              <a:t>then </a:t>
            </a: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95">
                <a:latin typeface="LM Sans 10"/>
                <a:cs typeface="LM Sans 10"/>
              </a:rPr>
              <a:t> </a:t>
            </a:r>
            <a:r>
              <a:rPr dirty="0" sz="1100" i="1">
                <a:latin typeface="LM Sans 10"/>
                <a:cs typeface="LM Sans 10"/>
              </a:rPr>
              <a:t>a</a:t>
            </a:r>
            <a:r>
              <a:rPr dirty="0" sz="110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907" y="643329"/>
            <a:ext cx="6750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007F00"/>
                </a:solidFill>
                <a:latin typeface="LM Sans 10"/>
                <a:cs typeface="LM Sans 10"/>
              </a:rPr>
              <a:t>2.</a:t>
            </a:r>
            <a:r>
              <a:rPr dirty="0" sz="1100" spc="-20">
                <a:latin typeface="LM Sans 10"/>
                <a:cs typeface="LM Sans 10"/>
              </a:rPr>
              <a:t>For</a:t>
            </a:r>
            <a:r>
              <a:rPr dirty="0" sz="1100" spc="32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27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9736" y="557071"/>
            <a:ext cx="298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3995" algn="l"/>
              </a:tabLst>
            </a:pP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0" i="1">
                <a:latin typeface="LM Sans 10"/>
                <a:cs typeface="LM Sans 10"/>
              </a:rPr>
              <a:t>	</a:t>
            </a:r>
            <a:r>
              <a:rPr dirty="0" sz="1100" spc="-10" i="1">
                <a:latin typeface="LM Sans 10"/>
                <a:cs typeface="LM Sans 10"/>
              </a:rPr>
              <a:t>b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7132" y="729143"/>
            <a:ext cx="297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2090" algn="l"/>
              </a:tabLst>
            </a:pPr>
            <a:r>
              <a:rPr dirty="0" sz="1100" spc="-5" i="1">
                <a:latin typeface="LM Sans 10"/>
                <a:cs typeface="LM Sans 10"/>
              </a:rPr>
              <a:t>c</a:t>
            </a:r>
            <a:r>
              <a:rPr dirty="0" sz="1100" spc="-5" i="1">
                <a:latin typeface="LM Sans 10"/>
                <a:cs typeface="LM Sans 10"/>
              </a:rPr>
              <a:t>	</a:t>
            </a:r>
            <a:r>
              <a:rPr dirty="0" sz="1100" spc="-10" i="1">
                <a:latin typeface="LM Sans 10"/>
                <a:cs typeface="LM Sans 10"/>
              </a:rPr>
              <a:t>d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019" y="447978"/>
            <a:ext cx="455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9570" algn="l"/>
              </a:tabLst>
            </a:pPr>
            <a:r>
              <a:rPr dirty="0" sz="1100" spc="-110">
                <a:latin typeface="Arial"/>
                <a:cs typeface="Arial"/>
              </a:rPr>
              <a:t>Σ</a:t>
            </a:r>
            <a:r>
              <a:rPr dirty="0" sz="1100" spc="-110">
                <a:latin typeface="Arial"/>
                <a:cs typeface="Arial"/>
              </a:rPr>
              <a:t>	</a:t>
            </a:r>
            <a:r>
              <a:rPr dirty="0" sz="1100" spc="-11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4017" y="630375"/>
            <a:ext cx="2171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2</a:t>
            </a:r>
            <a:r>
              <a:rPr dirty="0" sz="800" spc="55" i="1">
                <a:latin typeface="DejaVu Sans Condensed"/>
                <a:cs typeface="DejaVu Sans Condensed"/>
              </a:rPr>
              <a:t>×</a:t>
            </a:r>
            <a:r>
              <a:rPr dirty="0" sz="800" spc="-5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3118" y="643329"/>
            <a:ext cx="1624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0690" algn="l"/>
              </a:tabLst>
            </a:pP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-10">
                <a:latin typeface="Arial"/>
                <a:cs typeface="Arial"/>
              </a:rPr>
              <a:t>R	</a:t>
            </a:r>
            <a:r>
              <a:rPr dirty="0" sz="1100" spc="-5">
                <a:latin typeface="LM Sans 10"/>
                <a:cs typeface="LM Sans 10"/>
              </a:rPr>
              <a:t>,</a:t>
            </a:r>
            <a:r>
              <a:rPr dirty="0" sz="1100" spc="-20">
                <a:latin typeface="LM Sans 10"/>
                <a:cs typeface="LM Sans 10"/>
              </a:rPr>
              <a:t> </a:t>
            </a: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</a:t>
            </a:r>
            <a:r>
              <a:rPr dirty="0" sz="1100" spc="-7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8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ad</a:t>
            </a:r>
            <a:r>
              <a:rPr dirty="0" sz="1100" spc="-35" i="1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85" i="1">
                <a:latin typeface="DejaVu Sans Condensed"/>
                <a:cs typeface="DejaVu Sans Condensed"/>
              </a:rPr>
              <a:t> </a:t>
            </a:r>
            <a:r>
              <a:rPr dirty="0" sz="1100" spc="35" i="1">
                <a:latin typeface="LM Sans 10"/>
                <a:cs typeface="LM Sans 10"/>
              </a:rPr>
              <a:t>bc</a:t>
            </a:r>
            <a:r>
              <a:rPr dirty="0" sz="1100" spc="3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5907" y="1124126"/>
            <a:ext cx="8724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93115" algn="l"/>
              </a:tabLst>
            </a:pPr>
            <a:r>
              <a:rPr dirty="0" sz="1100" spc="-5">
                <a:solidFill>
                  <a:srgbClr val="007F00"/>
                </a:solidFill>
                <a:latin typeface="LM Sans 10"/>
                <a:cs typeface="LM Sans 10"/>
              </a:rPr>
              <a:t>3.</a:t>
            </a:r>
            <a:r>
              <a:rPr dirty="0" sz="1100" spc="-40">
                <a:latin typeface="LM Sans 10"/>
                <a:cs typeface="LM Sans 10"/>
              </a:rPr>
              <a:t>Fo</a:t>
            </a:r>
            <a:r>
              <a:rPr dirty="0" sz="1100" spc="-5">
                <a:latin typeface="LM Sans 10"/>
                <a:cs typeface="LM Sans 10"/>
              </a:rPr>
              <a:t>r</a:t>
            </a:r>
            <a:r>
              <a:rPr dirty="0" sz="1100">
                <a:latin typeface="LM Sans 10"/>
                <a:cs typeface="LM Sans 10"/>
              </a:rPr>
              <a:t> </a:t>
            </a:r>
            <a:r>
              <a:rPr dirty="0" sz="1100" spc="17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6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>
                <a:latin typeface="LM Sans 10"/>
                <a:cs typeface="LM Sans 10"/>
              </a:rPr>
              <a:t>	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7559" y="1144687"/>
            <a:ext cx="7981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8130" algn="l"/>
                <a:tab pos="651510" algn="l"/>
              </a:tabLst>
            </a:pPr>
            <a:r>
              <a:rPr dirty="0" sz="800" spc="-5">
                <a:latin typeface="LM Sans 8"/>
                <a:cs typeface="LM Sans 8"/>
              </a:rPr>
              <a:t>21	</a:t>
            </a:r>
            <a:r>
              <a:rPr dirty="0" baseline="7575" sz="1650" spc="-7" i="1">
                <a:latin typeface="LM Sans 10"/>
                <a:cs typeface="LM Sans 10"/>
              </a:rPr>
              <a:t>a</a:t>
            </a:r>
            <a:r>
              <a:rPr dirty="0" sz="800" spc="-5">
                <a:latin typeface="LM Sans 8"/>
                <a:cs typeface="LM Sans 8"/>
              </a:rPr>
              <a:t>22	23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8619" y="972615"/>
            <a:ext cx="1055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36880" algn="l"/>
                <a:tab pos="744220" algn="l"/>
              </a:tabLst>
            </a:pPr>
            <a:r>
              <a:rPr dirty="0" baseline="50505" sz="1650" spc="-202">
                <a:latin typeface="Arial"/>
                <a:cs typeface="Arial"/>
              </a:rPr>
              <a:t></a:t>
            </a:r>
            <a:r>
              <a:rPr dirty="0" baseline="7575" sz="1650" spc="-15" i="1">
                <a:latin typeface="LM Sans 10"/>
                <a:cs typeface="LM Sans 10"/>
              </a:rPr>
              <a:t>a</a:t>
            </a:r>
            <a:r>
              <a:rPr dirty="0" sz="800" spc="-5">
                <a:latin typeface="LM Sans 8"/>
                <a:cs typeface="LM Sans 8"/>
              </a:rPr>
              <a:t>11</a:t>
            </a:r>
            <a:r>
              <a:rPr dirty="0" sz="800" spc="-5">
                <a:latin typeface="LM Sans 8"/>
                <a:cs typeface="LM Sans 8"/>
              </a:rPr>
              <a:t>	</a:t>
            </a:r>
            <a:r>
              <a:rPr dirty="0" baseline="7575" sz="1650" spc="-15" i="1">
                <a:latin typeface="LM Sans 10"/>
                <a:cs typeface="LM Sans 10"/>
              </a:rPr>
              <a:t>a</a:t>
            </a:r>
            <a:r>
              <a:rPr dirty="0" sz="800" spc="-5">
                <a:latin typeface="LM Sans 8"/>
                <a:cs typeface="LM Sans 8"/>
              </a:rPr>
              <a:t>12</a:t>
            </a:r>
            <a:r>
              <a:rPr dirty="0" sz="800" spc="-5">
                <a:latin typeface="LM Sans 8"/>
                <a:cs typeface="LM Sans 8"/>
              </a:rPr>
              <a:t>	</a:t>
            </a:r>
            <a:r>
              <a:rPr dirty="0" baseline="7575" sz="1650" spc="-15" i="1">
                <a:latin typeface="LM Sans 10"/>
                <a:cs typeface="LM Sans 10"/>
              </a:rPr>
              <a:t>a</a:t>
            </a:r>
            <a:r>
              <a:rPr dirty="0" sz="800" spc="-5">
                <a:latin typeface="LM Sans 8"/>
                <a:cs typeface="LM Sans 8"/>
              </a:rPr>
              <a:t>1</a:t>
            </a:r>
            <a:r>
              <a:rPr dirty="0" sz="800" spc="45">
                <a:latin typeface="LM Sans 8"/>
                <a:cs typeface="LM Sans 8"/>
              </a:rPr>
              <a:t>3</a:t>
            </a:r>
            <a:r>
              <a:rPr dirty="0" baseline="50505" sz="1650" spc="-202">
                <a:latin typeface="Arial"/>
                <a:cs typeface="Arial"/>
              </a:rPr>
              <a:t></a:t>
            </a:r>
            <a:endParaRPr baseline="50505" sz="1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019" y="1095030"/>
            <a:ext cx="10045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9160" algn="l"/>
              </a:tabLst>
            </a:pPr>
            <a:r>
              <a:rPr dirty="0" sz="1100" spc="-135">
                <a:latin typeface="Arial"/>
                <a:cs typeface="Arial"/>
              </a:rPr>
              <a:t></a:t>
            </a:r>
            <a:r>
              <a:rPr dirty="0" sz="1100" spc="-135">
                <a:latin typeface="Arial"/>
                <a:cs typeface="Arial"/>
              </a:rPr>
              <a:t>	</a:t>
            </a:r>
            <a:r>
              <a:rPr dirty="0" sz="1100" spc="-325">
                <a:latin typeface="Arial"/>
                <a:cs typeface="Arial"/>
              </a:rPr>
              <a:t>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62555" y="1111172"/>
            <a:ext cx="2171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Sans 8"/>
                <a:cs typeface="LM Sans 8"/>
              </a:rPr>
              <a:t>3</a:t>
            </a:r>
            <a:r>
              <a:rPr dirty="0" sz="800" spc="55" i="1">
                <a:latin typeface="DejaVu Sans Condensed"/>
                <a:cs typeface="DejaVu Sans Condensed"/>
              </a:rPr>
              <a:t>×</a:t>
            </a:r>
            <a:r>
              <a:rPr dirty="0" sz="800" spc="-5"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20342" y="1124126"/>
            <a:ext cx="27609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3850" algn="l"/>
                <a:tab pos="751840" algn="l"/>
              </a:tabLst>
            </a:pPr>
            <a:r>
              <a:rPr dirty="0" sz="1100" spc="-10" i="1">
                <a:latin typeface="LM Sans 10"/>
                <a:cs typeface="LM Sans 10"/>
              </a:rPr>
              <a:t>a	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-10">
                <a:latin typeface="Arial"/>
                <a:cs typeface="Arial"/>
              </a:rPr>
              <a:t>R	</a:t>
            </a:r>
            <a:r>
              <a:rPr dirty="0" sz="1100" spc="-5">
                <a:latin typeface="LM Sans 10"/>
                <a:cs typeface="LM Sans 10"/>
              </a:rPr>
              <a:t>, </a:t>
            </a:r>
            <a:r>
              <a:rPr dirty="0" sz="1100" spc="-25">
                <a:latin typeface="LM Sans 10"/>
                <a:cs typeface="LM Sans 10"/>
              </a:rPr>
              <a:t>we </a:t>
            </a:r>
            <a:r>
              <a:rPr dirty="0" sz="1100" spc="-10">
                <a:latin typeface="LM Sans 10"/>
                <a:cs typeface="LM Sans 10"/>
              </a:rPr>
              <a:t>can </a:t>
            </a:r>
            <a:r>
              <a:rPr dirty="0" sz="1100" spc="-5">
                <a:latin typeface="LM Sans 10"/>
                <a:cs typeface="LM Sans 10"/>
              </a:rPr>
              <a:t>compute the</a:t>
            </a:r>
            <a:r>
              <a:rPr dirty="0" sz="1100" spc="-4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determinant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0245" y="1316760"/>
            <a:ext cx="1468120" cy="331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28650">
              <a:lnSpc>
                <a:spcPts val="1210"/>
              </a:lnSpc>
              <a:spcBef>
                <a:spcPts val="90"/>
              </a:spcBef>
              <a:tabLst>
                <a:tab pos="935355" algn="l"/>
                <a:tab pos="1242695" algn="l"/>
              </a:tabLst>
            </a:pPr>
            <a:r>
              <a:rPr dirty="0" baseline="7575" sz="1650" spc="-7" i="1">
                <a:latin typeface="LM Sans 10"/>
                <a:cs typeface="LM Sans 10"/>
              </a:rPr>
              <a:t>a</a:t>
            </a:r>
            <a:r>
              <a:rPr dirty="0" sz="800" spc="-5">
                <a:latin typeface="LM Sans 8"/>
                <a:cs typeface="LM Sans 8"/>
              </a:rPr>
              <a:t>31	</a:t>
            </a:r>
            <a:r>
              <a:rPr dirty="0" baseline="7575" sz="1650" spc="-7" i="1">
                <a:latin typeface="LM Sans 10"/>
                <a:cs typeface="LM Sans 10"/>
              </a:rPr>
              <a:t>a</a:t>
            </a:r>
            <a:r>
              <a:rPr dirty="0" sz="800" spc="-5">
                <a:latin typeface="LM Sans 8"/>
                <a:cs typeface="LM Sans 8"/>
              </a:rPr>
              <a:t>32	</a:t>
            </a:r>
            <a:r>
              <a:rPr dirty="0" baseline="7575" sz="1650" spc="-7" i="1">
                <a:latin typeface="LM Sans 10"/>
                <a:cs typeface="LM Sans 10"/>
              </a:rPr>
              <a:t>a</a:t>
            </a:r>
            <a:r>
              <a:rPr dirty="0" sz="800" spc="-5">
                <a:latin typeface="LM Sans 8"/>
                <a:cs typeface="LM Sans 8"/>
              </a:rPr>
              <a:t>33</a:t>
            </a:r>
            <a:endParaRPr sz="800">
              <a:latin typeface="LM Sans 8"/>
              <a:cs typeface="LM Sans 8"/>
            </a:endParaRPr>
          </a:p>
          <a:p>
            <a:pPr marL="25400">
              <a:lnSpc>
                <a:spcPts val="1210"/>
              </a:lnSpc>
            </a:pPr>
            <a:r>
              <a:rPr dirty="0" sz="1100" spc="-5">
                <a:latin typeface="LM Sans 10"/>
                <a:cs typeface="LM Sans 10"/>
              </a:rPr>
              <a:t>of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>
                <a:latin typeface="LM Sans 10"/>
                <a:cs typeface="LM Sans 10"/>
              </a:rPr>
              <a:t>using </a:t>
            </a:r>
            <a:r>
              <a:rPr dirty="0" sz="1100" spc="-10">
                <a:latin typeface="LM Sans 10"/>
                <a:cs typeface="LM Sans 10"/>
              </a:rPr>
              <a:t>Sarrus’</a:t>
            </a:r>
            <a:r>
              <a:rPr dirty="0" sz="1100" spc="-5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rule: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76730" y="1685264"/>
            <a:ext cx="1531620" cy="708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80173" y="2527323"/>
            <a:ext cx="2724785" cy="48704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</a:t>
            </a:r>
            <a:r>
              <a:rPr dirty="0" sz="1100" spc="-70">
                <a:latin typeface="LM Sans 10"/>
                <a:cs typeface="LM Sans 10"/>
              </a:rPr>
              <a:t> </a:t>
            </a:r>
            <a:r>
              <a:rPr dirty="0" sz="1100" spc="5">
                <a:latin typeface="LM Sans 10"/>
                <a:cs typeface="LM Sans 10"/>
              </a:rPr>
              <a:t>=</a:t>
            </a:r>
            <a:r>
              <a:rPr dirty="0" sz="1100" spc="5" i="1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dirty="0" baseline="-10416" sz="1200" spc="7">
                <a:solidFill>
                  <a:srgbClr val="FF0000"/>
                </a:solidFill>
                <a:latin typeface="LM Sans 8"/>
                <a:cs typeface="LM Sans 8"/>
              </a:rPr>
              <a:t>11</a:t>
            </a:r>
            <a:r>
              <a:rPr dirty="0" sz="1100" spc="5" i="1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dirty="0" baseline="-10416" sz="1200" spc="7">
                <a:solidFill>
                  <a:srgbClr val="FF0000"/>
                </a:solidFill>
                <a:latin typeface="LM Sans 8"/>
                <a:cs typeface="LM Sans 8"/>
              </a:rPr>
              <a:t>22</a:t>
            </a:r>
            <a:r>
              <a:rPr dirty="0" sz="1100" spc="5" i="1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dirty="0" baseline="-10416" sz="1200" spc="7">
                <a:solidFill>
                  <a:srgbClr val="FF0000"/>
                </a:solidFill>
                <a:latin typeface="LM Sans 8"/>
                <a:cs typeface="LM Sans 8"/>
              </a:rPr>
              <a:t>33 </a:t>
            </a:r>
            <a:r>
              <a:rPr dirty="0" sz="1100" spc="-10">
                <a:solidFill>
                  <a:srgbClr val="FF0000"/>
                </a:solidFill>
                <a:latin typeface="LM Sans 10"/>
                <a:cs typeface="LM Sans 10"/>
              </a:rPr>
              <a:t>+</a:t>
            </a:r>
            <a:r>
              <a:rPr dirty="0" sz="1100" spc="-125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dirty="0" sz="1100" spc="5" i="1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dirty="0" baseline="-10416" sz="1200" spc="7">
                <a:solidFill>
                  <a:srgbClr val="FF0000"/>
                </a:solidFill>
                <a:latin typeface="LM Sans 8"/>
                <a:cs typeface="LM Sans 8"/>
              </a:rPr>
              <a:t>12</a:t>
            </a:r>
            <a:r>
              <a:rPr dirty="0" sz="1100" spc="5" i="1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dirty="0" baseline="-10416" sz="1200" spc="7">
                <a:solidFill>
                  <a:srgbClr val="FF0000"/>
                </a:solidFill>
                <a:latin typeface="LM Sans 8"/>
                <a:cs typeface="LM Sans 8"/>
              </a:rPr>
              <a:t>23</a:t>
            </a:r>
            <a:r>
              <a:rPr dirty="0" sz="1100" spc="5" i="1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dirty="0" baseline="-10416" sz="1200" spc="7">
                <a:solidFill>
                  <a:srgbClr val="FF0000"/>
                </a:solidFill>
                <a:latin typeface="LM Sans 8"/>
                <a:cs typeface="LM Sans 8"/>
              </a:rPr>
              <a:t>31 </a:t>
            </a:r>
            <a:r>
              <a:rPr dirty="0" sz="1100" spc="-10">
                <a:solidFill>
                  <a:srgbClr val="FF0000"/>
                </a:solidFill>
                <a:latin typeface="LM Sans 10"/>
                <a:cs typeface="LM Sans 10"/>
              </a:rPr>
              <a:t>+</a:t>
            </a:r>
            <a:r>
              <a:rPr dirty="0" sz="1100" spc="-13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dirty="0" sz="1100" spc="5" i="1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dirty="0" baseline="-10416" sz="1200" spc="7">
                <a:solidFill>
                  <a:srgbClr val="FF0000"/>
                </a:solidFill>
                <a:latin typeface="LM Sans 8"/>
                <a:cs typeface="LM Sans 8"/>
              </a:rPr>
              <a:t>13</a:t>
            </a:r>
            <a:r>
              <a:rPr dirty="0" sz="1100" spc="5" i="1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dirty="0" baseline="-10416" sz="1200" spc="7">
                <a:solidFill>
                  <a:srgbClr val="FF0000"/>
                </a:solidFill>
                <a:latin typeface="LM Sans 8"/>
                <a:cs typeface="LM Sans 8"/>
              </a:rPr>
              <a:t>21</a:t>
            </a:r>
            <a:r>
              <a:rPr dirty="0" sz="1100" spc="5" i="1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dirty="0" baseline="-10416" sz="1200" spc="7">
                <a:solidFill>
                  <a:srgbClr val="FF0000"/>
                </a:solidFill>
                <a:latin typeface="LM Sans 8"/>
                <a:cs typeface="LM Sans 8"/>
              </a:rPr>
              <a:t>32</a:t>
            </a:r>
            <a:endParaRPr baseline="-10416" sz="1200">
              <a:latin typeface="LM Sans 8"/>
              <a:cs typeface="LM Sans 8"/>
            </a:endParaRPr>
          </a:p>
          <a:p>
            <a:pPr marL="577215">
              <a:lnSpc>
                <a:spcPct val="100000"/>
              </a:lnSpc>
              <a:spcBef>
                <a:spcPts val="495"/>
              </a:spcBef>
            </a:pPr>
            <a:r>
              <a:rPr dirty="0" baseline="7575" sz="1650" spc="7" i="1">
                <a:solidFill>
                  <a:srgbClr val="0000FF"/>
                </a:solidFill>
                <a:latin typeface="DejaVu Sans Condensed"/>
                <a:cs typeface="DejaVu Sans Condensed"/>
              </a:rPr>
              <a:t>−</a:t>
            </a:r>
            <a:r>
              <a:rPr dirty="0" baseline="7575" sz="1650" spc="7" i="1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dirty="0" sz="800" spc="5">
                <a:solidFill>
                  <a:srgbClr val="0000FF"/>
                </a:solidFill>
                <a:latin typeface="LM Sans 8"/>
                <a:cs typeface="LM Sans 8"/>
              </a:rPr>
              <a:t>31</a:t>
            </a:r>
            <a:r>
              <a:rPr dirty="0" baseline="7575" sz="1650" spc="7" i="1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dirty="0" sz="800" spc="5">
                <a:solidFill>
                  <a:srgbClr val="0000FF"/>
                </a:solidFill>
                <a:latin typeface="LM Sans 8"/>
                <a:cs typeface="LM Sans 8"/>
              </a:rPr>
              <a:t>22</a:t>
            </a:r>
            <a:r>
              <a:rPr dirty="0" baseline="7575" sz="1650" spc="7" i="1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dirty="0" sz="800" spc="5">
                <a:solidFill>
                  <a:srgbClr val="0000FF"/>
                </a:solidFill>
                <a:latin typeface="LM Sans 8"/>
                <a:cs typeface="LM Sans 8"/>
              </a:rPr>
              <a:t>13 </a:t>
            </a:r>
            <a:r>
              <a:rPr dirty="0" baseline="7575" sz="1650" spc="22" i="1">
                <a:solidFill>
                  <a:srgbClr val="0000FF"/>
                </a:solidFill>
                <a:latin typeface="DejaVu Sans Condensed"/>
                <a:cs typeface="DejaVu Sans Condensed"/>
              </a:rPr>
              <a:t>− </a:t>
            </a:r>
            <a:r>
              <a:rPr dirty="0" baseline="7575" sz="1650" spc="7" i="1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dirty="0" sz="800" spc="5">
                <a:solidFill>
                  <a:srgbClr val="0000FF"/>
                </a:solidFill>
                <a:latin typeface="LM Sans 8"/>
                <a:cs typeface="LM Sans 8"/>
              </a:rPr>
              <a:t>32</a:t>
            </a:r>
            <a:r>
              <a:rPr dirty="0" baseline="7575" sz="1650" spc="7" i="1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dirty="0" sz="800" spc="5">
                <a:solidFill>
                  <a:srgbClr val="0000FF"/>
                </a:solidFill>
                <a:latin typeface="LM Sans 8"/>
                <a:cs typeface="LM Sans 8"/>
              </a:rPr>
              <a:t>23</a:t>
            </a:r>
            <a:r>
              <a:rPr dirty="0" baseline="7575" sz="1650" spc="7" i="1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dirty="0" sz="800" spc="5">
                <a:solidFill>
                  <a:srgbClr val="0000FF"/>
                </a:solidFill>
                <a:latin typeface="LM Sans 8"/>
                <a:cs typeface="LM Sans 8"/>
              </a:rPr>
              <a:t>11 </a:t>
            </a:r>
            <a:r>
              <a:rPr dirty="0" baseline="7575" sz="1650" spc="22" i="1">
                <a:solidFill>
                  <a:srgbClr val="0000FF"/>
                </a:solidFill>
                <a:latin typeface="DejaVu Sans Condensed"/>
                <a:cs typeface="DejaVu Sans Condensed"/>
              </a:rPr>
              <a:t>−</a:t>
            </a:r>
            <a:r>
              <a:rPr dirty="0" baseline="7575" sz="1650" spc="-247" i="1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dirty="0" baseline="7575" sz="1650" i="1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dirty="0" sz="800">
                <a:solidFill>
                  <a:srgbClr val="0000FF"/>
                </a:solidFill>
                <a:latin typeface="LM Sans 8"/>
                <a:cs typeface="LM Sans 8"/>
              </a:rPr>
              <a:t>33</a:t>
            </a:r>
            <a:r>
              <a:rPr dirty="0" baseline="7575" sz="1650" i="1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dirty="0" sz="800">
                <a:solidFill>
                  <a:srgbClr val="0000FF"/>
                </a:solidFill>
                <a:latin typeface="LM Sans 8"/>
                <a:cs typeface="LM Sans 8"/>
              </a:rPr>
              <a:t>21</a:t>
            </a:r>
            <a:r>
              <a:rPr dirty="0" baseline="7575" sz="1650" i="1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dirty="0" sz="800">
                <a:solidFill>
                  <a:srgbClr val="0000FF"/>
                </a:solidFill>
                <a:latin typeface="LM Sans 8"/>
                <a:cs typeface="LM Sans 8"/>
              </a:rPr>
              <a:t>12</a:t>
            </a:r>
            <a:r>
              <a:rPr dirty="0" baseline="7575" sz="1650" i="1">
                <a:latin typeface="Verdana"/>
                <a:cs typeface="Verdana"/>
              </a:rPr>
              <a:t>.</a:t>
            </a:r>
            <a:endParaRPr baseline="7575" sz="165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1" name="object 3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089" y="70573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7532" y="578508"/>
            <a:ext cx="4008754" cy="18402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15" i="1">
                <a:latin typeface="LM Sans 10"/>
                <a:cs typeface="LM Sans 10"/>
              </a:rPr>
              <a:t>det</a:t>
            </a:r>
            <a:r>
              <a:rPr dirty="0" sz="1100" spc="15">
                <a:latin typeface="LM Sans 10"/>
                <a:cs typeface="LM Sans 10"/>
              </a:rPr>
              <a:t>(</a:t>
            </a:r>
            <a:r>
              <a:rPr dirty="0" sz="1100" spc="15" i="1">
                <a:latin typeface="LM Sans 10"/>
                <a:cs typeface="LM Sans 10"/>
              </a:rPr>
              <a:t>AB</a:t>
            </a:r>
            <a:r>
              <a:rPr dirty="0" sz="1100" spc="15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50">
                <a:latin typeface="LM Sans 10"/>
                <a:cs typeface="LM Sans 10"/>
              </a:rPr>
              <a:t> </a:t>
            </a:r>
            <a:r>
              <a:rPr dirty="0" sz="1100" spc="10" i="1">
                <a:latin typeface="LM Sans 10"/>
                <a:cs typeface="LM Sans 10"/>
              </a:rPr>
              <a:t>det</a:t>
            </a:r>
            <a:r>
              <a:rPr dirty="0" sz="1100" spc="10">
                <a:latin typeface="LM Sans 10"/>
                <a:cs typeface="LM Sans 10"/>
              </a:rPr>
              <a:t>(</a:t>
            </a:r>
            <a:r>
              <a:rPr dirty="0" sz="1100" spc="10" i="1">
                <a:latin typeface="LM Sans 10"/>
                <a:cs typeface="LM Sans 10"/>
              </a:rPr>
              <a:t>A</a:t>
            </a:r>
            <a:r>
              <a:rPr dirty="0" sz="1100" spc="10">
                <a:latin typeface="LM Sans 10"/>
                <a:cs typeface="LM Sans 10"/>
              </a:rPr>
              <a:t>)</a:t>
            </a:r>
            <a:r>
              <a:rPr dirty="0" sz="1100" spc="10" i="1">
                <a:latin typeface="LM Sans 10"/>
                <a:cs typeface="LM Sans 10"/>
              </a:rPr>
              <a:t>det</a:t>
            </a:r>
            <a:r>
              <a:rPr dirty="0" sz="1100" spc="10">
                <a:latin typeface="LM Sans 10"/>
                <a:cs typeface="LM Sans 10"/>
              </a:rPr>
              <a:t>(</a:t>
            </a:r>
            <a:r>
              <a:rPr dirty="0" sz="1100" spc="10" i="1">
                <a:latin typeface="LM Sans 10"/>
                <a:cs typeface="LM Sans 10"/>
              </a:rPr>
              <a:t>B</a:t>
            </a:r>
            <a:r>
              <a:rPr dirty="0" sz="1100" spc="10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baseline="27777" sz="1200" spc="7" i="1">
                <a:latin typeface="LM Sans 8"/>
                <a:cs typeface="LM Sans 8"/>
              </a:rPr>
              <a:t>T </a:t>
            </a:r>
            <a:r>
              <a:rPr dirty="0" sz="1100" spc="-5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265">
                <a:latin typeface="LM Sans 10"/>
                <a:cs typeface="LM Sans 10"/>
              </a:rPr>
              <a:t> </a:t>
            </a: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  <a:tabLst>
                <a:tab pos="1856739" algn="l"/>
              </a:tabLst>
            </a:pPr>
            <a:r>
              <a:rPr dirty="0" sz="1100" spc="-5">
                <a:latin typeface="LM Sans 10"/>
                <a:cs typeface="LM Sans 10"/>
              </a:rPr>
              <a:t>If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3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is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regular</a:t>
            </a:r>
            <a:r>
              <a:rPr dirty="0" sz="1100" spc="-10">
                <a:latin typeface="LM Sans 10"/>
                <a:cs typeface="LM Sans 10"/>
              </a:rPr>
              <a:t>(invertible)</a:t>
            </a:r>
            <a:r>
              <a:rPr dirty="0" sz="1100" spc="1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then	</a:t>
            </a:r>
            <a:r>
              <a:rPr dirty="0" sz="1100" spc="15" i="1">
                <a:latin typeface="LM Sans 10"/>
                <a:cs typeface="LM Sans 10"/>
              </a:rPr>
              <a:t>det</a:t>
            </a:r>
            <a:r>
              <a:rPr dirty="0" sz="1100" spc="15">
                <a:latin typeface="LM Sans 10"/>
                <a:cs typeface="LM Sans 10"/>
              </a:rPr>
              <a:t>(</a:t>
            </a:r>
            <a:r>
              <a:rPr dirty="0" sz="1100" spc="15" i="1">
                <a:latin typeface="LM Sans 10"/>
                <a:cs typeface="LM Sans 10"/>
              </a:rPr>
              <a:t>A</a:t>
            </a:r>
            <a:r>
              <a:rPr dirty="0" baseline="27777" sz="1200" spc="22" i="1">
                <a:latin typeface="DejaVu Sans Condensed"/>
                <a:cs typeface="DejaVu Sans Condensed"/>
              </a:rPr>
              <a:t>−</a:t>
            </a:r>
            <a:r>
              <a:rPr dirty="0" baseline="27777" sz="1200" spc="22">
                <a:latin typeface="LM Sans 8"/>
                <a:cs typeface="LM Sans 8"/>
              </a:rPr>
              <a:t>1</a:t>
            </a:r>
            <a:r>
              <a:rPr dirty="0" sz="1100" spc="15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50">
                <a:latin typeface="LM Sans 10"/>
                <a:cs typeface="LM Sans 10"/>
              </a:rPr>
              <a:t> </a:t>
            </a:r>
            <a:r>
              <a:rPr dirty="0" sz="1100" spc="5">
                <a:latin typeface="LM Sans 10"/>
                <a:cs typeface="LM Sans 10"/>
              </a:rPr>
              <a:t>1</a:t>
            </a:r>
            <a:r>
              <a:rPr dirty="0" sz="1100" spc="5" i="1">
                <a:latin typeface="Verdana"/>
                <a:cs typeface="Verdana"/>
              </a:rPr>
              <a:t>/</a:t>
            </a: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  <a:tabLst>
                <a:tab pos="3114040" algn="l"/>
              </a:tabLst>
            </a:pPr>
            <a:r>
              <a:rPr dirty="0" sz="1100" spc="-5">
                <a:latin typeface="LM Sans 10"/>
                <a:cs typeface="LM Sans 10"/>
              </a:rPr>
              <a:t>If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0">
                <a:latin typeface="LM Sans 10"/>
                <a:cs typeface="LM Sans 10"/>
              </a:rPr>
              <a:t>and </a:t>
            </a:r>
            <a:r>
              <a:rPr dirty="0" sz="1100" spc="-10" i="1">
                <a:latin typeface="LM Sans 10"/>
                <a:cs typeface="LM Sans 10"/>
              </a:rPr>
              <a:t>B </a:t>
            </a:r>
            <a:r>
              <a:rPr dirty="0" sz="1100" spc="-15">
                <a:latin typeface="LM Sans 10"/>
                <a:cs typeface="LM Sans 10"/>
              </a:rPr>
              <a:t>are</a:t>
            </a:r>
            <a:r>
              <a:rPr dirty="0" sz="1100" spc="-15">
                <a:solidFill>
                  <a:srgbClr val="FF7F00"/>
                </a:solidFill>
                <a:latin typeface="LM Sans 10"/>
                <a:cs typeface="LM Sans 10"/>
              </a:rPr>
              <a:t>similar</a:t>
            </a:r>
            <a:r>
              <a:rPr dirty="0" sz="1100" spc="-15">
                <a:latin typeface="LM Sans 10"/>
                <a:cs typeface="LM Sans 10"/>
              </a:rPr>
              <a:t>( </a:t>
            </a:r>
            <a:r>
              <a:rPr dirty="0" sz="1100" spc="-5">
                <a:latin typeface="LM Sans 10"/>
                <a:cs typeface="LM Sans 10"/>
              </a:rPr>
              <a:t>there exists </a:t>
            </a:r>
            <a:r>
              <a:rPr dirty="0" sz="1100" spc="-10">
                <a:latin typeface="LM Sans 10"/>
                <a:cs typeface="LM Sans 10"/>
              </a:rPr>
              <a:t>a</a:t>
            </a:r>
            <a:r>
              <a:rPr dirty="0" sz="1100" spc="18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regular</a:t>
            </a:r>
            <a:r>
              <a:rPr dirty="0" sz="1100" spc="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matrix	</a:t>
            </a:r>
            <a:r>
              <a:rPr dirty="0" sz="1100" spc="-10" i="1">
                <a:latin typeface="LM Sans 10"/>
                <a:cs typeface="LM Sans 10"/>
              </a:rPr>
              <a:t>C </a:t>
            </a:r>
            <a:r>
              <a:rPr dirty="0" sz="1100" spc="-5">
                <a:latin typeface="LM Sans 10"/>
                <a:cs typeface="LM Sans 10"/>
              </a:rPr>
              <a:t>such</a:t>
            </a:r>
            <a:r>
              <a:rPr dirty="0" sz="1100" spc="9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that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LM Sans 10"/>
                <a:cs typeface="LM Sans 10"/>
              </a:rPr>
              <a:t>B</a:t>
            </a:r>
            <a:r>
              <a:rPr dirty="0" sz="1100" spc="2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35" i="1">
                <a:latin typeface="LM Sans 10"/>
                <a:cs typeface="LM Sans 10"/>
              </a:rPr>
              <a:t>C</a:t>
            </a:r>
            <a:r>
              <a:rPr dirty="0" baseline="27777" sz="1200" spc="52" i="1">
                <a:latin typeface="DejaVu Sans Condensed"/>
                <a:cs typeface="DejaVu Sans Condensed"/>
              </a:rPr>
              <a:t>−</a:t>
            </a:r>
            <a:r>
              <a:rPr dirty="0" baseline="27777" sz="1200" spc="52">
                <a:latin typeface="LM Sans 8"/>
                <a:cs typeface="LM Sans 8"/>
              </a:rPr>
              <a:t>1</a:t>
            </a:r>
            <a:r>
              <a:rPr dirty="0" sz="1100" spc="35" i="1">
                <a:latin typeface="LM Sans 10"/>
                <a:cs typeface="LM Sans 10"/>
              </a:rPr>
              <a:t>AC</a:t>
            </a:r>
            <a:r>
              <a:rPr dirty="0" sz="1100" spc="-240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) then </a:t>
            </a: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70">
                <a:latin typeface="LM Sans 10"/>
                <a:cs typeface="LM Sans 10"/>
              </a:rPr>
              <a:t> </a:t>
            </a:r>
            <a:r>
              <a:rPr dirty="0" sz="1100" spc="15" i="1">
                <a:latin typeface="LM Sans 10"/>
                <a:cs typeface="LM Sans 10"/>
              </a:rPr>
              <a:t>det</a:t>
            </a:r>
            <a:r>
              <a:rPr dirty="0" sz="1100" spc="15">
                <a:latin typeface="LM Sans 10"/>
                <a:cs typeface="LM Sans 10"/>
              </a:rPr>
              <a:t>(</a:t>
            </a:r>
            <a:r>
              <a:rPr dirty="0" sz="1100" spc="15" i="1">
                <a:latin typeface="LM Sans 10"/>
                <a:cs typeface="LM Sans 10"/>
              </a:rPr>
              <a:t>B</a:t>
            </a:r>
            <a:r>
              <a:rPr dirty="0" sz="1100" spc="15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LM Sans 10"/>
                <a:cs typeface="LM Sans 10"/>
              </a:rPr>
              <a:t>Adding a multiple </a:t>
            </a:r>
            <a:r>
              <a:rPr dirty="0" sz="1100" spc="-5">
                <a:latin typeface="LM Sans 10"/>
                <a:cs typeface="LM Sans 10"/>
              </a:rPr>
              <a:t>of </a:t>
            </a:r>
            <a:r>
              <a:rPr dirty="0" sz="1100" spc="-10">
                <a:latin typeface="LM Sans 10"/>
                <a:cs typeface="LM Sans 10"/>
              </a:rPr>
              <a:t>a column/row </a:t>
            </a:r>
            <a:r>
              <a:rPr dirty="0" sz="1100" spc="-5">
                <a:latin typeface="LM Sans 10"/>
                <a:cs typeface="LM Sans 10"/>
              </a:rPr>
              <a:t>to another one </a:t>
            </a:r>
            <a:r>
              <a:rPr dirty="0" sz="1100">
                <a:latin typeface="LM Sans 10"/>
                <a:cs typeface="LM Sans 10"/>
              </a:rPr>
              <a:t>does </a:t>
            </a:r>
            <a:r>
              <a:rPr dirty="0" sz="1100" spc="-5">
                <a:latin typeface="LM Sans 10"/>
                <a:cs typeface="LM Sans 10"/>
              </a:rPr>
              <a:t>not</a:t>
            </a:r>
            <a:r>
              <a:rPr dirty="0" sz="1100" spc="2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change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LM Sans 10"/>
                <a:cs typeface="LM Sans 10"/>
              </a:rPr>
              <a:t>Swapping </a:t>
            </a:r>
            <a:r>
              <a:rPr dirty="0" sz="1100" spc="-30">
                <a:latin typeface="LM Sans 10"/>
                <a:cs typeface="LM Sans 10"/>
              </a:rPr>
              <a:t>two </a:t>
            </a:r>
            <a:r>
              <a:rPr dirty="0" sz="1100" spc="-10">
                <a:latin typeface="LM Sans 10"/>
                <a:cs typeface="LM Sans 10"/>
              </a:rPr>
              <a:t>rows/columns </a:t>
            </a:r>
            <a:r>
              <a:rPr dirty="0" sz="1100" spc="-5">
                <a:latin typeface="LM Sans 10"/>
                <a:cs typeface="LM Sans 10"/>
              </a:rPr>
              <a:t>changes the sign of</a:t>
            </a:r>
            <a:r>
              <a:rPr dirty="0" sz="1100" spc="20">
                <a:latin typeface="LM Sans 10"/>
                <a:cs typeface="LM Sans 10"/>
              </a:rPr>
              <a:t> </a:t>
            </a: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kA</a:t>
            </a:r>
            <a:r>
              <a:rPr dirty="0" sz="1100" spc="5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40">
                <a:latin typeface="LM Sans 10"/>
                <a:cs typeface="LM Sans 10"/>
              </a:rPr>
              <a:t> </a:t>
            </a:r>
            <a:r>
              <a:rPr dirty="0" sz="1100" spc="20" i="1">
                <a:latin typeface="LM Sans 10"/>
                <a:cs typeface="LM Sans 10"/>
              </a:rPr>
              <a:t>k</a:t>
            </a:r>
            <a:r>
              <a:rPr dirty="0" baseline="27777" sz="1200" spc="30" i="1">
                <a:latin typeface="LM Sans 8"/>
                <a:cs typeface="LM Sans 8"/>
              </a:rPr>
              <a:t>n</a:t>
            </a:r>
            <a:r>
              <a:rPr dirty="0" sz="1100" spc="20" i="1">
                <a:latin typeface="LM Sans 10"/>
                <a:cs typeface="LM Sans 10"/>
              </a:rPr>
              <a:t>det</a:t>
            </a:r>
            <a:r>
              <a:rPr dirty="0" sz="1100" spc="20">
                <a:latin typeface="LM Sans 10"/>
                <a:cs typeface="LM Sans 10"/>
              </a:rPr>
              <a:t>(</a:t>
            </a:r>
            <a:r>
              <a:rPr dirty="0" sz="1100" spc="20" i="1">
                <a:latin typeface="LM Sans 10"/>
                <a:cs typeface="LM Sans 10"/>
              </a:rPr>
              <a:t>A</a:t>
            </a:r>
            <a:r>
              <a:rPr dirty="0" sz="1100" spc="20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91577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12580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3358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089" y="171794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089" y="210005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089" y="23100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638136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617153"/>
            <a:ext cx="574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The</a:t>
            </a:r>
            <a:r>
              <a:rPr dirty="0" sz="1200" spc="-40">
                <a:solidFill>
                  <a:srgbClr val="FFFFFF"/>
                </a:solidFill>
                <a:latin typeface="LM Sans 12"/>
                <a:cs typeface="LM Sans 12"/>
              </a:rPr>
              <a:t>o</a:t>
            </a: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rem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682358"/>
            <a:ext cx="4483735" cy="1656714"/>
            <a:chOff x="87743" y="682358"/>
            <a:chExt cx="4483735" cy="1656714"/>
          </a:xfrm>
        </p:grpSpPr>
        <p:sp>
          <p:nvSpPr>
            <p:cNvPr id="5" name="object 5"/>
            <p:cNvSpPr/>
            <p:nvPr/>
          </p:nvSpPr>
          <p:spPr>
            <a:xfrm>
              <a:off x="87744" y="813308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2237130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2224430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682371"/>
              <a:ext cx="50749" cy="15547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857567"/>
              <a:ext cx="4432935" cy="1430655"/>
            </a:xfrm>
            <a:custGeom>
              <a:avLst/>
              <a:gdLst/>
              <a:ahLst/>
              <a:cxnLst/>
              <a:rect l="l" t="t" r="r" b="b"/>
              <a:pathLst>
                <a:path w="4432935" h="1430655">
                  <a:moveTo>
                    <a:pt x="4432567" y="0"/>
                  </a:moveTo>
                  <a:lnTo>
                    <a:pt x="0" y="0"/>
                  </a:lnTo>
                  <a:lnTo>
                    <a:pt x="0" y="1379562"/>
                  </a:lnTo>
                  <a:lnTo>
                    <a:pt x="4008" y="1399287"/>
                  </a:lnTo>
                  <a:lnTo>
                    <a:pt x="14922" y="1415440"/>
                  </a:lnTo>
                  <a:lnTo>
                    <a:pt x="31075" y="1426354"/>
                  </a:lnTo>
                  <a:lnTo>
                    <a:pt x="50800" y="1430363"/>
                  </a:lnTo>
                  <a:lnTo>
                    <a:pt x="4381767" y="1430363"/>
                  </a:lnTo>
                  <a:lnTo>
                    <a:pt x="4401492" y="1426354"/>
                  </a:lnTo>
                  <a:lnTo>
                    <a:pt x="4417644" y="1415440"/>
                  </a:lnTo>
                  <a:lnTo>
                    <a:pt x="4428558" y="1399287"/>
                  </a:lnTo>
                  <a:lnTo>
                    <a:pt x="4432567" y="1379562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720458"/>
              <a:ext cx="0" cy="1536065"/>
            </a:xfrm>
            <a:custGeom>
              <a:avLst/>
              <a:gdLst/>
              <a:ahLst/>
              <a:cxnLst/>
              <a:rect l="l" t="t" r="r" b="b"/>
              <a:pathLst>
                <a:path w="0" h="1536064">
                  <a:moveTo>
                    <a:pt x="0" y="15357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7077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6950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6823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5044" y="799310"/>
            <a:ext cx="3989704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dirty="0" sz="1100" spc="-5" i="1">
                <a:latin typeface="LM Sans 10"/>
                <a:cs typeface="LM Sans 10"/>
              </a:rPr>
              <a:t>Let 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10" i="1">
                <a:latin typeface="LM Sans 10"/>
                <a:cs typeface="LM Sans 10"/>
              </a:rPr>
              <a:t>be </a:t>
            </a:r>
            <a:r>
              <a:rPr dirty="0" sz="1100" spc="-5" i="1">
                <a:latin typeface="LM Sans 10"/>
                <a:cs typeface="LM Sans 10"/>
              </a:rPr>
              <a:t>in </a:t>
            </a:r>
            <a:r>
              <a:rPr dirty="0" sz="1100" spc="20">
                <a:latin typeface="Arial"/>
                <a:cs typeface="Arial"/>
              </a:rPr>
              <a:t>R</a:t>
            </a:r>
            <a:r>
              <a:rPr dirty="0" baseline="27777" sz="1200" spc="30" i="1">
                <a:latin typeface="LM Sans 8"/>
                <a:cs typeface="LM Sans 8"/>
              </a:rPr>
              <a:t>n</a:t>
            </a:r>
            <a:r>
              <a:rPr dirty="0" baseline="27777" sz="1200" spc="30" i="1">
                <a:latin typeface="DejaVu Sans Condensed"/>
                <a:cs typeface="DejaVu Sans Condensed"/>
              </a:rPr>
              <a:t>×</a:t>
            </a:r>
            <a:r>
              <a:rPr dirty="0" baseline="27777" sz="1200" spc="30" i="1">
                <a:latin typeface="LM Sans 8"/>
                <a:cs typeface="LM Sans 8"/>
              </a:rPr>
              <a:t>n</a:t>
            </a:r>
            <a:r>
              <a:rPr dirty="0" sz="1100" spc="20" i="1">
                <a:latin typeface="LM Sans 10"/>
                <a:cs typeface="LM Sans 10"/>
              </a:rPr>
              <a:t>. </a:t>
            </a:r>
            <a:r>
              <a:rPr dirty="0" sz="1100" spc="-10" i="1">
                <a:latin typeface="LM Sans 10"/>
                <a:cs typeface="LM Sans 10"/>
              </a:rPr>
              <a:t>The followings </a:t>
            </a:r>
            <a:r>
              <a:rPr dirty="0" sz="1100" spc="-15" i="1">
                <a:latin typeface="LM Sans 10"/>
                <a:cs typeface="LM Sans 10"/>
              </a:rPr>
              <a:t>are</a:t>
            </a:r>
            <a:r>
              <a:rPr dirty="0" sz="1100" spc="80" i="1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equivalent:</a:t>
            </a:r>
            <a:endParaRPr sz="1100">
              <a:latin typeface="LM Sans 10"/>
              <a:cs typeface="LM Sans 10"/>
            </a:endParaRPr>
          </a:p>
          <a:p>
            <a:pPr marL="3403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M Sans 10"/>
              <a:buAutoNum type="arabicPeriod"/>
              <a:tabLst>
                <a:tab pos="340995" algn="l"/>
              </a:tabLst>
            </a:pP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 </a:t>
            </a:r>
            <a:r>
              <a:rPr dirty="0" sz="1100" spc="-10" i="1">
                <a:latin typeface="DejaVu Sans Condensed"/>
                <a:cs typeface="DejaVu Sans Condensed"/>
              </a:rPr>
              <a:t>ƒ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4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0</a:t>
            </a:r>
            <a:r>
              <a:rPr dirty="0" sz="1100" spc="-10" i="1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403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M Sans 10"/>
              <a:buAutoNum type="arabicPeriod"/>
              <a:tabLst>
                <a:tab pos="340995" algn="l"/>
              </a:tabLst>
            </a:pP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 i="1">
                <a:latin typeface="LM Sans 10"/>
                <a:cs typeface="LM Sans 10"/>
              </a:rPr>
              <a:t>has</a:t>
            </a:r>
            <a:r>
              <a:rPr dirty="0" sz="1100" spc="-5" i="1">
                <a:solidFill>
                  <a:srgbClr val="FF7F00"/>
                </a:solidFill>
                <a:latin typeface="LM Sans 10"/>
                <a:cs typeface="LM Sans 10"/>
              </a:rPr>
              <a:t>full </a:t>
            </a:r>
            <a:r>
              <a:rPr dirty="0" sz="1100" spc="-10" i="1">
                <a:solidFill>
                  <a:srgbClr val="FF7F00"/>
                </a:solidFill>
                <a:latin typeface="LM Sans 10"/>
                <a:cs typeface="LM Sans 10"/>
              </a:rPr>
              <a:t>rank</a:t>
            </a:r>
            <a:r>
              <a:rPr dirty="0" sz="1100" spc="-10" i="1">
                <a:latin typeface="LM Sans 10"/>
                <a:cs typeface="LM Sans 10"/>
              </a:rPr>
              <a:t>, </a:t>
            </a:r>
            <a:r>
              <a:rPr dirty="0" sz="1100" spc="-5" i="1">
                <a:latin typeface="LM Sans 10"/>
                <a:cs typeface="LM Sans 10"/>
              </a:rPr>
              <a:t>i.e. </a:t>
            </a:r>
            <a:r>
              <a:rPr dirty="0" sz="1100" spc="10" i="1">
                <a:latin typeface="LM Sans 10"/>
                <a:cs typeface="LM Sans 10"/>
              </a:rPr>
              <a:t>rk</a:t>
            </a:r>
            <a:r>
              <a:rPr dirty="0" sz="1100" spc="10">
                <a:latin typeface="LM Sans 10"/>
                <a:cs typeface="LM Sans 10"/>
              </a:rPr>
              <a:t>(</a:t>
            </a:r>
            <a:r>
              <a:rPr dirty="0" sz="1100" spc="10" i="1">
                <a:latin typeface="LM Sans 10"/>
                <a:cs typeface="LM Sans 10"/>
              </a:rPr>
              <a:t>A</a:t>
            </a:r>
            <a:r>
              <a:rPr dirty="0" sz="1100" spc="10">
                <a:latin typeface="LM Sans 10"/>
                <a:cs typeface="LM Sans 10"/>
              </a:rPr>
              <a:t>)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15">
                <a:latin typeface="LM Sans 10"/>
                <a:cs typeface="LM Sans 10"/>
              </a:rPr>
              <a:t> </a:t>
            </a:r>
            <a:r>
              <a:rPr dirty="0" sz="1100" spc="5" i="1">
                <a:latin typeface="LM Sans 10"/>
                <a:cs typeface="LM Sans 10"/>
              </a:rPr>
              <a:t>n.</a:t>
            </a:r>
            <a:endParaRPr sz="1100">
              <a:latin typeface="LM Sans 10"/>
              <a:cs typeface="LM Sans 10"/>
            </a:endParaRPr>
          </a:p>
          <a:p>
            <a:pPr marL="3403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M Sans 10"/>
              <a:buAutoNum type="arabicPeriod"/>
              <a:tabLst>
                <a:tab pos="340995" algn="l"/>
              </a:tabLst>
            </a:pP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5" i="1">
                <a:latin typeface="LM Sans 10"/>
                <a:cs typeface="LM Sans 10"/>
              </a:rPr>
              <a:t>is </a:t>
            </a:r>
            <a:r>
              <a:rPr dirty="0" sz="1100" spc="-10" i="1">
                <a:latin typeface="LM Sans 10"/>
                <a:cs typeface="LM Sans 10"/>
              </a:rPr>
              <a:t>regular.</a:t>
            </a:r>
            <a:endParaRPr sz="1100">
              <a:latin typeface="LM Sans 10"/>
              <a:cs typeface="LM Sans 10"/>
            </a:endParaRPr>
          </a:p>
          <a:p>
            <a:pPr marL="340360" marR="6223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M Sans 10"/>
              <a:buAutoNum type="arabicPeriod"/>
              <a:tabLst>
                <a:tab pos="340995" algn="l"/>
              </a:tabLst>
            </a:pPr>
            <a:r>
              <a:rPr dirty="0" sz="1100" spc="-10" i="1">
                <a:latin typeface="LM Sans 10"/>
                <a:cs typeface="LM Sans 10"/>
              </a:rPr>
              <a:t>The </a:t>
            </a:r>
            <a:r>
              <a:rPr dirty="0" sz="1100" spc="-5" i="1">
                <a:latin typeface="LM Sans 10"/>
                <a:cs typeface="LM Sans 10"/>
              </a:rPr>
              <a:t>homogeneous system </a:t>
            </a:r>
            <a:r>
              <a:rPr dirty="0" sz="1100" spc="-10" i="1">
                <a:latin typeface="LM Sans 10"/>
                <a:cs typeface="LM Sans 10"/>
              </a:rPr>
              <a:t>AX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-5">
                <a:latin typeface="LM Sans 10"/>
                <a:cs typeface="LM Sans 10"/>
              </a:rPr>
              <a:t>0 </a:t>
            </a:r>
            <a:r>
              <a:rPr dirty="0" sz="1100" spc="-15" i="1">
                <a:latin typeface="LM Sans 10"/>
                <a:cs typeface="LM Sans 10"/>
              </a:rPr>
              <a:t>for </a:t>
            </a:r>
            <a:r>
              <a:rPr dirty="0" sz="1100" spc="-10" i="1">
                <a:latin typeface="LM Sans 10"/>
                <a:cs typeface="LM Sans 10"/>
              </a:rPr>
              <a:t>X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-5">
                <a:latin typeface="Arial"/>
                <a:cs typeface="Arial"/>
              </a:rPr>
              <a:t>R</a:t>
            </a:r>
            <a:r>
              <a:rPr dirty="0" baseline="27777" sz="1200" spc="-7" i="1">
                <a:latin typeface="LM Sans 8"/>
                <a:cs typeface="LM Sans 8"/>
              </a:rPr>
              <a:t>n </a:t>
            </a:r>
            <a:r>
              <a:rPr dirty="0" sz="1100" spc="-5" i="1">
                <a:latin typeface="LM Sans 10"/>
                <a:cs typeface="LM Sans 10"/>
              </a:rPr>
              <a:t>has only trivial  </a:t>
            </a:r>
            <a:r>
              <a:rPr dirty="0" sz="1100" spc="-5" i="1">
                <a:latin typeface="LM Sans 10"/>
                <a:cs typeface="LM Sans 10"/>
              </a:rPr>
              <a:t>solution.</a:t>
            </a:r>
            <a:endParaRPr sz="1100">
              <a:latin typeface="LM Sans 10"/>
              <a:cs typeface="LM Sans 10"/>
            </a:endParaRPr>
          </a:p>
          <a:p>
            <a:pPr marL="3403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M Sans 10"/>
              <a:buAutoNum type="arabicPeriod"/>
              <a:tabLst>
                <a:tab pos="340995" algn="l"/>
              </a:tabLst>
            </a:pPr>
            <a:r>
              <a:rPr dirty="0" sz="1100" spc="-10" i="1">
                <a:latin typeface="LM Sans 10"/>
                <a:cs typeface="LM Sans 10"/>
              </a:rPr>
              <a:t>The linear </a:t>
            </a:r>
            <a:r>
              <a:rPr dirty="0" sz="1100" spc="-5" i="1">
                <a:latin typeface="LM Sans 10"/>
                <a:cs typeface="LM Sans 10"/>
              </a:rPr>
              <a:t>system </a:t>
            </a:r>
            <a:r>
              <a:rPr dirty="0" sz="1100" spc="-10" i="1">
                <a:latin typeface="LM Sans 10"/>
                <a:cs typeface="LM Sans 10"/>
              </a:rPr>
              <a:t>AX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10" i="1">
                <a:latin typeface="LM Sans 10"/>
                <a:cs typeface="LM Sans 10"/>
              </a:rPr>
              <a:t>b, </a:t>
            </a:r>
            <a:r>
              <a:rPr dirty="0" sz="1100" spc="-15" i="1">
                <a:latin typeface="LM Sans 10"/>
                <a:cs typeface="LM Sans 10"/>
              </a:rPr>
              <a:t>for </a:t>
            </a:r>
            <a:r>
              <a:rPr dirty="0" sz="1100" spc="15" i="1">
                <a:latin typeface="LM Sans 10"/>
                <a:cs typeface="LM Sans 10"/>
              </a:rPr>
              <a:t>X</a:t>
            </a:r>
            <a:r>
              <a:rPr dirty="0" sz="1100" spc="1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LM Sans 10"/>
                <a:cs typeface="LM Sans 10"/>
              </a:rPr>
              <a:t>b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-5">
                <a:latin typeface="Arial"/>
                <a:cs typeface="Arial"/>
              </a:rPr>
              <a:t>R</a:t>
            </a:r>
            <a:r>
              <a:rPr dirty="0" baseline="27777" sz="1200" spc="-7" i="1">
                <a:latin typeface="LM Sans 8"/>
                <a:cs typeface="LM Sans 8"/>
              </a:rPr>
              <a:t>n </a:t>
            </a:r>
            <a:r>
              <a:rPr dirty="0" sz="1100" spc="-5" i="1">
                <a:latin typeface="LM Sans 10"/>
                <a:cs typeface="LM Sans 10"/>
              </a:rPr>
              <a:t>has </a:t>
            </a:r>
            <a:r>
              <a:rPr dirty="0" sz="1100" spc="-10" i="1">
                <a:latin typeface="LM Sans 10"/>
                <a:cs typeface="LM Sans 10"/>
              </a:rPr>
              <a:t>unique</a:t>
            </a:r>
            <a:r>
              <a:rPr dirty="0" sz="1100" spc="-125" i="1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solution.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406895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385899"/>
            <a:ext cx="6286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Definition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451120"/>
            <a:ext cx="4483735" cy="1254125"/>
            <a:chOff x="87743" y="451120"/>
            <a:chExt cx="4483735" cy="1254125"/>
          </a:xfrm>
        </p:grpSpPr>
        <p:sp>
          <p:nvSpPr>
            <p:cNvPr id="5" name="object 5"/>
            <p:cNvSpPr/>
            <p:nvPr/>
          </p:nvSpPr>
          <p:spPr>
            <a:xfrm>
              <a:off x="87744" y="582066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1603476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1590776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451129"/>
              <a:ext cx="50749" cy="11523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626338"/>
              <a:ext cx="4432935" cy="1028065"/>
            </a:xfrm>
            <a:custGeom>
              <a:avLst/>
              <a:gdLst/>
              <a:ahLst/>
              <a:cxnLst/>
              <a:rect l="l" t="t" r="r" b="b"/>
              <a:pathLst>
                <a:path w="4432935" h="1028064">
                  <a:moveTo>
                    <a:pt x="4432567" y="0"/>
                  </a:moveTo>
                  <a:lnTo>
                    <a:pt x="0" y="0"/>
                  </a:lnTo>
                  <a:lnTo>
                    <a:pt x="0" y="977138"/>
                  </a:lnTo>
                  <a:lnTo>
                    <a:pt x="4008" y="996862"/>
                  </a:lnTo>
                  <a:lnTo>
                    <a:pt x="14922" y="1013015"/>
                  </a:lnTo>
                  <a:lnTo>
                    <a:pt x="31075" y="1023929"/>
                  </a:lnTo>
                  <a:lnTo>
                    <a:pt x="50800" y="1027938"/>
                  </a:lnTo>
                  <a:lnTo>
                    <a:pt x="4381767" y="1027938"/>
                  </a:lnTo>
                  <a:lnTo>
                    <a:pt x="4401492" y="1023929"/>
                  </a:lnTo>
                  <a:lnTo>
                    <a:pt x="4417644" y="1013015"/>
                  </a:lnTo>
                  <a:lnTo>
                    <a:pt x="4428558" y="996862"/>
                  </a:lnTo>
                  <a:lnTo>
                    <a:pt x="4432567" y="97713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489220"/>
              <a:ext cx="0" cy="1133475"/>
            </a:xfrm>
            <a:custGeom>
              <a:avLst/>
              <a:gdLst/>
              <a:ahLst/>
              <a:cxnLst/>
              <a:rect l="l" t="t" r="r" b="b"/>
              <a:pathLst>
                <a:path w="0" h="1133475">
                  <a:moveTo>
                    <a:pt x="0" y="11333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4765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4638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4511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0444" y="611834"/>
            <a:ext cx="2732405" cy="400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332230" algn="l"/>
              </a:tabLst>
            </a:pPr>
            <a:r>
              <a:rPr dirty="0" sz="1100" spc="-5">
                <a:latin typeface="LM Sans 10"/>
                <a:cs typeface="LM Sans 10"/>
              </a:rPr>
              <a:t>The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trace</a:t>
            </a:r>
            <a:r>
              <a:rPr dirty="0" sz="1100" spc="-5">
                <a:latin typeface="LM Sans 10"/>
                <a:cs typeface="LM Sans 10"/>
              </a:rPr>
              <a:t>of </a:t>
            </a:r>
            <a:r>
              <a:rPr dirty="0" sz="1100" spc="-10">
                <a:latin typeface="LM Sans 10"/>
                <a:cs typeface="LM Sans 10"/>
              </a:rPr>
              <a:t>a</a:t>
            </a:r>
            <a:r>
              <a:rPr dirty="0" sz="1100" spc="-5">
                <a:latin typeface="LM Sans 10"/>
                <a:cs typeface="LM Sans 10"/>
              </a:rPr>
              <a:t> matrix	</a:t>
            </a:r>
            <a:r>
              <a:rPr dirty="0" sz="1100" spc="-10" i="1">
                <a:latin typeface="LM Sans 10"/>
                <a:cs typeface="LM Sans 10"/>
              </a:rPr>
              <a:t>A </a:t>
            </a:r>
            <a:r>
              <a:rPr dirty="0" sz="1100" spc="-140" i="1">
                <a:latin typeface="DejaVu Sans Condensed"/>
                <a:cs typeface="DejaVu Sans Condensed"/>
              </a:rPr>
              <a:t>∈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 </a:t>
            </a:r>
            <a:r>
              <a:rPr dirty="0" sz="1100" spc="-5">
                <a:latin typeface="LM Sans 10"/>
                <a:cs typeface="LM Sans 10"/>
              </a:rPr>
              <a:t>is </a:t>
            </a:r>
            <a:r>
              <a:rPr dirty="0" sz="1100" spc="-10">
                <a:latin typeface="LM Sans 10"/>
                <a:cs typeface="LM Sans 10"/>
              </a:rPr>
              <a:t>defined </a:t>
            </a:r>
            <a:r>
              <a:rPr dirty="0" sz="1100" spc="-5">
                <a:latin typeface="LM Sans 10"/>
                <a:cs typeface="LM Sans 10"/>
              </a:rPr>
              <a:t>as:</a:t>
            </a:r>
            <a:endParaRPr sz="1100">
              <a:latin typeface="LM Sans 10"/>
              <a:cs typeface="LM Sans 10"/>
            </a:endParaRPr>
          </a:p>
          <a:p>
            <a:pPr algn="r" marR="343535">
              <a:lnSpc>
                <a:spcPct val="100000"/>
              </a:lnSpc>
              <a:spcBef>
                <a:spcPts val="680"/>
              </a:spcBef>
            </a:pP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1956" y="869491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94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1744" y="1060080"/>
            <a:ext cx="768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4725" y="1001114"/>
            <a:ext cx="91884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2790" algn="l"/>
              </a:tabLst>
            </a:pPr>
            <a:r>
              <a:rPr dirty="0" sz="1100" spc="-5" i="1">
                <a:latin typeface="LM Sans 10"/>
                <a:cs typeface="LM Sans 10"/>
              </a:rPr>
              <a:t>tr</a:t>
            </a:r>
            <a:r>
              <a:rPr dirty="0" sz="1100" spc="-25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0">
                <a:latin typeface="LM Sans 10"/>
                <a:cs typeface="LM Sans 10"/>
              </a:rPr>
              <a:t>)</a:t>
            </a:r>
            <a:r>
              <a:rPr dirty="0" sz="1100" spc="-6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	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85" i="1">
                <a:latin typeface="LM Sans 10"/>
                <a:cs typeface="LM Sans 10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743" y="1806193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4432567" y="19836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5844" y="1207095"/>
            <a:ext cx="2428240" cy="786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LM Sans 8"/>
                <a:cs typeface="LM Sans 8"/>
              </a:rPr>
              <a:t>i</a:t>
            </a:r>
            <a:r>
              <a:rPr dirty="0" sz="800" spc="-204" i="1">
                <a:latin typeface="LM Sans 8"/>
                <a:cs typeface="LM Sans 8"/>
              </a:rPr>
              <a:t> </a:t>
            </a:r>
            <a:r>
              <a:rPr dirty="0" sz="800" spc="-5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5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LM Sans 10"/>
                <a:cs typeface="LM Sans 10"/>
              </a:rPr>
              <a:t>the </a:t>
            </a:r>
            <a:r>
              <a:rPr dirty="0" sz="1100" spc="-10">
                <a:latin typeface="LM Sans 10"/>
                <a:cs typeface="LM Sans 10"/>
              </a:rPr>
              <a:t>sum </a:t>
            </a:r>
            <a:r>
              <a:rPr dirty="0" sz="1100" spc="-5">
                <a:latin typeface="LM Sans 10"/>
                <a:cs typeface="LM Sans 10"/>
              </a:rPr>
              <a:t>of the diagonal elements of</a:t>
            </a:r>
            <a:r>
              <a:rPr dirty="0" sz="1100" spc="-4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Example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743" y="1850428"/>
            <a:ext cx="4483735" cy="835660"/>
            <a:chOff x="87743" y="1850428"/>
            <a:chExt cx="4483735" cy="835660"/>
          </a:xfrm>
        </p:grpSpPr>
        <p:sp>
          <p:nvSpPr>
            <p:cNvPr id="21" name="object 21"/>
            <p:cNvSpPr/>
            <p:nvPr/>
          </p:nvSpPr>
          <p:spPr>
            <a:xfrm>
              <a:off x="87744" y="1991918"/>
              <a:ext cx="4432566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8544" y="2584005"/>
              <a:ext cx="101600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89344" y="2571305"/>
              <a:ext cx="4381715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20311" y="1850440"/>
              <a:ext cx="50749" cy="7335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743" y="2036191"/>
              <a:ext cx="4432935" cy="598805"/>
            </a:xfrm>
            <a:custGeom>
              <a:avLst/>
              <a:gdLst/>
              <a:ahLst/>
              <a:cxnLst/>
              <a:rect l="l" t="t" r="r" b="b"/>
              <a:pathLst>
                <a:path w="4432935" h="598805">
                  <a:moveTo>
                    <a:pt x="4432567" y="0"/>
                  </a:moveTo>
                  <a:lnTo>
                    <a:pt x="0" y="0"/>
                  </a:lnTo>
                  <a:lnTo>
                    <a:pt x="0" y="547814"/>
                  </a:lnTo>
                  <a:lnTo>
                    <a:pt x="4008" y="567539"/>
                  </a:lnTo>
                  <a:lnTo>
                    <a:pt x="14922" y="583692"/>
                  </a:lnTo>
                  <a:lnTo>
                    <a:pt x="31075" y="594606"/>
                  </a:lnTo>
                  <a:lnTo>
                    <a:pt x="50800" y="598614"/>
                  </a:lnTo>
                  <a:lnTo>
                    <a:pt x="4381767" y="598614"/>
                  </a:lnTo>
                  <a:lnTo>
                    <a:pt x="4401492" y="594606"/>
                  </a:lnTo>
                  <a:lnTo>
                    <a:pt x="4417644" y="583692"/>
                  </a:lnTo>
                  <a:lnTo>
                    <a:pt x="4428558" y="567539"/>
                  </a:lnTo>
                  <a:lnTo>
                    <a:pt x="4432567" y="54781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20311" y="1888528"/>
              <a:ext cx="0" cy="715010"/>
            </a:xfrm>
            <a:custGeom>
              <a:avLst/>
              <a:gdLst/>
              <a:ahLst/>
              <a:cxnLst/>
              <a:rect l="l" t="t" r="r" b="b"/>
              <a:pathLst>
                <a:path w="0" h="715010">
                  <a:moveTo>
                    <a:pt x="0" y="714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20311" y="18758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520311" y="18631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20311" y="18504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349286" y="2186557"/>
            <a:ext cx="239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70">
                <a:latin typeface="Arial"/>
                <a:cs typeface="Arial"/>
              </a:rPr>
              <a:t></a:t>
            </a:r>
            <a:r>
              <a:rPr dirty="0" sz="1100" spc="-135">
                <a:latin typeface="Arial"/>
                <a:cs typeface="Arial"/>
              </a:rPr>
              <a:t>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23886" y="1937180"/>
            <a:ext cx="359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70">
                <a:latin typeface="Arial"/>
                <a:cs typeface="Arial"/>
              </a:rPr>
              <a:t></a:t>
            </a:r>
            <a:r>
              <a:rPr dirty="0" sz="1100" spc="-135">
                <a:latin typeface="Arial"/>
                <a:cs typeface="Arial"/>
              </a:rPr>
              <a:t></a:t>
            </a:r>
            <a:r>
              <a:rPr dirty="0" baseline="-42929" sz="1650" spc="-7">
                <a:latin typeface="LM Sans 10"/>
                <a:cs typeface="LM Sans 10"/>
              </a:rPr>
              <a:t>2</a:t>
            </a:r>
            <a:endParaRPr baseline="-42929" sz="165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2533" y="2043365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62874" y="2387509"/>
            <a:ext cx="594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Sans 10"/>
                <a:cs typeface="LM Sans 10"/>
              </a:rPr>
              <a:t>1 </a:t>
            </a: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>
                <a:latin typeface="LM Sans 10"/>
                <a:cs typeface="LM Sans 10"/>
              </a:rPr>
              <a:t>2</a:t>
            </a:r>
            <a:r>
              <a:rPr dirty="0" sz="1100" spc="7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4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36792" y="1937180"/>
            <a:ext cx="359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42929" sz="1650" spc="-7">
                <a:latin typeface="LM Sans 10"/>
                <a:cs typeface="LM Sans 10"/>
              </a:rPr>
              <a:t>1</a:t>
            </a:r>
            <a:r>
              <a:rPr dirty="0" sz="1100" spc="-135">
                <a:latin typeface="Arial"/>
                <a:cs typeface="Arial"/>
              </a:rPr>
              <a:t></a:t>
            </a:r>
            <a:r>
              <a:rPr dirty="0" sz="1100" spc="170">
                <a:latin typeface="Arial"/>
                <a:cs typeface="Arial"/>
              </a:rPr>
              <a:t>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31504" y="2186557"/>
            <a:ext cx="239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"/>
                <a:cs typeface="Arial"/>
              </a:rPr>
              <a:t></a:t>
            </a:r>
            <a:r>
              <a:rPr dirty="0" sz="1100" spc="170">
                <a:latin typeface="Arial"/>
                <a:cs typeface="Arial"/>
              </a:rPr>
              <a:t>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13815" y="2215653"/>
            <a:ext cx="2180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1315" algn="l"/>
                <a:tab pos="1182370" algn="l"/>
              </a:tabLst>
            </a:pPr>
            <a:r>
              <a:rPr dirty="0" sz="1100" spc="-5" i="1">
                <a:latin typeface="LM Sans 10"/>
                <a:cs typeface="LM Sans 10"/>
              </a:rPr>
              <a:t>tr	</a:t>
            </a:r>
            <a:r>
              <a:rPr dirty="0" sz="1100" spc="-5">
                <a:latin typeface="LM Sans 10"/>
                <a:cs typeface="LM Sans 10"/>
              </a:rPr>
              <a:t>0 </a:t>
            </a:r>
            <a:r>
              <a:rPr dirty="0" sz="1100" spc="265">
                <a:latin typeface="LM Sans 10"/>
                <a:cs typeface="LM Sans 10"/>
              </a:rPr>
              <a:t> </a:t>
            </a:r>
            <a:r>
              <a:rPr dirty="0" sz="1100" spc="5" i="1">
                <a:latin typeface="DejaVu Sans Condensed"/>
                <a:cs typeface="DejaVu Sans Condensed"/>
              </a:rPr>
              <a:t>−</a:t>
            </a:r>
            <a:r>
              <a:rPr dirty="0" sz="1100" spc="5">
                <a:latin typeface="LM Sans 10"/>
                <a:cs typeface="LM Sans 10"/>
              </a:rPr>
              <a:t>3 </a:t>
            </a:r>
            <a:r>
              <a:rPr dirty="0" sz="1100" spc="26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4	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8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2</a:t>
            </a:r>
            <a:r>
              <a:rPr dirty="0" sz="1100" spc="-135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85" i="1">
                <a:latin typeface="DejaVu Sans Condensed"/>
                <a:cs typeface="DejaVu Sans Condensed"/>
              </a:rPr>
              <a:t> </a:t>
            </a:r>
            <a:r>
              <a:rPr dirty="0" sz="1100" spc="-5">
                <a:latin typeface="LM Sans 10"/>
                <a:cs typeface="LM Sans 10"/>
              </a:rPr>
              <a:t>3</a:t>
            </a:r>
            <a:r>
              <a:rPr dirty="0" sz="1100" spc="-13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+</a:t>
            </a:r>
            <a:r>
              <a:rPr dirty="0" sz="1100" spc="-13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4</a:t>
            </a:r>
            <a:r>
              <a:rPr dirty="0" sz="1100" spc="-8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80">
                <a:latin typeface="LM Sans 10"/>
                <a:cs typeface="LM Sans 10"/>
              </a:rPr>
              <a:t> </a:t>
            </a:r>
            <a:r>
              <a:rPr dirty="0" sz="1100" spc="-55">
                <a:latin typeface="LM Sans 10"/>
                <a:cs typeface="LM Sans 10"/>
              </a:rPr>
              <a:t>3</a:t>
            </a:r>
            <a:r>
              <a:rPr dirty="0" sz="1100" spc="-55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8" name="object 3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10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089" y="109543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7532" y="968207"/>
            <a:ext cx="267208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5" i="1">
                <a:latin typeface="LM Sans 10"/>
                <a:cs typeface="LM Sans 10"/>
              </a:rPr>
              <a:t>tr</a:t>
            </a:r>
            <a:r>
              <a:rPr dirty="0" sz="1100" spc="-254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2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+</a:t>
            </a:r>
            <a:r>
              <a:rPr dirty="0" sz="1100" spc="-125">
                <a:latin typeface="LM Sans 10"/>
                <a:cs typeface="LM Sans 10"/>
              </a:rPr>
              <a:t> </a:t>
            </a:r>
            <a:r>
              <a:rPr dirty="0" sz="1100" spc="35" i="1">
                <a:latin typeface="LM Sans 10"/>
                <a:cs typeface="LM Sans 10"/>
              </a:rPr>
              <a:t>B</a:t>
            </a:r>
            <a:r>
              <a:rPr dirty="0" sz="1100" spc="35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70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tr</a:t>
            </a:r>
            <a:r>
              <a:rPr dirty="0" sz="1100" spc="-250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10">
                <a:latin typeface="LM Sans 10"/>
                <a:cs typeface="LM Sans 10"/>
              </a:rPr>
              <a:t>)</a:t>
            </a:r>
            <a:r>
              <a:rPr dirty="0" sz="1100" spc="-12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+</a:t>
            </a:r>
            <a:r>
              <a:rPr dirty="0" sz="1100" spc="-12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tr</a:t>
            </a:r>
            <a:r>
              <a:rPr dirty="0" sz="1100" spc="-250" i="1">
                <a:latin typeface="LM Sans 10"/>
                <a:cs typeface="LM Sans 10"/>
              </a:rPr>
              <a:t> </a:t>
            </a:r>
            <a:r>
              <a:rPr dirty="0" sz="1100" spc="15">
                <a:latin typeface="LM Sans 10"/>
                <a:cs typeface="LM Sans 10"/>
              </a:rPr>
              <a:t>(</a:t>
            </a:r>
            <a:r>
              <a:rPr dirty="0" sz="1100" spc="15" i="1">
                <a:latin typeface="LM Sans 10"/>
                <a:cs typeface="LM Sans 10"/>
              </a:rPr>
              <a:t>B</a:t>
            </a:r>
            <a:r>
              <a:rPr dirty="0" sz="1100" spc="15">
                <a:latin typeface="LM Sans 10"/>
                <a:cs typeface="LM Sans 10"/>
              </a:rPr>
              <a:t>),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15">
                <a:latin typeface="LM Sans 10"/>
                <a:cs typeface="LM Sans 10"/>
              </a:rPr>
              <a:t>for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55" i="1">
                <a:latin typeface="LM Sans 10"/>
                <a:cs typeface="LM Sans 10"/>
              </a:rPr>
              <a:t>A</a:t>
            </a:r>
            <a:r>
              <a:rPr dirty="0" sz="1100" spc="-55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B</a:t>
            </a:r>
            <a:r>
              <a:rPr dirty="0" sz="1100" spc="20" i="1">
                <a:latin typeface="LM Sans 10"/>
                <a:cs typeface="LM Sans 10"/>
              </a:rPr>
              <a:t> 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endParaRPr baseline="27777" sz="1200">
              <a:latin typeface="LM Sans 8"/>
              <a:cs typeface="LM Sans 8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dirty="0" sz="1100" spc="-5" i="1">
                <a:latin typeface="LM Sans 10"/>
                <a:cs typeface="LM Sans 10"/>
              </a:rPr>
              <a:t>tr</a:t>
            </a:r>
            <a:r>
              <a:rPr dirty="0" sz="1100" spc="-254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kA</a:t>
            </a:r>
            <a:r>
              <a:rPr dirty="0" sz="1100" spc="-10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ktr</a:t>
            </a:r>
            <a:r>
              <a:rPr dirty="0" sz="1100" spc="-250" i="1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(</a:t>
            </a:r>
            <a:r>
              <a:rPr dirty="0" sz="1100" spc="-5" i="1">
                <a:latin typeface="LM Sans 10"/>
                <a:cs typeface="LM Sans 10"/>
              </a:rPr>
              <a:t>A</a:t>
            </a:r>
            <a:r>
              <a:rPr dirty="0" sz="1100" spc="-5">
                <a:latin typeface="LM Sans 10"/>
                <a:cs typeface="LM Sans 10"/>
              </a:rPr>
              <a:t>),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15">
                <a:latin typeface="LM Sans 10"/>
                <a:cs typeface="LM Sans 10"/>
              </a:rPr>
              <a:t>for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k</a:t>
            </a:r>
            <a:r>
              <a:rPr dirty="0" sz="1100" spc="20" i="1">
                <a:latin typeface="LM Sans 10"/>
                <a:cs typeface="LM Sans 10"/>
              </a:rPr>
              <a:t> 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-55">
                <a:latin typeface="Arial"/>
                <a:cs typeface="Arial"/>
              </a:rPr>
              <a:t>R</a:t>
            </a:r>
            <a:r>
              <a:rPr dirty="0" sz="1100" spc="-55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70" i="1">
                <a:latin typeface="LM Sans 10"/>
                <a:cs typeface="LM Sans 10"/>
              </a:rPr>
              <a:t> 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r>
              <a:rPr dirty="0" baseline="27777" sz="1200" spc="15" i="1">
                <a:latin typeface="DejaVu Sans Condensed"/>
                <a:cs typeface="DejaVu Sans Condensed"/>
              </a:rPr>
              <a:t>×</a:t>
            </a:r>
            <a:r>
              <a:rPr dirty="0" baseline="27777" sz="1200" spc="15" i="1">
                <a:latin typeface="LM Sans 8"/>
                <a:cs typeface="LM Sans 8"/>
              </a:rPr>
              <a:t>n</a:t>
            </a:r>
            <a:endParaRPr baseline="27777" sz="1200">
              <a:latin typeface="LM Sans 8"/>
              <a:cs typeface="LM Sans 8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dirty="0" sz="1100" spc="-5" i="1">
                <a:latin typeface="LM Sans 10"/>
                <a:cs typeface="LM Sans 10"/>
              </a:rPr>
              <a:t>tr</a:t>
            </a:r>
            <a:r>
              <a:rPr dirty="0" sz="1100" spc="-254" i="1">
                <a:latin typeface="LM Sans 10"/>
                <a:cs typeface="LM Sans 10"/>
              </a:rPr>
              <a:t> </a:t>
            </a:r>
            <a:r>
              <a:rPr dirty="0" sz="1100" spc="10">
                <a:latin typeface="LM Sans 10"/>
                <a:cs typeface="LM Sans 10"/>
              </a:rPr>
              <a:t>(</a:t>
            </a:r>
            <a:r>
              <a:rPr dirty="0" sz="1100" spc="10" i="1">
                <a:latin typeface="LM Sans 10"/>
                <a:cs typeface="LM Sans 10"/>
              </a:rPr>
              <a:t>I</a:t>
            </a:r>
            <a:r>
              <a:rPr dirty="0" baseline="-10416" sz="1200" spc="15" i="1">
                <a:latin typeface="LM Sans 8"/>
                <a:cs typeface="LM Sans 8"/>
              </a:rPr>
              <a:t>n</a:t>
            </a:r>
            <a:r>
              <a:rPr dirty="0" sz="1100" spc="10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n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1100" spc="-5" i="1">
                <a:latin typeface="LM Sans 10"/>
                <a:cs typeface="LM Sans 10"/>
              </a:rPr>
              <a:t>tr</a:t>
            </a:r>
            <a:r>
              <a:rPr dirty="0" sz="1100" spc="-254" i="1">
                <a:latin typeface="LM Sans 10"/>
                <a:cs typeface="LM Sans 10"/>
              </a:rPr>
              <a:t> </a:t>
            </a:r>
            <a:r>
              <a:rPr dirty="0" sz="1100" spc="15">
                <a:latin typeface="LM Sans 10"/>
                <a:cs typeface="LM Sans 10"/>
              </a:rPr>
              <a:t>(</a:t>
            </a:r>
            <a:r>
              <a:rPr dirty="0" sz="1100" spc="15" i="1">
                <a:latin typeface="LM Sans 10"/>
                <a:cs typeface="LM Sans 10"/>
              </a:rPr>
              <a:t>AB</a:t>
            </a:r>
            <a:r>
              <a:rPr dirty="0" sz="1100" spc="15">
                <a:latin typeface="LM Sans 10"/>
                <a:cs typeface="LM Sans 10"/>
              </a:rPr>
              <a:t>)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tr</a:t>
            </a:r>
            <a:r>
              <a:rPr dirty="0" sz="1100" spc="-254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(</a:t>
            </a:r>
            <a:r>
              <a:rPr dirty="0" sz="1100" spc="-10" i="1">
                <a:latin typeface="LM Sans 10"/>
                <a:cs typeface="LM Sans 10"/>
              </a:rPr>
              <a:t>BA</a:t>
            </a:r>
            <a:r>
              <a:rPr dirty="0" sz="1100" spc="-10">
                <a:latin typeface="LM Sans 10"/>
                <a:cs typeface="LM Sans 10"/>
              </a:rPr>
              <a:t>),</a:t>
            </a:r>
            <a:r>
              <a:rPr dirty="0" sz="1100" spc="-5">
                <a:latin typeface="LM Sans 10"/>
                <a:cs typeface="LM Sans 10"/>
              </a:rPr>
              <a:t> </a:t>
            </a:r>
            <a:r>
              <a:rPr dirty="0" sz="1100" spc="-15">
                <a:latin typeface="LM Sans 10"/>
                <a:cs typeface="LM Sans 10"/>
              </a:rPr>
              <a:t>for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A</a:t>
            </a:r>
            <a:r>
              <a:rPr dirty="0" sz="1100" spc="-65" i="1">
                <a:latin typeface="LM Sans 10"/>
                <a:cs typeface="LM Sans 10"/>
              </a:rPr>
              <a:t> 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15" i="1">
                <a:latin typeface="DejaVu Sans Condensed"/>
                <a:cs typeface="DejaVu Sans Condensed"/>
              </a:rPr>
              <a:t> 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baseline="27777" sz="1200" i="1">
                <a:latin typeface="LM Sans 8"/>
                <a:cs typeface="LM Sans 8"/>
              </a:rPr>
              <a:t>n</a:t>
            </a:r>
            <a:r>
              <a:rPr dirty="0" baseline="27777" sz="1200" i="1">
                <a:latin typeface="DejaVu Sans Condensed"/>
                <a:cs typeface="DejaVu Sans Condensed"/>
              </a:rPr>
              <a:t>×</a:t>
            </a:r>
            <a:r>
              <a:rPr dirty="0" baseline="27777" sz="1200" i="1">
                <a:latin typeface="LM Sans 8"/>
                <a:cs typeface="LM Sans 8"/>
              </a:rPr>
              <a:t>m</a:t>
            </a:r>
            <a:r>
              <a:rPr dirty="0" sz="1100" i="1">
                <a:latin typeface="Verdana"/>
                <a:cs typeface="Verdana"/>
              </a:rPr>
              <a:t>,</a:t>
            </a:r>
            <a:r>
              <a:rPr dirty="0" sz="1100" spc="-210" i="1">
                <a:latin typeface="Verdana"/>
                <a:cs typeface="Verdana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B</a:t>
            </a:r>
            <a:r>
              <a:rPr dirty="0" sz="1100" spc="25" i="1">
                <a:latin typeface="LM Sans 10"/>
                <a:cs typeface="LM Sans 10"/>
              </a:rPr>
              <a:t> 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20" i="1">
                <a:latin typeface="DejaVu Sans Condensed"/>
                <a:cs typeface="DejaVu Sans Condensed"/>
              </a:rPr>
              <a:t> </a:t>
            </a:r>
            <a:r>
              <a:rPr dirty="0" sz="1100" spc="20">
                <a:latin typeface="Arial"/>
                <a:cs typeface="Arial"/>
              </a:rPr>
              <a:t>R</a:t>
            </a:r>
            <a:r>
              <a:rPr dirty="0" baseline="27777" sz="1200" spc="30" i="1">
                <a:latin typeface="LM Sans 8"/>
                <a:cs typeface="LM Sans 8"/>
              </a:rPr>
              <a:t>m</a:t>
            </a:r>
            <a:r>
              <a:rPr dirty="0" baseline="27777" sz="1200" spc="30" i="1">
                <a:latin typeface="DejaVu Sans Condensed"/>
                <a:cs typeface="DejaVu Sans Condensed"/>
              </a:rPr>
              <a:t>×</a:t>
            </a:r>
            <a:r>
              <a:rPr dirty="0" baseline="27777" sz="1200" spc="30" i="1">
                <a:latin typeface="LM Sans 8"/>
                <a:cs typeface="LM Sans 8"/>
              </a:rPr>
              <a:t>n</a:t>
            </a:r>
            <a:r>
              <a:rPr dirty="0" sz="1100" spc="2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30547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51550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7255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477545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456549"/>
            <a:ext cx="6286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FFFF"/>
                </a:solidFill>
                <a:latin typeface="LM Sans 12"/>
                <a:cs typeface="LM Sans 12"/>
              </a:rPr>
              <a:t>Definition</a:t>
            </a:r>
            <a:endParaRPr sz="1200">
              <a:latin typeface="LM Sans 12"/>
              <a:cs typeface="LM Sans 1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521770"/>
            <a:ext cx="4483735" cy="1056640"/>
            <a:chOff x="87743" y="521770"/>
            <a:chExt cx="4483735" cy="1056640"/>
          </a:xfrm>
        </p:grpSpPr>
        <p:sp>
          <p:nvSpPr>
            <p:cNvPr id="5" name="object 5"/>
            <p:cNvSpPr/>
            <p:nvPr/>
          </p:nvSpPr>
          <p:spPr>
            <a:xfrm>
              <a:off x="87744" y="652716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544" y="1476806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44" y="1464106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1" y="521779"/>
              <a:ext cx="50749" cy="9550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43" y="696988"/>
              <a:ext cx="4432935" cy="831215"/>
            </a:xfrm>
            <a:custGeom>
              <a:avLst/>
              <a:gdLst/>
              <a:ahLst/>
              <a:cxnLst/>
              <a:rect l="l" t="t" r="r" b="b"/>
              <a:pathLst>
                <a:path w="4432935" h="831215">
                  <a:moveTo>
                    <a:pt x="4432567" y="0"/>
                  </a:moveTo>
                  <a:lnTo>
                    <a:pt x="0" y="0"/>
                  </a:lnTo>
                  <a:lnTo>
                    <a:pt x="0" y="779818"/>
                  </a:lnTo>
                  <a:lnTo>
                    <a:pt x="4008" y="799542"/>
                  </a:lnTo>
                  <a:lnTo>
                    <a:pt x="14922" y="815695"/>
                  </a:lnTo>
                  <a:lnTo>
                    <a:pt x="31075" y="826609"/>
                  </a:lnTo>
                  <a:lnTo>
                    <a:pt x="50800" y="830618"/>
                  </a:lnTo>
                  <a:lnTo>
                    <a:pt x="4381767" y="830618"/>
                  </a:lnTo>
                  <a:lnTo>
                    <a:pt x="4401492" y="826609"/>
                  </a:lnTo>
                  <a:lnTo>
                    <a:pt x="4417644" y="815695"/>
                  </a:lnTo>
                  <a:lnTo>
                    <a:pt x="4428558" y="799542"/>
                  </a:lnTo>
                  <a:lnTo>
                    <a:pt x="4432567" y="77981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1" y="559870"/>
              <a:ext cx="0" cy="935990"/>
            </a:xfrm>
            <a:custGeom>
              <a:avLst/>
              <a:gdLst/>
              <a:ahLst/>
              <a:cxnLst/>
              <a:rect l="l" t="t" r="r" b="b"/>
              <a:pathLst>
                <a:path w="0" h="935990">
                  <a:moveTo>
                    <a:pt x="0" y="9359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1" y="5471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0311" y="5344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0311" y="5217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5844" y="682496"/>
            <a:ext cx="1797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M Sans 10"/>
                <a:cs typeface="LM Sans 10"/>
              </a:rPr>
              <a:t>The</a:t>
            </a:r>
            <a:r>
              <a:rPr dirty="0" sz="1100" spc="-10">
                <a:solidFill>
                  <a:srgbClr val="FF7F00"/>
                </a:solidFill>
                <a:latin typeface="LM Sans 10"/>
                <a:cs typeface="LM Sans 10"/>
              </a:rPr>
              <a:t>characteristic</a:t>
            </a:r>
            <a:r>
              <a:rPr dirty="0" sz="1100" spc="-15">
                <a:solidFill>
                  <a:srgbClr val="FF7F00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FF7F00"/>
                </a:solidFill>
                <a:latin typeface="LM Sans 10"/>
                <a:cs typeface="LM Sans 10"/>
              </a:rPr>
              <a:t>polynomial</a:t>
            </a:r>
            <a:r>
              <a:rPr dirty="0" sz="1100" spc="-5">
                <a:latin typeface="LM Sans 10"/>
                <a:cs typeface="LM Sans 10"/>
              </a:rPr>
              <a:t>of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0829" y="632217"/>
            <a:ext cx="634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-15" i="1">
                <a:latin typeface="LM Sans 10"/>
                <a:cs typeface="LM Sans 10"/>
              </a:rPr>
              <a:t>A </a:t>
            </a:r>
            <a:r>
              <a:rPr dirty="0" baseline="-20202" sz="1650" spc="-209" i="1">
                <a:latin typeface="DejaVu Sans Condensed"/>
                <a:cs typeface="DejaVu Sans Condensed"/>
              </a:rPr>
              <a:t>∈</a:t>
            </a:r>
            <a:r>
              <a:rPr dirty="0" baseline="-20202" sz="1650" spc="-187" i="1">
                <a:latin typeface="DejaVu Sans Condensed"/>
                <a:cs typeface="DejaVu Sans Condensed"/>
              </a:rPr>
              <a:t> </a:t>
            </a:r>
            <a:r>
              <a:rPr dirty="0" baseline="-20202" sz="1650" spc="15">
                <a:latin typeface="Arial"/>
                <a:cs typeface="Arial"/>
              </a:rPr>
              <a:t>R</a:t>
            </a:r>
            <a:r>
              <a:rPr dirty="0" sz="800" spc="10" i="1">
                <a:latin typeface="LM Sans 8"/>
                <a:cs typeface="LM Sans 8"/>
              </a:rPr>
              <a:t>n</a:t>
            </a:r>
            <a:r>
              <a:rPr dirty="0" sz="800" spc="10" i="1">
                <a:latin typeface="DejaVu Sans Condensed"/>
                <a:cs typeface="DejaVu Sans Condensed"/>
              </a:rPr>
              <a:t>×</a:t>
            </a:r>
            <a:r>
              <a:rPr dirty="0" sz="800" spc="10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44" y="973860"/>
            <a:ext cx="4157979" cy="145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02235">
              <a:lnSpc>
                <a:spcPts val="555"/>
              </a:lnSpc>
              <a:spcBef>
                <a:spcPts val="95"/>
              </a:spcBef>
              <a:tabLst>
                <a:tab pos="654685" algn="l"/>
              </a:tabLst>
            </a:pPr>
            <a:r>
              <a:rPr dirty="0" sz="800" spc="20" i="1">
                <a:latin typeface="LM Sans 8"/>
                <a:cs typeface="LM Sans 8"/>
              </a:rPr>
              <a:t>n</a:t>
            </a:r>
            <a:r>
              <a:rPr dirty="0" sz="800" spc="20" i="1">
                <a:latin typeface="DejaVu Sans Condensed"/>
                <a:cs typeface="DejaVu Sans Condensed"/>
              </a:rPr>
              <a:t>−</a:t>
            </a:r>
            <a:r>
              <a:rPr dirty="0" sz="800" spc="20">
                <a:latin typeface="LM Sans 8"/>
                <a:cs typeface="LM Sans 8"/>
              </a:rPr>
              <a:t>1	</a:t>
            </a:r>
            <a:r>
              <a:rPr dirty="0" sz="800" spc="-5" i="1">
                <a:latin typeface="LM Sans 8"/>
                <a:cs typeface="LM Sans 8"/>
              </a:rPr>
              <a:t>n</a:t>
            </a:r>
            <a:r>
              <a:rPr dirty="0" sz="800" spc="40" i="1">
                <a:latin typeface="LM Sans 8"/>
                <a:cs typeface="LM Sans 8"/>
              </a:rPr>
              <a:t> </a:t>
            </a:r>
            <a:r>
              <a:rPr dirty="0" sz="800" spc="-5" i="1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  <a:p>
            <a:pPr algn="ctr" marL="299720">
              <a:lnSpc>
                <a:spcPts val="915"/>
              </a:lnSpc>
              <a:tabLst>
                <a:tab pos="3360420" algn="l"/>
              </a:tabLst>
            </a:pPr>
            <a:r>
              <a:rPr dirty="0" sz="1100" i="1">
                <a:latin typeface="LM Sans 10"/>
                <a:cs typeface="LM Sans 10"/>
              </a:rPr>
              <a:t>p</a:t>
            </a:r>
            <a:r>
              <a:rPr dirty="0" baseline="-13888" sz="1200" i="1">
                <a:latin typeface="LM Sans 8"/>
                <a:cs typeface="LM Sans 8"/>
              </a:rPr>
              <a:t>A</a:t>
            </a:r>
            <a:r>
              <a:rPr dirty="0" sz="1100">
                <a:latin typeface="LM Sans 10"/>
                <a:cs typeface="LM Sans 10"/>
              </a:rPr>
              <a:t>(</a:t>
            </a:r>
            <a:r>
              <a:rPr dirty="0" sz="1100" i="1">
                <a:latin typeface="Verdana"/>
                <a:cs typeface="Verdana"/>
              </a:rPr>
              <a:t>λ</a:t>
            </a:r>
            <a:r>
              <a:rPr dirty="0" sz="1100">
                <a:latin typeface="LM Sans 10"/>
                <a:cs typeface="LM Sans 10"/>
              </a:rPr>
              <a:t>)</a:t>
            </a:r>
            <a:r>
              <a:rPr dirty="0" sz="1100" spc="-6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:=</a:t>
            </a:r>
            <a:r>
              <a:rPr dirty="0" sz="1100" spc="-60">
                <a:latin typeface="LM Sans 10"/>
                <a:cs typeface="LM Sans 10"/>
              </a:rPr>
              <a:t> </a:t>
            </a:r>
            <a:r>
              <a:rPr dirty="0" sz="1100" spc="10" i="1">
                <a:latin typeface="LM Sans 10"/>
                <a:cs typeface="LM Sans 10"/>
              </a:rPr>
              <a:t>det</a:t>
            </a:r>
            <a:r>
              <a:rPr dirty="0" sz="1100" spc="10">
                <a:latin typeface="LM Sans 10"/>
                <a:cs typeface="LM Sans 10"/>
              </a:rPr>
              <a:t>(</a:t>
            </a:r>
            <a:r>
              <a:rPr dirty="0" sz="1100" spc="10" i="1">
                <a:latin typeface="LM Sans 10"/>
                <a:cs typeface="LM Sans 10"/>
              </a:rPr>
              <a:t>A</a:t>
            </a:r>
            <a:r>
              <a:rPr dirty="0" sz="1100" spc="-120" i="1">
                <a:latin typeface="LM Sans 10"/>
                <a:cs typeface="LM Sans 10"/>
              </a:rPr>
              <a:t> </a:t>
            </a:r>
            <a:r>
              <a:rPr dirty="0" sz="1100" spc="15" i="1">
                <a:latin typeface="DejaVu Sans Condensed"/>
                <a:cs typeface="DejaVu Sans Condensed"/>
              </a:rPr>
              <a:t>−</a:t>
            </a:r>
            <a:r>
              <a:rPr dirty="0" sz="1100" spc="-70" i="1">
                <a:latin typeface="DejaVu Sans Condensed"/>
                <a:cs typeface="DejaVu Sans Condensed"/>
              </a:rPr>
              <a:t> </a:t>
            </a:r>
            <a:r>
              <a:rPr dirty="0" sz="1100" spc="5" i="1">
                <a:latin typeface="Verdana"/>
                <a:cs typeface="Verdana"/>
              </a:rPr>
              <a:t>λ</a:t>
            </a:r>
            <a:r>
              <a:rPr dirty="0" sz="1100" spc="5" i="1">
                <a:latin typeface="LM Sans 10"/>
                <a:cs typeface="LM Sans 10"/>
              </a:rPr>
              <a:t>I</a:t>
            </a:r>
            <a:r>
              <a:rPr dirty="0" baseline="-10416" sz="1200" spc="7" i="1">
                <a:latin typeface="LM Sans 8"/>
                <a:cs typeface="LM Sans 8"/>
              </a:rPr>
              <a:t>n</a:t>
            </a:r>
            <a:r>
              <a:rPr dirty="0" sz="1100" spc="5">
                <a:latin typeface="LM Sans 10"/>
                <a:cs typeface="LM Sans 10"/>
              </a:rPr>
              <a:t>)</a:t>
            </a:r>
            <a:r>
              <a:rPr dirty="0" sz="1100" spc="-5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 spc="-60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c</a:t>
            </a:r>
            <a:r>
              <a:rPr dirty="0" baseline="-10416" sz="1200" spc="-7">
                <a:latin typeface="LM Sans 8"/>
                <a:cs typeface="LM Sans 8"/>
              </a:rPr>
              <a:t>0</a:t>
            </a:r>
            <a:r>
              <a:rPr dirty="0" baseline="-10416" sz="1200" spc="15">
                <a:latin typeface="LM Sans 8"/>
                <a:cs typeface="LM Sans 8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+</a:t>
            </a:r>
            <a:r>
              <a:rPr dirty="0" sz="1100" spc="-120">
                <a:latin typeface="LM Sans 10"/>
                <a:cs typeface="LM Sans 10"/>
              </a:rPr>
              <a:t> </a:t>
            </a:r>
            <a:r>
              <a:rPr dirty="0" sz="1100" spc="5" i="1">
                <a:latin typeface="LM Sans 10"/>
                <a:cs typeface="LM Sans 10"/>
              </a:rPr>
              <a:t>c</a:t>
            </a:r>
            <a:r>
              <a:rPr dirty="0" baseline="-10416" sz="1200" spc="7">
                <a:latin typeface="LM Sans 8"/>
                <a:cs typeface="LM Sans 8"/>
              </a:rPr>
              <a:t>1</a:t>
            </a:r>
            <a:r>
              <a:rPr dirty="0" sz="1100" spc="5" i="1">
                <a:latin typeface="Verdana"/>
                <a:cs typeface="Verdana"/>
              </a:rPr>
              <a:t>λ</a:t>
            </a:r>
            <a:r>
              <a:rPr dirty="0" sz="1100" spc="-140" i="1">
                <a:latin typeface="Verdana"/>
                <a:cs typeface="Verdana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+</a:t>
            </a:r>
            <a:r>
              <a:rPr dirty="0" sz="1100" spc="-120">
                <a:latin typeface="LM Sans 10"/>
                <a:cs typeface="LM Sans 10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0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130" i="1">
                <a:latin typeface="DejaVu Sans Condensed"/>
                <a:cs typeface="DejaVu Sans Condensed"/>
              </a:rPr>
              <a:t> </a:t>
            </a:r>
            <a:r>
              <a:rPr dirty="0" sz="1100" spc="-15" i="1">
                <a:latin typeface="DejaVu Sans Condensed"/>
                <a:cs typeface="DejaVu Sans Condensed"/>
              </a:rPr>
              <a:t>·</a:t>
            </a:r>
            <a:r>
              <a:rPr dirty="0" sz="1100" spc="-70" i="1">
                <a:latin typeface="DejaVu Sans Condensed"/>
                <a:cs typeface="DejaVu Sans Condensed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+</a:t>
            </a:r>
            <a:r>
              <a:rPr dirty="0" sz="1100" spc="-120">
                <a:latin typeface="LM Sans 10"/>
                <a:cs typeface="LM Sans 10"/>
              </a:rPr>
              <a:t> </a:t>
            </a:r>
            <a:r>
              <a:rPr dirty="0" sz="1100" spc="15" i="1">
                <a:latin typeface="LM Sans 10"/>
                <a:cs typeface="LM Sans 10"/>
              </a:rPr>
              <a:t>c</a:t>
            </a:r>
            <a:r>
              <a:rPr dirty="0" baseline="-10416" sz="1200" spc="22" i="1">
                <a:latin typeface="LM Sans 8"/>
                <a:cs typeface="LM Sans 8"/>
              </a:rPr>
              <a:t>n</a:t>
            </a:r>
            <a:r>
              <a:rPr dirty="0" baseline="-10416" sz="1200" spc="22" i="1">
                <a:latin typeface="DejaVu Sans Condensed"/>
                <a:cs typeface="DejaVu Sans Condensed"/>
              </a:rPr>
              <a:t>−</a:t>
            </a:r>
            <a:r>
              <a:rPr dirty="0" baseline="-10416" sz="1200" spc="22">
                <a:latin typeface="LM Sans 8"/>
                <a:cs typeface="LM Sans 8"/>
              </a:rPr>
              <a:t>1</a:t>
            </a:r>
            <a:r>
              <a:rPr dirty="0" sz="1100" spc="15" i="1">
                <a:latin typeface="Verdana"/>
                <a:cs typeface="Verdana"/>
              </a:rPr>
              <a:t>λ	</a:t>
            </a:r>
            <a:r>
              <a:rPr dirty="0" sz="1100" spc="-10">
                <a:latin typeface="LM Sans 10"/>
                <a:cs typeface="LM Sans 10"/>
              </a:rPr>
              <a:t>+ </a:t>
            </a:r>
            <a:r>
              <a:rPr dirty="0" sz="1100">
                <a:latin typeface="LM Sans 10"/>
                <a:cs typeface="LM Sans 10"/>
              </a:rPr>
              <a:t>(</a:t>
            </a:r>
            <a:r>
              <a:rPr dirty="0" sz="1100" i="1">
                <a:latin typeface="DejaVu Sans Condensed"/>
                <a:cs typeface="DejaVu Sans Condensed"/>
              </a:rPr>
              <a:t>−</a:t>
            </a:r>
            <a:r>
              <a:rPr dirty="0" sz="1100">
                <a:latin typeface="LM Sans 10"/>
                <a:cs typeface="LM Sans 10"/>
              </a:rPr>
              <a:t>1) </a:t>
            </a:r>
            <a:r>
              <a:rPr dirty="0" sz="1100" spc="-15" i="1">
                <a:latin typeface="Verdana"/>
                <a:cs typeface="Verdana"/>
              </a:rPr>
              <a:t>λ</a:t>
            </a:r>
            <a:r>
              <a:rPr dirty="0" sz="1100" spc="6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LM Sans 10"/>
                <a:cs typeface="LM Sans 10"/>
              </a:rPr>
              <a:t>where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20" i="1">
                <a:latin typeface="LM Sans 10"/>
                <a:cs typeface="LM Sans 10"/>
              </a:rPr>
              <a:t>c</a:t>
            </a:r>
            <a:r>
              <a:rPr dirty="0" baseline="-10416" sz="1200" spc="-30">
                <a:latin typeface="LM Sans 8"/>
                <a:cs typeface="LM Sans 8"/>
              </a:rPr>
              <a:t>0</a:t>
            </a:r>
            <a:r>
              <a:rPr dirty="0" sz="1100" spc="-20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20" i="1">
                <a:latin typeface="LM Sans 10"/>
                <a:cs typeface="LM Sans 10"/>
              </a:rPr>
              <a:t>c</a:t>
            </a:r>
            <a:r>
              <a:rPr dirty="0" baseline="-10416" sz="1200" spc="-30">
                <a:latin typeface="LM Sans 8"/>
                <a:cs typeface="LM Sans 8"/>
              </a:rPr>
              <a:t>1</a:t>
            </a:r>
            <a:r>
              <a:rPr dirty="0" sz="1100" spc="-20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.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0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c</a:t>
            </a:r>
            <a:r>
              <a:rPr dirty="0" baseline="-10416" sz="1200" spc="-7" i="1">
                <a:latin typeface="LM Sans 8"/>
                <a:cs typeface="LM Sans 8"/>
              </a:rPr>
              <a:t>n</a:t>
            </a:r>
            <a:r>
              <a:rPr dirty="0" baseline="-10416" sz="1200" spc="120" i="1">
                <a:latin typeface="LM Sans 8"/>
                <a:cs typeface="LM Sans 8"/>
              </a:rPr>
              <a:t> </a:t>
            </a:r>
            <a:r>
              <a:rPr dirty="0" sz="1100" spc="-140" i="1">
                <a:latin typeface="DejaVu Sans Condensed"/>
                <a:cs typeface="DejaVu Sans Condensed"/>
              </a:rPr>
              <a:t>∈</a:t>
            </a:r>
            <a:r>
              <a:rPr dirty="0" sz="1100" spc="-20" i="1">
                <a:latin typeface="DejaVu Sans Condensed"/>
                <a:cs typeface="DejaVu Sans Condensed"/>
              </a:rPr>
              <a:t> </a:t>
            </a:r>
            <a:r>
              <a:rPr dirty="0" sz="1100" spc="-10">
                <a:latin typeface="Arial"/>
                <a:cs typeface="Arial"/>
              </a:rPr>
              <a:t>R</a:t>
            </a:r>
            <a:r>
              <a:rPr dirty="0" sz="1100" spc="-1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62865">
              <a:lnSpc>
                <a:spcPct val="100000"/>
              </a:lnSpc>
              <a:spcBef>
                <a:spcPts val="1795"/>
              </a:spcBef>
            </a:pPr>
            <a:r>
              <a:rPr dirty="0" sz="1100" spc="-25">
                <a:latin typeface="LM Sans 10"/>
                <a:cs typeface="LM Sans 10"/>
              </a:rPr>
              <a:t>We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have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LM Sans 10"/>
              <a:cs typeface="LM Sans 10"/>
            </a:endParaRPr>
          </a:p>
          <a:p>
            <a:pPr algn="ctr" marR="276225">
              <a:lnSpc>
                <a:spcPct val="100000"/>
              </a:lnSpc>
              <a:spcBef>
                <a:spcPts val="5"/>
              </a:spcBef>
            </a:pPr>
            <a:r>
              <a:rPr dirty="0" sz="1100" spc="-5" i="1">
                <a:latin typeface="LM Sans 10"/>
                <a:cs typeface="LM Sans 10"/>
              </a:rPr>
              <a:t>c</a:t>
            </a:r>
            <a:r>
              <a:rPr dirty="0" baseline="-10416" sz="1200" spc="-7">
                <a:latin typeface="LM Sans 8"/>
                <a:cs typeface="LM Sans 8"/>
              </a:rPr>
              <a:t>0 </a:t>
            </a:r>
            <a:r>
              <a:rPr dirty="0" sz="1100" spc="-10">
                <a:latin typeface="LM Sans 10"/>
                <a:cs typeface="LM Sans 10"/>
              </a:rPr>
              <a:t>=</a:t>
            </a:r>
            <a:r>
              <a:rPr dirty="0" sz="1100">
                <a:latin typeface="LM Sans 10"/>
                <a:cs typeface="LM Sans 10"/>
              </a:rPr>
              <a:t> </a:t>
            </a:r>
            <a:r>
              <a:rPr dirty="0" sz="1100" spc="5" i="1">
                <a:latin typeface="LM Sans 10"/>
                <a:cs typeface="LM Sans 10"/>
              </a:rPr>
              <a:t>det</a:t>
            </a:r>
            <a:r>
              <a:rPr dirty="0" sz="1100" spc="5">
                <a:latin typeface="LM Sans 10"/>
                <a:cs typeface="LM Sans 10"/>
              </a:rPr>
              <a:t>(</a:t>
            </a:r>
            <a:r>
              <a:rPr dirty="0" sz="1100" spc="5" i="1">
                <a:latin typeface="LM Sans 10"/>
                <a:cs typeface="LM Sans 10"/>
              </a:rPr>
              <a:t>A</a:t>
            </a:r>
            <a:r>
              <a:rPr dirty="0" sz="1100" spc="5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algn="ctr" marL="299720">
              <a:lnSpc>
                <a:spcPct val="100000"/>
              </a:lnSpc>
              <a:spcBef>
                <a:spcPts val="455"/>
              </a:spcBef>
            </a:pPr>
            <a:r>
              <a:rPr dirty="0" sz="1100" spc="10" i="1">
                <a:latin typeface="LM Sans 10"/>
                <a:cs typeface="LM Sans 10"/>
              </a:rPr>
              <a:t>c</a:t>
            </a:r>
            <a:r>
              <a:rPr dirty="0" baseline="-10416" sz="1200" spc="15" i="1">
                <a:latin typeface="LM Sans 8"/>
                <a:cs typeface="LM Sans 8"/>
              </a:rPr>
              <a:t>n</a:t>
            </a:r>
            <a:r>
              <a:rPr dirty="0" baseline="-10416" sz="1200" spc="15" i="1">
                <a:latin typeface="DejaVu Sans Condensed"/>
                <a:cs typeface="DejaVu Sans Condensed"/>
              </a:rPr>
              <a:t>−</a:t>
            </a:r>
            <a:r>
              <a:rPr dirty="0" baseline="-10416" sz="1200" spc="15">
                <a:latin typeface="LM Sans 8"/>
                <a:cs typeface="LM Sans 8"/>
              </a:rPr>
              <a:t>1 </a:t>
            </a:r>
            <a:r>
              <a:rPr dirty="0" sz="1100" spc="-10">
                <a:latin typeface="LM Sans 10"/>
                <a:cs typeface="LM Sans 10"/>
              </a:rPr>
              <a:t>= </a:t>
            </a:r>
            <a:r>
              <a:rPr dirty="0" sz="1100" spc="10">
                <a:latin typeface="LM Sans 10"/>
                <a:cs typeface="LM Sans 10"/>
              </a:rPr>
              <a:t>(</a:t>
            </a:r>
            <a:r>
              <a:rPr dirty="0" sz="1100" spc="10" i="1">
                <a:latin typeface="DejaVu Sans Condensed"/>
                <a:cs typeface="DejaVu Sans Condensed"/>
              </a:rPr>
              <a:t>−</a:t>
            </a:r>
            <a:r>
              <a:rPr dirty="0" sz="1100" spc="10">
                <a:latin typeface="LM Sans 10"/>
                <a:cs typeface="LM Sans 10"/>
              </a:rPr>
              <a:t>1)</a:t>
            </a:r>
            <a:r>
              <a:rPr dirty="0" baseline="31250" sz="1200" spc="15" i="1">
                <a:latin typeface="LM Sans 8"/>
                <a:cs typeface="LM Sans 8"/>
              </a:rPr>
              <a:t>n</a:t>
            </a:r>
            <a:r>
              <a:rPr dirty="0" baseline="31250" sz="1200" spc="15" i="1">
                <a:latin typeface="DejaVu Sans Condensed"/>
                <a:cs typeface="DejaVu Sans Condensed"/>
              </a:rPr>
              <a:t>−</a:t>
            </a:r>
            <a:r>
              <a:rPr dirty="0" baseline="31250" sz="1200" spc="15">
                <a:latin typeface="LM Sans 8"/>
                <a:cs typeface="LM Sans 8"/>
              </a:rPr>
              <a:t>1</a:t>
            </a:r>
            <a:r>
              <a:rPr dirty="0" sz="1100" spc="10" i="1">
                <a:latin typeface="LM Sans 10"/>
                <a:cs typeface="LM Sans 10"/>
              </a:rPr>
              <a:t>tr</a:t>
            </a:r>
            <a:r>
              <a:rPr dirty="0" sz="1100" spc="-254" i="1">
                <a:latin typeface="LM Sans 10"/>
                <a:cs typeface="LM Sans 10"/>
              </a:rPr>
              <a:t> </a:t>
            </a:r>
            <a:r>
              <a:rPr dirty="0" sz="1100" spc="-30">
                <a:latin typeface="LM Sans 10"/>
                <a:cs typeface="LM Sans 10"/>
              </a:rPr>
              <a:t>(</a:t>
            </a:r>
            <a:r>
              <a:rPr dirty="0" sz="1100" spc="-30" i="1">
                <a:latin typeface="LM Sans 10"/>
                <a:cs typeface="LM Sans 10"/>
              </a:rPr>
              <a:t>A</a:t>
            </a:r>
            <a:r>
              <a:rPr dirty="0" sz="1100" spc="-30">
                <a:latin typeface="LM Sans 10"/>
                <a:cs typeface="LM Sans 10"/>
              </a:rPr>
              <a:t>)</a:t>
            </a:r>
            <a:r>
              <a:rPr dirty="0" sz="1100" spc="-3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FPT</a:t>
            </a:r>
            <a:r>
              <a:rPr dirty="0" spc="-55"/>
              <a:t> </a:t>
            </a:r>
            <a:r>
              <a:rPr dirty="0" spc="-5"/>
              <a:t>University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21396" y="3351784"/>
            <a:ext cx="11645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Chapter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4. Matrix</a:t>
            </a:r>
            <a:r>
              <a:rPr dirty="0" sz="600" spc="-12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dirty="0" sz="600" spc="-5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Decomposition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5"/>
              <a:t>10</a:t>
            </a:fld>
            <a:r>
              <a:rPr dirty="0" spc="-140"/>
              <a:t> </a:t>
            </a:r>
            <a:r>
              <a:rPr dirty="0" spc="-5"/>
              <a:t>/</a:t>
            </a:r>
            <a:r>
              <a:rPr dirty="0" spc="-135"/>
              <a:t> </a:t>
            </a:r>
            <a:r>
              <a:rPr dirty="0" spc="-5"/>
              <a:t>28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[height=1cm,width=2cm]logoFPT</dc:creator>
  <dc:title>Chapter 4. Matrix Decomposition</dc:title>
  <dcterms:created xsi:type="dcterms:W3CDTF">2022-01-06T00:59:30Z</dcterms:created>
  <dcterms:modified xsi:type="dcterms:W3CDTF">2022-01-06T00:59:30Z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2022-01-06T00:00:00Z</vt:filetime>
  </property>
</Properties>
</file>