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01" r:id="rId18"/>
    <p:sldId id="316" r:id="rId19"/>
    <p:sldId id="340" r:id="rId20"/>
    <p:sldId id="346" r:id="rId21"/>
    <p:sldId id="271" r:id="rId22"/>
    <p:sldId id="272" r:id="rId23"/>
    <p:sldId id="273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277" r:id="rId32"/>
    <p:sldId id="326" r:id="rId33"/>
    <p:sldId id="325" r:id="rId34"/>
    <p:sldId id="278" r:id="rId35"/>
    <p:sldId id="342" r:id="rId36"/>
    <p:sldId id="279" r:id="rId37"/>
    <p:sldId id="280" r:id="rId38"/>
    <p:sldId id="287" r:id="rId39"/>
    <p:sldId id="339" r:id="rId40"/>
    <p:sldId id="327" r:id="rId41"/>
    <p:sldId id="330" r:id="rId42"/>
    <p:sldId id="331" r:id="rId43"/>
    <p:sldId id="332" r:id="rId44"/>
    <p:sldId id="333" r:id="rId45"/>
    <p:sldId id="334" r:id="rId46"/>
    <p:sldId id="335" r:id="rId47"/>
    <p:sldId id="288" r:id="rId48"/>
    <p:sldId id="336" r:id="rId49"/>
    <p:sldId id="329" r:id="rId50"/>
    <p:sldId id="344" r:id="rId51"/>
    <p:sldId id="343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81" autoAdjust="0"/>
    <p:restoredTop sz="78130" autoAdjust="0"/>
  </p:normalViewPr>
  <p:slideViewPr>
    <p:cSldViewPr>
      <p:cViewPr varScale="1">
        <p:scale>
          <a:sx n="56" d="100"/>
          <a:sy n="56" d="100"/>
        </p:scale>
        <p:origin x="-8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1.xml"/><Relationship Id="rId18" Type="http://schemas.openxmlformats.org/officeDocument/2006/relationships/slide" Target="slides/slide52.xml"/><Relationship Id="rId3" Type="http://schemas.openxmlformats.org/officeDocument/2006/relationships/slide" Target="slides/slide5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8.xml"/><Relationship Id="rId2" Type="http://schemas.openxmlformats.org/officeDocument/2006/relationships/slide" Target="slides/slide4.xml"/><Relationship Id="rId16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4.xml"/><Relationship Id="rId5" Type="http://schemas.openxmlformats.org/officeDocument/2006/relationships/slide" Target="slides/slide12.xml"/><Relationship Id="rId15" Type="http://schemas.openxmlformats.org/officeDocument/2006/relationships/slide" Target="slides/slide36.xml"/><Relationship Id="rId10" Type="http://schemas.openxmlformats.org/officeDocument/2006/relationships/slide" Target="slides/slide23.xml"/><Relationship Id="rId4" Type="http://schemas.openxmlformats.org/officeDocument/2006/relationships/slide" Target="slides/slide11.xml"/><Relationship Id="rId9" Type="http://schemas.openxmlformats.org/officeDocument/2006/relationships/slide" Target="slides/slide22.xml"/><Relationship Id="rId14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 smtClean="0">
              <a:solidFill>
                <a:schemeClr val="tx1"/>
              </a:solidFill>
            </a:rPr>
            <a:t>The term </a:t>
          </a:r>
          <a:r>
            <a:rPr lang="en-GB" sz="2000" i="1" dirty="0" smtClean="0">
              <a:solidFill>
                <a:schemeClr val="tx1"/>
              </a:solidFill>
            </a:rPr>
            <a:t>solid state </a:t>
          </a:r>
          <a:r>
            <a:rPr lang="en-GB" sz="20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dirty="0">
            <a:solidFill>
              <a:schemeClr val="tx1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20164" y="146035"/>
        <a:ext cx="2862826" cy="1373497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720656">
        <a:off x="7688188" y="963610"/>
        <a:ext cx="115458" cy="206068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81598" y="2133596"/>
        <a:ext cx="2443703" cy="1373497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10776549">
        <a:off x="3985335" y="2236427"/>
        <a:ext cx="798835" cy="567712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0460" y="1907369"/>
        <a:ext cx="3006265" cy="1351480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 rot="5293541">
        <a:off x="1110531" y="3330066"/>
        <a:ext cx="809859" cy="567712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2400" y="4419599"/>
        <a:ext cx="2289162" cy="1740908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18332179">
        <a:off x="2579004" y="5179212"/>
        <a:ext cx="449013" cy="479166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95595" y="3657606"/>
        <a:ext cx="2289162" cy="1373497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431240" flipV="1">
        <a:off x="5432091" y="4318152"/>
        <a:ext cx="800034" cy="51505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64237" y="4951102"/>
        <a:ext cx="2289162" cy="13734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922" y="0"/>
          <a:ext cx="2398303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sz="1700" kern="1200" dirty="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2" y="0"/>
        <a:ext cx="2398303" cy="1577340"/>
      </dsp:txXfrm>
    </dsp:sp>
    <dsp:sp modelId="{F9DE3759-9123-F942-917A-D96EAB4B5437}">
      <dsp:nvSpPr>
        <dsp:cNvPr id="0" name=""/>
        <dsp:cNvSpPr/>
      </dsp:nvSpPr>
      <dsp:spPr>
        <a:xfrm>
          <a:off x="240752" y="1577340"/>
          <a:ext cx="191864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solidFill>
                <a:schemeClr val="tx2"/>
              </a:solidFill>
            </a:rPr>
            <a:t>The term </a:t>
          </a:r>
          <a:r>
            <a:rPr lang="en-GB" sz="1600" i="1" kern="1200" dirty="0" smtClean="0">
              <a:solidFill>
                <a:schemeClr val="tx2"/>
              </a:solidFill>
            </a:rPr>
            <a:t>solid state </a:t>
          </a:r>
          <a:r>
            <a:rPr lang="en-GB" sz="1600" kern="1200" dirty="0" smtClean="0">
              <a:solidFill>
                <a:schemeClr val="tx2"/>
              </a:solidFill>
            </a:rPr>
            <a:t>refers to electronic circuitry built with semiconductors</a:t>
          </a:r>
          <a:endParaRPr lang="en-GB" sz="1600" kern="1200" dirty="0">
            <a:solidFill>
              <a:schemeClr val="tx2"/>
            </a:solidFill>
          </a:endParaRPr>
        </a:p>
      </dsp:txBody>
      <dsp:txXfrm>
        <a:off x="240752" y="1577340"/>
        <a:ext cx="1918642" cy="3417570"/>
      </dsp:txXfrm>
    </dsp:sp>
    <dsp:sp modelId="{91930B80-2F5F-AE47-8EB2-E716A9F6D90D}">
      <dsp:nvSpPr>
        <dsp:cNvPr id="0" name=""/>
        <dsp:cNvSpPr/>
      </dsp:nvSpPr>
      <dsp:spPr>
        <a:xfrm>
          <a:off x="2579098" y="0"/>
          <a:ext cx="2398303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79098" y="0"/>
        <a:ext cx="2398303" cy="1577340"/>
      </dsp:txXfrm>
    </dsp:sp>
    <dsp:sp modelId="{5D5C1D58-691E-0B4D-94E6-5544AFDA8F99}">
      <dsp:nvSpPr>
        <dsp:cNvPr id="0" name=""/>
        <dsp:cNvSpPr/>
      </dsp:nvSpPr>
      <dsp:spPr>
        <a:xfrm>
          <a:off x="2743209" y="1219194"/>
          <a:ext cx="2076489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43209" y="1219194"/>
        <a:ext cx="2076489" cy="1999860"/>
      </dsp:txXfrm>
    </dsp:sp>
    <dsp:sp modelId="{53D534FA-A6F8-7949-B30C-41D3653A317C}">
      <dsp:nvSpPr>
        <dsp:cNvPr id="0" name=""/>
        <dsp:cNvSpPr/>
      </dsp:nvSpPr>
      <dsp:spPr>
        <a:xfrm>
          <a:off x="2819408" y="3505205"/>
          <a:ext cx="191864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9408" y="3505205"/>
        <a:ext cx="1918642" cy="1228189"/>
      </dsp:txXfrm>
    </dsp:sp>
    <dsp:sp modelId="{3EA9209F-C67D-0A4C-A5EE-5EEF350C96EC}">
      <dsp:nvSpPr>
        <dsp:cNvPr id="0" name=""/>
        <dsp:cNvSpPr/>
      </dsp:nvSpPr>
      <dsp:spPr>
        <a:xfrm>
          <a:off x="5157274" y="0"/>
          <a:ext cx="2398303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57274" y="0"/>
        <a:ext cx="2398303" cy="1577340"/>
      </dsp:txXfrm>
    </dsp:sp>
    <dsp:sp modelId="{B118A533-1F25-9D40-8090-4E8D3DF7B3A3}">
      <dsp:nvSpPr>
        <dsp:cNvPr id="0" name=""/>
        <dsp:cNvSpPr/>
      </dsp:nvSpPr>
      <dsp:spPr>
        <a:xfrm>
          <a:off x="5251585" y="1407592"/>
          <a:ext cx="2216012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51585" y="1407592"/>
        <a:ext cx="2216012" cy="1606200"/>
      </dsp:txXfrm>
    </dsp:sp>
    <dsp:sp modelId="{463875B1-A785-594E-AF6A-84A6EA326777}">
      <dsp:nvSpPr>
        <dsp:cNvPr id="0" name=""/>
        <dsp:cNvSpPr/>
      </dsp:nvSpPr>
      <dsp:spPr>
        <a:xfrm>
          <a:off x="5334000" y="3276600"/>
          <a:ext cx="2044850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34000" y="3276600"/>
        <a:ext cx="2044850" cy="17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pits (</a:t>
            </a:r>
            <a:r>
              <a:rPr lang="en-US" sz="1200" b="1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hố)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2/9/2017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2/9/2017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2/9/2017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2/9/2017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2/9/2017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 smtClean="0"/>
              <a:t>William Stallings, Computer Organization 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 smtClean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 smtClean="0">
                <a:solidFill>
                  <a:srgbClr val="001642"/>
                </a:solidFill>
              </a:rPr>
              <a:t>contaminants (chất ô nhiễm)</a:t>
            </a:r>
            <a:endParaRPr lang="en-GB" sz="2000" dirty="0" smtClean="0">
              <a:solidFill>
                <a:srgbClr val="001642"/>
              </a:solidFill>
            </a:endParaRPr>
          </a:p>
          <a:p>
            <a:r>
              <a:rPr lang="en-GB" sz="2000" dirty="0" smtClean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 smtClean="0">
                <a:solidFill>
                  <a:srgbClr val="001642"/>
                </a:solidFill>
              </a:rPr>
              <a:t>conventional rigid (rời) </a:t>
            </a:r>
            <a:r>
              <a:rPr lang="en-GB" sz="2000" dirty="0" smtClean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Is actually an </a:t>
            </a:r>
            <a:r>
              <a:rPr lang="en-GB" sz="2000" smtClean="0">
                <a:solidFill>
                  <a:srgbClr val="001642"/>
                </a:solidFill>
              </a:rPr>
              <a:t>aerodynamic foil (lá) </a:t>
            </a:r>
            <a:r>
              <a:rPr lang="en-GB" sz="2000" dirty="0" smtClean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 smtClean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sz="2400" dirty="0">
              <a:solidFill>
                <a:srgbClr val="0016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actual details of disk I/O operation depend on the computer system, the operating</a:t>
            </a:r>
          </a:p>
          <a:p>
            <a:r>
              <a:rPr lang="en-US" smtClean="0"/>
              <a:t>system, and the nature of the I/O channel and disk controller hardware. 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 smtClean="0">
                <a:solidFill>
                  <a:srgbClr val="001642"/>
                </a:solidFill>
              </a:rPr>
              <a:t>the track</a:t>
            </a:r>
            <a:endParaRPr lang="en-US" dirty="0" smtClean="0">
              <a:solidFill>
                <a:srgbClr val="001642"/>
              </a:solidFill>
            </a:endParaRPr>
          </a:p>
          <a:p>
            <a:pPr lvl="1"/>
            <a:endParaRPr lang="en-US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smtClean="0">
                <a:solidFill>
                  <a:srgbClr val="001642"/>
                </a:solidFill>
              </a:rPr>
              <a:t>Rotational </a:t>
            </a:r>
            <a:r>
              <a:rPr lang="en-US" sz="2800" dirty="0" smtClean="0">
                <a:solidFill>
                  <a:srgbClr val="001642"/>
                </a:solidFill>
              </a:rPr>
              <a:t>delay </a:t>
            </a:r>
            <a:r>
              <a:rPr lang="en-US" sz="2800" i="1" dirty="0" smtClean="0">
                <a:solidFill>
                  <a:srgbClr val="001642"/>
                </a:solidFill>
              </a:rPr>
              <a:t>(rotational latency)</a:t>
            </a:r>
            <a:endParaRPr lang="en-US" sz="2800" dirty="0" smtClean="0">
              <a:solidFill>
                <a:srgbClr val="001642"/>
              </a:solidFill>
            </a:endParaRPr>
          </a:p>
          <a:p>
            <a:pPr lvl="1"/>
            <a:r>
              <a:rPr lang="en-US" sz="2400" dirty="0" smtClean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This is the data transfer portion of </a:t>
            </a:r>
            <a:r>
              <a:rPr lang="en-US" sz="2000" smtClean="0">
                <a:solidFill>
                  <a:srgbClr val="001642"/>
                </a:solidFill>
              </a:rPr>
              <a:t>the operation</a:t>
            </a:r>
            <a:endParaRPr lang="en-US" sz="2000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Present an overview of magnetic tape storage technology.</a:t>
            </a:r>
            <a:endParaRPr lang="en-US" sz="2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42984"/>
            <a:ext cx="7556313" cy="4983179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5400RPM,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8.5ms, 512 sectors/track.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sector: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1*60*1000ms/5400 = 11.1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=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8.5ms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T2= average rotational delay =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½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= 11.1 ms/2 = 5.5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T3= transfer time=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1/512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 11.1 ms/512 = 0.02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 T1 + T2 + T3 = 14.02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result above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ndependent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smtClean="0"/>
              <a:t>R</a:t>
            </a:r>
            <a:r>
              <a:rPr lang="en-US" sz="2400" smtClean="0"/>
              <a:t>edundant </a:t>
            </a:r>
            <a:r>
              <a:rPr lang="en-US" sz="2400" u="sng" smtClean="0"/>
              <a:t>A</a:t>
            </a:r>
            <a:r>
              <a:rPr lang="en-US" sz="240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nexpensive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Long life</a:t>
            </a:r>
          </a:p>
          <a:p>
            <a:r>
              <a:rPr lang="en-US" smtClean="0">
                <a:solidFill>
                  <a:schemeClr val="bg1"/>
                </a:solidFill>
              </a:rPr>
              <a:t>Availability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 smtClean="0">
                <a:solidFill>
                  <a:schemeClr val="bg1"/>
                </a:solidFill>
              </a:rPr>
              <a:t>Reliability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Backup, checking</a:t>
            </a:r>
          </a:p>
          <a:p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 smtClean="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 smtClean="0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 smtClean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 smtClean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 smtClean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 smtClean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 smtClean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 smtClean="0">
                <a:solidFill>
                  <a:schemeClr val="bg1"/>
                </a:solidFill>
              </a:rPr>
              <a:t>drive </a:t>
            </a:r>
            <a:r>
              <a:rPr lang="en-US" dirty="0" smtClean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 smtClean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 smtClean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 smtClean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6.5 Magnetic Tape</a:t>
            </a: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 smtClean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 smtClean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 smtClean="0">
                <a:solidFill>
                  <a:srgbClr val="001642"/>
                </a:solidFill>
              </a:rPr>
              <a:t>m</a:t>
            </a:r>
            <a:r>
              <a:rPr lang="en-US" dirty="0" smtClean="0">
                <a:solidFill>
                  <a:srgbClr val="001642"/>
                </a:solidFill>
              </a:rPr>
              <a:t>ean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ime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o </a:t>
            </a:r>
            <a:r>
              <a:rPr lang="en-US" b="1" u="sng" dirty="0" smtClean="0">
                <a:solidFill>
                  <a:srgbClr val="001642"/>
                </a:solidFill>
              </a:rPr>
              <a:t>r</a:t>
            </a:r>
            <a:r>
              <a:rPr lang="en-US" dirty="0" smtClean="0">
                <a:solidFill>
                  <a:srgbClr val="001642"/>
                </a:solidFill>
              </a:rPr>
              <a:t>epair (MTTR) interval to cause data to </a:t>
            </a:r>
            <a:r>
              <a:rPr lang="en-US" smtClean="0">
                <a:solidFill>
                  <a:srgbClr val="001642"/>
                </a:solidFill>
              </a:rPr>
              <a:t>be lost (</a:t>
            </a:r>
            <a:r>
              <a:rPr lang="en-US" smtClean="0"/>
              <a:t>usually expressed in hours</a:t>
            </a:r>
            <a:r>
              <a:rPr lang="en-US" smtClean="0">
                <a:solidFill>
                  <a:srgbClr val="001642"/>
                </a:solidFill>
              </a:rPr>
              <a:t>)</a:t>
            </a:r>
            <a:endParaRPr lang="en-US" dirty="0" smtClean="0">
              <a:solidFill>
                <a:srgbClr val="001642"/>
              </a:solidFill>
            </a:endParaRPr>
          </a:p>
          <a:p>
            <a:r>
              <a:rPr lang="en-US" smtClean="0">
                <a:solidFill>
                  <a:srgbClr val="001642"/>
                </a:solidFill>
              </a:rPr>
              <a:t>Incurs (bears) </a:t>
            </a:r>
            <a:r>
              <a:rPr lang="en-US" dirty="0" smtClean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42844" y="1171596"/>
          <a:ext cx="8858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mtClean="0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 smtClean="0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 smtClean="0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 smtClean="0">
                <a:solidFill>
                  <a:schemeClr val="tx1"/>
                </a:solidFill>
              </a:rPr>
              <a:t>i</a:t>
            </a:r>
            <a:r>
              <a:rPr lang="en-GB" sz="2000" dirty="0" smtClean="0">
                <a:solidFill>
                  <a:schemeClr val="tx1"/>
                </a:solidFill>
              </a:rPr>
              <a:t>nput/</a:t>
            </a:r>
            <a:r>
              <a:rPr lang="en-GB" sz="2000" b="1" u="sng" dirty="0" smtClean="0">
                <a:solidFill>
                  <a:schemeClr val="tx1"/>
                </a:solidFill>
              </a:rPr>
              <a:t>o</a:t>
            </a:r>
            <a:r>
              <a:rPr lang="en-GB" sz="2000" dirty="0" smtClean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 </a:t>
            </a:r>
            <a:r>
              <a:rPr lang="en-GB" sz="2000" b="1" u="sng" dirty="0" smtClean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econ</a:t>
            </a:r>
            <a:r>
              <a:rPr lang="en-GB" sz="2000" dirty="0" smtClean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smtClean="0">
                <a:solidFill>
                  <a:schemeClr val="tx1"/>
                </a:solidFill>
              </a:rPr>
              <a:t>Durability/ Longer </a:t>
            </a:r>
            <a:r>
              <a:rPr lang="en-GB" sz="2000" dirty="0" smtClean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 smtClean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</a:t>
            </a:r>
            <a:r>
              <a:rPr lang="en-GB" sz="2000" b="1" u="sng" dirty="0" smtClean="0">
                <a:solidFill>
                  <a:srgbClr val="001642"/>
                </a:solidFill>
              </a:rPr>
              <a:t>entire block</a:t>
            </a:r>
            <a:r>
              <a:rPr lang="en-GB" sz="2000" dirty="0" smtClean="0">
                <a:solidFill>
                  <a:srgbClr val="001642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 smtClean="0">
                <a:solidFill>
                  <a:srgbClr val="001642"/>
                </a:solidFill>
              </a:rPr>
              <a:t>becomes </a:t>
            </a:r>
            <a:r>
              <a:rPr lang="en-US" sz="2000" b="1" u="sng" dirty="0" smtClean="0">
                <a:solidFill>
                  <a:srgbClr val="001642"/>
                </a:solidFill>
              </a:rPr>
              <a:t>unusable </a:t>
            </a:r>
            <a:r>
              <a:rPr lang="en-US" sz="2000" u="sng" dirty="0" smtClean="0">
                <a:solidFill>
                  <a:srgbClr val="001642"/>
                </a:solidFill>
              </a:rPr>
              <a:t>after </a:t>
            </a:r>
            <a:r>
              <a:rPr lang="en-US" sz="2000" b="1" u="sng" dirty="0" smtClean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 smtClean="0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 smtClean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disk is formed from </a:t>
            </a:r>
            <a:r>
              <a:rPr lang="en-US" smtClean="0">
                <a:solidFill>
                  <a:schemeClr val="tx1"/>
                </a:solidFill>
              </a:rPr>
              <a:t>a resin (nhựa nhân tạo) </a:t>
            </a:r>
            <a:r>
              <a:rPr lang="en-US" dirty="0" smtClean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 smtClean="0">
                <a:solidFill>
                  <a:schemeClr val="tx1"/>
                </a:solidFill>
              </a:rPr>
              <a:t>microscopic pits (hố) </a:t>
            </a:r>
            <a:r>
              <a:rPr lang="en-US" dirty="0" smtClean="0">
                <a:solidFill>
                  <a:schemeClr val="tx1"/>
                </a:solidFill>
              </a:rPr>
              <a:t>on the surface of </a:t>
            </a:r>
            <a:r>
              <a:rPr lang="en-US" smtClean="0">
                <a:solidFill>
                  <a:schemeClr val="tx1"/>
                </a:solidFill>
              </a:rPr>
              <a:t>the polycarbonate. This </a:t>
            </a:r>
            <a:r>
              <a:rPr lang="en-US" dirty="0" smtClean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 smtClean="0">
                <a:solidFill>
                  <a:schemeClr val="tx1"/>
                </a:solidFill>
              </a:rPr>
              <a:t>master disk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 smtClean="0">
                <a:solidFill>
                  <a:schemeClr val="tx1"/>
                </a:solidFill>
              </a:rPr>
              <a:t>a top                     </a:t>
            </a:r>
            <a:r>
              <a:rPr lang="en-US" dirty="0" smtClean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Finally a label can be silkscreened onto the acrylic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A disk is a circular </a:t>
            </a:r>
            <a:r>
              <a:rPr lang="en-GB" i="1" dirty="0" smtClean="0">
                <a:solidFill>
                  <a:srgbClr val="001642"/>
                </a:solidFill>
              </a:rPr>
              <a:t>platter</a:t>
            </a:r>
            <a:r>
              <a:rPr lang="en-GB" dirty="0" smtClean="0">
                <a:solidFill>
                  <a:srgbClr val="001642"/>
                </a:solidFill>
              </a:rPr>
              <a:t> constructed of nonmagnetic material, called </a:t>
            </a:r>
            <a:r>
              <a:rPr lang="en-GB" smtClean="0">
                <a:solidFill>
                  <a:srgbClr val="001642"/>
                </a:solidFill>
              </a:rPr>
              <a:t>the </a:t>
            </a:r>
            <a:r>
              <a:rPr lang="en-GB" i="1" smtClean="0">
                <a:solidFill>
                  <a:srgbClr val="001642"/>
                </a:solidFill>
              </a:rPr>
              <a:t>substrate-chất nền, </a:t>
            </a:r>
            <a:r>
              <a:rPr lang="en-GB" dirty="0" smtClean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 smtClean="0">
                <a:solidFill>
                  <a:srgbClr val="001642"/>
                </a:solidFill>
              </a:rPr>
              <a:t>aluminium alloy (hợp kim nhôm) </a:t>
            </a:r>
            <a:r>
              <a:rPr lang="en-GB" dirty="0" smtClean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Ability to support lower </a:t>
            </a:r>
            <a:r>
              <a:rPr lang="en-GB" smtClean="0">
                <a:solidFill>
                  <a:srgbClr val="001642"/>
                </a:solidFill>
              </a:rPr>
              <a:t>fly heights (cho phép mỏng hơn)</a:t>
            </a:r>
            <a:endParaRPr lang="en-GB" dirty="0" smtClean="0">
              <a:solidFill>
                <a:srgbClr val="001642"/>
              </a:solidFill>
            </a:endParaRPr>
          </a:p>
          <a:p>
            <a:pPr lvl="1"/>
            <a:r>
              <a:rPr lang="en-GB" smtClean="0">
                <a:solidFill>
                  <a:srgbClr val="001642"/>
                </a:solidFill>
              </a:rPr>
              <a:t>Better stiffness (cứng) </a:t>
            </a:r>
            <a:r>
              <a:rPr lang="en-GB" dirty="0" smtClean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Greater ability </a:t>
            </a:r>
            <a:r>
              <a:rPr lang="en-GB" smtClean="0">
                <a:solidFill>
                  <a:srgbClr val="001642"/>
                </a:solidFill>
              </a:rPr>
              <a:t>to withstand(anti) </a:t>
            </a:r>
            <a:r>
              <a:rPr lang="en-GB" dirty="0" smtClean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smtClean="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003478" y="357166"/>
            <a:ext cx="2069116" cy="194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Medium includes </a:t>
            </a:r>
            <a:r>
              <a:rPr lang="en-US" smtClean="0">
                <a:solidFill>
                  <a:schemeClr val="tx1"/>
                </a:solidFill>
              </a:rPr>
              <a:t>a dye </a:t>
            </a:r>
            <a:r>
              <a:rPr lang="en-US" sz="1100" smtClean="0">
                <a:solidFill>
                  <a:schemeClr val="tx1"/>
                </a:solidFill>
              </a:rPr>
              <a:t>(thuốc nhuộm)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Amorphous </a:t>
            </a:r>
            <a:r>
              <a:rPr lang="en-US" sz="1200" smtClean="0">
                <a:solidFill>
                  <a:schemeClr val="tx1"/>
                </a:solidFill>
              </a:rPr>
              <a:t>(vô định hình)</a:t>
            </a:r>
            <a:r>
              <a:rPr lang="en-US" smtClean="0">
                <a:solidFill>
                  <a:schemeClr val="tx1"/>
                </a:solidFill>
              </a:rPr>
              <a:t>state: Molecules </a:t>
            </a:r>
            <a:r>
              <a:rPr lang="en-US" dirty="0" smtClean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Crystalline state: Has </a:t>
            </a:r>
            <a:r>
              <a:rPr lang="en-US" dirty="0" smtClean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CD: 700MB/single side</a:t>
            </a:r>
          </a:p>
          <a:p>
            <a:r>
              <a:rPr lang="en-US" sz="1800" smtClean="0"/>
              <a:t>DVD: 4.7GB/single layer/single side</a:t>
            </a:r>
          </a:p>
          <a:p>
            <a:r>
              <a:rPr lang="en-US" sz="1800" smtClean="0"/>
              <a:t>HD DVD: 15 GB/single layer/single side</a:t>
            </a:r>
          </a:p>
          <a:p>
            <a:r>
              <a:rPr lang="en-US" sz="1800" smtClean="0"/>
              <a:t>Blu-ray: 25GB/single layer/single side</a:t>
            </a:r>
            <a:endParaRPr lang="en-US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 smtClean="0">
                <a:solidFill>
                  <a:schemeClr val="tx1"/>
                </a:solidFill>
              </a:rPr>
              <a:t>physical records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 smtClean="0">
                <a:solidFill>
                  <a:schemeClr val="tx1"/>
                </a:solidFill>
              </a:rPr>
              <a:t>inter-record gaps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Linear tape-open (LTO)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endParaRPr lang="en-U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tx1"/>
                </a:solidFill>
              </a:rPr>
              <a:t>Magnetic tape</a:t>
            </a:r>
            <a:endParaRPr lang="en-US" sz="1765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 smtClean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Inductive Write: Ghi cảm ứng điện từ</a:t>
            </a:r>
          </a:p>
          <a:p>
            <a:r>
              <a:rPr lang="en-US" sz="1800" smtClean="0"/>
              <a:t>Magneto-resistive Read: đọc từ điện</a:t>
            </a:r>
          </a:p>
          <a:p>
            <a:r>
              <a:rPr lang="en-US" sz="1800" smtClean="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200" y="642918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32" y="142852"/>
            <a:ext cx="6505888" cy="6334868"/>
          </a:xfrm>
          <a:prstGeom prst="rect">
            <a:avLst/>
          </a:prstGeom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698875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Characteristics: Read by yourself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6657</TotalTime>
  <Words>12804</Words>
  <Application>Microsoft Macintosh PowerPoint</Application>
  <PresentationFormat>On-screen Show (4:3)</PresentationFormat>
  <Paragraphs>1164</Paragraphs>
  <Slides>52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Slide 14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Exercise</vt:lpstr>
      <vt:lpstr>6.2- RAID</vt:lpstr>
      <vt:lpstr>Slide 22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Slide 32</vt:lpstr>
      <vt:lpstr>Slide 33</vt:lpstr>
      <vt:lpstr>6.3-Solid State Drive (SSD)</vt:lpstr>
      <vt:lpstr>Slide 35</vt:lpstr>
      <vt:lpstr>SSD Compared to HDD</vt:lpstr>
      <vt:lpstr>SSD  Organization</vt:lpstr>
      <vt:lpstr>Practical Issues</vt:lpstr>
      <vt:lpstr>6.4- Optical Memory Compact Disk Read-Only Memory</vt:lpstr>
      <vt:lpstr>Slide 40</vt:lpstr>
      <vt:lpstr>CD Operation</vt:lpstr>
      <vt:lpstr>CD-ROM Block Format</vt:lpstr>
      <vt:lpstr>Slide 43</vt:lpstr>
      <vt:lpstr>CD Recordable    CD Rewritable  (CD-R)    (CD-RW)</vt:lpstr>
      <vt:lpstr>Digital  Versatile Disk  (DVD) Đĩa Đa năng Số</vt:lpstr>
      <vt:lpstr>Slide 46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Su</cp:lastModifiedBy>
  <cp:revision>161</cp:revision>
  <dcterms:created xsi:type="dcterms:W3CDTF">2012-06-20T16:57:50Z</dcterms:created>
  <dcterms:modified xsi:type="dcterms:W3CDTF">2017-02-09T17:10:54Z</dcterms:modified>
</cp:coreProperties>
</file>