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6"/>
  </p:notesMasterIdLst>
  <p:sldIdLst>
    <p:sldId id="256" r:id="rId2"/>
    <p:sldId id="258" r:id="rId3"/>
    <p:sldId id="263" r:id="rId4"/>
    <p:sldId id="302" r:id="rId5"/>
    <p:sldId id="315" r:id="rId6"/>
    <p:sldId id="303" r:id="rId7"/>
    <p:sldId id="297" r:id="rId8"/>
    <p:sldId id="298" r:id="rId9"/>
    <p:sldId id="299" r:id="rId10"/>
    <p:sldId id="300" r:id="rId11"/>
    <p:sldId id="276" r:id="rId12"/>
    <p:sldId id="301" r:id="rId13"/>
    <p:sldId id="304" r:id="rId14"/>
    <p:sldId id="305" r:id="rId15"/>
    <p:sldId id="306" r:id="rId16"/>
    <p:sldId id="307" r:id="rId17"/>
    <p:sldId id="269" r:id="rId18"/>
    <p:sldId id="312" r:id="rId19"/>
    <p:sldId id="313" r:id="rId20"/>
    <p:sldId id="314" r:id="rId21"/>
    <p:sldId id="308" r:id="rId22"/>
    <p:sldId id="309" r:id="rId23"/>
    <p:sldId id="310" r:id="rId24"/>
    <p:sldId id="311" r:id="rId25"/>
  </p:sldIdLst>
  <p:sldSz cx="9144000" cy="5143500" type="screen16x9"/>
  <p:notesSz cx="6858000" cy="9144000"/>
  <p:embeddedFontLst>
    <p:embeddedFont>
      <p:font typeface="Advent Pro SemiBold" panose="02000506040000020004" pitchFamily="2" charset="77"/>
      <p:regular r:id="rId27"/>
      <p:bold r:id="rId28"/>
    </p:embeddedFont>
    <p:embeddedFont>
      <p:font typeface="Fira Sans Condensed Medium" panose="020B0603050000020004" pitchFamily="34" charset="0"/>
      <p:regular r:id="rId29"/>
      <p:bold r:id="rId30"/>
      <p:italic r:id="rId31"/>
      <p:boldItalic r:id="rId32"/>
    </p:embeddedFont>
    <p:embeddedFont>
      <p:font typeface="Fira Sans Extra Condensed Medium" panose="020B0603050000020004" pitchFamily="34" charset="0"/>
      <p:regular r:id="rId33"/>
      <p:bold r:id="rId34"/>
      <p:italic r:id="rId35"/>
      <p:boldItalic r:id="rId36"/>
    </p:embeddedFont>
    <p:embeddedFont>
      <p:font typeface="Livvic" pitchFamily="2" charset="77"/>
      <p:regular r:id="rId37"/>
      <p:bold r:id="rId38"/>
      <p:italic r:id="rId39"/>
      <p:boldItalic r:id="rId40"/>
    </p:embeddedFont>
    <p:embeddedFont>
      <p:font typeface="Maven Pro" pitchFamily="2" charset="77"/>
      <p:regular r:id="rId41"/>
      <p:bold r:id="rId42"/>
    </p:embeddedFont>
    <p:embeddedFont>
      <p:font typeface="Share Tech" pitchFamily="2" charset="77"/>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36B8F3-6BB3-4C84-8813-726592B7A4A4}">
  <a:tblStyle styleId="{4E36B8F3-6BB3-4C84-8813-726592B7A4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17"/>
    <p:restoredTop sz="85535"/>
  </p:normalViewPr>
  <p:slideViewPr>
    <p:cSldViewPr snapToGrid="0" snapToObjects="1">
      <p:cViewPr varScale="1">
        <p:scale>
          <a:sx n="124" d="100"/>
          <a:sy n="124"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3403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708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VN" dirty="0"/>
              <a:t>It depends on a base thing, which is data. If data is big enough, they can use that data to predict the results. And the core job of data science is to understand the data, extract the useful information and apply it to solve problems.</a:t>
            </a:r>
          </a:p>
        </p:txBody>
      </p:sp>
    </p:spTree>
    <p:extLst>
      <p:ext uri="{BB962C8B-B14F-4D97-AF65-F5344CB8AC3E}">
        <p14:creationId xmlns:p14="http://schemas.microsoft.com/office/powerpoint/2010/main" val="1121015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6c52a2e8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6c52a2e8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1442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Companies are using Data to analyze their marketing strategies and create better advertisements. Many times, businesses spend an astronomical amount on marketing their products. This may at times not yield expected results. Therefore, by studying and analyzing customer feedback, companies are able to create better advertisements. The companies do so by carefully analyzing customer behavior online. Also, monitoring customer trends helps the company to get better market insights. Therefore, businesses need Data Scientists to assist them in making strong decisions with regards to marketing campaigns and advertisements.</a:t>
            </a:r>
            <a:endParaRPr lang="en-VN" dirty="0"/>
          </a:p>
        </p:txBody>
      </p:sp>
    </p:spTree>
    <p:extLst>
      <p:ext uri="{BB962C8B-B14F-4D97-AF65-F5344CB8AC3E}">
        <p14:creationId xmlns:p14="http://schemas.microsoft.com/office/powerpoint/2010/main" val="352599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VN" dirty="0"/>
          </a:p>
        </p:txBody>
      </p:sp>
    </p:spTree>
    <p:extLst>
      <p:ext uri="{BB962C8B-B14F-4D97-AF65-F5344CB8AC3E}">
        <p14:creationId xmlns:p14="http://schemas.microsoft.com/office/powerpoint/2010/main" val="3719845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VN" dirty="0"/>
          </a:p>
        </p:txBody>
      </p:sp>
    </p:spTree>
    <p:extLst>
      <p:ext uri="{BB962C8B-B14F-4D97-AF65-F5344CB8AC3E}">
        <p14:creationId xmlns:p14="http://schemas.microsoft.com/office/powerpoint/2010/main" val="1634578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9" r:id="rId7"/>
    <p:sldLayoutId id="2147483661"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3.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txBox="1">
            <a:spLocks noGrp="1"/>
          </p:cNvSpPr>
          <p:nvPr>
            <p:ph type="subTitle" idx="1"/>
          </p:nvPr>
        </p:nvSpPr>
        <p:spPr>
          <a:xfrm>
            <a:off x="2573528" y="2685934"/>
            <a:ext cx="3969358" cy="1040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SPEAKER:</a:t>
            </a:r>
          </a:p>
          <a:p>
            <a:pPr marL="0" lvl="0" indent="0" algn="ctr" rtl="0">
              <a:spcBef>
                <a:spcPts val="0"/>
              </a:spcBef>
              <a:spcAft>
                <a:spcPts val="0"/>
              </a:spcAft>
              <a:buNone/>
            </a:pPr>
            <a:r>
              <a:rPr lang="en-US" dirty="0"/>
              <a:t>TRAN THANH DUONG (SE160185)</a:t>
            </a:r>
          </a:p>
          <a:p>
            <a:pPr marL="0" lvl="0" indent="0" algn="ctr" rtl="0">
              <a:spcBef>
                <a:spcPts val="0"/>
              </a:spcBef>
              <a:spcAft>
                <a:spcPts val="0"/>
              </a:spcAft>
              <a:buNone/>
            </a:pPr>
            <a:r>
              <a:rPr lang="en-US" dirty="0"/>
              <a:t>NGUYEN TAN LOC (SE160366)</a:t>
            </a:r>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t>
            </a:r>
            <a:r>
              <a:rPr lang="en" dirty="0">
                <a:solidFill>
                  <a:schemeClr val="accent2"/>
                </a:solidFill>
              </a:rPr>
              <a:t>SCIENCE</a:t>
            </a:r>
            <a:r>
              <a:rPr lang="en" dirty="0"/>
              <a:t> </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B7A0-F41B-FD43-B2FB-628C10710683}"/>
              </a:ext>
            </a:extLst>
          </p:cNvPr>
          <p:cNvSpPr>
            <a:spLocks noGrp="1"/>
          </p:cNvSpPr>
          <p:nvPr>
            <p:ph type="ctrTitle"/>
          </p:nvPr>
        </p:nvSpPr>
        <p:spPr>
          <a:xfrm>
            <a:off x="335993" y="400888"/>
            <a:ext cx="6075440" cy="577800"/>
          </a:xfrm>
        </p:spPr>
        <p:txBody>
          <a:bodyPr/>
          <a:lstStyle/>
          <a:p>
            <a:r>
              <a:rPr lang="en-VN" dirty="0"/>
              <a:t>ii. Why should we study Data Science?</a:t>
            </a:r>
          </a:p>
        </p:txBody>
      </p:sp>
      <p:sp>
        <p:nvSpPr>
          <p:cNvPr id="3" name="Rectangle 2">
            <a:extLst>
              <a:ext uri="{FF2B5EF4-FFF2-40B4-BE49-F238E27FC236}">
                <a16:creationId xmlns:a16="http://schemas.microsoft.com/office/drawing/2014/main" id="{E187B502-CD8F-9C49-8601-480D2FCB148D}"/>
              </a:ext>
            </a:extLst>
          </p:cNvPr>
          <p:cNvSpPr/>
          <p:nvPr/>
        </p:nvSpPr>
        <p:spPr>
          <a:xfrm>
            <a:off x="335992" y="1257517"/>
            <a:ext cx="8084993" cy="2539157"/>
          </a:xfrm>
          <a:prstGeom prst="rect">
            <a:avLst/>
          </a:prstGeom>
        </p:spPr>
        <p:txBody>
          <a:bodyPr wrap="square">
            <a:spAutoFit/>
          </a:bodyPr>
          <a:lstStyle/>
          <a:p>
            <a:pPr marL="342900" indent="-342900">
              <a:spcAft>
                <a:spcPts val="600"/>
              </a:spcAft>
              <a:buClr>
                <a:schemeClr val="accent5"/>
              </a:buClr>
              <a:buFont typeface="+mj-lt"/>
              <a:buAutoNum type="arabicPeriod"/>
            </a:pPr>
            <a:r>
              <a:rPr lang="en-US" sz="2400" dirty="0">
                <a:solidFill>
                  <a:schemeClr val="bg1"/>
                </a:solidFill>
                <a:latin typeface="Livvic" pitchFamily="2" charset="77"/>
              </a:rPr>
              <a:t>Learning about data science provides an opportunity for you to recreate yourself.</a:t>
            </a:r>
          </a:p>
          <a:p>
            <a:pPr marL="342900" indent="-342900">
              <a:spcAft>
                <a:spcPts val="600"/>
              </a:spcAft>
              <a:buClr>
                <a:schemeClr val="accent5"/>
              </a:buClr>
              <a:buFont typeface="+mj-lt"/>
              <a:buAutoNum type="arabicPeriod"/>
            </a:pPr>
            <a:r>
              <a:rPr lang="en-US" sz="2400" dirty="0">
                <a:solidFill>
                  <a:schemeClr val="bg1"/>
                </a:solidFill>
                <a:latin typeface="Livvic" pitchFamily="2" charset="77"/>
              </a:rPr>
              <a:t>We live in a digital world, everything is data-driven.</a:t>
            </a:r>
          </a:p>
          <a:p>
            <a:pPr marL="342900" indent="-342900">
              <a:spcAft>
                <a:spcPts val="600"/>
              </a:spcAft>
              <a:buClr>
                <a:schemeClr val="accent5"/>
              </a:buClr>
              <a:buFont typeface="+mj-lt"/>
              <a:buAutoNum type="arabicPeriod"/>
            </a:pPr>
            <a:r>
              <a:rPr lang="en-US" sz="2400" dirty="0">
                <a:solidFill>
                  <a:schemeClr val="bg1"/>
                </a:solidFill>
                <a:latin typeface="Livvic" pitchFamily="2" charset="77"/>
              </a:rPr>
              <a:t>Basic data science skills are important for personal use.</a:t>
            </a:r>
          </a:p>
          <a:p>
            <a:pPr marL="342900" indent="-342900">
              <a:spcAft>
                <a:spcPts val="600"/>
              </a:spcAft>
              <a:buClr>
                <a:schemeClr val="accent5"/>
              </a:buClr>
              <a:buFont typeface="+mj-lt"/>
              <a:buAutoNum type="arabicPeriod"/>
            </a:pPr>
            <a:r>
              <a:rPr lang="en-US" sz="2400" dirty="0">
                <a:solidFill>
                  <a:schemeClr val="bg1"/>
                </a:solidFill>
                <a:latin typeface="Livvic" pitchFamily="2" charset="77"/>
              </a:rPr>
              <a:t>Data science is also a very promising field with lots of high paying job opportunities.</a:t>
            </a:r>
          </a:p>
        </p:txBody>
      </p:sp>
    </p:spTree>
    <p:extLst>
      <p:ext uri="{BB962C8B-B14F-4D97-AF65-F5344CB8AC3E}">
        <p14:creationId xmlns:p14="http://schemas.microsoft.com/office/powerpoint/2010/main" val="152835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SCIENTIST’S SALARY</a:t>
            </a:r>
            <a:endParaRPr sz="3000" dirty="0"/>
          </a:p>
        </p:txBody>
      </p:sp>
      <p:sp>
        <p:nvSpPr>
          <p:cNvPr id="1255" name="Google Shape;1255;p45"/>
          <p:cNvSpPr txBox="1">
            <a:spLocks noGrp="1"/>
          </p:cNvSpPr>
          <p:nvPr>
            <p:ph type="ctrTitle" idx="2"/>
          </p:nvPr>
        </p:nvSpPr>
        <p:spPr>
          <a:xfrm>
            <a:off x="3623778" y="1267450"/>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MID-LEVEL</a:t>
            </a:r>
            <a:endParaRPr dirty="0"/>
          </a:p>
        </p:txBody>
      </p:sp>
      <p:sp>
        <p:nvSpPr>
          <p:cNvPr id="1256" name="Google Shape;1256;p45"/>
          <p:cNvSpPr txBox="1">
            <a:spLocks noGrp="1"/>
          </p:cNvSpPr>
          <p:nvPr>
            <p:ph type="ctrTitle"/>
          </p:nvPr>
        </p:nvSpPr>
        <p:spPr>
          <a:xfrm>
            <a:off x="1011830" y="1267450"/>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ENTRY-LEVEL</a:t>
            </a:r>
            <a:endParaRPr dirty="0"/>
          </a:p>
        </p:txBody>
      </p:sp>
      <p:sp>
        <p:nvSpPr>
          <p:cNvPr id="1257" name="Google Shape;1257;p45"/>
          <p:cNvSpPr txBox="1">
            <a:spLocks noGrp="1"/>
          </p:cNvSpPr>
          <p:nvPr>
            <p:ph type="subTitle" idx="1"/>
          </p:nvPr>
        </p:nvSpPr>
        <p:spPr>
          <a:xfrm>
            <a:off x="1011830" y="3491100"/>
            <a:ext cx="18813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median salary at </a:t>
            </a:r>
            <a:r>
              <a:rPr lang="en" b="1" dirty="0">
                <a:solidFill>
                  <a:schemeClr val="accent4"/>
                </a:solidFill>
              </a:rPr>
              <a:t>$95,000/year</a:t>
            </a:r>
            <a:endParaRPr b="1" dirty="0">
              <a:solidFill>
                <a:schemeClr val="accent4"/>
              </a:solidFill>
            </a:endParaRPr>
          </a:p>
        </p:txBody>
      </p:sp>
      <p:sp>
        <p:nvSpPr>
          <p:cNvPr id="1258" name="Google Shape;1258;p45"/>
          <p:cNvSpPr txBox="1">
            <a:spLocks noGrp="1"/>
          </p:cNvSpPr>
          <p:nvPr>
            <p:ph type="subTitle" idx="3"/>
          </p:nvPr>
        </p:nvSpPr>
        <p:spPr>
          <a:xfrm>
            <a:off x="3623778" y="3491100"/>
            <a:ext cx="18813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median salary at </a:t>
            </a:r>
            <a:r>
              <a:rPr lang="en" b="1" dirty="0">
                <a:solidFill>
                  <a:schemeClr val="accent5"/>
                </a:solidFill>
              </a:rPr>
              <a:t>$130,000/year</a:t>
            </a:r>
            <a:r>
              <a:rPr lang="en" dirty="0"/>
              <a:t>.</a:t>
            </a:r>
            <a:endParaRPr dirty="0">
              <a:solidFill>
                <a:schemeClr val="accent5"/>
              </a:solidFill>
            </a:endParaRPr>
          </a:p>
        </p:txBody>
      </p:sp>
      <p:sp>
        <p:nvSpPr>
          <p:cNvPr id="1259" name="Google Shape;1259;p45"/>
          <p:cNvSpPr txBox="1">
            <a:spLocks noGrp="1"/>
          </p:cNvSpPr>
          <p:nvPr>
            <p:ph type="ctrTitle" idx="4"/>
          </p:nvPr>
        </p:nvSpPr>
        <p:spPr>
          <a:xfrm>
            <a:off x="6245198" y="1267450"/>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EXPERIENCED</a:t>
            </a:r>
            <a:endParaRPr dirty="0"/>
          </a:p>
        </p:txBody>
      </p:sp>
      <p:sp>
        <p:nvSpPr>
          <p:cNvPr id="1260" name="Google Shape;1260;p45"/>
          <p:cNvSpPr txBox="1">
            <a:spLocks noGrp="1"/>
          </p:cNvSpPr>
          <p:nvPr>
            <p:ph type="subTitle" idx="5"/>
          </p:nvPr>
        </p:nvSpPr>
        <p:spPr>
          <a:xfrm>
            <a:off x="6245198" y="3491100"/>
            <a:ext cx="18813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median salary at </a:t>
            </a:r>
            <a:r>
              <a:rPr lang="en" b="1" dirty="0">
                <a:solidFill>
                  <a:schemeClr val="accent6"/>
                </a:solidFill>
              </a:rPr>
              <a:t>$165,000/year</a:t>
            </a:r>
            <a:r>
              <a:rPr lang="en" dirty="0"/>
              <a:t>.</a:t>
            </a:r>
            <a:endParaRPr dirty="0"/>
          </a:p>
        </p:txBody>
      </p:sp>
      <p:grpSp>
        <p:nvGrpSpPr>
          <p:cNvPr id="1261" name="Google Shape;1261;p45"/>
          <p:cNvGrpSpPr/>
          <p:nvPr/>
        </p:nvGrpSpPr>
        <p:grpSpPr>
          <a:xfrm>
            <a:off x="3689974" y="2403057"/>
            <a:ext cx="1748907" cy="960537"/>
            <a:chOff x="2534925" y="2231825"/>
            <a:chExt cx="889350" cy="488475"/>
          </a:xfrm>
        </p:grpSpPr>
        <p:sp>
          <p:nvSpPr>
            <p:cNvPr id="1262" name="Google Shape;1262;p45"/>
            <p:cNvSpPr/>
            <p:nvPr/>
          </p:nvSpPr>
          <p:spPr>
            <a:xfrm>
              <a:off x="3334150" y="2674775"/>
              <a:ext cx="90125" cy="21125"/>
            </a:xfrm>
            <a:custGeom>
              <a:avLst/>
              <a:gdLst/>
              <a:ahLst/>
              <a:cxnLst/>
              <a:rect l="l" t="t" r="r" b="b"/>
              <a:pathLst>
                <a:path w="3605" h="845" extrusionOk="0">
                  <a:moveTo>
                    <a:pt x="353" y="0"/>
                  </a:moveTo>
                  <a:cubicBezTo>
                    <a:pt x="164" y="0"/>
                    <a:pt x="13" y="151"/>
                    <a:pt x="0" y="340"/>
                  </a:cubicBezTo>
                  <a:lnTo>
                    <a:pt x="0" y="353"/>
                  </a:lnTo>
                  <a:cubicBezTo>
                    <a:pt x="0" y="542"/>
                    <a:pt x="152" y="706"/>
                    <a:pt x="341" y="706"/>
                  </a:cubicBezTo>
                  <a:lnTo>
                    <a:pt x="3239" y="844"/>
                  </a:lnTo>
                  <a:cubicBezTo>
                    <a:pt x="3428" y="844"/>
                    <a:pt x="3592" y="693"/>
                    <a:pt x="3604" y="504"/>
                  </a:cubicBezTo>
                  <a:lnTo>
                    <a:pt x="3604" y="365"/>
                  </a:lnTo>
                  <a:cubicBezTo>
                    <a:pt x="3604" y="164"/>
                    <a:pt x="3453" y="0"/>
                    <a:pt x="325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2534925" y="2656800"/>
              <a:ext cx="90125" cy="19875"/>
            </a:xfrm>
            <a:custGeom>
              <a:avLst/>
              <a:gdLst/>
              <a:ahLst/>
              <a:cxnLst/>
              <a:rect l="l" t="t" r="r" b="b"/>
              <a:pathLst>
                <a:path w="3605" h="795" extrusionOk="0">
                  <a:moveTo>
                    <a:pt x="319" y="0"/>
                  </a:moveTo>
                  <a:cubicBezTo>
                    <a:pt x="141" y="0"/>
                    <a:pt x="1" y="146"/>
                    <a:pt x="1" y="316"/>
                  </a:cubicBezTo>
                  <a:lnTo>
                    <a:pt x="1" y="769"/>
                  </a:lnTo>
                  <a:lnTo>
                    <a:pt x="1" y="795"/>
                  </a:lnTo>
                  <a:lnTo>
                    <a:pt x="3605" y="795"/>
                  </a:lnTo>
                  <a:lnTo>
                    <a:pt x="3592" y="769"/>
                  </a:lnTo>
                  <a:lnTo>
                    <a:pt x="3592" y="454"/>
                  </a:lnTo>
                  <a:cubicBezTo>
                    <a:pt x="3605" y="278"/>
                    <a:pt x="3466" y="139"/>
                    <a:pt x="3290" y="127"/>
                  </a:cubicBezTo>
                  <a:lnTo>
                    <a:pt x="341" y="1"/>
                  </a:lnTo>
                  <a:cubicBezTo>
                    <a:pt x="334" y="0"/>
                    <a:pt x="326" y="0"/>
                    <a:pt x="31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3327850" y="2589525"/>
              <a:ext cx="90750" cy="31150"/>
            </a:xfrm>
            <a:custGeom>
              <a:avLst/>
              <a:gdLst/>
              <a:ahLst/>
              <a:cxnLst/>
              <a:rect l="l" t="t" r="r" b="b"/>
              <a:pathLst>
                <a:path w="3630" h="1246" extrusionOk="0">
                  <a:moveTo>
                    <a:pt x="3256" y="1"/>
                  </a:moveTo>
                  <a:cubicBezTo>
                    <a:pt x="3234" y="1"/>
                    <a:pt x="3211" y="3"/>
                    <a:pt x="3188" y="8"/>
                  </a:cubicBezTo>
                  <a:lnTo>
                    <a:pt x="290" y="600"/>
                  </a:lnTo>
                  <a:cubicBezTo>
                    <a:pt x="114" y="625"/>
                    <a:pt x="0" y="789"/>
                    <a:pt x="38" y="965"/>
                  </a:cubicBezTo>
                  <a:cubicBezTo>
                    <a:pt x="61" y="1127"/>
                    <a:pt x="200" y="1246"/>
                    <a:pt x="359" y="1246"/>
                  </a:cubicBezTo>
                  <a:cubicBezTo>
                    <a:pt x="373" y="1246"/>
                    <a:pt x="388" y="1245"/>
                    <a:pt x="404" y="1243"/>
                  </a:cubicBezTo>
                  <a:lnTo>
                    <a:pt x="3327" y="802"/>
                  </a:lnTo>
                  <a:cubicBezTo>
                    <a:pt x="3503" y="776"/>
                    <a:pt x="3629" y="600"/>
                    <a:pt x="3592" y="424"/>
                  </a:cubicBezTo>
                  <a:cubicBezTo>
                    <a:pt x="3592" y="373"/>
                    <a:pt x="3579" y="323"/>
                    <a:pt x="3566" y="272"/>
                  </a:cubicBezTo>
                  <a:cubicBezTo>
                    <a:pt x="3544" y="108"/>
                    <a:pt x="3408" y="1"/>
                    <a:pt x="325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2544075" y="2571875"/>
              <a:ext cx="90125" cy="34100"/>
            </a:xfrm>
            <a:custGeom>
              <a:avLst/>
              <a:gdLst/>
              <a:ahLst/>
              <a:cxnLst/>
              <a:rect l="l" t="t" r="r" b="b"/>
              <a:pathLst>
                <a:path w="3605" h="1364" extrusionOk="0">
                  <a:moveTo>
                    <a:pt x="384" y="0"/>
                  </a:moveTo>
                  <a:cubicBezTo>
                    <a:pt x="243" y="0"/>
                    <a:pt x="107" y="96"/>
                    <a:pt x="63" y="248"/>
                  </a:cubicBezTo>
                  <a:lnTo>
                    <a:pt x="38" y="411"/>
                  </a:lnTo>
                  <a:cubicBezTo>
                    <a:pt x="0" y="588"/>
                    <a:pt x="114" y="764"/>
                    <a:pt x="290" y="789"/>
                  </a:cubicBezTo>
                  <a:lnTo>
                    <a:pt x="3188" y="1356"/>
                  </a:lnTo>
                  <a:cubicBezTo>
                    <a:pt x="3210" y="1361"/>
                    <a:pt x="3231" y="1363"/>
                    <a:pt x="3252" y="1363"/>
                  </a:cubicBezTo>
                  <a:cubicBezTo>
                    <a:pt x="3405" y="1363"/>
                    <a:pt x="3544" y="1247"/>
                    <a:pt x="3566" y="1092"/>
                  </a:cubicBezTo>
                  <a:cubicBezTo>
                    <a:pt x="3604" y="928"/>
                    <a:pt x="3503" y="752"/>
                    <a:pt x="3327" y="714"/>
                  </a:cubicBezTo>
                  <a:lnTo>
                    <a:pt x="454" y="8"/>
                  </a:lnTo>
                  <a:cubicBezTo>
                    <a:pt x="431" y="3"/>
                    <a:pt x="408" y="0"/>
                    <a:pt x="384"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3308325" y="2507375"/>
              <a:ext cx="87900" cy="45050"/>
            </a:xfrm>
            <a:custGeom>
              <a:avLst/>
              <a:gdLst/>
              <a:ahLst/>
              <a:cxnLst/>
              <a:rect l="l" t="t" r="r" b="b"/>
              <a:pathLst>
                <a:path w="3516" h="1802" extrusionOk="0">
                  <a:moveTo>
                    <a:pt x="3105" y="1"/>
                  </a:moveTo>
                  <a:cubicBezTo>
                    <a:pt x="3061" y="1"/>
                    <a:pt x="3017" y="10"/>
                    <a:pt x="2974" y="30"/>
                  </a:cubicBezTo>
                  <a:lnTo>
                    <a:pt x="240" y="1164"/>
                  </a:lnTo>
                  <a:cubicBezTo>
                    <a:pt x="76" y="1227"/>
                    <a:pt x="0" y="1416"/>
                    <a:pt x="76" y="1580"/>
                  </a:cubicBezTo>
                  <a:cubicBezTo>
                    <a:pt x="115" y="1718"/>
                    <a:pt x="239" y="1802"/>
                    <a:pt x="370" y="1802"/>
                  </a:cubicBezTo>
                  <a:cubicBezTo>
                    <a:pt x="406" y="1802"/>
                    <a:pt x="443" y="1795"/>
                    <a:pt x="479" y="1782"/>
                  </a:cubicBezTo>
                  <a:lnTo>
                    <a:pt x="3264" y="761"/>
                  </a:lnTo>
                  <a:cubicBezTo>
                    <a:pt x="3428" y="698"/>
                    <a:pt x="3516" y="509"/>
                    <a:pt x="3453" y="345"/>
                  </a:cubicBezTo>
                  <a:lnTo>
                    <a:pt x="3390" y="207"/>
                  </a:lnTo>
                  <a:cubicBezTo>
                    <a:pt x="3343" y="76"/>
                    <a:pt x="3228" y="1"/>
                    <a:pt x="3105"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2569900" y="2490675"/>
              <a:ext cx="86650" cy="47800"/>
            </a:xfrm>
            <a:custGeom>
              <a:avLst/>
              <a:gdLst/>
              <a:ahLst/>
              <a:cxnLst/>
              <a:rect l="l" t="t" r="r" b="b"/>
              <a:pathLst>
                <a:path w="3466" h="1912" extrusionOk="0">
                  <a:moveTo>
                    <a:pt x="433" y="1"/>
                  </a:moveTo>
                  <a:cubicBezTo>
                    <a:pt x="306" y="1"/>
                    <a:pt x="182" y="74"/>
                    <a:pt x="127" y="194"/>
                  </a:cubicBezTo>
                  <a:cubicBezTo>
                    <a:pt x="114" y="232"/>
                    <a:pt x="89" y="282"/>
                    <a:pt x="64" y="333"/>
                  </a:cubicBezTo>
                  <a:cubicBezTo>
                    <a:pt x="1" y="497"/>
                    <a:pt x="76" y="698"/>
                    <a:pt x="240" y="761"/>
                  </a:cubicBezTo>
                  <a:lnTo>
                    <a:pt x="2974" y="1883"/>
                  </a:lnTo>
                  <a:cubicBezTo>
                    <a:pt x="3017" y="1902"/>
                    <a:pt x="3063" y="1912"/>
                    <a:pt x="3108" y="1912"/>
                  </a:cubicBezTo>
                  <a:cubicBezTo>
                    <a:pt x="3234" y="1912"/>
                    <a:pt x="3356" y="1837"/>
                    <a:pt x="3403" y="1706"/>
                  </a:cubicBezTo>
                  <a:cubicBezTo>
                    <a:pt x="3466" y="1555"/>
                    <a:pt x="3403" y="1366"/>
                    <a:pt x="3239" y="1290"/>
                  </a:cubicBezTo>
                  <a:lnTo>
                    <a:pt x="568" y="30"/>
                  </a:lnTo>
                  <a:cubicBezTo>
                    <a:pt x="524" y="10"/>
                    <a:pt x="478" y="1"/>
                    <a:pt x="433"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3276175" y="2431275"/>
              <a:ext cx="81625" cy="57700"/>
            </a:xfrm>
            <a:custGeom>
              <a:avLst/>
              <a:gdLst/>
              <a:ahLst/>
              <a:cxnLst/>
              <a:rect l="l" t="t" r="r" b="b"/>
              <a:pathLst>
                <a:path w="3265" h="2308" extrusionOk="0">
                  <a:moveTo>
                    <a:pt x="2817" y="1"/>
                  </a:moveTo>
                  <a:cubicBezTo>
                    <a:pt x="2754" y="1"/>
                    <a:pt x="2691" y="20"/>
                    <a:pt x="2634" y="63"/>
                  </a:cubicBezTo>
                  <a:lnTo>
                    <a:pt x="190" y="1713"/>
                  </a:lnTo>
                  <a:cubicBezTo>
                    <a:pt x="39" y="1801"/>
                    <a:pt x="1" y="2003"/>
                    <a:pt x="102" y="2154"/>
                  </a:cubicBezTo>
                  <a:cubicBezTo>
                    <a:pt x="159" y="2252"/>
                    <a:pt x="263" y="2308"/>
                    <a:pt x="370" y="2308"/>
                  </a:cubicBezTo>
                  <a:cubicBezTo>
                    <a:pt x="429" y="2308"/>
                    <a:pt x="489" y="2291"/>
                    <a:pt x="543" y="2255"/>
                  </a:cubicBezTo>
                  <a:lnTo>
                    <a:pt x="3063" y="718"/>
                  </a:lnTo>
                  <a:cubicBezTo>
                    <a:pt x="3214" y="630"/>
                    <a:pt x="3264" y="428"/>
                    <a:pt x="3176" y="277"/>
                  </a:cubicBezTo>
                  <a:lnTo>
                    <a:pt x="3088" y="151"/>
                  </a:lnTo>
                  <a:cubicBezTo>
                    <a:pt x="3025" y="56"/>
                    <a:pt x="2922" y="1"/>
                    <a:pt x="281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a:off x="2611475" y="2416250"/>
              <a:ext cx="80050" cy="60225"/>
            </a:xfrm>
            <a:custGeom>
              <a:avLst/>
              <a:gdLst/>
              <a:ahLst/>
              <a:cxnLst/>
              <a:rect l="l" t="t" r="r" b="b"/>
              <a:pathLst>
                <a:path w="3202" h="2409" extrusionOk="0">
                  <a:moveTo>
                    <a:pt x="448" y="1"/>
                  </a:moveTo>
                  <a:cubicBezTo>
                    <a:pt x="352" y="1"/>
                    <a:pt x="256" y="46"/>
                    <a:pt x="190" y="134"/>
                  </a:cubicBezTo>
                  <a:lnTo>
                    <a:pt x="102" y="260"/>
                  </a:lnTo>
                  <a:cubicBezTo>
                    <a:pt x="1" y="412"/>
                    <a:pt x="39" y="613"/>
                    <a:pt x="190" y="714"/>
                  </a:cubicBezTo>
                  <a:lnTo>
                    <a:pt x="2647" y="2352"/>
                  </a:lnTo>
                  <a:cubicBezTo>
                    <a:pt x="2704" y="2390"/>
                    <a:pt x="2768" y="2408"/>
                    <a:pt x="2831" y="2408"/>
                  </a:cubicBezTo>
                  <a:cubicBezTo>
                    <a:pt x="2936" y="2408"/>
                    <a:pt x="3038" y="2358"/>
                    <a:pt x="3101" y="2264"/>
                  </a:cubicBezTo>
                  <a:cubicBezTo>
                    <a:pt x="3202" y="2113"/>
                    <a:pt x="3164" y="1924"/>
                    <a:pt x="3025" y="1810"/>
                  </a:cubicBezTo>
                  <a:lnTo>
                    <a:pt x="644" y="71"/>
                  </a:lnTo>
                  <a:cubicBezTo>
                    <a:pt x="586" y="24"/>
                    <a:pt x="517" y="1"/>
                    <a:pt x="448"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a:off x="3232400" y="2364300"/>
              <a:ext cx="72475" cy="68850"/>
            </a:xfrm>
            <a:custGeom>
              <a:avLst/>
              <a:gdLst/>
              <a:ahLst/>
              <a:cxnLst/>
              <a:rect l="l" t="t" r="r" b="b"/>
              <a:pathLst>
                <a:path w="2899" h="2754" extrusionOk="0">
                  <a:moveTo>
                    <a:pt x="2439" y="1"/>
                  </a:moveTo>
                  <a:cubicBezTo>
                    <a:pt x="2354" y="1"/>
                    <a:pt x="2268" y="32"/>
                    <a:pt x="2205" y="95"/>
                  </a:cubicBezTo>
                  <a:lnTo>
                    <a:pt x="126" y="2187"/>
                  </a:lnTo>
                  <a:cubicBezTo>
                    <a:pt x="0" y="2313"/>
                    <a:pt x="0" y="2515"/>
                    <a:pt x="126" y="2641"/>
                  </a:cubicBezTo>
                  <a:cubicBezTo>
                    <a:pt x="187" y="2715"/>
                    <a:pt x="277" y="2753"/>
                    <a:pt x="366" y="2753"/>
                  </a:cubicBezTo>
                  <a:cubicBezTo>
                    <a:pt x="444" y="2753"/>
                    <a:pt x="521" y="2724"/>
                    <a:pt x="580" y="2666"/>
                  </a:cubicBezTo>
                  <a:lnTo>
                    <a:pt x="2760" y="675"/>
                  </a:lnTo>
                  <a:cubicBezTo>
                    <a:pt x="2899" y="549"/>
                    <a:pt x="2899" y="335"/>
                    <a:pt x="2772" y="209"/>
                  </a:cubicBezTo>
                  <a:cubicBezTo>
                    <a:pt x="2747" y="171"/>
                    <a:pt x="2709" y="133"/>
                    <a:pt x="2672" y="95"/>
                  </a:cubicBezTo>
                  <a:cubicBezTo>
                    <a:pt x="2609" y="32"/>
                    <a:pt x="2524" y="1"/>
                    <a:pt x="243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2667250" y="2351575"/>
              <a:ext cx="70275" cy="70725"/>
            </a:xfrm>
            <a:custGeom>
              <a:avLst/>
              <a:gdLst/>
              <a:ahLst/>
              <a:cxnLst/>
              <a:rect l="l" t="t" r="r" b="b"/>
              <a:pathLst>
                <a:path w="2811" h="2829" extrusionOk="0">
                  <a:moveTo>
                    <a:pt x="455" y="1"/>
                  </a:moveTo>
                  <a:cubicBezTo>
                    <a:pt x="376" y="1"/>
                    <a:pt x="298" y="29"/>
                    <a:pt x="240" y="88"/>
                  </a:cubicBezTo>
                  <a:lnTo>
                    <a:pt x="126" y="201"/>
                  </a:lnTo>
                  <a:cubicBezTo>
                    <a:pt x="0" y="315"/>
                    <a:pt x="0" y="529"/>
                    <a:pt x="126" y="655"/>
                  </a:cubicBezTo>
                  <a:lnTo>
                    <a:pt x="2231" y="2734"/>
                  </a:lnTo>
                  <a:cubicBezTo>
                    <a:pt x="2287" y="2797"/>
                    <a:pt x="2369" y="2828"/>
                    <a:pt x="2453" y="2828"/>
                  </a:cubicBezTo>
                  <a:cubicBezTo>
                    <a:pt x="2536" y="2828"/>
                    <a:pt x="2621" y="2797"/>
                    <a:pt x="2684" y="2734"/>
                  </a:cubicBezTo>
                  <a:cubicBezTo>
                    <a:pt x="2810" y="2620"/>
                    <a:pt x="2810" y="2419"/>
                    <a:pt x="2697" y="2280"/>
                  </a:cubicBezTo>
                  <a:lnTo>
                    <a:pt x="706" y="113"/>
                  </a:lnTo>
                  <a:cubicBezTo>
                    <a:pt x="638" y="39"/>
                    <a:pt x="546" y="1"/>
                    <a:pt x="455"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3178200" y="2308875"/>
              <a:ext cx="62400" cy="78050"/>
            </a:xfrm>
            <a:custGeom>
              <a:avLst/>
              <a:gdLst/>
              <a:ahLst/>
              <a:cxnLst/>
              <a:rect l="l" t="t" r="r" b="b"/>
              <a:pathLst>
                <a:path w="2496" h="3122" extrusionOk="0">
                  <a:moveTo>
                    <a:pt x="1997" y="1"/>
                  </a:moveTo>
                  <a:cubicBezTo>
                    <a:pt x="1892" y="1"/>
                    <a:pt x="1790" y="51"/>
                    <a:pt x="1727" y="145"/>
                  </a:cubicBezTo>
                  <a:lnTo>
                    <a:pt x="89" y="2615"/>
                  </a:lnTo>
                  <a:cubicBezTo>
                    <a:pt x="1" y="2753"/>
                    <a:pt x="39" y="2955"/>
                    <a:pt x="177" y="3056"/>
                  </a:cubicBezTo>
                  <a:cubicBezTo>
                    <a:pt x="237" y="3101"/>
                    <a:pt x="304" y="3122"/>
                    <a:pt x="371" y="3122"/>
                  </a:cubicBezTo>
                  <a:cubicBezTo>
                    <a:pt x="472" y="3122"/>
                    <a:pt x="570" y="3072"/>
                    <a:pt x="631" y="2980"/>
                  </a:cubicBezTo>
                  <a:lnTo>
                    <a:pt x="2383" y="599"/>
                  </a:lnTo>
                  <a:cubicBezTo>
                    <a:pt x="2496" y="460"/>
                    <a:pt x="2458" y="258"/>
                    <a:pt x="2307" y="158"/>
                  </a:cubicBezTo>
                  <a:lnTo>
                    <a:pt x="2181" y="57"/>
                  </a:lnTo>
                  <a:cubicBezTo>
                    <a:pt x="2124" y="19"/>
                    <a:pt x="2060" y="1"/>
                    <a:pt x="1997"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2733725" y="2298900"/>
              <a:ext cx="60175" cy="79600"/>
            </a:xfrm>
            <a:custGeom>
              <a:avLst/>
              <a:gdLst/>
              <a:ahLst/>
              <a:cxnLst/>
              <a:rect l="l" t="t" r="r" b="b"/>
              <a:pathLst>
                <a:path w="2407" h="3184" extrusionOk="0">
                  <a:moveTo>
                    <a:pt x="498" y="1"/>
                  </a:moveTo>
                  <a:cubicBezTo>
                    <a:pt x="439" y="1"/>
                    <a:pt x="380" y="17"/>
                    <a:pt x="328" y="53"/>
                  </a:cubicBezTo>
                  <a:lnTo>
                    <a:pt x="202" y="141"/>
                  </a:lnTo>
                  <a:cubicBezTo>
                    <a:pt x="51" y="242"/>
                    <a:pt x="0" y="443"/>
                    <a:pt x="114" y="594"/>
                  </a:cubicBezTo>
                  <a:lnTo>
                    <a:pt x="1752" y="3039"/>
                  </a:lnTo>
                  <a:cubicBezTo>
                    <a:pt x="1814" y="3133"/>
                    <a:pt x="1921" y="3183"/>
                    <a:pt x="2027" y="3183"/>
                  </a:cubicBezTo>
                  <a:cubicBezTo>
                    <a:pt x="2090" y="3183"/>
                    <a:pt x="2153" y="3165"/>
                    <a:pt x="2205" y="3127"/>
                  </a:cubicBezTo>
                  <a:cubicBezTo>
                    <a:pt x="2356" y="3026"/>
                    <a:pt x="2407" y="2837"/>
                    <a:pt x="2306" y="2686"/>
                  </a:cubicBezTo>
                  <a:lnTo>
                    <a:pt x="781" y="166"/>
                  </a:lnTo>
                  <a:cubicBezTo>
                    <a:pt x="716" y="59"/>
                    <a:pt x="607" y="1"/>
                    <a:pt x="498"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3116150" y="2267350"/>
              <a:ext cx="49800" cy="84650"/>
            </a:xfrm>
            <a:custGeom>
              <a:avLst/>
              <a:gdLst/>
              <a:ahLst/>
              <a:cxnLst/>
              <a:rect l="l" t="t" r="r" b="b"/>
              <a:pathLst>
                <a:path w="1992" h="3386" extrusionOk="0">
                  <a:moveTo>
                    <a:pt x="1483" y="0"/>
                  </a:moveTo>
                  <a:cubicBezTo>
                    <a:pt x="1359" y="0"/>
                    <a:pt x="1244" y="75"/>
                    <a:pt x="1198" y="206"/>
                  </a:cubicBezTo>
                  <a:lnTo>
                    <a:pt x="64" y="2927"/>
                  </a:lnTo>
                  <a:cubicBezTo>
                    <a:pt x="1" y="3091"/>
                    <a:pt x="76" y="3280"/>
                    <a:pt x="240" y="3356"/>
                  </a:cubicBezTo>
                  <a:cubicBezTo>
                    <a:pt x="283" y="3376"/>
                    <a:pt x="328" y="3385"/>
                    <a:pt x="373" y="3385"/>
                  </a:cubicBezTo>
                  <a:cubicBezTo>
                    <a:pt x="496" y="3385"/>
                    <a:pt x="613" y="3313"/>
                    <a:pt x="668" y="3192"/>
                  </a:cubicBezTo>
                  <a:lnTo>
                    <a:pt x="1916" y="521"/>
                  </a:lnTo>
                  <a:cubicBezTo>
                    <a:pt x="1992" y="357"/>
                    <a:pt x="1929" y="155"/>
                    <a:pt x="1765" y="92"/>
                  </a:cubicBezTo>
                  <a:lnTo>
                    <a:pt x="1613" y="29"/>
                  </a:lnTo>
                  <a:cubicBezTo>
                    <a:pt x="1571" y="10"/>
                    <a:pt x="1526" y="0"/>
                    <a:pt x="1483"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2809950" y="2260450"/>
              <a:ext cx="48225" cy="85700"/>
            </a:xfrm>
            <a:custGeom>
              <a:avLst/>
              <a:gdLst/>
              <a:ahLst/>
              <a:cxnLst/>
              <a:rect l="l" t="t" r="r" b="b"/>
              <a:pathLst>
                <a:path w="1929" h="3428" extrusionOk="0">
                  <a:moveTo>
                    <a:pt x="514" y="1"/>
                  </a:moveTo>
                  <a:cubicBezTo>
                    <a:pt x="473" y="1"/>
                    <a:pt x="431" y="10"/>
                    <a:pt x="391" y="28"/>
                  </a:cubicBezTo>
                  <a:lnTo>
                    <a:pt x="253" y="78"/>
                  </a:lnTo>
                  <a:cubicBezTo>
                    <a:pt x="76" y="141"/>
                    <a:pt x="1" y="330"/>
                    <a:pt x="76" y="507"/>
                  </a:cubicBezTo>
                  <a:lnTo>
                    <a:pt x="1210" y="3229"/>
                  </a:lnTo>
                  <a:cubicBezTo>
                    <a:pt x="1258" y="3354"/>
                    <a:pt x="1380" y="3427"/>
                    <a:pt x="1507" y="3427"/>
                  </a:cubicBezTo>
                  <a:cubicBezTo>
                    <a:pt x="1547" y="3427"/>
                    <a:pt x="1587" y="3420"/>
                    <a:pt x="1626" y="3405"/>
                  </a:cubicBezTo>
                  <a:lnTo>
                    <a:pt x="1928" y="3292"/>
                  </a:lnTo>
                  <a:lnTo>
                    <a:pt x="807" y="217"/>
                  </a:lnTo>
                  <a:cubicBezTo>
                    <a:pt x="759" y="84"/>
                    <a:pt x="640" y="1"/>
                    <a:pt x="51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3048725" y="2241100"/>
              <a:ext cx="35950" cy="88625"/>
            </a:xfrm>
            <a:custGeom>
              <a:avLst/>
              <a:gdLst/>
              <a:ahLst/>
              <a:cxnLst/>
              <a:rect l="l" t="t" r="r" b="b"/>
              <a:pathLst>
                <a:path w="1438" h="3545" extrusionOk="0">
                  <a:moveTo>
                    <a:pt x="916" y="1"/>
                  </a:moveTo>
                  <a:cubicBezTo>
                    <a:pt x="767" y="1"/>
                    <a:pt x="639" y="107"/>
                    <a:pt x="606" y="260"/>
                  </a:cubicBezTo>
                  <a:lnTo>
                    <a:pt x="39" y="3171"/>
                  </a:lnTo>
                  <a:cubicBezTo>
                    <a:pt x="1" y="3335"/>
                    <a:pt x="114" y="3511"/>
                    <a:pt x="291" y="3536"/>
                  </a:cubicBezTo>
                  <a:cubicBezTo>
                    <a:pt x="314" y="3542"/>
                    <a:pt x="338" y="3544"/>
                    <a:pt x="361" y="3544"/>
                  </a:cubicBezTo>
                  <a:cubicBezTo>
                    <a:pt x="502" y="3544"/>
                    <a:pt x="636" y="3450"/>
                    <a:pt x="669" y="3310"/>
                  </a:cubicBezTo>
                  <a:lnTo>
                    <a:pt x="1387" y="437"/>
                  </a:lnTo>
                  <a:cubicBezTo>
                    <a:pt x="1437" y="260"/>
                    <a:pt x="1324" y="84"/>
                    <a:pt x="1148" y="46"/>
                  </a:cubicBezTo>
                  <a:lnTo>
                    <a:pt x="984" y="8"/>
                  </a:lnTo>
                  <a:cubicBezTo>
                    <a:pt x="961" y="3"/>
                    <a:pt x="938" y="1"/>
                    <a:pt x="91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2892475" y="2237650"/>
              <a:ext cx="32475" cy="89225"/>
            </a:xfrm>
            <a:custGeom>
              <a:avLst/>
              <a:gdLst/>
              <a:ahLst/>
              <a:cxnLst/>
              <a:rect l="l" t="t" r="r" b="b"/>
              <a:pathLst>
                <a:path w="1299" h="3569" extrusionOk="0">
                  <a:moveTo>
                    <a:pt x="518" y="1"/>
                  </a:moveTo>
                  <a:cubicBezTo>
                    <a:pt x="497" y="1"/>
                    <a:pt x="476" y="3"/>
                    <a:pt x="455" y="8"/>
                  </a:cubicBezTo>
                  <a:lnTo>
                    <a:pt x="291" y="33"/>
                  </a:lnTo>
                  <a:cubicBezTo>
                    <a:pt x="114" y="71"/>
                    <a:pt x="1" y="234"/>
                    <a:pt x="39" y="411"/>
                  </a:cubicBezTo>
                  <a:lnTo>
                    <a:pt x="618" y="3309"/>
                  </a:lnTo>
                  <a:cubicBezTo>
                    <a:pt x="651" y="3472"/>
                    <a:pt x="786" y="3569"/>
                    <a:pt x="935" y="3569"/>
                  </a:cubicBezTo>
                  <a:cubicBezTo>
                    <a:pt x="960" y="3569"/>
                    <a:pt x="984" y="3566"/>
                    <a:pt x="1009" y="3561"/>
                  </a:cubicBezTo>
                  <a:cubicBezTo>
                    <a:pt x="1173" y="3536"/>
                    <a:pt x="1299" y="3372"/>
                    <a:pt x="1274" y="3196"/>
                  </a:cubicBezTo>
                  <a:lnTo>
                    <a:pt x="820" y="272"/>
                  </a:lnTo>
                  <a:cubicBezTo>
                    <a:pt x="798" y="117"/>
                    <a:pt x="668" y="1"/>
                    <a:pt x="518"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2978800" y="2231825"/>
              <a:ext cx="19875" cy="89825"/>
            </a:xfrm>
            <a:custGeom>
              <a:avLst/>
              <a:gdLst/>
              <a:ahLst/>
              <a:cxnLst/>
              <a:rect l="l" t="t" r="r" b="b"/>
              <a:pathLst>
                <a:path w="795" h="3593" extrusionOk="0">
                  <a:moveTo>
                    <a:pt x="306" y="0"/>
                  </a:moveTo>
                  <a:cubicBezTo>
                    <a:pt x="139" y="0"/>
                    <a:pt x="1" y="135"/>
                    <a:pt x="1" y="316"/>
                  </a:cubicBezTo>
                  <a:lnTo>
                    <a:pt x="1" y="3265"/>
                  </a:lnTo>
                  <a:cubicBezTo>
                    <a:pt x="1" y="3441"/>
                    <a:pt x="139" y="3580"/>
                    <a:pt x="316" y="3592"/>
                  </a:cubicBezTo>
                  <a:lnTo>
                    <a:pt x="328" y="3592"/>
                  </a:lnTo>
                  <a:cubicBezTo>
                    <a:pt x="505" y="3592"/>
                    <a:pt x="656" y="3454"/>
                    <a:pt x="656" y="3277"/>
                  </a:cubicBezTo>
                  <a:lnTo>
                    <a:pt x="794" y="329"/>
                  </a:lnTo>
                  <a:cubicBezTo>
                    <a:pt x="794" y="152"/>
                    <a:pt x="656" y="1"/>
                    <a:pt x="479" y="1"/>
                  </a:cubicBezTo>
                  <a:lnTo>
                    <a:pt x="328" y="1"/>
                  </a:lnTo>
                  <a:cubicBezTo>
                    <a:pt x="321" y="1"/>
                    <a:pt x="313" y="0"/>
                    <a:pt x="30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2932775" y="2646625"/>
              <a:ext cx="86700" cy="73675"/>
            </a:xfrm>
            <a:custGeom>
              <a:avLst/>
              <a:gdLst/>
              <a:ahLst/>
              <a:cxnLst/>
              <a:rect l="l" t="t" r="r" b="b"/>
              <a:pathLst>
                <a:path w="3468" h="2947" extrusionOk="0">
                  <a:moveTo>
                    <a:pt x="1937" y="1"/>
                  </a:moveTo>
                  <a:cubicBezTo>
                    <a:pt x="692" y="1"/>
                    <a:pt x="1" y="1493"/>
                    <a:pt x="846" y="2449"/>
                  </a:cubicBezTo>
                  <a:cubicBezTo>
                    <a:pt x="1150" y="2792"/>
                    <a:pt x="1546" y="2947"/>
                    <a:pt x="1936" y="2947"/>
                  </a:cubicBezTo>
                  <a:cubicBezTo>
                    <a:pt x="2662" y="2947"/>
                    <a:pt x="3368" y="2412"/>
                    <a:pt x="3417" y="1567"/>
                  </a:cubicBezTo>
                  <a:cubicBezTo>
                    <a:pt x="3467" y="748"/>
                    <a:pt x="2850" y="55"/>
                    <a:pt x="2043" y="5"/>
                  </a:cubicBezTo>
                  <a:cubicBezTo>
                    <a:pt x="2007" y="2"/>
                    <a:pt x="1972" y="1"/>
                    <a:pt x="19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2970300" y="2433775"/>
              <a:ext cx="26475" cy="263375"/>
            </a:xfrm>
            <a:custGeom>
              <a:avLst/>
              <a:gdLst/>
              <a:ahLst/>
              <a:cxnLst/>
              <a:rect l="l" t="t" r="r" b="b"/>
              <a:pathLst>
                <a:path w="1059" h="10535" extrusionOk="0">
                  <a:moveTo>
                    <a:pt x="1059" y="0"/>
                  </a:moveTo>
                  <a:lnTo>
                    <a:pt x="0" y="10484"/>
                  </a:lnTo>
                  <a:lnTo>
                    <a:pt x="819" y="10535"/>
                  </a:lnTo>
                  <a:lnTo>
                    <a:pt x="10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5"/>
          <p:cNvGrpSpPr/>
          <p:nvPr/>
        </p:nvGrpSpPr>
        <p:grpSpPr>
          <a:xfrm>
            <a:off x="6309551" y="2397797"/>
            <a:ext cx="1752594" cy="965797"/>
            <a:chOff x="3672800" y="2231525"/>
            <a:chExt cx="891225" cy="491150"/>
          </a:xfrm>
        </p:grpSpPr>
        <p:sp>
          <p:nvSpPr>
            <p:cNvPr id="1282" name="Google Shape;1282;p45"/>
            <p:cNvSpPr/>
            <p:nvPr/>
          </p:nvSpPr>
          <p:spPr>
            <a:xfrm>
              <a:off x="3672800" y="2657125"/>
              <a:ext cx="90125" cy="19550"/>
            </a:xfrm>
            <a:custGeom>
              <a:avLst/>
              <a:gdLst/>
              <a:ahLst/>
              <a:cxnLst/>
              <a:rect l="l" t="t" r="r" b="b"/>
              <a:pathLst>
                <a:path w="3605" h="782" extrusionOk="0">
                  <a:moveTo>
                    <a:pt x="353" y="0"/>
                  </a:moveTo>
                  <a:cubicBezTo>
                    <a:pt x="164" y="0"/>
                    <a:pt x="13" y="139"/>
                    <a:pt x="13" y="315"/>
                  </a:cubicBezTo>
                  <a:lnTo>
                    <a:pt x="13" y="454"/>
                  </a:lnTo>
                  <a:cubicBezTo>
                    <a:pt x="0" y="630"/>
                    <a:pt x="152" y="782"/>
                    <a:pt x="328" y="782"/>
                  </a:cubicBezTo>
                  <a:lnTo>
                    <a:pt x="3277" y="782"/>
                  </a:lnTo>
                  <a:cubicBezTo>
                    <a:pt x="3453" y="782"/>
                    <a:pt x="3604" y="643"/>
                    <a:pt x="3604" y="467"/>
                  </a:cubicBezTo>
                  <a:cubicBezTo>
                    <a:pt x="3604" y="290"/>
                    <a:pt x="3466" y="139"/>
                    <a:pt x="3289" y="126"/>
                  </a:cubicBezTo>
                  <a:lnTo>
                    <a:pt x="35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4473900" y="2667525"/>
              <a:ext cx="90125" cy="19875"/>
            </a:xfrm>
            <a:custGeom>
              <a:avLst/>
              <a:gdLst/>
              <a:ahLst/>
              <a:cxnLst/>
              <a:rect l="l" t="t" r="r" b="b"/>
              <a:pathLst>
                <a:path w="3605" h="795" extrusionOk="0">
                  <a:moveTo>
                    <a:pt x="3251" y="0"/>
                  </a:moveTo>
                  <a:lnTo>
                    <a:pt x="315" y="126"/>
                  </a:lnTo>
                  <a:cubicBezTo>
                    <a:pt x="139" y="139"/>
                    <a:pt x="0" y="290"/>
                    <a:pt x="0" y="466"/>
                  </a:cubicBezTo>
                  <a:cubicBezTo>
                    <a:pt x="0" y="643"/>
                    <a:pt x="152" y="794"/>
                    <a:pt x="328" y="794"/>
                  </a:cubicBezTo>
                  <a:lnTo>
                    <a:pt x="3277" y="794"/>
                  </a:lnTo>
                  <a:cubicBezTo>
                    <a:pt x="3453" y="781"/>
                    <a:pt x="3604" y="643"/>
                    <a:pt x="3592" y="454"/>
                  </a:cubicBezTo>
                  <a:lnTo>
                    <a:pt x="3592" y="315"/>
                  </a:lnTo>
                  <a:cubicBezTo>
                    <a:pt x="3592" y="139"/>
                    <a:pt x="3440" y="0"/>
                    <a:pt x="3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4466025" y="2589525"/>
              <a:ext cx="90425" cy="31175"/>
            </a:xfrm>
            <a:custGeom>
              <a:avLst/>
              <a:gdLst/>
              <a:ahLst/>
              <a:cxnLst/>
              <a:rect l="l" t="t" r="r" b="b"/>
              <a:pathLst>
                <a:path w="3617" h="1247" extrusionOk="0">
                  <a:moveTo>
                    <a:pt x="3244" y="0"/>
                  </a:moveTo>
                  <a:cubicBezTo>
                    <a:pt x="3222" y="0"/>
                    <a:pt x="3199" y="3"/>
                    <a:pt x="3176" y="8"/>
                  </a:cubicBezTo>
                  <a:lnTo>
                    <a:pt x="278" y="587"/>
                  </a:lnTo>
                  <a:cubicBezTo>
                    <a:pt x="114" y="625"/>
                    <a:pt x="0" y="789"/>
                    <a:pt x="26" y="965"/>
                  </a:cubicBezTo>
                  <a:lnTo>
                    <a:pt x="26" y="978"/>
                  </a:lnTo>
                  <a:cubicBezTo>
                    <a:pt x="48" y="1138"/>
                    <a:pt x="185" y="1246"/>
                    <a:pt x="342" y="1246"/>
                  </a:cubicBezTo>
                  <a:cubicBezTo>
                    <a:pt x="358" y="1246"/>
                    <a:pt x="374" y="1245"/>
                    <a:pt x="391" y="1243"/>
                  </a:cubicBezTo>
                  <a:lnTo>
                    <a:pt x="3314" y="789"/>
                  </a:lnTo>
                  <a:cubicBezTo>
                    <a:pt x="3491" y="764"/>
                    <a:pt x="3617" y="600"/>
                    <a:pt x="3592" y="424"/>
                  </a:cubicBezTo>
                  <a:cubicBezTo>
                    <a:pt x="3579" y="373"/>
                    <a:pt x="3566" y="310"/>
                    <a:pt x="3566" y="260"/>
                  </a:cubicBezTo>
                  <a:cubicBezTo>
                    <a:pt x="3533" y="106"/>
                    <a:pt x="3396"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3681925" y="2572075"/>
              <a:ext cx="90125" cy="34200"/>
            </a:xfrm>
            <a:custGeom>
              <a:avLst/>
              <a:gdLst/>
              <a:ahLst/>
              <a:cxnLst/>
              <a:rect l="l" t="t" r="r" b="b"/>
              <a:pathLst>
                <a:path w="3605" h="1368" extrusionOk="0">
                  <a:moveTo>
                    <a:pt x="374" y="1"/>
                  </a:moveTo>
                  <a:cubicBezTo>
                    <a:pt x="237" y="1"/>
                    <a:pt x="106" y="104"/>
                    <a:pt x="64" y="252"/>
                  </a:cubicBezTo>
                  <a:lnTo>
                    <a:pt x="39" y="403"/>
                  </a:lnTo>
                  <a:cubicBezTo>
                    <a:pt x="1" y="580"/>
                    <a:pt x="114" y="756"/>
                    <a:pt x="291" y="781"/>
                  </a:cubicBezTo>
                  <a:lnTo>
                    <a:pt x="3189" y="1361"/>
                  </a:lnTo>
                  <a:cubicBezTo>
                    <a:pt x="3210" y="1366"/>
                    <a:pt x="3231" y="1368"/>
                    <a:pt x="3252" y="1368"/>
                  </a:cubicBezTo>
                  <a:cubicBezTo>
                    <a:pt x="3405" y="1368"/>
                    <a:pt x="3545" y="1252"/>
                    <a:pt x="3567" y="1096"/>
                  </a:cubicBezTo>
                  <a:cubicBezTo>
                    <a:pt x="3605" y="920"/>
                    <a:pt x="3504" y="744"/>
                    <a:pt x="3327" y="706"/>
                  </a:cubicBezTo>
                  <a:lnTo>
                    <a:pt x="454" y="13"/>
                  </a:lnTo>
                  <a:cubicBezTo>
                    <a:pt x="428" y="5"/>
                    <a:pt x="401" y="1"/>
                    <a:pt x="37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4446175" y="2507375"/>
              <a:ext cx="87925" cy="45050"/>
            </a:xfrm>
            <a:custGeom>
              <a:avLst/>
              <a:gdLst/>
              <a:ahLst/>
              <a:cxnLst/>
              <a:rect l="l" t="t" r="r" b="b"/>
              <a:pathLst>
                <a:path w="3517" h="1802" extrusionOk="0">
                  <a:moveTo>
                    <a:pt x="3105" y="1"/>
                  </a:moveTo>
                  <a:cubicBezTo>
                    <a:pt x="3062" y="1"/>
                    <a:pt x="3017" y="10"/>
                    <a:pt x="2974" y="30"/>
                  </a:cubicBezTo>
                  <a:lnTo>
                    <a:pt x="240" y="1164"/>
                  </a:lnTo>
                  <a:cubicBezTo>
                    <a:pt x="76" y="1240"/>
                    <a:pt x="0" y="1416"/>
                    <a:pt x="76" y="1580"/>
                  </a:cubicBezTo>
                  <a:cubicBezTo>
                    <a:pt x="115" y="1718"/>
                    <a:pt x="240" y="1802"/>
                    <a:pt x="370" y="1802"/>
                  </a:cubicBezTo>
                  <a:cubicBezTo>
                    <a:pt x="407" y="1802"/>
                    <a:pt x="444" y="1795"/>
                    <a:pt x="479" y="1782"/>
                  </a:cubicBezTo>
                  <a:lnTo>
                    <a:pt x="3264" y="761"/>
                  </a:lnTo>
                  <a:cubicBezTo>
                    <a:pt x="3428" y="698"/>
                    <a:pt x="3516" y="522"/>
                    <a:pt x="3453" y="345"/>
                  </a:cubicBezTo>
                  <a:cubicBezTo>
                    <a:pt x="3428" y="295"/>
                    <a:pt x="3415" y="257"/>
                    <a:pt x="3390" y="207"/>
                  </a:cubicBezTo>
                  <a:cubicBezTo>
                    <a:pt x="3344" y="76"/>
                    <a:pt x="3228" y="1"/>
                    <a:pt x="31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a:off x="3707450" y="2490950"/>
              <a:ext cx="86975" cy="47850"/>
            </a:xfrm>
            <a:custGeom>
              <a:avLst/>
              <a:gdLst/>
              <a:ahLst/>
              <a:cxnLst/>
              <a:rect l="l" t="t" r="r" b="b"/>
              <a:pathLst>
                <a:path w="3479" h="1914" extrusionOk="0">
                  <a:moveTo>
                    <a:pt x="431" y="0"/>
                  </a:moveTo>
                  <a:cubicBezTo>
                    <a:pt x="312" y="0"/>
                    <a:pt x="193" y="66"/>
                    <a:pt x="139" y="183"/>
                  </a:cubicBezTo>
                  <a:cubicBezTo>
                    <a:pt x="126" y="234"/>
                    <a:pt x="101" y="284"/>
                    <a:pt x="76" y="334"/>
                  </a:cubicBezTo>
                  <a:cubicBezTo>
                    <a:pt x="0" y="498"/>
                    <a:pt x="89" y="687"/>
                    <a:pt x="252" y="763"/>
                  </a:cubicBezTo>
                  <a:lnTo>
                    <a:pt x="2987" y="1884"/>
                  </a:lnTo>
                  <a:cubicBezTo>
                    <a:pt x="3030" y="1904"/>
                    <a:pt x="3074" y="1913"/>
                    <a:pt x="3118" y="1913"/>
                  </a:cubicBezTo>
                  <a:cubicBezTo>
                    <a:pt x="3241" y="1913"/>
                    <a:pt x="3356" y="1838"/>
                    <a:pt x="3403" y="1708"/>
                  </a:cubicBezTo>
                  <a:cubicBezTo>
                    <a:pt x="3478" y="1544"/>
                    <a:pt x="3415" y="1355"/>
                    <a:pt x="3251" y="1279"/>
                  </a:cubicBezTo>
                  <a:lnTo>
                    <a:pt x="567" y="32"/>
                  </a:lnTo>
                  <a:cubicBezTo>
                    <a:pt x="525" y="10"/>
                    <a:pt x="478" y="0"/>
                    <a:pt x="431"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a:off x="4414050" y="2431425"/>
              <a:ext cx="81600" cy="57650"/>
            </a:xfrm>
            <a:custGeom>
              <a:avLst/>
              <a:gdLst/>
              <a:ahLst/>
              <a:cxnLst/>
              <a:rect l="l" t="t" r="r" b="b"/>
              <a:pathLst>
                <a:path w="3264" h="2306" extrusionOk="0">
                  <a:moveTo>
                    <a:pt x="2818" y="0"/>
                  </a:moveTo>
                  <a:cubicBezTo>
                    <a:pt x="2755" y="0"/>
                    <a:pt x="2691" y="19"/>
                    <a:pt x="2634" y="57"/>
                  </a:cubicBezTo>
                  <a:lnTo>
                    <a:pt x="177" y="1707"/>
                  </a:lnTo>
                  <a:cubicBezTo>
                    <a:pt x="38" y="1808"/>
                    <a:pt x="0" y="1997"/>
                    <a:pt x="101" y="2148"/>
                  </a:cubicBezTo>
                  <a:cubicBezTo>
                    <a:pt x="160" y="2249"/>
                    <a:pt x="269" y="2305"/>
                    <a:pt x="380" y="2305"/>
                  </a:cubicBezTo>
                  <a:cubicBezTo>
                    <a:pt x="436" y="2305"/>
                    <a:pt x="492" y="2291"/>
                    <a:pt x="542" y="2262"/>
                  </a:cubicBezTo>
                  <a:lnTo>
                    <a:pt x="3062" y="724"/>
                  </a:lnTo>
                  <a:cubicBezTo>
                    <a:pt x="3213" y="636"/>
                    <a:pt x="3264" y="435"/>
                    <a:pt x="3163" y="271"/>
                  </a:cubicBezTo>
                  <a:lnTo>
                    <a:pt x="3087" y="145"/>
                  </a:lnTo>
                  <a:cubicBezTo>
                    <a:pt x="3025" y="50"/>
                    <a:pt x="2923" y="0"/>
                    <a:pt x="2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5"/>
            <p:cNvSpPr/>
            <p:nvPr/>
          </p:nvSpPr>
          <p:spPr>
            <a:xfrm>
              <a:off x="3749350" y="2416200"/>
              <a:ext cx="80025" cy="60275"/>
            </a:xfrm>
            <a:custGeom>
              <a:avLst/>
              <a:gdLst/>
              <a:ahLst/>
              <a:cxnLst/>
              <a:rect l="l" t="t" r="r" b="b"/>
              <a:pathLst>
                <a:path w="3201" h="2411" extrusionOk="0">
                  <a:moveTo>
                    <a:pt x="452" y="0"/>
                  </a:moveTo>
                  <a:cubicBezTo>
                    <a:pt x="351" y="0"/>
                    <a:pt x="250" y="46"/>
                    <a:pt x="189" y="136"/>
                  </a:cubicBezTo>
                  <a:lnTo>
                    <a:pt x="101" y="262"/>
                  </a:lnTo>
                  <a:cubicBezTo>
                    <a:pt x="0" y="414"/>
                    <a:pt x="38" y="615"/>
                    <a:pt x="189" y="716"/>
                  </a:cubicBezTo>
                  <a:lnTo>
                    <a:pt x="2647" y="2354"/>
                  </a:lnTo>
                  <a:cubicBezTo>
                    <a:pt x="2703" y="2392"/>
                    <a:pt x="2768" y="2410"/>
                    <a:pt x="2831" y="2410"/>
                  </a:cubicBezTo>
                  <a:cubicBezTo>
                    <a:pt x="2935" y="2410"/>
                    <a:pt x="3037" y="2360"/>
                    <a:pt x="3100" y="2266"/>
                  </a:cubicBezTo>
                  <a:cubicBezTo>
                    <a:pt x="3201" y="2115"/>
                    <a:pt x="3176" y="1913"/>
                    <a:pt x="3025" y="1812"/>
                  </a:cubicBezTo>
                  <a:lnTo>
                    <a:pt x="643" y="61"/>
                  </a:lnTo>
                  <a:cubicBezTo>
                    <a:pt x="588" y="20"/>
                    <a:pt x="520" y="0"/>
                    <a:pt x="452"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5"/>
            <p:cNvSpPr/>
            <p:nvPr/>
          </p:nvSpPr>
          <p:spPr>
            <a:xfrm>
              <a:off x="4370250" y="2364375"/>
              <a:ext cx="72475" cy="68675"/>
            </a:xfrm>
            <a:custGeom>
              <a:avLst/>
              <a:gdLst/>
              <a:ahLst/>
              <a:cxnLst/>
              <a:rect l="l" t="t" r="r" b="b"/>
              <a:pathLst>
                <a:path w="2899" h="2747" extrusionOk="0">
                  <a:moveTo>
                    <a:pt x="2441" y="1"/>
                  </a:moveTo>
                  <a:cubicBezTo>
                    <a:pt x="2357" y="1"/>
                    <a:pt x="2275" y="36"/>
                    <a:pt x="2218" y="105"/>
                  </a:cubicBezTo>
                  <a:lnTo>
                    <a:pt x="127" y="2197"/>
                  </a:lnTo>
                  <a:cubicBezTo>
                    <a:pt x="1" y="2323"/>
                    <a:pt x="1" y="2524"/>
                    <a:pt x="127" y="2650"/>
                  </a:cubicBezTo>
                  <a:cubicBezTo>
                    <a:pt x="191" y="2715"/>
                    <a:pt x="273" y="2746"/>
                    <a:pt x="355" y="2746"/>
                  </a:cubicBezTo>
                  <a:cubicBezTo>
                    <a:pt x="433" y="2746"/>
                    <a:pt x="513" y="2718"/>
                    <a:pt x="580" y="2663"/>
                  </a:cubicBezTo>
                  <a:lnTo>
                    <a:pt x="2760" y="672"/>
                  </a:lnTo>
                  <a:cubicBezTo>
                    <a:pt x="2899" y="546"/>
                    <a:pt x="2899" y="344"/>
                    <a:pt x="2773" y="218"/>
                  </a:cubicBezTo>
                  <a:lnTo>
                    <a:pt x="2672" y="105"/>
                  </a:lnTo>
                  <a:cubicBezTo>
                    <a:pt x="2609" y="36"/>
                    <a:pt x="2524" y="1"/>
                    <a:pt x="2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5"/>
            <p:cNvSpPr/>
            <p:nvPr/>
          </p:nvSpPr>
          <p:spPr>
            <a:xfrm>
              <a:off x="3805100" y="2351575"/>
              <a:ext cx="70600" cy="70875"/>
            </a:xfrm>
            <a:custGeom>
              <a:avLst/>
              <a:gdLst/>
              <a:ahLst/>
              <a:cxnLst/>
              <a:rect l="l" t="t" r="r" b="b"/>
              <a:pathLst>
                <a:path w="2824" h="2835" extrusionOk="0">
                  <a:moveTo>
                    <a:pt x="462" y="1"/>
                  </a:moveTo>
                  <a:cubicBezTo>
                    <a:pt x="386" y="1"/>
                    <a:pt x="311" y="29"/>
                    <a:pt x="253" y="88"/>
                  </a:cubicBezTo>
                  <a:lnTo>
                    <a:pt x="139" y="201"/>
                  </a:lnTo>
                  <a:cubicBezTo>
                    <a:pt x="1" y="327"/>
                    <a:pt x="1" y="529"/>
                    <a:pt x="139" y="655"/>
                  </a:cubicBezTo>
                  <a:lnTo>
                    <a:pt x="2231" y="2747"/>
                  </a:lnTo>
                  <a:cubicBezTo>
                    <a:pt x="2291" y="2806"/>
                    <a:pt x="2368" y="2835"/>
                    <a:pt x="2446" y="2835"/>
                  </a:cubicBezTo>
                  <a:cubicBezTo>
                    <a:pt x="2532" y="2835"/>
                    <a:pt x="2619" y="2800"/>
                    <a:pt x="2685" y="2734"/>
                  </a:cubicBezTo>
                  <a:cubicBezTo>
                    <a:pt x="2823" y="2620"/>
                    <a:pt x="2823" y="2419"/>
                    <a:pt x="2710" y="2293"/>
                  </a:cubicBezTo>
                  <a:lnTo>
                    <a:pt x="706" y="113"/>
                  </a:lnTo>
                  <a:cubicBezTo>
                    <a:pt x="639" y="39"/>
                    <a:pt x="550" y="1"/>
                    <a:pt x="46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a:off x="4315750" y="2309200"/>
              <a:ext cx="62725" cy="77850"/>
            </a:xfrm>
            <a:custGeom>
              <a:avLst/>
              <a:gdLst/>
              <a:ahLst/>
              <a:cxnLst/>
              <a:rect l="l" t="t" r="r" b="b"/>
              <a:pathLst>
                <a:path w="2509" h="3114" extrusionOk="0">
                  <a:moveTo>
                    <a:pt x="2009" y="0"/>
                  </a:moveTo>
                  <a:cubicBezTo>
                    <a:pt x="1905" y="0"/>
                    <a:pt x="1802" y="50"/>
                    <a:pt x="1740" y="145"/>
                  </a:cubicBezTo>
                  <a:lnTo>
                    <a:pt x="102" y="2602"/>
                  </a:lnTo>
                  <a:cubicBezTo>
                    <a:pt x="1" y="2753"/>
                    <a:pt x="39" y="2942"/>
                    <a:pt x="190" y="3043"/>
                  </a:cubicBezTo>
                  <a:cubicBezTo>
                    <a:pt x="253" y="3090"/>
                    <a:pt x="325" y="3113"/>
                    <a:pt x="394" y="3113"/>
                  </a:cubicBezTo>
                  <a:cubicBezTo>
                    <a:pt x="492" y="3113"/>
                    <a:pt x="585" y="3068"/>
                    <a:pt x="643" y="2980"/>
                  </a:cubicBezTo>
                  <a:lnTo>
                    <a:pt x="2395" y="598"/>
                  </a:lnTo>
                  <a:cubicBezTo>
                    <a:pt x="2508" y="447"/>
                    <a:pt x="2470" y="245"/>
                    <a:pt x="2319" y="145"/>
                  </a:cubicBezTo>
                  <a:lnTo>
                    <a:pt x="2193" y="56"/>
                  </a:lnTo>
                  <a:cubicBezTo>
                    <a:pt x="2136" y="18"/>
                    <a:pt x="2072" y="0"/>
                    <a:pt x="2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5"/>
            <p:cNvSpPr/>
            <p:nvPr/>
          </p:nvSpPr>
          <p:spPr>
            <a:xfrm>
              <a:off x="3871575" y="2298900"/>
              <a:ext cx="60200" cy="79600"/>
            </a:xfrm>
            <a:custGeom>
              <a:avLst/>
              <a:gdLst/>
              <a:ahLst/>
              <a:cxnLst/>
              <a:rect l="l" t="t" r="r" b="b"/>
              <a:pathLst>
                <a:path w="2408" h="3184" extrusionOk="0">
                  <a:moveTo>
                    <a:pt x="498" y="1"/>
                  </a:moveTo>
                  <a:cubicBezTo>
                    <a:pt x="440" y="1"/>
                    <a:pt x="381" y="17"/>
                    <a:pt x="328" y="53"/>
                  </a:cubicBezTo>
                  <a:lnTo>
                    <a:pt x="202" y="141"/>
                  </a:lnTo>
                  <a:cubicBezTo>
                    <a:pt x="51" y="242"/>
                    <a:pt x="0" y="443"/>
                    <a:pt x="114" y="594"/>
                  </a:cubicBezTo>
                  <a:lnTo>
                    <a:pt x="1765" y="3039"/>
                  </a:lnTo>
                  <a:cubicBezTo>
                    <a:pt x="1820" y="3133"/>
                    <a:pt x="1924" y="3183"/>
                    <a:pt x="2028" y="3183"/>
                  </a:cubicBezTo>
                  <a:cubicBezTo>
                    <a:pt x="2091" y="3183"/>
                    <a:pt x="2153" y="3165"/>
                    <a:pt x="2206" y="3127"/>
                  </a:cubicBezTo>
                  <a:cubicBezTo>
                    <a:pt x="2357" y="3026"/>
                    <a:pt x="2407" y="2825"/>
                    <a:pt x="2306" y="2686"/>
                  </a:cubicBezTo>
                  <a:lnTo>
                    <a:pt x="769" y="166"/>
                  </a:lnTo>
                  <a:cubicBezTo>
                    <a:pt x="712" y="59"/>
                    <a:pt x="606" y="1"/>
                    <a:pt x="498"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5"/>
            <p:cNvSpPr/>
            <p:nvPr/>
          </p:nvSpPr>
          <p:spPr>
            <a:xfrm>
              <a:off x="4253700" y="2267350"/>
              <a:ext cx="50100" cy="84650"/>
            </a:xfrm>
            <a:custGeom>
              <a:avLst/>
              <a:gdLst/>
              <a:ahLst/>
              <a:cxnLst/>
              <a:rect l="l" t="t" r="r" b="b"/>
              <a:pathLst>
                <a:path w="2004" h="3386" extrusionOk="0">
                  <a:moveTo>
                    <a:pt x="1487" y="0"/>
                  </a:moveTo>
                  <a:cubicBezTo>
                    <a:pt x="1359" y="0"/>
                    <a:pt x="1244" y="75"/>
                    <a:pt x="1197" y="206"/>
                  </a:cubicBezTo>
                  <a:lnTo>
                    <a:pt x="76" y="2940"/>
                  </a:lnTo>
                  <a:cubicBezTo>
                    <a:pt x="0" y="3104"/>
                    <a:pt x="76" y="3293"/>
                    <a:pt x="240" y="3356"/>
                  </a:cubicBezTo>
                  <a:lnTo>
                    <a:pt x="252" y="3356"/>
                  </a:lnTo>
                  <a:cubicBezTo>
                    <a:pt x="296" y="3376"/>
                    <a:pt x="341" y="3386"/>
                    <a:pt x="385" y="3386"/>
                  </a:cubicBezTo>
                  <a:cubicBezTo>
                    <a:pt x="504" y="3386"/>
                    <a:pt x="616" y="3315"/>
                    <a:pt x="681" y="3205"/>
                  </a:cubicBezTo>
                  <a:lnTo>
                    <a:pt x="1928" y="521"/>
                  </a:lnTo>
                  <a:cubicBezTo>
                    <a:pt x="2004" y="357"/>
                    <a:pt x="1928" y="168"/>
                    <a:pt x="1764" y="92"/>
                  </a:cubicBezTo>
                  <a:lnTo>
                    <a:pt x="1626" y="29"/>
                  </a:lnTo>
                  <a:cubicBezTo>
                    <a:pt x="1580" y="10"/>
                    <a:pt x="1533" y="0"/>
                    <a:pt x="1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5"/>
            <p:cNvSpPr/>
            <p:nvPr/>
          </p:nvSpPr>
          <p:spPr>
            <a:xfrm>
              <a:off x="3947800" y="2260450"/>
              <a:ext cx="46975" cy="85825"/>
            </a:xfrm>
            <a:custGeom>
              <a:avLst/>
              <a:gdLst/>
              <a:ahLst/>
              <a:cxnLst/>
              <a:rect l="l" t="t" r="r" b="b"/>
              <a:pathLst>
                <a:path w="1879" h="3433" extrusionOk="0">
                  <a:moveTo>
                    <a:pt x="514" y="1"/>
                  </a:moveTo>
                  <a:cubicBezTo>
                    <a:pt x="473" y="1"/>
                    <a:pt x="432" y="10"/>
                    <a:pt x="392" y="28"/>
                  </a:cubicBezTo>
                  <a:lnTo>
                    <a:pt x="253" y="78"/>
                  </a:lnTo>
                  <a:cubicBezTo>
                    <a:pt x="76" y="141"/>
                    <a:pt x="1" y="330"/>
                    <a:pt x="76" y="494"/>
                  </a:cubicBezTo>
                  <a:lnTo>
                    <a:pt x="1211" y="3229"/>
                  </a:lnTo>
                  <a:cubicBezTo>
                    <a:pt x="1258" y="3352"/>
                    <a:pt x="1377" y="3432"/>
                    <a:pt x="1503" y="3432"/>
                  </a:cubicBezTo>
                  <a:cubicBezTo>
                    <a:pt x="1544" y="3432"/>
                    <a:pt x="1586" y="3424"/>
                    <a:pt x="1626" y="3405"/>
                  </a:cubicBezTo>
                  <a:cubicBezTo>
                    <a:pt x="1803" y="3342"/>
                    <a:pt x="1878" y="3153"/>
                    <a:pt x="1815" y="2989"/>
                  </a:cubicBezTo>
                  <a:lnTo>
                    <a:pt x="807" y="217"/>
                  </a:lnTo>
                  <a:cubicBezTo>
                    <a:pt x="760" y="84"/>
                    <a:pt x="640" y="1"/>
                    <a:pt x="51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5"/>
            <p:cNvSpPr/>
            <p:nvPr/>
          </p:nvSpPr>
          <p:spPr>
            <a:xfrm>
              <a:off x="4186900" y="2241100"/>
              <a:ext cx="35325" cy="88925"/>
            </a:xfrm>
            <a:custGeom>
              <a:avLst/>
              <a:gdLst/>
              <a:ahLst/>
              <a:cxnLst/>
              <a:rect l="l" t="t" r="r" b="b"/>
              <a:pathLst>
                <a:path w="1413" h="3557" extrusionOk="0">
                  <a:moveTo>
                    <a:pt x="904" y="1"/>
                  </a:moveTo>
                  <a:cubicBezTo>
                    <a:pt x="755" y="1"/>
                    <a:pt x="626" y="108"/>
                    <a:pt x="593" y="273"/>
                  </a:cubicBezTo>
                  <a:lnTo>
                    <a:pt x="26" y="3171"/>
                  </a:lnTo>
                  <a:cubicBezTo>
                    <a:pt x="1" y="3335"/>
                    <a:pt x="102" y="3511"/>
                    <a:pt x="278" y="3549"/>
                  </a:cubicBezTo>
                  <a:cubicBezTo>
                    <a:pt x="303" y="3554"/>
                    <a:pt x="328" y="3557"/>
                    <a:pt x="352" y="3557"/>
                  </a:cubicBezTo>
                  <a:cubicBezTo>
                    <a:pt x="498" y="3557"/>
                    <a:pt x="625" y="3461"/>
                    <a:pt x="669" y="3310"/>
                  </a:cubicBezTo>
                  <a:lnTo>
                    <a:pt x="1374" y="437"/>
                  </a:lnTo>
                  <a:cubicBezTo>
                    <a:pt x="1412" y="260"/>
                    <a:pt x="1311" y="84"/>
                    <a:pt x="1135" y="46"/>
                  </a:cubicBezTo>
                  <a:lnTo>
                    <a:pt x="971" y="8"/>
                  </a:lnTo>
                  <a:cubicBezTo>
                    <a:pt x="948" y="3"/>
                    <a:pt x="926"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5"/>
            <p:cNvSpPr/>
            <p:nvPr/>
          </p:nvSpPr>
          <p:spPr>
            <a:xfrm>
              <a:off x="4030025" y="2237750"/>
              <a:ext cx="33100" cy="89125"/>
            </a:xfrm>
            <a:custGeom>
              <a:avLst/>
              <a:gdLst/>
              <a:ahLst/>
              <a:cxnLst/>
              <a:rect l="l" t="t" r="r" b="b"/>
              <a:pathLst>
                <a:path w="1324" h="3565" extrusionOk="0">
                  <a:moveTo>
                    <a:pt x="503" y="0"/>
                  </a:moveTo>
                  <a:cubicBezTo>
                    <a:pt x="487" y="0"/>
                    <a:pt x="471" y="1"/>
                    <a:pt x="454" y="4"/>
                  </a:cubicBezTo>
                  <a:lnTo>
                    <a:pt x="303" y="41"/>
                  </a:lnTo>
                  <a:cubicBezTo>
                    <a:pt x="127" y="67"/>
                    <a:pt x="1" y="243"/>
                    <a:pt x="51" y="419"/>
                  </a:cubicBezTo>
                  <a:lnTo>
                    <a:pt x="643" y="3318"/>
                  </a:lnTo>
                  <a:cubicBezTo>
                    <a:pt x="665" y="3460"/>
                    <a:pt x="801" y="3564"/>
                    <a:pt x="953" y="3564"/>
                  </a:cubicBezTo>
                  <a:cubicBezTo>
                    <a:pt x="975" y="3564"/>
                    <a:pt x="998" y="3562"/>
                    <a:pt x="1021" y="3557"/>
                  </a:cubicBezTo>
                  <a:cubicBezTo>
                    <a:pt x="1198" y="3532"/>
                    <a:pt x="1324" y="3368"/>
                    <a:pt x="1286" y="3192"/>
                  </a:cubicBezTo>
                  <a:lnTo>
                    <a:pt x="832" y="281"/>
                  </a:lnTo>
                  <a:cubicBezTo>
                    <a:pt x="810" y="109"/>
                    <a:pt x="662" y="0"/>
                    <a:pt x="503"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5"/>
            <p:cNvSpPr/>
            <p:nvPr/>
          </p:nvSpPr>
          <p:spPr>
            <a:xfrm>
              <a:off x="4111925" y="2231525"/>
              <a:ext cx="20200" cy="90125"/>
            </a:xfrm>
            <a:custGeom>
              <a:avLst/>
              <a:gdLst/>
              <a:ahLst/>
              <a:cxnLst/>
              <a:rect l="l" t="t" r="r" b="b"/>
              <a:pathLst>
                <a:path w="808" h="3605" extrusionOk="0">
                  <a:moveTo>
                    <a:pt x="329" y="1"/>
                  </a:moveTo>
                  <a:cubicBezTo>
                    <a:pt x="152" y="1"/>
                    <a:pt x="1" y="152"/>
                    <a:pt x="14" y="328"/>
                  </a:cubicBezTo>
                  <a:lnTo>
                    <a:pt x="77" y="3289"/>
                  </a:lnTo>
                  <a:cubicBezTo>
                    <a:pt x="64" y="3466"/>
                    <a:pt x="215" y="3604"/>
                    <a:pt x="404" y="3604"/>
                  </a:cubicBezTo>
                  <a:cubicBezTo>
                    <a:pt x="581" y="3604"/>
                    <a:pt x="732" y="3466"/>
                    <a:pt x="732" y="3289"/>
                  </a:cubicBezTo>
                  <a:lnTo>
                    <a:pt x="795" y="328"/>
                  </a:lnTo>
                  <a:cubicBezTo>
                    <a:pt x="807" y="152"/>
                    <a:pt x="669" y="1"/>
                    <a:pt x="480"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5"/>
            <p:cNvSpPr/>
            <p:nvPr/>
          </p:nvSpPr>
          <p:spPr>
            <a:xfrm>
              <a:off x="4081375" y="2648975"/>
              <a:ext cx="77200" cy="73700"/>
            </a:xfrm>
            <a:custGeom>
              <a:avLst/>
              <a:gdLst/>
              <a:ahLst/>
              <a:cxnLst/>
              <a:rect l="l" t="t" r="r" b="b"/>
              <a:pathLst>
                <a:path w="3088" h="2948" extrusionOk="0">
                  <a:moveTo>
                    <a:pt x="1488" y="1"/>
                  </a:moveTo>
                  <a:cubicBezTo>
                    <a:pt x="729" y="1"/>
                    <a:pt x="1" y="595"/>
                    <a:pt x="1" y="1486"/>
                  </a:cubicBezTo>
                  <a:cubicBezTo>
                    <a:pt x="9" y="2368"/>
                    <a:pt x="732" y="2947"/>
                    <a:pt x="1483" y="2947"/>
                  </a:cubicBezTo>
                  <a:cubicBezTo>
                    <a:pt x="1848" y="2947"/>
                    <a:pt x="2220" y="2811"/>
                    <a:pt x="2521" y="2506"/>
                  </a:cubicBezTo>
                  <a:cubicBezTo>
                    <a:pt x="3088" y="1939"/>
                    <a:pt x="3088" y="1007"/>
                    <a:pt x="2508" y="427"/>
                  </a:cubicBezTo>
                  <a:cubicBezTo>
                    <a:pt x="2210" y="133"/>
                    <a:pt x="1845" y="1"/>
                    <a:pt x="1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5"/>
            <p:cNvSpPr/>
            <p:nvPr/>
          </p:nvSpPr>
          <p:spPr>
            <a:xfrm>
              <a:off x="4101850" y="2507800"/>
              <a:ext cx="192200" cy="194700"/>
            </a:xfrm>
            <a:custGeom>
              <a:avLst/>
              <a:gdLst/>
              <a:ahLst/>
              <a:cxnLst/>
              <a:rect l="l" t="t" r="r" b="b"/>
              <a:pathLst>
                <a:path w="7688" h="7788" extrusionOk="0">
                  <a:moveTo>
                    <a:pt x="7687" y="1"/>
                  </a:moveTo>
                  <a:lnTo>
                    <a:pt x="1" y="7221"/>
                  </a:lnTo>
                  <a:lnTo>
                    <a:pt x="580" y="7788"/>
                  </a:lnTo>
                  <a:lnTo>
                    <a:pt x="76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1" name="Google Shape;1301;p45"/>
          <p:cNvGrpSpPr/>
          <p:nvPr/>
        </p:nvGrpSpPr>
        <p:grpSpPr>
          <a:xfrm>
            <a:off x="1076798" y="2389341"/>
            <a:ext cx="1751365" cy="974253"/>
            <a:chOff x="4811600" y="2231525"/>
            <a:chExt cx="890600" cy="495450"/>
          </a:xfrm>
        </p:grpSpPr>
        <p:sp>
          <p:nvSpPr>
            <p:cNvPr id="1302" name="Google Shape;1302;p45"/>
            <p:cNvSpPr/>
            <p:nvPr/>
          </p:nvSpPr>
          <p:spPr>
            <a:xfrm>
              <a:off x="5604200" y="2591000"/>
              <a:ext cx="90750" cy="31025"/>
            </a:xfrm>
            <a:custGeom>
              <a:avLst/>
              <a:gdLst/>
              <a:ahLst/>
              <a:cxnLst/>
              <a:rect l="l" t="t" r="r" b="b"/>
              <a:pathLst>
                <a:path w="3630" h="1241" extrusionOk="0">
                  <a:moveTo>
                    <a:pt x="3267" y="1"/>
                  </a:moveTo>
                  <a:cubicBezTo>
                    <a:pt x="3241" y="1"/>
                    <a:pt x="3215" y="4"/>
                    <a:pt x="3188" y="12"/>
                  </a:cubicBezTo>
                  <a:lnTo>
                    <a:pt x="290" y="591"/>
                  </a:lnTo>
                  <a:cubicBezTo>
                    <a:pt x="114" y="617"/>
                    <a:pt x="0" y="793"/>
                    <a:pt x="38" y="957"/>
                  </a:cubicBezTo>
                  <a:lnTo>
                    <a:pt x="38" y="969"/>
                  </a:lnTo>
                  <a:cubicBezTo>
                    <a:pt x="60" y="1125"/>
                    <a:pt x="190" y="1241"/>
                    <a:pt x="341" y="1241"/>
                  </a:cubicBezTo>
                  <a:cubicBezTo>
                    <a:pt x="361" y="1241"/>
                    <a:pt x="382" y="1239"/>
                    <a:pt x="404" y="1234"/>
                  </a:cubicBezTo>
                  <a:lnTo>
                    <a:pt x="3327" y="793"/>
                  </a:lnTo>
                  <a:cubicBezTo>
                    <a:pt x="3503" y="768"/>
                    <a:pt x="3629" y="591"/>
                    <a:pt x="3592" y="415"/>
                  </a:cubicBezTo>
                  <a:cubicBezTo>
                    <a:pt x="3579" y="365"/>
                    <a:pt x="3579" y="314"/>
                    <a:pt x="3566" y="264"/>
                  </a:cubicBezTo>
                  <a:cubicBezTo>
                    <a:pt x="3534" y="114"/>
                    <a:pt x="3411" y="1"/>
                    <a:pt x="326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5"/>
            <p:cNvSpPr/>
            <p:nvPr/>
          </p:nvSpPr>
          <p:spPr>
            <a:xfrm>
              <a:off x="4820100" y="2573450"/>
              <a:ext cx="90450" cy="34100"/>
            </a:xfrm>
            <a:custGeom>
              <a:avLst/>
              <a:gdLst/>
              <a:ahLst/>
              <a:cxnLst/>
              <a:rect l="l" t="t" r="r" b="b"/>
              <a:pathLst>
                <a:path w="3618" h="1364" extrusionOk="0">
                  <a:moveTo>
                    <a:pt x="393" y="0"/>
                  </a:moveTo>
                  <a:cubicBezTo>
                    <a:pt x="244" y="0"/>
                    <a:pt x="109" y="96"/>
                    <a:pt x="76" y="248"/>
                  </a:cubicBezTo>
                  <a:cubicBezTo>
                    <a:pt x="64" y="311"/>
                    <a:pt x="51" y="361"/>
                    <a:pt x="39" y="411"/>
                  </a:cubicBezTo>
                  <a:cubicBezTo>
                    <a:pt x="1" y="588"/>
                    <a:pt x="114" y="764"/>
                    <a:pt x="291" y="789"/>
                  </a:cubicBezTo>
                  <a:lnTo>
                    <a:pt x="3201" y="1356"/>
                  </a:lnTo>
                  <a:cubicBezTo>
                    <a:pt x="3223" y="1361"/>
                    <a:pt x="3244" y="1364"/>
                    <a:pt x="3265" y="1364"/>
                  </a:cubicBezTo>
                  <a:cubicBezTo>
                    <a:pt x="3409" y="1364"/>
                    <a:pt x="3546" y="1258"/>
                    <a:pt x="3579" y="1104"/>
                  </a:cubicBezTo>
                  <a:lnTo>
                    <a:pt x="3579" y="1092"/>
                  </a:lnTo>
                  <a:cubicBezTo>
                    <a:pt x="3617" y="928"/>
                    <a:pt x="3504" y="752"/>
                    <a:pt x="3340" y="714"/>
                  </a:cubicBezTo>
                  <a:lnTo>
                    <a:pt x="467" y="8"/>
                  </a:lnTo>
                  <a:cubicBezTo>
                    <a:pt x="442" y="3"/>
                    <a:pt x="417" y="0"/>
                    <a:pt x="393"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5"/>
            <p:cNvSpPr/>
            <p:nvPr/>
          </p:nvSpPr>
          <p:spPr>
            <a:xfrm>
              <a:off x="5584675" y="2508700"/>
              <a:ext cx="87900" cy="45000"/>
            </a:xfrm>
            <a:custGeom>
              <a:avLst/>
              <a:gdLst/>
              <a:ahLst/>
              <a:cxnLst/>
              <a:rect l="l" t="t" r="r" b="b"/>
              <a:pathLst>
                <a:path w="3516" h="1800" extrusionOk="0">
                  <a:moveTo>
                    <a:pt x="3087" y="0"/>
                  </a:moveTo>
                  <a:cubicBezTo>
                    <a:pt x="3045" y="0"/>
                    <a:pt x="3002" y="9"/>
                    <a:pt x="2961" y="28"/>
                  </a:cubicBezTo>
                  <a:lnTo>
                    <a:pt x="239" y="1174"/>
                  </a:lnTo>
                  <a:cubicBezTo>
                    <a:pt x="76" y="1237"/>
                    <a:pt x="0" y="1426"/>
                    <a:pt x="63" y="1590"/>
                  </a:cubicBezTo>
                  <a:cubicBezTo>
                    <a:pt x="112" y="1718"/>
                    <a:pt x="238" y="1799"/>
                    <a:pt x="368" y="1799"/>
                  </a:cubicBezTo>
                  <a:cubicBezTo>
                    <a:pt x="405" y="1799"/>
                    <a:pt x="443" y="1793"/>
                    <a:pt x="479" y="1779"/>
                  </a:cubicBezTo>
                  <a:lnTo>
                    <a:pt x="3251" y="771"/>
                  </a:lnTo>
                  <a:cubicBezTo>
                    <a:pt x="3427" y="708"/>
                    <a:pt x="3516" y="519"/>
                    <a:pt x="3440" y="355"/>
                  </a:cubicBezTo>
                  <a:lnTo>
                    <a:pt x="3390" y="204"/>
                  </a:lnTo>
                  <a:cubicBezTo>
                    <a:pt x="3342" y="81"/>
                    <a:pt x="3216" y="0"/>
                    <a:pt x="308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5"/>
            <p:cNvSpPr/>
            <p:nvPr/>
          </p:nvSpPr>
          <p:spPr>
            <a:xfrm>
              <a:off x="4845925" y="2492075"/>
              <a:ext cx="86975" cy="47975"/>
            </a:xfrm>
            <a:custGeom>
              <a:avLst/>
              <a:gdLst/>
              <a:ahLst/>
              <a:cxnLst/>
              <a:rect l="l" t="t" r="r" b="b"/>
              <a:pathLst>
                <a:path w="3479" h="1919" extrusionOk="0">
                  <a:moveTo>
                    <a:pt x="423" y="0"/>
                  </a:moveTo>
                  <a:cubicBezTo>
                    <a:pt x="305" y="0"/>
                    <a:pt x="193" y="72"/>
                    <a:pt x="140" y="189"/>
                  </a:cubicBezTo>
                  <a:cubicBezTo>
                    <a:pt x="114" y="239"/>
                    <a:pt x="102" y="289"/>
                    <a:pt x="77" y="340"/>
                  </a:cubicBezTo>
                  <a:cubicBezTo>
                    <a:pt x="1" y="504"/>
                    <a:pt x="77" y="693"/>
                    <a:pt x="253" y="756"/>
                  </a:cubicBezTo>
                  <a:lnTo>
                    <a:pt x="2987" y="1890"/>
                  </a:lnTo>
                  <a:cubicBezTo>
                    <a:pt x="3027" y="1909"/>
                    <a:pt x="3070" y="1919"/>
                    <a:pt x="3113" y="1919"/>
                  </a:cubicBezTo>
                  <a:cubicBezTo>
                    <a:pt x="3235" y="1919"/>
                    <a:pt x="3357" y="1844"/>
                    <a:pt x="3403" y="1713"/>
                  </a:cubicBezTo>
                  <a:cubicBezTo>
                    <a:pt x="3479" y="1549"/>
                    <a:pt x="3403" y="1360"/>
                    <a:pt x="3252" y="1285"/>
                  </a:cubicBezTo>
                  <a:lnTo>
                    <a:pt x="568" y="37"/>
                  </a:lnTo>
                  <a:cubicBezTo>
                    <a:pt x="521" y="12"/>
                    <a:pt x="471" y="0"/>
                    <a:pt x="423"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5"/>
            <p:cNvSpPr/>
            <p:nvPr/>
          </p:nvSpPr>
          <p:spPr>
            <a:xfrm>
              <a:off x="5552225" y="2432700"/>
              <a:ext cx="81925" cy="57850"/>
            </a:xfrm>
            <a:custGeom>
              <a:avLst/>
              <a:gdLst/>
              <a:ahLst/>
              <a:cxnLst/>
              <a:rect l="l" t="t" r="r" b="b"/>
              <a:pathLst>
                <a:path w="3277" h="2314" extrusionOk="0">
                  <a:moveTo>
                    <a:pt x="2821" y="0"/>
                  </a:moveTo>
                  <a:cubicBezTo>
                    <a:pt x="2759" y="0"/>
                    <a:pt x="2698" y="19"/>
                    <a:pt x="2646" y="56"/>
                  </a:cubicBezTo>
                  <a:lnTo>
                    <a:pt x="189" y="1707"/>
                  </a:lnTo>
                  <a:cubicBezTo>
                    <a:pt x="38" y="1807"/>
                    <a:pt x="0" y="2009"/>
                    <a:pt x="101" y="2160"/>
                  </a:cubicBezTo>
                  <a:cubicBezTo>
                    <a:pt x="158" y="2258"/>
                    <a:pt x="262" y="2314"/>
                    <a:pt x="373" y="2314"/>
                  </a:cubicBezTo>
                  <a:cubicBezTo>
                    <a:pt x="434" y="2314"/>
                    <a:pt x="497" y="2297"/>
                    <a:pt x="555" y="2261"/>
                  </a:cubicBezTo>
                  <a:lnTo>
                    <a:pt x="3075" y="724"/>
                  </a:lnTo>
                  <a:cubicBezTo>
                    <a:pt x="3226" y="636"/>
                    <a:pt x="3276" y="434"/>
                    <a:pt x="3176" y="283"/>
                  </a:cubicBezTo>
                  <a:cubicBezTo>
                    <a:pt x="3150" y="232"/>
                    <a:pt x="3125" y="195"/>
                    <a:pt x="3087" y="157"/>
                  </a:cubicBezTo>
                  <a:cubicBezTo>
                    <a:pt x="3032" y="54"/>
                    <a:pt x="2926" y="0"/>
                    <a:pt x="282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5"/>
            <p:cNvSpPr/>
            <p:nvPr/>
          </p:nvSpPr>
          <p:spPr>
            <a:xfrm>
              <a:off x="4887825" y="2417825"/>
              <a:ext cx="80050" cy="60225"/>
            </a:xfrm>
            <a:custGeom>
              <a:avLst/>
              <a:gdLst/>
              <a:ahLst/>
              <a:cxnLst/>
              <a:rect l="l" t="t" r="r" b="b"/>
              <a:pathLst>
                <a:path w="3202" h="2409" extrusionOk="0">
                  <a:moveTo>
                    <a:pt x="444" y="1"/>
                  </a:moveTo>
                  <a:cubicBezTo>
                    <a:pt x="346" y="1"/>
                    <a:pt x="249" y="46"/>
                    <a:pt x="190" y="134"/>
                  </a:cubicBezTo>
                  <a:lnTo>
                    <a:pt x="102" y="260"/>
                  </a:lnTo>
                  <a:cubicBezTo>
                    <a:pt x="1" y="412"/>
                    <a:pt x="39" y="613"/>
                    <a:pt x="190" y="714"/>
                  </a:cubicBezTo>
                  <a:lnTo>
                    <a:pt x="2647" y="2352"/>
                  </a:lnTo>
                  <a:cubicBezTo>
                    <a:pt x="2699" y="2390"/>
                    <a:pt x="2762" y="2408"/>
                    <a:pt x="2826" y="2408"/>
                  </a:cubicBezTo>
                  <a:cubicBezTo>
                    <a:pt x="2931" y="2408"/>
                    <a:pt x="3038" y="2358"/>
                    <a:pt x="3101" y="2264"/>
                  </a:cubicBezTo>
                  <a:cubicBezTo>
                    <a:pt x="3202" y="2125"/>
                    <a:pt x="3164" y="1924"/>
                    <a:pt x="3025" y="1823"/>
                  </a:cubicBezTo>
                  <a:lnTo>
                    <a:pt x="644" y="71"/>
                  </a:lnTo>
                  <a:cubicBezTo>
                    <a:pt x="586" y="24"/>
                    <a:pt x="515" y="1"/>
                    <a:pt x="44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5"/>
            <p:cNvSpPr/>
            <p:nvPr/>
          </p:nvSpPr>
          <p:spPr>
            <a:xfrm>
              <a:off x="5508425" y="2365875"/>
              <a:ext cx="72800" cy="68850"/>
            </a:xfrm>
            <a:custGeom>
              <a:avLst/>
              <a:gdLst/>
              <a:ahLst/>
              <a:cxnLst/>
              <a:rect l="l" t="t" r="r" b="b"/>
              <a:pathLst>
                <a:path w="2912" h="2754" extrusionOk="0">
                  <a:moveTo>
                    <a:pt x="2445" y="1"/>
                  </a:moveTo>
                  <a:cubicBezTo>
                    <a:pt x="2363" y="1"/>
                    <a:pt x="2281" y="32"/>
                    <a:pt x="2218" y="95"/>
                  </a:cubicBezTo>
                  <a:lnTo>
                    <a:pt x="127" y="2187"/>
                  </a:lnTo>
                  <a:cubicBezTo>
                    <a:pt x="1" y="2313"/>
                    <a:pt x="1" y="2515"/>
                    <a:pt x="127" y="2641"/>
                  </a:cubicBezTo>
                  <a:cubicBezTo>
                    <a:pt x="194" y="2715"/>
                    <a:pt x="283" y="2753"/>
                    <a:pt x="371" y="2753"/>
                  </a:cubicBezTo>
                  <a:cubicBezTo>
                    <a:pt x="447" y="2753"/>
                    <a:pt x="522" y="2724"/>
                    <a:pt x="580" y="2666"/>
                  </a:cubicBezTo>
                  <a:lnTo>
                    <a:pt x="2760" y="662"/>
                  </a:lnTo>
                  <a:cubicBezTo>
                    <a:pt x="2899" y="549"/>
                    <a:pt x="2911" y="335"/>
                    <a:pt x="2785" y="209"/>
                  </a:cubicBezTo>
                  <a:lnTo>
                    <a:pt x="2672" y="95"/>
                  </a:lnTo>
                  <a:cubicBezTo>
                    <a:pt x="2609" y="32"/>
                    <a:pt x="2527" y="1"/>
                    <a:pt x="2445"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5"/>
            <p:cNvSpPr/>
            <p:nvPr/>
          </p:nvSpPr>
          <p:spPr>
            <a:xfrm>
              <a:off x="4943275" y="2353000"/>
              <a:ext cx="70600" cy="70875"/>
            </a:xfrm>
            <a:custGeom>
              <a:avLst/>
              <a:gdLst/>
              <a:ahLst/>
              <a:cxnLst/>
              <a:rect l="l" t="t" r="r" b="b"/>
              <a:pathLst>
                <a:path w="2824" h="2835" extrusionOk="0">
                  <a:moveTo>
                    <a:pt x="472" y="1"/>
                  </a:moveTo>
                  <a:cubicBezTo>
                    <a:pt x="390" y="1"/>
                    <a:pt x="308" y="32"/>
                    <a:pt x="240" y="94"/>
                  </a:cubicBezTo>
                  <a:lnTo>
                    <a:pt x="127" y="195"/>
                  </a:lnTo>
                  <a:cubicBezTo>
                    <a:pt x="1" y="321"/>
                    <a:pt x="1" y="535"/>
                    <a:pt x="127" y="661"/>
                  </a:cubicBezTo>
                  <a:lnTo>
                    <a:pt x="2231" y="2740"/>
                  </a:lnTo>
                  <a:cubicBezTo>
                    <a:pt x="2288" y="2803"/>
                    <a:pt x="2370" y="2834"/>
                    <a:pt x="2453" y="2834"/>
                  </a:cubicBezTo>
                  <a:cubicBezTo>
                    <a:pt x="2537" y="2834"/>
                    <a:pt x="2622" y="2803"/>
                    <a:pt x="2685" y="2740"/>
                  </a:cubicBezTo>
                  <a:cubicBezTo>
                    <a:pt x="2811" y="2614"/>
                    <a:pt x="2823" y="2412"/>
                    <a:pt x="2697" y="2286"/>
                  </a:cubicBezTo>
                  <a:lnTo>
                    <a:pt x="706" y="106"/>
                  </a:lnTo>
                  <a:cubicBezTo>
                    <a:pt x="642" y="35"/>
                    <a:pt x="557" y="1"/>
                    <a:pt x="472"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5"/>
            <p:cNvSpPr/>
            <p:nvPr/>
          </p:nvSpPr>
          <p:spPr>
            <a:xfrm>
              <a:off x="5454250" y="2310450"/>
              <a:ext cx="62400" cy="77925"/>
            </a:xfrm>
            <a:custGeom>
              <a:avLst/>
              <a:gdLst/>
              <a:ahLst/>
              <a:cxnLst/>
              <a:rect l="l" t="t" r="r" b="b"/>
              <a:pathLst>
                <a:path w="2496" h="3117" extrusionOk="0">
                  <a:moveTo>
                    <a:pt x="2006" y="1"/>
                  </a:moveTo>
                  <a:cubicBezTo>
                    <a:pt x="1904" y="1"/>
                    <a:pt x="1802" y="51"/>
                    <a:pt x="1739" y="145"/>
                  </a:cubicBezTo>
                  <a:lnTo>
                    <a:pt x="101" y="2602"/>
                  </a:lnTo>
                  <a:cubicBezTo>
                    <a:pt x="0" y="2753"/>
                    <a:pt x="38" y="2955"/>
                    <a:pt x="189" y="3056"/>
                  </a:cubicBezTo>
                  <a:cubicBezTo>
                    <a:pt x="245" y="3096"/>
                    <a:pt x="310" y="3116"/>
                    <a:pt x="376" y="3116"/>
                  </a:cubicBezTo>
                  <a:cubicBezTo>
                    <a:pt x="475" y="3116"/>
                    <a:pt x="575" y="3071"/>
                    <a:pt x="643" y="2980"/>
                  </a:cubicBezTo>
                  <a:lnTo>
                    <a:pt x="2382" y="599"/>
                  </a:lnTo>
                  <a:cubicBezTo>
                    <a:pt x="2495" y="460"/>
                    <a:pt x="2470" y="246"/>
                    <a:pt x="2319" y="145"/>
                  </a:cubicBezTo>
                  <a:lnTo>
                    <a:pt x="2180" y="57"/>
                  </a:lnTo>
                  <a:cubicBezTo>
                    <a:pt x="2128" y="19"/>
                    <a:pt x="2067" y="1"/>
                    <a:pt x="200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5"/>
            <p:cNvSpPr/>
            <p:nvPr/>
          </p:nvSpPr>
          <p:spPr>
            <a:xfrm>
              <a:off x="5010075" y="2300475"/>
              <a:ext cx="60175" cy="79300"/>
            </a:xfrm>
            <a:custGeom>
              <a:avLst/>
              <a:gdLst/>
              <a:ahLst/>
              <a:cxnLst/>
              <a:rect l="l" t="t" r="r" b="b"/>
              <a:pathLst>
                <a:path w="2407" h="3172" extrusionOk="0">
                  <a:moveTo>
                    <a:pt x="500" y="0"/>
                  </a:moveTo>
                  <a:cubicBezTo>
                    <a:pt x="441" y="0"/>
                    <a:pt x="381" y="17"/>
                    <a:pt x="328" y="53"/>
                  </a:cubicBezTo>
                  <a:lnTo>
                    <a:pt x="202" y="128"/>
                  </a:lnTo>
                  <a:cubicBezTo>
                    <a:pt x="50" y="229"/>
                    <a:pt x="0" y="431"/>
                    <a:pt x="113" y="582"/>
                  </a:cubicBezTo>
                  <a:lnTo>
                    <a:pt x="1764" y="3039"/>
                  </a:lnTo>
                  <a:cubicBezTo>
                    <a:pt x="1826" y="3124"/>
                    <a:pt x="1927" y="3172"/>
                    <a:pt x="2027" y="3172"/>
                  </a:cubicBezTo>
                  <a:cubicBezTo>
                    <a:pt x="2090" y="3172"/>
                    <a:pt x="2152" y="3153"/>
                    <a:pt x="2205" y="3115"/>
                  </a:cubicBezTo>
                  <a:cubicBezTo>
                    <a:pt x="2356" y="3026"/>
                    <a:pt x="2407" y="2825"/>
                    <a:pt x="2306" y="2674"/>
                  </a:cubicBezTo>
                  <a:lnTo>
                    <a:pt x="769" y="153"/>
                  </a:lnTo>
                  <a:cubicBezTo>
                    <a:pt x="712" y="56"/>
                    <a:pt x="607" y="0"/>
                    <a:pt x="500"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5"/>
            <p:cNvSpPr/>
            <p:nvPr/>
          </p:nvSpPr>
          <p:spPr>
            <a:xfrm>
              <a:off x="5392175" y="2268775"/>
              <a:ext cx="49800" cy="84550"/>
            </a:xfrm>
            <a:custGeom>
              <a:avLst/>
              <a:gdLst/>
              <a:ahLst/>
              <a:cxnLst/>
              <a:rect l="l" t="t" r="r" b="b"/>
              <a:pathLst>
                <a:path w="1992" h="3382" extrusionOk="0">
                  <a:moveTo>
                    <a:pt x="1495" y="1"/>
                  </a:moveTo>
                  <a:cubicBezTo>
                    <a:pt x="1367" y="1"/>
                    <a:pt x="1246" y="74"/>
                    <a:pt x="1198" y="199"/>
                  </a:cubicBezTo>
                  <a:lnTo>
                    <a:pt x="64" y="2933"/>
                  </a:lnTo>
                  <a:cubicBezTo>
                    <a:pt x="1" y="3097"/>
                    <a:pt x="76" y="3286"/>
                    <a:pt x="240" y="3349"/>
                  </a:cubicBezTo>
                  <a:cubicBezTo>
                    <a:pt x="287" y="3371"/>
                    <a:pt x="335" y="3381"/>
                    <a:pt x="383" y="3381"/>
                  </a:cubicBezTo>
                  <a:cubicBezTo>
                    <a:pt x="502" y="3381"/>
                    <a:pt x="615" y="3315"/>
                    <a:pt x="669" y="3198"/>
                  </a:cubicBezTo>
                  <a:lnTo>
                    <a:pt x="1916" y="527"/>
                  </a:lnTo>
                  <a:cubicBezTo>
                    <a:pt x="1992" y="363"/>
                    <a:pt x="1929" y="161"/>
                    <a:pt x="1765" y="98"/>
                  </a:cubicBezTo>
                  <a:lnTo>
                    <a:pt x="1614" y="23"/>
                  </a:lnTo>
                  <a:cubicBezTo>
                    <a:pt x="1575" y="8"/>
                    <a:pt x="1535" y="1"/>
                    <a:pt x="1495"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5"/>
            <p:cNvSpPr/>
            <p:nvPr/>
          </p:nvSpPr>
          <p:spPr>
            <a:xfrm>
              <a:off x="5085975" y="2261900"/>
              <a:ext cx="47275" cy="85675"/>
            </a:xfrm>
            <a:custGeom>
              <a:avLst/>
              <a:gdLst/>
              <a:ahLst/>
              <a:cxnLst/>
              <a:rect l="l" t="t" r="r" b="b"/>
              <a:pathLst>
                <a:path w="1891" h="3427" extrusionOk="0">
                  <a:moveTo>
                    <a:pt x="508" y="0"/>
                  </a:moveTo>
                  <a:cubicBezTo>
                    <a:pt x="470" y="0"/>
                    <a:pt x="430" y="7"/>
                    <a:pt x="391" y="20"/>
                  </a:cubicBezTo>
                  <a:lnTo>
                    <a:pt x="253" y="83"/>
                  </a:lnTo>
                  <a:cubicBezTo>
                    <a:pt x="89" y="146"/>
                    <a:pt x="1" y="335"/>
                    <a:pt x="76" y="499"/>
                  </a:cubicBezTo>
                  <a:lnTo>
                    <a:pt x="1211" y="3234"/>
                  </a:lnTo>
                  <a:cubicBezTo>
                    <a:pt x="1266" y="3354"/>
                    <a:pt x="1383" y="3427"/>
                    <a:pt x="1506" y="3427"/>
                  </a:cubicBezTo>
                  <a:cubicBezTo>
                    <a:pt x="1551" y="3427"/>
                    <a:pt x="1596" y="3418"/>
                    <a:pt x="1639" y="3397"/>
                  </a:cubicBezTo>
                  <a:cubicBezTo>
                    <a:pt x="1803" y="3347"/>
                    <a:pt x="1891" y="3158"/>
                    <a:pt x="1828" y="2994"/>
                  </a:cubicBezTo>
                  <a:lnTo>
                    <a:pt x="807" y="209"/>
                  </a:lnTo>
                  <a:cubicBezTo>
                    <a:pt x="768" y="82"/>
                    <a:pt x="644" y="0"/>
                    <a:pt x="508"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5"/>
            <p:cNvSpPr/>
            <p:nvPr/>
          </p:nvSpPr>
          <p:spPr>
            <a:xfrm>
              <a:off x="5324775" y="2242575"/>
              <a:ext cx="35625" cy="88725"/>
            </a:xfrm>
            <a:custGeom>
              <a:avLst/>
              <a:gdLst/>
              <a:ahLst/>
              <a:cxnLst/>
              <a:rect l="l" t="t" r="r" b="b"/>
              <a:pathLst>
                <a:path w="1425" h="3549" extrusionOk="0">
                  <a:moveTo>
                    <a:pt x="898" y="0"/>
                  </a:moveTo>
                  <a:cubicBezTo>
                    <a:pt x="754" y="0"/>
                    <a:pt x="626" y="104"/>
                    <a:pt x="605" y="252"/>
                  </a:cubicBezTo>
                  <a:lnTo>
                    <a:pt x="38" y="3162"/>
                  </a:lnTo>
                  <a:cubicBezTo>
                    <a:pt x="0" y="3326"/>
                    <a:pt x="114" y="3503"/>
                    <a:pt x="290" y="3540"/>
                  </a:cubicBezTo>
                  <a:lnTo>
                    <a:pt x="303" y="3540"/>
                  </a:lnTo>
                  <a:cubicBezTo>
                    <a:pt x="326" y="3546"/>
                    <a:pt x="349" y="3548"/>
                    <a:pt x="372" y="3548"/>
                  </a:cubicBezTo>
                  <a:cubicBezTo>
                    <a:pt x="513" y="3548"/>
                    <a:pt x="648" y="3453"/>
                    <a:pt x="681" y="3301"/>
                  </a:cubicBezTo>
                  <a:lnTo>
                    <a:pt x="1386" y="428"/>
                  </a:lnTo>
                  <a:cubicBezTo>
                    <a:pt x="1424" y="252"/>
                    <a:pt x="1323" y="75"/>
                    <a:pt x="1147" y="37"/>
                  </a:cubicBezTo>
                  <a:lnTo>
                    <a:pt x="983" y="12"/>
                  </a:lnTo>
                  <a:cubicBezTo>
                    <a:pt x="955" y="4"/>
                    <a:pt x="926" y="0"/>
                    <a:pt x="898"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5"/>
            <p:cNvSpPr/>
            <p:nvPr/>
          </p:nvSpPr>
          <p:spPr>
            <a:xfrm>
              <a:off x="5168825" y="2239225"/>
              <a:ext cx="32475" cy="89225"/>
            </a:xfrm>
            <a:custGeom>
              <a:avLst/>
              <a:gdLst/>
              <a:ahLst/>
              <a:cxnLst/>
              <a:rect l="l" t="t" r="r" b="b"/>
              <a:pathLst>
                <a:path w="1299" h="3569" extrusionOk="0">
                  <a:moveTo>
                    <a:pt x="509" y="1"/>
                  </a:moveTo>
                  <a:cubicBezTo>
                    <a:pt x="487" y="1"/>
                    <a:pt x="465" y="3"/>
                    <a:pt x="442" y="8"/>
                  </a:cubicBezTo>
                  <a:lnTo>
                    <a:pt x="291" y="33"/>
                  </a:lnTo>
                  <a:cubicBezTo>
                    <a:pt x="114" y="58"/>
                    <a:pt x="1" y="234"/>
                    <a:pt x="39" y="411"/>
                  </a:cubicBezTo>
                  <a:lnTo>
                    <a:pt x="618" y="3309"/>
                  </a:lnTo>
                  <a:cubicBezTo>
                    <a:pt x="640" y="3463"/>
                    <a:pt x="777" y="3568"/>
                    <a:pt x="928" y="3568"/>
                  </a:cubicBezTo>
                  <a:cubicBezTo>
                    <a:pt x="951" y="3568"/>
                    <a:pt x="973" y="3566"/>
                    <a:pt x="996" y="3561"/>
                  </a:cubicBezTo>
                  <a:cubicBezTo>
                    <a:pt x="1173" y="3536"/>
                    <a:pt x="1299" y="3372"/>
                    <a:pt x="1261" y="3196"/>
                  </a:cubicBezTo>
                  <a:lnTo>
                    <a:pt x="820" y="272"/>
                  </a:lnTo>
                  <a:cubicBezTo>
                    <a:pt x="798" y="117"/>
                    <a:pt x="668" y="1"/>
                    <a:pt x="50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5"/>
            <p:cNvSpPr/>
            <p:nvPr/>
          </p:nvSpPr>
          <p:spPr>
            <a:xfrm>
              <a:off x="5252000" y="2231525"/>
              <a:ext cx="19875" cy="90125"/>
            </a:xfrm>
            <a:custGeom>
              <a:avLst/>
              <a:gdLst/>
              <a:ahLst/>
              <a:cxnLst/>
              <a:rect l="l" t="t" r="r" b="b"/>
              <a:pathLst>
                <a:path w="795" h="3605" extrusionOk="0">
                  <a:moveTo>
                    <a:pt x="316" y="1"/>
                  </a:moveTo>
                  <a:cubicBezTo>
                    <a:pt x="139" y="1"/>
                    <a:pt x="1" y="152"/>
                    <a:pt x="1" y="328"/>
                  </a:cubicBezTo>
                  <a:lnTo>
                    <a:pt x="51" y="3289"/>
                  </a:lnTo>
                  <a:cubicBezTo>
                    <a:pt x="51" y="3466"/>
                    <a:pt x="190" y="3604"/>
                    <a:pt x="379" y="3604"/>
                  </a:cubicBezTo>
                  <a:cubicBezTo>
                    <a:pt x="555" y="3604"/>
                    <a:pt x="694" y="3466"/>
                    <a:pt x="706" y="3289"/>
                  </a:cubicBezTo>
                  <a:lnTo>
                    <a:pt x="794" y="328"/>
                  </a:lnTo>
                  <a:cubicBezTo>
                    <a:pt x="794" y="152"/>
                    <a:pt x="656" y="1"/>
                    <a:pt x="47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5"/>
            <p:cNvSpPr/>
            <p:nvPr/>
          </p:nvSpPr>
          <p:spPr>
            <a:xfrm>
              <a:off x="5218300" y="2653400"/>
              <a:ext cx="95775" cy="73575"/>
            </a:xfrm>
            <a:custGeom>
              <a:avLst/>
              <a:gdLst/>
              <a:ahLst/>
              <a:cxnLst/>
              <a:rect l="l" t="t" r="r" b="b"/>
              <a:pathLst>
                <a:path w="3831" h="2943" extrusionOk="0">
                  <a:moveTo>
                    <a:pt x="1923" y="0"/>
                  </a:moveTo>
                  <a:cubicBezTo>
                    <a:pt x="1629" y="0"/>
                    <a:pt x="1331" y="89"/>
                    <a:pt x="1071" y="275"/>
                  </a:cubicBezTo>
                  <a:cubicBezTo>
                    <a:pt x="0" y="1019"/>
                    <a:pt x="378" y="2695"/>
                    <a:pt x="1676" y="2922"/>
                  </a:cubicBezTo>
                  <a:cubicBezTo>
                    <a:pt x="1762" y="2936"/>
                    <a:pt x="1847" y="2943"/>
                    <a:pt x="1930" y="2943"/>
                  </a:cubicBezTo>
                  <a:cubicBezTo>
                    <a:pt x="3077" y="2943"/>
                    <a:pt x="3830" y="1616"/>
                    <a:pt x="3125" y="628"/>
                  </a:cubicBezTo>
                  <a:cubicBezTo>
                    <a:pt x="2840" y="220"/>
                    <a:pt x="2386" y="0"/>
                    <a:pt x="1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5"/>
            <p:cNvSpPr/>
            <p:nvPr/>
          </p:nvSpPr>
          <p:spPr>
            <a:xfrm>
              <a:off x="5122200" y="2485750"/>
              <a:ext cx="158175" cy="217850"/>
            </a:xfrm>
            <a:custGeom>
              <a:avLst/>
              <a:gdLst/>
              <a:ahLst/>
              <a:cxnLst/>
              <a:rect l="l" t="t" r="r" b="b"/>
              <a:pathLst>
                <a:path w="6327" h="8714" extrusionOk="0">
                  <a:moveTo>
                    <a:pt x="1" y="0"/>
                  </a:moveTo>
                  <a:lnTo>
                    <a:pt x="5558" y="8569"/>
                  </a:lnTo>
                  <a:cubicBezTo>
                    <a:pt x="5613" y="8663"/>
                    <a:pt x="5717" y="8714"/>
                    <a:pt x="5824" y="8714"/>
                  </a:cubicBezTo>
                  <a:cubicBezTo>
                    <a:pt x="5889" y="8714"/>
                    <a:pt x="5955" y="8695"/>
                    <a:pt x="6012" y="8657"/>
                  </a:cubicBezTo>
                  <a:lnTo>
                    <a:pt x="6138" y="8569"/>
                  </a:lnTo>
                  <a:cubicBezTo>
                    <a:pt x="6289" y="8456"/>
                    <a:pt x="6327" y="8254"/>
                    <a:pt x="6213" y="8103"/>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5"/>
            <p:cNvSpPr/>
            <p:nvPr/>
          </p:nvSpPr>
          <p:spPr>
            <a:xfrm>
              <a:off x="5612075" y="2674425"/>
              <a:ext cx="90125" cy="19575"/>
            </a:xfrm>
            <a:custGeom>
              <a:avLst/>
              <a:gdLst/>
              <a:ahLst/>
              <a:cxnLst/>
              <a:rect l="l" t="t" r="r" b="b"/>
              <a:pathLst>
                <a:path w="3605" h="783" extrusionOk="0">
                  <a:moveTo>
                    <a:pt x="3288" y="1"/>
                  </a:moveTo>
                  <a:cubicBezTo>
                    <a:pt x="3280" y="1"/>
                    <a:pt x="3272" y="1"/>
                    <a:pt x="3264" y="1"/>
                  </a:cubicBezTo>
                  <a:lnTo>
                    <a:pt x="315" y="127"/>
                  </a:lnTo>
                  <a:cubicBezTo>
                    <a:pt x="139" y="127"/>
                    <a:pt x="0" y="279"/>
                    <a:pt x="0" y="455"/>
                  </a:cubicBezTo>
                  <a:lnTo>
                    <a:pt x="0" y="468"/>
                  </a:lnTo>
                  <a:cubicBezTo>
                    <a:pt x="13" y="644"/>
                    <a:pt x="152" y="783"/>
                    <a:pt x="328" y="783"/>
                  </a:cubicBezTo>
                  <a:lnTo>
                    <a:pt x="3277" y="783"/>
                  </a:lnTo>
                  <a:cubicBezTo>
                    <a:pt x="3466" y="783"/>
                    <a:pt x="3604" y="631"/>
                    <a:pt x="3604" y="442"/>
                  </a:cubicBezTo>
                  <a:lnTo>
                    <a:pt x="3604" y="316"/>
                  </a:lnTo>
                  <a:cubicBezTo>
                    <a:pt x="3604" y="135"/>
                    <a:pt x="3465" y="1"/>
                    <a:pt x="3288"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5"/>
            <p:cNvSpPr/>
            <p:nvPr/>
          </p:nvSpPr>
          <p:spPr>
            <a:xfrm>
              <a:off x="4811600" y="2666250"/>
              <a:ext cx="90125" cy="19575"/>
            </a:xfrm>
            <a:custGeom>
              <a:avLst/>
              <a:gdLst/>
              <a:ahLst/>
              <a:cxnLst/>
              <a:rect l="l" t="t" r="r" b="b"/>
              <a:pathLst>
                <a:path w="3605" h="783" extrusionOk="0">
                  <a:moveTo>
                    <a:pt x="353" y="1"/>
                  </a:moveTo>
                  <a:cubicBezTo>
                    <a:pt x="164" y="1"/>
                    <a:pt x="13" y="139"/>
                    <a:pt x="13" y="316"/>
                  </a:cubicBezTo>
                  <a:lnTo>
                    <a:pt x="13" y="454"/>
                  </a:lnTo>
                  <a:cubicBezTo>
                    <a:pt x="0" y="643"/>
                    <a:pt x="152" y="782"/>
                    <a:pt x="328" y="782"/>
                  </a:cubicBezTo>
                  <a:lnTo>
                    <a:pt x="3277" y="782"/>
                  </a:lnTo>
                  <a:cubicBezTo>
                    <a:pt x="3453" y="782"/>
                    <a:pt x="3604" y="643"/>
                    <a:pt x="3604" y="467"/>
                  </a:cubicBezTo>
                  <a:cubicBezTo>
                    <a:pt x="3604" y="291"/>
                    <a:pt x="3466" y="139"/>
                    <a:pt x="3289" y="127"/>
                  </a:cubicBezTo>
                  <a:lnTo>
                    <a:pt x="353"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1" name="Google Shape;1321;p45"/>
          <p:cNvSpPr txBox="1">
            <a:spLocks noGrp="1"/>
          </p:cNvSpPr>
          <p:nvPr>
            <p:ph type="ctrTitle" idx="2"/>
          </p:nvPr>
        </p:nvSpPr>
        <p:spPr>
          <a:xfrm>
            <a:off x="3623779" y="1801977"/>
            <a:ext cx="1881300" cy="42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accent2"/>
                </a:solidFill>
              </a:rPr>
              <a:t>MEDIUM</a:t>
            </a:r>
            <a:endParaRPr sz="1600" dirty="0">
              <a:solidFill>
                <a:schemeClr val="accent2"/>
              </a:solidFill>
            </a:endParaRPr>
          </a:p>
        </p:txBody>
      </p:sp>
      <p:sp>
        <p:nvSpPr>
          <p:cNvPr id="1322" name="Google Shape;1322;p45"/>
          <p:cNvSpPr txBox="1">
            <a:spLocks noGrp="1"/>
          </p:cNvSpPr>
          <p:nvPr>
            <p:ph type="ctrTitle"/>
          </p:nvPr>
        </p:nvSpPr>
        <p:spPr>
          <a:xfrm>
            <a:off x="1011829" y="1801977"/>
            <a:ext cx="1881300" cy="42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accent1"/>
                </a:solidFill>
              </a:rPr>
              <a:t>SMALL</a:t>
            </a:r>
            <a:endParaRPr sz="1600" dirty="0">
              <a:solidFill>
                <a:schemeClr val="accent1"/>
              </a:solidFill>
            </a:endParaRPr>
          </a:p>
        </p:txBody>
      </p:sp>
      <p:sp>
        <p:nvSpPr>
          <p:cNvPr id="1323" name="Google Shape;1323;p45"/>
          <p:cNvSpPr txBox="1">
            <a:spLocks noGrp="1"/>
          </p:cNvSpPr>
          <p:nvPr>
            <p:ph type="ctrTitle" idx="4"/>
          </p:nvPr>
        </p:nvSpPr>
        <p:spPr>
          <a:xfrm>
            <a:off x="6245202" y="1801977"/>
            <a:ext cx="1881300" cy="42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accent3"/>
                </a:solidFill>
              </a:rPr>
              <a:t>HIGH</a:t>
            </a:r>
            <a:endParaRPr sz="1600" dirty="0">
              <a:solidFill>
                <a:schemeClr val="accent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18173" y="1734450"/>
            <a:ext cx="3653827" cy="837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IMPORTANCE</a:t>
            </a:r>
            <a:endParaRPr dirty="0"/>
          </a:p>
        </p:txBody>
      </p:sp>
      <p:sp>
        <p:nvSpPr>
          <p:cNvPr id="688" name="Google Shape;688;p32"/>
          <p:cNvSpPr txBox="1">
            <a:spLocks noGrp="1"/>
          </p:cNvSpPr>
          <p:nvPr>
            <p:ph type="subTitle" idx="1"/>
          </p:nvPr>
        </p:nvSpPr>
        <p:spPr>
          <a:xfrm>
            <a:off x="1470600" y="2333538"/>
            <a:ext cx="3101400" cy="732974"/>
          </a:xfrm>
          <a:prstGeom prst="rect">
            <a:avLst/>
          </a:prstGeom>
        </p:spPr>
        <p:txBody>
          <a:bodyPr spcFirstLastPara="1" wrap="square" lIns="91425" tIns="91425" rIns="91425" bIns="91425" anchor="t" anchorCtr="0">
            <a:noAutofit/>
          </a:bodyPr>
          <a:lstStyle/>
          <a:p>
            <a:pPr marL="0" lvl="0" indent="0" algn="r"/>
            <a:r>
              <a:rPr lang="en-US" dirty="0"/>
              <a:t>How does it impact on our life in the future?</a:t>
            </a: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27366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378125-11A3-504D-8F53-81CF1D35C625}"/>
              </a:ext>
            </a:extLst>
          </p:cNvPr>
          <p:cNvSpPr>
            <a:spLocks noGrp="1"/>
          </p:cNvSpPr>
          <p:nvPr>
            <p:ph type="body" idx="1"/>
          </p:nvPr>
        </p:nvSpPr>
        <p:spPr>
          <a:xfrm>
            <a:off x="618824" y="989475"/>
            <a:ext cx="8184933" cy="2179027"/>
          </a:xfrm>
        </p:spPr>
        <p:txBody>
          <a:bodyPr/>
          <a:lstStyle/>
          <a:p>
            <a:pPr fontAlgn="base">
              <a:spcAft>
                <a:spcPts val="600"/>
              </a:spcAft>
            </a:pPr>
            <a:r>
              <a:rPr lang="en-US" sz="2400" dirty="0">
                <a:latin typeface="Livvic" pitchFamily="2" charset="77"/>
              </a:rPr>
              <a:t>Companies are using </a:t>
            </a:r>
            <a:r>
              <a:rPr lang="en-US" sz="2400" dirty="0">
                <a:solidFill>
                  <a:schemeClr val="bg1"/>
                </a:solidFill>
                <a:latin typeface="Livvic" pitchFamily="2" charset="77"/>
              </a:rPr>
              <a:t>data</a:t>
            </a:r>
            <a:r>
              <a:rPr lang="en-US" sz="2400" dirty="0">
                <a:latin typeface="Livvic" pitchFamily="2" charset="77"/>
              </a:rPr>
              <a:t> to analyze their marketing strategies and create better advertisements. </a:t>
            </a:r>
          </a:p>
          <a:p>
            <a:pPr fontAlgn="base">
              <a:spcAft>
                <a:spcPts val="600"/>
              </a:spcAft>
            </a:pPr>
            <a:r>
              <a:rPr lang="en-US" sz="2400" dirty="0">
                <a:latin typeface="Livvic" pitchFamily="2" charset="77"/>
              </a:rPr>
              <a:t>Therefore, by studying and analyzing customer feedback, companies are able to create better advertisements. </a:t>
            </a:r>
            <a:br>
              <a:rPr lang="en-US" sz="2400" dirty="0">
                <a:latin typeface="Livvic" pitchFamily="2" charset="77"/>
              </a:rPr>
            </a:br>
            <a:endParaRPr lang="en-VN" sz="2400" dirty="0">
              <a:latin typeface="Livvic" pitchFamily="2" charset="77"/>
            </a:endParaRPr>
          </a:p>
        </p:txBody>
      </p:sp>
      <p:sp>
        <p:nvSpPr>
          <p:cNvPr id="3" name="Title 2">
            <a:extLst>
              <a:ext uri="{FF2B5EF4-FFF2-40B4-BE49-F238E27FC236}">
                <a16:creationId xmlns:a16="http://schemas.microsoft.com/office/drawing/2014/main" id="{E278E6BD-46B4-CE40-BB9A-523E83A1F1E4}"/>
              </a:ext>
            </a:extLst>
          </p:cNvPr>
          <p:cNvSpPr>
            <a:spLocks noGrp="1"/>
          </p:cNvSpPr>
          <p:nvPr>
            <p:ph type="ctrTitle"/>
          </p:nvPr>
        </p:nvSpPr>
        <p:spPr>
          <a:xfrm>
            <a:off x="618824" y="411675"/>
            <a:ext cx="5930831" cy="577800"/>
          </a:xfrm>
        </p:spPr>
        <p:txBody>
          <a:bodyPr/>
          <a:lstStyle/>
          <a:p>
            <a:r>
              <a:rPr lang="en-VN" dirty="0"/>
              <a:t>i. Data Science for better marketing</a:t>
            </a:r>
          </a:p>
        </p:txBody>
      </p:sp>
    </p:spTree>
    <p:extLst>
      <p:ext uri="{BB962C8B-B14F-4D97-AF65-F5344CB8AC3E}">
        <p14:creationId xmlns:p14="http://schemas.microsoft.com/office/powerpoint/2010/main" val="216517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p:tgtEl>
                                          <p:spTgt spid="2">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p:tgtEl>
                                          <p:spTgt spid="2">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378125-11A3-504D-8F53-81CF1D35C625}"/>
              </a:ext>
            </a:extLst>
          </p:cNvPr>
          <p:cNvSpPr>
            <a:spLocks noGrp="1"/>
          </p:cNvSpPr>
          <p:nvPr>
            <p:ph type="body" idx="1"/>
          </p:nvPr>
        </p:nvSpPr>
        <p:spPr>
          <a:xfrm>
            <a:off x="618824" y="989475"/>
            <a:ext cx="8184933" cy="3518730"/>
          </a:xfrm>
        </p:spPr>
        <p:txBody>
          <a:bodyPr/>
          <a:lstStyle/>
          <a:p>
            <a:pPr>
              <a:spcAft>
                <a:spcPts val="600"/>
              </a:spcAft>
            </a:pPr>
            <a:r>
              <a:rPr lang="en-US" sz="2400" dirty="0">
                <a:latin typeface="Livvic" pitchFamily="2" charset="77"/>
              </a:rPr>
              <a:t>Healthcare industries use the data available to them to assist their customers in their everyday life. </a:t>
            </a:r>
          </a:p>
          <a:p>
            <a:pPr>
              <a:spcAft>
                <a:spcPts val="600"/>
              </a:spcAft>
            </a:pPr>
            <a:r>
              <a:rPr lang="en-US" sz="2400" dirty="0">
                <a:solidFill>
                  <a:schemeClr val="accent5"/>
                </a:solidFill>
                <a:latin typeface="Livvic" pitchFamily="2" charset="77"/>
              </a:rPr>
              <a:t>Data Scientists </a:t>
            </a:r>
            <a:r>
              <a:rPr lang="en-US" sz="2400" dirty="0">
                <a:latin typeface="Livvic" pitchFamily="2" charset="77"/>
              </a:rPr>
              <a:t>in these type of industries have the purpose of analyzing the personal data, health history and create products that tackle the problems faced by customers.</a:t>
            </a:r>
            <a:endParaRPr lang="en-VN" sz="2400" dirty="0">
              <a:latin typeface="Livvic" pitchFamily="2" charset="77"/>
            </a:endParaRPr>
          </a:p>
        </p:txBody>
      </p:sp>
      <p:sp>
        <p:nvSpPr>
          <p:cNvPr id="3" name="Title 2">
            <a:extLst>
              <a:ext uri="{FF2B5EF4-FFF2-40B4-BE49-F238E27FC236}">
                <a16:creationId xmlns:a16="http://schemas.microsoft.com/office/drawing/2014/main" id="{E278E6BD-46B4-CE40-BB9A-523E83A1F1E4}"/>
              </a:ext>
            </a:extLst>
          </p:cNvPr>
          <p:cNvSpPr>
            <a:spLocks noGrp="1"/>
          </p:cNvSpPr>
          <p:nvPr>
            <p:ph type="ctrTitle"/>
          </p:nvPr>
        </p:nvSpPr>
        <p:spPr>
          <a:xfrm>
            <a:off x="618824" y="411675"/>
            <a:ext cx="5930831" cy="577800"/>
          </a:xfrm>
        </p:spPr>
        <p:txBody>
          <a:bodyPr/>
          <a:lstStyle/>
          <a:p>
            <a:r>
              <a:rPr lang="en-VN" dirty="0"/>
              <a:t>ii. Data Science for healthcare</a:t>
            </a:r>
          </a:p>
        </p:txBody>
      </p:sp>
    </p:spTree>
    <p:extLst>
      <p:ext uri="{BB962C8B-B14F-4D97-AF65-F5344CB8AC3E}">
        <p14:creationId xmlns:p14="http://schemas.microsoft.com/office/powerpoint/2010/main" val="196483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p:tgtEl>
                                          <p:spTgt spid="2">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p:tgtEl>
                                          <p:spTgt spid="2">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378125-11A3-504D-8F53-81CF1D35C625}"/>
              </a:ext>
            </a:extLst>
          </p:cNvPr>
          <p:cNvSpPr>
            <a:spLocks noGrp="1"/>
          </p:cNvSpPr>
          <p:nvPr>
            <p:ph type="body" idx="1"/>
          </p:nvPr>
        </p:nvSpPr>
        <p:spPr>
          <a:xfrm>
            <a:off x="618824" y="989475"/>
            <a:ext cx="8184933" cy="3518730"/>
          </a:xfrm>
        </p:spPr>
        <p:txBody>
          <a:bodyPr/>
          <a:lstStyle/>
          <a:p>
            <a:pPr>
              <a:spcAft>
                <a:spcPts val="600"/>
              </a:spcAft>
            </a:pPr>
            <a:r>
              <a:rPr lang="en-US" sz="2400" dirty="0">
                <a:latin typeface="Livvic" pitchFamily="2" charset="77"/>
              </a:rPr>
              <a:t>Nowadays, entertainment is indispensable in our life because of human’s need. So that, a lot of organizations collects users’ data for better services.</a:t>
            </a:r>
          </a:p>
          <a:p>
            <a:pPr>
              <a:spcAft>
                <a:spcPts val="600"/>
              </a:spcAft>
            </a:pPr>
            <a:r>
              <a:rPr lang="en-US" sz="2400" dirty="0">
                <a:latin typeface="Livvic" pitchFamily="2" charset="77"/>
              </a:rPr>
              <a:t>Like </a:t>
            </a:r>
            <a:r>
              <a:rPr lang="en-US" sz="2400" dirty="0">
                <a:solidFill>
                  <a:schemeClr val="tx2">
                    <a:lumMod val="50000"/>
                  </a:schemeClr>
                </a:solidFill>
                <a:latin typeface="Livvic" pitchFamily="2" charset="77"/>
              </a:rPr>
              <a:t>Netflix</a:t>
            </a:r>
            <a:r>
              <a:rPr lang="en-US" sz="2400" dirty="0">
                <a:latin typeface="Livvic" pitchFamily="2" charset="77"/>
              </a:rPr>
              <a:t>, every task you do, they can know exactly what you like to watch, which parts in it are boring, how they recommend that movie for other people, etc.</a:t>
            </a:r>
            <a:endParaRPr lang="en-VN" sz="2400" dirty="0">
              <a:latin typeface="Livvic" pitchFamily="2" charset="77"/>
            </a:endParaRPr>
          </a:p>
        </p:txBody>
      </p:sp>
      <p:sp>
        <p:nvSpPr>
          <p:cNvPr id="3" name="Title 2">
            <a:extLst>
              <a:ext uri="{FF2B5EF4-FFF2-40B4-BE49-F238E27FC236}">
                <a16:creationId xmlns:a16="http://schemas.microsoft.com/office/drawing/2014/main" id="{E278E6BD-46B4-CE40-BB9A-523E83A1F1E4}"/>
              </a:ext>
            </a:extLst>
          </p:cNvPr>
          <p:cNvSpPr>
            <a:spLocks noGrp="1"/>
          </p:cNvSpPr>
          <p:nvPr>
            <p:ph type="ctrTitle"/>
          </p:nvPr>
        </p:nvSpPr>
        <p:spPr>
          <a:xfrm>
            <a:off x="618824" y="411675"/>
            <a:ext cx="5930831" cy="577800"/>
          </a:xfrm>
        </p:spPr>
        <p:txBody>
          <a:bodyPr/>
          <a:lstStyle/>
          <a:p>
            <a:r>
              <a:rPr lang="en-VN" dirty="0"/>
              <a:t>iii. Data Science for entertainment</a:t>
            </a:r>
          </a:p>
        </p:txBody>
      </p:sp>
    </p:spTree>
    <p:extLst>
      <p:ext uri="{BB962C8B-B14F-4D97-AF65-F5344CB8AC3E}">
        <p14:creationId xmlns:p14="http://schemas.microsoft.com/office/powerpoint/2010/main" val="378231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18173" y="1734450"/>
            <a:ext cx="3653827" cy="837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STEPS</a:t>
            </a:r>
            <a:endParaRPr dirty="0"/>
          </a:p>
        </p:txBody>
      </p:sp>
      <p:sp>
        <p:nvSpPr>
          <p:cNvPr id="688" name="Google Shape;688;p32"/>
          <p:cNvSpPr txBox="1">
            <a:spLocks noGrp="1"/>
          </p:cNvSpPr>
          <p:nvPr>
            <p:ph type="subTitle" idx="1"/>
          </p:nvPr>
        </p:nvSpPr>
        <p:spPr>
          <a:xfrm>
            <a:off x="1470600" y="2333538"/>
            <a:ext cx="3101400" cy="7329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Steps for handling data</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303303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2" name="Rounded Rectangle 11">
            <a:extLst>
              <a:ext uri="{FF2B5EF4-FFF2-40B4-BE49-F238E27FC236}">
                <a16:creationId xmlns:a16="http://schemas.microsoft.com/office/drawing/2014/main" id="{3045609A-DB13-6E4C-83F5-957FF4BC548A}"/>
              </a:ext>
            </a:extLst>
          </p:cNvPr>
          <p:cNvSpPr/>
          <p:nvPr/>
        </p:nvSpPr>
        <p:spPr>
          <a:xfrm>
            <a:off x="-467830" y="1789623"/>
            <a:ext cx="8990138" cy="18041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084" name="Google Shape;1084;p38"/>
          <p:cNvCxnSpPr/>
          <p:nvPr/>
        </p:nvCxnSpPr>
        <p:spPr>
          <a:xfrm>
            <a:off x="1410619" y="1281421"/>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447369" y="1853421"/>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484119" y="1281421"/>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520869" y="1853421"/>
            <a:ext cx="0" cy="45510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232256" y="1608221"/>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260623" y="1608221"/>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288989" y="1608221"/>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317356" y="1608221"/>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38"/>
          <p:cNvSpPr txBox="1">
            <a:spLocks noGrp="1"/>
          </p:cNvSpPr>
          <p:nvPr>
            <p:ph type="ctrTitle" idx="4294967295"/>
          </p:nvPr>
        </p:nvSpPr>
        <p:spPr>
          <a:xfrm>
            <a:off x="469969" y="574805"/>
            <a:ext cx="188130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BUSINESS REQUIREMENTS</a:t>
            </a:r>
            <a:endParaRPr sz="1800" dirty="0"/>
          </a:p>
        </p:txBody>
      </p:sp>
      <p:sp>
        <p:nvSpPr>
          <p:cNvPr id="1104" name="Google Shape;1104;p38"/>
          <p:cNvSpPr txBox="1">
            <a:spLocks noGrp="1"/>
          </p:cNvSpPr>
          <p:nvPr>
            <p:ph type="ctrTitle" idx="4294967295"/>
          </p:nvPr>
        </p:nvSpPr>
        <p:spPr>
          <a:xfrm>
            <a:off x="6485880" y="2587145"/>
            <a:ext cx="2036427"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DATA EXPLORATION &amp; ANALYSIS</a:t>
            </a:r>
            <a:endParaRPr sz="1800" dirty="0"/>
          </a:p>
        </p:txBody>
      </p:sp>
      <p:sp>
        <p:nvSpPr>
          <p:cNvPr id="1106" name="Google Shape;1106;p38"/>
          <p:cNvSpPr txBox="1">
            <a:spLocks noGrp="1"/>
          </p:cNvSpPr>
          <p:nvPr>
            <p:ph type="ctrTitle" idx="4294967295"/>
          </p:nvPr>
        </p:nvSpPr>
        <p:spPr>
          <a:xfrm>
            <a:off x="2506731" y="2315293"/>
            <a:ext cx="18813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DATA COLLECTION</a:t>
            </a:r>
            <a:endParaRPr sz="1800" dirty="0"/>
          </a:p>
        </p:txBody>
      </p:sp>
      <p:sp>
        <p:nvSpPr>
          <p:cNvPr id="1108" name="Google Shape;1108;p38"/>
          <p:cNvSpPr txBox="1">
            <a:spLocks noGrp="1"/>
          </p:cNvSpPr>
          <p:nvPr>
            <p:ph type="ctrTitle" idx="4294967295"/>
          </p:nvPr>
        </p:nvSpPr>
        <p:spPr>
          <a:xfrm>
            <a:off x="4543494" y="854134"/>
            <a:ext cx="188130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DATA CLEANING</a:t>
            </a:r>
            <a:endParaRPr sz="1800" dirty="0"/>
          </a:p>
        </p:txBody>
      </p:sp>
      <p:sp>
        <p:nvSpPr>
          <p:cNvPr id="1110" name="Google Shape;1110;p38"/>
          <p:cNvSpPr txBox="1">
            <a:spLocks noGrp="1"/>
          </p:cNvSpPr>
          <p:nvPr>
            <p:ph type="ctrTitle" idx="4294967295"/>
          </p:nvPr>
        </p:nvSpPr>
        <p:spPr>
          <a:xfrm>
            <a:off x="767431" y="2159345"/>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solidFill>
              </a:rPr>
              <a:t>STEP 1</a:t>
            </a:r>
            <a:endParaRPr sz="2400" dirty="0">
              <a:solidFill>
                <a:schemeClr val="accent2"/>
              </a:solidFill>
            </a:endParaRPr>
          </a:p>
        </p:txBody>
      </p:sp>
      <p:sp>
        <p:nvSpPr>
          <p:cNvPr id="1111" name="Google Shape;1111;p38"/>
          <p:cNvSpPr txBox="1">
            <a:spLocks noGrp="1"/>
          </p:cNvSpPr>
          <p:nvPr>
            <p:ph type="ctrTitle" idx="4294967295"/>
          </p:nvPr>
        </p:nvSpPr>
        <p:spPr>
          <a:xfrm>
            <a:off x="2804181" y="990279"/>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rPr>
              <a:t>STEP 2</a:t>
            </a:r>
            <a:endParaRPr sz="2400" dirty="0">
              <a:solidFill>
                <a:schemeClr val="accent1"/>
              </a:solidFill>
            </a:endParaRPr>
          </a:p>
        </p:txBody>
      </p:sp>
      <p:sp>
        <p:nvSpPr>
          <p:cNvPr id="1112" name="Google Shape;1112;p38"/>
          <p:cNvSpPr txBox="1">
            <a:spLocks noGrp="1"/>
          </p:cNvSpPr>
          <p:nvPr>
            <p:ph type="ctrTitle" idx="4294967295"/>
          </p:nvPr>
        </p:nvSpPr>
        <p:spPr>
          <a:xfrm>
            <a:off x="4840931" y="2159345"/>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3"/>
                </a:solidFill>
              </a:rPr>
              <a:t>STEP 3</a:t>
            </a:r>
            <a:endParaRPr sz="2400" dirty="0">
              <a:solidFill>
                <a:schemeClr val="accent3"/>
              </a:solidFill>
            </a:endParaRPr>
          </a:p>
        </p:txBody>
      </p:sp>
      <p:sp>
        <p:nvSpPr>
          <p:cNvPr id="1113" name="Google Shape;1113;p38"/>
          <p:cNvSpPr txBox="1">
            <a:spLocks noGrp="1"/>
          </p:cNvSpPr>
          <p:nvPr>
            <p:ph type="ctrTitle" idx="4294967295"/>
          </p:nvPr>
        </p:nvSpPr>
        <p:spPr>
          <a:xfrm>
            <a:off x="6877681" y="990279"/>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4"/>
                </a:solidFill>
              </a:rPr>
              <a:t>STEP 4</a:t>
            </a:r>
            <a:endParaRPr sz="2400" dirty="0">
              <a:solidFill>
                <a:schemeClr val="accent4"/>
              </a:solidFill>
            </a:endParaRPr>
          </a:p>
        </p:txBody>
      </p:sp>
      <p:grpSp>
        <p:nvGrpSpPr>
          <p:cNvPr id="43" name="Google Shape;1093;p38">
            <a:extLst>
              <a:ext uri="{FF2B5EF4-FFF2-40B4-BE49-F238E27FC236}">
                <a16:creationId xmlns:a16="http://schemas.microsoft.com/office/drawing/2014/main" id="{6A0ABF4B-0FA1-B947-9188-06D2B7BA75E7}"/>
              </a:ext>
            </a:extLst>
          </p:cNvPr>
          <p:cNvGrpSpPr/>
          <p:nvPr/>
        </p:nvGrpSpPr>
        <p:grpSpPr>
          <a:xfrm>
            <a:off x="5745431" y="3397185"/>
            <a:ext cx="373500" cy="373500"/>
            <a:chOff x="3212675" y="1912500"/>
            <a:chExt cx="373500" cy="373500"/>
          </a:xfrm>
          <a:solidFill>
            <a:schemeClr val="bg2">
              <a:lumMod val="50000"/>
              <a:lumOff val="50000"/>
            </a:schemeClr>
          </a:solidFill>
        </p:grpSpPr>
        <p:sp>
          <p:nvSpPr>
            <p:cNvPr id="44" name="Google Shape;1094;p38">
              <a:extLst>
                <a:ext uri="{FF2B5EF4-FFF2-40B4-BE49-F238E27FC236}">
                  <a16:creationId xmlns:a16="http://schemas.microsoft.com/office/drawing/2014/main" id="{77C3D1FD-63E9-2C4B-8FCB-4E5919BE3003}"/>
                </a:ext>
              </a:extLst>
            </p:cNvPr>
            <p:cNvSpPr/>
            <p:nvPr/>
          </p:nvSpPr>
          <p:spPr>
            <a:xfrm>
              <a:off x="3304013" y="2003850"/>
              <a:ext cx="190800" cy="1908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5;p38">
              <a:extLst>
                <a:ext uri="{FF2B5EF4-FFF2-40B4-BE49-F238E27FC236}">
                  <a16:creationId xmlns:a16="http://schemas.microsoft.com/office/drawing/2014/main" id="{94B77933-36E1-EC44-ABC5-0FC5ABC5D4A8}"/>
                </a:ext>
              </a:extLst>
            </p:cNvPr>
            <p:cNvSpPr/>
            <p:nvPr/>
          </p:nvSpPr>
          <p:spPr>
            <a:xfrm>
              <a:off x="3212675" y="1912500"/>
              <a:ext cx="373500" cy="373500"/>
            </a:xfrm>
            <a:prstGeom prst="donut">
              <a:avLst>
                <a:gd name="adj" fmla="val 10193"/>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1106;p38">
            <a:extLst>
              <a:ext uri="{FF2B5EF4-FFF2-40B4-BE49-F238E27FC236}">
                <a16:creationId xmlns:a16="http://schemas.microsoft.com/office/drawing/2014/main" id="{88DC645A-A7A7-A042-BB15-FD434B64DF19}"/>
              </a:ext>
            </a:extLst>
          </p:cNvPr>
          <p:cNvSpPr txBox="1">
            <a:spLocks/>
          </p:cNvSpPr>
          <p:nvPr/>
        </p:nvSpPr>
        <p:spPr>
          <a:xfrm>
            <a:off x="4991539" y="4104257"/>
            <a:ext cx="1881300" cy="42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1800" dirty="0"/>
              <a:t>DATA MODELLING</a:t>
            </a:r>
          </a:p>
        </p:txBody>
      </p:sp>
      <p:sp>
        <p:nvSpPr>
          <p:cNvPr id="47" name="Google Shape;1111;p38">
            <a:extLst>
              <a:ext uri="{FF2B5EF4-FFF2-40B4-BE49-F238E27FC236}">
                <a16:creationId xmlns:a16="http://schemas.microsoft.com/office/drawing/2014/main" id="{4DF8E174-0447-0547-8771-0B4F2C08970B}"/>
              </a:ext>
            </a:extLst>
          </p:cNvPr>
          <p:cNvSpPr txBox="1">
            <a:spLocks/>
          </p:cNvSpPr>
          <p:nvPr/>
        </p:nvSpPr>
        <p:spPr>
          <a:xfrm>
            <a:off x="5288969" y="2928058"/>
            <a:ext cx="1286400"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2400" dirty="0">
                <a:solidFill>
                  <a:schemeClr val="bg2">
                    <a:lumMod val="50000"/>
                    <a:lumOff val="50000"/>
                  </a:schemeClr>
                </a:solidFill>
              </a:rPr>
              <a:t>STEP 5</a:t>
            </a:r>
          </a:p>
        </p:txBody>
      </p:sp>
      <p:cxnSp>
        <p:nvCxnSpPr>
          <p:cNvPr id="48" name="Google Shape;1085;p38">
            <a:extLst>
              <a:ext uri="{FF2B5EF4-FFF2-40B4-BE49-F238E27FC236}">
                <a16:creationId xmlns:a16="http://schemas.microsoft.com/office/drawing/2014/main" id="{C96BFFF6-13CE-8440-A59E-4740F97B51A2}"/>
              </a:ext>
            </a:extLst>
          </p:cNvPr>
          <p:cNvCxnSpPr/>
          <p:nvPr/>
        </p:nvCxnSpPr>
        <p:spPr>
          <a:xfrm>
            <a:off x="5937838" y="3638524"/>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55" name="Google Shape;1086;p38">
            <a:extLst>
              <a:ext uri="{FF2B5EF4-FFF2-40B4-BE49-F238E27FC236}">
                <a16:creationId xmlns:a16="http://schemas.microsoft.com/office/drawing/2014/main" id="{7623175B-C2FE-2D45-ACE2-2FD65436720B}"/>
              </a:ext>
            </a:extLst>
          </p:cNvPr>
          <p:cNvCxnSpPr/>
          <p:nvPr/>
        </p:nvCxnSpPr>
        <p:spPr>
          <a:xfrm>
            <a:off x="4185576" y="3086556"/>
            <a:ext cx="0" cy="455100"/>
          </a:xfrm>
          <a:prstGeom prst="straightConnector1">
            <a:avLst/>
          </a:prstGeom>
          <a:noFill/>
          <a:ln w="19050" cap="flat" cmpd="sng">
            <a:solidFill>
              <a:schemeClr val="lt2"/>
            </a:solidFill>
            <a:prstDash val="solid"/>
            <a:round/>
            <a:headEnd type="none" w="med" len="med"/>
            <a:tailEnd type="none" w="med" len="med"/>
          </a:ln>
        </p:spPr>
      </p:cxnSp>
      <p:grpSp>
        <p:nvGrpSpPr>
          <p:cNvPr id="56" name="Google Shape;1096;p38">
            <a:extLst>
              <a:ext uri="{FF2B5EF4-FFF2-40B4-BE49-F238E27FC236}">
                <a16:creationId xmlns:a16="http://schemas.microsoft.com/office/drawing/2014/main" id="{674ACD51-85C2-4E41-9435-6EB759F01E19}"/>
              </a:ext>
            </a:extLst>
          </p:cNvPr>
          <p:cNvGrpSpPr/>
          <p:nvPr/>
        </p:nvGrpSpPr>
        <p:grpSpPr>
          <a:xfrm>
            <a:off x="3990446" y="3413356"/>
            <a:ext cx="373500" cy="373500"/>
            <a:chOff x="5557850" y="1912500"/>
            <a:chExt cx="373500" cy="373500"/>
          </a:xfrm>
        </p:grpSpPr>
        <p:sp>
          <p:nvSpPr>
            <p:cNvPr id="57" name="Google Shape;1097;p38">
              <a:extLst>
                <a:ext uri="{FF2B5EF4-FFF2-40B4-BE49-F238E27FC236}">
                  <a16:creationId xmlns:a16="http://schemas.microsoft.com/office/drawing/2014/main" id="{DD95CEEF-8371-DC46-920F-0B438F439040}"/>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98;p38">
              <a:extLst>
                <a:ext uri="{FF2B5EF4-FFF2-40B4-BE49-F238E27FC236}">
                  <a16:creationId xmlns:a16="http://schemas.microsoft.com/office/drawing/2014/main" id="{D27B3358-CFD2-1D4C-8BC7-B66972B5262D}"/>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1108;p38">
            <a:extLst>
              <a:ext uri="{FF2B5EF4-FFF2-40B4-BE49-F238E27FC236}">
                <a16:creationId xmlns:a16="http://schemas.microsoft.com/office/drawing/2014/main" id="{9179B897-AE17-BE4C-AAFC-BE71A9B6C448}"/>
              </a:ext>
            </a:extLst>
          </p:cNvPr>
          <p:cNvSpPr txBox="1">
            <a:spLocks/>
          </p:cNvSpPr>
          <p:nvPr/>
        </p:nvSpPr>
        <p:spPr>
          <a:xfrm>
            <a:off x="3244951" y="2659269"/>
            <a:ext cx="1881300" cy="42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1800" dirty="0"/>
              <a:t>DATA VALIDATION</a:t>
            </a:r>
          </a:p>
        </p:txBody>
      </p:sp>
      <p:sp>
        <p:nvSpPr>
          <p:cNvPr id="60" name="Google Shape;1112;p38">
            <a:extLst>
              <a:ext uri="{FF2B5EF4-FFF2-40B4-BE49-F238E27FC236}">
                <a16:creationId xmlns:a16="http://schemas.microsoft.com/office/drawing/2014/main" id="{641FFB83-DB24-9846-9373-9FE65BF95688}"/>
              </a:ext>
            </a:extLst>
          </p:cNvPr>
          <p:cNvSpPr txBox="1">
            <a:spLocks/>
          </p:cNvSpPr>
          <p:nvPr/>
        </p:nvSpPr>
        <p:spPr>
          <a:xfrm>
            <a:off x="3542388" y="3964480"/>
            <a:ext cx="1286400"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2400" dirty="0">
                <a:solidFill>
                  <a:schemeClr val="accent6">
                    <a:lumMod val="60000"/>
                    <a:lumOff val="40000"/>
                  </a:schemeClr>
                </a:solidFill>
              </a:rPr>
              <a:t>STEP 6</a:t>
            </a:r>
          </a:p>
        </p:txBody>
      </p:sp>
      <p:grpSp>
        <p:nvGrpSpPr>
          <p:cNvPr id="61" name="Google Shape;1093;p38">
            <a:extLst>
              <a:ext uri="{FF2B5EF4-FFF2-40B4-BE49-F238E27FC236}">
                <a16:creationId xmlns:a16="http://schemas.microsoft.com/office/drawing/2014/main" id="{C97513F6-E640-F34D-9DF6-EFA835D992B8}"/>
              </a:ext>
            </a:extLst>
          </p:cNvPr>
          <p:cNvGrpSpPr/>
          <p:nvPr/>
        </p:nvGrpSpPr>
        <p:grpSpPr>
          <a:xfrm>
            <a:off x="2252206" y="3410866"/>
            <a:ext cx="373500" cy="373500"/>
            <a:chOff x="3212675" y="1912500"/>
            <a:chExt cx="373500" cy="373500"/>
          </a:xfrm>
          <a:solidFill>
            <a:schemeClr val="bg2">
              <a:lumMod val="50000"/>
              <a:lumOff val="50000"/>
            </a:schemeClr>
          </a:solidFill>
        </p:grpSpPr>
        <p:sp>
          <p:nvSpPr>
            <p:cNvPr id="62" name="Google Shape;1094;p38">
              <a:extLst>
                <a:ext uri="{FF2B5EF4-FFF2-40B4-BE49-F238E27FC236}">
                  <a16:creationId xmlns:a16="http://schemas.microsoft.com/office/drawing/2014/main" id="{118D3F41-8365-5447-87A6-CADAB64475C2}"/>
                </a:ext>
              </a:extLst>
            </p:cNvPr>
            <p:cNvSpPr/>
            <p:nvPr/>
          </p:nvSpPr>
          <p:spPr>
            <a:xfrm>
              <a:off x="3304013" y="2003850"/>
              <a:ext cx="190800" cy="1908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95;p38">
              <a:extLst>
                <a:ext uri="{FF2B5EF4-FFF2-40B4-BE49-F238E27FC236}">
                  <a16:creationId xmlns:a16="http://schemas.microsoft.com/office/drawing/2014/main" id="{7F0F2D4A-3A79-B249-B253-AB2D1E2C316D}"/>
                </a:ext>
              </a:extLst>
            </p:cNvPr>
            <p:cNvSpPr/>
            <p:nvPr/>
          </p:nvSpPr>
          <p:spPr>
            <a:xfrm>
              <a:off x="3212675" y="1912500"/>
              <a:ext cx="373500" cy="373500"/>
            </a:xfrm>
            <a:prstGeom prst="donut">
              <a:avLst>
                <a:gd name="adj" fmla="val 10193"/>
              </a:avLst>
            </a:pr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1106;p38">
            <a:extLst>
              <a:ext uri="{FF2B5EF4-FFF2-40B4-BE49-F238E27FC236}">
                <a16:creationId xmlns:a16="http://schemas.microsoft.com/office/drawing/2014/main" id="{AABB26F5-73E8-6B4C-93F1-2EF735402277}"/>
              </a:ext>
            </a:extLst>
          </p:cNvPr>
          <p:cNvSpPr txBox="1">
            <a:spLocks/>
          </p:cNvSpPr>
          <p:nvPr/>
        </p:nvSpPr>
        <p:spPr>
          <a:xfrm>
            <a:off x="1492688" y="4320293"/>
            <a:ext cx="1881300" cy="42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1800" dirty="0"/>
              <a:t>DEPLOYMENT &amp; OPTIMAZATION</a:t>
            </a:r>
          </a:p>
        </p:txBody>
      </p:sp>
      <p:sp>
        <p:nvSpPr>
          <p:cNvPr id="65" name="Google Shape;1111;p38">
            <a:extLst>
              <a:ext uri="{FF2B5EF4-FFF2-40B4-BE49-F238E27FC236}">
                <a16:creationId xmlns:a16="http://schemas.microsoft.com/office/drawing/2014/main" id="{4563486D-D9C8-FE40-B107-E62DBAD49D3B}"/>
              </a:ext>
            </a:extLst>
          </p:cNvPr>
          <p:cNvSpPr txBox="1">
            <a:spLocks/>
          </p:cNvSpPr>
          <p:nvPr/>
        </p:nvSpPr>
        <p:spPr>
          <a:xfrm>
            <a:off x="1801413" y="2888644"/>
            <a:ext cx="1286400"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2400" dirty="0">
                <a:solidFill>
                  <a:schemeClr val="tx2">
                    <a:lumMod val="50000"/>
                  </a:schemeClr>
                </a:solidFill>
              </a:rPr>
              <a:t>STEP 7</a:t>
            </a:r>
          </a:p>
        </p:txBody>
      </p:sp>
      <p:cxnSp>
        <p:nvCxnSpPr>
          <p:cNvPr id="66" name="Google Shape;1085;p38">
            <a:extLst>
              <a:ext uri="{FF2B5EF4-FFF2-40B4-BE49-F238E27FC236}">
                <a16:creationId xmlns:a16="http://schemas.microsoft.com/office/drawing/2014/main" id="{E17BA122-160C-564F-BAAA-09E6E008824F}"/>
              </a:ext>
            </a:extLst>
          </p:cNvPr>
          <p:cNvCxnSpPr/>
          <p:nvPr/>
        </p:nvCxnSpPr>
        <p:spPr>
          <a:xfrm>
            <a:off x="2444613" y="3652205"/>
            <a:ext cx="0" cy="45510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0"/>
                                        </p:tgtEl>
                                        <p:attrNameLst>
                                          <p:attrName>style.visibility</p:attrName>
                                        </p:attrNameLst>
                                      </p:cBhvr>
                                      <p:to>
                                        <p:strVal val="visible"/>
                                      </p:to>
                                    </p:set>
                                    <p:animEffect transition="in" filter="fade">
                                      <p:cBhvr>
                                        <p:cTn id="7" dur="500"/>
                                        <p:tgtEl>
                                          <p:spTgt spid="10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10"/>
                                        </p:tgtEl>
                                        <p:attrNameLst>
                                          <p:attrName>style.visibility</p:attrName>
                                        </p:attrNameLst>
                                      </p:cBhvr>
                                      <p:to>
                                        <p:strVal val="visible"/>
                                      </p:to>
                                    </p:set>
                                    <p:animEffect transition="in" filter="fade">
                                      <p:cBhvr>
                                        <p:cTn id="10" dur="500"/>
                                        <p:tgtEl>
                                          <p:spTgt spid="11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02"/>
                                        </p:tgtEl>
                                        <p:attrNameLst>
                                          <p:attrName>style.visibility</p:attrName>
                                        </p:attrNameLst>
                                      </p:cBhvr>
                                      <p:to>
                                        <p:strVal val="visible"/>
                                      </p:to>
                                    </p:set>
                                    <p:animEffect transition="in" filter="fade">
                                      <p:cBhvr>
                                        <p:cTn id="13" dur="500"/>
                                        <p:tgtEl>
                                          <p:spTgt spid="1102"/>
                                        </p:tgtEl>
                                      </p:cBhvr>
                                    </p:animEffect>
                                  </p:childTnLst>
                                </p:cTn>
                              </p:par>
                              <p:par>
                                <p:cTn id="14" presetID="10" presetClass="entr" presetSubtype="0" fill="hold" nodeType="withEffect">
                                  <p:stCondLst>
                                    <p:cond delay="0"/>
                                  </p:stCondLst>
                                  <p:childTnLst>
                                    <p:set>
                                      <p:cBhvr>
                                        <p:cTn id="15" dur="1" fill="hold">
                                          <p:stCondLst>
                                            <p:cond delay="0"/>
                                          </p:stCondLst>
                                        </p:cTn>
                                        <p:tgtEl>
                                          <p:spTgt spid="1084"/>
                                        </p:tgtEl>
                                        <p:attrNameLst>
                                          <p:attrName>style.visibility</p:attrName>
                                        </p:attrNameLst>
                                      </p:cBhvr>
                                      <p:to>
                                        <p:strVal val="visible"/>
                                      </p:to>
                                    </p:set>
                                    <p:animEffect transition="in" filter="fade">
                                      <p:cBhvr>
                                        <p:cTn id="16" dur="500"/>
                                        <p:tgtEl>
                                          <p:spTgt spid="108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11"/>
                                        </p:tgtEl>
                                        <p:attrNameLst>
                                          <p:attrName>style.visibility</p:attrName>
                                        </p:attrNameLst>
                                      </p:cBhvr>
                                      <p:to>
                                        <p:strVal val="visible"/>
                                      </p:to>
                                    </p:set>
                                    <p:animEffect transition="in" filter="fade">
                                      <p:cBhvr>
                                        <p:cTn id="21" dur="500"/>
                                        <p:tgtEl>
                                          <p:spTgt spid="1111"/>
                                        </p:tgtEl>
                                      </p:cBhvr>
                                    </p:animEffect>
                                  </p:childTnLst>
                                </p:cTn>
                              </p:par>
                              <p:par>
                                <p:cTn id="22" presetID="10" presetClass="entr" presetSubtype="0" fill="hold" nodeType="withEffect">
                                  <p:stCondLst>
                                    <p:cond delay="0"/>
                                  </p:stCondLst>
                                  <p:childTnLst>
                                    <p:set>
                                      <p:cBhvr>
                                        <p:cTn id="23" dur="1" fill="hold">
                                          <p:stCondLst>
                                            <p:cond delay="0"/>
                                          </p:stCondLst>
                                        </p:cTn>
                                        <p:tgtEl>
                                          <p:spTgt spid="1093"/>
                                        </p:tgtEl>
                                        <p:attrNameLst>
                                          <p:attrName>style.visibility</p:attrName>
                                        </p:attrNameLst>
                                      </p:cBhvr>
                                      <p:to>
                                        <p:strVal val="visible"/>
                                      </p:to>
                                    </p:set>
                                    <p:animEffect transition="in" filter="fade">
                                      <p:cBhvr>
                                        <p:cTn id="24" dur="500"/>
                                        <p:tgtEl>
                                          <p:spTgt spid="1093"/>
                                        </p:tgtEl>
                                      </p:cBhvr>
                                    </p:animEffect>
                                  </p:childTnLst>
                                </p:cTn>
                              </p:par>
                              <p:par>
                                <p:cTn id="25" presetID="10" presetClass="entr" presetSubtype="0" fill="hold" nodeType="withEffect">
                                  <p:stCondLst>
                                    <p:cond delay="0"/>
                                  </p:stCondLst>
                                  <p:childTnLst>
                                    <p:set>
                                      <p:cBhvr>
                                        <p:cTn id="26" dur="1" fill="hold">
                                          <p:stCondLst>
                                            <p:cond delay="0"/>
                                          </p:stCondLst>
                                        </p:cTn>
                                        <p:tgtEl>
                                          <p:spTgt spid="1085"/>
                                        </p:tgtEl>
                                        <p:attrNameLst>
                                          <p:attrName>style.visibility</p:attrName>
                                        </p:attrNameLst>
                                      </p:cBhvr>
                                      <p:to>
                                        <p:strVal val="visible"/>
                                      </p:to>
                                    </p:set>
                                    <p:animEffect transition="in" filter="fade">
                                      <p:cBhvr>
                                        <p:cTn id="27" dur="500"/>
                                        <p:tgtEl>
                                          <p:spTgt spid="108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06"/>
                                        </p:tgtEl>
                                        <p:attrNameLst>
                                          <p:attrName>style.visibility</p:attrName>
                                        </p:attrNameLst>
                                      </p:cBhvr>
                                      <p:to>
                                        <p:strVal val="visible"/>
                                      </p:to>
                                    </p:set>
                                    <p:animEffect transition="in" filter="fade">
                                      <p:cBhvr>
                                        <p:cTn id="30" dur="500"/>
                                        <p:tgtEl>
                                          <p:spTgt spid="110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08"/>
                                        </p:tgtEl>
                                        <p:attrNameLst>
                                          <p:attrName>style.visibility</p:attrName>
                                        </p:attrNameLst>
                                      </p:cBhvr>
                                      <p:to>
                                        <p:strVal val="visible"/>
                                      </p:to>
                                    </p:set>
                                    <p:animEffect transition="in" filter="fade">
                                      <p:cBhvr>
                                        <p:cTn id="35" dur="500"/>
                                        <p:tgtEl>
                                          <p:spTgt spid="1108"/>
                                        </p:tgtEl>
                                      </p:cBhvr>
                                    </p:animEffect>
                                  </p:childTnLst>
                                </p:cTn>
                              </p:par>
                              <p:par>
                                <p:cTn id="36" presetID="10" presetClass="entr" presetSubtype="0" fill="hold" nodeType="withEffect">
                                  <p:stCondLst>
                                    <p:cond delay="0"/>
                                  </p:stCondLst>
                                  <p:childTnLst>
                                    <p:set>
                                      <p:cBhvr>
                                        <p:cTn id="37" dur="1" fill="hold">
                                          <p:stCondLst>
                                            <p:cond delay="0"/>
                                          </p:stCondLst>
                                        </p:cTn>
                                        <p:tgtEl>
                                          <p:spTgt spid="1086"/>
                                        </p:tgtEl>
                                        <p:attrNameLst>
                                          <p:attrName>style.visibility</p:attrName>
                                        </p:attrNameLst>
                                      </p:cBhvr>
                                      <p:to>
                                        <p:strVal val="visible"/>
                                      </p:to>
                                    </p:set>
                                    <p:animEffect transition="in" filter="fade">
                                      <p:cBhvr>
                                        <p:cTn id="38" dur="500"/>
                                        <p:tgtEl>
                                          <p:spTgt spid="1086"/>
                                        </p:tgtEl>
                                      </p:cBhvr>
                                    </p:animEffect>
                                  </p:childTnLst>
                                </p:cTn>
                              </p:par>
                              <p:par>
                                <p:cTn id="39" presetID="10" presetClass="entr" presetSubtype="0" fill="hold" nodeType="withEffect">
                                  <p:stCondLst>
                                    <p:cond delay="0"/>
                                  </p:stCondLst>
                                  <p:childTnLst>
                                    <p:set>
                                      <p:cBhvr>
                                        <p:cTn id="40" dur="1" fill="hold">
                                          <p:stCondLst>
                                            <p:cond delay="0"/>
                                          </p:stCondLst>
                                        </p:cTn>
                                        <p:tgtEl>
                                          <p:spTgt spid="1096"/>
                                        </p:tgtEl>
                                        <p:attrNameLst>
                                          <p:attrName>style.visibility</p:attrName>
                                        </p:attrNameLst>
                                      </p:cBhvr>
                                      <p:to>
                                        <p:strVal val="visible"/>
                                      </p:to>
                                    </p:set>
                                    <p:animEffect transition="in" filter="fade">
                                      <p:cBhvr>
                                        <p:cTn id="41" dur="500"/>
                                        <p:tgtEl>
                                          <p:spTgt spid="109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12"/>
                                        </p:tgtEl>
                                        <p:attrNameLst>
                                          <p:attrName>style.visibility</p:attrName>
                                        </p:attrNameLst>
                                      </p:cBhvr>
                                      <p:to>
                                        <p:strVal val="visible"/>
                                      </p:to>
                                    </p:set>
                                    <p:animEffect transition="in" filter="fade">
                                      <p:cBhvr>
                                        <p:cTn id="44" dur="500"/>
                                        <p:tgtEl>
                                          <p:spTgt spid="11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13"/>
                                        </p:tgtEl>
                                        <p:attrNameLst>
                                          <p:attrName>style.visibility</p:attrName>
                                        </p:attrNameLst>
                                      </p:cBhvr>
                                      <p:to>
                                        <p:strVal val="visible"/>
                                      </p:to>
                                    </p:set>
                                    <p:animEffect transition="in" filter="fade">
                                      <p:cBhvr>
                                        <p:cTn id="49" dur="500"/>
                                        <p:tgtEl>
                                          <p:spTgt spid="11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04"/>
                                        </p:tgtEl>
                                        <p:attrNameLst>
                                          <p:attrName>style.visibility</p:attrName>
                                        </p:attrNameLst>
                                      </p:cBhvr>
                                      <p:to>
                                        <p:strVal val="visible"/>
                                      </p:to>
                                    </p:set>
                                    <p:animEffect transition="in" filter="fade">
                                      <p:cBhvr>
                                        <p:cTn id="52" dur="500"/>
                                        <p:tgtEl>
                                          <p:spTgt spid="1104"/>
                                        </p:tgtEl>
                                      </p:cBhvr>
                                    </p:animEffect>
                                  </p:childTnLst>
                                </p:cTn>
                              </p:par>
                              <p:par>
                                <p:cTn id="53" presetID="10" presetClass="entr" presetSubtype="0" fill="hold" nodeType="withEffect">
                                  <p:stCondLst>
                                    <p:cond delay="0"/>
                                  </p:stCondLst>
                                  <p:childTnLst>
                                    <p:set>
                                      <p:cBhvr>
                                        <p:cTn id="54" dur="1" fill="hold">
                                          <p:stCondLst>
                                            <p:cond delay="0"/>
                                          </p:stCondLst>
                                        </p:cTn>
                                        <p:tgtEl>
                                          <p:spTgt spid="1087"/>
                                        </p:tgtEl>
                                        <p:attrNameLst>
                                          <p:attrName>style.visibility</p:attrName>
                                        </p:attrNameLst>
                                      </p:cBhvr>
                                      <p:to>
                                        <p:strVal val="visible"/>
                                      </p:to>
                                    </p:set>
                                    <p:animEffect transition="in" filter="fade">
                                      <p:cBhvr>
                                        <p:cTn id="55" dur="500"/>
                                        <p:tgtEl>
                                          <p:spTgt spid="1087"/>
                                        </p:tgtEl>
                                      </p:cBhvr>
                                    </p:animEffect>
                                  </p:childTnLst>
                                </p:cTn>
                              </p:par>
                              <p:par>
                                <p:cTn id="56" presetID="10" presetClass="entr" presetSubtype="0" fill="hold" nodeType="withEffect">
                                  <p:stCondLst>
                                    <p:cond delay="0"/>
                                  </p:stCondLst>
                                  <p:childTnLst>
                                    <p:set>
                                      <p:cBhvr>
                                        <p:cTn id="57" dur="1" fill="hold">
                                          <p:stCondLst>
                                            <p:cond delay="0"/>
                                          </p:stCondLst>
                                        </p:cTn>
                                        <p:tgtEl>
                                          <p:spTgt spid="1099"/>
                                        </p:tgtEl>
                                        <p:attrNameLst>
                                          <p:attrName>style.visibility</p:attrName>
                                        </p:attrNameLst>
                                      </p:cBhvr>
                                      <p:to>
                                        <p:strVal val="visible"/>
                                      </p:to>
                                    </p:set>
                                    <p:animEffect transition="in" filter="fade">
                                      <p:cBhvr>
                                        <p:cTn id="58" dur="500"/>
                                        <p:tgtEl>
                                          <p:spTgt spid="109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par>
                                <p:cTn id="64" presetID="10" presetClass="entr" presetSubtype="0"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par>
                                <p:cTn id="67" presetID="10"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500"/>
                                        <p:tgtEl>
                                          <p:spTgt spid="4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500"/>
                                        <p:tgtEl>
                                          <p:spTgt spid="4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fade">
                                      <p:cBhvr>
                                        <p:cTn id="77" dur="500"/>
                                        <p:tgtEl>
                                          <p:spTgt spid="59"/>
                                        </p:tgtEl>
                                      </p:cBhvr>
                                    </p:animEffect>
                                  </p:childTnLst>
                                </p:cTn>
                              </p:par>
                              <p:par>
                                <p:cTn id="78" presetID="10" presetClass="entr" presetSubtype="0"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fade">
                                      <p:cBhvr>
                                        <p:cTn id="80" dur="500"/>
                                        <p:tgtEl>
                                          <p:spTgt spid="56"/>
                                        </p:tgtEl>
                                      </p:cBhvr>
                                    </p:animEffect>
                                  </p:childTnLst>
                                </p:cTn>
                              </p:par>
                              <p:par>
                                <p:cTn id="81" presetID="10" presetClass="entr" presetSubtype="0" fill="hold" nodeType="with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fade">
                                      <p:cBhvr>
                                        <p:cTn id="83" dur="500"/>
                                        <p:tgtEl>
                                          <p:spTgt spid="5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fade">
                                      <p:cBhvr>
                                        <p:cTn id="86" dur="500"/>
                                        <p:tgtEl>
                                          <p:spTgt spid="6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fade">
                                      <p:cBhvr>
                                        <p:cTn id="91" dur="500"/>
                                        <p:tgtEl>
                                          <p:spTgt spid="65"/>
                                        </p:tgtEl>
                                      </p:cBhvr>
                                    </p:animEffect>
                                  </p:childTnLst>
                                </p:cTn>
                              </p:par>
                              <p:par>
                                <p:cTn id="92" presetID="10" presetClass="entr" presetSubtype="0" fill="hold"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fade">
                                      <p:cBhvr>
                                        <p:cTn id="94" dur="500"/>
                                        <p:tgtEl>
                                          <p:spTgt spid="61"/>
                                        </p:tgtEl>
                                      </p:cBhvr>
                                    </p:animEffect>
                                  </p:childTnLst>
                                </p:cTn>
                              </p:par>
                              <p:par>
                                <p:cTn id="95" presetID="10" presetClass="entr" presetSubtype="0" fill="hold" nodeType="with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fade">
                                      <p:cBhvr>
                                        <p:cTn id="97" dur="500"/>
                                        <p:tgtEl>
                                          <p:spTgt spid="6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fade">
                                      <p:cBhvr>
                                        <p:cTn id="10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2" grpId="0"/>
      <p:bldP spid="1104" grpId="0"/>
      <p:bldP spid="1106" grpId="0"/>
      <p:bldP spid="1108" grpId="0"/>
      <p:bldP spid="1110" grpId="0"/>
      <p:bldP spid="1111" grpId="0"/>
      <p:bldP spid="1112" grpId="0"/>
      <p:bldP spid="1113" grpId="0"/>
      <p:bldP spid="46" grpId="0"/>
      <p:bldP spid="47" grpId="0"/>
      <p:bldP spid="59" grpId="0"/>
      <p:bldP spid="60" grpId="0"/>
      <p:bldP spid="64" grpId="0"/>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7313-0A13-304C-B39E-14253FE11600}"/>
              </a:ext>
            </a:extLst>
          </p:cNvPr>
          <p:cNvSpPr>
            <a:spLocks noGrp="1"/>
          </p:cNvSpPr>
          <p:nvPr>
            <p:ph type="ctrTitle"/>
          </p:nvPr>
        </p:nvSpPr>
        <p:spPr/>
        <p:txBody>
          <a:bodyPr/>
          <a:lstStyle/>
          <a:p>
            <a:r>
              <a:rPr lang="en-VN" dirty="0"/>
              <a:t>STEP 3</a:t>
            </a:r>
          </a:p>
        </p:txBody>
      </p:sp>
      <p:pic>
        <p:nvPicPr>
          <p:cNvPr id="3074" name="Picture 2">
            <a:extLst>
              <a:ext uri="{FF2B5EF4-FFF2-40B4-BE49-F238E27FC236}">
                <a16:creationId xmlns:a16="http://schemas.microsoft.com/office/drawing/2014/main" id="{094E58E7-1DB3-9844-A496-BA0CC8813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568" y="1640964"/>
            <a:ext cx="6852863" cy="2547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624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4F92-D8B3-6B40-BA2C-531D667D35AF}"/>
              </a:ext>
            </a:extLst>
          </p:cNvPr>
          <p:cNvSpPr>
            <a:spLocks noGrp="1"/>
          </p:cNvSpPr>
          <p:nvPr>
            <p:ph type="ctrTitle"/>
          </p:nvPr>
        </p:nvSpPr>
        <p:spPr/>
        <p:txBody>
          <a:bodyPr/>
          <a:lstStyle/>
          <a:p>
            <a:r>
              <a:rPr lang="en-VN" dirty="0"/>
              <a:t>STEP 3</a:t>
            </a:r>
          </a:p>
        </p:txBody>
      </p:sp>
      <p:pic>
        <p:nvPicPr>
          <p:cNvPr id="4098" name="Picture 2">
            <a:extLst>
              <a:ext uri="{FF2B5EF4-FFF2-40B4-BE49-F238E27FC236}">
                <a16:creationId xmlns:a16="http://schemas.microsoft.com/office/drawing/2014/main" id="{693FCB42-5461-6C47-9370-06DC99308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755" y="1479478"/>
            <a:ext cx="5676489" cy="313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242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7321033" y="3465973"/>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HOW TO</a:t>
            </a:r>
            <a:br>
              <a:rPr lang="en-US" dirty="0"/>
            </a:br>
            <a:r>
              <a:rPr lang="en-US" dirty="0"/>
              <a:t>BECOME</a:t>
            </a:r>
            <a:endParaRPr dirty="0"/>
          </a:p>
        </p:txBody>
      </p:sp>
      <p:sp>
        <p:nvSpPr>
          <p:cNvPr id="472" name="Google Shape;472;p27"/>
          <p:cNvSpPr txBox="1">
            <a:spLocks noGrp="1"/>
          </p:cNvSpPr>
          <p:nvPr>
            <p:ph type="subTitle" idx="1"/>
          </p:nvPr>
        </p:nvSpPr>
        <p:spPr>
          <a:xfrm>
            <a:off x="7321035" y="3898848"/>
            <a:ext cx="1378575"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ivvic" pitchFamily="2" charset="77"/>
              </a:rPr>
              <a:t>Some requirements to become a </a:t>
            </a:r>
            <a:r>
              <a:rPr lang="en" dirty="0">
                <a:solidFill>
                  <a:schemeClr val="accent2">
                    <a:lumMod val="60000"/>
                    <a:lumOff val="40000"/>
                  </a:schemeClr>
                </a:solidFill>
                <a:latin typeface="Livvic" pitchFamily="2" charset="77"/>
              </a:rPr>
              <a:t>Data Scientist</a:t>
            </a:r>
            <a:endParaRPr dirty="0">
              <a:solidFill>
                <a:schemeClr val="accent2">
                  <a:lumMod val="60000"/>
                  <a:lumOff val="40000"/>
                </a:schemeClr>
              </a:solidFill>
              <a:latin typeface="Livvic" pitchFamily="2" charset="77"/>
            </a:endParaRPr>
          </a:p>
        </p:txBody>
      </p:sp>
      <p:sp>
        <p:nvSpPr>
          <p:cNvPr id="473" name="Google Shape;473;p27"/>
          <p:cNvSpPr txBox="1">
            <a:spLocks noGrp="1"/>
          </p:cNvSpPr>
          <p:nvPr>
            <p:ph type="ctrTitle" idx="4"/>
          </p:nvPr>
        </p:nvSpPr>
        <p:spPr>
          <a:xfrm>
            <a:off x="2977132" y="3363991"/>
            <a:ext cx="1506621" cy="4918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IMPORTANCE</a:t>
            </a:r>
            <a:endParaRPr dirty="0"/>
          </a:p>
        </p:txBody>
      </p:sp>
      <p:sp>
        <p:nvSpPr>
          <p:cNvPr id="474" name="Google Shape;474;p27"/>
          <p:cNvSpPr txBox="1">
            <a:spLocks noGrp="1"/>
          </p:cNvSpPr>
          <p:nvPr>
            <p:ph type="ctrTitle"/>
          </p:nvPr>
        </p:nvSpPr>
        <p:spPr>
          <a:xfrm>
            <a:off x="635183" y="3393026"/>
            <a:ext cx="2152500" cy="4338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75" name="Google Shape;475;p27"/>
          <p:cNvSpPr txBox="1">
            <a:spLocks noGrp="1"/>
          </p:cNvSpPr>
          <p:nvPr>
            <p:ph type="subTitle" idx="2"/>
          </p:nvPr>
        </p:nvSpPr>
        <p:spPr>
          <a:xfrm>
            <a:off x="638218" y="3744499"/>
            <a:ext cx="2169862"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Livvic" pitchFamily="2" charset="77"/>
              </a:rPr>
              <a:t>What is </a:t>
            </a:r>
            <a:r>
              <a:rPr lang="en-US" dirty="0">
                <a:solidFill>
                  <a:schemeClr val="accent2">
                    <a:lumMod val="60000"/>
                    <a:lumOff val="40000"/>
                  </a:schemeClr>
                </a:solidFill>
                <a:latin typeface="Livvic" pitchFamily="2" charset="77"/>
              </a:rPr>
              <a:t>Data Science</a:t>
            </a:r>
            <a:r>
              <a:rPr lang="en-US" dirty="0">
                <a:latin typeface="Livvic" pitchFamily="2" charset="77"/>
              </a:rPr>
              <a:t>?</a:t>
            </a:r>
          </a:p>
          <a:p>
            <a:pPr marL="0" lvl="0" indent="0" algn="l" rtl="0">
              <a:spcBef>
                <a:spcPts val="0"/>
              </a:spcBef>
              <a:spcAft>
                <a:spcPts val="0"/>
              </a:spcAft>
              <a:buNone/>
            </a:pPr>
            <a:r>
              <a:rPr lang="en-US" dirty="0">
                <a:latin typeface="Livvic" pitchFamily="2" charset="77"/>
              </a:rPr>
              <a:t>Why should we study it?</a:t>
            </a:r>
            <a:endParaRPr dirty="0">
              <a:latin typeface="Livvic" pitchFamily="2" charset="77"/>
            </a:endParaRPr>
          </a:p>
        </p:txBody>
      </p:sp>
      <p:sp>
        <p:nvSpPr>
          <p:cNvPr id="476" name="Google Shape;476;p27"/>
          <p:cNvSpPr txBox="1">
            <a:spLocks noGrp="1"/>
          </p:cNvSpPr>
          <p:nvPr>
            <p:ph type="title" idx="3"/>
          </p:nvPr>
        </p:nvSpPr>
        <p:spPr>
          <a:xfrm>
            <a:off x="635183" y="2773093"/>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7" name="Google Shape;477;p27"/>
          <p:cNvSpPr txBox="1">
            <a:spLocks noGrp="1"/>
          </p:cNvSpPr>
          <p:nvPr>
            <p:ph type="subTitle" idx="5"/>
          </p:nvPr>
        </p:nvSpPr>
        <p:spPr>
          <a:xfrm>
            <a:off x="2997529" y="3793748"/>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ivvic" pitchFamily="2" charset="77"/>
              </a:rPr>
              <a:t>How it impacts on our life</a:t>
            </a:r>
            <a:endParaRPr dirty="0">
              <a:latin typeface="Livvic" pitchFamily="2" charset="77"/>
            </a:endParaRPr>
          </a:p>
        </p:txBody>
      </p:sp>
      <p:sp>
        <p:nvSpPr>
          <p:cNvPr id="478" name="Google Shape;478;p27"/>
          <p:cNvSpPr txBox="1">
            <a:spLocks noGrp="1"/>
          </p:cNvSpPr>
          <p:nvPr>
            <p:ph type="title" idx="6"/>
          </p:nvPr>
        </p:nvSpPr>
        <p:spPr>
          <a:xfrm>
            <a:off x="2997529" y="2773093"/>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sp>
        <p:nvSpPr>
          <p:cNvPr id="480" name="Google Shape;480;p27"/>
          <p:cNvSpPr txBox="1">
            <a:spLocks noGrp="1"/>
          </p:cNvSpPr>
          <p:nvPr>
            <p:ph type="title" idx="9"/>
          </p:nvPr>
        </p:nvSpPr>
        <p:spPr>
          <a:xfrm>
            <a:off x="7320441" y="2715060"/>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81" name="Google Shape;481;p27"/>
          <p:cNvSpPr/>
          <p:nvPr/>
        </p:nvSpPr>
        <p:spPr>
          <a:xfrm>
            <a:off x="635183" y="1689956"/>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27"/>
          <p:cNvSpPr/>
          <p:nvPr/>
        </p:nvSpPr>
        <p:spPr>
          <a:xfrm>
            <a:off x="2997529" y="1689956"/>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7320441" y="1631923"/>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635183" y="2102006"/>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rot="10800000" flipV="1">
            <a:off x="2997529" y="2102005"/>
            <a:ext cx="12700" cy="959987"/>
          </a:xfrm>
          <a:prstGeom prst="bentConnector3">
            <a:avLst>
              <a:gd name="adj1" fmla="val 1800000"/>
            </a:avLst>
          </a:prstGeom>
          <a:noFill/>
          <a:ln w="9525" cap="flat" cmpd="sng">
            <a:solidFill>
              <a:schemeClr val="lt1"/>
            </a:solidFill>
            <a:prstDash val="solid"/>
            <a:round/>
            <a:headEnd type="none" w="med" len="med"/>
            <a:tailEnd type="none" w="med" len="med"/>
          </a:ln>
        </p:spPr>
      </p:cxnSp>
      <p:cxnSp>
        <p:nvCxnSpPr>
          <p:cNvPr id="486" name="Google Shape;486;p27"/>
          <p:cNvCxnSpPr>
            <a:cxnSpLocks/>
            <a:stCxn id="483" idx="1"/>
            <a:endCxn id="480" idx="1"/>
          </p:cNvCxnSpPr>
          <p:nvPr/>
        </p:nvCxnSpPr>
        <p:spPr>
          <a:xfrm>
            <a:off x="7320441" y="2043973"/>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8408155" y="2199693"/>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Graphic 2" descr="Lightbulb">
            <a:extLst>
              <a:ext uri="{FF2B5EF4-FFF2-40B4-BE49-F238E27FC236}">
                <a16:creationId xmlns:a16="http://schemas.microsoft.com/office/drawing/2014/main" id="{876C2A73-6F8F-CB44-940A-CD7C964FD6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995" y="1793125"/>
            <a:ext cx="588604" cy="588604"/>
          </a:xfrm>
          <a:prstGeom prst="rect">
            <a:avLst/>
          </a:prstGeom>
        </p:spPr>
      </p:pic>
      <p:pic>
        <p:nvPicPr>
          <p:cNvPr id="7" name="Graphic 6" descr="Connections">
            <a:extLst>
              <a:ext uri="{FF2B5EF4-FFF2-40B4-BE49-F238E27FC236}">
                <a16:creationId xmlns:a16="http://schemas.microsoft.com/office/drawing/2014/main" id="{422D2882-BD5E-2343-9322-F69907F915C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02978" y="1708358"/>
            <a:ext cx="818051" cy="818051"/>
          </a:xfrm>
          <a:prstGeom prst="rect">
            <a:avLst/>
          </a:prstGeom>
        </p:spPr>
      </p:pic>
      <p:pic>
        <p:nvPicPr>
          <p:cNvPr id="9" name="Graphic 8" descr="Signpost">
            <a:extLst>
              <a:ext uri="{FF2B5EF4-FFF2-40B4-BE49-F238E27FC236}">
                <a16:creationId xmlns:a16="http://schemas.microsoft.com/office/drawing/2014/main" id="{068B494B-F15A-354E-8369-D6E614C2C26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16490" y="1641746"/>
            <a:ext cx="824101" cy="824101"/>
          </a:xfrm>
          <a:prstGeom prst="rect">
            <a:avLst/>
          </a:prstGeom>
        </p:spPr>
      </p:pic>
      <p:sp>
        <p:nvSpPr>
          <p:cNvPr id="25" name="Google Shape;473;p27">
            <a:extLst>
              <a:ext uri="{FF2B5EF4-FFF2-40B4-BE49-F238E27FC236}">
                <a16:creationId xmlns:a16="http://schemas.microsoft.com/office/drawing/2014/main" id="{89744DDB-502B-9845-A822-3E044F99E4C0}"/>
              </a:ext>
            </a:extLst>
          </p:cNvPr>
          <p:cNvSpPr txBox="1">
            <a:spLocks/>
          </p:cNvSpPr>
          <p:nvPr/>
        </p:nvSpPr>
        <p:spPr>
          <a:xfrm>
            <a:off x="5039947" y="3382393"/>
            <a:ext cx="1506621" cy="4918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dirty="0"/>
              <a:t>STEPS</a:t>
            </a:r>
          </a:p>
        </p:txBody>
      </p:sp>
      <p:sp>
        <p:nvSpPr>
          <p:cNvPr id="26" name="Google Shape;477;p27">
            <a:extLst>
              <a:ext uri="{FF2B5EF4-FFF2-40B4-BE49-F238E27FC236}">
                <a16:creationId xmlns:a16="http://schemas.microsoft.com/office/drawing/2014/main" id="{62D467AC-437A-EF43-91E5-5F3614B7B4C4}"/>
              </a:ext>
            </a:extLst>
          </p:cNvPr>
          <p:cNvSpPr txBox="1">
            <a:spLocks/>
          </p:cNvSpPr>
          <p:nvPr/>
        </p:nvSpPr>
        <p:spPr>
          <a:xfrm>
            <a:off x="5060344" y="3812150"/>
            <a:ext cx="1755600" cy="57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dirty="0">
                <a:latin typeface="Livvic" pitchFamily="2" charset="77"/>
              </a:rPr>
              <a:t>Steps for handling data</a:t>
            </a:r>
          </a:p>
        </p:txBody>
      </p:sp>
      <p:sp>
        <p:nvSpPr>
          <p:cNvPr id="27" name="Google Shape;478;p27">
            <a:extLst>
              <a:ext uri="{FF2B5EF4-FFF2-40B4-BE49-F238E27FC236}">
                <a16:creationId xmlns:a16="http://schemas.microsoft.com/office/drawing/2014/main" id="{42B71B77-DD98-9346-8003-76D4D0C998F3}"/>
              </a:ext>
            </a:extLst>
          </p:cNvPr>
          <p:cNvSpPr txBox="1">
            <a:spLocks/>
          </p:cNvSpPr>
          <p:nvPr/>
        </p:nvSpPr>
        <p:spPr>
          <a:xfrm>
            <a:off x="5060344" y="2791495"/>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3"/>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bg2">
                    <a:lumMod val="25000"/>
                    <a:lumOff val="75000"/>
                  </a:schemeClr>
                </a:solidFill>
              </a:rPr>
              <a:t>03</a:t>
            </a:r>
          </a:p>
        </p:txBody>
      </p:sp>
      <p:sp>
        <p:nvSpPr>
          <p:cNvPr id="28" name="Google Shape;482;p27">
            <a:extLst>
              <a:ext uri="{FF2B5EF4-FFF2-40B4-BE49-F238E27FC236}">
                <a16:creationId xmlns:a16="http://schemas.microsoft.com/office/drawing/2014/main" id="{530E4AC4-BF9F-8446-B99E-A03ABF86EBC9}"/>
              </a:ext>
            </a:extLst>
          </p:cNvPr>
          <p:cNvSpPr/>
          <p:nvPr/>
        </p:nvSpPr>
        <p:spPr>
          <a:xfrm>
            <a:off x="5060344" y="1708358"/>
            <a:ext cx="824100" cy="824100"/>
          </a:xfrm>
          <a:prstGeom prst="rect">
            <a:avLst/>
          </a:prstGeom>
          <a:solidFill>
            <a:schemeClr val="bg2">
              <a:lumMod val="25000"/>
              <a:lumOff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485;p27">
            <a:extLst>
              <a:ext uri="{FF2B5EF4-FFF2-40B4-BE49-F238E27FC236}">
                <a16:creationId xmlns:a16="http://schemas.microsoft.com/office/drawing/2014/main" id="{5422D0C0-3C66-004F-944F-7D469D1C30C4}"/>
              </a:ext>
            </a:extLst>
          </p:cNvPr>
          <p:cNvCxnSpPr>
            <a:stCxn id="28" idx="1"/>
            <a:endCxn id="27" idx="1"/>
          </p:cNvCxnSpPr>
          <p:nvPr/>
        </p:nvCxnSpPr>
        <p:spPr>
          <a:xfrm rot="10800000" flipV="1">
            <a:off x="5060344" y="2120407"/>
            <a:ext cx="12700" cy="959987"/>
          </a:xfrm>
          <a:prstGeom prst="bentConnector3">
            <a:avLst>
              <a:gd name="adj1" fmla="val 1800000"/>
            </a:avLst>
          </a:prstGeom>
          <a:noFill/>
          <a:ln w="9525" cap="flat" cmpd="sng">
            <a:solidFill>
              <a:schemeClr val="lt1"/>
            </a:solidFill>
            <a:prstDash val="solid"/>
            <a:round/>
            <a:headEnd type="none" w="med" len="med"/>
            <a:tailEnd type="none" w="med" len="med"/>
          </a:ln>
        </p:spPr>
      </p:cxnSp>
      <p:pic>
        <p:nvPicPr>
          <p:cNvPr id="12" name="Graphic 11" descr="Checklist RTL">
            <a:extLst>
              <a:ext uri="{FF2B5EF4-FFF2-40B4-BE49-F238E27FC236}">
                <a16:creationId xmlns:a16="http://schemas.microsoft.com/office/drawing/2014/main" id="{97421B3E-D05F-B44F-9E98-F0F65726792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85260" y="1819616"/>
            <a:ext cx="595533" cy="59553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4F92-D8B3-6B40-BA2C-531D667D35AF}"/>
              </a:ext>
            </a:extLst>
          </p:cNvPr>
          <p:cNvSpPr>
            <a:spLocks noGrp="1"/>
          </p:cNvSpPr>
          <p:nvPr>
            <p:ph type="ctrTitle"/>
          </p:nvPr>
        </p:nvSpPr>
        <p:spPr/>
        <p:txBody>
          <a:bodyPr/>
          <a:lstStyle/>
          <a:p>
            <a:r>
              <a:rPr lang="en-VN" dirty="0"/>
              <a:t>STEP 3</a:t>
            </a:r>
          </a:p>
        </p:txBody>
      </p:sp>
      <p:pic>
        <p:nvPicPr>
          <p:cNvPr id="6146" name="Picture 2">
            <a:extLst>
              <a:ext uri="{FF2B5EF4-FFF2-40B4-BE49-F238E27FC236}">
                <a16:creationId xmlns:a16="http://schemas.microsoft.com/office/drawing/2014/main" id="{8D8316B2-D171-034B-86E2-71ABBC670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656" y="1185927"/>
            <a:ext cx="5780688" cy="3545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15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446567" y="1734450"/>
            <a:ext cx="4125433" cy="837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HOW TO BECOME</a:t>
            </a:r>
            <a:endParaRPr dirty="0"/>
          </a:p>
        </p:txBody>
      </p:sp>
      <p:sp>
        <p:nvSpPr>
          <p:cNvPr id="688" name="Google Shape;688;p32"/>
          <p:cNvSpPr txBox="1">
            <a:spLocks noGrp="1"/>
          </p:cNvSpPr>
          <p:nvPr>
            <p:ph type="subTitle" idx="1"/>
          </p:nvPr>
        </p:nvSpPr>
        <p:spPr>
          <a:xfrm>
            <a:off x="1470600" y="2333538"/>
            <a:ext cx="3101400" cy="7329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Some requirements to become Data Scientist</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04</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242411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Ethernet">
            <a:extLst>
              <a:ext uri="{FF2B5EF4-FFF2-40B4-BE49-F238E27FC236}">
                <a16:creationId xmlns:a16="http://schemas.microsoft.com/office/drawing/2014/main" id="{E8E0CA3A-D5D4-3348-84F5-D988F83704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46545" y="336701"/>
            <a:ext cx="788736" cy="788736"/>
          </a:xfrm>
          <a:prstGeom prst="rect">
            <a:avLst/>
          </a:prstGeom>
        </p:spPr>
      </p:pic>
      <p:sp>
        <p:nvSpPr>
          <p:cNvPr id="7" name="Google Shape;1102;p38">
            <a:extLst>
              <a:ext uri="{FF2B5EF4-FFF2-40B4-BE49-F238E27FC236}">
                <a16:creationId xmlns:a16="http://schemas.microsoft.com/office/drawing/2014/main" id="{9609ED52-837D-C946-B4A0-4E83A430710A}"/>
              </a:ext>
            </a:extLst>
          </p:cNvPr>
          <p:cNvSpPr txBox="1">
            <a:spLocks/>
          </p:cNvSpPr>
          <p:nvPr/>
        </p:nvSpPr>
        <p:spPr>
          <a:xfrm>
            <a:off x="2978136" y="413129"/>
            <a:ext cx="2057069" cy="6358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dirty="0"/>
              <a:t>CODE</a:t>
            </a:r>
            <a:endParaRPr lang="en-US" sz="3200" dirty="0"/>
          </a:p>
        </p:txBody>
      </p:sp>
      <p:pic>
        <p:nvPicPr>
          <p:cNvPr id="8" name="Graphic 7" descr="Calculator">
            <a:extLst>
              <a:ext uri="{FF2B5EF4-FFF2-40B4-BE49-F238E27FC236}">
                <a16:creationId xmlns:a16="http://schemas.microsoft.com/office/drawing/2014/main" id="{09565B49-69E3-B74D-979A-DAE4E764633E}"/>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05273" y="1327529"/>
            <a:ext cx="635880" cy="635880"/>
          </a:xfrm>
          <a:prstGeom prst="rect">
            <a:avLst/>
          </a:prstGeom>
        </p:spPr>
      </p:pic>
      <p:sp>
        <p:nvSpPr>
          <p:cNvPr id="9" name="Google Shape;1102;p38">
            <a:extLst>
              <a:ext uri="{FF2B5EF4-FFF2-40B4-BE49-F238E27FC236}">
                <a16:creationId xmlns:a16="http://schemas.microsoft.com/office/drawing/2014/main" id="{5A36A56B-3D8A-434A-BF3D-A69DB838393F}"/>
              </a:ext>
            </a:extLst>
          </p:cNvPr>
          <p:cNvSpPr txBox="1">
            <a:spLocks/>
          </p:cNvSpPr>
          <p:nvPr/>
        </p:nvSpPr>
        <p:spPr>
          <a:xfrm>
            <a:off x="3550440" y="1310640"/>
            <a:ext cx="3274828" cy="6341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US" dirty="0"/>
              <a:t>MATHEMATICS</a:t>
            </a:r>
          </a:p>
        </p:txBody>
      </p:sp>
      <p:sp>
        <p:nvSpPr>
          <p:cNvPr id="11" name="Google Shape;1102;p38">
            <a:extLst>
              <a:ext uri="{FF2B5EF4-FFF2-40B4-BE49-F238E27FC236}">
                <a16:creationId xmlns:a16="http://schemas.microsoft.com/office/drawing/2014/main" id="{EEEA8382-2623-5A42-BA2F-21B4FEA3D451}"/>
              </a:ext>
            </a:extLst>
          </p:cNvPr>
          <p:cNvSpPr txBox="1">
            <a:spLocks/>
          </p:cNvSpPr>
          <p:nvPr/>
        </p:nvSpPr>
        <p:spPr>
          <a:xfrm>
            <a:off x="3337775" y="2243618"/>
            <a:ext cx="3561745" cy="5494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dirty="0"/>
              <a:t>STATISTICAL ANALYSIS</a:t>
            </a:r>
          </a:p>
        </p:txBody>
      </p:sp>
      <p:pic>
        <p:nvPicPr>
          <p:cNvPr id="15" name="Graphic 14" descr="Bar chart">
            <a:extLst>
              <a:ext uri="{FF2B5EF4-FFF2-40B4-BE49-F238E27FC236}">
                <a16:creationId xmlns:a16="http://schemas.microsoft.com/office/drawing/2014/main" id="{C41986A6-851A-874A-903B-6E67EC85B6A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03584" y="2243618"/>
            <a:ext cx="634191" cy="634191"/>
          </a:xfrm>
          <a:prstGeom prst="rect">
            <a:avLst/>
          </a:prstGeom>
        </p:spPr>
      </p:pic>
      <p:sp>
        <p:nvSpPr>
          <p:cNvPr id="18" name="Google Shape;1102;p38">
            <a:extLst>
              <a:ext uri="{FF2B5EF4-FFF2-40B4-BE49-F238E27FC236}">
                <a16:creationId xmlns:a16="http://schemas.microsoft.com/office/drawing/2014/main" id="{672447E8-DEB6-F948-B636-FC43424C97E4}"/>
              </a:ext>
            </a:extLst>
          </p:cNvPr>
          <p:cNvSpPr txBox="1">
            <a:spLocks/>
          </p:cNvSpPr>
          <p:nvPr/>
        </p:nvSpPr>
        <p:spPr>
          <a:xfrm>
            <a:off x="3529161" y="3095089"/>
            <a:ext cx="3561745" cy="5494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US" dirty="0"/>
              <a:t>MACHINE LEARNING</a:t>
            </a:r>
          </a:p>
        </p:txBody>
      </p:sp>
      <p:pic>
        <p:nvPicPr>
          <p:cNvPr id="21" name="Graphic 20" descr="Brain in head">
            <a:extLst>
              <a:ext uri="{FF2B5EF4-FFF2-40B4-BE49-F238E27FC236}">
                <a16:creationId xmlns:a16="http://schemas.microsoft.com/office/drawing/2014/main" id="{00109323-396C-B249-98E4-6F589721A6A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61040" y="3052738"/>
            <a:ext cx="634191" cy="634191"/>
          </a:xfrm>
          <a:prstGeom prst="rect">
            <a:avLst/>
          </a:prstGeom>
        </p:spPr>
      </p:pic>
      <p:sp>
        <p:nvSpPr>
          <p:cNvPr id="22" name="Google Shape;1102;p38">
            <a:extLst>
              <a:ext uri="{FF2B5EF4-FFF2-40B4-BE49-F238E27FC236}">
                <a16:creationId xmlns:a16="http://schemas.microsoft.com/office/drawing/2014/main" id="{67CC461D-D193-1448-BDAD-A89B8678491A}"/>
              </a:ext>
            </a:extLst>
          </p:cNvPr>
          <p:cNvSpPr txBox="1">
            <a:spLocks/>
          </p:cNvSpPr>
          <p:nvPr/>
        </p:nvSpPr>
        <p:spPr>
          <a:xfrm>
            <a:off x="3534126" y="3946560"/>
            <a:ext cx="3561745" cy="5494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US" dirty="0"/>
              <a:t>SOFTWARE ENGINEERING</a:t>
            </a:r>
          </a:p>
        </p:txBody>
      </p:sp>
      <p:pic>
        <p:nvPicPr>
          <p:cNvPr id="23" name="Graphic 22" descr="Programmer">
            <a:extLst>
              <a:ext uri="{FF2B5EF4-FFF2-40B4-BE49-F238E27FC236}">
                <a16:creationId xmlns:a16="http://schemas.microsoft.com/office/drawing/2014/main" id="{2669AF98-8470-2B42-8E6A-47E7C738DBA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2666005" y="3904209"/>
            <a:ext cx="634191" cy="634191"/>
          </a:xfrm>
          <a:prstGeom prst="rect">
            <a:avLst/>
          </a:prstGeom>
        </p:spPr>
      </p:pic>
    </p:spTree>
    <p:extLst>
      <p:ext uri="{BB962C8B-B14F-4D97-AF65-F5344CB8AC3E}">
        <p14:creationId xmlns:p14="http://schemas.microsoft.com/office/powerpoint/2010/main" val="1807778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B97227-2F06-754D-BA87-C091BFCF7015}"/>
              </a:ext>
            </a:extLst>
          </p:cNvPr>
          <p:cNvSpPr>
            <a:spLocks noGrp="1"/>
          </p:cNvSpPr>
          <p:nvPr>
            <p:ph type="body" idx="1"/>
          </p:nvPr>
        </p:nvSpPr>
        <p:spPr>
          <a:xfrm>
            <a:off x="618824" y="989475"/>
            <a:ext cx="6015891" cy="2090100"/>
          </a:xfrm>
        </p:spPr>
        <p:txBody>
          <a:bodyPr/>
          <a:lstStyle/>
          <a:p>
            <a:r>
              <a:rPr lang="en-VN" sz="2800" dirty="0"/>
              <a:t>Data Analyst</a:t>
            </a:r>
          </a:p>
          <a:p>
            <a:r>
              <a:rPr lang="en-VN" sz="2800" dirty="0"/>
              <a:t>Machine Learning Engineer</a:t>
            </a:r>
          </a:p>
          <a:p>
            <a:r>
              <a:rPr lang="en-VN" sz="2800" dirty="0"/>
              <a:t>Deep Learning Engineer</a:t>
            </a:r>
          </a:p>
          <a:p>
            <a:r>
              <a:rPr lang="en-VN" sz="2800" dirty="0"/>
              <a:t>Data Engineer</a:t>
            </a:r>
          </a:p>
        </p:txBody>
      </p:sp>
      <p:sp>
        <p:nvSpPr>
          <p:cNvPr id="3" name="Title 2">
            <a:extLst>
              <a:ext uri="{FF2B5EF4-FFF2-40B4-BE49-F238E27FC236}">
                <a16:creationId xmlns:a16="http://schemas.microsoft.com/office/drawing/2014/main" id="{7FA25D5F-F904-D646-AB25-40A3A1687CE0}"/>
              </a:ext>
            </a:extLst>
          </p:cNvPr>
          <p:cNvSpPr>
            <a:spLocks noGrp="1"/>
          </p:cNvSpPr>
          <p:nvPr>
            <p:ph type="ctrTitle"/>
          </p:nvPr>
        </p:nvSpPr>
        <p:spPr>
          <a:xfrm>
            <a:off x="618824" y="411675"/>
            <a:ext cx="7196105" cy="577800"/>
          </a:xfrm>
        </p:spPr>
        <p:txBody>
          <a:bodyPr/>
          <a:lstStyle/>
          <a:p>
            <a:r>
              <a:rPr lang="en-VN" dirty="0"/>
              <a:t>VARIOUS ROLES OFFERED TO A DATA SCIENTIST</a:t>
            </a:r>
          </a:p>
        </p:txBody>
      </p:sp>
    </p:spTree>
    <p:extLst>
      <p:ext uri="{BB962C8B-B14F-4D97-AF65-F5344CB8AC3E}">
        <p14:creationId xmlns:p14="http://schemas.microsoft.com/office/powerpoint/2010/main" val="4123532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61;p47">
            <a:extLst>
              <a:ext uri="{FF2B5EF4-FFF2-40B4-BE49-F238E27FC236}">
                <a16:creationId xmlns:a16="http://schemas.microsoft.com/office/drawing/2014/main" id="{00A220FF-81C7-EA4E-AB6B-6843BA7C9129}"/>
              </a:ext>
            </a:extLst>
          </p:cNvPr>
          <p:cNvSpPr txBox="1">
            <a:spLocks noGrp="1"/>
          </p:cNvSpPr>
          <p:nvPr>
            <p:ph type="ctrTitle"/>
          </p:nvPr>
        </p:nvSpPr>
        <p:spPr>
          <a:xfrm>
            <a:off x="1561650" y="1545450"/>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 FOR </a:t>
            </a:r>
            <a:br>
              <a:rPr lang="en" dirty="0"/>
            </a:br>
            <a:r>
              <a:rPr lang="en" dirty="0"/>
              <a:t>YOUR ATTENTION</a:t>
            </a:r>
            <a:endParaRPr dirty="0"/>
          </a:p>
        </p:txBody>
      </p:sp>
    </p:spTree>
    <p:extLst>
      <p:ext uri="{BB962C8B-B14F-4D97-AF65-F5344CB8AC3E}">
        <p14:creationId xmlns:p14="http://schemas.microsoft.com/office/powerpoint/2010/main" val="302196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99460" y="1742775"/>
            <a:ext cx="3653827"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688" name="Google Shape;688;p32"/>
          <p:cNvSpPr txBox="1">
            <a:spLocks noGrp="1"/>
          </p:cNvSpPr>
          <p:nvPr>
            <p:ph type="subTitle" idx="1"/>
          </p:nvPr>
        </p:nvSpPr>
        <p:spPr>
          <a:xfrm>
            <a:off x="1470600" y="2333538"/>
            <a:ext cx="3101400" cy="7329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What is Data Science?</a:t>
            </a: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5DBF90-CC17-0B4C-85FF-B4B891EF0A25}"/>
              </a:ext>
            </a:extLst>
          </p:cNvPr>
          <p:cNvSpPr>
            <a:spLocks noGrp="1"/>
          </p:cNvSpPr>
          <p:nvPr>
            <p:ph type="body" idx="1"/>
          </p:nvPr>
        </p:nvSpPr>
        <p:spPr>
          <a:xfrm>
            <a:off x="618825" y="989475"/>
            <a:ext cx="7823426" cy="1053392"/>
          </a:xfrm>
        </p:spPr>
        <p:txBody>
          <a:bodyPr/>
          <a:lstStyle/>
          <a:p>
            <a:pPr algn="just"/>
            <a:r>
              <a:rPr lang="en-VN" sz="2400" dirty="0">
                <a:latin typeface="Livvic" pitchFamily="2" charset="77"/>
              </a:rPr>
              <a:t>How Google suggests results based on your keywords?</a:t>
            </a:r>
          </a:p>
          <a:p>
            <a:pPr algn="just"/>
            <a:r>
              <a:rPr lang="en-VN" sz="2400" dirty="0">
                <a:latin typeface="Livvic" pitchFamily="2" charset="77"/>
              </a:rPr>
              <a:t>How Amazon suggests item to buy?</a:t>
            </a:r>
          </a:p>
          <a:p>
            <a:pPr algn="just"/>
            <a:r>
              <a:rPr lang="en-VN" sz="2400" dirty="0">
                <a:latin typeface="Livvic" pitchFamily="2" charset="77"/>
              </a:rPr>
              <a:t>How Gmail filters email in spam or non-spam categories?</a:t>
            </a:r>
          </a:p>
        </p:txBody>
      </p:sp>
      <p:sp>
        <p:nvSpPr>
          <p:cNvPr id="3" name="Title 2">
            <a:extLst>
              <a:ext uri="{FF2B5EF4-FFF2-40B4-BE49-F238E27FC236}">
                <a16:creationId xmlns:a16="http://schemas.microsoft.com/office/drawing/2014/main" id="{96F4316D-7821-BF4A-8BC0-E4272535FA79}"/>
              </a:ext>
            </a:extLst>
          </p:cNvPr>
          <p:cNvSpPr>
            <a:spLocks noGrp="1"/>
          </p:cNvSpPr>
          <p:nvPr>
            <p:ph type="ctrTitle"/>
          </p:nvPr>
        </p:nvSpPr>
        <p:spPr/>
        <p:txBody>
          <a:bodyPr/>
          <a:lstStyle/>
          <a:p>
            <a:r>
              <a:rPr lang="en-VN" dirty="0"/>
              <a:t>Some questions</a:t>
            </a:r>
          </a:p>
        </p:txBody>
      </p:sp>
      <p:pic>
        <p:nvPicPr>
          <p:cNvPr id="1026" name="Picture 2" descr="Search Off the Record Podcast | Google Developers">
            <a:extLst>
              <a:ext uri="{FF2B5EF4-FFF2-40B4-BE49-F238E27FC236}">
                <a16:creationId xmlns:a16="http://schemas.microsoft.com/office/drawing/2014/main" id="{3387B705-2E6D-8847-B140-D80A5B157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311" y="3230168"/>
            <a:ext cx="1525746" cy="989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azon qua mặt Apple về giá trị thương hiệu">
            <a:extLst>
              <a:ext uri="{FF2B5EF4-FFF2-40B4-BE49-F238E27FC236}">
                <a16:creationId xmlns:a16="http://schemas.microsoft.com/office/drawing/2014/main" id="{12937BEA-BCB8-6643-8789-5BA5DD362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38" y="2984461"/>
            <a:ext cx="1908325" cy="14312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does Gmail Filter Spam - The Greatest Magic Act by Gmail • TechLila">
            <a:extLst>
              <a:ext uri="{FF2B5EF4-FFF2-40B4-BE49-F238E27FC236}">
                <a16:creationId xmlns:a16="http://schemas.microsoft.com/office/drawing/2014/main" id="{D077E683-CE4E-0045-9A7E-9A814012CF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2545" y="3034105"/>
            <a:ext cx="2565828" cy="13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705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27396-5CDB-4F49-9768-9BC17312F611}"/>
              </a:ext>
            </a:extLst>
          </p:cNvPr>
          <p:cNvSpPr>
            <a:spLocks noGrp="1"/>
          </p:cNvSpPr>
          <p:nvPr>
            <p:ph type="ctrTitle"/>
          </p:nvPr>
        </p:nvSpPr>
        <p:spPr>
          <a:xfrm>
            <a:off x="2313856" y="1850642"/>
            <a:ext cx="4516288" cy="1442215"/>
          </a:xfrm>
        </p:spPr>
        <p:txBody>
          <a:bodyPr/>
          <a:lstStyle/>
          <a:p>
            <a:r>
              <a:rPr lang="en-VN" sz="8000" dirty="0">
                <a:solidFill>
                  <a:schemeClr val="accent3"/>
                </a:solidFill>
              </a:rPr>
              <a:t>DATA</a:t>
            </a:r>
          </a:p>
        </p:txBody>
      </p:sp>
    </p:spTree>
    <p:extLst>
      <p:ext uri="{BB962C8B-B14F-4D97-AF65-F5344CB8AC3E}">
        <p14:creationId xmlns:p14="http://schemas.microsoft.com/office/powerpoint/2010/main" val="181506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AE38237-AF99-2A46-85C4-F29D3B638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520" y="1042581"/>
            <a:ext cx="7084960" cy="276387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558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8F2433-69F2-E941-8D68-91B00296BBF1}"/>
              </a:ext>
            </a:extLst>
          </p:cNvPr>
          <p:cNvSpPr>
            <a:spLocks noGrp="1"/>
          </p:cNvSpPr>
          <p:nvPr>
            <p:ph type="body" idx="1"/>
          </p:nvPr>
        </p:nvSpPr>
        <p:spPr>
          <a:xfrm>
            <a:off x="419151" y="2137043"/>
            <a:ext cx="8305698" cy="1507370"/>
          </a:xfrm>
        </p:spPr>
        <p:txBody>
          <a:bodyPr/>
          <a:lstStyle/>
          <a:p>
            <a:pPr marL="114300" indent="0" algn="ctr">
              <a:buNone/>
            </a:pPr>
            <a:r>
              <a:rPr lang="en-US" sz="2800" dirty="0">
                <a:latin typeface="Livvic" pitchFamily="2" charset="77"/>
              </a:rPr>
              <a:t>Data Science is a </a:t>
            </a:r>
            <a:r>
              <a:rPr lang="en-US" sz="2800" dirty="0">
                <a:solidFill>
                  <a:schemeClr val="accent2">
                    <a:lumMod val="60000"/>
                    <a:lumOff val="40000"/>
                  </a:schemeClr>
                </a:solidFill>
                <a:latin typeface="Livvic" pitchFamily="2" charset="77"/>
              </a:rPr>
              <a:t>new term</a:t>
            </a:r>
            <a:r>
              <a:rPr lang="en-US" sz="2800" dirty="0">
                <a:latin typeface="Livvic" pitchFamily="2" charset="77"/>
              </a:rPr>
              <a:t>. But in the same sense as Columbus was discovered </a:t>
            </a:r>
            <a:r>
              <a:rPr lang="en-US" sz="2800" dirty="0">
                <a:solidFill>
                  <a:schemeClr val="accent2">
                    <a:lumMod val="60000"/>
                    <a:lumOff val="40000"/>
                  </a:schemeClr>
                </a:solidFill>
                <a:latin typeface="Livvic" pitchFamily="2" charset="77"/>
              </a:rPr>
              <a:t>NEW Continent </a:t>
            </a:r>
            <a:r>
              <a:rPr lang="en-US" sz="2800" dirty="0">
                <a:latin typeface="Livvic" pitchFamily="2" charset="77"/>
              </a:rPr>
              <a:t>1000 years ago.</a:t>
            </a:r>
            <a:endParaRPr lang="en-VN" sz="2800" dirty="0">
              <a:latin typeface="Livvic" pitchFamily="2" charset="77"/>
            </a:endParaRPr>
          </a:p>
        </p:txBody>
      </p:sp>
      <p:sp>
        <p:nvSpPr>
          <p:cNvPr id="3" name="Title 2">
            <a:extLst>
              <a:ext uri="{FF2B5EF4-FFF2-40B4-BE49-F238E27FC236}">
                <a16:creationId xmlns:a16="http://schemas.microsoft.com/office/drawing/2014/main" id="{3F44AC8D-9B92-D348-850D-9C4064461D17}"/>
              </a:ext>
            </a:extLst>
          </p:cNvPr>
          <p:cNvSpPr>
            <a:spLocks noGrp="1"/>
          </p:cNvSpPr>
          <p:nvPr>
            <p:ph type="ctrTitle"/>
          </p:nvPr>
        </p:nvSpPr>
        <p:spPr>
          <a:xfrm>
            <a:off x="3596729" y="793751"/>
            <a:ext cx="3534299" cy="577800"/>
          </a:xfrm>
        </p:spPr>
        <p:txBody>
          <a:bodyPr/>
          <a:lstStyle/>
          <a:p>
            <a:r>
              <a:rPr lang="en-US" dirty="0"/>
              <a:t>Héctor García-Molina</a:t>
            </a:r>
            <a:endParaRPr lang="en-VN" dirty="0"/>
          </a:p>
        </p:txBody>
      </p:sp>
      <p:pic>
        <p:nvPicPr>
          <p:cNvPr id="1026" name="Picture 2" descr="Hector Garcia-Molina, influential database expert, dies at 65">
            <a:extLst>
              <a:ext uri="{FF2B5EF4-FFF2-40B4-BE49-F238E27FC236}">
                <a16:creationId xmlns:a16="http://schemas.microsoft.com/office/drawing/2014/main" id="{E537DC7B-EF7C-4A41-B31E-53B251D567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46" b="14754"/>
          <a:stretch/>
        </p:blipFill>
        <p:spPr bwMode="auto">
          <a:xfrm>
            <a:off x="2657077" y="637258"/>
            <a:ext cx="813390" cy="813390"/>
          </a:xfrm>
          <a:prstGeom prst="ellipse">
            <a:avLst/>
          </a:prstGeom>
          <a:noFill/>
          <a:extLst>
            <a:ext uri="{909E8E84-426E-40DD-AFC4-6F175D3DCCD1}">
              <a14:hiddenFill xmlns:a14="http://schemas.microsoft.com/office/drawing/2010/main">
                <a:solidFill>
                  <a:srgbClr val="FFFFFF"/>
                </a:solidFill>
              </a14:hiddenFill>
            </a:ext>
          </a:extLst>
        </p:spPr>
      </p:pic>
      <p:pic>
        <p:nvPicPr>
          <p:cNvPr id="5" name="Graphic 4" descr="Open quotation mark">
            <a:extLst>
              <a:ext uri="{FF2B5EF4-FFF2-40B4-BE49-F238E27FC236}">
                <a16:creationId xmlns:a16="http://schemas.microsoft.com/office/drawing/2014/main" id="{BA862B57-0C15-9642-A289-CC28210D0A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856" y="1419448"/>
            <a:ext cx="914400" cy="914400"/>
          </a:xfrm>
          <a:prstGeom prst="rect">
            <a:avLst/>
          </a:prstGeom>
        </p:spPr>
      </p:pic>
      <p:pic>
        <p:nvPicPr>
          <p:cNvPr id="7" name="Graphic 6" descr="Closed quotation mark">
            <a:extLst>
              <a:ext uri="{FF2B5EF4-FFF2-40B4-BE49-F238E27FC236}">
                <a16:creationId xmlns:a16="http://schemas.microsoft.com/office/drawing/2014/main" id="{403C7374-D0A0-AE4D-A4C4-D9FB57321B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85050" y="3187213"/>
            <a:ext cx="914400" cy="914400"/>
          </a:xfrm>
          <a:prstGeom prst="rect">
            <a:avLst/>
          </a:prstGeom>
        </p:spPr>
      </p:pic>
    </p:spTree>
    <p:extLst>
      <p:ext uri="{BB962C8B-B14F-4D97-AF65-F5344CB8AC3E}">
        <p14:creationId xmlns:p14="http://schemas.microsoft.com/office/powerpoint/2010/main" val="109535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2AFB28-092D-0442-8C9E-2299D398E525}"/>
              </a:ext>
            </a:extLst>
          </p:cNvPr>
          <p:cNvSpPr>
            <a:spLocks noGrp="1"/>
          </p:cNvSpPr>
          <p:nvPr>
            <p:ph type="ctrTitle" idx="4"/>
          </p:nvPr>
        </p:nvSpPr>
        <p:spPr/>
        <p:txBody>
          <a:bodyPr/>
          <a:lstStyle/>
          <a:p>
            <a:r>
              <a:rPr lang="en-VN" dirty="0"/>
              <a:t>i. What is </a:t>
            </a:r>
            <a:r>
              <a:rPr lang="en-VN" dirty="0">
                <a:solidFill>
                  <a:schemeClr val="accent5"/>
                </a:solidFill>
              </a:rPr>
              <a:t>Data Science</a:t>
            </a:r>
            <a:r>
              <a:rPr lang="en-VN" dirty="0"/>
              <a:t>?</a:t>
            </a:r>
          </a:p>
        </p:txBody>
      </p:sp>
      <p:sp>
        <p:nvSpPr>
          <p:cNvPr id="7" name="TextBox 6">
            <a:extLst>
              <a:ext uri="{FF2B5EF4-FFF2-40B4-BE49-F238E27FC236}">
                <a16:creationId xmlns:a16="http://schemas.microsoft.com/office/drawing/2014/main" id="{F5DFAD32-661A-E649-87D3-5DBD9DD57540}"/>
              </a:ext>
            </a:extLst>
          </p:cNvPr>
          <p:cNvSpPr txBox="1"/>
          <p:nvPr/>
        </p:nvSpPr>
        <p:spPr>
          <a:xfrm>
            <a:off x="618826" y="1244010"/>
            <a:ext cx="8067974" cy="1569660"/>
          </a:xfrm>
          <a:prstGeom prst="rect">
            <a:avLst/>
          </a:prstGeom>
          <a:noFill/>
        </p:spPr>
        <p:txBody>
          <a:bodyPr wrap="square" rtlCol="0">
            <a:spAutoFit/>
          </a:bodyPr>
          <a:lstStyle/>
          <a:p>
            <a:pPr algn="just"/>
            <a:r>
              <a:rPr lang="en-VN" sz="2400" dirty="0">
                <a:solidFill>
                  <a:schemeClr val="bg1"/>
                </a:solidFill>
                <a:latin typeface="Livvic" pitchFamily="2" charset="77"/>
              </a:rPr>
              <a:t>A </a:t>
            </a:r>
            <a:r>
              <a:rPr lang="en-VN" sz="2400" dirty="0">
                <a:solidFill>
                  <a:schemeClr val="accent5"/>
                </a:solidFill>
                <a:latin typeface="Livvic" pitchFamily="2" charset="77"/>
              </a:rPr>
              <a:t>multi-disciplinary</a:t>
            </a:r>
            <a:r>
              <a:rPr lang="en-VN" sz="2400" dirty="0">
                <a:solidFill>
                  <a:schemeClr val="bg1"/>
                </a:solidFill>
                <a:latin typeface="Livvic" pitchFamily="2" charset="77"/>
              </a:rPr>
              <a:t> field that uses </a:t>
            </a:r>
            <a:r>
              <a:rPr lang="en-VN" sz="2400" dirty="0">
                <a:solidFill>
                  <a:schemeClr val="accent5"/>
                </a:solidFill>
                <a:latin typeface="Livvic" pitchFamily="2" charset="77"/>
              </a:rPr>
              <a:t>scientific methods</a:t>
            </a:r>
            <a:r>
              <a:rPr lang="en-VN" sz="2400" dirty="0">
                <a:solidFill>
                  <a:schemeClr val="bg1"/>
                </a:solidFill>
                <a:latin typeface="Livvic" pitchFamily="2" charset="77"/>
              </a:rPr>
              <a:t>,</a:t>
            </a:r>
            <a:r>
              <a:rPr lang="en-VN" sz="2400" dirty="0">
                <a:solidFill>
                  <a:schemeClr val="accent5"/>
                </a:solidFill>
                <a:latin typeface="Livvic" pitchFamily="2" charset="77"/>
              </a:rPr>
              <a:t> processes</a:t>
            </a:r>
            <a:r>
              <a:rPr lang="en-VN" sz="2400" dirty="0">
                <a:solidFill>
                  <a:schemeClr val="bg1"/>
                </a:solidFill>
                <a:latin typeface="Livvic" pitchFamily="2" charset="77"/>
              </a:rPr>
              <a:t>, </a:t>
            </a:r>
            <a:r>
              <a:rPr lang="en-VN" sz="2400" dirty="0">
                <a:solidFill>
                  <a:schemeClr val="accent5"/>
                </a:solidFill>
                <a:latin typeface="Livvic" pitchFamily="2" charset="77"/>
              </a:rPr>
              <a:t>alogorithms</a:t>
            </a:r>
            <a:r>
              <a:rPr lang="en-VN" sz="2400" dirty="0">
                <a:solidFill>
                  <a:schemeClr val="bg1"/>
                </a:solidFill>
                <a:latin typeface="Livvic" pitchFamily="2" charset="77"/>
              </a:rPr>
              <a:t> and </a:t>
            </a:r>
            <a:r>
              <a:rPr lang="en-VN" sz="2400" dirty="0">
                <a:solidFill>
                  <a:schemeClr val="accent5"/>
                </a:solidFill>
                <a:latin typeface="Livvic" pitchFamily="2" charset="77"/>
              </a:rPr>
              <a:t>systems</a:t>
            </a:r>
            <a:r>
              <a:rPr lang="en-VN" sz="2400" dirty="0">
                <a:solidFill>
                  <a:schemeClr val="bg1"/>
                </a:solidFill>
                <a:latin typeface="Livvic" pitchFamily="2" charset="77"/>
              </a:rPr>
              <a:t> to extract knowledge and insights from structured and unstructured data.</a:t>
            </a:r>
          </a:p>
        </p:txBody>
      </p:sp>
      <p:pic>
        <p:nvPicPr>
          <p:cNvPr id="1030" name="Picture 6" descr="Learn How You Can Dive Into Data Science Today - eLearning Industry">
            <a:extLst>
              <a:ext uri="{FF2B5EF4-FFF2-40B4-BE49-F238E27FC236}">
                <a16:creationId xmlns:a16="http://schemas.microsoft.com/office/drawing/2014/main" id="{6476F6D4-14F8-8A48-A65C-7E0D6070E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925" y="2853541"/>
            <a:ext cx="3774558" cy="2117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29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F7D6982-BDCF-A649-91F3-0F0ED82DEF8F}"/>
              </a:ext>
            </a:extLst>
          </p:cNvPr>
          <p:cNvSpPr/>
          <p:nvPr/>
        </p:nvSpPr>
        <p:spPr>
          <a:xfrm>
            <a:off x="3118883" y="2219303"/>
            <a:ext cx="2721935" cy="2721935"/>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VN">
              <a:solidFill>
                <a:schemeClr val="accent4"/>
              </a:solidFill>
            </a:endParaRPr>
          </a:p>
        </p:txBody>
      </p:sp>
      <p:sp>
        <p:nvSpPr>
          <p:cNvPr id="2" name="Title 1">
            <a:extLst>
              <a:ext uri="{FF2B5EF4-FFF2-40B4-BE49-F238E27FC236}">
                <a16:creationId xmlns:a16="http://schemas.microsoft.com/office/drawing/2014/main" id="{363C27DE-13CA-9B49-87E3-4C118E4970E6}"/>
              </a:ext>
            </a:extLst>
          </p:cNvPr>
          <p:cNvSpPr>
            <a:spLocks noGrp="1"/>
          </p:cNvSpPr>
          <p:nvPr>
            <p:ph type="ctrTitle"/>
          </p:nvPr>
        </p:nvSpPr>
        <p:spPr/>
        <p:txBody>
          <a:bodyPr/>
          <a:lstStyle/>
          <a:p>
            <a:r>
              <a:rPr lang="en-VN" dirty="0"/>
              <a:t>DATA SCIENCE</a:t>
            </a:r>
          </a:p>
        </p:txBody>
      </p:sp>
      <p:sp>
        <p:nvSpPr>
          <p:cNvPr id="4" name="Oval 3">
            <a:extLst>
              <a:ext uri="{FF2B5EF4-FFF2-40B4-BE49-F238E27FC236}">
                <a16:creationId xmlns:a16="http://schemas.microsoft.com/office/drawing/2014/main" id="{1F4DF277-E95F-5449-ACC2-77AD4570CE9C}"/>
              </a:ext>
            </a:extLst>
          </p:cNvPr>
          <p:cNvSpPr/>
          <p:nvPr/>
        </p:nvSpPr>
        <p:spPr>
          <a:xfrm>
            <a:off x="3985557" y="874931"/>
            <a:ext cx="2721935" cy="2721935"/>
          </a:xfrm>
          <a:prstGeom prst="ellipse">
            <a:avLst/>
          </a:prstGeom>
          <a:no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VN" dirty="0">
              <a:solidFill>
                <a:schemeClr val="accent5"/>
              </a:solidFill>
            </a:endParaRPr>
          </a:p>
        </p:txBody>
      </p:sp>
      <p:sp>
        <p:nvSpPr>
          <p:cNvPr id="5" name="Oval 4">
            <a:extLst>
              <a:ext uri="{FF2B5EF4-FFF2-40B4-BE49-F238E27FC236}">
                <a16:creationId xmlns:a16="http://schemas.microsoft.com/office/drawing/2014/main" id="{61C9FB55-3BF7-EC45-B334-CC09D5B69705}"/>
              </a:ext>
            </a:extLst>
          </p:cNvPr>
          <p:cNvSpPr/>
          <p:nvPr/>
        </p:nvSpPr>
        <p:spPr>
          <a:xfrm>
            <a:off x="2252209" y="872512"/>
            <a:ext cx="2721935" cy="2721935"/>
          </a:xfrm>
          <a:prstGeom prst="ellipse">
            <a:avLst/>
          </a:prstGeom>
          <a:no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VN"/>
          </a:p>
        </p:txBody>
      </p:sp>
      <p:grpSp>
        <p:nvGrpSpPr>
          <p:cNvPr id="6" name="Google Shape;9825;p58">
            <a:extLst>
              <a:ext uri="{FF2B5EF4-FFF2-40B4-BE49-F238E27FC236}">
                <a16:creationId xmlns:a16="http://schemas.microsoft.com/office/drawing/2014/main" id="{74BE21CC-4575-6840-893F-1A2732779ED2}"/>
              </a:ext>
            </a:extLst>
          </p:cNvPr>
          <p:cNvGrpSpPr/>
          <p:nvPr/>
        </p:nvGrpSpPr>
        <p:grpSpPr>
          <a:xfrm>
            <a:off x="2905329" y="1500057"/>
            <a:ext cx="427108" cy="389766"/>
            <a:chOff x="1958520" y="2302574"/>
            <a:chExt cx="359213" cy="327807"/>
          </a:xfrm>
          <a:solidFill>
            <a:schemeClr val="accent3"/>
          </a:solidFill>
        </p:grpSpPr>
        <p:sp>
          <p:nvSpPr>
            <p:cNvPr id="7" name="Google Shape;9826;p58">
              <a:extLst>
                <a:ext uri="{FF2B5EF4-FFF2-40B4-BE49-F238E27FC236}">
                  <a16:creationId xmlns:a16="http://schemas.microsoft.com/office/drawing/2014/main" id="{A99136C1-1B3B-184F-B91A-F0232E4E29A9}"/>
                </a:ext>
              </a:extLst>
            </p:cNvPr>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27;p58">
              <a:extLst>
                <a:ext uri="{FF2B5EF4-FFF2-40B4-BE49-F238E27FC236}">
                  <a16:creationId xmlns:a16="http://schemas.microsoft.com/office/drawing/2014/main" id="{430C7F70-43D4-DD4A-8FCC-FEA45FF288D0}"/>
                </a:ext>
              </a:extLst>
            </p:cNvPr>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28;p58">
              <a:extLst>
                <a:ext uri="{FF2B5EF4-FFF2-40B4-BE49-F238E27FC236}">
                  <a16:creationId xmlns:a16="http://schemas.microsoft.com/office/drawing/2014/main" id="{F74B84B4-8FD3-8443-87F9-5DAEC9A0DFFA}"/>
                </a:ext>
              </a:extLst>
            </p:cNvPr>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itle 1">
            <a:extLst>
              <a:ext uri="{FF2B5EF4-FFF2-40B4-BE49-F238E27FC236}">
                <a16:creationId xmlns:a16="http://schemas.microsoft.com/office/drawing/2014/main" id="{AB38690E-E445-5C47-B6B5-7CA597E2F068}"/>
              </a:ext>
            </a:extLst>
          </p:cNvPr>
          <p:cNvSpPr txBox="1">
            <a:spLocks/>
          </p:cNvSpPr>
          <p:nvPr/>
        </p:nvSpPr>
        <p:spPr>
          <a:xfrm>
            <a:off x="2569716" y="2005561"/>
            <a:ext cx="1141502"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VN" sz="1800" dirty="0"/>
              <a:t>Computer </a:t>
            </a:r>
          </a:p>
          <a:p>
            <a:pPr algn="ctr"/>
            <a:r>
              <a:rPr lang="en-VN" sz="1800" dirty="0"/>
              <a:t>Science</a:t>
            </a:r>
          </a:p>
        </p:txBody>
      </p:sp>
      <p:sp>
        <p:nvSpPr>
          <p:cNvPr id="11" name="Google Shape;12706;p62">
            <a:extLst>
              <a:ext uri="{FF2B5EF4-FFF2-40B4-BE49-F238E27FC236}">
                <a16:creationId xmlns:a16="http://schemas.microsoft.com/office/drawing/2014/main" id="{39FBF711-BB59-974D-9BA4-5BF88A59F595}"/>
              </a:ext>
            </a:extLst>
          </p:cNvPr>
          <p:cNvSpPr/>
          <p:nvPr/>
        </p:nvSpPr>
        <p:spPr>
          <a:xfrm>
            <a:off x="4270909" y="1379526"/>
            <a:ext cx="439147" cy="376450"/>
          </a:xfrm>
          <a:custGeom>
            <a:avLst/>
            <a:gdLst/>
            <a:ahLst/>
            <a:cxnLst/>
            <a:rect l="l" t="t" r="r" b="b"/>
            <a:pathLst>
              <a:path w="11431" h="9799" extrusionOk="0">
                <a:moveTo>
                  <a:pt x="4347" y="1"/>
                </a:moveTo>
                <a:cubicBezTo>
                  <a:pt x="3957" y="1"/>
                  <a:pt x="3588" y="148"/>
                  <a:pt x="3311" y="435"/>
                </a:cubicBezTo>
                <a:lnTo>
                  <a:pt x="3287" y="447"/>
                </a:lnTo>
                <a:lnTo>
                  <a:pt x="3275" y="447"/>
                </a:lnTo>
                <a:cubicBezTo>
                  <a:pt x="3189" y="435"/>
                  <a:pt x="3104" y="429"/>
                  <a:pt x="3019" y="429"/>
                </a:cubicBezTo>
                <a:cubicBezTo>
                  <a:pt x="2531" y="429"/>
                  <a:pt x="2074" y="633"/>
                  <a:pt x="1739" y="1019"/>
                </a:cubicBezTo>
                <a:cubicBezTo>
                  <a:pt x="1358" y="1459"/>
                  <a:pt x="1239" y="2055"/>
                  <a:pt x="1418" y="2602"/>
                </a:cubicBezTo>
                <a:lnTo>
                  <a:pt x="1418" y="2626"/>
                </a:lnTo>
                <a:lnTo>
                  <a:pt x="1406" y="2638"/>
                </a:lnTo>
                <a:cubicBezTo>
                  <a:pt x="549" y="3007"/>
                  <a:pt x="1" y="3841"/>
                  <a:pt x="1" y="4769"/>
                </a:cubicBezTo>
                <a:cubicBezTo>
                  <a:pt x="1" y="5507"/>
                  <a:pt x="346" y="6198"/>
                  <a:pt x="941" y="6627"/>
                </a:cubicBezTo>
                <a:lnTo>
                  <a:pt x="953" y="6638"/>
                </a:lnTo>
                <a:lnTo>
                  <a:pt x="941" y="6650"/>
                </a:lnTo>
                <a:cubicBezTo>
                  <a:pt x="608" y="7281"/>
                  <a:pt x="703" y="7996"/>
                  <a:pt x="1168" y="8532"/>
                </a:cubicBezTo>
                <a:cubicBezTo>
                  <a:pt x="1492" y="8915"/>
                  <a:pt x="1937" y="9116"/>
                  <a:pt x="2409" y="9116"/>
                </a:cubicBezTo>
                <a:cubicBezTo>
                  <a:pt x="2597" y="9116"/>
                  <a:pt x="2788" y="9084"/>
                  <a:pt x="2977" y="9020"/>
                </a:cubicBezTo>
                <a:lnTo>
                  <a:pt x="2989" y="9020"/>
                </a:lnTo>
                <a:lnTo>
                  <a:pt x="3013" y="9032"/>
                </a:lnTo>
                <a:cubicBezTo>
                  <a:pt x="3108" y="9210"/>
                  <a:pt x="3251" y="9377"/>
                  <a:pt x="3406" y="9496"/>
                </a:cubicBezTo>
                <a:cubicBezTo>
                  <a:pt x="3433" y="9523"/>
                  <a:pt x="3473" y="9536"/>
                  <a:pt x="3511" y="9536"/>
                </a:cubicBezTo>
                <a:cubicBezTo>
                  <a:pt x="3524" y="9536"/>
                  <a:pt x="3537" y="9535"/>
                  <a:pt x="3549" y="9532"/>
                </a:cubicBezTo>
                <a:cubicBezTo>
                  <a:pt x="3585" y="9532"/>
                  <a:pt x="3632" y="9496"/>
                  <a:pt x="3668" y="9472"/>
                </a:cubicBezTo>
                <a:cubicBezTo>
                  <a:pt x="3692" y="9436"/>
                  <a:pt x="3704" y="9377"/>
                  <a:pt x="3692" y="9329"/>
                </a:cubicBezTo>
                <a:cubicBezTo>
                  <a:pt x="3692" y="9294"/>
                  <a:pt x="3668" y="9246"/>
                  <a:pt x="3632" y="9210"/>
                </a:cubicBezTo>
                <a:cubicBezTo>
                  <a:pt x="3466" y="9079"/>
                  <a:pt x="3335" y="8913"/>
                  <a:pt x="3263" y="8710"/>
                </a:cubicBezTo>
                <a:cubicBezTo>
                  <a:pt x="3251" y="8663"/>
                  <a:pt x="3204" y="8639"/>
                  <a:pt x="3156" y="8603"/>
                </a:cubicBezTo>
                <a:cubicBezTo>
                  <a:pt x="3132" y="8597"/>
                  <a:pt x="3111" y="8594"/>
                  <a:pt x="3090" y="8594"/>
                </a:cubicBezTo>
                <a:cubicBezTo>
                  <a:pt x="3070" y="8594"/>
                  <a:pt x="3049" y="8597"/>
                  <a:pt x="3025" y="8603"/>
                </a:cubicBezTo>
                <a:cubicBezTo>
                  <a:pt x="2841" y="8695"/>
                  <a:pt x="2642" y="8741"/>
                  <a:pt x="2443" y="8741"/>
                </a:cubicBezTo>
                <a:cubicBezTo>
                  <a:pt x="2177" y="8741"/>
                  <a:pt x="1911" y="8659"/>
                  <a:pt x="1680" y="8496"/>
                </a:cubicBezTo>
                <a:cubicBezTo>
                  <a:pt x="1287" y="8222"/>
                  <a:pt x="1072" y="7758"/>
                  <a:pt x="1120" y="7281"/>
                </a:cubicBezTo>
                <a:cubicBezTo>
                  <a:pt x="1191" y="6615"/>
                  <a:pt x="1763" y="6091"/>
                  <a:pt x="2442" y="6091"/>
                </a:cubicBezTo>
                <a:cubicBezTo>
                  <a:pt x="2537" y="6091"/>
                  <a:pt x="2620" y="6019"/>
                  <a:pt x="2620" y="5912"/>
                </a:cubicBezTo>
                <a:cubicBezTo>
                  <a:pt x="2620" y="5817"/>
                  <a:pt x="2549" y="5734"/>
                  <a:pt x="2442" y="5734"/>
                </a:cubicBezTo>
                <a:cubicBezTo>
                  <a:pt x="1965" y="5734"/>
                  <a:pt x="1501" y="5936"/>
                  <a:pt x="1180" y="6317"/>
                </a:cubicBezTo>
                <a:lnTo>
                  <a:pt x="1168" y="6329"/>
                </a:lnTo>
                <a:lnTo>
                  <a:pt x="1144" y="6317"/>
                </a:lnTo>
                <a:cubicBezTo>
                  <a:pt x="644" y="5936"/>
                  <a:pt x="358" y="5365"/>
                  <a:pt x="358" y="4733"/>
                </a:cubicBezTo>
                <a:cubicBezTo>
                  <a:pt x="358" y="3948"/>
                  <a:pt x="822" y="3233"/>
                  <a:pt x="1549" y="2936"/>
                </a:cubicBezTo>
                <a:lnTo>
                  <a:pt x="1561" y="2912"/>
                </a:lnTo>
                <a:lnTo>
                  <a:pt x="1584" y="2936"/>
                </a:lnTo>
                <a:cubicBezTo>
                  <a:pt x="1882" y="3436"/>
                  <a:pt x="2430" y="3757"/>
                  <a:pt x="3025" y="3757"/>
                </a:cubicBezTo>
                <a:cubicBezTo>
                  <a:pt x="3108" y="3757"/>
                  <a:pt x="3204" y="3674"/>
                  <a:pt x="3204" y="3567"/>
                </a:cubicBezTo>
                <a:cubicBezTo>
                  <a:pt x="3204" y="3471"/>
                  <a:pt x="3132" y="3388"/>
                  <a:pt x="3025" y="3388"/>
                </a:cubicBezTo>
                <a:cubicBezTo>
                  <a:pt x="2501" y="3388"/>
                  <a:pt x="2025" y="3079"/>
                  <a:pt x="1822" y="2614"/>
                </a:cubicBezTo>
                <a:cubicBezTo>
                  <a:pt x="1620" y="2186"/>
                  <a:pt x="1668" y="1709"/>
                  <a:pt x="1942" y="1328"/>
                </a:cubicBezTo>
                <a:cubicBezTo>
                  <a:pt x="2196" y="946"/>
                  <a:pt x="2608" y="744"/>
                  <a:pt x="3058" y="744"/>
                </a:cubicBezTo>
                <a:cubicBezTo>
                  <a:pt x="3071" y="744"/>
                  <a:pt x="3084" y="745"/>
                  <a:pt x="3096" y="745"/>
                </a:cubicBezTo>
                <a:cubicBezTo>
                  <a:pt x="3549" y="769"/>
                  <a:pt x="3930" y="995"/>
                  <a:pt x="4156" y="1388"/>
                </a:cubicBezTo>
                <a:cubicBezTo>
                  <a:pt x="4189" y="1437"/>
                  <a:pt x="4245" y="1464"/>
                  <a:pt x="4307" y="1464"/>
                </a:cubicBezTo>
                <a:cubicBezTo>
                  <a:pt x="4335" y="1464"/>
                  <a:pt x="4365" y="1458"/>
                  <a:pt x="4394" y="1447"/>
                </a:cubicBezTo>
                <a:cubicBezTo>
                  <a:pt x="4466" y="1400"/>
                  <a:pt x="4501" y="1293"/>
                  <a:pt x="4454" y="1209"/>
                </a:cubicBezTo>
                <a:cubicBezTo>
                  <a:pt x="4275" y="923"/>
                  <a:pt x="4037" y="697"/>
                  <a:pt x="3727" y="554"/>
                </a:cubicBezTo>
                <a:lnTo>
                  <a:pt x="3692" y="531"/>
                </a:lnTo>
                <a:lnTo>
                  <a:pt x="3727" y="519"/>
                </a:lnTo>
                <a:cubicBezTo>
                  <a:pt x="3925" y="392"/>
                  <a:pt x="4142" y="329"/>
                  <a:pt x="4362" y="329"/>
                </a:cubicBezTo>
                <a:cubicBezTo>
                  <a:pt x="4553" y="329"/>
                  <a:pt x="4747" y="377"/>
                  <a:pt x="4930" y="471"/>
                </a:cubicBezTo>
                <a:cubicBezTo>
                  <a:pt x="5311" y="685"/>
                  <a:pt x="5537" y="1066"/>
                  <a:pt x="5537" y="1519"/>
                </a:cubicBezTo>
                <a:lnTo>
                  <a:pt x="5537" y="4031"/>
                </a:lnTo>
                <a:lnTo>
                  <a:pt x="5513" y="4031"/>
                </a:lnTo>
                <a:cubicBezTo>
                  <a:pt x="5156" y="4019"/>
                  <a:pt x="4918" y="3888"/>
                  <a:pt x="4751" y="3626"/>
                </a:cubicBezTo>
                <a:cubicBezTo>
                  <a:pt x="4719" y="3577"/>
                  <a:pt x="4652" y="3550"/>
                  <a:pt x="4590" y="3550"/>
                </a:cubicBezTo>
                <a:cubicBezTo>
                  <a:pt x="4562" y="3550"/>
                  <a:pt x="4535" y="3556"/>
                  <a:pt x="4513" y="3567"/>
                </a:cubicBezTo>
                <a:cubicBezTo>
                  <a:pt x="4442" y="3614"/>
                  <a:pt x="4406" y="3733"/>
                  <a:pt x="4454" y="3805"/>
                </a:cubicBezTo>
                <a:cubicBezTo>
                  <a:pt x="4680" y="4162"/>
                  <a:pt x="5037" y="4364"/>
                  <a:pt x="5490" y="4376"/>
                </a:cubicBezTo>
                <a:lnTo>
                  <a:pt x="5513" y="4376"/>
                </a:lnTo>
                <a:lnTo>
                  <a:pt x="5513" y="7008"/>
                </a:lnTo>
                <a:lnTo>
                  <a:pt x="5466" y="6984"/>
                </a:lnTo>
                <a:cubicBezTo>
                  <a:pt x="5240" y="6758"/>
                  <a:pt x="4930" y="6638"/>
                  <a:pt x="4620" y="6638"/>
                </a:cubicBezTo>
                <a:lnTo>
                  <a:pt x="3549" y="6638"/>
                </a:lnTo>
                <a:cubicBezTo>
                  <a:pt x="3454" y="6638"/>
                  <a:pt x="3370" y="6710"/>
                  <a:pt x="3370" y="6817"/>
                </a:cubicBezTo>
                <a:cubicBezTo>
                  <a:pt x="3370" y="6900"/>
                  <a:pt x="3442" y="6996"/>
                  <a:pt x="3549" y="6996"/>
                </a:cubicBezTo>
                <a:lnTo>
                  <a:pt x="4620" y="6996"/>
                </a:lnTo>
                <a:cubicBezTo>
                  <a:pt x="5109" y="6996"/>
                  <a:pt x="5490" y="7400"/>
                  <a:pt x="5490" y="7877"/>
                </a:cubicBezTo>
                <a:lnTo>
                  <a:pt x="5490" y="8258"/>
                </a:lnTo>
                <a:cubicBezTo>
                  <a:pt x="5490" y="8603"/>
                  <a:pt x="5347" y="8924"/>
                  <a:pt x="5073" y="9163"/>
                </a:cubicBezTo>
                <a:cubicBezTo>
                  <a:pt x="4859" y="9347"/>
                  <a:pt x="4589" y="9453"/>
                  <a:pt x="4310" y="9453"/>
                </a:cubicBezTo>
                <a:cubicBezTo>
                  <a:pt x="4247" y="9453"/>
                  <a:pt x="4184" y="9447"/>
                  <a:pt x="4120" y="9436"/>
                </a:cubicBezTo>
                <a:lnTo>
                  <a:pt x="4097" y="9436"/>
                </a:lnTo>
                <a:cubicBezTo>
                  <a:pt x="4061" y="9436"/>
                  <a:pt x="4025" y="9448"/>
                  <a:pt x="3989" y="9460"/>
                </a:cubicBezTo>
                <a:cubicBezTo>
                  <a:pt x="3942" y="9496"/>
                  <a:pt x="3930" y="9544"/>
                  <a:pt x="3918" y="9579"/>
                </a:cubicBezTo>
                <a:cubicBezTo>
                  <a:pt x="3906" y="9675"/>
                  <a:pt x="3966" y="9758"/>
                  <a:pt x="4061" y="9782"/>
                </a:cubicBezTo>
                <a:cubicBezTo>
                  <a:pt x="4137" y="9793"/>
                  <a:pt x="4213" y="9799"/>
                  <a:pt x="4289" y="9799"/>
                </a:cubicBezTo>
                <a:cubicBezTo>
                  <a:pt x="4842" y="9799"/>
                  <a:pt x="5372" y="9500"/>
                  <a:pt x="5644" y="9008"/>
                </a:cubicBezTo>
                <a:lnTo>
                  <a:pt x="5656" y="8972"/>
                </a:lnTo>
                <a:lnTo>
                  <a:pt x="5668" y="9008"/>
                </a:lnTo>
                <a:cubicBezTo>
                  <a:pt x="5951" y="9500"/>
                  <a:pt x="6473" y="9799"/>
                  <a:pt x="7024" y="9799"/>
                </a:cubicBezTo>
                <a:cubicBezTo>
                  <a:pt x="7100" y="9799"/>
                  <a:pt x="7176" y="9793"/>
                  <a:pt x="7252" y="9782"/>
                </a:cubicBezTo>
                <a:cubicBezTo>
                  <a:pt x="7335" y="9758"/>
                  <a:pt x="7418" y="9675"/>
                  <a:pt x="7395" y="9579"/>
                </a:cubicBezTo>
                <a:cubicBezTo>
                  <a:pt x="7395" y="9544"/>
                  <a:pt x="7371" y="9496"/>
                  <a:pt x="7323" y="9460"/>
                </a:cubicBezTo>
                <a:cubicBezTo>
                  <a:pt x="7288" y="9443"/>
                  <a:pt x="7260" y="9432"/>
                  <a:pt x="7228" y="9432"/>
                </a:cubicBezTo>
                <a:cubicBezTo>
                  <a:pt x="7217" y="9432"/>
                  <a:pt x="7205" y="9433"/>
                  <a:pt x="7192" y="9436"/>
                </a:cubicBezTo>
                <a:cubicBezTo>
                  <a:pt x="7129" y="9447"/>
                  <a:pt x="7066" y="9453"/>
                  <a:pt x="7003" y="9453"/>
                </a:cubicBezTo>
                <a:cubicBezTo>
                  <a:pt x="6723" y="9453"/>
                  <a:pt x="6454" y="9347"/>
                  <a:pt x="6240" y="9163"/>
                </a:cubicBezTo>
                <a:cubicBezTo>
                  <a:pt x="5978" y="8948"/>
                  <a:pt x="5823" y="8615"/>
                  <a:pt x="5823" y="8258"/>
                </a:cubicBezTo>
                <a:lnTo>
                  <a:pt x="5823" y="6746"/>
                </a:lnTo>
                <a:cubicBezTo>
                  <a:pt x="5823" y="6246"/>
                  <a:pt x="6228" y="5865"/>
                  <a:pt x="6704" y="5865"/>
                </a:cubicBezTo>
                <a:lnTo>
                  <a:pt x="8252" y="5865"/>
                </a:lnTo>
                <a:cubicBezTo>
                  <a:pt x="8335" y="5865"/>
                  <a:pt x="8430" y="5793"/>
                  <a:pt x="8430" y="5686"/>
                </a:cubicBezTo>
                <a:cubicBezTo>
                  <a:pt x="8430" y="5579"/>
                  <a:pt x="8359" y="5507"/>
                  <a:pt x="8252" y="5507"/>
                </a:cubicBezTo>
                <a:lnTo>
                  <a:pt x="6704" y="5507"/>
                </a:lnTo>
                <a:cubicBezTo>
                  <a:pt x="6383" y="5507"/>
                  <a:pt x="6085" y="5626"/>
                  <a:pt x="5847" y="5853"/>
                </a:cubicBezTo>
                <a:lnTo>
                  <a:pt x="5811" y="5876"/>
                </a:lnTo>
                <a:lnTo>
                  <a:pt x="5811" y="5210"/>
                </a:lnTo>
                <a:lnTo>
                  <a:pt x="5823" y="5210"/>
                </a:lnTo>
                <a:cubicBezTo>
                  <a:pt x="6549" y="5186"/>
                  <a:pt x="7133" y="4591"/>
                  <a:pt x="7133" y="3841"/>
                </a:cubicBezTo>
                <a:cubicBezTo>
                  <a:pt x="7133" y="3757"/>
                  <a:pt x="7061" y="3662"/>
                  <a:pt x="6954" y="3662"/>
                </a:cubicBezTo>
                <a:cubicBezTo>
                  <a:pt x="6859" y="3662"/>
                  <a:pt x="6775" y="3733"/>
                  <a:pt x="6775" y="3841"/>
                </a:cubicBezTo>
                <a:cubicBezTo>
                  <a:pt x="6775" y="4376"/>
                  <a:pt x="6359" y="4829"/>
                  <a:pt x="5823" y="4853"/>
                </a:cubicBezTo>
                <a:lnTo>
                  <a:pt x="5787" y="4853"/>
                </a:lnTo>
                <a:lnTo>
                  <a:pt x="5787" y="1543"/>
                </a:lnTo>
                <a:cubicBezTo>
                  <a:pt x="5787" y="1114"/>
                  <a:pt x="6013" y="709"/>
                  <a:pt x="6406" y="507"/>
                </a:cubicBezTo>
                <a:cubicBezTo>
                  <a:pt x="6582" y="408"/>
                  <a:pt x="6773" y="360"/>
                  <a:pt x="6963" y="360"/>
                </a:cubicBezTo>
                <a:cubicBezTo>
                  <a:pt x="7186" y="360"/>
                  <a:pt x="7410" y="426"/>
                  <a:pt x="7609" y="554"/>
                </a:cubicBezTo>
                <a:lnTo>
                  <a:pt x="7633" y="566"/>
                </a:lnTo>
                <a:lnTo>
                  <a:pt x="7728" y="602"/>
                </a:lnTo>
                <a:cubicBezTo>
                  <a:pt x="7430" y="733"/>
                  <a:pt x="7180" y="971"/>
                  <a:pt x="7002" y="1257"/>
                </a:cubicBezTo>
                <a:cubicBezTo>
                  <a:pt x="6954" y="1328"/>
                  <a:pt x="6966" y="1447"/>
                  <a:pt x="7061" y="1495"/>
                </a:cubicBezTo>
                <a:cubicBezTo>
                  <a:pt x="7086" y="1507"/>
                  <a:pt x="7116" y="1514"/>
                  <a:pt x="7147" y="1514"/>
                </a:cubicBezTo>
                <a:cubicBezTo>
                  <a:pt x="7206" y="1514"/>
                  <a:pt x="7268" y="1490"/>
                  <a:pt x="7299" y="1435"/>
                </a:cubicBezTo>
                <a:cubicBezTo>
                  <a:pt x="7526" y="1054"/>
                  <a:pt x="7918" y="816"/>
                  <a:pt x="8371" y="793"/>
                </a:cubicBezTo>
                <a:cubicBezTo>
                  <a:pt x="8405" y="790"/>
                  <a:pt x="8438" y="789"/>
                  <a:pt x="8471" y="789"/>
                </a:cubicBezTo>
                <a:cubicBezTo>
                  <a:pt x="8895" y="789"/>
                  <a:pt x="9271" y="998"/>
                  <a:pt x="9514" y="1340"/>
                </a:cubicBezTo>
                <a:cubicBezTo>
                  <a:pt x="9788" y="1709"/>
                  <a:pt x="9847" y="2186"/>
                  <a:pt x="9669" y="2602"/>
                </a:cubicBezTo>
                <a:cubicBezTo>
                  <a:pt x="9454" y="3114"/>
                  <a:pt x="8978" y="3436"/>
                  <a:pt x="8430" y="3436"/>
                </a:cubicBezTo>
                <a:cubicBezTo>
                  <a:pt x="8335" y="3436"/>
                  <a:pt x="8252" y="3519"/>
                  <a:pt x="8252" y="3614"/>
                </a:cubicBezTo>
                <a:cubicBezTo>
                  <a:pt x="8252" y="3721"/>
                  <a:pt x="8323" y="3793"/>
                  <a:pt x="8430" y="3793"/>
                </a:cubicBezTo>
                <a:cubicBezTo>
                  <a:pt x="9014" y="3793"/>
                  <a:pt x="9573" y="3483"/>
                  <a:pt x="9871" y="2983"/>
                </a:cubicBezTo>
                <a:lnTo>
                  <a:pt x="9883" y="2959"/>
                </a:lnTo>
                <a:lnTo>
                  <a:pt x="9907" y="2983"/>
                </a:lnTo>
                <a:cubicBezTo>
                  <a:pt x="10562" y="3257"/>
                  <a:pt x="10990" y="3841"/>
                  <a:pt x="11074" y="4555"/>
                </a:cubicBezTo>
                <a:cubicBezTo>
                  <a:pt x="11169" y="5269"/>
                  <a:pt x="10871" y="5936"/>
                  <a:pt x="10300" y="6353"/>
                </a:cubicBezTo>
                <a:lnTo>
                  <a:pt x="10288" y="6377"/>
                </a:lnTo>
                <a:lnTo>
                  <a:pt x="10276" y="6353"/>
                </a:lnTo>
                <a:cubicBezTo>
                  <a:pt x="9966" y="5984"/>
                  <a:pt x="9502" y="5781"/>
                  <a:pt x="9014" y="5781"/>
                </a:cubicBezTo>
                <a:cubicBezTo>
                  <a:pt x="8919" y="5781"/>
                  <a:pt x="8835" y="5853"/>
                  <a:pt x="8835" y="5960"/>
                </a:cubicBezTo>
                <a:cubicBezTo>
                  <a:pt x="8835" y="6055"/>
                  <a:pt x="8907" y="6138"/>
                  <a:pt x="9014" y="6138"/>
                </a:cubicBezTo>
                <a:cubicBezTo>
                  <a:pt x="9633" y="6138"/>
                  <a:pt x="10181" y="6579"/>
                  <a:pt x="10300" y="7186"/>
                </a:cubicBezTo>
                <a:cubicBezTo>
                  <a:pt x="10407" y="7698"/>
                  <a:pt x="10228" y="8186"/>
                  <a:pt x="9812" y="8496"/>
                </a:cubicBezTo>
                <a:cubicBezTo>
                  <a:pt x="9570" y="8688"/>
                  <a:pt x="9281" y="8786"/>
                  <a:pt x="8992" y="8786"/>
                </a:cubicBezTo>
                <a:cubicBezTo>
                  <a:pt x="8796" y="8786"/>
                  <a:pt x="8601" y="8742"/>
                  <a:pt x="8419" y="8651"/>
                </a:cubicBezTo>
                <a:cubicBezTo>
                  <a:pt x="8390" y="8643"/>
                  <a:pt x="8361" y="8632"/>
                  <a:pt x="8332" y="8632"/>
                </a:cubicBezTo>
                <a:cubicBezTo>
                  <a:pt x="8313" y="8632"/>
                  <a:pt x="8294" y="8637"/>
                  <a:pt x="8276" y="8651"/>
                </a:cubicBezTo>
                <a:cubicBezTo>
                  <a:pt x="8240" y="8663"/>
                  <a:pt x="8204" y="8698"/>
                  <a:pt x="8180" y="8758"/>
                </a:cubicBezTo>
                <a:cubicBezTo>
                  <a:pt x="8097" y="8948"/>
                  <a:pt x="7966" y="9127"/>
                  <a:pt x="7799" y="9258"/>
                </a:cubicBezTo>
                <a:cubicBezTo>
                  <a:pt x="7776" y="9294"/>
                  <a:pt x="7740" y="9329"/>
                  <a:pt x="7740" y="9377"/>
                </a:cubicBezTo>
                <a:cubicBezTo>
                  <a:pt x="7740" y="9425"/>
                  <a:pt x="7740" y="9472"/>
                  <a:pt x="7776" y="9508"/>
                </a:cubicBezTo>
                <a:cubicBezTo>
                  <a:pt x="7810" y="9556"/>
                  <a:pt x="7861" y="9581"/>
                  <a:pt x="7912" y="9581"/>
                </a:cubicBezTo>
                <a:cubicBezTo>
                  <a:pt x="7948" y="9581"/>
                  <a:pt x="7984" y="9568"/>
                  <a:pt x="8014" y="9544"/>
                </a:cubicBezTo>
                <a:cubicBezTo>
                  <a:pt x="8180" y="9413"/>
                  <a:pt x="8311" y="9258"/>
                  <a:pt x="8419" y="9079"/>
                </a:cubicBezTo>
                <a:lnTo>
                  <a:pt x="8430" y="9067"/>
                </a:lnTo>
                <a:lnTo>
                  <a:pt x="8442" y="9067"/>
                </a:lnTo>
                <a:cubicBezTo>
                  <a:pt x="8618" y="9127"/>
                  <a:pt x="8801" y="9156"/>
                  <a:pt x="8983" y="9156"/>
                </a:cubicBezTo>
                <a:cubicBezTo>
                  <a:pt x="9343" y="9156"/>
                  <a:pt x="9702" y="9043"/>
                  <a:pt x="10002" y="8829"/>
                </a:cubicBezTo>
                <a:cubicBezTo>
                  <a:pt x="10466" y="8484"/>
                  <a:pt x="10705" y="7960"/>
                  <a:pt x="10681" y="7400"/>
                </a:cubicBezTo>
                <a:cubicBezTo>
                  <a:pt x="10657" y="7162"/>
                  <a:pt x="10597" y="6924"/>
                  <a:pt x="10478" y="6710"/>
                </a:cubicBezTo>
                <a:lnTo>
                  <a:pt x="10466" y="6698"/>
                </a:lnTo>
                <a:lnTo>
                  <a:pt x="10478" y="6686"/>
                </a:lnTo>
                <a:cubicBezTo>
                  <a:pt x="11097" y="6198"/>
                  <a:pt x="11431" y="5507"/>
                  <a:pt x="11431" y="4769"/>
                </a:cubicBezTo>
                <a:cubicBezTo>
                  <a:pt x="11431" y="3841"/>
                  <a:pt x="10883" y="3007"/>
                  <a:pt x="10038" y="2638"/>
                </a:cubicBezTo>
                <a:lnTo>
                  <a:pt x="10026" y="2626"/>
                </a:lnTo>
                <a:lnTo>
                  <a:pt x="10026" y="2602"/>
                </a:lnTo>
                <a:cubicBezTo>
                  <a:pt x="10204" y="2055"/>
                  <a:pt x="10062" y="1459"/>
                  <a:pt x="9693" y="1019"/>
                </a:cubicBezTo>
                <a:cubicBezTo>
                  <a:pt x="9378" y="633"/>
                  <a:pt x="8907" y="429"/>
                  <a:pt x="8421" y="429"/>
                </a:cubicBezTo>
                <a:cubicBezTo>
                  <a:pt x="8337" y="429"/>
                  <a:pt x="8253" y="435"/>
                  <a:pt x="8169" y="447"/>
                </a:cubicBezTo>
                <a:lnTo>
                  <a:pt x="8157" y="447"/>
                </a:lnTo>
                <a:lnTo>
                  <a:pt x="8145" y="435"/>
                </a:lnTo>
                <a:cubicBezTo>
                  <a:pt x="7855" y="156"/>
                  <a:pt x="7473" y="2"/>
                  <a:pt x="7076" y="2"/>
                </a:cubicBezTo>
                <a:cubicBezTo>
                  <a:pt x="7000" y="2"/>
                  <a:pt x="6923" y="7"/>
                  <a:pt x="6847" y="19"/>
                </a:cubicBezTo>
                <a:cubicBezTo>
                  <a:pt x="6371" y="90"/>
                  <a:pt x="5966" y="376"/>
                  <a:pt x="5728" y="793"/>
                </a:cubicBezTo>
                <a:lnTo>
                  <a:pt x="5716" y="816"/>
                </a:lnTo>
                <a:lnTo>
                  <a:pt x="5704" y="793"/>
                </a:lnTo>
                <a:cubicBezTo>
                  <a:pt x="5466" y="376"/>
                  <a:pt x="5061" y="90"/>
                  <a:pt x="4585" y="19"/>
                </a:cubicBezTo>
                <a:cubicBezTo>
                  <a:pt x="4505" y="7"/>
                  <a:pt x="4426" y="1"/>
                  <a:pt x="4347" y="1"/>
                </a:cubicBezTo>
                <a:close/>
              </a:path>
            </a:pathLst>
          </a:custGeom>
          <a:gradFill>
            <a:gsLst>
              <a:gs pos="0">
                <a:schemeClr val="accent6"/>
              </a:gs>
              <a:gs pos="100000">
                <a:schemeClr val="accent5"/>
              </a:gs>
            </a:gsLst>
            <a:lin ang="5400000" scaled="1"/>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2" name="Title 1">
            <a:extLst>
              <a:ext uri="{FF2B5EF4-FFF2-40B4-BE49-F238E27FC236}">
                <a16:creationId xmlns:a16="http://schemas.microsoft.com/office/drawing/2014/main" id="{8EA9A31F-1EBA-5543-BBEC-67396E74C0B5}"/>
              </a:ext>
            </a:extLst>
          </p:cNvPr>
          <p:cNvSpPr txBox="1">
            <a:spLocks/>
          </p:cNvSpPr>
          <p:nvPr/>
        </p:nvSpPr>
        <p:spPr>
          <a:xfrm>
            <a:off x="3915209" y="1672138"/>
            <a:ext cx="1141502"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VN" sz="1300" dirty="0"/>
              <a:t>Machine</a:t>
            </a:r>
          </a:p>
          <a:p>
            <a:pPr algn="ctr"/>
            <a:r>
              <a:rPr lang="en-VN" sz="1300" dirty="0"/>
              <a:t>Learning</a:t>
            </a:r>
          </a:p>
        </p:txBody>
      </p:sp>
      <p:sp>
        <p:nvSpPr>
          <p:cNvPr id="17" name="Title 1">
            <a:extLst>
              <a:ext uri="{FF2B5EF4-FFF2-40B4-BE49-F238E27FC236}">
                <a16:creationId xmlns:a16="http://schemas.microsoft.com/office/drawing/2014/main" id="{9669AAB5-3A59-7C4C-920E-C65D9497E703}"/>
              </a:ext>
            </a:extLst>
          </p:cNvPr>
          <p:cNvSpPr txBox="1">
            <a:spLocks/>
          </p:cNvSpPr>
          <p:nvPr/>
        </p:nvSpPr>
        <p:spPr>
          <a:xfrm>
            <a:off x="5382126" y="2015178"/>
            <a:ext cx="132536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VN" sz="1800" dirty="0"/>
              <a:t>Statistial</a:t>
            </a:r>
          </a:p>
          <a:p>
            <a:pPr algn="ctr"/>
            <a:r>
              <a:rPr lang="en-VN" sz="1800" dirty="0"/>
              <a:t>Mathematics</a:t>
            </a:r>
          </a:p>
        </p:txBody>
      </p:sp>
      <p:grpSp>
        <p:nvGrpSpPr>
          <p:cNvPr id="18" name="Google Shape;10206;p59">
            <a:extLst>
              <a:ext uri="{FF2B5EF4-FFF2-40B4-BE49-F238E27FC236}">
                <a16:creationId xmlns:a16="http://schemas.microsoft.com/office/drawing/2014/main" id="{FBD30A76-17D2-3849-A826-C184E8FA6D8F}"/>
              </a:ext>
            </a:extLst>
          </p:cNvPr>
          <p:cNvGrpSpPr/>
          <p:nvPr/>
        </p:nvGrpSpPr>
        <p:grpSpPr>
          <a:xfrm>
            <a:off x="5868235" y="1471159"/>
            <a:ext cx="353145" cy="361873"/>
            <a:chOff x="2810958" y="4273923"/>
            <a:chExt cx="353145" cy="361873"/>
          </a:xfrm>
          <a:solidFill>
            <a:schemeClr val="accent5"/>
          </a:solidFill>
        </p:grpSpPr>
        <p:sp>
          <p:nvSpPr>
            <p:cNvPr id="19" name="Google Shape;10207;p59">
              <a:extLst>
                <a:ext uri="{FF2B5EF4-FFF2-40B4-BE49-F238E27FC236}">
                  <a16:creationId xmlns:a16="http://schemas.microsoft.com/office/drawing/2014/main" id="{79507447-4381-4F43-B415-278AA091B104}"/>
                </a:ext>
              </a:extLst>
            </p:cNvPr>
            <p:cNvSpPr/>
            <p:nvPr/>
          </p:nvSpPr>
          <p:spPr>
            <a:xfrm>
              <a:off x="2886837" y="4273923"/>
              <a:ext cx="53867" cy="169946"/>
            </a:xfrm>
            <a:custGeom>
              <a:avLst/>
              <a:gdLst/>
              <a:ahLst/>
              <a:cxnLst/>
              <a:rect l="l" t="t" r="r" b="b"/>
              <a:pathLst>
                <a:path w="1691" h="5335" extrusionOk="0">
                  <a:moveTo>
                    <a:pt x="1179" y="346"/>
                  </a:moveTo>
                  <a:cubicBezTo>
                    <a:pt x="1203" y="346"/>
                    <a:pt x="1250" y="382"/>
                    <a:pt x="1250" y="417"/>
                  </a:cubicBezTo>
                  <a:lnTo>
                    <a:pt x="1250" y="644"/>
                  </a:lnTo>
                  <a:lnTo>
                    <a:pt x="464" y="644"/>
                  </a:lnTo>
                  <a:lnTo>
                    <a:pt x="464" y="417"/>
                  </a:lnTo>
                  <a:cubicBezTo>
                    <a:pt x="452" y="382"/>
                    <a:pt x="488" y="346"/>
                    <a:pt x="524" y="346"/>
                  </a:cubicBezTo>
                  <a:close/>
                  <a:moveTo>
                    <a:pt x="1131" y="4275"/>
                  </a:moveTo>
                  <a:lnTo>
                    <a:pt x="845" y="4965"/>
                  </a:lnTo>
                  <a:lnTo>
                    <a:pt x="583" y="4275"/>
                  </a:lnTo>
                  <a:close/>
                  <a:moveTo>
                    <a:pt x="512" y="1"/>
                  </a:moveTo>
                  <a:cubicBezTo>
                    <a:pt x="298" y="1"/>
                    <a:pt x="119" y="179"/>
                    <a:pt x="119" y="405"/>
                  </a:cubicBezTo>
                  <a:lnTo>
                    <a:pt x="119" y="751"/>
                  </a:lnTo>
                  <a:cubicBezTo>
                    <a:pt x="36" y="822"/>
                    <a:pt x="0" y="929"/>
                    <a:pt x="0" y="1036"/>
                  </a:cubicBezTo>
                  <a:lnTo>
                    <a:pt x="0" y="3870"/>
                  </a:lnTo>
                  <a:cubicBezTo>
                    <a:pt x="0" y="4025"/>
                    <a:pt x="71" y="4156"/>
                    <a:pt x="191" y="4215"/>
                  </a:cubicBezTo>
                  <a:lnTo>
                    <a:pt x="560" y="5144"/>
                  </a:lnTo>
                  <a:cubicBezTo>
                    <a:pt x="607" y="5263"/>
                    <a:pt x="726" y="5335"/>
                    <a:pt x="845" y="5335"/>
                  </a:cubicBezTo>
                  <a:cubicBezTo>
                    <a:pt x="976" y="5335"/>
                    <a:pt x="1084" y="5263"/>
                    <a:pt x="1131" y="5144"/>
                  </a:cubicBezTo>
                  <a:lnTo>
                    <a:pt x="1500" y="4215"/>
                  </a:lnTo>
                  <a:cubicBezTo>
                    <a:pt x="1619" y="4144"/>
                    <a:pt x="1691" y="4025"/>
                    <a:pt x="1691" y="3870"/>
                  </a:cubicBezTo>
                  <a:lnTo>
                    <a:pt x="1691" y="3084"/>
                  </a:lnTo>
                  <a:cubicBezTo>
                    <a:pt x="1691" y="3001"/>
                    <a:pt x="1619" y="2918"/>
                    <a:pt x="1524" y="2918"/>
                  </a:cubicBezTo>
                  <a:cubicBezTo>
                    <a:pt x="1441" y="2918"/>
                    <a:pt x="1369" y="3001"/>
                    <a:pt x="1369" y="3084"/>
                  </a:cubicBezTo>
                  <a:lnTo>
                    <a:pt x="1369" y="3870"/>
                  </a:lnTo>
                  <a:cubicBezTo>
                    <a:pt x="1369" y="3906"/>
                    <a:pt x="1334" y="3953"/>
                    <a:pt x="1286" y="3953"/>
                  </a:cubicBezTo>
                  <a:lnTo>
                    <a:pt x="393" y="3953"/>
                  </a:lnTo>
                  <a:cubicBezTo>
                    <a:pt x="369" y="3953"/>
                    <a:pt x="322" y="3918"/>
                    <a:pt x="322" y="3870"/>
                  </a:cubicBezTo>
                  <a:lnTo>
                    <a:pt x="322" y="1036"/>
                  </a:lnTo>
                  <a:cubicBezTo>
                    <a:pt x="322" y="1001"/>
                    <a:pt x="357" y="953"/>
                    <a:pt x="393" y="953"/>
                  </a:cubicBezTo>
                  <a:lnTo>
                    <a:pt x="1286" y="953"/>
                  </a:lnTo>
                  <a:cubicBezTo>
                    <a:pt x="1322" y="953"/>
                    <a:pt x="1369" y="989"/>
                    <a:pt x="1369" y="1036"/>
                  </a:cubicBezTo>
                  <a:lnTo>
                    <a:pt x="1369" y="2358"/>
                  </a:lnTo>
                  <a:cubicBezTo>
                    <a:pt x="1369" y="2441"/>
                    <a:pt x="1441" y="2525"/>
                    <a:pt x="1524" y="2525"/>
                  </a:cubicBezTo>
                  <a:cubicBezTo>
                    <a:pt x="1619" y="2525"/>
                    <a:pt x="1691" y="2441"/>
                    <a:pt x="1691" y="2358"/>
                  </a:cubicBezTo>
                  <a:lnTo>
                    <a:pt x="1691" y="1036"/>
                  </a:lnTo>
                  <a:cubicBezTo>
                    <a:pt x="1691" y="929"/>
                    <a:pt x="1643" y="822"/>
                    <a:pt x="1572" y="751"/>
                  </a:cubicBezTo>
                  <a:lnTo>
                    <a:pt x="1572" y="405"/>
                  </a:lnTo>
                  <a:cubicBezTo>
                    <a:pt x="1572" y="179"/>
                    <a:pt x="1393" y="1"/>
                    <a:pt x="1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208;p59">
              <a:extLst>
                <a:ext uri="{FF2B5EF4-FFF2-40B4-BE49-F238E27FC236}">
                  <a16:creationId xmlns:a16="http://schemas.microsoft.com/office/drawing/2014/main" id="{4AA0C5E9-48BE-3C44-B98B-3E5B9BC276D5}"/>
                </a:ext>
              </a:extLst>
            </p:cNvPr>
            <p:cNvSpPr/>
            <p:nvPr/>
          </p:nvSpPr>
          <p:spPr>
            <a:xfrm>
              <a:off x="2815131" y="4273923"/>
              <a:ext cx="57307" cy="279942"/>
            </a:xfrm>
            <a:custGeom>
              <a:avLst/>
              <a:gdLst/>
              <a:ahLst/>
              <a:cxnLst/>
              <a:rect l="l" t="t" r="r" b="b"/>
              <a:pathLst>
                <a:path w="1799" h="8788" extrusionOk="0">
                  <a:moveTo>
                    <a:pt x="906" y="382"/>
                  </a:moveTo>
                  <a:lnTo>
                    <a:pt x="1251" y="1239"/>
                  </a:lnTo>
                  <a:lnTo>
                    <a:pt x="572" y="1239"/>
                  </a:lnTo>
                  <a:lnTo>
                    <a:pt x="906" y="382"/>
                  </a:lnTo>
                  <a:close/>
                  <a:moveTo>
                    <a:pt x="751" y="1548"/>
                  </a:moveTo>
                  <a:lnTo>
                    <a:pt x="751" y="7466"/>
                  </a:lnTo>
                  <a:lnTo>
                    <a:pt x="346" y="7466"/>
                  </a:lnTo>
                  <a:lnTo>
                    <a:pt x="346" y="1644"/>
                  </a:lnTo>
                  <a:cubicBezTo>
                    <a:pt x="346" y="1596"/>
                    <a:pt x="394" y="1548"/>
                    <a:pt x="429" y="1548"/>
                  </a:cubicBezTo>
                  <a:close/>
                  <a:moveTo>
                    <a:pt x="1382" y="1572"/>
                  </a:moveTo>
                  <a:cubicBezTo>
                    <a:pt x="1430" y="1572"/>
                    <a:pt x="1477" y="1608"/>
                    <a:pt x="1477" y="1656"/>
                  </a:cubicBezTo>
                  <a:lnTo>
                    <a:pt x="1477" y="7478"/>
                  </a:lnTo>
                  <a:lnTo>
                    <a:pt x="1072" y="7478"/>
                  </a:lnTo>
                  <a:lnTo>
                    <a:pt x="1072" y="1572"/>
                  </a:lnTo>
                  <a:close/>
                  <a:moveTo>
                    <a:pt x="1489" y="7787"/>
                  </a:moveTo>
                  <a:lnTo>
                    <a:pt x="1489" y="8359"/>
                  </a:lnTo>
                  <a:cubicBezTo>
                    <a:pt x="1477" y="8418"/>
                    <a:pt x="1441" y="8442"/>
                    <a:pt x="1382" y="8442"/>
                  </a:cubicBezTo>
                  <a:lnTo>
                    <a:pt x="429" y="8442"/>
                  </a:lnTo>
                  <a:cubicBezTo>
                    <a:pt x="394" y="8442"/>
                    <a:pt x="346" y="8394"/>
                    <a:pt x="346" y="8359"/>
                  </a:cubicBezTo>
                  <a:lnTo>
                    <a:pt x="346" y="7787"/>
                  </a:lnTo>
                  <a:close/>
                  <a:moveTo>
                    <a:pt x="906" y="1"/>
                  </a:moveTo>
                  <a:cubicBezTo>
                    <a:pt x="775" y="1"/>
                    <a:pt x="656" y="84"/>
                    <a:pt x="608" y="215"/>
                  </a:cubicBezTo>
                  <a:lnTo>
                    <a:pt x="179" y="1310"/>
                  </a:lnTo>
                  <a:cubicBezTo>
                    <a:pt x="72" y="1394"/>
                    <a:pt x="13" y="1513"/>
                    <a:pt x="13" y="1656"/>
                  </a:cubicBezTo>
                  <a:lnTo>
                    <a:pt x="13" y="8371"/>
                  </a:lnTo>
                  <a:cubicBezTo>
                    <a:pt x="1" y="8597"/>
                    <a:pt x="191" y="8787"/>
                    <a:pt x="429" y="8787"/>
                  </a:cubicBezTo>
                  <a:lnTo>
                    <a:pt x="1382" y="8787"/>
                  </a:lnTo>
                  <a:cubicBezTo>
                    <a:pt x="1620" y="8787"/>
                    <a:pt x="1799" y="8597"/>
                    <a:pt x="1799" y="8371"/>
                  </a:cubicBezTo>
                  <a:lnTo>
                    <a:pt x="1799" y="1656"/>
                  </a:lnTo>
                  <a:cubicBezTo>
                    <a:pt x="1799" y="1525"/>
                    <a:pt x="1727" y="1394"/>
                    <a:pt x="1632" y="1310"/>
                  </a:cubicBezTo>
                  <a:lnTo>
                    <a:pt x="1203" y="215"/>
                  </a:lnTo>
                  <a:cubicBezTo>
                    <a:pt x="1168" y="96"/>
                    <a:pt x="1037" y="1"/>
                    <a:pt x="90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209;p59">
              <a:extLst>
                <a:ext uri="{FF2B5EF4-FFF2-40B4-BE49-F238E27FC236}">
                  <a16:creationId xmlns:a16="http://schemas.microsoft.com/office/drawing/2014/main" id="{527B1540-3C6D-2F4D-A8F8-0CF565E57FFE}"/>
                </a:ext>
              </a:extLst>
            </p:cNvPr>
            <p:cNvSpPr/>
            <p:nvPr/>
          </p:nvSpPr>
          <p:spPr>
            <a:xfrm>
              <a:off x="2883396" y="4463173"/>
              <a:ext cx="60333" cy="90691"/>
            </a:xfrm>
            <a:custGeom>
              <a:avLst/>
              <a:gdLst/>
              <a:ahLst/>
              <a:cxnLst/>
              <a:rect l="l" t="t" r="r" b="b"/>
              <a:pathLst>
                <a:path w="1894" h="2847" extrusionOk="0">
                  <a:moveTo>
                    <a:pt x="1322" y="310"/>
                  </a:moveTo>
                  <a:cubicBezTo>
                    <a:pt x="1370" y="310"/>
                    <a:pt x="1418" y="358"/>
                    <a:pt x="1418" y="406"/>
                  </a:cubicBezTo>
                  <a:lnTo>
                    <a:pt x="1418" y="584"/>
                  </a:lnTo>
                  <a:lnTo>
                    <a:pt x="513" y="584"/>
                  </a:lnTo>
                  <a:lnTo>
                    <a:pt x="513" y="406"/>
                  </a:lnTo>
                  <a:cubicBezTo>
                    <a:pt x="513" y="358"/>
                    <a:pt x="537" y="310"/>
                    <a:pt x="596" y="310"/>
                  </a:cubicBezTo>
                  <a:close/>
                  <a:moveTo>
                    <a:pt x="1477" y="929"/>
                  </a:moveTo>
                  <a:cubicBezTo>
                    <a:pt x="1513" y="929"/>
                    <a:pt x="1561" y="965"/>
                    <a:pt x="1561" y="1013"/>
                  </a:cubicBezTo>
                  <a:lnTo>
                    <a:pt x="1561" y="2418"/>
                  </a:lnTo>
                  <a:cubicBezTo>
                    <a:pt x="1561" y="2453"/>
                    <a:pt x="1525" y="2501"/>
                    <a:pt x="1477" y="2501"/>
                  </a:cubicBezTo>
                  <a:lnTo>
                    <a:pt x="430" y="2501"/>
                  </a:lnTo>
                  <a:cubicBezTo>
                    <a:pt x="394" y="2501"/>
                    <a:pt x="346" y="2453"/>
                    <a:pt x="346" y="2418"/>
                  </a:cubicBezTo>
                  <a:lnTo>
                    <a:pt x="346" y="1013"/>
                  </a:lnTo>
                  <a:cubicBezTo>
                    <a:pt x="346" y="965"/>
                    <a:pt x="382" y="929"/>
                    <a:pt x="430" y="929"/>
                  </a:cubicBezTo>
                  <a:close/>
                  <a:moveTo>
                    <a:pt x="596" y="1"/>
                  </a:moveTo>
                  <a:cubicBezTo>
                    <a:pt x="358" y="1"/>
                    <a:pt x="179" y="191"/>
                    <a:pt x="179" y="418"/>
                  </a:cubicBezTo>
                  <a:lnTo>
                    <a:pt x="179" y="691"/>
                  </a:lnTo>
                  <a:cubicBezTo>
                    <a:pt x="72" y="763"/>
                    <a:pt x="13" y="882"/>
                    <a:pt x="13" y="1013"/>
                  </a:cubicBezTo>
                  <a:lnTo>
                    <a:pt x="13" y="2430"/>
                  </a:lnTo>
                  <a:cubicBezTo>
                    <a:pt x="1" y="2656"/>
                    <a:pt x="191" y="2846"/>
                    <a:pt x="430" y="2846"/>
                  </a:cubicBezTo>
                  <a:lnTo>
                    <a:pt x="1477" y="2846"/>
                  </a:lnTo>
                  <a:cubicBezTo>
                    <a:pt x="1715" y="2846"/>
                    <a:pt x="1894" y="2656"/>
                    <a:pt x="1894" y="2430"/>
                  </a:cubicBezTo>
                  <a:lnTo>
                    <a:pt x="1894" y="1013"/>
                  </a:lnTo>
                  <a:cubicBezTo>
                    <a:pt x="1894" y="882"/>
                    <a:pt x="1834" y="763"/>
                    <a:pt x="1727" y="691"/>
                  </a:cubicBezTo>
                  <a:lnTo>
                    <a:pt x="1727" y="418"/>
                  </a:lnTo>
                  <a:cubicBezTo>
                    <a:pt x="1727" y="179"/>
                    <a:pt x="1537" y="1"/>
                    <a:pt x="1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210;p59">
              <a:extLst>
                <a:ext uri="{FF2B5EF4-FFF2-40B4-BE49-F238E27FC236}">
                  <a16:creationId xmlns:a16="http://schemas.microsoft.com/office/drawing/2014/main" id="{85BADEE1-B3BC-CC45-8C16-3F0071F39BCE}"/>
                </a:ext>
              </a:extLst>
            </p:cNvPr>
            <p:cNvSpPr/>
            <p:nvPr/>
          </p:nvSpPr>
          <p:spPr>
            <a:xfrm>
              <a:off x="2955835" y="4273923"/>
              <a:ext cx="202948" cy="281439"/>
            </a:xfrm>
            <a:custGeom>
              <a:avLst/>
              <a:gdLst/>
              <a:ahLst/>
              <a:cxnLst/>
              <a:rect l="l" t="t" r="r" b="b"/>
              <a:pathLst>
                <a:path w="6371" h="8835" extrusionOk="0">
                  <a:moveTo>
                    <a:pt x="5692" y="524"/>
                  </a:moveTo>
                  <a:cubicBezTo>
                    <a:pt x="5883" y="524"/>
                    <a:pt x="6037" y="679"/>
                    <a:pt x="6037" y="870"/>
                  </a:cubicBezTo>
                  <a:lnTo>
                    <a:pt x="6037" y="7966"/>
                  </a:lnTo>
                  <a:cubicBezTo>
                    <a:pt x="6037" y="8156"/>
                    <a:pt x="5883" y="8311"/>
                    <a:pt x="5692" y="8311"/>
                  </a:cubicBezTo>
                  <a:lnTo>
                    <a:pt x="1811" y="8311"/>
                  </a:lnTo>
                  <a:lnTo>
                    <a:pt x="1811" y="524"/>
                  </a:lnTo>
                  <a:close/>
                  <a:moveTo>
                    <a:pt x="1465" y="346"/>
                  </a:moveTo>
                  <a:lnTo>
                    <a:pt x="1465" y="8490"/>
                  </a:lnTo>
                  <a:lnTo>
                    <a:pt x="1227" y="8490"/>
                  </a:lnTo>
                  <a:lnTo>
                    <a:pt x="1227" y="346"/>
                  </a:lnTo>
                  <a:close/>
                  <a:moveTo>
                    <a:pt x="1215" y="1"/>
                  </a:moveTo>
                  <a:cubicBezTo>
                    <a:pt x="1096" y="1"/>
                    <a:pt x="965" y="72"/>
                    <a:pt x="930" y="179"/>
                  </a:cubicBezTo>
                  <a:lnTo>
                    <a:pt x="418" y="179"/>
                  </a:lnTo>
                  <a:cubicBezTo>
                    <a:pt x="180" y="179"/>
                    <a:pt x="1" y="370"/>
                    <a:pt x="1" y="596"/>
                  </a:cubicBezTo>
                  <a:lnTo>
                    <a:pt x="1" y="2358"/>
                  </a:lnTo>
                  <a:cubicBezTo>
                    <a:pt x="1" y="2441"/>
                    <a:pt x="84" y="2513"/>
                    <a:pt x="168" y="2513"/>
                  </a:cubicBezTo>
                  <a:cubicBezTo>
                    <a:pt x="263" y="2513"/>
                    <a:pt x="334" y="2441"/>
                    <a:pt x="334" y="2358"/>
                  </a:cubicBezTo>
                  <a:lnTo>
                    <a:pt x="334" y="596"/>
                  </a:lnTo>
                  <a:cubicBezTo>
                    <a:pt x="334" y="548"/>
                    <a:pt x="382" y="513"/>
                    <a:pt x="418" y="513"/>
                  </a:cubicBezTo>
                  <a:lnTo>
                    <a:pt x="882" y="513"/>
                  </a:lnTo>
                  <a:lnTo>
                    <a:pt x="882" y="8287"/>
                  </a:lnTo>
                  <a:lnTo>
                    <a:pt x="418" y="8287"/>
                  </a:lnTo>
                  <a:cubicBezTo>
                    <a:pt x="382" y="8287"/>
                    <a:pt x="334" y="8252"/>
                    <a:pt x="334" y="8204"/>
                  </a:cubicBezTo>
                  <a:lnTo>
                    <a:pt x="334" y="3072"/>
                  </a:lnTo>
                  <a:cubicBezTo>
                    <a:pt x="334" y="2977"/>
                    <a:pt x="263" y="2906"/>
                    <a:pt x="168" y="2906"/>
                  </a:cubicBezTo>
                  <a:cubicBezTo>
                    <a:pt x="84" y="2906"/>
                    <a:pt x="1" y="2977"/>
                    <a:pt x="1" y="3072"/>
                  </a:cubicBezTo>
                  <a:lnTo>
                    <a:pt x="1" y="8204"/>
                  </a:lnTo>
                  <a:cubicBezTo>
                    <a:pt x="1" y="8454"/>
                    <a:pt x="203" y="8656"/>
                    <a:pt x="418" y="8656"/>
                  </a:cubicBezTo>
                  <a:lnTo>
                    <a:pt x="930" y="8656"/>
                  </a:lnTo>
                  <a:cubicBezTo>
                    <a:pt x="989" y="8752"/>
                    <a:pt x="1096" y="8835"/>
                    <a:pt x="1215" y="8835"/>
                  </a:cubicBezTo>
                  <a:lnTo>
                    <a:pt x="1477" y="8835"/>
                  </a:lnTo>
                  <a:cubicBezTo>
                    <a:pt x="1596" y="8835"/>
                    <a:pt x="1715" y="8752"/>
                    <a:pt x="1763" y="8656"/>
                  </a:cubicBezTo>
                  <a:lnTo>
                    <a:pt x="5692" y="8656"/>
                  </a:lnTo>
                  <a:cubicBezTo>
                    <a:pt x="6061" y="8656"/>
                    <a:pt x="6371" y="8359"/>
                    <a:pt x="6371" y="7966"/>
                  </a:cubicBezTo>
                  <a:lnTo>
                    <a:pt x="6371" y="870"/>
                  </a:lnTo>
                  <a:cubicBezTo>
                    <a:pt x="6371" y="489"/>
                    <a:pt x="6073" y="179"/>
                    <a:pt x="5692" y="179"/>
                  </a:cubicBezTo>
                  <a:lnTo>
                    <a:pt x="1763" y="179"/>
                  </a:lnTo>
                  <a:cubicBezTo>
                    <a:pt x="1704" y="72"/>
                    <a:pt x="1596" y="1"/>
                    <a:pt x="1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211;p59">
              <a:extLst>
                <a:ext uri="{FF2B5EF4-FFF2-40B4-BE49-F238E27FC236}">
                  <a16:creationId xmlns:a16="http://schemas.microsoft.com/office/drawing/2014/main" id="{B2147559-74DF-274D-AB6C-E673FCE52D2B}"/>
                </a:ext>
              </a:extLst>
            </p:cNvPr>
            <p:cNvSpPr/>
            <p:nvPr/>
          </p:nvSpPr>
          <p:spPr>
            <a:xfrm>
              <a:off x="3098067" y="4511720"/>
              <a:ext cx="29243" cy="10289"/>
            </a:xfrm>
            <a:custGeom>
              <a:avLst/>
              <a:gdLst/>
              <a:ahLst/>
              <a:cxnLst/>
              <a:rect l="l" t="t" r="r" b="b"/>
              <a:pathLst>
                <a:path w="918" h="323" extrusionOk="0">
                  <a:moveTo>
                    <a:pt x="168" y="1"/>
                  </a:moveTo>
                  <a:cubicBezTo>
                    <a:pt x="72" y="1"/>
                    <a:pt x="1" y="72"/>
                    <a:pt x="1" y="156"/>
                  </a:cubicBezTo>
                  <a:cubicBezTo>
                    <a:pt x="1" y="251"/>
                    <a:pt x="72" y="322"/>
                    <a:pt x="168" y="322"/>
                  </a:cubicBezTo>
                  <a:lnTo>
                    <a:pt x="751" y="322"/>
                  </a:lnTo>
                  <a:cubicBezTo>
                    <a:pt x="834" y="322"/>
                    <a:pt x="918" y="251"/>
                    <a:pt x="918" y="156"/>
                  </a:cubicBezTo>
                  <a:cubicBezTo>
                    <a:pt x="918" y="72"/>
                    <a:pt x="834" y="1"/>
                    <a:pt x="7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212;p59">
              <a:extLst>
                <a:ext uri="{FF2B5EF4-FFF2-40B4-BE49-F238E27FC236}">
                  <a16:creationId xmlns:a16="http://schemas.microsoft.com/office/drawing/2014/main" id="{1233695F-1C57-4D48-B52F-BBD9471228E8}"/>
                </a:ext>
              </a:extLst>
            </p:cNvPr>
            <p:cNvSpPr/>
            <p:nvPr/>
          </p:nvSpPr>
          <p:spPr>
            <a:xfrm>
              <a:off x="3115906" y="4497704"/>
              <a:ext cx="10257" cy="10640"/>
            </a:xfrm>
            <a:custGeom>
              <a:avLst/>
              <a:gdLst/>
              <a:ahLst/>
              <a:cxnLst/>
              <a:rect l="l" t="t" r="r" b="b"/>
              <a:pathLst>
                <a:path w="322" h="334" extrusionOk="0">
                  <a:moveTo>
                    <a:pt x="155" y="0"/>
                  </a:moveTo>
                  <a:cubicBezTo>
                    <a:pt x="72" y="0"/>
                    <a:pt x="0" y="84"/>
                    <a:pt x="0" y="167"/>
                  </a:cubicBezTo>
                  <a:cubicBezTo>
                    <a:pt x="0" y="262"/>
                    <a:pt x="72" y="334"/>
                    <a:pt x="155" y="334"/>
                  </a:cubicBezTo>
                  <a:cubicBezTo>
                    <a:pt x="250" y="334"/>
                    <a:pt x="322" y="262"/>
                    <a:pt x="322" y="167"/>
                  </a:cubicBezTo>
                  <a:cubicBezTo>
                    <a:pt x="322" y="84"/>
                    <a:pt x="250"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213;p59">
              <a:extLst>
                <a:ext uri="{FF2B5EF4-FFF2-40B4-BE49-F238E27FC236}">
                  <a16:creationId xmlns:a16="http://schemas.microsoft.com/office/drawing/2014/main" id="{DD43100E-8C0F-BC48-BDC7-43F5511778A1}"/>
                </a:ext>
              </a:extLst>
            </p:cNvPr>
            <p:cNvSpPr/>
            <p:nvPr/>
          </p:nvSpPr>
          <p:spPr>
            <a:xfrm>
              <a:off x="2810958" y="4563676"/>
              <a:ext cx="353145" cy="72120"/>
            </a:xfrm>
            <a:custGeom>
              <a:avLst/>
              <a:gdLst/>
              <a:ahLst/>
              <a:cxnLst/>
              <a:rect l="l" t="t" r="r" b="b"/>
              <a:pathLst>
                <a:path w="11086" h="2264" extrusionOk="0">
                  <a:moveTo>
                    <a:pt x="418" y="1"/>
                  </a:moveTo>
                  <a:cubicBezTo>
                    <a:pt x="179" y="1"/>
                    <a:pt x="1" y="191"/>
                    <a:pt x="1" y="418"/>
                  </a:cubicBezTo>
                  <a:lnTo>
                    <a:pt x="1" y="1846"/>
                  </a:lnTo>
                  <a:cubicBezTo>
                    <a:pt x="1" y="2085"/>
                    <a:pt x="191" y="2263"/>
                    <a:pt x="418" y="2263"/>
                  </a:cubicBezTo>
                  <a:lnTo>
                    <a:pt x="8442" y="2263"/>
                  </a:lnTo>
                  <a:cubicBezTo>
                    <a:pt x="8526" y="2263"/>
                    <a:pt x="8597" y="2192"/>
                    <a:pt x="8597" y="2096"/>
                  </a:cubicBezTo>
                  <a:cubicBezTo>
                    <a:pt x="8597" y="2013"/>
                    <a:pt x="8526" y="1930"/>
                    <a:pt x="8442" y="1930"/>
                  </a:cubicBezTo>
                  <a:lnTo>
                    <a:pt x="418" y="1930"/>
                  </a:lnTo>
                  <a:cubicBezTo>
                    <a:pt x="370" y="1930"/>
                    <a:pt x="322" y="1894"/>
                    <a:pt x="322" y="1846"/>
                  </a:cubicBezTo>
                  <a:lnTo>
                    <a:pt x="322" y="418"/>
                  </a:lnTo>
                  <a:cubicBezTo>
                    <a:pt x="322" y="370"/>
                    <a:pt x="370" y="322"/>
                    <a:pt x="418" y="322"/>
                  </a:cubicBezTo>
                  <a:lnTo>
                    <a:pt x="1037" y="322"/>
                  </a:lnTo>
                  <a:lnTo>
                    <a:pt x="1037" y="584"/>
                  </a:lnTo>
                  <a:cubicBezTo>
                    <a:pt x="1037" y="668"/>
                    <a:pt x="1120" y="739"/>
                    <a:pt x="1203" y="739"/>
                  </a:cubicBezTo>
                  <a:cubicBezTo>
                    <a:pt x="1299" y="739"/>
                    <a:pt x="1370" y="668"/>
                    <a:pt x="1370" y="584"/>
                  </a:cubicBezTo>
                  <a:lnTo>
                    <a:pt x="1370" y="322"/>
                  </a:lnTo>
                  <a:lnTo>
                    <a:pt x="1834" y="322"/>
                  </a:lnTo>
                  <a:lnTo>
                    <a:pt x="1834" y="584"/>
                  </a:lnTo>
                  <a:cubicBezTo>
                    <a:pt x="1834" y="668"/>
                    <a:pt x="1906" y="739"/>
                    <a:pt x="1989" y="739"/>
                  </a:cubicBezTo>
                  <a:cubicBezTo>
                    <a:pt x="2084" y="739"/>
                    <a:pt x="2156" y="668"/>
                    <a:pt x="2156" y="584"/>
                  </a:cubicBezTo>
                  <a:lnTo>
                    <a:pt x="2156" y="322"/>
                  </a:lnTo>
                  <a:lnTo>
                    <a:pt x="2620" y="322"/>
                  </a:lnTo>
                  <a:lnTo>
                    <a:pt x="2620" y="584"/>
                  </a:lnTo>
                  <a:cubicBezTo>
                    <a:pt x="2620" y="668"/>
                    <a:pt x="2692" y="739"/>
                    <a:pt x="2787" y="739"/>
                  </a:cubicBezTo>
                  <a:cubicBezTo>
                    <a:pt x="2870" y="739"/>
                    <a:pt x="2942" y="668"/>
                    <a:pt x="2942" y="584"/>
                  </a:cubicBezTo>
                  <a:lnTo>
                    <a:pt x="2942" y="322"/>
                  </a:lnTo>
                  <a:lnTo>
                    <a:pt x="3406" y="322"/>
                  </a:lnTo>
                  <a:lnTo>
                    <a:pt x="3406" y="584"/>
                  </a:lnTo>
                  <a:cubicBezTo>
                    <a:pt x="3406" y="668"/>
                    <a:pt x="3477" y="739"/>
                    <a:pt x="3573" y="739"/>
                  </a:cubicBezTo>
                  <a:cubicBezTo>
                    <a:pt x="3656" y="739"/>
                    <a:pt x="3739" y="668"/>
                    <a:pt x="3739" y="584"/>
                  </a:cubicBezTo>
                  <a:lnTo>
                    <a:pt x="3739" y="322"/>
                  </a:lnTo>
                  <a:lnTo>
                    <a:pt x="4192" y="322"/>
                  </a:lnTo>
                  <a:lnTo>
                    <a:pt x="4192" y="584"/>
                  </a:lnTo>
                  <a:cubicBezTo>
                    <a:pt x="4192" y="668"/>
                    <a:pt x="4275" y="739"/>
                    <a:pt x="4358" y="739"/>
                  </a:cubicBezTo>
                  <a:cubicBezTo>
                    <a:pt x="4454" y="739"/>
                    <a:pt x="4525" y="668"/>
                    <a:pt x="4525" y="584"/>
                  </a:cubicBezTo>
                  <a:lnTo>
                    <a:pt x="4525" y="322"/>
                  </a:lnTo>
                  <a:lnTo>
                    <a:pt x="4990" y="322"/>
                  </a:lnTo>
                  <a:lnTo>
                    <a:pt x="4990" y="584"/>
                  </a:lnTo>
                  <a:cubicBezTo>
                    <a:pt x="4990" y="668"/>
                    <a:pt x="5061" y="739"/>
                    <a:pt x="5144" y="739"/>
                  </a:cubicBezTo>
                  <a:cubicBezTo>
                    <a:pt x="5240" y="739"/>
                    <a:pt x="5311" y="668"/>
                    <a:pt x="5311" y="584"/>
                  </a:cubicBezTo>
                  <a:lnTo>
                    <a:pt x="5311" y="322"/>
                  </a:lnTo>
                  <a:lnTo>
                    <a:pt x="5775" y="322"/>
                  </a:lnTo>
                  <a:lnTo>
                    <a:pt x="5775" y="584"/>
                  </a:lnTo>
                  <a:cubicBezTo>
                    <a:pt x="5775" y="668"/>
                    <a:pt x="5847" y="739"/>
                    <a:pt x="5942" y="739"/>
                  </a:cubicBezTo>
                  <a:cubicBezTo>
                    <a:pt x="6025" y="739"/>
                    <a:pt x="6097" y="668"/>
                    <a:pt x="6097" y="584"/>
                  </a:cubicBezTo>
                  <a:lnTo>
                    <a:pt x="6097" y="322"/>
                  </a:lnTo>
                  <a:lnTo>
                    <a:pt x="6561" y="322"/>
                  </a:lnTo>
                  <a:lnTo>
                    <a:pt x="6561" y="584"/>
                  </a:lnTo>
                  <a:cubicBezTo>
                    <a:pt x="6561" y="668"/>
                    <a:pt x="6633" y="739"/>
                    <a:pt x="6728" y="739"/>
                  </a:cubicBezTo>
                  <a:cubicBezTo>
                    <a:pt x="6811" y="739"/>
                    <a:pt x="6895" y="668"/>
                    <a:pt x="6895" y="584"/>
                  </a:cubicBezTo>
                  <a:lnTo>
                    <a:pt x="6895" y="322"/>
                  </a:lnTo>
                  <a:lnTo>
                    <a:pt x="7347" y="322"/>
                  </a:lnTo>
                  <a:lnTo>
                    <a:pt x="7347" y="584"/>
                  </a:lnTo>
                  <a:cubicBezTo>
                    <a:pt x="7347" y="668"/>
                    <a:pt x="7430" y="739"/>
                    <a:pt x="7514" y="739"/>
                  </a:cubicBezTo>
                  <a:cubicBezTo>
                    <a:pt x="7609" y="739"/>
                    <a:pt x="7680" y="668"/>
                    <a:pt x="7680" y="584"/>
                  </a:cubicBezTo>
                  <a:lnTo>
                    <a:pt x="7680" y="322"/>
                  </a:lnTo>
                  <a:lnTo>
                    <a:pt x="8145" y="322"/>
                  </a:lnTo>
                  <a:lnTo>
                    <a:pt x="8145" y="584"/>
                  </a:lnTo>
                  <a:cubicBezTo>
                    <a:pt x="8145" y="668"/>
                    <a:pt x="8216" y="739"/>
                    <a:pt x="8299" y="739"/>
                  </a:cubicBezTo>
                  <a:cubicBezTo>
                    <a:pt x="8395" y="739"/>
                    <a:pt x="8466" y="668"/>
                    <a:pt x="8466" y="584"/>
                  </a:cubicBezTo>
                  <a:lnTo>
                    <a:pt x="8466" y="322"/>
                  </a:lnTo>
                  <a:lnTo>
                    <a:pt x="8930" y="322"/>
                  </a:lnTo>
                  <a:lnTo>
                    <a:pt x="8930" y="584"/>
                  </a:lnTo>
                  <a:cubicBezTo>
                    <a:pt x="8930" y="668"/>
                    <a:pt x="9002" y="739"/>
                    <a:pt x="9097" y="739"/>
                  </a:cubicBezTo>
                  <a:cubicBezTo>
                    <a:pt x="9181" y="739"/>
                    <a:pt x="9252" y="668"/>
                    <a:pt x="9252" y="584"/>
                  </a:cubicBezTo>
                  <a:lnTo>
                    <a:pt x="9252" y="322"/>
                  </a:lnTo>
                  <a:lnTo>
                    <a:pt x="9716" y="322"/>
                  </a:lnTo>
                  <a:lnTo>
                    <a:pt x="9716" y="584"/>
                  </a:lnTo>
                  <a:cubicBezTo>
                    <a:pt x="9716" y="668"/>
                    <a:pt x="9788" y="739"/>
                    <a:pt x="9883" y="739"/>
                  </a:cubicBezTo>
                  <a:cubicBezTo>
                    <a:pt x="9966" y="739"/>
                    <a:pt x="10050" y="668"/>
                    <a:pt x="10050" y="584"/>
                  </a:cubicBezTo>
                  <a:lnTo>
                    <a:pt x="10050" y="322"/>
                  </a:lnTo>
                  <a:lnTo>
                    <a:pt x="10669" y="322"/>
                  </a:lnTo>
                  <a:cubicBezTo>
                    <a:pt x="10716" y="322"/>
                    <a:pt x="10764" y="370"/>
                    <a:pt x="10764" y="418"/>
                  </a:cubicBezTo>
                  <a:lnTo>
                    <a:pt x="10764" y="1846"/>
                  </a:lnTo>
                  <a:cubicBezTo>
                    <a:pt x="10764" y="1894"/>
                    <a:pt x="10716" y="1930"/>
                    <a:pt x="10669" y="1930"/>
                  </a:cubicBezTo>
                  <a:lnTo>
                    <a:pt x="9192" y="1930"/>
                  </a:lnTo>
                  <a:cubicBezTo>
                    <a:pt x="9109" y="1930"/>
                    <a:pt x="9038" y="2013"/>
                    <a:pt x="9038" y="2096"/>
                  </a:cubicBezTo>
                  <a:cubicBezTo>
                    <a:pt x="9038" y="2192"/>
                    <a:pt x="9109" y="2263"/>
                    <a:pt x="9192" y="2263"/>
                  </a:cubicBezTo>
                  <a:lnTo>
                    <a:pt x="10669" y="2263"/>
                  </a:lnTo>
                  <a:cubicBezTo>
                    <a:pt x="10907" y="2263"/>
                    <a:pt x="11086" y="2073"/>
                    <a:pt x="11086" y="1846"/>
                  </a:cubicBezTo>
                  <a:lnTo>
                    <a:pt x="11086" y="418"/>
                  </a:lnTo>
                  <a:cubicBezTo>
                    <a:pt x="11062" y="191"/>
                    <a:pt x="10883" y="1"/>
                    <a:pt x="106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Title 1">
            <a:extLst>
              <a:ext uri="{FF2B5EF4-FFF2-40B4-BE49-F238E27FC236}">
                <a16:creationId xmlns:a16="http://schemas.microsoft.com/office/drawing/2014/main" id="{99047A22-0C90-6D4E-AA9A-CBB000B1A30D}"/>
              </a:ext>
            </a:extLst>
          </p:cNvPr>
          <p:cNvSpPr txBox="1">
            <a:spLocks/>
          </p:cNvSpPr>
          <p:nvPr/>
        </p:nvSpPr>
        <p:spPr>
          <a:xfrm>
            <a:off x="3152542" y="2984611"/>
            <a:ext cx="1141502"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VN" sz="1300" dirty="0"/>
              <a:t>Software</a:t>
            </a:r>
          </a:p>
          <a:p>
            <a:pPr algn="ctr"/>
            <a:r>
              <a:rPr lang="en-VN" sz="1300" dirty="0"/>
              <a:t>Development</a:t>
            </a:r>
          </a:p>
        </p:txBody>
      </p:sp>
      <p:sp>
        <p:nvSpPr>
          <p:cNvPr id="31" name="Google Shape;11345;p60">
            <a:extLst>
              <a:ext uri="{FF2B5EF4-FFF2-40B4-BE49-F238E27FC236}">
                <a16:creationId xmlns:a16="http://schemas.microsoft.com/office/drawing/2014/main" id="{4C690A42-D335-044D-8890-05E2DF4081DB}"/>
              </a:ext>
            </a:extLst>
          </p:cNvPr>
          <p:cNvSpPr/>
          <p:nvPr/>
        </p:nvSpPr>
        <p:spPr>
          <a:xfrm>
            <a:off x="3524891" y="2688271"/>
            <a:ext cx="389187" cy="355927"/>
          </a:xfrm>
          <a:custGeom>
            <a:avLst/>
            <a:gdLst/>
            <a:ahLst/>
            <a:cxnLst/>
            <a:rect l="l" t="t" r="r" b="b"/>
            <a:pathLst>
              <a:path w="12228" h="11183" extrusionOk="0">
                <a:moveTo>
                  <a:pt x="4560" y="3991"/>
                </a:moveTo>
                <a:cubicBezTo>
                  <a:pt x="4739" y="3991"/>
                  <a:pt x="4894" y="4146"/>
                  <a:pt x="4894" y="4324"/>
                </a:cubicBezTo>
                <a:cubicBezTo>
                  <a:pt x="4894" y="4503"/>
                  <a:pt x="4739" y="4646"/>
                  <a:pt x="4560" y="4646"/>
                </a:cubicBezTo>
                <a:cubicBezTo>
                  <a:pt x="4382" y="4646"/>
                  <a:pt x="4239" y="4503"/>
                  <a:pt x="4239" y="4324"/>
                </a:cubicBezTo>
                <a:cubicBezTo>
                  <a:pt x="4251" y="4134"/>
                  <a:pt x="4382" y="3991"/>
                  <a:pt x="4560" y="3991"/>
                </a:cubicBezTo>
                <a:close/>
                <a:moveTo>
                  <a:pt x="5930" y="1419"/>
                </a:moveTo>
                <a:lnTo>
                  <a:pt x="5930" y="2003"/>
                </a:lnTo>
                <a:lnTo>
                  <a:pt x="5941" y="4051"/>
                </a:lnTo>
                <a:lnTo>
                  <a:pt x="5965" y="5872"/>
                </a:lnTo>
                <a:lnTo>
                  <a:pt x="1619" y="4908"/>
                </a:lnTo>
                <a:cubicBezTo>
                  <a:pt x="1869" y="3801"/>
                  <a:pt x="2548" y="2848"/>
                  <a:pt x="3489" y="2229"/>
                </a:cubicBezTo>
                <a:lnTo>
                  <a:pt x="4275" y="3670"/>
                </a:lnTo>
                <a:cubicBezTo>
                  <a:pt x="4025" y="3777"/>
                  <a:pt x="3858" y="4027"/>
                  <a:pt x="3858" y="4313"/>
                </a:cubicBezTo>
                <a:cubicBezTo>
                  <a:pt x="3858" y="4694"/>
                  <a:pt x="4179" y="5027"/>
                  <a:pt x="4572" y="5027"/>
                </a:cubicBezTo>
                <a:cubicBezTo>
                  <a:pt x="4965" y="5027"/>
                  <a:pt x="5287" y="4705"/>
                  <a:pt x="5287" y="4313"/>
                </a:cubicBezTo>
                <a:cubicBezTo>
                  <a:pt x="5287" y="3967"/>
                  <a:pt x="5037" y="3670"/>
                  <a:pt x="4715" y="3610"/>
                </a:cubicBezTo>
                <a:lnTo>
                  <a:pt x="3846" y="2015"/>
                </a:lnTo>
                <a:cubicBezTo>
                  <a:pt x="4477" y="1657"/>
                  <a:pt x="5168" y="1455"/>
                  <a:pt x="5930" y="1419"/>
                </a:cubicBezTo>
                <a:close/>
                <a:moveTo>
                  <a:pt x="6287" y="4265"/>
                </a:moveTo>
                <a:cubicBezTo>
                  <a:pt x="7227" y="4348"/>
                  <a:pt x="7965" y="5158"/>
                  <a:pt x="7965" y="6122"/>
                </a:cubicBezTo>
                <a:cubicBezTo>
                  <a:pt x="7965" y="6491"/>
                  <a:pt x="7846" y="6872"/>
                  <a:pt x="7644" y="7170"/>
                </a:cubicBezTo>
                <a:lnTo>
                  <a:pt x="6287" y="6039"/>
                </a:lnTo>
                <a:lnTo>
                  <a:pt x="6287" y="4265"/>
                </a:lnTo>
                <a:close/>
                <a:moveTo>
                  <a:pt x="6477" y="348"/>
                </a:moveTo>
                <a:cubicBezTo>
                  <a:pt x="9501" y="526"/>
                  <a:pt x="11871" y="3039"/>
                  <a:pt x="11871" y="6063"/>
                </a:cubicBezTo>
                <a:cubicBezTo>
                  <a:pt x="11835" y="7349"/>
                  <a:pt x="11454" y="8539"/>
                  <a:pt x="10728" y="9516"/>
                </a:cubicBezTo>
                <a:cubicBezTo>
                  <a:pt x="10692" y="9563"/>
                  <a:pt x="10644" y="9575"/>
                  <a:pt x="10609" y="9575"/>
                </a:cubicBezTo>
                <a:cubicBezTo>
                  <a:pt x="10561" y="9575"/>
                  <a:pt x="10513" y="9563"/>
                  <a:pt x="10490" y="9527"/>
                </a:cubicBezTo>
                <a:lnTo>
                  <a:pt x="9537" y="8730"/>
                </a:lnTo>
                <a:cubicBezTo>
                  <a:pt x="10013" y="8123"/>
                  <a:pt x="10311" y="7384"/>
                  <a:pt x="10394" y="6610"/>
                </a:cubicBezTo>
                <a:cubicBezTo>
                  <a:pt x="10406" y="6491"/>
                  <a:pt x="10323" y="6396"/>
                  <a:pt x="10204" y="6396"/>
                </a:cubicBezTo>
                <a:cubicBezTo>
                  <a:pt x="10097" y="6396"/>
                  <a:pt x="10025" y="6468"/>
                  <a:pt x="10013" y="6551"/>
                </a:cubicBezTo>
                <a:cubicBezTo>
                  <a:pt x="9930" y="7206"/>
                  <a:pt x="9680" y="7849"/>
                  <a:pt x="9299" y="8384"/>
                </a:cubicBezTo>
                <a:cubicBezTo>
                  <a:pt x="9275" y="8396"/>
                  <a:pt x="9263" y="8432"/>
                  <a:pt x="9251" y="8444"/>
                </a:cubicBezTo>
                <a:cubicBezTo>
                  <a:pt x="9251" y="8444"/>
                  <a:pt x="9251" y="8456"/>
                  <a:pt x="9239" y="8456"/>
                </a:cubicBezTo>
                <a:lnTo>
                  <a:pt x="7954" y="7372"/>
                </a:lnTo>
                <a:cubicBezTo>
                  <a:pt x="8227" y="7003"/>
                  <a:pt x="8370" y="6539"/>
                  <a:pt x="8370" y="6075"/>
                </a:cubicBezTo>
                <a:cubicBezTo>
                  <a:pt x="8370" y="4908"/>
                  <a:pt x="7465" y="3920"/>
                  <a:pt x="6299" y="3836"/>
                </a:cubicBezTo>
                <a:lnTo>
                  <a:pt x="6287" y="2146"/>
                </a:lnTo>
                <a:lnTo>
                  <a:pt x="6418" y="2146"/>
                </a:lnTo>
                <a:cubicBezTo>
                  <a:pt x="6453" y="2146"/>
                  <a:pt x="6501" y="2146"/>
                  <a:pt x="6525" y="2169"/>
                </a:cubicBezTo>
                <a:cubicBezTo>
                  <a:pt x="8358" y="2360"/>
                  <a:pt x="9811" y="3812"/>
                  <a:pt x="10025" y="5646"/>
                </a:cubicBezTo>
                <a:cubicBezTo>
                  <a:pt x="10037" y="5753"/>
                  <a:pt x="10109" y="5813"/>
                  <a:pt x="10216" y="5813"/>
                </a:cubicBezTo>
                <a:cubicBezTo>
                  <a:pt x="10335" y="5813"/>
                  <a:pt x="10430" y="5706"/>
                  <a:pt x="10406" y="5598"/>
                </a:cubicBezTo>
                <a:cubicBezTo>
                  <a:pt x="10192" y="3503"/>
                  <a:pt x="8430" y="1848"/>
                  <a:pt x="6299" y="1765"/>
                </a:cubicBezTo>
                <a:lnTo>
                  <a:pt x="6299" y="526"/>
                </a:lnTo>
                <a:cubicBezTo>
                  <a:pt x="6299" y="479"/>
                  <a:pt x="6322" y="443"/>
                  <a:pt x="6346" y="407"/>
                </a:cubicBezTo>
                <a:cubicBezTo>
                  <a:pt x="6382" y="360"/>
                  <a:pt x="6418" y="348"/>
                  <a:pt x="6477" y="348"/>
                </a:cubicBezTo>
                <a:close/>
                <a:moveTo>
                  <a:pt x="1477" y="5277"/>
                </a:moveTo>
                <a:lnTo>
                  <a:pt x="5870" y="6241"/>
                </a:lnTo>
                <a:lnTo>
                  <a:pt x="4667" y="10575"/>
                </a:lnTo>
                <a:cubicBezTo>
                  <a:pt x="2774" y="9980"/>
                  <a:pt x="1405" y="8206"/>
                  <a:pt x="1405" y="6110"/>
                </a:cubicBezTo>
                <a:cubicBezTo>
                  <a:pt x="1405" y="5825"/>
                  <a:pt x="1441" y="5539"/>
                  <a:pt x="1477" y="5277"/>
                </a:cubicBezTo>
                <a:close/>
                <a:moveTo>
                  <a:pt x="6215" y="6468"/>
                </a:moveTo>
                <a:lnTo>
                  <a:pt x="7549" y="7599"/>
                </a:lnTo>
                <a:lnTo>
                  <a:pt x="9132" y="8920"/>
                </a:lnTo>
                <a:lnTo>
                  <a:pt x="9573" y="9289"/>
                </a:lnTo>
                <a:cubicBezTo>
                  <a:pt x="8680" y="10266"/>
                  <a:pt x="7430" y="10813"/>
                  <a:pt x="6108" y="10813"/>
                </a:cubicBezTo>
                <a:cubicBezTo>
                  <a:pt x="5739" y="10813"/>
                  <a:pt x="5382" y="10766"/>
                  <a:pt x="5037" y="10694"/>
                </a:cubicBezTo>
                <a:lnTo>
                  <a:pt x="6215" y="6468"/>
                </a:lnTo>
                <a:close/>
                <a:moveTo>
                  <a:pt x="6429" y="1"/>
                </a:moveTo>
                <a:cubicBezTo>
                  <a:pt x="6297" y="1"/>
                  <a:pt x="6159" y="59"/>
                  <a:pt x="6060" y="157"/>
                </a:cubicBezTo>
                <a:cubicBezTo>
                  <a:pt x="5953" y="264"/>
                  <a:pt x="5882" y="407"/>
                  <a:pt x="5882" y="562"/>
                </a:cubicBezTo>
                <a:lnTo>
                  <a:pt x="5882" y="1038"/>
                </a:lnTo>
                <a:cubicBezTo>
                  <a:pt x="5084" y="1062"/>
                  <a:pt x="4310" y="1288"/>
                  <a:pt x="3620" y="1669"/>
                </a:cubicBezTo>
                <a:lnTo>
                  <a:pt x="3191" y="872"/>
                </a:lnTo>
                <a:cubicBezTo>
                  <a:pt x="3155" y="812"/>
                  <a:pt x="3084" y="764"/>
                  <a:pt x="3024" y="764"/>
                </a:cubicBezTo>
                <a:lnTo>
                  <a:pt x="393" y="764"/>
                </a:lnTo>
                <a:lnTo>
                  <a:pt x="393" y="443"/>
                </a:lnTo>
                <a:cubicBezTo>
                  <a:pt x="393" y="336"/>
                  <a:pt x="298" y="241"/>
                  <a:pt x="203" y="241"/>
                </a:cubicBezTo>
                <a:cubicBezTo>
                  <a:pt x="95" y="241"/>
                  <a:pt x="0" y="336"/>
                  <a:pt x="0" y="443"/>
                </a:cubicBezTo>
                <a:lnTo>
                  <a:pt x="0" y="1467"/>
                </a:lnTo>
                <a:cubicBezTo>
                  <a:pt x="0" y="1574"/>
                  <a:pt x="95" y="1657"/>
                  <a:pt x="203" y="1657"/>
                </a:cubicBezTo>
                <a:cubicBezTo>
                  <a:pt x="298" y="1657"/>
                  <a:pt x="393" y="1562"/>
                  <a:pt x="393" y="1467"/>
                </a:cubicBezTo>
                <a:lnTo>
                  <a:pt x="393" y="1157"/>
                </a:lnTo>
                <a:lnTo>
                  <a:pt x="2917" y="1157"/>
                </a:lnTo>
                <a:lnTo>
                  <a:pt x="3310" y="1872"/>
                </a:lnTo>
                <a:cubicBezTo>
                  <a:pt x="3024" y="2062"/>
                  <a:pt x="2762" y="2277"/>
                  <a:pt x="2501" y="2527"/>
                </a:cubicBezTo>
                <a:cubicBezTo>
                  <a:pt x="1548" y="3467"/>
                  <a:pt x="1036" y="4753"/>
                  <a:pt x="1036" y="6098"/>
                </a:cubicBezTo>
                <a:cubicBezTo>
                  <a:pt x="1036" y="8885"/>
                  <a:pt x="3310" y="11182"/>
                  <a:pt x="6120" y="11182"/>
                </a:cubicBezTo>
                <a:cubicBezTo>
                  <a:pt x="7573" y="11182"/>
                  <a:pt x="8918" y="10575"/>
                  <a:pt x="9882" y="9516"/>
                </a:cubicBezTo>
                <a:lnTo>
                  <a:pt x="10240" y="9813"/>
                </a:lnTo>
                <a:cubicBezTo>
                  <a:pt x="10347" y="9908"/>
                  <a:pt x="10466" y="9944"/>
                  <a:pt x="10597" y="9944"/>
                </a:cubicBezTo>
                <a:lnTo>
                  <a:pt x="10656" y="9944"/>
                </a:lnTo>
                <a:cubicBezTo>
                  <a:pt x="10811" y="9932"/>
                  <a:pt x="10942" y="9837"/>
                  <a:pt x="11037" y="9718"/>
                </a:cubicBezTo>
                <a:cubicBezTo>
                  <a:pt x="11823" y="8670"/>
                  <a:pt x="12228" y="7420"/>
                  <a:pt x="12228" y="6098"/>
                </a:cubicBezTo>
                <a:cubicBezTo>
                  <a:pt x="12228" y="2884"/>
                  <a:pt x="9692" y="205"/>
                  <a:pt x="6465" y="2"/>
                </a:cubicBezTo>
                <a:cubicBezTo>
                  <a:pt x="6453" y="1"/>
                  <a:pt x="6441" y="1"/>
                  <a:pt x="6429" y="1"/>
                </a:cubicBezTo>
                <a:close/>
              </a:path>
            </a:pathLst>
          </a:custGeom>
          <a:gradFill>
            <a:gsLst>
              <a:gs pos="0">
                <a:schemeClr val="accent6"/>
              </a:gs>
              <a:gs pos="100000">
                <a:schemeClr val="accent4"/>
              </a:gs>
            </a:gsLst>
            <a:lin ang="5400000" scaled="1"/>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Title 1">
            <a:extLst>
              <a:ext uri="{FF2B5EF4-FFF2-40B4-BE49-F238E27FC236}">
                <a16:creationId xmlns:a16="http://schemas.microsoft.com/office/drawing/2014/main" id="{49B94135-4C66-2E40-8F86-6B93F9952853}"/>
              </a:ext>
            </a:extLst>
          </p:cNvPr>
          <p:cNvSpPr txBox="1">
            <a:spLocks/>
          </p:cNvSpPr>
          <p:nvPr/>
        </p:nvSpPr>
        <p:spPr>
          <a:xfrm>
            <a:off x="3892983" y="4084799"/>
            <a:ext cx="1141502" cy="3897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VN" sz="1800" dirty="0"/>
              <a:t>Business</a:t>
            </a:r>
          </a:p>
        </p:txBody>
      </p:sp>
      <p:grpSp>
        <p:nvGrpSpPr>
          <p:cNvPr id="38" name="Google Shape;11201;p60">
            <a:extLst>
              <a:ext uri="{FF2B5EF4-FFF2-40B4-BE49-F238E27FC236}">
                <a16:creationId xmlns:a16="http://schemas.microsoft.com/office/drawing/2014/main" id="{9A50E05E-F712-9646-80B6-665282CA9FE8}"/>
              </a:ext>
            </a:extLst>
          </p:cNvPr>
          <p:cNvGrpSpPr/>
          <p:nvPr/>
        </p:nvGrpSpPr>
        <p:grpSpPr>
          <a:xfrm>
            <a:off x="4272778" y="3745710"/>
            <a:ext cx="377824" cy="324418"/>
            <a:chOff x="848978" y="4297637"/>
            <a:chExt cx="377824" cy="324418"/>
          </a:xfrm>
          <a:solidFill>
            <a:schemeClr val="accent4"/>
          </a:solidFill>
        </p:grpSpPr>
        <p:sp>
          <p:nvSpPr>
            <p:cNvPr id="39" name="Google Shape;11202;p60">
              <a:extLst>
                <a:ext uri="{FF2B5EF4-FFF2-40B4-BE49-F238E27FC236}">
                  <a16:creationId xmlns:a16="http://schemas.microsoft.com/office/drawing/2014/main" id="{1A5A69FA-DCF3-CB43-9778-A6DA50B8D372}"/>
                </a:ext>
              </a:extLst>
            </p:cNvPr>
            <p:cNvSpPr/>
            <p:nvPr/>
          </p:nvSpPr>
          <p:spPr>
            <a:xfrm>
              <a:off x="848978" y="4297637"/>
              <a:ext cx="377824" cy="324418"/>
            </a:xfrm>
            <a:custGeom>
              <a:avLst/>
              <a:gdLst/>
              <a:ahLst/>
              <a:cxnLst/>
              <a:rect l="l" t="t" r="r" b="b"/>
              <a:pathLst>
                <a:path w="11871" h="10193" extrusionOk="0">
                  <a:moveTo>
                    <a:pt x="6787" y="358"/>
                  </a:moveTo>
                  <a:cubicBezTo>
                    <a:pt x="6965" y="358"/>
                    <a:pt x="7132" y="465"/>
                    <a:pt x="7168" y="655"/>
                  </a:cubicBezTo>
                  <a:lnTo>
                    <a:pt x="7382" y="1679"/>
                  </a:lnTo>
                  <a:lnTo>
                    <a:pt x="4465" y="1679"/>
                  </a:lnTo>
                  <a:lnTo>
                    <a:pt x="4703" y="655"/>
                  </a:lnTo>
                  <a:cubicBezTo>
                    <a:pt x="4751" y="465"/>
                    <a:pt x="4906" y="358"/>
                    <a:pt x="5084" y="358"/>
                  </a:cubicBezTo>
                  <a:close/>
                  <a:moveTo>
                    <a:pt x="2786" y="2024"/>
                  </a:moveTo>
                  <a:lnTo>
                    <a:pt x="2786" y="5751"/>
                  </a:lnTo>
                  <a:lnTo>
                    <a:pt x="2381" y="5751"/>
                  </a:lnTo>
                  <a:lnTo>
                    <a:pt x="2381" y="2024"/>
                  </a:lnTo>
                  <a:close/>
                  <a:moveTo>
                    <a:pt x="9478" y="2024"/>
                  </a:moveTo>
                  <a:lnTo>
                    <a:pt x="9478" y="5751"/>
                  </a:lnTo>
                  <a:lnTo>
                    <a:pt x="9085" y="5751"/>
                  </a:lnTo>
                  <a:lnTo>
                    <a:pt x="9085" y="2024"/>
                  </a:lnTo>
                  <a:close/>
                  <a:moveTo>
                    <a:pt x="2048" y="2024"/>
                  </a:moveTo>
                  <a:lnTo>
                    <a:pt x="2048" y="5751"/>
                  </a:lnTo>
                  <a:lnTo>
                    <a:pt x="2024" y="5751"/>
                  </a:lnTo>
                  <a:cubicBezTo>
                    <a:pt x="1834" y="5751"/>
                    <a:pt x="1667" y="5918"/>
                    <a:pt x="1667" y="6108"/>
                  </a:cubicBezTo>
                  <a:lnTo>
                    <a:pt x="1667" y="6501"/>
                  </a:lnTo>
                  <a:lnTo>
                    <a:pt x="1655" y="6501"/>
                  </a:lnTo>
                  <a:cubicBezTo>
                    <a:pt x="929" y="6501"/>
                    <a:pt x="345" y="5906"/>
                    <a:pt x="345" y="5191"/>
                  </a:cubicBezTo>
                  <a:lnTo>
                    <a:pt x="345" y="2584"/>
                  </a:lnTo>
                  <a:cubicBezTo>
                    <a:pt x="345" y="2274"/>
                    <a:pt x="595" y="2024"/>
                    <a:pt x="917" y="2024"/>
                  </a:cubicBezTo>
                  <a:close/>
                  <a:moveTo>
                    <a:pt x="8727" y="2024"/>
                  </a:moveTo>
                  <a:lnTo>
                    <a:pt x="8727" y="5751"/>
                  </a:lnTo>
                  <a:lnTo>
                    <a:pt x="8716" y="5751"/>
                  </a:lnTo>
                  <a:cubicBezTo>
                    <a:pt x="8513" y="5751"/>
                    <a:pt x="8358" y="5918"/>
                    <a:pt x="8358" y="6108"/>
                  </a:cubicBezTo>
                  <a:lnTo>
                    <a:pt x="8358" y="6501"/>
                  </a:lnTo>
                  <a:lnTo>
                    <a:pt x="3501" y="6501"/>
                  </a:lnTo>
                  <a:lnTo>
                    <a:pt x="3501" y="6108"/>
                  </a:lnTo>
                  <a:cubicBezTo>
                    <a:pt x="3501" y="5918"/>
                    <a:pt x="3334" y="5751"/>
                    <a:pt x="3143" y="5751"/>
                  </a:cubicBezTo>
                  <a:lnTo>
                    <a:pt x="3132" y="5751"/>
                  </a:lnTo>
                  <a:lnTo>
                    <a:pt x="3132" y="2024"/>
                  </a:lnTo>
                  <a:close/>
                  <a:moveTo>
                    <a:pt x="10942" y="2024"/>
                  </a:moveTo>
                  <a:cubicBezTo>
                    <a:pt x="11252" y="2024"/>
                    <a:pt x="11514" y="2274"/>
                    <a:pt x="11514" y="2584"/>
                  </a:cubicBezTo>
                  <a:lnTo>
                    <a:pt x="11514" y="5191"/>
                  </a:lnTo>
                  <a:cubicBezTo>
                    <a:pt x="11514" y="5906"/>
                    <a:pt x="10930" y="6501"/>
                    <a:pt x="10204" y="6501"/>
                  </a:cubicBezTo>
                  <a:lnTo>
                    <a:pt x="10180" y="6108"/>
                  </a:lnTo>
                  <a:cubicBezTo>
                    <a:pt x="10180" y="5918"/>
                    <a:pt x="10025" y="5751"/>
                    <a:pt x="9823" y="5751"/>
                  </a:cubicBezTo>
                  <a:lnTo>
                    <a:pt x="9811" y="5751"/>
                  </a:lnTo>
                  <a:lnTo>
                    <a:pt x="9811" y="2024"/>
                  </a:lnTo>
                  <a:close/>
                  <a:moveTo>
                    <a:pt x="3143" y="6096"/>
                  </a:moveTo>
                  <a:cubicBezTo>
                    <a:pt x="3143" y="6096"/>
                    <a:pt x="3155" y="6096"/>
                    <a:pt x="3155" y="6108"/>
                  </a:cubicBezTo>
                  <a:lnTo>
                    <a:pt x="3155" y="7037"/>
                  </a:lnTo>
                  <a:cubicBezTo>
                    <a:pt x="3155" y="7037"/>
                    <a:pt x="3155" y="7049"/>
                    <a:pt x="3143" y="7049"/>
                  </a:cubicBezTo>
                  <a:lnTo>
                    <a:pt x="2024" y="7049"/>
                  </a:lnTo>
                  <a:cubicBezTo>
                    <a:pt x="2024" y="7049"/>
                    <a:pt x="2012" y="7049"/>
                    <a:pt x="2012" y="7037"/>
                  </a:cubicBezTo>
                  <a:lnTo>
                    <a:pt x="2012" y="6108"/>
                  </a:lnTo>
                  <a:cubicBezTo>
                    <a:pt x="2012" y="6108"/>
                    <a:pt x="2012" y="6096"/>
                    <a:pt x="2024" y="6096"/>
                  </a:cubicBezTo>
                  <a:lnTo>
                    <a:pt x="2417" y="6096"/>
                  </a:lnTo>
                  <a:lnTo>
                    <a:pt x="2417" y="6489"/>
                  </a:lnTo>
                  <a:cubicBezTo>
                    <a:pt x="2417" y="6585"/>
                    <a:pt x="2489" y="6668"/>
                    <a:pt x="2584" y="6668"/>
                  </a:cubicBezTo>
                  <a:cubicBezTo>
                    <a:pt x="2667" y="6668"/>
                    <a:pt x="2762" y="6585"/>
                    <a:pt x="2762" y="6489"/>
                  </a:cubicBezTo>
                  <a:lnTo>
                    <a:pt x="2762" y="6096"/>
                  </a:lnTo>
                  <a:close/>
                  <a:moveTo>
                    <a:pt x="9847" y="6108"/>
                  </a:moveTo>
                  <a:cubicBezTo>
                    <a:pt x="9847" y="6108"/>
                    <a:pt x="9859" y="6108"/>
                    <a:pt x="9859" y="6120"/>
                  </a:cubicBezTo>
                  <a:lnTo>
                    <a:pt x="9847" y="7049"/>
                  </a:lnTo>
                  <a:lnTo>
                    <a:pt x="8716" y="7061"/>
                  </a:lnTo>
                  <a:cubicBezTo>
                    <a:pt x="8716" y="7061"/>
                    <a:pt x="8692" y="7061"/>
                    <a:pt x="8692" y="7049"/>
                  </a:cubicBezTo>
                  <a:lnTo>
                    <a:pt x="8692" y="6120"/>
                  </a:lnTo>
                  <a:cubicBezTo>
                    <a:pt x="8692" y="6120"/>
                    <a:pt x="8692" y="6108"/>
                    <a:pt x="8716" y="6108"/>
                  </a:cubicBezTo>
                  <a:lnTo>
                    <a:pt x="9097" y="6108"/>
                  </a:lnTo>
                  <a:lnTo>
                    <a:pt x="9097" y="6501"/>
                  </a:lnTo>
                  <a:cubicBezTo>
                    <a:pt x="9097" y="6585"/>
                    <a:pt x="9168" y="6680"/>
                    <a:pt x="9275" y="6680"/>
                  </a:cubicBezTo>
                  <a:cubicBezTo>
                    <a:pt x="9370" y="6680"/>
                    <a:pt x="9454" y="6608"/>
                    <a:pt x="9454" y="6501"/>
                  </a:cubicBezTo>
                  <a:lnTo>
                    <a:pt x="9454" y="6108"/>
                  </a:lnTo>
                  <a:close/>
                  <a:moveTo>
                    <a:pt x="703" y="6561"/>
                  </a:moveTo>
                  <a:cubicBezTo>
                    <a:pt x="976" y="6739"/>
                    <a:pt x="1298" y="6858"/>
                    <a:pt x="1643" y="6858"/>
                  </a:cubicBezTo>
                  <a:lnTo>
                    <a:pt x="1655" y="6858"/>
                  </a:lnTo>
                  <a:lnTo>
                    <a:pt x="1655" y="7049"/>
                  </a:lnTo>
                  <a:cubicBezTo>
                    <a:pt x="1655" y="7239"/>
                    <a:pt x="1822" y="7406"/>
                    <a:pt x="2012" y="7406"/>
                  </a:cubicBezTo>
                  <a:lnTo>
                    <a:pt x="2774" y="7406"/>
                  </a:lnTo>
                  <a:lnTo>
                    <a:pt x="2774" y="9847"/>
                  </a:lnTo>
                  <a:lnTo>
                    <a:pt x="2381" y="9847"/>
                  </a:lnTo>
                  <a:lnTo>
                    <a:pt x="2381" y="7978"/>
                  </a:lnTo>
                  <a:cubicBezTo>
                    <a:pt x="2381" y="7882"/>
                    <a:pt x="2310" y="7799"/>
                    <a:pt x="2203" y="7799"/>
                  </a:cubicBezTo>
                  <a:cubicBezTo>
                    <a:pt x="2108" y="7799"/>
                    <a:pt x="2024" y="7870"/>
                    <a:pt x="2024" y="7978"/>
                  </a:cubicBezTo>
                  <a:lnTo>
                    <a:pt x="2024" y="9847"/>
                  </a:lnTo>
                  <a:lnTo>
                    <a:pt x="1096" y="9847"/>
                  </a:lnTo>
                  <a:cubicBezTo>
                    <a:pt x="881" y="9847"/>
                    <a:pt x="703" y="9668"/>
                    <a:pt x="703" y="9466"/>
                  </a:cubicBezTo>
                  <a:lnTo>
                    <a:pt x="703" y="6561"/>
                  </a:lnTo>
                  <a:close/>
                  <a:moveTo>
                    <a:pt x="8335" y="6858"/>
                  </a:moveTo>
                  <a:lnTo>
                    <a:pt x="8335" y="7049"/>
                  </a:lnTo>
                  <a:cubicBezTo>
                    <a:pt x="8335" y="7239"/>
                    <a:pt x="8501" y="7406"/>
                    <a:pt x="8692" y="7406"/>
                  </a:cubicBezTo>
                  <a:lnTo>
                    <a:pt x="9454" y="7406"/>
                  </a:lnTo>
                  <a:lnTo>
                    <a:pt x="9466" y="9847"/>
                  </a:lnTo>
                  <a:lnTo>
                    <a:pt x="9073" y="9847"/>
                  </a:lnTo>
                  <a:lnTo>
                    <a:pt x="9073" y="7978"/>
                  </a:lnTo>
                  <a:cubicBezTo>
                    <a:pt x="9073" y="7882"/>
                    <a:pt x="8989" y="7799"/>
                    <a:pt x="8894" y="7799"/>
                  </a:cubicBezTo>
                  <a:cubicBezTo>
                    <a:pt x="8787" y="7799"/>
                    <a:pt x="8716" y="7870"/>
                    <a:pt x="8716" y="7978"/>
                  </a:cubicBezTo>
                  <a:lnTo>
                    <a:pt x="8716" y="9847"/>
                  </a:lnTo>
                  <a:lnTo>
                    <a:pt x="3120" y="9847"/>
                  </a:lnTo>
                  <a:lnTo>
                    <a:pt x="3120" y="7406"/>
                  </a:lnTo>
                  <a:lnTo>
                    <a:pt x="3132" y="7406"/>
                  </a:lnTo>
                  <a:cubicBezTo>
                    <a:pt x="3322" y="7406"/>
                    <a:pt x="3489" y="7239"/>
                    <a:pt x="3489" y="7049"/>
                  </a:cubicBezTo>
                  <a:lnTo>
                    <a:pt x="3489" y="6858"/>
                  </a:lnTo>
                  <a:close/>
                  <a:moveTo>
                    <a:pt x="11133" y="6561"/>
                  </a:moveTo>
                  <a:lnTo>
                    <a:pt x="11133" y="9466"/>
                  </a:lnTo>
                  <a:cubicBezTo>
                    <a:pt x="11133" y="9668"/>
                    <a:pt x="10954" y="9847"/>
                    <a:pt x="10752" y="9847"/>
                  </a:cubicBezTo>
                  <a:lnTo>
                    <a:pt x="9811" y="9847"/>
                  </a:lnTo>
                  <a:lnTo>
                    <a:pt x="9811" y="7406"/>
                  </a:lnTo>
                  <a:lnTo>
                    <a:pt x="9823" y="7406"/>
                  </a:lnTo>
                  <a:cubicBezTo>
                    <a:pt x="10025" y="7406"/>
                    <a:pt x="10180" y="7239"/>
                    <a:pt x="10180" y="7049"/>
                  </a:cubicBezTo>
                  <a:lnTo>
                    <a:pt x="10180" y="6858"/>
                  </a:lnTo>
                  <a:lnTo>
                    <a:pt x="10204" y="6858"/>
                  </a:lnTo>
                  <a:cubicBezTo>
                    <a:pt x="10537" y="6858"/>
                    <a:pt x="10871" y="6751"/>
                    <a:pt x="11133" y="6561"/>
                  </a:cubicBezTo>
                  <a:close/>
                  <a:moveTo>
                    <a:pt x="5084" y="0"/>
                  </a:moveTo>
                  <a:cubicBezTo>
                    <a:pt x="4739" y="0"/>
                    <a:pt x="4441" y="238"/>
                    <a:pt x="4358" y="560"/>
                  </a:cubicBezTo>
                  <a:lnTo>
                    <a:pt x="4120" y="1667"/>
                  </a:lnTo>
                  <a:lnTo>
                    <a:pt x="929" y="1667"/>
                  </a:lnTo>
                  <a:cubicBezTo>
                    <a:pt x="417" y="1667"/>
                    <a:pt x="0" y="2084"/>
                    <a:pt x="0" y="2584"/>
                  </a:cubicBezTo>
                  <a:lnTo>
                    <a:pt x="0" y="5191"/>
                  </a:lnTo>
                  <a:cubicBezTo>
                    <a:pt x="0" y="5596"/>
                    <a:pt x="143" y="5953"/>
                    <a:pt x="381" y="6227"/>
                  </a:cubicBezTo>
                  <a:lnTo>
                    <a:pt x="381" y="9466"/>
                  </a:lnTo>
                  <a:cubicBezTo>
                    <a:pt x="381" y="9859"/>
                    <a:pt x="703" y="10192"/>
                    <a:pt x="1107" y="10192"/>
                  </a:cubicBezTo>
                  <a:lnTo>
                    <a:pt x="10763" y="10192"/>
                  </a:lnTo>
                  <a:cubicBezTo>
                    <a:pt x="11168" y="10192"/>
                    <a:pt x="11490" y="9859"/>
                    <a:pt x="11490" y="9466"/>
                  </a:cubicBezTo>
                  <a:lnTo>
                    <a:pt x="11490" y="6227"/>
                  </a:lnTo>
                  <a:cubicBezTo>
                    <a:pt x="11728" y="5953"/>
                    <a:pt x="11871" y="5572"/>
                    <a:pt x="11871" y="5191"/>
                  </a:cubicBezTo>
                  <a:lnTo>
                    <a:pt x="11871" y="2584"/>
                  </a:lnTo>
                  <a:cubicBezTo>
                    <a:pt x="11871" y="2084"/>
                    <a:pt x="11454" y="1667"/>
                    <a:pt x="10942" y="1667"/>
                  </a:cubicBezTo>
                  <a:lnTo>
                    <a:pt x="7739" y="1667"/>
                  </a:lnTo>
                  <a:lnTo>
                    <a:pt x="7501" y="560"/>
                  </a:lnTo>
                  <a:cubicBezTo>
                    <a:pt x="7430" y="215"/>
                    <a:pt x="7132" y="0"/>
                    <a:pt x="67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40" name="Google Shape;11203;p60">
              <a:extLst>
                <a:ext uri="{FF2B5EF4-FFF2-40B4-BE49-F238E27FC236}">
                  <a16:creationId xmlns:a16="http://schemas.microsoft.com/office/drawing/2014/main" id="{308D2D2A-029F-8547-B59A-71FCF170F763}"/>
                </a:ext>
              </a:extLst>
            </p:cNvPr>
            <p:cNvSpPr/>
            <p:nvPr/>
          </p:nvSpPr>
          <p:spPr>
            <a:xfrm>
              <a:off x="1002450" y="4457157"/>
              <a:ext cx="70116" cy="34533"/>
            </a:xfrm>
            <a:custGeom>
              <a:avLst/>
              <a:gdLst/>
              <a:ahLst/>
              <a:cxnLst/>
              <a:rect l="l" t="t" r="r" b="b"/>
              <a:pathLst>
                <a:path w="2203" h="1085" extrusionOk="0">
                  <a:moveTo>
                    <a:pt x="357" y="1"/>
                  </a:moveTo>
                  <a:cubicBezTo>
                    <a:pt x="167" y="1"/>
                    <a:pt x="0" y="168"/>
                    <a:pt x="0" y="358"/>
                  </a:cubicBezTo>
                  <a:lnTo>
                    <a:pt x="0" y="727"/>
                  </a:lnTo>
                  <a:cubicBezTo>
                    <a:pt x="0" y="918"/>
                    <a:pt x="167" y="1084"/>
                    <a:pt x="357" y="1084"/>
                  </a:cubicBezTo>
                  <a:lnTo>
                    <a:pt x="1846" y="1084"/>
                  </a:lnTo>
                  <a:cubicBezTo>
                    <a:pt x="2048" y="1084"/>
                    <a:pt x="2203" y="918"/>
                    <a:pt x="2203" y="727"/>
                  </a:cubicBezTo>
                  <a:lnTo>
                    <a:pt x="2203" y="358"/>
                  </a:lnTo>
                  <a:cubicBezTo>
                    <a:pt x="2203" y="168"/>
                    <a:pt x="2048" y="1"/>
                    <a:pt x="1846" y="1"/>
                  </a:cubicBezTo>
                  <a:lnTo>
                    <a:pt x="1667" y="1"/>
                  </a:lnTo>
                  <a:cubicBezTo>
                    <a:pt x="1584" y="1"/>
                    <a:pt x="1488" y="72"/>
                    <a:pt x="1488" y="179"/>
                  </a:cubicBezTo>
                  <a:cubicBezTo>
                    <a:pt x="1488" y="287"/>
                    <a:pt x="1572" y="358"/>
                    <a:pt x="1667" y="358"/>
                  </a:cubicBezTo>
                  <a:lnTo>
                    <a:pt x="1846" y="358"/>
                  </a:lnTo>
                  <a:cubicBezTo>
                    <a:pt x="1846" y="358"/>
                    <a:pt x="1869" y="358"/>
                    <a:pt x="1869" y="370"/>
                  </a:cubicBezTo>
                  <a:lnTo>
                    <a:pt x="1869" y="739"/>
                  </a:lnTo>
                  <a:cubicBezTo>
                    <a:pt x="1869" y="739"/>
                    <a:pt x="1869" y="763"/>
                    <a:pt x="1846" y="763"/>
                  </a:cubicBezTo>
                  <a:lnTo>
                    <a:pt x="357" y="763"/>
                  </a:lnTo>
                  <a:cubicBezTo>
                    <a:pt x="357" y="763"/>
                    <a:pt x="345" y="763"/>
                    <a:pt x="345" y="739"/>
                  </a:cubicBezTo>
                  <a:lnTo>
                    <a:pt x="345" y="370"/>
                  </a:lnTo>
                  <a:cubicBezTo>
                    <a:pt x="345" y="370"/>
                    <a:pt x="345" y="358"/>
                    <a:pt x="357" y="358"/>
                  </a:cubicBezTo>
                  <a:lnTo>
                    <a:pt x="917" y="358"/>
                  </a:lnTo>
                  <a:cubicBezTo>
                    <a:pt x="1000" y="358"/>
                    <a:pt x="1084" y="287"/>
                    <a:pt x="1084" y="179"/>
                  </a:cubicBezTo>
                  <a:cubicBezTo>
                    <a:pt x="1084" y="72"/>
                    <a:pt x="1012" y="1"/>
                    <a:pt x="9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sp>
        <p:nvSpPr>
          <p:cNvPr id="41" name="Title 1">
            <a:extLst>
              <a:ext uri="{FF2B5EF4-FFF2-40B4-BE49-F238E27FC236}">
                <a16:creationId xmlns:a16="http://schemas.microsoft.com/office/drawing/2014/main" id="{EA2B7A54-A545-D44B-B60A-2F12C10D6504}"/>
              </a:ext>
            </a:extLst>
          </p:cNvPr>
          <p:cNvSpPr txBox="1">
            <a:spLocks/>
          </p:cNvSpPr>
          <p:nvPr/>
        </p:nvSpPr>
        <p:spPr>
          <a:xfrm>
            <a:off x="4650602" y="2979197"/>
            <a:ext cx="1141502"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VN" sz="1300" dirty="0"/>
              <a:t>Business</a:t>
            </a:r>
          </a:p>
          <a:p>
            <a:pPr algn="ctr"/>
            <a:r>
              <a:rPr lang="en-VN" sz="1300" dirty="0"/>
              <a:t>Analytics</a:t>
            </a:r>
          </a:p>
        </p:txBody>
      </p:sp>
      <p:grpSp>
        <p:nvGrpSpPr>
          <p:cNvPr id="43" name="Google Shape;11346;p60">
            <a:extLst>
              <a:ext uri="{FF2B5EF4-FFF2-40B4-BE49-F238E27FC236}">
                <a16:creationId xmlns:a16="http://schemas.microsoft.com/office/drawing/2014/main" id="{240FB57C-C842-8849-8521-3DEA160361C8}"/>
              </a:ext>
            </a:extLst>
          </p:cNvPr>
          <p:cNvGrpSpPr/>
          <p:nvPr/>
        </p:nvGrpSpPr>
        <p:grpSpPr>
          <a:xfrm>
            <a:off x="5053604" y="2655115"/>
            <a:ext cx="352840" cy="354717"/>
            <a:chOff x="3095745" y="3805393"/>
            <a:chExt cx="352840" cy="354717"/>
          </a:xfrm>
          <a:gradFill>
            <a:gsLst>
              <a:gs pos="0">
                <a:schemeClr val="accent6"/>
              </a:gs>
              <a:gs pos="100000">
                <a:schemeClr val="accent5"/>
              </a:gs>
            </a:gsLst>
            <a:lin ang="5400000" scaled="1"/>
          </a:gradFill>
        </p:grpSpPr>
        <p:sp>
          <p:nvSpPr>
            <p:cNvPr id="44" name="Google Shape;11347;p60">
              <a:extLst>
                <a:ext uri="{FF2B5EF4-FFF2-40B4-BE49-F238E27FC236}">
                  <a16:creationId xmlns:a16="http://schemas.microsoft.com/office/drawing/2014/main" id="{1BEB1969-8FFC-6A41-A25E-D484CAC4E181}"/>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348;p60">
              <a:extLst>
                <a:ext uri="{FF2B5EF4-FFF2-40B4-BE49-F238E27FC236}">
                  <a16:creationId xmlns:a16="http://schemas.microsoft.com/office/drawing/2014/main" id="{CC6DB4F7-DAFC-484F-B7C8-9E4DA41417BC}"/>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349;p60">
              <a:extLst>
                <a:ext uri="{FF2B5EF4-FFF2-40B4-BE49-F238E27FC236}">
                  <a16:creationId xmlns:a16="http://schemas.microsoft.com/office/drawing/2014/main" id="{B7D56D56-3687-9F4B-84C8-C2B3C519D7A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350;p60">
              <a:extLst>
                <a:ext uri="{FF2B5EF4-FFF2-40B4-BE49-F238E27FC236}">
                  <a16:creationId xmlns:a16="http://schemas.microsoft.com/office/drawing/2014/main" id="{40AD97C5-F13F-6740-BB35-BB47819D5894}"/>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351;p60">
              <a:extLst>
                <a:ext uri="{FF2B5EF4-FFF2-40B4-BE49-F238E27FC236}">
                  <a16:creationId xmlns:a16="http://schemas.microsoft.com/office/drawing/2014/main" id="{05A43810-1F63-4845-945D-DCC334ABBE0F}"/>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352;p60">
              <a:extLst>
                <a:ext uri="{FF2B5EF4-FFF2-40B4-BE49-F238E27FC236}">
                  <a16:creationId xmlns:a16="http://schemas.microsoft.com/office/drawing/2014/main" id="{2D0C260A-2F89-D04B-A4E6-F01E876210C7}"/>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Title 1">
            <a:extLst>
              <a:ext uri="{FF2B5EF4-FFF2-40B4-BE49-F238E27FC236}">
                <a16:creationId xmlns:a16="http://schemas.microsoft.com/office/drawing/2014/main" id="{F571AE95-E221-D741-8956-66BB23FA822D}"/>
              </a:ext>
            </a:extLst>
          </p:cNvPr>
          <p:cNvSpPr txBox="1">
            <a:spLocks/>
          </p:cNvSpPr>
          <p:nvPr/>
        </p:nvSpPr>
        <p:spPr>
          <a:xfrm>
            <a:off x="3910987" y="2442950"/>
            <a:ext cx="1141502"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VN" sz="1600" dirty="0"/>
              <a:t>Data</a:t>
            </a:r>
          </a:p>
          <a:p>
            <a:pPr algn="ctr"/>
            <a:r>
              <a:rPr lang="en-VN" sz="1600" dirty="0"/>
              <a:t>Science</a:t>
            </a:r>
          </a:p>
        </p:txBody>
      </p:sp>
    </p:spTree>
    <p:extLst>
      <p:ext uri="{BB962C8B-B14F-4D97-AF65-F5344CB8AC3E}">
        <p14:creationId xmlns:p14="http://schemas.microsoft.com/office/powerpoint/2010/main" val="3865844284"/>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665</Words>
  <Application>Microsoft Macintosh PowerPoint</Application>
  <PresentationFormat>On-screen Show (16:9)</PresentationFormat>
  <Paragraphs>107</Paragraphs>
  <Slides>24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Maven Pro</vt:lpstr>
      <vt:lpstr>Advent Pro SemiBold</vt:lpstr>
      <vt:lpstr>Fira Sans Extra Condensed Medium</vt:lpstr>
      <vt:lpstr>Fira Sans Condensed Medium</vt:lpstr>
      <vt:lpstr>Livvic</vt:lpstr>
      <vt:lpstr>Share Tech</vt:lpstr>
      <vt:lpstr>Arial</vt:lpstr>
      <vt:lpstr>Data Science Consulting by Slidesgo</vt:lpstr>
      <vt:lpstr>DATA SCIENCE </vt:lpstr>
      <vt:lpstr>HOW TO BECOME</vt:lpstr>
      <vt:lpstr>INTRODUCTION</vt:lpstr>
      <vt:lpstr>Some questions</vt:lpstr>
      <vt:lpstr>DATA</vt:lpstr>
      <vt:lpstr>PowerPoint Presentation</vt:lpstr>
      <vt:lpstr>Héctor García-Molina</vt:lpstr>
      <vt:lpstr>i. What is Data Science?</vt:lpstr>
      <vt:lpstr>DATA SCIENCE</vt:lpstr>
      <vt:lpstr>ii. Why should we study Data Science?</vt:lpstr>
      <vt:lpstr>DATA SCIENTIST’S SALARY</vt:lpstr>
      <vt:lpstr>IMPORTANCE</vt:lpstr>
      <vt:lpstr>i. Data Science for better marketing</vt:lpstr>
      <vt:lpstr>ii. Data Science for healthcare</vt:lpstr>
      <vt:lpstr>iii. Data Science for entertainment</vt:lpstr>
      <vt:lpstr>STEPS</vt:lpstr>
      <vt:lpstr>BUSINESS REQUIREMENTS</vt:lpstr>
      <vt:lpstr>STEP 3</vt:lpstr>
      <vt:lpstr>STEP 3</vt:lpstr>
      <vt:lpstr>STEP 3</vt:lpstr>
      <vt:lpstr>HOW TO BECOME</vt:lpstr>
      <vt:lpstr>PowerPoint Presentation</vt:lpstr>
      <vt:lpstr>VARIOUS ROLES OFFERED TO A DATA SCIENTIST</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&amp; ITS IMPACT ON OUR LIFE</dc:title>
  <cp:lastModifiedBy>Jay Tran</cp:lastModifiedBy>
  <cp:revision>99</cp:revision>
  <dcterms:modified xsi:type="dcterms:W3CDTF">2021-03-22T09:51:35Z</dcterms:modified>
</cp:coreProperties>
</file>