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62"/>
  </p:notesMasterIdLst>
  <p:sldIdLst>
    <p:sldId id="256" r:id="rId2"/>
    <p:sldId id="320" r:id="rId3"/>
    <p:sldId id="319" r:id="rId4"/>
    <p:sldId id="266" r:id="rId5"/>
    <p:sldId id="267" r:id="rId6"/>
    <p:sldId id="268" r:id="rId7"/>
    <p:sldId id="322" r:id="rId8"/>
    <p:sldId id="326" r:id="rId9"/>
    <p:sldId id="327" r:id="rId10"/>
    <p:sldId id="328" r:id="rId11"/>
    <p:sldId id="329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23" r:id="rId36"/>
    <p:sldId id="273" r:id="rId37"/>
    <p:sldId id="274" r:id="rId38"/>
    <p:sldId id="275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331" r:id="rId49"/>
    <p:sldId id="332" r:id="rId50"/>
    <p:sldId id="333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6600"/>
    <a:srgbClr val="99FF66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149" autoAdjust="0"/>
  </p:normalViewPr>
  <p:slideViewPr>
    <p:cSldViewPr>
      <p:cViewPr varScale="1">
        <p:scale>
          <a:sx n="116" d="100"/>
          <a:sy n="116" d="100"/>
        </p:scale>
        <p:origin x="15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7/3/21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 a </a:t>
            </a:r>
            <a:r>
              <a:rPr lang="en-US" baseline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156-6531-488A-8F72-D757B91BD75A}" type="datetime1">
              <a:rPr lang="en-US" smtClean="0"/>
              <a:pPr/>
              <a:t>7/3/21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78-8C76-4124-B4A8-1B01C15AE50C}" type="datetime1">
              <a:rPr lang="en-US" smtClean="0"/>
              <a:pPr/>
              <a:t>7/3/21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C0B9-91FE-4B00-AE08-FA58A0FEB994}" type="datetime1">
              <a:rPr lang="en-US" smtClean="0"/>
              <a:pPr/>
              <a:t>7/3/21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E1F4-6F5B-4932-9C84-BE2741B1DE02}" type="datetime1">
              <a:rPr lang="en-US" smtClean="0"/>
              <a:pPr/>
              <a:t>7/3/21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7885-6E8C-42CD-BAE0-86BC8C52B8EF}" type="datetime1">
              <a:rPr lang="en-US" smtClean="0"/>
              <a:pPr/>
              <a:t>7/3/21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842E-B74C-43A1-AFC9-4375EF50BF3C}" type="datetime1">
              <a:rPr lang="en-US" smtClean="0"/>
              <a:pPr/>
              <a:t>7/3/21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448E-AFFA-474D-823C-2876547AE03A}" type="datetime1">
              <a:rPr lang="en-US" smtClean="0"/>
              <a:pPr/>
              <a:t>7/3/21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6270-E707-46EA-B199-35D4F0BB9A90}" type="datetime1">
              <a:rPr lang="en-US" smtClean="0"/>
              <a:pPr/>
              <a:t>7/3/21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4750-D285-48C5-94EA-09D7319E30C7}" type="datetime1">
              <a:rPr lang="en-US" smtClean="0"/>
              <a:pPr/>
              <a:t>7/3/21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ABF1-2A0D-4485-BFE9-E329E7BDD23B}" type="datetime1">
              <a:rPr lang="en-US" smtClean="0"/>
              <a:pPr/>
              <a:t>7/3/21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D86-379F-40F6-95CF-76CD10FB0C8C}" type="datetime1">
              <a:rPr lang="en-US" smtClean="0"/>
              <a:pPr/>
              <a:t>7/3/21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1487AC-4FD9-4A2E-9390-9D873586D540}" type="datetime1">
              <a:rPr lang="en-US" smtClean="0"/>
              <a:pPr/>
              <a:t>7/3/21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35175"/>
            <a:ext cx="8229600" cy="1470025"/>
          </a:xfrm>
          <a:solidFill>
            <a:srgbClr val="FF0000"/>
          </a:solidFill>
        </p:spPr>
        <p:txBody>
          <a:bodyPr/>
          <a:lstStyle/>
          <a:p>
            <a:r>
              <a:t>Session 11</a:t>
            </a:r>
            <a:br>
              <a:rPr/>
            </a:br>
            <a:r>
              <a:t>IO and Streams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20484" name="Line 11"/>
          <p:cNvSpPr>
            <a:spLocks noChangeShapeType="1"/>
          </p:cNvSpPr>
          <p:nvPr/>
        </p:nvSpPr>
        <p:spPr bwMode="auto">
          <a:xfrm>
            <a:off x="3962400" y="2438400"/>
            <a:ext cx="3200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12"/>
          <p:cNvSpPr>
            <a:spLocks noChangeShapeType="1"/>
          </p:cNvSpPr>
          <p:nvPr/>
        </p:nvSpPr>
        <p:spPr bwMode="auto">
          <a:xfrm flipV="1">
            <a:off x="7162800" y="1981200"/>
            <a:ext cx="1524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914400"/>
            <a:ext cx="8763000" cy="5486400"/>
            <a:chOff x="381000" y="914400"/>
            <a:chExt cx="8763000" cy="5486400"/>
          </a:xfrm>
        </p:grpSpPr>
        <p:pic>
          <p:nvPicPr>
            <p:cNvPr id="20487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295400"/>
              <a:ext cx="8458200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8" name="Text Box 13"/>
            <p:cNvSpPr txBox="1">
              <a:spLocks noChangeArrowheads="1"/>
            </p:cNvSpPr>
            <p:nvPr/>
          </p:nvSpPr>
          <p:spPr bwMode="auto">
            <a:xfrm>
              <a:off x="4267200" y="5486400"/>
              <a:ext cx="43434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/>
                <a:t>Hành vi lastModified() trả về 1 số long mô tả chênh lệnh mili giây kể từ Jan</a:t>
              </a:r>
              <a:r>
                <a:rPr lang="en-US" sz="1400">
                  <a:latin typeface="Times New Roman" pitchFamily="18" charset="0"/>
                </a:rPr>
                <a:t>uary 1, 1970, 00:00:00 GMT. Thông qua 1 đối tượng Date  giúp đổi chênh lệch mili giây này trở lại thành ngày giờ GMT</a:t>
              </a:r>
              <a:endParaRPr lang="en-US" sz="1400"/>
            </a:p>
          </p:txBody>
        </p:sp>
        <p:pic>
          <p:nvPicPr>
            <p:cNvPr id="20489" name="Picture 4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5895975" y="914400"/>
              <a:ext cx="32480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2819400" y="1295400"/>
            <a:ext cx="2971800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Get File Attributes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Accessing directories and files…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52500"/>
            <a:ext cx="82296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943600" y="3581400"/>
            <a:ext cx="2971800" cy="1295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./ : current folder</a:t>
            </a:r>
          </a:p>
          <a:p>
            <a:r>
              <a:rPr lang="en-US" b="1">
                <a:solidFill>
                  <a:schemeClr val="bg1"/>
                </a:solidFill>
              </a:rPr>
              <a:t>../ : Father of current folder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295400"/>
            <a:ext cx="2813591" cy="369332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Accessing a folder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 Access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Character Streams</a:t>
            </a:r>
            <a:r>
              <a:rPr lang="en-US">
                <a:latin typeface="Arial" charset="0"/>
                <a:cs typeface="Arial" charset="0"/>
              </a:rPr>
              <a:t>: 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Two ultimate abstract classes of character streams are Reader and Writer.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Reader: input character stream will read data from data source (device) to variables (UTF characters).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Writer: stream will write UTF characters to data source (device).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4648200" cy="914400"/>
          </a:xfrm>
        </p:spPr>
        <p:txBody>
          <a:bodyPr>
            <a:normAutofit fontScale="90000"/>
          </a:bodyPr>
          <a:lstStyle/>
          <a:p>
            <a:r>
              <a:rPr lang="en-US" sz="3200"/>
              <a:t>Access Text Files …</a:t>
            </a:r>
            <a:br>
              <a:rPr lang="en-US" sz="3200"/>
            </a:br>
            <a:r>
              <a:rPr lang="en-US" sz="3200"/>
              <a:t>Character </a:t>
            </a:r>
            <a:r>
              <a:rPr lang="en-US" sz="3200">
                <a:latin typeface="Arial" charset="0"/>
                <a:cs typeface="Arial" charset="0"/>
              </a:rPr>
              <a:t>Streams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6072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3962400"/>
            <a:ext cx="82534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2725" y="37338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38100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Reading Data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2438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752600"/>
            <a:ext cx="2057400" cy="533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File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2895600"/>
            <a:ext cx="2057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FileReader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58000" y="3200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2057400" cy="533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</a:rPr>
              <a:t>BufferedReader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5410200"/>
            <a:ext cx="2057400" cy="533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LineNumberReader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59436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  lineCurrentNo;</a:t>
            </a:r>
          </a:p>
        </p:txBody>
      </p:sp>
      <p:sp>
        <p:nvSpPr>
          <p:cNvPr id="13" name="Oval 12"/>
          <p:cNvSpPr/>
          <p:nvPr/>
        </p:nvSpPr>
        <p:spPr>
          <a:xfrm>
            <a:off x="4876800" y="2438400"/>
            <a:ext cx="1030111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read()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8600" y="30480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15" name="Oval 14"/>
          <p:cNvSpPr/>
          <p:nvPr/>
        </p:nvSpPr>
        <p:spPr>
          <a:xfrm>
            <a:off x="4648200" y="3276600"/>
            <a:ext cx="1524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readLine()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rot="5400000" flipH="1" flipV="1">
            <a:off x="1028700" y="2095500"/>
            <a:ext cx="762000" cy="11430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1447800" y="3162300"/>
            <a:ext cx="609600" cy="1143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rot="5400000">
            <a:off x="2781301" y="2590800"/>
            <a:ext cx="6096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057401" y="3810000"/>
            <a:ext cx="7620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19201" y="4419600"/>
            <a:ext cx="19812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2"/>
          </p:cNvCxnSpPr>
          <p:nvPr/>
        </p:nvCxnSpPr>
        <p:spPr>
          <a:xfrm flipV="1">
            <a:off x="4114800" y="2781300"/>
            <a:ext cx="7620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4114800" y="2971800"/>
            <a:ext cx="762000" cy="1485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4114800" y="3733800"/>
            <a:ext cx="609600" cy="723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5" idx="3"/>
          </p:cNvCxnSpPr>
          <p:nvPr/>
        </p:nvCxnSpPr>
        <p:spPr>
          <a:xfrm flipV="1">
            <a:off x="4114800" y="3861967"/>
            <a:ext cx="756585" cy="18149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3"/>
          </p:cNvCxnSpPr>
          <p:nvPr/>
        </p:nvCxnSpPr>
        <p:spPr>
          <a:xfrm flipV="1">
            <a:off x="4114800" y="3023767"/>
            <a:ext cx="912856" cy="26531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5" idx="1"/>
          </p:cNvCxnSpPr>
          <p:nvPr/>
        </p:nvCxnSpPr>
        <p:spPr>
          <a:xfrm flipV="1">
            <a:off x="5906911" y="2705100"/>
            <a:ext cx="951089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8" idx="1"/>
          </p:cNvCxnSpPr>
          <p:nvPr/>
        </p:nvCxnSpPr>
        <p:spPr>
          <a:xfrm flipV="1">
            <a:off x="6172200" y="3467100"/>
            <a:ext cx="685800" cy="152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</p:cNvCxnSpPr>
          <p:nvPr/>
        </p:nvCxnSpPr>
        <p:spPr>
          <a:xfrm>
            <a:off x="6172200" y="3619500"/>
            <a:ext cx="838200" cy="1333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</p:cNvCxnSpPr>
          <p:nvPr/>
        </p:nvCxnSpPr>
        <p:spPr>
          <a:xfrm>
            <a:off x="6172200" y="3619500"/>
            <a:ext cx="762000" cy="1714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38600" y="5943600"/>
            <a:ext cx="23622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getLineNumber()</a:t>
            </a:r>
          </a:p>
        </p:txBody>
      </p:sp>
      <p:cxnSp>
        <p:nvCxnSpPr>
          <p:cNvPr id="31" name="Straight Arrow Connector 30"/>
          <p:cNvCxnSpPr>
            <a:stCxn id="11" idx="3"/>
          </p:cNvCxnSpPr>
          <p:nvPr/>
        </p:nvCxnSpPr>
        <p:spPr>
          <a:xfrm>
            <a:off x="4114800" y="5676900"/>
            <a:ext cx="609600" cy="2667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6"/>
            <a:endCxn id="12" idx="1"/>
          </p:cNvCxnSpPr>
          <p:nvPr/>
        </p:nvCxnSpPr>
        <p:spPr>
          <a:xfrm flipV="1">
            <a:off x="6400800" y="6210300"/>
            <a:ext cx="2286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>
          <a:xfrm rot="10800000">
            <a:off x="8229600" y="5257800"/>
            <a:ext cx="457200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812088" y="4381500"/>
            <a:ext cx="1751012" cy="1588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</p:cNvCxnSpPr>
          <p:nvPr/>
        </p:nvCxnSpPr>
        <p:spPr>
          <a:xfrm>
            <a:off x="8229600" y="3467100"/>
            <a:ext cx="457200" cy="381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382000" y="3581400"/>
            <a:ext cx="7620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split</a:t>
            </a:r>
          </a:p>
        </p:txBody>
      </p:sp>
      <p:sp>
        <p:nvSpPr>
          <p:cNvPr id="37" name="Oval 36"/>
          <p:cNvSpPr/>
          <p:nvPr/>
        </p:nvSpPr>
        <p:spPr>
          <a:xfrm>
            <a:off x="5257800" y="38100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null?</a:t>
            </a:r>
          </a:p>
        </p:txBody>
      </p:sp>
      <p:sp>
        <p:nvSpPr>
          <p:cNvPr id="38" name="Oval 37"/>
          <p:cNvSpPr/>
          <p:nvPr/>
        </p:nvSpPr>
        <p:spPr>
          <a:xfrm>
            <a:off x="5638800" y="27432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-1?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28600" y="4724400"/>
            <a:ext cx="1600200" cy="1828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We must know data format in the file.</a:t>
            </a:r>
          </a:p>
        </p:txBody>
      </p:sp>
      <p:sp>
        <p:nvSpPr>
          <p:cNvPr id="40" name="Oval 39"/>
          <p:cNvSpPr/>
          <p:nvPr/>
        </p:nvSpPr>
        <p:spPr>
          <a:xfrm>
            <a:off x="1371600" y="2819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514600" y="23622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37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76200"/>
            <a:ext cx="3238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810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Writing Data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75" y="190500"/>
            <a:ext cx="2943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>
          <a:xfrm>
            <a:off x="457200" y="2286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384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 class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38400" y="3048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FileWriter class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0" y="3048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4724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PrintWriter class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49" name="Oval 48"/>
          <p:cNvSpPr/>
          <p:nvPr/>
        </p:nvSpPr>
        <p:spPr>
          <a:xfrm>
            <a:off x="5257800" y="3429000"/>
            <a:ext cx="1295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write()</a:t>
            </a:r>
          </a:p>
        </p:txBody>
      </p:sp>
      <p:sp>
        <p:nvSpPr>
          <p:cNvPr id="50" name="Flowchart: Magnetic Disk 49"/>
          <p:cNvSpPr/>
          <p:nvPr/>
        </p:nvSpPr>
        <p:spPr>
          <a:xfrm>
            <a:off x="7696200" y="28956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51" name="Oval 50"/>
          <p:cNvSpPr/>
          <p:nvPr/>
        </p:nvSpPr>
        <p:spPr>
          <a:xfrm>
            <a:off x="5257800" y="4191000"/>
            <a:ext cx="13716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print()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println()</a:t>
            </a:r>
          </a:p>
        </p:txBody>
      </p:sp>
      <p:cxnSp>
        <p:nvCxnSpPr>
          <p:cNvPr id="52" name="Straight Arrow Connector 51"/>
          <p:cNvCxnSpPr>
            <a:endCxn id="44" idx="3"/>
          </p:cNvCxnSpPr>
          <p:nvPr/>
        </p:nvCxnSpPr>
        <p:spPr>
          <a:xfrm rot="10800000">
            <a:off x="4495800" y="1866900"/>
            <a:ext cx="3200400" cy="13335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2211388" y="4114800"/>
            <a:ext cx="1065212" cy="1588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</p:cNvCxnSpPr>
          <p:nvPr/>
        </p:nvCxnSpPr>
        <p:spPr>
          <a:xfrm>
            <a:off x="4495800" y="3314700"/>
            <a:ext cx="3200400" cy="381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5" idx="1"/>
          </p:cNvCxnSpPr>
          <p:nvPr/>
        </p:nvCxnSpPr>
        <p:spPr>
          <a:xfrm>
            <a:off x="1828800" y="3314700"/>
            <a:ext cx="609600" cy="158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</p:cNvCxnSpPr>
          <p:nvPr/>
        </p:nvCxnSpPr>
        <p:spPr>
          <a:xfrm>
            <a:off x="1828800" y="2552700"/>
            <a:ext cx="762000" cy="495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6"/>
            <a:endCxn id="50" idx="2"/>
          </p:cNvCxnSpPr>
          <p:nvPr/>
        </p:nvCxnSpPr>
        <p:spPr>
          <a:xfrm flipV="1">
            <a:off x="6553200" y="3657600"/>
            <a:ext cx="1143000" cy="114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1181100" y="4000500"/>
            <a:ext cx="1752600" cy="762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1828800" y="3314700"/>
            <a:ext cx="609600" cy="1676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</p:cNvCxnSpPr>
          <p:nvPr/>
        </p:nvCxnSpPr>
        <p:spPr>
          <a:xfrm>
            <a:off x="1828800" y="2552700"/>
            <a:ext cx="609600" cy="21717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76400" y="5181600"/>
            <a:ext cx="762000" cy="76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29400" y="3962400"/>
            <a:ext cx="9906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52400" y="3275013"/>
            <a:ext cx="342900" cy="1587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-836612" y="4267200"/>
            <a:ext cx="1979612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8" idx="1"/>
          </p:cNvCxnSpPr>
          <p:nvPr/>
        </p:nvCxnSpPr>
        <p:spPr>
          <a:xfrm rot="10800000">
            <a:off x="152400" y="5257800"/>
            <a:ext cx="304800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0" y="3962400"/>
            <a:ext cx="1600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concatenate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2439988" y="2590800"/>
            <a:ext cx="912812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9" idx="1"/>
          </p:cNvCxnSpPr>
          <p:nvPr/>
        </p:nvCxnSpPr>
        <p:spPr>
          <a:xfrm>
            <a:off x="4495800" y="3429000"/>
            <a:ext cx="951707" cy="100433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3"/>
            <a:endCxn id="51" idx="2"/>
          </p:cNvCxnSpPr>
          <p:nvPr/>
        </p:nvCxnSpPr>
        <p:spPr>
          <a:xfrm flipV="1">
            <a:off x="4495800" y="4533900"/>
            <a:ext cx="762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971800" y="5410200"/>
            <a:ext cx="1981200" cy="1143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We must design the data format in the file.</a:t>
            </a:r>
          </a:p>
        </p:txBody>
      </p:sp>
      <p:sp>
        <p:nvSpPr>
          <p:cNvPr id="71" name="Oval 70"/>
          <p:cNvSpPr/>
          <p:nvPr/>
        </p:nvSpPr>
        <p:spPr>
          <a:xfrm>
            <a:off x="4953000" y="28956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2971800" y="2438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181600" y="4890135"/>
          <a:ext cx="3886200" cy="1663065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 action="ppaction://noaction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 action="ppaction://noaction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FileDescriptor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fdObj)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8953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59436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/>
          </a:bodyPr>
          <a:lstStyle/>
          <a:p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Case study 1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u="sng" dirty="0">
                <a:latin typeface="Arial" charset="0"/>
                <a:cs typeface="Arial" charset="0"/>
              </a:rPr>
              <a:t>Problem</a:t>
            </a:r>
          </a:p>
          <a:p>
            <a:r>
              <a:rPr lang="en-US" sz="2200" dirty="0">
                <a:latin typeface="Arial" charset="0"/>
                <a:cs typeface="Arial" charset="0"/>
              </a:rPr>
              <a:t>Each employee details include: code, name, salary</a:t>
            </a:r>
          </a:p>
          <a:p>
            <a:r>
              <a:rPr lang="en-US" sz="2200" dirty="0">
                <a:latin typeface="Arial" charset="0"/>
                <a:cs typeface="Arial" charset="0"/>
              </a:rPr>
              <a:t>The text file, named </a:t>
            </a:r>
            <a:r>
              <a:rPr lang="en-US" sz="2200" dirty="0" err="1">
                <a:latin typeface="Arial" charset="0"/>
                <a:cs typeface="Arial" charset="0"/>
              </a:rPr>
              <a:t>employees.txt</a:t>
            </a:r>
            <a:r>
              <a:rPr lang="en-US" sz="2200" dirty="0">
                <a:latin typeface="Arial" charset="0"/>
                <a:cs typeface="Arial" charset="0"/>
              </a:rPr>
              <a:t> contains some initial employee details in the following line-by-line format</a:t>
            </a:r>
          </a:p>
          <a:p>
            <a:pPr>
              <a:buFont typeface="Arial" charset="0"/>
              <a:buNone/>
            </a:pPr>
            <a:r>
              <a:rPr lang="en-US" sz="2200" dirty="0">
                <a:latin typeface="Arial" charset="0"/>
                <a:cs typeface="Arial" charset="0"/>
              </a:rPr>
              <a:t>	code, </a:t>
            </a:r>
            <a:r>
              <a:rPr lang="en-US" sz="2200" dirty="0" err="1">
                <a:latin typeface="Arial" charset="0"/>
                <a:cs typeface="Arial" charset="0"/>
              </a:rPr>
              <a:t>name,salary</a:t>
            </a:r>
            <a:endParaRPr lang="en-US" sz="2200" dirty="0">
              <a:latin typeface="Arial" charset="0"/>
              <a:cs typeface="Arial" charset="0"/>
            </a:endParaRPr>
          </a:p>
          <a:p>
            <a:r>
              <a:rPr lang="en-US" sz="2200" dirty="0">
                <a:latin typeface="Arial" charset="0"/>
                <a:cs typeface="Arial" charset="0"/>
              </a:rPr>
              <a:t>Write a Java program having a simple menu that allows users managing a list of employees. Functions are supported:</a:t>
            </a:r>
          </a:p>
          <a:p>
            <a:pPr lvl="1"/>
            <a:r>
              <a:rPr lang="en-US" sz="1800" dirty="0">
                <a:latin typeface="Arial" charset="0"/>
                <a:cs typeface="Arial" charset="0"/>
              </a:rPr>
              <a:t>Adding new employee</a:t>
            </a:r>
          </a:p>
          <a:p>
            <a:pPr lvl="1"/>
            <a:r>
              <a:rPr lang="en-US" sz="1800" dirty="0">
                <a:latin typeface="Arial" charset="0"/>
                <a:cs typeface="Arial" charset="0"/>
              </a:rPr>
              <a:t>Removing employee.</a:t>
            </a:r>
          </a:p>
          <a:p>
            <a:pPr lvl="1"/>
            <a:r>
              <a:rPr lang="en-US" sz="1800" dirty="0">
                <a:latin typeface="Arial" charset="0"/>
                <a:cs typeface="Arial" charset="0"/>
              </a:rPr>
              <a:t>Promoting the salary of an employee.</a:t>
            </a:r>
          </a:p>
          <a:p>
            <a:pPr lvl="1"/>
            <a:r>
              <a:rPr lang="en-US" sz="1800" dirty="0">
                <a:latin typeface="Arial" charset="0"/>
                <a:cs typeface="Arial" charset="0"/>
              </a:rPr>
              <a:t>Listing employee details.</a:t>
            </a:r>
          </a:p>
          <a:p>
            <a:pPr lvl="1"/>
            <a:r>
              <a:rPr lang="en-US" sz="1800" dirty="0">
                <a:latin typeface="Arial" charset="0"/>
                <a:cs typeface="Arial" charset="0"/>
              </a:rPr>
              <a:t>Save the list to file</a:t>
            </a:r>
          </a:p>
          <a:p>
            <a:pPr lvl="1"/>
            <a:r>
              <a:rPr lang="en-US" sz="1800" dirty="0">
                <a:latin typeface="Arial" charset="0"/>
                <a:cs typeface="Arial" charset="0"/>
              </a:rPr>
              <a:t>Quit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1- Design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628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990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0" y="952500"/>
            <a:ext cx="201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362200"/>
            <a:ext cx="1743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581400"/>
            <a:ext cx="21907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2286000"/>
            <a:ext cx="1914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4572000"/>
            <a:ext cx="1524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76800" y="2667000"/>
            <a:ext cx="304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050" y="1905000"/>
            <a:ext cx="5162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1143000"/>
            <a:ext cx="3533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4572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5050"/>
            <a:ext cx="5791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685800"/>
            <a:ext cx="5019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419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streams?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stream is an object managing a data source in which operations such as read data in the stream to a variable, write values of a variable to the stream associated with type conversions are performed automatically. These operations treat data as a chain of units (byte/character/data object) and data are processed in unit-by-unit manner.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2667000"/>
            <a:ext cx="5495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00600"/>
            <a:ext cx="55245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4267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64008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stream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099456"/>
            <a:ext cx="3209926" cy="337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334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677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800600"/>
            <a:ext cx="5353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35814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803242"/>
            <a:ext cx="7924800" cy="525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781800" y="914400"/>
            <a:ext cx="1828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Stop Vietnamese mode of the VN keyboard software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rot="5400000">
            <a:off x="6172200" y="1676400"/>
            <a:ext cx="9906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2" y="1999333"/>
            <a:ext cx="8229598" cy="285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6562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475" y="4448175"/>
            <a:ext cx="5267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2" y="979607"/>
            <a:ext cx="7924798" cy="571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16724"/>
            <a:ext cx="7772400" cy="536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 fontScale="90000"/>
          </a:bodyPr>
          <a:lstStyle/>
          <a:p>
            <a:r>
              <a:rPr lang="en-US"/>
              <a:t>Access Text Files …: </a:t>
            </a:r>
            <a:br>
              <a:rPr lang="en-US"/>
            </a:br>
            <a:r>
              <a:rPr lang="en-US">
                <a:latin typeface="Arial" charset="0"/>
                <a:cs typeface="Arial" charset="0"/>
              </a:rPr>
              <a:t>Case study 2.- Append File Demo.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 sz="2000">
                <a:latin typeface="Arial" charset="0"/>
                <a:cs typeface="Arial" charset="0"/>
              </a:rPr>
              <a:t>Each item details include: code, name, price. The item’s code can not be duplicated.</a:t>
            </a:r>
          </a:p>
          <a:p>
            <a:r>
              <a:rPr lang="en-US" sz="2000">
                <a:latin typeface="Arial" charset="0"/>
                <a:cs typeface="Arial" charset="0"/>
              </a:rPr>
              <a:t>An accountant can not be allowed to view all stored items ( in the text file, named items.txt) but he/she can add some new items to this file.</a:t>
            </a:r>
          </a:p>
          <a:p>
            <a:r>
              <a:rPr lang="en-US" sz="2000">
                <a:latin typeface="Arial" charset="0"/>
                <a:cs typeface="Arial" charset="0"/>
              </a:rPr>
              <a:t>Data format in this file (line by line):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code of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name of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price of item</a:t>
            </a:r>
          </a:p>
          <a:p>
            <a:r>
              <a:rPr lang="en-US" sz="2000">
                <a:latin typeface="Arial" charset="0"/>
                <a:cs typeface="Arial" charset="0"/>
              </a:rPr>
              <a:t>Write a Java program having a simple menu which allows users managing a item list through program’s functions: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Add new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Update an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Delete an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Save items( Appending items to this file)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953000"/>
            <a:ext cx="2171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962400" y="3810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2105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2.-Design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2590800"/>
            <a:ext cx="1895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838200"/>
            <a:ext cx="3286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2647950"/>
            <a:ext cx="1762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" y="4400550"/>
            <a:ext cx="2000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75" y="60198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1750" y="914400"/>
            <a:ext cx="2228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96125" y="1828800"/>
            <a:ext cx="2047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914400"/>
            <a:ext cx="20478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4648200"/>
            <a:ext cx="2971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5524500" y="4610100"/>
            <a:ext cx="26670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40100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3053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24400"/>
            <a:ext cx="6629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4.- Implementations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86200"/>
            <a:ext cx="5600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should you study this chapter?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/>
          </a:bodyPr>
          <a:lstStyle/>
          <a:p>
            <a:r>
              <a:rPr lang="en-US" dirty="0"/>
              <a:t>Files can not </a:t>
            </a:r>
            <a:r>
              <a:rPr lang="en-US"/>
              <a:t>be missed </a:t>
            </a:r>
            <a:r>
              <a:rPr lang="en-US" dirty="0"/>
              <a:t>in large applications.</a:t>
            </a:r>
          </a:p>
          <a:p>
            <a:r>
              <a:rPr lang="en-US" dirty="0"/>
              <a:t>Do you want to access a file in Java?</a:t>
            </a:r>
          </a:p>
          <a:p>
            <a:r>
              <a:rPr lang="en-US" dirty="0"/>
              <a:t>How can we read/write data from/to a file?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990600"/>
            <a:ext cx="66389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5532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5124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514600"/>
            <a:ext cx="1885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71600"/>
            <a:ext cx="5419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42975"/>
            <a:ext cx="29813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685800"/>
          </a:xfrm>
        </p:spPr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Read UTF-8 File content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7086600" cy="1905000"/>
          </a:xfrm>
          <a:solidFill>
            <a:srgbClr val="66FF99"/>
          </a:solidFill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String content=“”;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FileInputStream f = new FileInputStream(filename);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InputStreamReader isr = new InputStreamReader(f, "UTF8");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int ch;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while ((ch = isr.read()) &gt; -1) content+=(char)ch;</a:t>
            </a:r>
          </a:p>
        </p:txBody>
      </p:sp>
      <p:sp>
        <p:nvSpPr>
          <p:cNvPr id="58373" name="Content Placeholder 2"/>
          <p:cNvSpPr txBox="1">
            <a:spLocks/>
          </p:cNvSpPr>
          <p:nvPr/>
        </p:nvSpPr>
        <p:spPr bwMode="auto">
          <a:xfrm>
            <a:off x="76200" y="4191000"/>
            <a:ext cx="7162800" cy="1981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String content=“”, s;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FileInputStream f = new FileInputStream(filename);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InputStreamReader isr = new InputStreamReader(f, "</a:t>
            </a:r>
            <a:r>
              <a:rPr lang="en-US" sz="2000">
                <a:latin typeface="Arial" pitchFamily="34" charset="0"/>
                <a:cs typeface="Arial" pitchFamily="34" charset="0"/>
              </a:rPr>
              <a:t>UTF8</a:t>
            </a:r>
            <a:r>
              <a:rPr lang="en-US" sz="2000"/>
              <a:t>");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BufferedReader br = new BufferedReader (isr);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while ( (s= br.readline())!=null) content += s + “\n”;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8862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Or </a:t>
            </a:r>
          </a:p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“UTF-8”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6038850" y="344805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5400000">
            <a:off x="5810250" y="432435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10668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UTF8 content is stored in compressed format</a:t>
            </a:r>
            <a:r>
              <a:rPr lang="en-US">
                <a:sym typeface="Wingdings" pitchFamily="2" charset="2"/>
              </a:rPr>
              <a:t> a character will be stored in 1 to 3 bytes.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Before reading UTF, decompressing is needed.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bytes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2667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5029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 or string.</a:t>
            </a: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 flipV="1">
            <a:off x="6096000" y="22860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  <a:endCxn id="58371" idx="3"/>
          </p:cNvCxnSpPr>
          <p:nvPr/>
        </p:nvCxnSpPr>
        <p:spPr>
          <a:xfrm rot="10800000">
            <a:off x="7162800" y="30099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</p:cNvCxnSpPr>
          <p:nvPr/>
        </p:nvCxnSpPr>
        <p:spPr>
          <a:xfrm rot="10800000">
            <a:off x="5562600" y="5486400"/>
            <a:ext cx="1981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5- </a:t>
            </a:r>
            <a:r>
              <a:rPr lang="en-US">
                <a:latin typeface="Arial" charset="0"/>
                <a:cs typeface="Arial" charset="0"/>
              </a:rPr>
              <a:t>Access binary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95600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  <a:cs typeface="Arial" charset="0"/>
              </a:rPr>
              <a:t>Binary streams.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Low-level streams: reading/writing data byte-by-byte.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High-level stream: reading/writing general-format data (primitives – group of bytes that store typed-values) 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458200" cy="9906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 The java.io.RandomAccessFile class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It is used to read or modify data in a file that is compatible with the stream, or reader, or writer model</a:t>
            </a:r>
          </a:p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It supports: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file pointer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length of the file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Seeking to any position within a file</a:t>
            </a:r>
            <a:endParaRPr lang="en-US" sz="200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Reading &amp; writing single byte/groups of bytes, treated as higher-level data types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Close file.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0668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 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java.io.RandomAccessFile class…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RandomAccessFile(File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algn="just">
              <a:lnSpc>
                <a:spcPct val="90000"/>
              </a:lnSpc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to open the file for reading only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to open for both reading and writing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is same as rw and any changes to the file’s content or metadata (file attributes) take place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immediately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is same as rw, and changes to the file content, but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metadata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take place immediately. Its metadata are upadated  only when the file is closed.</a:t>
            </a:r>
          </a:p>
          <a:p>
            <a:pPr lvl="1" algn="just">
              <a:lnSpc>
                <a:spcPct val="90000"/>
              </a:lnSpc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 fontScale="90000"/>
          </a:bodyPr>
          <a:lstStyle/>
          <a:p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Access binary files 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java.io.RandomAccessFile class…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87912"/>
            <a:ext cx="19050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4038600" y="1085850"/>
            <a:ext cx="5010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609850"/>
            <a:ext cx="37528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3810000" cy="685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 demo. for write data to a file then read data from the file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18288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try…catch statement must be used when accessing file – checked exception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3124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WRITE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62400" y="3810000"/>
            <a:ext cx="68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Binary Streams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52488"/>
            <a:ext cx="7729538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9144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2192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4196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cs typeface="Arial" charset="0"/>
              </a:rPr>
              <a:t>Distinguishing Text, UTF, and Unicode</a:t>
            </a:r>
          </a:p>
          <a:p>
            <a:r>
              <a:rPr lang="en-US" sz="3200" dirty="0">
                <a:latin typeface="Arial" charset="0"/>
                <a:cs typeface="Arial" charset="0"/>
              </a:rPr>
              <a:t>How to access directories and files?</a:t>
            </a:r>
          </a:p>
          <a:p>
            <a:r>
              <a:rPr lang="en-US" sz="3200" dirty="0">
                <a:latin typeface="Arial" charset="0"/>
                <a:cs typeface="Arial" charset="0"/>
              </a:rPr>
              <a:t>How to access text files.</a:t>
            </a:r>
          </a:p>
          <a:p>
            <a:r>
              <a:rPr lang="en-US" sz="3200" dirty="0">
                <a:latin typeface="Arial" charset="0"/>
                <a:cs typeface="Arial" charset="0"/>
              </a:rPr>
              <a:t>How to access binary files?</a:t>
            </a:r>
          </a:p>
          <a:p>
            <a:r>
              <a:rPr lang="en-US" sz="3200" dirty="0">
                <a:latin typeface="Arial" charset="0"/>
                <a:cs typeface="Arial" charset="0"/>
              </a:rPr>
              <a:t>How to read/write objects from/to files</a:t>
            </a:r>
          </a:p>
          <a:p>
            <a:pPr>
              <a:buNone/>
            </a:pPr>
            <a:endParaRPr lang="en-US" sz="3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7620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Demo.1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267700" cy="5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862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These values can not be greater than 127 because only the lower bytes are written to the file.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5943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 can not read these number in the file because of binary file. However, we can see characters.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362700" y="5524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800" y="3429000"/>
            <a:ext cx="1066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data to file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Demo.1…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990600"/>
            <a:ext cx="67691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786" y="2963147"/>
            <a:ext cx="3579814" cy="9031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1066800"/>
            <a:ext cx="914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data from the file then print them out.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Convert array of characters to string for printing them easier.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572000" y="232410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5814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the blank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5200" y="38100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a number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43200" y="2209800"/>
            <a:ext cx="17526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a byte: ‘5’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43200" y="27432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the blank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51816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200400" y="4572000"/>
            <a:ext cx="3810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filename stored at the end of the file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2772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066800"/>
            <a:ext cx="3048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 demo. Is the same as the previous one.  But, all small number will be converted to digits then write them to the file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5372100" y="2324100"/>
            <a:ext cx="1981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0" y="48768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Now, we can see all the file content because they are characters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32766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data to file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Demo.2…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30338"/>
            <a:ext cx="8926513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5763" y="4914900"/>
            <a:ext cx="4695825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1447800"/>
            <a:ext cx="6858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data from the file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352800" y="38862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9906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High-Level Binary Stream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48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More often than not bytes to be read or written constitute higher-level information (int, String, …)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most common of high-level streams extend from the super classes FilterInputStream and FilterOutputStream.</a:t>
            </a:r>
          </a:p>
          <a:p>
            <a:pPr algn="just"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Do not read/write from input/output devices such as files or sockets; rather, they read/write from other streams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DataInputStream/ DataOutputStream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Constructor argument: InputStream/ OutputStream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Common methods: readXXX, writeXXX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BufferedInputStream/ BufferedOutputStream: supports read/write in large blocks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endParaRPr lang="en-US" sz="22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8382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High-Level Binary Streams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66775"/>
            <a:ext cx="8594725" cy="5610225"/>
            <a:chOff x="519113" y="1200150"/>
            <a:chExt cx="8594907" cy="5610225"/>
          </a:xfrm>
        </p:grpSpPr>
        <p:pic>
          <p:nvPicPr>
            <p:cNvPr id="3379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113" y="1200150"/>
              <a:ext cx="7729537" cy="30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583" y="4267200"/>
              <a:ext cx="8580437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1522413" y="2579688"/>
              <a:ext cx="4525962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1616075" y="5770563"/>
              <a:ext cx="5145088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High-Level Binary Stream Demo. 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40105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400175"/>
            <a:ext cx="3016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029200" y="6172200"/>
            <a:ext cx="1600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5181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FileOutputStream</a:t>
            </a:r>
          </a:p>
          <a:p>
            <a:pPr algn="ctr">
              <a:defRPr/>
            </a:pPr>
            <a:r>
              <a:rPr lang="en-US" dirty="0"/>
              <a:t>(byte)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4114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DataOutputStream</a:t>
            </a:r>
          </a:p>
          <a:p>
            <a:pPr algn="ctr">
              <a:defRPr/>
            </a:pPr>
            <a:r>
              <a:rPr lang="en-US" dirty="0"/>
              <a:t>(int, string,…)</a:t>
            </a:r>
          </a:p>
        </p:txBody>
      </p: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 rot="5400000">
            <a:off x="5676900" y="50292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14207" y="6019006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15200" y="4038600"/>
            <a:ext cx="1524000" cy="2590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high-level file access includes some low-level access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( read an int value includes 4 times of read a byte) 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6858000" y="4114800"/>
            <a:ext cx="381000" cy="18288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 High-Level Binary Stream Demo. …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62" y="1035050"/>
            <a:ext cx="78311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lum bright="-13000"/>
          </a:blip>
          <a:srcRect/>
          <a:stretch>
            <a:fillRect/>
          </a:stretch>
        </p:blipFill>
        <p:spPr bwMode="auto">
          <a:xfrm>
            <a:off x="5943600" y="2286000"/>
            <a:ext cx="2947004" cy="42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029200"/>
            <a:ext cx="4668837" cy="1138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6- Access Object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609600"/>
          </a:xfrm>
        </p:spPr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2 Object streams :</a:t>
            </a:r>
            <a:r>
              <a:rPr lang="en-US" sz="2000">
                <a:latin typeface="Arial" charset="0"/>
                <a:cs typeface="Arial" charset="0"/>
              </a:rPr>
              <a:t>Object Input stream,  Object Output stream</a:t>
            </a:r>
            <a:endParaRPr lang="en-US" sz="2600">
              <a:latin typeface="Arial" charset="0"/>
              <a:cs typeface="Arial" charset="0"/>
            </a:endParaRP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77250" cy="278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724400"/>
            <a:ext cx="8610600" cy="1905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/>
              <a:t>Serialization</a:t>
            </a:r>
            <a:r>
              <a:rPr lang="en-US" sz="2000"/>
              <a:t> is a task which will concate all data of an object to a byte stream then it can be written to a datasource. </a:t>
            </a:r>
            <a:r>
              <a:rPr lang="en-US" sz="2000" b="1" u="sng"/>
              <a:t>Static and transient data can not be serialized.</a:t>
            </a:r>
          </a:p>
          <a:p>
            <a:r>
              <a:rPr lang="en-US" sz="2000" b="1" u="sng"/>
              <a:t>De-serialization</a:t>
            </a:r>
            <a:r>
              <a:rPr lang="en-US" sz="2000"/>
              <a:t> is a task which will read a byte stream from a datasourse , split the stream to fields then assign them to data fields of an object appropriately. </a:t>
            </a:r>
          </a:p>
          <a:p>
            <a:r>
              <a:rPr lang="en-US" sz="2000" b="1"/>
              <a:t>Transient fields are omitted when an object is serialized.</a:t>
            </a: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Serialization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The process of writing an object is called </a:t>
            </a:r>
            <a:r>
              <a:rPr lang="en-US" sz="2400" i="1">
                <a:latin typeface="Calibri" pitchFamily="34" charset="0"/>
              </a:rPr>
              <a:t>serialization.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Use  java.io.ObjectOutputStream to serialize an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It is only an object’s data that is serialized, not its class definition.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When an object output stream serializes an object that contains references to other object, every referenced object is serialized along with the original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Not all data is written.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static</a:t>
            </a:r>
            <a:r>
              <a:rPr lang="en-US" sz="2400"/>
              <a:t> fields are not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transient</a:t>
            </a:r>
            <a:r>
              <a:rPr lang="en-US" sz="2400"/>
              <a:t> fields are also not serialized</a:t>
            </a:r>
          </a:p>
        </p:txBody>
      </p:sp>
    </p:spTree>
    <p:extLst>
      <p:ext uri="{BB962C8B-B14F-4D97-AF65-F5344CB8AC3E}">
        <p14:creationId xmlns:p14="http://schemas.microsoft.com/office/powerpoint/2010/main" val="283622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Introduction to the java.io package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directories and files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binary files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text files.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Read/write objects from/to files?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De-serialization</a:t>
            </a:r>
          </a:p>
        </p:txBody>
      </p:sp>
      <p:sp>
        <p:nvSpPr>
          <p:cNvPr id="358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De-serialization</a:t>
            </a:r>
            <a:r>
              <a:rPr lang="en-US" sz="2800" i="1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is to convert a serialized representation into a replica of the original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Use  java.io.ObjectInputStream to deserialize an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When an object is serialized, it will probably be deserialized by a different JVM.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Any JVM that tries to deserialize an object must have access to that object’s class definition.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endParaRPr lang="en-US" sz="28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11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/>
              <a:t>Access Object Files…: How to?</a:t>
            </a:r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04800" y="1447800"/>
            <a:ext cx="8610600" cy="4800600"/>
            <a:chOff x="304800" y="1447800"/>
            <a:chExt cx="8610600" cy="4800600"/>
          </a:xfrm>
        </p:grpSpPr>
        <p:sp>
          <p:nvSpPr>
            <p:cNvPr id="5" name="Rectangle 4"/>
            <p:cNvSpPr/>
            <p:nvPr/>
          </p:nvSpPr>
          <p:spPr>
            <a:xfrm>
              <a:off x="304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FileInputStream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ObjectInputStream f;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4572000"/>
              <a:ext cx="1447800" cy="53340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/>
                <a:t>A obj;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2209800"/>
              <a:ext cx="2133600" cy="21336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class A  </a:t>
              </a:r>
              <a:r>
                <a:rPr lang="en-US" b="1" dirty="0">
                  <a:solidFill>
                    <a:srgbClr val="C00000"/>
                  </a:solidFill>
                </a:rPr>
                <a:t>implements java.io.Serializable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{  Type  field1;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   Type  field2;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…………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04800" y="41910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24600" y="3352800"/>
              <a:ext cx="1981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writeObject()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7621588" y="3048000"/>
              <a:ext cx="1979612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10" idx="2"/>
            </p:cNvCxnSpPr>
            <p:nvPr/>
          </p:nvCxnSpPr>
          <p:spPr>
            <a:xfrm flipV="1">
              <a:off x="5105400" y="3581400"/>
              <a:ext cx="1219200" cy="12573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00200" y="3429000"/>
              <a:ext cx="18288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readObject()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647701" y="2247900"/>
              <a:ext cx="5334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/>
            <p:cNvSpPr/>
            <p:nvPr/>
          </p:nvSpPr>
          <p:spPr>
            <a:xfrm>
              <a:off x="7696200" y="40386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FileOutputStream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84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ObjectOutputStream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924801" y="2286000"/>
              <a:ext cx="4572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</p:cNvCxnSpPr>
            <p:nvPr/>
          </p:nvCxnSpPr>
          <p:spPr>
            <a:xfrm rot="16200000" flipH="1">
              <a:off x="2781300" y="3695700"/>
              <a:ext cx="609600" cy="1143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16200000" flipH="1">
              <a:off x="1752600" y="3048000"/>
              <a:ext cx="381000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0" idx="0"/>
            </p:cNvCxnSpPr>
            <p:nvPr/>
          </p:nvCxnSpPr>
          <p:spPr>
            <a:xfrm rot="5400000">
              <a:off x="7200900" y="3162300"/>
              <a:ext cx="304800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-685006" y="3123406"/>
              <a:ext cx="228600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28800" y="4038600"/>
              <a:ext cx="9906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C00000"/>
                  </a:solidFill>
                </a:rPr>
                <a:t>null?</a:t>
              </a:r>
            </a:p>
          </p:txBody>
        </p:sp>
        <p:cxnSp>
          <p:nvCxnSpPr>
            <p:cNvPr id="24" name="Straight Arrow Connector 23"/>
            <p:cNvCxnSpPr>
              <a:stCxn id="10" idx="4"/>
            </p:cNvCxnSpPr>
            <p:nvPr/>
          </p:nvCxnSpPr>
          <p:spPr>
            <a:xfrm rot="16200000" flipH="1">
              <a:off x="7353300" y="3771900"/>
              <a:ext cx="381000" cy="457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1981200" y="5410200"/>
              <a:ext cx="4724400" cy="838200"/>
            </a:xfrm>
            <a:prstGeom prst="round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C00000"/>
                  </a:solidFill>
                </a:rPr>
                <a:t>We  can read/write objects from/to file using a program only.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33800" y="1447800"/>
              <a:ext cx="2057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No method is declared</a:t>
              </a: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 rot="16200000" flipH="1">
              <a:off x="4438650" y="2305050"/>
              <a:ext cx="838200" cy="1905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20000" cy="1219200"/>
          </a:xfrm>
        </p:spPr>
        <p:txBody>
          <a:bodyPr>
            <a:normAutofit fontScale="90000"/>
          </a:bodyPr>
          <a:lstStyle/>
          <a:p>
            <a:r>
              <a:rPr lang="en-US"/>
              <a:t>Access Object Files…: </a:t>
            </a:r>
            <a:br>
              <a:rPr lang="en-US"/>
            </a:br>
            <a:r>
              <a:rPr lang="en-US">
                <a:latin typeface="Arial" charset="0"/>
                <a:cs typeface="Arial" charset="0"/>
              </a:rPr>
              <a:t>Case study 3 - Object Streams Demo.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96200" cy="3581400"/>
          </a:xfrm>
        </p:spPr>
        <p:txBody>
          <a:bodyPr/>
          <a:lstStyle/>
          <a:p>
            <a:pPr>
              <a:buNone/>
            </a:pPr>
            <a:r>
              <a:rPr lang="en-US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>
                <a:latin typeface="Arial" charset="0"/>
                <a:cs typeface="Arial" charset="0"/>
              </a:rPr>
              <a:t>Book &lt;title, price&gt;</a:t>
            </a:r>
          </a:p>
          <a:p>
            <a:r>
              <a:rPr lang="en-US">
                <a:latin typeface="Arial" charset="0"/>
                <a:cs typeface="Arial" charset="0"/>
              </a:rPr>
              <a:t>Write a Java program that allows user: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View books in the file books.dat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Append a book to the file </a:t>
            </a:r>
          </a:p>
          <a:p>
            <a:r>
              <a:rPr lang="en-US">
                <a:latin typeface="Arial" charset="0"/>
                <a:cs typeface="Arial" charset="0"/>
              </a:rPr>
              <a:t>Read/ Write books as binary objects from/to the file.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3 - Design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954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123825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066800"/>
            <a:ext cx="1981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50" y="3505200"/>
            <a:ext cx="3143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6438900" y="3695700"/>
            <a:ext cx="3048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56388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>
            <a:off x="7162800" y="54864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638300"/>
            <a:ext cx="19335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" y="4038600"/>
            <a:ext cx="1752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Java serielizes data of an object from the bottom of the declaration to the beginning.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906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3-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1, 2.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3695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3743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212" y="1066801"/>
            <a:ext cx="6927402" cy="57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89486"/>
            <a:ext cx="7467600" cy="473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25" y="11430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211388" y="1752600"/>
            <a:ext cx="1522412" cy="725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73522"/>
            <a:ext cx="6096000" cy="547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5 – Implementations…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00150"/>
            <a:ext cx="51625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382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8425" y="228600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>
                <a:latin typeface="Arial" charset="0"/>
                <a:cs typeface="Arial" charset="0"/>
              </a:rPr>
              <a:t>Accessing metadata of directories/files (java.io.File)</a:t>
            </a:r>
          </a:p>
          <a:p>
            <a:r>
              <a:rPr lang="en-US">
                <a:latin typeface="Arial" charset="0"/>
                <a:cs typeface="Arial" charset="0"/>
              </a:rPr>
              <a:t>Text Streams, Reader, and Writer</a:t>
            </a:r>
          </a:p>
          <a:p>
            <a:r>
              <a:rPr lang="en-US">
                <a:latin typeface="Arial" charset="0"/>
                <a:cs typeface="Arial" charset="0"/>
              </a:rPr>
              <a:t>The java.io.RandomAccessFile Class</a:t>
            </a:r>
          </a:p>
          <a:p>
            <a:r>
              <a:rPr lang="en-US">
                <a:latin typeface="Arial" charset="0"/>
                <a:cs typeface="Arial" charset="0"/>
              </a:rPr>
              <a:t>Binary file Input and Output (low and high-level)</a:t>
            </a:r>
          </a:p>
          <a:p>
            <a:r>
              <a:rPr lang="en-US">
                <a:latin typeface="Arial" charset="0"/>
                <a:cs typeface="Arial" charset="0"/>
              </a:rPr>
              <a:t>Object Streams and Serializable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 Text, UTF, and Unicode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Java 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Uses UTF to read/write Unicode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Helps converting Unicode to external 8-bit encodings and vice versa.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1295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1430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ASCII 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(8 bits)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0574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(16 bits)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1430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256 characters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20574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65536 characters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not completely represented)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1752600" y="1524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1752600" y="20574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800" y="3200400"/>
            <a:ext cx="8458200" cy="1600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Unicode character: a character is coded using 16/32 bits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U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niversal Character Set – UCS-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ransformation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ormat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</a:rPr>
              <a:t>Unicode transformation format , a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Standard for compressing strings of Unicode text .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UTF-8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A standard for compressing Unicode text to 8-bit code units.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Refer to: http://www.unicode.org/versions/Unicode7.0.0/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/>
              <a:t>2- Introduction to the java.io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 treats all data sources ( file, directory, IO devices,…) as streams </a:t>
            </a:r>
          </a:p>
          <a:p>
            <a:r>
              <a:rPr lang="en-US" dirty="0"/>
              <a:t>The java.io package contains Java APIs for accessing to/from a stream. </a:t>
            </a:r>
          </a:p>
          <a:p>
            <a:r>
              <a:rPr lang="en-US" dirty="0"/>
              <a:t>A stream can be a binary stream.</a:t>
            </a:r>
          </a:p>
          <a:p>
            <a:pPr lvl="1"/>
            <a:r>
              <a:rPr lang="en-US" dirty="0"/>
              <a:t>Binary low-level stream: data unit  is a physical byte.</a:t>
            </a:r>
          </a:p>
          <a:p>
            <a:pPr lvl="1"/>
            <a:r>
              <a:rPr lang="en-US" dirty="0"/>
              <a:t>Binary high-level stream: data unit  is primitive data type value or a string.</a:t>
            </a:r>
          </a:p>
          <a:p>
            <a:pPr lvl="1"/>
            <a:r>
              <a:rPr lang="en-US" dirty="0"/>
              <a:t>Object stream: data unit is an object.</a:t>
            </a:r>
          </a:p>
          <a:p>
            <a:r>
              <a:rPr lang="en-US" dirty="0"/>
              <a:t>A stream can be a character stream in which a data unit is an Unicode character.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3- Accessing directories and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2057400" cy="1752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Program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java.io.File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2057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OS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5105400"/>
            <a:ext cx="2057400" cy="10668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Directories/ Files</a:t>
            </a:r>
          </a:p>
          <a:p>
            <a:pPr algn="ctr">
              <a:defRPr/>
            </a:pPr>
            <a:r>
              <a:rPr lang="en-US" dirty="0"/>
              <a:t>Information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333501" y="2781300"/>
            <a:ext cx="2286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104901" y="3619500"/>
            <a:ext cx="6858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105694" y="4685506"/>
            <a:ext cx="6858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667000" y="2071053"/>
          <a:ext cx="6096000" cy="3851910"/>
        </p:xfrm>
        <a:graphic>
          <a:graphicData uri="http://schemas.openxmlformats.org/drawingml/2006/table">
            <a:tbl>
              <a:tblPr/>
              <a:tblGrid>
                <a:gridCol w="588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Constructor Summary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abstract pathname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pathname)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pathname string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pathname string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URI</a:t>
                      </a:r>
                      <a:r>
                        <a:rPr lang="en-US" dirty="0"/>
                        <a:t> uri)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file: URI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990600"/>
            <a:ext cx="815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cs typeface="Arial" charset="0"/>
              </a:rPr>
              <a:t>The java.io.File Class</a:t>
            </a:r>
          </a:p>
          <a:p>
            <a:pPr algn="ctr"/>
            <a:r>
              <a:rPr lang="en-US" sz="2400" dirty="0"/>
              <a:t>Class represents a file or a directory managed by operating system.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676400"/>
            <a:ext cx="5638800" cy="281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u="sng" dirty="0">
                <a:solidFill>
                  <a:srgbClr val="0000FF"/>
                </a:solidFill>
              </a:rPr>
              <a:t>Common Methods</a:t>
            </a:r>
            <a:r>
              <a:rPr lang="en-US" sz="2000" b="1" u="sng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canExecute(), canRead(), canWrite()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exists(), isDirectory(),  isFile()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 getAbsolutePath(), getCanonicalPath(),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getName(), getParent()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String[]  list()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delete(), createNewFile(), mkDir(),   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rename(File newName)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long length()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" y="5029200"/>
          <a:ext cx="8686800" cy="1066799"/>
        </p:xfrm>
        <a:graphic>
          <a:graphicData uri="http://schemas.openxmlformats.org/drawingml/2006/table">
            <a:tbl>
              <a:tblPr/>
              <a:tblGrid>
                <a:gridCol w="182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Method Invoked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Returns on Microsoft Windows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     Returns on Solaris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getAbsolutePath()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c:\java\examples\examples\xanadu.txt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getCanonicalPath()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c:\java\examples\xanadu.txt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48400" y="1524000"/>
            <a:ext cx="2590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class helps accessing file/directory information only. It does not have any method to access data in a file.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986135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java.io.File</a:t>
            </a:r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 Class…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2311</TotalTime>
  <Words>2710</Words>
  <Application>Microsoft Macintosh PowerPoint</Application>
  <PresentationFormat>On-screen Show (4:3)</PresentationFormat>
  <Paragraphs>339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Courier New</vt:lpstr>
      <vt:lpstr>Franklin Gothic Book</vt:lpstr>
      <vt:lpstr>Perpetua</vt:lpstr>
      <vt:lpstr>Times New Roman</vt:lpstr>
      <vt:lpstr>Wingdings 2</vt:lpstr>
      <vt:lpstr>Equity</vt:lpstr>
      <vt:lpstr>Session 11 IO and Streams</vt:lpstr>
      <vt:lpstr>What are streams?</vt:lpstr>
      <vt:lpstr>Why should you study this chapter?</vt:lpstr>
      <vt:lpstr>Objectives</vt:lpstr>
      <vt:lpstr>Contents</vt:lpstr>
      <vt:lpstr>1- Text, UTF, and Unicode</vt:lpstr>
      <vt:lpstr>2- Introduction to the java.io Package</vt:lpstr>
      <vt:lpstr>3- Accessing directories and files</vt:lpstr>
      <vt:lpstr>Accessing directories and files…</vt:lpstr>
      <vt:lpstr>Accessing directories and files…</vt:lpstr>
      <vt:lpstr>Accessing directories and files…</vt:lpstr>
      <vt:lpstr>4- Access Text Files</vt:lpstr>
      <vt:lpstr>Access Text Files … Character Streams</vt:lpstr>
      <vt:lpstr>Access Text Files …  Reading Data </vt:lpstr>
      <vt:lpstr>Access Text Files …  Writing Data</vt:lpstr>
      <vt:lpstr>Access Text Files …  Case study 1</vt:lpstr>
      <vt:lpstr>Access Text Files …: Case study 1- Design</vt:lpstr>
      <vt:lpstr>Access Text Files …: Case study 1- Implementations</vt:lpstr>
      <vt:lpstr>Access Text Files …: Case study 1- Implementations</vt:lpstr>
      <vt:lpstr>Access Text Files …: Case study  1- Implementations</vt:lpstr>
      <vt:lpstr>Access Text Files …: Case study 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 Case study 2.- Append File Demo.</vt:lpstr>
      <vt:lpstr>Access Text Files …: Case study 2.-Design</vt:lpstr>
      <vt:lpstr>Access Text Files …: Case study 2- Implementations</vt:lpstr>
      <vt:lpstr>Access Text Files …: Case study 4.-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Read UTF-8 File content</vt:lpstr>
      <vt:lpstr>5- Access binary files</vt:lpstr>
      <vt:lpstr>Access binary files…  The java.io.RandomAccessFile class</vt:lpstr>
      <vt:lpstr>Access binary files … java.io.RandomAccessFile class…</vt:lpstr>
      <vt:lpstr> Access binary files … java.io.RandomAccessFile class…</vt:lpstr>
      <vt:lpstr>Access binary files… Binary Streams</vt:lpstr>
      <vt:lpstr>Access binary files… Low-Level Binary Stream Demo.1</vt:lpstr>
      <vt:lpstr>Access binary files… Low-Level Binary Stream Demo.1…</vt:lpstr>
      <vt:lpstr>Access binary files… Low-Level Binary Stream Demo.2</vt:lpstr>
      <vt:lpstr>Access binary files… Low-Level Binary Stream Demo.2…</vt:lpstr>
      <vt:lpstr>Access binary files High-Level Binary Stream </vt:lpstr>
      <vt:lpstr>Access binary files… High-Level Binary Streams </vt:lpstr>
      <vt:lpstr>Access binary files… High-Level Binary Stream Demo. </vt:lpstr>
      <vt:lpstr>Access binary files…  High-Level Binary Stream Demo. …</vt:lpstr>
      <vt:lpstr>6- Access Object Files</vt:lpstr>
      <vt:lpstr>Serialization</vt:lpstr>
      <vt:lpstr>De-serialization</vt:lpstr>
      <vt:lpstr>Access Object Files…: How to?</vt:lpstr>
      <vt:lpstr>Access Object Files…:  Case study 3 - Object Streams Demo.</vt:lpstr>
      <vt:lpstr>Access Object Files…:  Case Study 3 - Design</vt:lpstr>
      <vt:lpstr>Access Object Files…:  Case Study 3- Implementations</vt:lpstr>
      <vt:lpstr>Access Object Files…:  Case Study 3– Implementations…</vt:lpstr>
      <vt:lpstr>Access Object Files…:  Case Study 3– Implementations…</vt:lpstr>
      <vt:lpstr>Access Object Files…:  Case Study 3– Implementations…</vt:lpstr>
      <vt:lpstr>Access Object Files…:  Case Study 5 – Implementations…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Duong Tran</cp:lastModifiedBy>
  <cp:revision>66</cp:revision>
  <dcterms:created xsi:type="dcterms:W3CDTF">2014-12-30T03:31:12Z</dcterms:created>
  <dcterms:modified xsi:type="dcterms:W3CDTF">2021-07-04T07:01:23Z</dcterms:modified>
</cp:coreProperties>
</file>