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34" autoAdjust="0"/>
    <p:restoredTop sz="94660"/>
  </p:normalViewPr>
  <p:slideViewPr>
    <p:cSldViewPr snapToGrid="0">
      <p:cViewPr varScale="1">
        <p:scale>
          <a:sx n="79" d="100"/>
          <a:sy n="79" d="100"/>
        </p:scale>
        <p:origin x="16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03/26/19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03/26/19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03/26/19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03/26/19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03/26/19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03/26/19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03/26/19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03/26/19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lvl1pPr>
              <a:lnSpc>
                <a:spcPct val="150000"/>
              </a:lnSpc>
              <a:defRPr sz="2200"/>
            </a:lvl1pPr>
            <a:lvl2pPr>
              <a:lnSpc>
                <a:spcPct val="150000"/>
              </a:lnSpc>
              <a:defRPr sz="2200"/>
            </a:lvl2pPr>
            <a:lvl3pPr>
              <a:lnSpc>
                <a:spcPct val="150000"/>
              </a:lnSpc>
              <a:defRPr sz="2200"/>
            </a:lvl3pPr>
            <a:lvl4pPr>
              <a:lnSpc>
                <a:spcPct val="150000"/>
              </a:lnSpc>
              <a:defRPr sz="2200"/>
            </a:lvl4pPr>
            <a:lvl5pPr>
              <a:lnSpc>
                <a:spcPct val="150000"/>
              </a:lnSpc>
              <a:defRPr sz="2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03/26/19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03/26/19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a:pPr/>
              <a:t>03/26/19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a:pPr/>
              <a:t>03/26/19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a:pPr/>
              <a:t>03/26/19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a:pPr/>
              <a:t>03/26/19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03/26/19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03/26/19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a:pPr/>
              <a:t>03/26/19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8496" y="0"/>
            <a:ext cx="12033504" cy="2889504"/>
          </a:xfrm>
        </p:spPr>
        <p:txBody>
          <a:bodyPr>
            <a:normAutofit/>
          </a:bodyPr>
          <a:lstStyle/>
          <a:p>
            <a:pPr algn="ctr"/>
            <a:r>
              <a:rPr lang="en-US" smtClean="0"/>
              <a:t>BÁO CÁO</a:t>
            </a:r>
            <a:br>
              <a:rPr lang="en-US" smtClean="0"/>
            </a:br>
            <a:r>
              <a:rPr lang="en-US" smtClean="0"/>
              <a:t>PHƯƠNG PHÁP LUẬN LẬP TRÌNH</a:t>
            </a:r>
            <a:br>
              <a:rPr lang="en-US" smtClean="0"/>
            </a:br>
            <a:r>
              <a:rPr lang="en-US" smtClean="0"/>
              <a:t>LẬP TRÌNH HÀM</a:t>
            </a:r>
            <a:endParaRPr lang="en-US"/>
          </a:p>
        </p:txBody>
      </p:sp>
      <p:sp>
        <p:nvSpPr>
          <p:cNvPr id="3" name="Subtitle 2"/>
          <p:cNvSpPr>
            <a:spLocks noGrp="1"/>
          </p:cNvSpPr>
          <p:nvPr>
            <p:ph type="subTitle" idx="1"/>
          </p:nvPr>
        </p:nvSpPr>
        <p:spPr>
          <a:xfrm>
            <a:off x="2589213" y="3547872"/>
            <a:ext cx="8915399" cy="2682239"/>
          </a:xfrm>
        </p:spPr>
        <p:txBody>
          <a:bodyPr/>
          <a:lstStyle/>
          <a:p>
            <a:r>
              <a:rPr lang="en-US" err="1" smtClean="0"/>
              <a:t>Thành</a:t>
            </a:r>
            <a:r>
              <a:rPr lang="en-US" smtClean="0"/>
              <a:t> </a:t>
            </a:r>
            <a:r>
              <a:rPr lang="en-US" err="1" smtClean="0"/>
              <a:t>viên</a:t>
            </a:r>
            <a:r>
              <a:rPr lang="en-US" smtClean="0"/>
              <a:t> </a:t>
            </a:r>
            <a:r>
              <a:rPr lang="en-US" err="1" smtClean="0"/>
              <a:t>nhóm</a:t>
            </a:r>
            <a:r>
              <a:rPr lang="en-US" smtClean="0"/>
              <a:t>:</a:t>
            </a:r>
          </a:p>
          <a:p>
            <a:pPr marL="285750" indent="-285750">
              <a:buFont typeface="Wingdings" panose="05000000000000000000" pitchFamily="2" charset="2"/>
              <a:buChar char="Ø"/>
            </a:pPr>
            <a:r>
              <a:rPr lang="en-US"/>
              <a:t> </a:t>
            </a:r>
            <a:r>
              <a:rPr lang="en-US" smtClean="0"/>
              <a:t>Dương </a:t>
            </a:r>
            <a:r>
              <a:rPr lang="en-US" err="1" smtClean="0"/>
              <a:t>Văn</a:t>
            </a:r>
            <a:r>
              <a:rPr lang="en-US" smtClean="0"/>
              <a:t> Sơn</a:t>
            </a:r>
          </a:p>
          <a:p>
            <a:pPr marL="285750" indent="-285750">
              <a:buFont typeface="Wingdings" panose="05000000000000000000" pitchFamily="2" charset="2"/>
              <a:buChar char="Ø"/>
            </a:pPr>
            <a:r>
              <a:rPr lang="en-US"/>
              <a:t> </a:t>
            </a:r>
            <a:r>
              <a:rPr lang="en-US" err="1" smtClean="0"/>
              <a:t>Trần</a:t>
            </a:r>
            <a:r>
              <a:rPr lang="en-US" smtClean="0"/>
              <a:t> </a:t>
            </a:r>
            <a:r>
              <a:rPr lang="en-US" err="1" smtClean="0"/>
              <a:t>Nhật</a:t>
            </a:r>
            <a:r>
              <a:rPr lang="en-US" smtClean="0"/>
              <a:t> </a:t>
            </a:r>
            <a:r>
              <a:rPr lang="en-US" err="1" smtClean="0"/>
              <a:t>Trường</a:t>
            </a:r>
            <a:endParaRPr lang="en-US" smtClean="0"/>
          </a:p>
          <a:p>
            <a:pPr marL="285750" indent="-285750">
              <a:buFont typeface="Wingdings" panose="05000000000000000000" pitchFamily="2" charset="2"/>
              <a:buChar char="Ø"/>
            </a:pPr>
            <a:r>
              <a:rPr lang="en-US"/>
              <a:t> </a:t>
            </a:r>
            <a:r>
              <a:rPr lang="en-US" err="1" smtClean="0"/>
              <a:t>Nguyễn</a:t>
            </a:r>
            <a:r>
              <a:rPr lang="en-US" smtClean="0"/>
              <a:t> </a:t>
            </a:r>
            <a:r>
              <a:rPr lang="en-US" err="1" smtClean="0"/>
              <a:t>Vũ</a:t>
            </a:r>
            <a:r>
              <a:rPr lang="en-US" smtClean="0"/>
              <a:t> </a:t>
            </a:r>
            <a:r>
              <a:rPr lang="en-US" err="1" smtClean="0"/>
              <a:t>Thành</a:t>
            </a:r>
            <a:r>
              <a:rPr lang="en-US" smtClean="0"/>
              <a:t> </a:t>
            </a:r>
            <a:r>
              <a:rPr lang="en-US" err="1" smtClean="0"/>
              <a:t>Tuyển</a:t>
            </a:r>
            <a:endParaRPr lang="en-US" smtClean="0"/>
          </a:p>
          <a:p>
            <a:pPr marL="285750" indent="-285750">
              <a:buFont typeface="Wingdings" panose="05000000000000000000" pitchFamily="2" charset="2"/>
              <a:buChar char="Ø"/>
            </a:pPr>
            <a:r>
              <a:rPr lang="en-US"/>
              <a:t> </a:t>
            </a:r>
            <a:r>
              <a:rPr lang="en-US" err="1" smtClean="0"/>
              <a:t>Nguyễn</a:t>
            </a:r>
            <a:r>
              <a:rPr lang="en-US" smtClean="0"/>
              <a:t> </a:t>
            </a:r>
            <a:r>
              <a:rPr lang="en-US" err="1" smtClean="0"/>
              <a:t>Thanh</a:t>
            </a:r>
            <a:r>
              <a:rPr lang="en-US" smtClean="0"/>
              <a:t> </a:t>
            </a:r>
            <a:r>
              <a:rPr lang="en-US" err="1" smtClean="0"/>
              <a:t>Tuân</a:t>
            </a:r>
            <a:endParaRPr lang="en-US" smtClean="0"/>
          </a:p>
          <a:p>
            <a:r>
              <a:rPr lang="en-US" err="1" smtClean="0"/>
              <a:t>Giáo</a:t>
            </a:r>
            <a:r>
              <a:rPr lang="en-US" smtClean="0"/>
              <a:t> </a:t>
            </a:r>
            <a:r>
              <a:rPr lang="en-US" err="1" smtClean="0"/>
              <a:t>viên</a:t>
            </a:r>
            <a:r>
              <a:rPr lang="en-US" smtClean="0"/>
              <a:t>: </a:t>
            </a:r>
            <a:r>
              <a:rPr lang="en-US" err="1" smtClean="0"/>
              <a:t>Ths</a:t>
            </a:r>
            <a:r>
              <a:rPr lang="en-US" smtClean="0"/>
              <a:t>. </a:t>
            </a:r>
            <a:r>
              <a:rPr lang="en-US" err="1" smtClean="0"/>
              <a:t>Nguyễn</a:t>
            </a:r>
            <a:r>
              <a:rPr lang="en-US" smtClean="0"/>
              <a:t> Lan Oanh</a:t>
            </a:r>
          </a:p>
        </p:txBody>
      </p:sp>
    </p:spTree>
    <p:extLst>
      <p:ext uri="{BB962C8B-B14F-4D97-AF65-F5344CB8AC3E}">
        <p14:creationId xmlns:p14="http://schemas.microsoft.com/office/powerpoint/2010/main" val="327391109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Giới thiệu về ngôn ngữ LISP</a:t>
            </a:r>
            <a:endParaRPr lang="en-US"/>
          </a:p>
        </p:txBody>
      </p:sp>
      <p:sp>
        <p:nvSpPr>
          <p:cNvPr id="3" name="Content Placeholder 2"/>
          <p:cNvSpPr>
            <a:spLocks noGrp="1"/>
          </p:cNvSpPr>
          <p:nvPr>
            <p:ph idx="1"/>
          </p:nvPr>
        </p:nvSpPr>
        <p:spPr>
          <a:xfrm>
            <a:off x="2589212" y="1450848"/>
            <a:ext cx="8915400" cy="5407152"/>
          </a:xfrm>
        </p:spPr>
        <p:txBody>
          <a:bodyPr>
            <a:normAutofit/>
          </a:bodyPr>
          <a:lstStyle/>
          <a:p>
            <a:r>
              <a:rPr lang="en-US" smtClean="0"/>
              <a:t> </a:t>
            </a:r>
            <a:r>
              <a:rPr lang="en-US"/>
              <a:t>Ngôn ngữ Lisp (List processing languages) được đề xuất bởi Mc Carthy từ năm </a:t>
            </a:r>
            <a:r>
              <a:rPr lang="en-US"/>
              <a:t>1958</a:t>
            </a:r>
            <a:r>
              <a:rPr lang="en-US" smtClean="0"/>
              <a:t>.</a:t>
            </a:r>
          </a:p>
          <a:p>
            <a:r>
              <a:rPr lang="en-US"/>
              <a:t> </a:t>
            </a:r>
            <a:r>
              <a:rPr lang="en-US"/>
              <a:t>Lisp hiện đại lại không phải là ngôn ngữ hàm thuần túy, mà cho phép sử dụng các phép gán </a:t>
            </a:r>
            <a:r>
              <a:rPr lang="en-US"/>
              <a:t>cho </a:t>
            </a:r>
            <a:r>
              <a:rPr lang="en-US" smtClean="0"/>
              <a:t>biến, </a:t>
            </a:r>
            <a:r>
              <a:rPr lang="en-US"/>
              <a:t>có thể xảy ra hiệu ứng </a:t>
            </a:r>
            <a:r>
              <a:rPr lang="en-US"/>
              <a:t>phụ</a:t>
            </a:r>
            <a:r>
              <a:rPr lang="en-US" smtClean="0"/>
              <a:t>.</a:t>
            </a:r>
          </a:p>
          <a:p>
            <a:r>
              <a:rPr lang="en-US"/>
              <a:t> </a:t>
            </a:r>
            <a:r>
              <a:rPr lang="en-US"/>
              <a:t>Lisp là ngôn ngữ đầu tiên mang phong cách lập trình </a:t>
            </a:r>
            <a:r>
              <a:rPr lang="en-US"/>
              <a:t>hàm</a:t>
            </a:r>
            <a:r>
              <a:rPr lang="en-US" smtClean="0"/>
              <a:t>.</a:t>
            </a:r>
          </a:p>
          <a:p>
            <a:r>
              <a:rPr lang="en-US"/>
              <a:t> </a:t>
            </a:r>
            <a:r>
              <a:rPr lang="en-US"/>
              <a:t>Lisp cho phép viết các hàm đệ quy và các hàm bậc </a:t>
            </a:r>
            <a:r>
              <a:rPr lang="en-US"/>
              <a:t>cao</a:t>
            </a:r>
            <a:r>
              <a:rPr lang="en-US" smtClean="0"/>
              <a:t>.</a:t>
            </a:r>
          </a:p>
          <a:p>
            <a:r>
              <a:rPr lang="en-US"/>
              <a:t> </a:t>
            </a:r>
            <a:r>
              <a:rPr lang="en-US"/>
              <a:t>Cú pháp của Lisp rất </a:t>
            </a:r>
            <a:r>
              <a:rPr lang="en-US"/>
              <a:t>đơn </a:t>
            </a:r>
            <a:r>
              <a:rPr lang="en-US" smtClean="0"/>
              <a:t>điệu.</a:t>
            </a:r>
          </a:p>
          <a:p>
            <a:r>
              <a:rPr lang="en-US"/>
              <a:t> </a:t>
            </a:r>
            <a:r>
              <a:rPr lang="en-US" smtClean="0"/>
              <a:t>Lisp không có </a:t>
            </a:r>
            <a:r>
              <a:rPr lang="en-US"/>
              <a:t>hệ thống khai báo kiểu.</a:t>
            </a:r>
            <a:endParaRPr lang="en-US"/>
          </a:p>
        </p:txBody>
      </p:sp>
    </p:spTree>
    <p:extLst>
      <p:ext uri="{BB962C8B-B14F-4D97-AF65-F5344CB8AC3E}">
        <p14:creationId xmlns:p14="http://schemas.microsoft.com/office/powerpoint/2010/main" val="26764618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1" y="2879630"/>
            <a:ext cx="12009120" cy="1280890"/>
          </a:xfrm>
        </p:spPr>
        <p:txBody>
          <a:bodyPr/>
          <a:lstStyle/>
          <a:p>
            <a:pPr algn="ctr"/>
            <a:r>
              <a:rPr lang="en-US" smtClean="0"/>
              <a:t>CẢM ƠN CÔ GIÁO VÀ CÁC BẠN ĐÃ LẮNG NGHE!</a:t>
            </a:r>
            <a:endParaRPr lang="en-US"/>
          </a:p>
        </p:txBody>
      </p:sp>
    </p:spTree>
    <p:extLst>
      <p:ext uri="{BB962C8B-B14F-4D97-AF65-F5344CB8AC3E}">
        <p14:creationId xmlns:p14="http://schemas.microsoft.com/office/powerpoint/2010/main" val="1830261498"/>
      </p:ext>
    </p:extLst>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NỘI DUNG</a:t>
            </a:r>
            <a:endParaRPr lang="en-US"/>
          </a:p>
        </p:txBody>
      </p:sp>
      <p:sp>
        <p:nvSpPr>
          <p:cNvPr id="3" name="Content Placeholder 2"/>
          <p:cNvSpPr>
            <a:spLocks noGrp="1"/>
          </p:cNvSpPr>
          <p:nvPr>
            <p:ph idx="1"/>
          </p:nvPr>
        </p:nvSpPr>
        <p:spPr>
          <a:xfrm>
            <a:off x="2589212" y="1389888"/>
            <a:ext cx="8915400" cy="5169408"/>
          </a:xfrm>
        </p:spPr>
        <p:txBody>
          <a:bodyPr>
            <a:normAutofit/>
          </a:bodyPr>
          <a:lstStyle/>
          <a:p>
            <a:pPr>
              <a:lnSpc>
                <a:spcPct val="150000"/>
              </a:lnSpc>
              <a:buFont typeface="Wingdings" panose="05000000000000000000" pitchFamily="2" charset="2"/>
              <a:buChar char="Ø"/>
            </a:pPr>
            <a:r>
              <a:rPr lang="en-US" smtClean="0"/>
              <a:t> Tổng quan lập trình hàm</a:t>
            </a:r>
          </a:p>
          <a:p>
            <a:pPr>
              <a:lnSpc>
                <a:spcPct val="150000"/>
              </a:lnSpc>
              <a:buFont typeface="Wingdings" panose="05000000000000000000" pitchFamily="2" charset="2"/>
              <a:buChar char="Ø"/>
            </a:pPr>
            <a:r>
              <a:rPr lang="en-US"/>
              <a:t> </a:t>
            </a:r>
            <a:r>
              <a:rPr lang="en-US" smtClean="0"/>
              <a:t>Hàm bậc nhất &amp; hàm bậc cao</a:t>
            </a:r>
          </a:p>
          <a:p>
            <a:pPr>
              <a:lnSpc>
                <a:spcPct val="150000"/>
              </a:lnSpc>
              <a:buFont typeface="Wingdings" panose="05000000000000000000" pitchFamily="2" charset="2"/>
              <a:buChar char="Ø"/>
            </a:pPr>
            <a:r>
              <a:rPr lang="en-US"/>
              <a:t> </a:t>
            </a:r>
            <a:r>
              <a:rPr lang="en-US" smtClean="0"/>
              <a:t>Hàm thuần túy</a:t>
            </a:r>
          </a:p>
          <a:p>
            <a:pPr>
              <a:lnSpc>
                <a:spcPct val="150000"/>
              </a:lnSpc>
              <a:buFont typeface="Wingdings" panose="05000000000000000000" pitchFamily="2" charset="2"/>
              <a:buChar char="Ø"/>
            </a:pPr>
            <a:r>
              <a:rPr lang="en-US"/>
              <a:t> </a:t>
            </a:r>
            <a:r>
              <a:rPr lang="en-US" smtClean="0"/>
              <a:t>Đệ quy trong lập trình hàm</a:t>
            </a:r>
          </a:p>
          <a:p>
            <a:pPr>
              <a:lnSpc>
                <a:spcPct val="150000"/>
              </a:lnSpc>
              <a:buFont typeface="Wingdings" panose="05000000000000000000" pitchFamily="2" charset="2"/>
              <a:buChar char="Ø"/>
            </a:pPr>
            <a:r>
              <a:rPr lang="en-US"/>
              <a:t> </a:t>
            </a:r>
            <a:r>
              <a:rPr lang="en-US" smtClean="0"/>
              <a:t>Tính toán chặt &amp; không chặt</a:t>
            </a:r>
          </a:p>
          <a:p>
            <a:pPr>
              <a:lnSpc>
                <a:spcPct val="150000"/>
              </a:lnSpc>
              <a:buFont typeface="Wingdings" panose="05000000000000000000" pitchFamily="2" charset="2"/>
              <a:buChar char="Ø"/>
            </a:pPr>
            <a:r>
              <a:rPr lang="en-US"/>
              <a:t> </a:t>
            </a:r>
            <a:r>
              <a:rPr lang="en-US" smtClean="0"/>
              <a:t>Kiểu, tính đa kiểu</a:t>
            </a:r>
          </a:p>
          <a:p>
            <a:pPr>
              <a:lnSpc>
                <a:spcPct val="150000"/>
              </a:lnSpc>
              <a:buFont typeface="Wingdings" panose="05000000000000000000" pitchFamily="2" charset="2"/>
              <a:buChar char="Ø"/>
            </a:pPr>
            <a:r>
              <a:rPr lang="en-US"/>
              <a:t> </a:t>
            </a:r>
            <a:r>
              <a:rPr lang="en-US" smtClean="0"/>
              <a:t>Lập trình hàm trong ngôn ngữ phi hàm</a:t>
            </a:r>
          </a:p>
          <a:p>
            <a:pPr>
              <a:lnSpc>
                <a:spcPct val="150000"/>
              </a:lnSpc>
              <a:buFont typeface="Wingdings" panose="05000000000000000000" pitchFamily="2" charset="2"/>
              <a:buChar char="Ø"/>
            </a:pPr>
            <a:r>
              <a:rPr lang="en-US"/>
              <a:t> </a:t>
            </a:r>
            <a:r>
              <a:rPr lang="en-US" smtClean="0"/>
              <a:t>Giới thiệu ngôn ngữ LISP</a:t>
            </a:r>
          </a:p>
          <a:p>
            <a:pPr>
              <a:buFont typeface="Wingdings" panose="05000000000000000000" pitchFamily="2" charset="2"/>
              <a:buChar char="Ø"/>
            </a:pPr>
            <a:endParaRPr lang="en-US"/>
          </a:p>
        </p:txBody>
      </p:sp>
    </p:spTree>
    <p:extLst>
      <p:ext uri="{BB962C8B-B14F-4D97-AF65-F5344CB8AC3E}">
        <p14:creationId xmlns:p14="http://schemas.microsoft.com/office/powerpoint/2010/main" val="3766749427"/>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Tổng quan lập trình hàm</a:t>
            </a:r>
            <a:br>
              <a:rPr lang="en-US"/>
            </a:br>
            <a:endParaRPr lang="en-US"/>
          </a:p>
        </p:txBody>
      </p:sp>
      <p:sp>
        <p:nvSpPr>
          <p:cNvPr id="3" name="Content Placeholder 2"/>
          <p:cNvSpPr>
            <a:spLocks noGrp="1"/>
          </p:cNvSpPr>
          <p:nvPr>
            <p:ph idx="1"/>
          </p:nvPr>
        </p:nvSpPr>
        <p:spPr>
          <a:xfrm>
            <a:off x="2589212" y="1597152"/>
            <a:ext cx="8915400" cy="4998720"/>
          </a:xfrm>
        </p:spPr>
        <p:txBody>
          <a:bodyPr/>
          <a:lstStyle/>
          <a:p>
            <a:pPr>
              <a:lnSpc>
                <a:spcPct val="150000"/>
              </a:lnSpc>
            </a:pPr>
            <a:r>
              <a:rPr lang="en-US"/>
              <a:t> </a:t>
            </a:r>
            <a:r>
              <a:rPr lang="en-US" smtClean="0"/>
              <a:t>Lập </a:t>
            </a:r>
            <a:r>
              <a:rPr lang="en-US"/>
              <a:t>trình hàm là một mô hình </a:t>
            </a:r>
            <a:r>
              <a:rPr lang="en-US"/>
              <a:t>lập </a:t>
            </a:r>
            <a:r>
              <a:rPr lang="en-US" smtClean="0"/>
              <a:t>trình.</a:t>
            </a:r>
          </a:p>
          <a:p>
            <a:pPr>
              <a:lnSpc>
                <a:spcPct val="150000"/>
              </a:lnSpc>
            </a:pPr>
            <a:r>
              <a:rPr lang="en-US"/>
              <a:t> </a:t>
            </a:r>
            <a:r>
              <a:rPr lang="en-US"/>
              <a:t>Lập trình hàm nhấn mạnh việc ứng dụng </a:t>
            </a:r>
            <a:r>
              <a:rPr lang="en-US"/>
              <a:t>hàm </a:t>
            </a:r>
            <a:r>
              <a:rPr lang="en-US" smtClean="0"/>
              <a:t>số.</a:t>
            </a:r>
          </a:p>
          <a:p>
            <a:pPr>
              <a:lnSpc>
                <a:spcPct val="150000"/>
              </a:lnSpc>
            </a:pPr>
            <a:r>
              <a:rPr lang="en-US"/>
              <a:t> </a:t>
            </a:r>
            <a:r>
              <a:rPr lang="en-US" smtClean="0"/>
              <a:t>Lập </a:t>
            </a:r>
            <a:r>
              <a:rPr lang="en-US"/>
              <a:t>trình hàm xuất phát từ phép </a:t>
            </a:r>
            <a:r>
              <a:rPr lang="en-US"/>
              <a:t>tính </a:t>
            </a:r>
            <a:r>
              <a:rPr lang="en-US" smtClean="0"/>
              <a:t>lambda.</a:t>
            </a:r>
          </a:p>
          <a:p>
            <a:pPr>
              <a:lnSpc>
                <a:spcPct val="150000"/>
              </a:lnSpc>
            </a:pPr>
            <a:r>
              <a:rPr lang="en-US"/>
              <a:t> </a:t>
            </a:r>
            <a:r>
              <a:rPr lang="en-US"/>
              <a:t>T</a:t>
            </a:r>
            <a:r>
              <a:rPr lang="en-US" smtClean="0"/>
              <a:t>rong </a:t>
            </a:r>
            <a:r>
              <a:rPr lang="en-US"/>
              <a:t>lập trình hàm, giá trị xuất ra của một hàm chỉ phụ thuộc vào các tham số đầu vào </a:t>
            </a:r>
            <a:r>
              <a:rPr lang="en-US"/>
              <a:t>của </a:t>
            </a:r>
            <a:r>
              <a:rPr lang="en-US" smtClean="0"/>
              <a:t>hàm.</a:t>
            </a:r>
          </a:p>
          <a:p>
            <a:pPr>
              <a:lnSpc>
                <a:spcPct val="150000"/>
              </a:lnSpc>
            </a:pPr>
            <a:r>
              <a:rPr lang="en-US" smtClean="0"/>
              <a:t> </a:t>
            </a:r>
            <a:r>
              <a:rPr lang="en-US"/>
              <a:t>L</a:t>
            </a:r>
            <a:r>
              <a:rPr lang="en-US" smtClean="0"/>
              <a:t>oại </a:t>
            </a:r>
            <a:r>
              <a:rPr lang="en-US"/>
              <a:t>bỏ </a:t>
            </a:r>
            <a:r>
              <a:rPr lang="en-US"/>
              <a:t>hiệu </a:t>
            </a:r>
            <a:r>
              <a:rPr lang="en-US" smtClean="0"/>
              <a:t>ứng bên lề.</a:t>
            </a:r>
            <a:endParaRPr lang="en-US"/>
          </a:p>
        </p:txBody>
      </p:sp>
    </p:spTree>
    <p:extLst>
      <p:ext uri="{BB962C8B-B14F-4D97-AF65-F5344CB8AC3E}">
        <p14:creationId xmlns:p14="http://schemas.microsoft.com/office/powerpoint/2010/main" val="35242466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Hàm bậc nhất &amp; hàm bậc cao</a:t>
            </a:r>
          </a:p>
        </p:txBody>
      </p:sp>
      <p:sp>
        <p:nvSpPr>
          <p:cNvPr id="3" name="Content Placeholder 2"/>
          <p:cNvSpPr>
            <a:spLocks noGrp="1"/>
          </p:cNvSpPr>
          <p:nvPr>
            <p:ph idx="1"/>
          </p:nvPr>
        </p:nvSpPr>
        <p:spPr>
          <a:xfrm>
            <a:off x="2589212" y="1670304"/>
            <a:ext cx="8915400" cy="5187696"/>
          </a:xfrm>
        </p:spPr>
        <p:txBody>
          <a:bodyPr/>
          <a:lstStyle/>
          <a:p>
            <a:r>
              <a:rPr lang="en-US" smtClean="0"/>
              <a:t> </a:t>
            </a:r>
            <a:r>
              <a:rPr lang="en-US"/>
              <a:t>M</a:t>
            </a:r>
            <a:r>
              <a:rPr lang="en-US" smtClean="0"/>
              <a:t>ột hàm </a:t>
            </a:r>
            <a:r>
              <a:rPr lang="en-US"/>
              <a:t>được coi như là một hàm hạng nhất trong ngôn ngữ đó. Hay nói cách khác, hàm sẽ giống như các loại giá trị (số, text, object,...) khác</a:t>
            </a:r>
            <a:r>
              <a:rPr lang="en-US"/>
              <a:t>. </a:t>
            </a:r>
            <a:endParaRPr lang="en-US" smtClean="0"/>
          </a:p>
          <a:p>
            <a:r>
              <a:rPr lang="en-US"/>
              <a:t> </a:t>
            </a:r>
            <a:r>
              <a:rPr lang="en-US"/>
              <a:t>Một hàm nhận một hàm khác như là một tham đối được gọi là hàm bậc </a:t>
            </a:r>
            <a:r>
              <a:rPr lang="en-US"/>
              <a:t>cao</a:t>
            </a:r>
            <a:r>
              <a:rPr lang="en-US" smtClean="0"/>
              <a:t>.</a:t>
            </a:r>
          </a:p>
          <a:p>
            <a:r>
              <a:rPr lang="en-US"/>
              <a:t> </a:t>
            </a:r>
            <a:r>
              <a:rPr lang="en-US"/>
              <a:t>Các hàm bậc cao có liên hệ chặt chẽ với hàm </a:t>
            </a:r>
            <a:r>
              <a:rPr lang="en-US"/>
              <a:t>hạng </a:t>
            </a:r>
            <a:r>
              <a:rPr lang="en-US" smtClean="0"/>
              <a:t>nhất.</a:t>
            </a:r>
          </a:p>
          <a:p>
            <a:r>
              <a:rPr lang="en-US"/>
              <a:t> </a:t>
            </a:r>
            <a:r>
              <a:rPr lang="en-US"/>
              <a:t>Sự khác biệt giữa hai loại này rất </a:t>
            </a:r>
            <a:r>
              <a:rPr lang="en-US"/>
              <a:t>mờ </a:t>
            </a:r>
            <a:r>
              <a:rPr lang="en-US" smtClean="0"/>
              <a:t>nhạt.</a:t>
            </a:r>
            <a:endParaRPr lang="en-US"/>
          </a:p>
          <a:p>
            <a:endParaRPr lang="en-US"/>
          </a:p>
        </p:txBody>
      </p:sp>
    </p:spTree>
    <p:extLst>
      <p:ext uri="{BB962C8B-B14F-4D97-AF65-F5344CB8AC3E}">
        <p14:creationId xmlns:p14="http://schemas.microsoft.com/office/powerpoint/2010/main" val="19212439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Hàm thuần túy</a:t>
            </a:r>
            <a:endParaRPr lang="en-US"/>
          </a:p>
        </p:txBody>
      </p:sp>
      <p:sp>
        <p:nvSpPr>
          <p:cNvPr id="3" name="Content Placeholder 2"/>
          <p:cNvSpPr>
            <a:spLocks noGrp="1"/>
          </p:cNvSpPr>
          <p:nvPr>
            <p:ph idx="1"/>
          </p:nvPr>
        </p:nvSpPr>
        <p:spPr>
          <a:xfrm>
            <a:off x="2589212" y="1511808"/>
            <a:ext cx="8915400" cy="5218176"/>
          </a:xfrm>
        </p:spPr>
        <p:txBody>
          <a:bodyPr/>
          <a:lstStyle/>
          <a:p>
            <a:r>
              <a:rPr lang="en-US" smtClean="0"/>
              <a:t> Thuần </a:t>
            </a:r>
            <a:r>
              <a:rPr lang="en-US"/>
              <a:t>túy hàm không có bộ nhớ hoặc các hiệu ứng lề </a:t>
            </a:r>
            <a:r>
              <a:rPr lang="en-US"/>
              <a:t>nhập/xuất</a:t>
            </a:r>
            <a:r>
              <a:rPr lang="en-US" smtClean="0"/>
              <a:t>.</a:t>
            </a:r>
          </a:p>
          <a:p>
            <a:pPr lvl="0"/>
            <a:r>
              <a:rPr lang="en-US"/>
              <a:t> </a:t>
            </a:r>
            <a:r>
              <a:rPr lang="en-US"/>
              <a:t>Nếu kết quả của một biểu thức thuần túy không được sử dụng, ta có thể xóa nó đi mà không ảnh hưởng đến các biểu thức khác.</a:t>
            </a:r>
          </a:p>
          <a:p>
            <a:r>
              <a:rPr lang="en-US" smtClean="0"/>
              <a:t> </a:t>
            </a:r>
            <a:r>
              <a:rPr lang="vi-VN"/>
              <a:t>Hàm Thuần sẽ luôn luôn tạo ra cùng một output khi được chỉ định cùng input.</a:t>
            </a:r>
          </a:p>
          <a:p>
            <a:endParaRPr lang="vi-VN"/>
          </a:p>
          <a:p>
            <a:pPr marL="0" indent="0">
              <a:buNone/>
            </a:pPr>
            <a:endParaRPr lang="en-US"/>
          </a:p>
        </p:txBody>
      </p:sp>
    </p:spTree>
    <p:extLst>
      <p:ext uri="{BB962C8B-B14F-4D97-AF65-F5344CB8AC3E}">
        <p14:creationId xmlns:p14="http://schemas.microsoft.com/office/powerpoint/2010/main" val="31836091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Đệ quy trong lập trình hàm</a:t>
            </a:r>
            <a:endParaRPr lang="en-US"/>
          </a:p>
        </p:txBody>
      </p:sp>
      <p:sp>
        <p:nvSpPr>
          <p:cNvPr id="3" name="Content Placeholder 2"/>
          <p:cNvSpPr>
            <a:spLocks noGrp="1"/>
          </p:cNvSpPr>
          <p:nvPr>
            <p:ph idx="1"/>
          </p:nvPr>
        </p:nvSpPr>
        <p:spPr>
          <a:xfrm>
            <a:off x="2589212" y="1597152"/>
            <a:ext cx="8915400" cy="5260848"/>
          </a:xfrm>
        </p:spPr>
        <p:txBody>
          <a:bodyPr/>
          <a:lstStyle/>
          <a:p>
            <a:r>
              <a:rPr lang="en-US" smtClean="0"/>
              <a:t> </a:t>
            </a:r>
            <a:r>
              <a:rPr lang="en-US"/>
              <a:t>Vòng lặp trong các ngôn ngữ hàm thường được thực hiện thông qua </a:t>
            </a:r>
            <a:r>
              <a:rPr lang="en-US"/>
              <a:t>đệ </a:t>
            </a:r>
            <a:r>
              <a:rPr lang="en-US" smtClean="0"/>
              <a:t>quy.</a:t>
            </a:r>
          </a:p>
          <a:p>
            <a:r>
              <a:rPr lang="en-US"/>
              <a:t> </a:t>
            </a:r>
            <a:r>
              <a:rPr lang="en-US"/>
              <a:t>Hàm đệ quy sẽ tự gọi chính nó, cho phép thực hiện đi thực hiện lại một tác </a:t>
            </a:r>
            <a:r>
              <a:rPr lang="en-US"/>
              <a:t>vụ</a:t>
            </a:r>
            <a:r>
              <a:rPr lang="en-US" smtClean="0"/>
              <a:t>.</a:t>
            </a:r>
          </a:p>
          <a:p>
            <a:r>
              <a:rPr lang="en-US" smtClean="0"/>
              <a:t> Ví dụ: Tính giai thừa trong LISP</a:t>
            </a:r>
          </a:p>
          <a:p>
            <a:pPr marL="457200" lvl="1" indent="0">
              <a:buNone/>
            </a:pP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1520" y="4642484"/>
            <a:ext cx="7530783" cy="1672971"/>
          </a:xfrm>
          <a:prstGeom prst="rect">
            <a:avLst/>
          </a:prstGeom>
        </p:spPr>
      </p:pic>
    </p:spTree>
    <p:extLst>
      <p:ext uri="{BB962C8B-B14F-4D97-AF65-F5344CB8AC3E}">
        <p14:creationId xmlns:p14="http://schemas.microsoft.com/office/powerpoint/2010/main" val="21949678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Tính toán chặt &amp; không chặt</a:t>
            </a:r>
            <a:endParaRPr lang="en-US"/>
          </a:p>
        </p:txBody>
      </p:sp>
      <p:sp>
        <p:nvSpPr>
          <p:cNvPr id="3" name="Content Placeholder 2"/>
          <p:cNvSpPr>
            <a:spLocks noGrp="1"/>
          </p:cNvSpPr>
          <p:nvPr>
            <p:ph idx="1"/>
          </p:nvPr>
        </p:nvSpPr>
        <p:spPr>
          <a:xfrm>
            <a:off x="2589212" y="1572768"/>
            <a:ext cx="8915400" cy="5157216"/>
          </a:xfrm>
        </p:spPr>
        <p:txBody>
          <a:bodyPr/>
          <a:lstStyle/>
          <a:p>
            <a:r>
              <a:rPr lang="en-US" smtClean="0"/>
              <a:t> Chỉ </a:t>
            </a:r>
            <a:r>
              <a:rPr lang="en-US"/>
              <a:t>cách xử lý thông số của hàm khi tính toán một biểu </a:t>
            </a:r>
            <a:r>
              <a:rPr lang="en-US"/>
              <a:t>thức</a:t>
            </a:r>
            <a:r>
              <a:rPr lang="en-US" smtClean="0"/>
              <a:t>.</a:t>
            </a:r>
          </a:p>
          <a:p>
            <a:r>
              <a:rPr lang="en-US"/>
              <a:t> </a:t>
            </a:r>
            <a:r>
              <a:rPr lang="en-US"/>
              <a:t>T</a:t>
            </a:r>
            <a:r>
              <a:rPr lang="en-US" smtClean="0"/>
              <a:t>ính </a:t>
            </a:r>
            <a:r>
              <a:rPr lang="en-US"/>
              <a:t>toán chặt luôn luôn tính toán tất cả cấc số hạng của hàm trước khi xử lý </a:t>
            </a:r>
            <a:r>
              <a:rPr lang="en-US"/>
              <a:t>hàm</a:t>
            </a:r>
            <a:r>
              <a:rPr lang="en-US" smtClean="0"/>
              <a:t>.</a:t>
            </a:r>
          </a:p>
          <a:p>
            <a:r>
              <a:rPr lang="en-US"/>
              <a:t> </a:t>
            </a:r>
            <a:r>
              <a:rPr lang="en-US"/>
              <a:t>Tính toán không chặt không tính toán tham số của hàm trừ khi nó cần giá trị đó để tính toán hàm.</a:t>
            </a:r>
            <a:endParaRPr lang="en-US"/>
          </a:p>
        </p:txBody>
      </p:sp>
    </p:spTree>
    <p:extLst>
      <p:ext uri="{BB962C8B-B14F-4D97-AF65-F5344CB8AC3E}">
        <p14:creationId xmlns:p14="http://schemas.microsoft.com/office/powerpoint/2010/main" val="29857178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Kiểu, tính đa kiểu</a:t>
            </a:r>
            <a:endParaRPr lang="en-US"/>
          </a:p>
        </p:txBody>
      </p:sp>
      <p:sp>
        <p:nvSpPr>
          <p:cNvPr id="3" name="Content Placeholder 2"/>
          <p:cNvSpPr>
            <a:spLocks noGrp="1"/>
          </p:cNvSpPr>
          <p:nvPr>
            <p:ph idx="1"/>
          </p:nvPr>
        </p:nvSpPr>
        <p:spPr>
          <a:xfrm>
            <a:off x="2589212" y="1548384"/>
            <a:ext cx="8915400" cy="5309616"/>
          </a:xfrm>
        </p:spPr>
        <p:txBody>
          <a:bodyPr>
            <a:normAutofit/>
          </a:bodyPr>
          <a:lstStyle/>
          <a:p>
            <a:r>
              <a:rPr lang="en-US"/>
              <a:t>Các ngôn ngữ hàm thường không sử dụng định </a:t>
            </a:r>
            <a:r>
              <a:rPr lang="en-US"/>
              <a:t>kiểu</a:t>
            </a:r>
            <a:r>
              <a:rPr lang="en-US" smtClean="0"/>
              <a:t>.</a:t>
            </a:r>
          </a:p>
          <a:p>
            <a:r>
              <a:rPr lang="en-US"/>
              <a:t> </a:t>
            </a:r>
            <a:r>
              <a:rPr lang="en-US"/>
              <a:t>Tính đa kiểu là yếu tố rất quan trọng trong nhiều ngôn ngữ </a:t>
            </a:r>
            <a:r>
              <a:rPr lang="en-US"/>
              <a:t>hàm</a:t>
            </a:r>
            <a:r>
              <a:rPr lang="en-US" smtClean="0"/>
              <a:t>.</a:t>
            </a:r>
          </a:p>
          <a:p>
            <a:r>
              <a:rPr lang="en-US"/>
              <a:t> </a:t>
            </a:r>
            <a:r>
              <a:rPr lang="en-US"/>
              <a:t>Với mỗi tham biến </a:t>
            </a:r>
            <a:r>
              <a:rPr lang="en-US"/>
              <a:t>hình </a:t>
            </a:r>
            <a:r>
              <a:rPr lang="en-US" smtClean="0"/>
              <a:t>thức, </a:t>
            </a:r>
            <a:r>
              <a:rPr lang="en-US"/>
              <a:t>một hàm đa kiểu có thể chấp nhận lời gọi tương ứng với nhiều tham đối </a:t>
            </a:r>
            <a:r>
              <a:rPr lang="en-US"/>
              <a:t>thực </a:t>
            </a:r>
            <a:r>
              <a:rPr lang="en-US" smtClean="0"/>
              <a:t>sự có </a:t>
            </a:r>
            <a:r>
              <a:rPr lang="en-US"/>
              <a:t>các kiểu khác nhau.</a:t>
            </a:r>
            <a:endParaRPr lang="en-US"/>
          </a:p>
        </p:txBody>
      </p:sp>
    </p:spTree>
    <p:extLst>
      <p:ext uri="{BB962C8B-B14F-4D97-AF65-F5344CB8AC3E}">
        <p14:creationId xmlns:p14="http://schemas.microsoft.com/office/powerpoint/2010/main" val="12474932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9440579" cy="1280890"/>
          </a:xfrm>
        </p:spPr>
        <p:txBody>
          <a:bodyPr/>
          <a:lstStyle/>
          <a:p>
            <a:r>
              <a:rPr lang="en-US" smtClean="0"/>
              <a:t>Lập trình hàm trong ngôn ngữ phi hàm</a:t>
            </a:r>
            <a:endParaRPr lang="en-US"/>
          </a:p>
        </p:txBody>
      </p:sp>
      <p:sp>
        <p:nvSpPr>
          <p:cNvPr id="3" name="Content Placeholder 2"/>
          <p:cNvSpPr>
            <a:spLocks noGrp="1"/>
          </p:cNvSpPr>
          <p:nvPr>
            <p:ph idx="1"/>
          </p:nvPr>
        </p:nvSpPr>
        <p:spPr>
          <a:xfrm>
            <a:off x="2589212" y="1243584"/>
            <a:ext cx="8915400" cy="5614416"/>
          </a:xfrm>
        </p:spPr>
        <p:txBody>
          <a:bodyPr/>
          <a:lstStyle/>
          <a:p>
            <a:r>
              <a:rPr lang="en-US" smtClean="0"/>
              <a:t> Có </a:t>
            </a:r>
            <a:r>
              <a:rPr lang="en-US"/>
              <a:t>thể sử dụng phong cách hàm của việc lập trình trong các ngôn ngữ mà theo truyền thống không được xem là ngôn ngữ </a:t>
            </a:r>
            <a:r>
              <a:rPr lang="en-US"/>
              <a:t>hàm</a:t>
            </a:r>
            <a:r>
              <a:rPr lang="en-US" smtClean="0"/>
              <a:t>.</a:t>
            </a:r>
          </a:p>
          <a:p>
            <a:r>
              <a:rPr lang="en-US"/>
              <a:t> </a:t>
            </a:r>
            <a:r>
              <a:rPr lang="en-US"/>
              <a:t>Một số ngôn ngữ phi hàm đã mượn nhiều đặc điểm như các hàm bậc cao hơn, và các quan niệm danh sách từ các ngôn ngữ lập trình </a:t>
            </a:r>
            <a:r>
              <a:rPr lang="en-US"/>
              <a:t>hàm</a:t>
            </a:r>
            <a:r>
              <a:rPr lang="en-US" smtClean="0"/>
              <a:t>.</a:t>
            </a:r>
          </a:p>
          <a:p>
            <a:r>
              <a:rPr lang="en-US"/>
              <a:t> </a:t>
            </a:r>
            <a:r>
              <a:rPr lang="en-US"/>
              <a:t>Các ích lợi của dữ liệu bất biến có thể được thấy ngay cả trong các chương trình mệnh lệnh, vì thế các lập trình viên thường xuyên cố gắng làm cho một số dữ liệu bất biến ngay cả trong các chương trình mệnh lệnh.</a:t>
            </a:r>
          </a:p>
          <a:p>
            <a:endParaRPr lang="en-US"/>
          </a:p>
        </p:txBody>
      </p:sp>
    </p:spTree>
    <p:extLst>
      <p:ext uri="{BB962C8B-B14F-4D97-AF65-F5344CB8AC3E}">
        <p14:creationId xmlns:p14="http://schemas.microsoft.com/office/powerpoint/2010/main" val="33220543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Custom 1">
      <a:majorFont>
        <a:latin typeface="Verdana"/>
        <a:ea typeface=""/>
        <a:cs typeface=""/>
      </a:majorFont>
      <a:minorFont>
        <a:latin typeface="Verdana"/>
        <a:ea typeface=""/>
        <a:cs typeface=""/>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133</TotalTime>
  <Words>736</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Verdana</vt:lpstr>
      <vt:lpstr>Wingdings</vt:lpstr>
      <vt:lpstr>Wingdings 3</vt:lpstr>
      <vt:lpstr>Wisp</vt:lpstr>
      <vt:lpstr>BÁO CÁO PHƯƠNG PHÁP LUẬN LẬP TRÌNH LẬP TRÌNH HÀM</vt:lpstr>
      <vt:lpstr>NỘI DUNG</vt:lpstr>
      <vt:lpstr>Tổng quan lập trình hàm </vt:lpstr>
      <vt:lpstr>Hàm bậc nhất &amp; hàm bậc cao</vt:lpstr>
      <vt:lpstr>Hàm thuần túy</vt:lpstr>
      <vt:lpstr>Đệ quy trong lập trình hàm</vt:lpstr>
      <vt:lpstr>Tính toán chặt &amp; không chặt</vt:lpstr>
      <vt:lpstr>Kiểu, tính đa kiểu</vt:lpstr>
      <vt:lpstr>Lập trình hàm trong ngôn ngữ phi hàm</vt:lpstr>
      <vt:lpstr>Giới thiệu về ngôn ngữ LISP</vt:lpstr>
      <vt:lpstr>CẢM ƠN CÔ GIÁO VÀ CÁC BẠN ĐÃ LẮNG NGHE!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PHƯƠNG PHÁP LUẬN LẬP TRÌNH LẬP TRÌNH HÀM</dc:title>
  <dc:creator>Sơn Dương</dc:creator>
  <cp:lastModifiedBy>Sơn Dương</cp:lastModifiedBy>
  <cp:revision>18</cp:revision>
  <dcterms:created xsi:type="dcterms:W3CDTF">2019-03-26T00:47:13Z</dcterms:created>
  <dcterms:modified xsi:type="dcterms:W3CDTF">2019-03-26T03:00:41Z</dcterms:modified>
</cp:coreProperties>
</file>