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8" r:id="rId3"/>
    <p:sldId id="277" r:id="rId4"/>
    <p:sldId id="279" r:id="rId5"/>
    <p:sldId id="284" r:id="rId6"/>
    <p:sldId id="276" r:id="rId7"/>
    <p:sldId id="280" r:id="rId8"/>
    <p:sldId id="281" r:id="rId9"/>
    <p:sldId id="282" r:id="rId10"/>
    <p:sldId id="299" r:id="rId11"/>
    <p:sldId id="305" r:id="rId12"/>
    <p:sldId id="283" r:id="rId13"/>
    <p:sldId id="259" r:id="rId14"/>
    <p:sldId id="289" r:id="rId15"/>
    <p:sldId id="286" r:id="rId16"/>
    <p:sldId id="300" r:id="rId17"/>
    <p:sldId id="288" r:id="rId18"/>
    <p:sldId id="290" r:id="rId19"/>
    <p:sldId id="296" r:id="rId20"/>
    <p:sldId id="291" r:id="rId21"/>
    <p:sldId id="292" r:id="rId22"/>
    <p:sldId id="293" r:id="rId23"/>
    <p:sldId id="302" r:id="rId24"/>
    <p:sldId id="301" r:id="rId25"/>
    <p:sldId id="312" r:id="rId26"/>
    <p:sldId id="304" r:id="rId27"/>
    <p:sldId id="306" r:id="rId28"/>
    <p:sldId id="307" r:id="rId29"/>
    <p:sldId id="308" r:id="rId30"/>
    <p:sldId id="309" r:id="rId31"/>
    <p:sldId id="310" r:id="rId32"/>
    <p:sldId id="313" r:id="rId33"/>
    <p:sldId id="311" r:id="rId34"/>
    <p:sldId id="298" r:id="rId35"/>
    <p:sldId id="285"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565868"/>
    <a:srgbClr val="5F5F5F"/>
    <a:srgbClr val="80808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75774" autoAdjust="0"/>
  </p:normalViewPr>
  <p:slideViewPr>
    <p:cSldViewPr>
      <p:cViewPr varScale="1">
        <p:scale>
          <a:sx n="56" d="100"/>
          <a:sy n="56" d="100"/>
        </p:scale>
        <p:origin x="181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44974-37E5-42DD-B699-A207BB7CBC2E}" type="datetimeFigureOut">
              <a:rPr lang="en-US" smtClean="0"/>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EA1E5-DC78-4E9A-8014-7B17B36B7CFF}" type="slidenum">
              <a:rPr lang="en-US" smtClean="0"/>
              <a:pPr/>
              <a:t>‹#›</a:t>
            </a:fld>
            <a:endParaRPr lang="en-US"/>
          </a:p>
        </p:txBody>
      </p:sp>
    </p:spTree>
    <p:extLst>
      <p:ext uri="{BB962C8B-B14F-4D97-AF65-F5344CB8AC3E}">
        <p14:creationId xmlns:p14="http://schemas.microsoft.com/office/powerpoint/2010/main" val="364779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3</a:t>
            </a:fld>
            <a:endParaRPr lang="en-US"/>
          </a:p>
        </p:txBody>
      </p:sp>
    </p:spTree>
    <p:extLst>
      <p:ext uri="{BB962C8B-B14F-4D97-AF65-F5344CB8AC3E}">
        <p14:creationId xmlns:p14="http://schemas.microsoft.com/office/powerpoint/2010/main" val="322844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Thiết kế giao diện người dùng là một phần của– tương tác người máy (HCI- human – computer interaction). Tuy nhiên giao diện người dùng là tập con của HCI. Tương tác người máy là việc nghiên cứu, lập kế hoạch và thiết kế làm thế nào con người và máy tính có thể làm việc với nhau sao cho các yêu cầu của con người được thỏa mãn. Những người thiết kế HCI phải quan tâm tới các yếu tố khác nhau như: con người mong muốn và trông đợi cái gì? các giới hạn vật lý…</a:t>
            </a:r>
          </a:p>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Đầu vào là cách con người thể hiện các nhu cầu và mong muốn tới máy tính. Một vài thành phần đầu vào phổ biến như bàn phím, chuột, bằng chạm vào màn hình, bằng giọng nói. Đầu ra là cách máy tính hiển thị kết quả của các tính toán hoặc yêu cầu của người dùng. Ngày nay, hầu hết các máy tính có thiết đầu ra phổ biển như màn hình, voice and sound. Việc sử dụng các giác quan của người dùng như ngửi và chạm trong thiết kế giao diện vẫn còn phần lớn chưa được khám phá.</a:t>
            </a:r>
          </a:p>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Đó</a:t>
            </a:r>
            <a:r>
              <a:rPr lang="vi-VN" baseline="0" dirty="0" smtClean="0"/>
              <a:t> là khi có UX kém. CÁc thiết bị có cách sử dụng phức tạp, cần nhiều thao tác và không thuận tiện chút nào để thực hiện một chức năng nào đó khiến các bạn khó chịu và ngại sử dụng chúng.</a:t>
            </a:r>
            <a:endParaRPr lang="vi-VN"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26</a:t>
            </a:fld>
            <a:endParaRPr lang="en-US"/>
          </a:p>
        </p:txBody>
      </p:sp>
    </p:spTree>
    <p:extLst>
      <p:ext uri="{BB962C8B-B14F-4D97-AF65-F5344CB8AC3E}">
        <p14:creationId xmlns:p14="http://schemas.microsoft.com/office/powerpoint/2010/main" val="371139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Thế</a:t>
            </a:r>
            <a:r>
              <a:rPr lang="vi-VN" baseline="0" dirty="0" smtClean="0"/>
              <a:t> thì UX designer là gì? </a:t>
            </a:r>
          </a:p>
          <a:p>
            <a:r>
              <a:rPr lang="vi-VN" baseline="0" dirty="0" smtClean="0"/>
              <a:t>Họ giống như những nhà tâm lý học hay phân tích hành vi hơn. CV của họ UX designer chủ yếu làm việc với người dùng, lập ra các phương án, các trường hợp cụ thể, dự trù các xung đột có thể xảy ra trong quá trình vận hành của thiết bị nào đó. Họ sẽ đặt mình vào vị trú của một người sử dụng thường xuyên và tìm hiểu thói quen cũng như nhu cầu của người dùng từ đó đưa ra các phương án thiết kế cụ thể.</a:t>
            </a:r>
            <a:endParaRPr lang="vi-VN"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27</a:t>
            </a:fld>
            <a:endParaRPr lang="en-US"/>
          </a:p>
        </p:txBody>
      </p:sp>
    </p:spTree>
    <p:extLst>
      <p:ext uri="{BB962C8B-B14F-4D97-AF65-F5344CB8AC3E}">
        <p14:creationId xmlns:p14="http://schemas.microsoft.com/office/powerpoint/2010/main" val="392914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b="0" dirty="0" smtClean="0"/>
              <a:t>Thông báo lỗi xuất hiện từ dưới bay lên trên thì phải cố định như vậy, không thể lâu lâu thích thì từ trên bay xuống, lâu lâu từ trái sang phải.</a:t>
            </a:r>
            <a:endParaRPr lang="en-US" sz="2400" dirty="0" smtClean="0"/>
          </a:p>
          <a:p>
            <a:endParaRPr lang="vi-VN"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29</a:t>
            </a:fld>
            <a:endParaRPr lang="en-US"/>
          </a:p>
        </p:txBody>
      </p:sp>
    </p:spTree>
    <p:extLst>
      <p:ext uri="{BB962C8B-B14F-4D97-AF65-F5344CB8AC3E}">
        <p14:creationId xmlns:p14="http://schemas.microsoft.com/office/powerpoint/2010/main" val="155622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Mock-up là</a:t>
            </a:r>
            <a:r>
              <a:rPr lang="vi-VN" sz="1200" b="0" i="0" kern="1200" dirty="0" smtClean="0">
                <a:solidFill>
                  <a:schemeClr val="tx1"/>
                </a:solidFill>
                <a:effectLst/>
                <a:latin typeface="+mn-lt"/>
                <a:ea typeface="+mn-ea"/>
                <a:cs typeface="+mn-cs"/>
              </a:rPr>
              <a:t> những mô hình thu nhỏ. Hoặc đúng kích cỡ thật nhằm sử dụng trong việc làm mẫu, giảng dạy, chạy quảng cáo,… Còn trong thiết kế in ấn thì </a:t>
            </a:r>
            <a:r>
              <a:rPr lang="vi-VN" sz="1200" b="1" i="0" kern="1200" dirty="0" smtClean="0">
                <a:solidFill>
                  <a:schemeClr val="tx1"/>
                </a:solidFill>
                <a:effectLst/>
                <a:latin typeface="+mn-lt"/>
                <a:ea typeface="+mn-ea"/>
                <a:cs typeface="+mn-cs"/>
              </a:rPr>
              <a:t>mockup là</a:t>
            </a:r>
            <a:r>
              <a:rPr lang="en-US"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những </a:t>
            </a:r>
            <a:r>
              <a:rPr lang="vi-VN" sz="1200" b="0" i="0" kern="1200" dirty="0" smtClean="0">
                <a:solidFill>
                  <a:schemeClr val="tx1"/>
                </a:solidFill>
                <a:effectLst/>
                <a:latin typeface="+mn-lt"/>
                <a:ea typeface="+mn-ea"/>
                <a:cs typeface="+mn-cs"/>
              </a:rPr>
              <a:t>tập tin photoshop, vector được thiết kế sẵn. Với mục đích </a:t>
            </a:r>
            <a:r>
              <a:rPr lang="vi-VN" sz="1200" b="1" i="0" kern="1200" dirty="0"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giúp cho các designer có thể mô phỏng mẫu các mẫu thiết kế của mình khi chạy trên máy tính </a:t>
            </a:r>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31</a:t>
            </a:fld>
            <a:endParaRPr lang="en-US"/>
          </a:p>
        </p:txBody>
      </p:sp>
    </p:spTree>
    <p:extLst>
      <p:ext uri="{BB962C8B-B14F-4D97-AF65-F5344CB8AC3E}">
        <p14:creationId xmlns:p14="http://schemas.microsoft.com/office/powerpoint/2010/main" val="2209954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endParaRPr lang="en-US"/>
          </a:p>
        </p:txBody>
      </p:sp>
      <p:sp>
        <p:nvSpPr>
          <p:cNvPr id="3092" name="Freeform 20"/>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fld id="{331A4F19-E591-423C-A65F-DB034ADB028A}" type="datetime1">
              <a:rPr lang="en-US" smtClean="0"/>
              <a:t>8/21/2018</a:t>
            </a:fld>
            <a:endParaRPr 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r>
              <a:rPr lang="en-US" smtClean="0"/>
              <a:t>ntphuong-cnpm</a:t>
            </a:r>
            <a:endParaRPr 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9963460-0769-411E-87EA-8CDCF0607346}" type="slidenum">
              <a:rPr lang="en-US"/>
              <a:pPr/>
              <a:t>‹#›</a:t>
            </a:fld>
            <a:endParaRPr lang="en-US"/>
          </a:p>
        </p:txBody>
      </p:sp>
      <p:sp>
        <p:nvSpPr>
          <p:cNvPr id="3086" name="Text Box 14"/>
          <p:cNvSpPr txBox="1">
            <a:spLocks noChangeArrowheads="1"/>
          </p:cNvSpPr>
          <p:nvPr/>
        </p:nvSpPr>
        <p:spPr bwMode="auto">
          <a:xfrm>
            <a:off x="304800" y="228600"/>
            <a:ext cx="1447800" cy="519113"/>
          </a:xfrm>
          <a:prstGeom prst="rect">
            <a:avLst/>
          </a:prstGeom>
          <a:noFill/>
          <a:ln w="9525">
            <a:noFill/>
            <a:miter lim="800000"/>
            <a:headEnd/>
            <a:tailEnd/>
          </a:ln>
          <a:effectLst/>
        </p:spPr>
        <p:txBody>
          <a:bodyPr>
            <a:spAutoFit/>
          </a:bodyPr>
          <a:lstStyle/>
          <a:p>
            <a:pPr algn="ctr"/>
            <a:r>
              <a:rPr 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1907F4-F4DB-468A-B2BA-693F3D518F3C}" type="datetime1">
              <a:rPr lang="en-US" smtClean="0"/>
              <a:t>8/21/2018</a:t>
            </a:fld>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5D473B0D-3F4F-4C91-A5E9-CC7268E1A4B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E408C82-88AA-467C-93F4-2C2A0DCED0C4}" type="datetime1">
              <a:rPr lang="en-US" smtClean="0"/>
              <a:t>8/21/2018</a:t>
            </a:fld>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76F82FBA-8B32-4465-94FB-184B2FFCF52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fld id="{DE480C66-FCE1-49B9-94BF-D6C051253244}" type="datetime1">
              <a:rPr lang="en-US" smtClean="0"/>
              <a:t>8/21/2018</a:t>
            </a:fld>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C662C168-7E80-4176-84D4-365808851E6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fld id="{ADE94EEA-3CE2-4CF9-99A5-A4C0E25030E3}" type="datetime1">
              <a:rPr lang="en-US" smtClean="0"/>
              <a:t>8/21/2018</a:t>
            </a:fld>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6AA7CD20-6E15-4B1D-A1C1-7545CAB684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EC5BC178-54D5-4457-823E-9B8C72D04B1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30EFF5E-2D9D-496D-9B53-9AA48C69D57D}" type="datetime1">
              <a:rPr lang="en-US" smtClean="0"/>
              <a:t>8/21/2018</a:t>
            </a:fld>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115A2BDC-FBFF-4C73-AF02-84C3A733B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858B56D-83FB-4C6A-8F30-C4505B7DC455}" type="datetime1">
              <a:rPr lang="en-US" smtClean="0"/>
              <a:t>8/21/2018</a:t>
            </a:fld>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3195FD7D-355B-4AF8-96DE-DFBCD48495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500D824B-A89D-41FF-B259-17266D7974E8}" type="datetime1">
              <a:rPr lang="en-US" smtClean="0"/>
              <a:t>8/21/2018</a:t>
            </a:fld>
            <a:endParaRPr lang="en-US"/>
          </a:p>
        </p:txBody>
      </p:sp>
      <p:sp>
        <p:nvSpPr>
          <p:cNvPr id="8" name="Footer Placeholder 7"/>
          <p:cNvSpPr>
            <a:spLocks noGrp="1"/>
          </p:cNvSpPr>
          <p:nvPr>
            <p:ph type="ftr" sz="quarter" idx="11"/>
          </p:nvPr>
        </p:nvSpPr>
        <p:spPr/>
        <p:txBody>
          <a:bodyPr/>
          <a:lstStyle>
            <a:lvl1pPr>
              <a:defRPr/>
            </a:lvl1pPr>
          </a:lstStyle>
          <a:p>
            <a:r>
              <a:rPr lang="en-US" smtClean="0"/>
              <a:t>ntphuong-cnpm</a:t>
            </a:r>
            <a:endParaRPr lang="en-US"/>
          </a:p>
        </p:txBody>
      </p:sp>
      <p:sp>
        <p:nvSpPr>
          <p:cNvPr id="9" name="Slide Number Placeholder 8"/>
          <p:cNvSpPr>
            <a:spLocks noGrp="1"/>
          </p:cNvSpPr>
          <p:nvPr>
            <p:ph type="sldNum" sz="quarter" idx="12"/>
          </p:nvPr>
        </p:nvSpPr>
        <p:spPr/>
        <p:txBody>
          <a:bodyPr/>
          <a:lstStyle>
            <a:lvl1pPr>
              <a:defRPr/>
            </a:lvl1pPr>
          </a:lstStyle>
          <a:p>
            <a:fld id="{ABE189F2-11E9-4E72-A9BA-A5FFC1DCC3F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E7A44AA-DA3C-4310-BC10-959291AE5763}" type="datetime1">
              <a:rPr lang="en-US" smtClean="0"/>
              <a:t>8/21/2018</a:t>
            </a:fld>
            <a:endParaRPr lang="en-US"/>
          </a:p>
        </p:txBody>
      </p:sp>
      <p:sp>
        <p:nvSpPr>
          <p:cNvPr id="4" name="Footer Placeholder 3"/>
          <p:cNvSpPr>
            <a:spLocks noGrp="1"/>
          </p:cNvSpPr>
          <p:nvPr>
            <p:ph type="ftr" sz="quarter" idx="11"/>
          </p:nvPr>
        </p:nvSpPr>
        <p:spPr/>
        <p:txBody>
          <a:bodyPr/>
          <a:lstStyle>
            <a:lvl1pPr>
              <a:defRPr/>
            </a:lvl1pPr>
          </a:lstStyle>
          <a:p>
            <a:r>
              <a:rPr lang="en-US" smtClean="0"/>
              <a:t>ntphuong-cnpm</a:t>
            </a:r>
            <a:endParaRPr lang="en-US"/>
          </a:p>
        </p:txBody>
      </p:sp>
      <p:sp>
        <p:nvSpPr>
          <p:cNvPr id="5" name="Slide Number Placeholder 4"/>
          <p:cNvSpPr>
            <a:spLocks noGrp="1"/>
          </p:cNvSpPr>
          <p:nvPr>
            <p:ph type="sldNum" sz="quarter" idx="12"/>
          </p:nvPr>
        </p:nvSpPr>
        <p:spPr/>
        <p:txBody>
          <a:bodyPr/>
          <a:lstStyle>
            <a:lvl1pPr>
              <a:defRPr/>
            </a:lvl1pPr>
          </a:lstStyle>
          <a:p>
            <a:fld id="{FD579BEB-E592-40E5-9E39-8299A9B66A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DDFFD87-B3C9-4A26-8130-AAA689740651}" type="datetime1">
              <a:rPr lang="en-US" smtClean="0"/>
              <a:t>8/21/2018</a:t>
            </a:fld>
            <a:endParaRPr lang="en-US"/>
          </a:p>
        </p:txBody>
      </p:sp>
      <p:sp>
        <p:nvSpPr>
          <p:cNvPr id="3" name="Footer Placeholder 2"/>
          <p:cNvSpPr>
            <a:spLocks noGrp="1"/>
          </p:cNvSpPr>
          <p:nvPr>
            <p:ph type="ftr" sz="quarter" idx="11"/>
          </p:nvPr>
        </p:nvSpPr>
        <p:spPr/>
        <p:txBody>
          <a:bodyPr/>
          <a:lstStyle>
            <a:lvl1pPr>
              <a:defRPr/>
            </a:lvl1pPr>
          </a:lstStyle>
          <a:p>
            <a:r>
              <a:rPr lang="en-US" smtClean="0"/>
              <a:t>ntphuong-cnpm</a:t>
            </a:r>
            <a:endParaRPr lang="en-US"/>
          </a:p>
        </p:txBody>
      </p:sp>
      <p:sp>
        <p:nvSpPr>
          <p:cNvPr id="4" name="Slide Number Placeholder 3"/>
          <p:cNvSpPr>
            <a:spLocks noGrp="1"/>
          </p:cNvSpPr>
          <p:nvPr>
            <p:ph type="sldNum" sz="quarter" idx="12"/>
          </p:nvPr>
        </p:nvSpPr>
        <p:spPr/>
        <p:txBody>
          <a:bodyPr/>
          <a:lstStyle>
            <a:lvl1pPr>
              <a:defRPr/>
            </a:lvl1pPr>
          </a:lstStyle>
          <a:p>
            <a:fld id="{6467EC5C-89CF-440B-B5A0-55934BC28CA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D5DB3DA-0AEB-4F4C-B972-936A5993B313}" type="datetime1">
              <a:rPr lang="en-US" smtClean="0"/>
              <a:t>8/21/2018</a:t>
            </a:fld>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CE1C073C-3A41-417F-B073-4F99A6F3C13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76C21B5-A751-45F0-A4D8-968D347E54CD}" type="datetime1">
              <a:rPr lang="en-US" smtClean="0"/>
              <a:t>8/21/2018</a:t>
            </a:fld>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ADC789AF-EC43-4DC2-AE19-5BEB90C1197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2F90B86B-CFF5-4E3D-A0C8-B28E1DE891BE}" type="datetime1">
              <a:rPr lang="en-US" smtClean="0"/>
              <a:t>8/21/2018</a:t>
            </a:fld>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smtClean="0"/>
              <a:t>ntphuong-cnpm</a:t>
            </a:r>
            <a:endParaRPr lang="en-US"/>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6AEBF2EB-9587-4A7E-AB2E-4ADD824A10B2}" type="slidenum">
              <a:rPr lang="en-US"/>
              <a:pPr/>
              <a:t>‹#›</a:t>
            </a:fld>
            <a:endParaRPr 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File:Ibm_pc_5150.jpg"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ondon.craigslist.co.uk/"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990600"/>
            <a:ext cx="7696200" cy="1012825"/>
          </a:xfrm>
        </p:spPr>
        <p:txBody>
          <a:bodyPr/>
          <a:lstStyle/>
          <a:p>
            <a:r>
              <a:rPr lang="en-US" smtClean="0">
                <a:latin typeface="Arial" pitchFamily="34" charset="0"/>
                <a:cs typeface="Arial" pitchFamily="34" charset="0"/>
              </a:rPr>
              <a:t>THIẾT KẾ GIAO DIỆN PHẦN MỀM</a:t>
            </a:r>
            <a:endParaRPr lang="en-US">
              <a:latin typeface="Arial" pitchFamily="34" charset="0"/>
              <a:cs typeface="Arial" pitchFamily="34" charset="0"/>
            </a:endParaRPr>
          </a:p>
        </p:txBody>
      </p:sp>
      <p:sp>
        <p:nvSpPr>
          <p:cNvPr id="2051" name="Rectangle 3"/>
          <p:cNvSpPr>
            <a:spLocks noGrp="1" noChangeArrowheads="1"/>
          </p:cNvSpPr>
          <p:nvPr>
            <p:ph type="subTitle" idx="1"/>
          </p:nvPr>
        </p:nvSpPr>
        <p:spPr/>
        <p:txBody>
          <a:bodyPr/>
          <a:lstStyle/>
          <a:p>
            <a:r>
              <a:rPr lang="en-US" sz="1800" dirty="0" err="1" smtClean="0"/>
              <a:t>Nguyễn</a:t>
            </a:r>
            <a:r>
              <a:rPr lang="en-US" sz="1800" dirty="0" smtClean="0"/>
              <a:t> Thu </a:t>
            </a:r>
            <a:r>
              <a:rPr lang="en-US" sz="1800" dirty="0" err="1" smtClean="0"/>
              <a:t>Phương</a:t>
            </a:r>
            <a:endParaRPr lang="en-US" sz="1800" dirty="0" smtClean="0"/>
          </a:p>
          <a:p>
            <a:r>
              <a:rPr lang="en-US" sz="1800" dirty="0" smtClean="0"/>
              <a:t>ntphuong@ictu.edu.vn</a:t>
            </a:r>
            <a:endParaRPr lang="en-US" sz="1800" dirty="0"/>
          </a:p>
        </p:txBody>
      </p:sp>
      <p:sp>
        <p:nvSpPr>
          <p:cNvPr id="6" name="Date Placeholder 5"/>
          <p:cNvSpPr>
            <a:spLocks noGrp="1"/>
          </p:cNvSpPr>
          <p:nvPr>
            <p:ph type="dt" sz="half" idx="2"/>
          </p:nvPr>
        </p:nvSpPr>
        <p:spPr/>
        <p:txBody>
          <a:bodyPr/>
          <a:lstStyle/>
          <a:p>
            <a:fld id="{D4E518EC-A15F-473C-8C2C-B240ED72D579}" type="datetime1">
              <a:rPr lang="en-US" smtClean="0"/>
              <a:t>8/21/2018</a:t>
            </a:fld>
            <a:endParaRPr lang="en-US"/>
          </a:p>
        </p:txBody>
      </p:sp>
      <p:sp>
        <p:nvSpPr>
          <p:cNvPr id="7" name="Slide Number Placeholder 6"/>
          <p:cNvSpPr>
            <a:spLocks noGrp="1"/>
          </p:cNvSpPr>
          <p:nvPr>
            <p:ph type="sldNum" sz="quarter" idx="4"/>
          </p:nvPr>
        </p:nvSpPr>
        <p:spPr/>
        <p:txBody>
          <a:bodyPr/>
          <a:lstStyle/>
          <a:p>
            <a:fld id="{79963460-0769-411E-87EA-8CDCF0607346}" type="slidenum">
              <a:rPr lang="en-US" smtClean="0"/>
              <a:pPr/>
              <a:t>1</a:t>
            </a:fld>
            <a:endParaRPr lang="en-US"/>
          </a:p>
        </p:txBody>
      </p:sp>
      <p:sp>
        <p:nvSpPr>
          <p:cNvPr id="8" name="Footer Placeholder 7"/>
          <p:cNvSpPr>
            <a:spLocks noGrp="1"/>
          </p:cNvSpPr>
          <p:nvPr>
            <p:ph type="ftr" sz="quarter" idx="3"/>
          </p:nvPr>
        </p:nvSpPr>
        <p:spPr/>
        <p:txBody>
          <a:bodyPr/>
          <a:lstStyle/>
          <a:p>
            <a:r>
              <a:rPr lang="en-US" smtClean="0"/>
              <a:t>ntphuong-cnpm</a:t>
            </a:r>
            <a:endParaRPr lang="en-US"/>
          </a:p>
        </p:txBody>
      </p:sp>
      <p:pic>
        <p:nvPicPr>
          <p:cNvPr id="25602" name="Picture 2" descr="http://www.ictu.edu.vn/attachments/article/149/LogoICTU.jpg"/>
          <p:cNvPicPr>
            <a:picLocks noChangeAspect="1" noChangeArrowheads="1"/>
          </p:cNvPicPr>
          <p:nvPr/>
        </p:nvPicPr>
        <p:blipFill>
          <a:blip r:embed="rId2"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1. Định nghĩa giao diện người dùng</a:t>
            </a:r>
            <a:endParaRPr lang="en-US" sz="2800"/>
          </a:p>
        </p:txBody>
      </p:sp>
      <p:sp>
        <p:nvSpPr>
          <p:cNvPr id="3" name="Content Placeholder 2"/>
          <p:cNvSpPr>
            <a:spLocks noGrp="1"/>
          </p:cNvSpPr>
          <p:nvPr>
            <p:ph idx="1"/>
          </p:nvPr>
        </p:nvSpPr>
        <p:spPr>
          <a:xfrm>
            <a:off x="457200" y="1076325"/>
            <a:ext cx="7924800" cy="5248275"/>
          </a:xfrm>
        </p:spPr>
        <p:txBody>
          <a:bodyPr/>
          <a:lstStyle/>
          <a:p>
            <a:r>
              <a:rPr lang="en-US" sz="2400" b="0" dirty="0" smtClean="0">
                <a:latin typeface="Arial" pitchFamily="34" charset="0"/>
                <a:cs typeface="Arial" pitchFamily="34" charset="0"/>
              </a:rPr>
              <a:t>UI </a:t>
            </a:r>
            <a:r>
              <a:rPr lang="en-US" sz="2400" b="0" dirty="0" err="1" smtClean="0">
                <a:latin typeface="Arial" pitchFamily="34" charset="0"/>
                <a:cs typeface="Arial" pitchFamily="34" charset="0"/>
              </a:rPr>
              <a:t>là</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một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phần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máy</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tính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và</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phần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mềm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cái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mà</a:t>
            </a:r>
            <a:r>
              <a:rPr lang="en-US" sz="2400" b="0" dirty="0" smtClean="0">
                <a:latin typeface="Arial" pitchFamily="34" charset="0"/>
                <a:cs typeface="Arial" pitchFamily="34" charset="0"/>
              </a:rPr>
              <a:t> con </a:t>
            </a:r>
            <a:r>
              <a:rPr lang="en-US" sz="2400" b="0" dirty="0" err="1" smtClean="0">
                <a:latin typeface="Arial" pitchFamily="34" charset="0"/>
                <a:cs typeface="Arial" pitchFamily="34" charset="0"/>
              </a:rPr>
              <a:t>người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có</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thể</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nhìn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thấy</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nghe</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chạm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và</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giao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tiếp</a:t>
            </a:r>
            <a:endParaRPr lang="en-US" sz="2400" b="0" dirty="0" smtClean="0">
              <a:latin typeface="Arial" pitchFamily="34" charset="0"/>
              <a:cs typeface="Arial" pitchFamily="34" charset="0"/>
            </a:endParaRPr>
          </a:p>
          <a:p>
            <a:r>
              <a:rPr lang="en-US" sz="2400" b="0" dirty="0" smtClean="0">
                <a:latin typeface="Arial" pitchFamily="34" charset="0"/>
                <a:cs typeface="Arial" pitchFamily="34" charset="0"/>
              </a:rPr>
              <a:t>UI </a:t>
            </a:r>
            <a:r>
              <a:rPr lang="en-US" sz="2400" b="0" dirty="0" err="1" smtClean="0">
                <a:latin typeface="Arial" pitchFamily="34" charset="0"/>
                <a:cs typeface="Arial" pitchFamily="34" charset="0"/>
              </a:rPr>
              <a:t>có</a:t>
            </a:r>
            <a:r>
              <a:rPr lang="en-US" sz="2400" b="0" dirty="0" smtClean="0">
                <a:latin typeface="Arial" pitchFamily="34" charset="0"/>
                <a:cs typeface="Arial" pitchFamily="34" charset="0"/>
              </a:rPr>
              <a:t> 2 </a:t>
            </a:r>
            <a:r>
              <a:rPr lang="en-US" sz="2400" b="0" dirty="0" err="1" smtClean="0">
                <a:latin typeface="Arial" pitchFamily="34" charset="0"/>
                <a:cs typeface="Arial" pitchFamily="34" charset="0"/>
              </a:rPr>
              <a:t>thành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phần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quan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trọng</a:t>
            </a:r>
            <a:r>
              <a:rPr lang="en-US" sz="2400" b="0" dirty="0" smtClean="0">
                <a:latin typeface="Arial" pitchFamily="34" charset="0"/>
                <a:cs typeface="Arial" pitchFamily="34" charset="0"/>
              </a:rPr>
              <a:t>:</a:t>
            </a:r>
          </a:p>
          <a:p>
            <a:pPr lvl="1"/>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endParaRPr lang="en-US" sz="2400" dirty="0" smtClean="0">
              <a:latin typeface="Arial" pitchFamily="34" charset="0"/>
              <a:cs typeface="Arial" pitchFamily="34" charset="0"/>
            </a:endParaRPr>
          </a:p>
          <a:p>
            <a:pPr lvl="1"/>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endParaRPr lang="en-US" sz="2400" dirty="0" smtClean="0">
              <a:latin typeface="Arial" pitchFamily="34" charset="0"/>
              <a:cs typeface="Arial" pitchFamily="34" charset="0"/>
            </a:endParaRPr>
          </a:p>
          <a:p>
            <a:pPr>
              <a:buFont typeface="Symbol"/>
              <a:buChar char="Þ"/>
            </a:pPr>
            <a:r>
              <a:rPr lang="en-US" sz="2400" b="0" dirty="0" err="1" smtClean="0">
                <a:latin typeface="Arial" pitchFamily="34" charset="0"/>
                <a:cs typeface="Arial" pitchFamily="34" charset="0"/>
              </a:rPr>
              <a:t>Thiết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kế</a:t>
            </a:r>
            <a:r>
              <a:rPr lang="en-US" sz="2400" b="0" dirty="0" smtClean="0">
                <a:latin typeface="Arial" pitchFamily="34" charset="0"/>
                <a:cs typeface="Arial" pitchFamily="34" charset="0"/>
              </a:rPr>
              <a:t> UI </a:t>
            </a:r>
            <a:r>
              <a:rPr lang="en-US" sz="2400" b="0" dirty="0" err="1" smtClean="0">
                <a:latin typeface="Arial" pitchFamily="34" charset="0"/>
                <a:cs typeface="Arial" pitchFamily="34" charset="0"/>
              </a:rPr>
              <a:t>sẽ</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cũng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cấp</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sự</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dạng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các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đầu</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vào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và</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đầu</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ra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để</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làm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hài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lòng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các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yêu</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cầu</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khách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hàng</a:t>
            </a:r>
            <a:r>
              <a:rPr lang="en-US" sz="2400" b="0" dirty="0" smtClean="0">
                <a:latin typeface="Arial" pitchFamily="34" charset="0"/>
                <a:cs typeface="Arial" pitchFamily="34" charset="0"/>
              </a:rPr>
              <a:t>. </a:t>
            </a:r>
          </a:p>
          <a:p>
            <a:pPr>
              <a:buNone/>
            </a:pP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Thiết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kế</a:t>
            </a:r>
            <a:r>
              <a:rPr lang="en-US" sz="2400" b="0" dirty="0" smtClean="0">
                <a:latin typeface="Arial" pitchFamily="34" charset="0"/>
                <a:cs typeface="Arial" pitchFamily="34" charset="0"/>
              </a:rPr>
              <a:t> UI </a:t>
            </a:r>
            <a:r>
              <a:rPr lang="en-US" sz="2400" b="0" dirty="0" err="1" smtClean="0">
                <a:latin typeface="Arial" pitchFamily="34" charset="0"/>
                <a:cs typeface="Arial" pitchFamily="34" charset="0"/>
              </a:rPr>
              <a:t>chiếm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một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phần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lớn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các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công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việc</a:t>
            </a:r>
            <a:r>
              <a:rPr lang="en-US" sz="2400" b="0" dirty="0" smtClean="0">
                <a:latin typeface="Arial" pitchFamily="34" charset="0"/>
                <a:cs typeface="Arial" pitchFamily="34" charset="0"/>
              </a:rPr>
              <a:t> (50%-70%) </a:t>
            </a:r>
            <a:r>
              <a:rPr lang="en-US" sz="2400" b="0" dirty="0" err="1" smtClean="0">
                <a:latin typeface="Arial" pitchFamily="34" charset="0"/>
                <a:cs typeface="Arial" pitchFamily="34" charset="0"/>
              </a:rPr>
              <a:t>trong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tiến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trình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phát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triển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hệ</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thống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phần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mềm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liên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quan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đến</a:t>
            </a:r>
            <a:r>
              <a:rPr lang="en-US" sz="2400" b="0" dirty="0" smtClean="0">
                <a:latin typeface="Arial" pitchFamily="34" charset="0"/>
                <a:cs typeface="Arial" pitchFamily="34" charset="0"/>
              </a:rPr>
              <a:t> UI</a:t>
            </a:r>
            <a:r>
              <a:rPr lang="en-US" sz="2000" b="0" dirty="0" smtClean="0">
                <a:latin typeface="Arial" pitchFamily="34" charset="0"/>
                <a:cs typeface="Arial" pitchFamily="34" charset="0"/>
              </a:rPr>
              <a:t>. </a:t>
            </a:r>
          </a:p>
          <a:p>
            <a:pPr>
              <a:buFont typeface="Symbol"/>
              <a:buChar char="Þ"/>
            </a:pPr>
            <a:endParaRPr lang="en-US" sz="2400" b="0" dirty="0" smtClean="0">
              <a:latin typeface="Arial" pitchFamily="34" charset="0"/>
              <a:cs typeface="Arial" pitchFamily="34" charset="0"/>
            </a:endParaRPr>
          </a:p>
          <a:p>
            <a:pPr>
              <a:buNone/>
            </a:pPr>
            <a:endParaRPr lang="en-US" dirty="0"/>
          </a:p>
        </p:txBody>
      </p:sp>
      <p:sp>
        <p:nvSpPr>
          <p:cNvPr id="4" name="Date Placeholder 3"/>
          <p:cNvSpPr>
            <a:spLocks noGrp="1"/>
          </p:cNvSpPr>
          <p:nvPr>
            <p:ph type="dt" sz="half" idx="10"/>
          </p:nvPr>
        </p:nvSpPr>
        <p:spPr/>
        <p:txBody>
          <a:bodyPr/>
          <a:lstStyle/>
          <a:p>
            <a:fld id="{E36D0111-3E3B-4150-8E8F-0499D25F5355}"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 </a:t>
            </a:r>
            <a:r>
              <a:rPr lang="en-US" dirty="0" err="1"/>
              <a:t>Định</a:t>
            </a:r>
            <a:r>
              <a:rPr lang="en-US" dirty="0"/>
              <a:t> </a:t>
            </a:r>
            <a:r>
              <a:rPr lang="en-US" dirty="0" err="1"/>
              <a:t>nghĩa</a:t>
            </a:r>
            <a:r>
              <a:rPr lang="en-US" dirty="0"/>
              <a:t> …</a:t>
            </a:r>
          </a:p>
        </p:txBody>
      </p:sp>
      <p:sp>
        <p:nvSpPr>
          <p:cNvPr id="3" name="Content Placeholder 2"/>
          <p:cNvSpPr>
            <a:spLocks noGrp="1"/>
          </p:cNvSpPr>
          <p:nvPr>
            <p:ph idx="1"/>
          </p:nvPr>
        </p:nvSpPr>
        <p:spPr/>
        <p:txBody>
          <a:bodyPr/>
          <a:lstStyle/>
          <a:p>
            <a:r>
              <a:rPr lang="vi-VN" sz="2400" b="0" dirty="0"/>
              <a:t>Giao diện người dùng là </a:t>
            </a:r>
            <a:r>
              <a:rPr lang="vi-VN" sz="2400" b="0" dirty="0" smtClean="0"/>
              <a:t>cây cầu nói giữa người dùng và phần mềm. UI là nơi chúng </a:t>
            </a:r>
            <a:r>
              <a:rPr lang="vi-VN" sz="2400" b="0" dirty="0"/>
              <a:t>ta dùng để tương tác với một sản phẩm, một hệ thống nào đó</a:t>
            </a:r>
            <a:r>
              <a:rPr lang="vi-VN" sz="2400" b="0" dirty="0" smtClean="0"/>
              <a:t>.</a:t>
            </a:r>
            <a:endParaRPr lang="en-US" sz="2400" b="0" dirty="0" smtClean="0"/>
          </a:p>
          <a:p>
            <a:r>
              <a:rPr lang="vi-VN" sz="2400" b="0" dirty="0" smtClean="0"/>
              <a:t>Ví dụ</a:t>
            </a:r>
            <a:r>
              <a:rPr lang="en-US" sz="2400" b="0" dirty="0" smtClean="0"/>
              <a:t>: </a:t>
            </a:r>
          </a:p>
          <a:p>
            <a:pPr lvl="1"/>
            <a:r>
              <a:rPr lang="en-US" sz="2400" b="0" dirty="0" smtClean="0"/>
              <a:t>B</a:t>
            </a:r>
            <a:r>
              <a:rPr lang="vi-VN" sz="2400" b="0" dirty="0" smtClean="0"/>
              <a:t>ạn </a:t>
            </a:r>
            <a:r>
              <a:rPr lang="vi-VN" sz="2400" b="0" dirty="0"/>
              <a:t>dùng Chrome thì giao diện chính là cái dùng để hiển thị các tab, nội dung web hay các nút cho bạn click vào. </a:t>
            </a:r>
            <a:endParaRPr lang="en-US" sz="2400" b="0" dirty="0" smtClean="0"/>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11</a:t>
            </a:fld>
            <a:endParaRPr lang="en-US"/>
          </a:p>
        </p:txBody>
      </p:sp>
    </p:spTree>
    <p:extLst>
      <p:ext uri="{BB962C8B-B14F-4D97-AF65-F5344CB8AC3E}">
        <p14:creationId xmlns:p14="http://schemas.microsoft.com/office/powerpoint/2010/main" val="2629088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467600" cy="563563"/>
          </a:xfrm>
        </p:spPr>
        <p:txBody>
          <a:bodyPr/>
          <a:lstStyle/>
          <a:p>
            <a:pPr algn="ctr"/>
            <a:r>
              <a:rPr lang="en-US" sz="2400" smtClean="0"/>
              <a:t>2. Tầm quan trọng của việc thiết kế tốt một UI</a:t>
            </a:r>
            <a:endParaRPr lang="en-US" sz="2400"/>
          </a:p>
        </p:txBody>
      </p:sp>
      <p:sp>
        <p:nvSpPr>
          <p:cNvPr id="3" name="Content Placeholder 2"/>
          <p:cNvSpPr>
            <a:spLocks noGrp="1"/>
          </p:cNvSpPr>
          <p:nvPr>
            <p:ph idx="1"/>
          </p:nvPr>
        </p:nvSpPr>
        <p:spPr>
          <a:xfrm>
            <a:off x="381000" y="1295400"/>
            <a:ext cx="7772400" cy="4876800"/>
          </a:xfrm>
        </p:spPr>
        <p:txBody>
          <a:bodyPr/>
          <a:lstStyle/>
          <a:p>
            <a:r>
              <a:rPr lang="en-US" sz="2400" b="0" dirty="0" err="1" smtClean="0">
                <a:latin typeface="Arial" pitchFamily="34" charset="0"/>
                <a:cs typeface="Arial" pitchFamily="34" charset="0"/>
              </a:rPr>
              <a:t>Nhiều</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người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sử</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dụng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đánh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giá</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hệ</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thống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máy</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tính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thông</a:t>
            </a:r>
            <a:r>
              <a:rPr lang="en-US" sz="2400" b="0" dirty="0" smtClean="0">
                <a:latin typeface="Arial" pitchFamily="34" charset="0"/>
                <a:cs typeface="Arial" pitchFamily="34" charset="0"/>
              </a:rPr>
              <a:t> qua UI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nó</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Phụ</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thuộc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vào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giao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diện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mà</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hệ</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thống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thành</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công</a:t>
            </a:r>
            <a:r>
              <a:rPr lang="en-US" sz="2400" b="0" dirty="0" smtClean="0">
                <a:latin typeface="Arial" pitchFamily="34" charset="0"/>
                <a:cs typeface="Arial" pitchFamily="34" charset="0"/>
              </a:rPr>
              <a:t> hay </a:t>
            </a:r>
            <a:r>
              <a:rPr lang="en-US" sz="2400" b="0" dirty="0" err="1" smtClean="0">
                <a:latin typeface="Arial" pitchFamily="34" charset="0"/>
                <a:cs typeface="Arial" pitchFamily="34" charset="0"/>
              </a:rPr>
              <a:t>thất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bại</a:t>
            </a:r>
            <a:endParaRPr lang="en-US" sz="2400" b="0" dirty="0" smtClean="0">
              <a:latin typeface="Arial" pitchFamily="34" charset="0"/>
              <a:cs typeface="Arial" pitchFamily="34" charset="0"/>
            </a:endParaRPr>
          </a:p>
          <a:p>
            <a:pPr lvl="1"/>
            <a:r>
              <a:rPr lang="en-US" sz="2000" dirty="0" smtClean="0">
                <a:latin typeface="Arial" pitchFamily="34" charset="0"/>
                <a:cs typeface="Arial" pitchFamily="34" charset="0"/>
              </a:rPr>
              <a:t>UI </a:t>
            </a:r>
            <a:r>
              <a:rPr lang="en-US" sz="2000" dirty="0" err="1" smtClean="0">
                <a:latin typeface="Arial" pitchFamily="34" charset="0"/>
                <a:cs typeface="Arial" pitchFamily="34" charset="0"/>
              </a:rPr>
              <a:t>tồi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dẫn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tồi</a:t>
            </a:r>
            <a:endParaRPr lang="en-US" sz="2000" dirty="0" smtClean="0">
              <a:latin typeface="Arial" pitchFamily="34" charset="0"/>
              <a:cs typeface="Arial" pitchFamily="34" charset="0"/>
            </a:endParaRPr>
          </a:p>
          <a:p>
            <a:r>
              <a:rPr lang="en-US" sz="2400" b="0" dirty="0" smtClean="0">
                <a:latin typeface="Arial" pitchFamily="34" charset="0"/>
                <a:cs typeface="Arial" pitchFamily="34" charset="0"/>
              </a:rPr>
              <a:t>UI </a:t>
            </a:r>
            <a:r>
              <a:rPr lang="en-US" sz="2400" b="0" dirty="0">
                <a:latin typeface="Arial" pitchFamily="34" charset="0"/>
                <a:cs typeface="Arial" pitchFamily="34" charset="0"/>
              </a:rPr>
              <a:t>tốt làm cho hệ thống hiệu quả và người sử dụng thoải </a:t>
            </a:r>
            <a:r>
              <a:rPr lang="en-US" sz="2400" b="0" dirty="0" smtClean="0">
                <a:latin typeface="Arial" pitchFamily="34" charset="0"/>
                <a:cs typeface="Arial" pitchFamily="34" charset="0"/>
              </a:rPr>
              <a:t>mái</a:t>
            </a:r>
          </a:p>
          <a:p>
            <a:endParaRPr lang="en-US" sz="2400" b="0" dirty="0">
              <a:latin typeface="Arial" pitchFamily="34" charset="0"/>
              <a:cs typeface="Arial" pitchFamily="34" charset="0"/>
            </a:endParaRPr>
          </a:p>
          <a:p>
            <a:pPr>
              <a:lnSpc>
                <a:spcPct val="130000"/>
              </a:lnSpc>
            </a:pPr>
            <a:endParaRPr lang="en-US" sz="2000" dirty="0" smtClean="0">
              <a:latin typeface="Arial" pitchFamily="34" charset="0"/>
              <a:cs typeface="Arial" pitchFamily="34" charset="0"/>
              <a:sym typeface="Wingdings" pitchFamily="2" charset="2"/>
            </a:endParaRPr>
          </a:p>
        </p:txBody>
      </p:sp>
      <p:sp>
        <p:nvSpPr>
          <p:cNvPr id="5" name="Date Placeholder 4"/>
          <p:cNvSpPr>
            <a:spLocks noGrp="1"/>
          </p:cNvSpPr>
          <p:nvPr>
            <p:ph type="dt" sz="half" idx="10"/>
          </p:nvPr>
        </p:nvSpPr>
        <p:spPr/>
        <p:txBody>
          <a:bodyPr/>
          <a:lstStyle/>
          <a:p>
            <a:fld id="{33A199C0-19BC-420D-B65F-EA764EEB5E49}"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ctr"/>
            <a:r>
              <a:rPr lang="en-US" smtClean="0"/>
              <a:t>2. Tầm quan trọng …</a:t>
            </a:r>
            <a:endParaRPr lang="en-US"/>
          </a:p>
        </p:txBody>
      </p:sp>
      <p:sp>
        <p:nvSpPr>
          <p:cNvPr id="68611" name="Rectangle 3"/>
          <p:cNvSpPr>
            <a:spLocks noGrp="1" noChangeArrowheads="1"/>
          </p:cNvSpPr>
          <p:nvPr>
            <p:ph type="body" idx="1"/>
          </p:nvPr>
        </p:nvSpPr>
        <p:spPr>
          <a:xfrm>
            <a:off x="619125" y="1219200"/>
            <a:ext cx="7229475" cy="5026025"/>
          </a:xfrm>
        </p:spPr>
        <p:txBody>
          <a:bodyPr/>
          <a:lstStyle/>
          <a:p>
            <a:pPr>
              <a:lnSpc>
                <a:spcPct val="120000"/>
              </a:lnSpc>
            </a:pPr>
            <a:r>
              <a:rPr lang="en-US" sz="2400" b="0" dirty="0" err="1" smtClean="0">
                <a:latin typeface="Arial" pitchFamily="34" charset="0"/>
                <a:cs typeface="Arial" pitchFamily="34" charset="0"/>
              </a:rPr>
              <a:t>Giảm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thời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gian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lập</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trình</a:t>
            </a:r>
            <a:endParaRPr lang="en-US" sz="2400" b="0" dirty="0" smtClean="0">
              <a:latin typeface="Arial" pitchFamily="34" charset="0"/>
              <a:cs typeface="Arial" pitchFamily="34" charset="0"/>
            </a:endParaRPr>
          </a:p>
          <a:p>
            <a:pPr>
              <a:lnSpc>
                <a:spcPct val="120000"/>
              </a:lnSpc>
            </a:pPr>
            <a:r>
              <a:rPr lang="en-US" sz="2400" b="0" dirty="0" err="1" smtClean="0">
                <a:latin typeface="Arial" pitchFamily="34" charset="0"/>
                <a:cs typeface="Arial" pitchFamily="34" charset="0"/>
              </a:rPr>
              <a:t>Giảm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chí</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phí</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cho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những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trục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trặc</a:t>
            </a:r>
            <a:r>
              <a:rPr lang="en-US" sz="2400" b="0" dirty="0" smtClean="0">
                <a:latin typeface="Arial" pitchFamily="34" charset="0"/>
                <a:cs typeface="Arial" pitchFamily="34" charset="0"/>
              </a:rPr>
              <a:t> do </a:t>
            </a:r>
            <a:r>
              <a:rPr lang="en-US" sz="2400" b="0" dirty="0" err="1" smtClean="0">
                <a:latin typeface="Arial" pitchFamily="34" charset="0"/>
                <a:cs typeface="Arial" pitchFamily="34" charset="0"/>
              </a:rPr>
              <a:t>giao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diện</a:t>
            </a:r>
            <a:endParaRPr lang="en-US" sz="2400" b="0" dirty="0" smtClean="0">
              <a:latin typeface="Arial" pitchFamily="34" charset="0"/>
              <a:cs typeface="Arial" pitchFamily="34" charset="0"/>
            </a:endParaRPr>
          </a:p>
          <a:p>
            <a:pPr>
              <a:lnSpc>
                <a:spcPct val="120000"/>
              </a:lnSpc>
            </a:pPr>
            <a:r>
              <a:rPr lang="en-US" sz="2400" b="0" dirty="0" err="1" smtClean="0">
                <a:latin typeface="Arial" pitchFamily="34" charset="0"/>
                <a:cs typeface="Arial" pitchFamily="34" charset="0"/>
              </a:rPr>
              <a:t>Tăng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khả</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năng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bán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được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sản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phẩm</a:t>
            </a:r>
            <a:endParaRPr lang="en-US" sz="2400" b="0" dirty="0" smtClean="0">
              <a:latin typeface="Arial" pitchFamily="34" charset="0"/>
              <a:cs typeface="Arial" pitchFamily="34" charset="0"/>
            </a:endParaRPr>
          </a:p>
          <a:p>
            <a:pPr>
              <a:lnSpc>
                <a:spcPct val="120000"/>
              </a:lnSpc>
            </a:pPr>
            <a:r>
              <a:rPr lang="en-US" sz="2400" b="0" dirty="0" err="1" smtClean="0">
                <a:latin typeface="Arial" pitchFamily="34" charset="0"/>
                <a:cs typeface="Arial" pitchFamily="34" charset="0"/>
              </a:rPr>
              <a:t>Tăng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năng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suất</a:t>
            </a:r>
            <a:endParaRPr lang="en-US" sz="2400" b="0" dirty="0" smtClean="0">
              <a:latin typeface="Arial" pitchFamily="34" charset="0"/>
              <a:cs typeface="Arial" pitchFamily="34" charset="0"/>
            </a:endParaRPr>
          </a:p>
          <a:p>
            <a:pPr>
              <a:lnSpc>
                <a:spcPct val="120000"/>
              </a:lnSpc>
            </a:pPr>
            <a:r>
              <a:rPr lang="en-US" sz="2400" b="0" dirty="0" err="1" smtClean="0">
                <a:latin typeface="Arial" pitchFamily="34" charset="0"/>
                <a:cs typeface="Arial" pitchFamily="34" charset="0"/>
              </a:rPr>
              <a:t>Giảm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những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bệnh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nghề</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nghiệp</a:t>
            </a:r>
            <a:r>
              <a:rPr lang="en-US" sz="2400" b="0" dirty="0" smtClean="0">
                <a:latin typeface="Arial" pitchFamily="34" charset="0"/>
                <a:cs typeface="Arial" pitchFamily="34" charset="0"/>
              </a:rPr>
              <a:t> do </a:t>
            </a:r>
            <a:r>
              <a:rPr lang="en-US" sz="2400" b="0" dirty="0" err="1" smtClean="0">
                <a:latin typeface="Arial" pitchFamily="34" charset="0"/>
                <a:cs typeface="Arial" pitchFamily="34" charset="0"/>
              </a:rPr>
              <a:t>dùng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máy</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tính</a:t>
            </a:r>
            <a:endParaRPr lang="en-US" sz="2400" b="0" dirty="0" smtClean="0">
              <a:latin typeface="Arial" pitchFamily="34" charset="0"/>
              <a:cs typeface="Arial" pitchFamily="34" charset="0"/>
            </a:endParaRPr>
          </a:p>
          <a:p>
            <a:pPr>
              <a:lnSpc>
                <a:spcPct val="120000"/>
              </a:lnSpc>
            </a:pPr>
            <a:r>
              <a:rPr lang="en-US" sz="2400" b="0" dirty="0" smtClean="0">
                <a:latin typeface="Arial" pitchFamily="34" charset="0"/>
                <a:cs typeface="Arial" pitchFamily="34" charset="0"/>
              </a:rPr>
              <a:t>Giảm những lỗi nguy hiểm đến tính </a:t>
            </a:r>
            <a:r>
              <a:rPr lang="en-US" sz="2400" b="0" dirty="0" smtClean="0">
                <a:latin typeface="Arial" pitchFamily="34" charset="0"/>
                <a:cs typeface="Arial" pitchFamily="34" charset="0"/>
              </a:rPr>
              <a:t>mạng</a:t>
            </a:r>
          </a:p>
          <a:p>
            <a:pPr marL="0" indent="0">
              <a:lnSpc>
                <a:spcPct val="120000"/>
              </a:lnSpc>
              <a:buNone/>
            </a:pPr>
            <a:r>
              <a:rPr lang="en-US" sz="2400" dirty="0" smtClean="0">
                <a:latin typeface="Arial" pitchFamily="34" charset="0"/>
                <a:cs typeface="Arial" pitchFamily="34" charset="0"/>
              </a:rPr>
              <a:t/>
            </a:r>
            <a:br>
              <a:rPr lang="en-US" sz="2400" dirty="0" smtClean="0">
                <a:latin typeface="Arial" pitchFamily="34" charset="0"/>
                <a:cs typeface="Arial" pitchFamily="34" charset="0"/>
              </a:rPr>
            </a:br>
            <a:endParaRPr lang="en-US" sz="2400" dirty="0" smtClean="0">
              <a:latin typeface="Arial" pitchFamily="34" charset="0"/>
              <a:cs typeface="Arial" pitchFamily="34" charset="0"/>
            </a:endParaRPr>
          </a:p>
          <a:p>
            <a:pPr lvl="1">
              <a:lnSpc>
                <a:spcPct val="120000"/>
              </a:lnSpc>
            </a:pPr>
            <a:endParaRPr lang="en-US" sz="240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fld id="{32A7A2E3-6196-4D5E-8622-E74BBA7A86AB}" type="datetime1">
              <a:rPr lang="en-US" smtClean="0"/>
              <a:t>8/21/2018</a:t>
            </a:fld>
            <a:endParaRPr lang="en-US"/>
          </a:p>
        </p:txBody>
      </p:sp>
      <p:sp>
        <p:nvSpPr>
          <p:cNvPr id="7" name="Slide Number Placeholder 6"/>
          <p:cNvSpPr>
            <a:spLocks noGrp="1"/>
          </p:cNvSpPr>
          <p:nvPr>
            <p:ph type="sldNum" sz="quarter" idx="12"/>
          </p:nvPr>
        </p:nvSpPr>
        <p:spPr/>
        <p:txBody>
          <a:bodyPr/>
          <a:lstStyle/>
          <a:p>
            <a:fld id="{EC5BC178-54D5-4457-823E-9B8C72D04B15}"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2. Tầm quan trọng …</a:t>
            </a:r>
            <a:endParaRPr lang="en-US"/>
          </a:p>
        </p:txBody>
      </p:sp>
      <p:sp>
        <p:nvSpPr>
          <p:cNvPr id="3" name="Content Placeholder 2"/>
          <p:cNvSpPr>
            <a:spLocks noGrp="1"/>
          </p:cNvSpPr>
          <p:nvPr>
            <p:ph idx="1"/>
          </p:nvPr>
        </p:nvSpPr>
        <p:spPr/>
        <p:txBody>
          <a:bodyPr/>
          <a:lstStyle/>
          <a:p>
            <a:pPr>
              <a:lnSpc>
                <a:spcPct val="120000"/>
              </a:lnSpc>
            </a:pPr>
            <a:r>
              <a:rPr lang="en-US" sz="2400" b="0" smtClean="0">
                <a:latin typeface="Arial" pitchFamily="34" charset="0"/>
                <a:cs typeface="Arial" pitchFamily="34" charset="0"/>
              </a:rPr>
              <a:t>Trong lập trình:</a:t>
            </a:r>
          </a:p>
          <a:p>
            <a:pPr lvl="1">
              <a:lnSpc>
                <a:spcPct val="120000"/>
              </a:lnSpc>
            </a:pPr>
            <a:r>
              <a:rPr lang="en-US" sz="2000" smtClean="0"/>
              <a:t>Một phần lớn mã liên quan đến giao diện</a:t>
            </a:r>
          </a:p>
          <a:p>
            <a:pPr lvl="1">
              <a:lnSpc>
                <a:spcPct val="120000"/>
              </a:lnSpc>
            </a:pPr>
            <a:r>
              <a:rPr lang="en-US" sz="2000" smtClean="0"/>
              <a:t>Nếu thiết kế giao diện sai =&gt; phải làm lại</a:t>
            </a:r>
          </a:p>
          <a:p>
            <a:pPr lvl="1">
              <a:lnSpc>
                <a:spcPct val="120000"/>
              </a:lnSpc>
            </a:pPr>
            <a:r>
              <a:rPr lang="en-US" sz="2000" smtClean="0"/>
              <a:t>Nếu không sửa được =&gt; người dùng phải sử dụng giao diện không tốt</a:t>
            </a:r>
          </a:p>
          <a:p>
            <a:pPr lvl="1">
              <a:lnSpc>
                <a:spcPct val="120000"/>
              </a:lnSpc>
              <a:buNone/>
            </a:pPr>
            <a:r>
              <a:rPr lang="en-US" sz="2400" smtClean="0"/>
              <a:t>Thiết kế giao diện tốt =&gt; giảm thời gian lập trình</a:t>
            </a:r>
          </a:p>
          <a:p>
            <a:pPr>
              <a:lnSpc>
                <a:spcPct val="120000"/>
              </a:lnSpc>
            </a:pPr>
            <a:endParaRPr lang="en-US" sz="2400"/>
          </a:p>
        </p:txBody>
      </p:sp>
      <p:sp>
        <p:nvSpPr>
          <p:cNvPr id="5" name="Date Placeholder 4"/>
          <p:cNvSpPr>
            <a:spLocks noGrp="1"/>
          </p:cNvSpPr>
          <p:nvPr>
            <p:ph type="dt" sz="half" idx="10"/>
          </p:nvPr>
        </p:nvSpPr>
        <p:spPr/>
        <p:txBody>
          <a:bodyPr/>
          <a:lstStyle/>
          <a:p>
            <a:fld id="{E7A8B12D-D77B-44A3-810C-FC10D1A4B53A}"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2. Tầm quan trọng …</a:t>
            </a:r>
            <a:endParaRPr lang="en-US"/>
          </a:p>
        </p:txBody>
      </p:sp>
      <p:sp>
        <p:nvSpPr>
          <p:cNvPr id="3" name="Content Placeholder 2"/>
          <p:cNvSpPr>
            <a:spLocks noGrp="1"/>
          </p:cNvSpPr>
          <p:nvPr>
            <p:ph idx="1"/>
          </p:nvPr>
        </p:nvSpPr>
        <p:spPr>
          <a:xfrm>
            <a:off x="457200" y="1219200"/>
            <a:ext cx="8229600" cy="5105400"/>
          </a:xfrm>
        </p:spPr>
        <p:txBody>
          <a:bodyPr/>
          <a:lstStyle/>
          <a:p>
            <a:r>
              <a:rPr lang="en-US" sz="2400" b="0" smtClean="0">
                <a:latin typeface="Arial" pitchFamily="34" charset="0"/>
                <a:cs typeface="Arial" pitchFamily="34" charset="0"/>
              </a:rPr>
              <a:t>Về mặt kinh tế</a:t>
            </a:r>
          </a:p>
          <a:p>
            <a:pPr lvl="1"/>
            <a:r>
              <a:rPr lang="en-US" sz="2000" smtClean="0">
                <a:latin typeface="Arial" pitchFamily="34" charset="0"/>
                <a:cs typeface="Arial" pitchFamily="34" charset="0"/>
              </a:rPr>
              <a:t>Tăng năng suất lao động</a:t>
            </a:r>
          </a:p>
          <a:p>
            <a:pPr lvl="1"/>
            <a:r>
              <a:rPr lang="en-US" sz="2000" smtClean="0">
                <a:latin typeface="Arial" pitchFamily="34" charset="0"/>
                <a:cs typeface="Arial" pitchFamily="34" charset="0"/>
              </a:rPr>
              <a:t>Giảm chi phí đào tạo</a:t>
            </a:r>
          </a:p>
          <a:p>
            <a:pPr lvl="1"/>
            <a:r>
              <a:rPr lang="en-US" sz="2000" smtClean="0">
                <a:latin typeface="Arial" pitchFamily="34" charset="0"/>
                <a:cs typeface="Arial" pitchFamily="34" charset="0"/>
              </a:rPr>
              <a:t>Giảm những lỗi người dùng</a:t>
            </a:r>
          </a:p>
          <a:p>
            <a:pPr lvl="1"/>
            <a:r>
              <a:rPr lang="en-US" sz="2000" smtClean="0">
                <a:latin typeface="Arial" pitchFamily="34" charset="0"/>
                <a:cs typeface="Arial" pitchFamily="34" charset="0"/>
              </a:rPr>
              <a:t>Người sử dụng hài lòng</a:t>
            </a:r>
          </a:p>
          <a:p>
            <a:pPr lvl="1"/>
            <a:r>
              <a:rPr lang="en-US" sz="2000" smtClean="0">
                <a:latin typeface="Arial" pitchFamily="34" charset="0"/>
                <a:cs typeface="Arial" pitchFamily="34" charset="0"/>
              </a:rPr>
              <a:t>Tạo những sản phẩm có chất lượng cao hơn</a:t>
            </a:r>
          </a:p>
          <a:p>
            <a:pPr lvl="1">
              <a:buNone/>
            </a:pPr>
            <a:endParaRPr lang="en-US" sz="2400" smtClean="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fld id="{98A14A4F-AEB7-4BDF-80A1-537EABBBCBAA}"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2. Tầm quan trọng…</a:t>
            </a:r>
            <a:endParaRPr lang="en-US"/>
          </a:p>
        </p:txBody>
      </p:sp>
      <p:sp>
        <p:nvSpPr>
          <p:cNvPr id="3" name="Content Placeholder 2"/>
          <p:cNvSpPr>
            <a:spLocks noGrp="1"/>
          </p:cNvSpPr>
          <p:nvPr>
            <p:ph idx="1"/>
          </p:nvPr>
        </p:nvSpPr>
        <p:spPr>
          <a:xfrm>
            <a:off x="457200" y="1076325"/>
            <a:ext cx="7772400" cy="5248275"/>
          </a:xfrm>
        </p:spPr>
        <p:txBody>
          <a:bodyPr/>
          <a:lstStyle/>
          <a:p>
            <a:r>
              <a:rPr lang="en-US" sz="2400" b="0" smtClean="0">
                <a:latin typeface="Arial" pitchFamily="34" charset="0"/>
                <a:cs typeface="Arial" pitchFamily="34" charset="0"/>
              </a:rPr>
              <a:t>Ví dụ</a:t>
            </a:r>
          </a:p>
          <a:p>
            <a:pPr lvl="1"/>
            <a:r>
              <a:rPr lang="en-US" sz="2000" b="0" smtClean="0">
                <a:latin typeface="Arial" pitchFamily="34" charset="0"/>
                <a:cs typeface="Arial" pitchFamily="34" charset="0"/>
              </a:rPr>
              <a:t>Dựa trên một hệ thống thực tế đòi hỏi phải xử lý 4,8 triệu màn hình mỗi năm, một phân tích được đưa ra nếu những thiết kế màn hình nghèo nàn sẽ dành thêm một giây cho mỗi màn hình, gần thêm một năm sẽ được yêu cầu xử lý màn hình. Hình 1.1. Hai mươi giây thêm trong thời gian sử dụng màn hình thì sẽ thêm 14 người-năm.</a:t>
            </a:r>
          </a:p>
          <a:p>
            <a:endParaRPr lang="en-US" sz="2400" b="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C95BF9E4-CBE5-43C3-9419-C73CEEE83915}"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219200" y="3581400"/>
            <a:ext cx="6547877" cy="186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2. Tầm quan trọng…</a:t>
            </a:r>
            <a:endParaRPr lang="en-US"/>
          </a:p>
        </p:txBody>
      </p:sp>
      <p:sp>
        <p:nvSpPr>
          <p:cNvPr id="3" name="Content Placeholder 2"/>
          <p:cNvSpPr>
            <a:spLocks noGrp="1"/>
          </p:cNvSpPr>
          <p:nvPr>
            <p:ph idx="1"/>
          </p:nvPr>
        </p:nvSpPr>
        <p:spPr>
          <a:xfrm>
            <a:off x="457200" y="1219200"/>
            <a:ext cx="7772400" cy="5105400"/>
          </a:xfrm>
        </p:spPr>
        <p:txBody>
          <a:bodyPr/>
          <a:lstStyle/>
          <a:p>
            <a:pPr>
              <a:lnSpc>
                <a:spcPct val="150000"/>
              </a:lnSpc>
            </a:pPr>
            <a:r>
              <a:rPr lang="en-US" sz="2400" b="0" smtClean="0">
                <a:latin typeface="Arial" pitchFamily="34" charset="0"/>
                <a:cs typeface="Arial" pitchFamily="34" charset="0"/>
              </a:rPr>
              <a:t>Tạo ra những sản phẩm có chất lượng cao hơn</a:t>
            </a:r>
          </a:p>
          <a:p>
            <a:pPr lvl="1">
              <a:lnSpc>
                <a:spcPct val="150000"/>
              </a:lnSpc>
            </a:pPr>
            <a:r>
              <a:rPr lang="en-US" sz="2000" smtClean="0">
                <a:latin typeface="Arial" pitchFamily="34" charset="0"/>
                <a:cs typeface="Arial" pitchFamily="34" charset="0"/>
              </a:rPr>
              <a:t>Người dùng tiết kiệm thời gian khi sử dụng giao diện nên có thể tập trung vào công việc chính</a:t>
            </a:r>
          </a:p>
          <a:p>
            <a:pPr lvl="1">
              <a:lnSpc>
                <a:spcPct val="150000"/>
              </a:lnSpc>
            </a:pPr>
            <a:r>
              <a:rPr lang="en-US" sz="2000" smtClean="0">
                <a:latin typeface="Arial" pitchFamily="34" charset="0"/>
                <a:cs typeface="Arial" pitchFamily="34" charset="0"/>
              </a:rPr>
              <a:t>Ví dụ: tìm kiếm, định dạng văn bản…</a:t>
            </a: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fld id="{6BC7E79C-5FA1-46DC-BA82-54CE8E22C720}"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2. Tầm quan trọng …</a:t>
            </a:r>
            <a:endParaRPr lang="en-US"/>
          </a:p>
        </p:txBody>
      </p:sp>
      <p:sp>
        <p:nvSpPr>
          <p:cNvPr id="3" name="Content Placeholder 2"/>
          <p:cNvSpPr>
            <a:spLocks noGrp="1"/>
          </p:cNvSpPr>
          <p:nvPr>
            <p:ph idx="1"/>
          </p:nvPr>
        </p:nvSpPr>
        <p:spPr>
          <a:xfrm>
            <a:off x="457200" y="1076325"/>
            <a:ext cx="7848600" cy="5248275"/>
          </a:xfrm>
        </p:spPr>
        <p:txBody>
          <a:bodyPr/>
          <a:lstStyle/>
          <a:p>
            <a:r>
              <a:rPr lang="en-US" sz="2400" b="0" dirty="0" err="1" smtClean="0"/>
              <a:t>Giảm</a:t>
            </a:r>
            <a:r>
              <a:rPr lang="en-US" sz="2400" b="0" dirty="0" smtClean="0"/>
              <a:t> </a:t>
            </a:r>
            <a:r>
              <a:rPr lang="en-US" sz="2400" b="0" dirty="0" err="1" smtClean="0"/>
              <a:t>những</a:t>
            </a:r>
            <a:r>
              <a:rPr lang="en-US" sz="2400" b="0" dirty="0" smtClean="0"/>
              <a:t> </a:t>
            </a:r>
            <a:r>
              <a:rPr lang="en-US" sz="2400" b="0" dirty="0" err="1" smtClean="0"/>
              <a:t>lỗi</a:t>
            </a:r>
            <a:r>
              <a:rPr lang="en-US" sz="2400" b="0" dirty="0" smtClean="0"/>
              <a:t> </a:t>
            </a:r>
            <a:r>
              <a:rPr lang="en-US" sz="2400" b="0" dirty="0" err="1" smtClean="0"/>
              <a:t>nguy</a:t>
            </a:r>
            <a:r>
              <a:rPr lang="en-US" sz="2400" b="0" dirty="0" smtClean="0"/>
              <a:t> </a:t>
            </a:r>
            <a:r>
              <a:rPr lang="en-US" sz="2400" b="0" dirty="0" err="1" smtClean="0"/>
              <a:t>hiểm</a:t>
            </a:r>
            <a:r>
              <a:rPr lang="en-US" sz="2400" b="0" dirty="0" smtClean="0"/>
              <a:t> </a:t>
            </a:r>
            <a:r>
              <a:rPr lang="en-US" sz="2400" b="0" dirty="0" err="1" smtClean="0"/>
              <a:t>đến</a:t>
            </a:r>
            <a:r>
              <a:rPr lang="en-US" sz="2400" b="0" dirty="0" smtClean="0"/>
              <a:t> </a:t>
            </a:r>
            <a:r>
              <a:rPr lang="en-US" sz="2400" b="0" dirty="0" err="1" smtClean="0"/>
              <a:t>tính</a:t>
            </a:r>
            <a:r>
              <a:rPr lang="en-US" sz="2400" b="0" dirty="0" smtClean="0"/>
              <a:t> </a:t>
            </a:r>
            <a:r>
              <a:rPr lang="en-US" sz="2400" b="0" dirty="0" err="1" smtClean="0"/>
              <a:t>mạng</a:t>
            </a:r>
            <a:endParaRPr lang="en-US" sz="2400" b="0" dirty="0" smtClean="0"/>
          </a:p>
          <a:p>
            <a:pPr lvl="1"/>
            <a:r>
              <a:rPr lang="en-US" sz="2000" dirty="0" err="1" smtClean="0"/>
              <a:t>Một</a:t>
            </a:r>
            <a:r>
              <a:rPr lang="en-US" sz="2000" dirty="0" smtClean="0"/>
              <a:t> </a:t>
            </a:r>
            <a:r>
              <a:rPr lang="en-US" sz="2000" dirty="0" err="1" smtClean="0"/>
              <a:t>chiếc</a:t>
            </a:r>
            <a:r>
              <a:rPr lang="en-US" sz="2000" dirty="0" smtClean="0"/>
              <a:t> </a:t>
            </a:r>
            <a:r>
              <a:rPr lang="en-US" sz="2000" dirty="0" err="1" smtClean="0"/>
              <a:t>máy</a:t>
            </a:r>
            <a:r>
              <a:rPr lang="en-US" sz="2000" dirty="0" smtClean="0"/>
              <a:t> bay </a:t>
            </a:r>
            <a:r>
              <a:rPr lang="en-US" sz="2000" dirty="0" err="1" smtClean="0"/>
              <a:t>đâm</a:t>
            </a:r>
            <a:r>
              <a:rPr lang="en-US" sz="2000" dirty="0" smtClean="0"/>
              <a:t> </a:t>
            </a:r>
            <a:r>
              <a:rPr lang="en-US" sz="2000" dirty="0" err="1" smtClean="0"/>
              <a:t>vào</a:t>
            </a:r>
            <a:r>
              <a:rPr lang="en-US" sz="2000" dirty="0" smtClean="0"/>
              <a:t> </a:t>
            </a:r>
            <a:r>
              <a:rPr lang="en-US" sz="2000" dirty="0" err="1" smtClean="0"/>
              <a:t>vách</a:t>
            </a:r>
            <a:r>
              <a:rPr lang="en-US" sz="2000" dirty="0" smtClean="0"/>
              <a:t> </a:t>
            </a:r>
            <a:r>
              <a:rPr lang="en-US" sz="2000" dirty="0" err="1" smtClean="0"/>
              <a:t>núi</a:t>
            </a:r>
            <a:r>
              <a:rPr lang="en-US" sz="2000" dirty="0" smtClean="0"/>
              <a:t> ở Colombia </a:t>
            </a:r>
            <a:r>
              <a:rPr lang="en-US" sz="2000" dirty="0" err="1" smtClean="0"/>
              <a:t>năm</a:t>
            </a:r>
            <a:r>
              <a:rPr lang="en-US" sz="2000" dirty="0" smtClean="0"/>
              <a:t> 1996 </a:t>
            </a:r>
            <a:r>
              <a:rPr lang="en-US" sz="2000" dirty="0" err="1" smtClean="0"/>
              <a:t>giết</a:t>
            </a:r>
            <a:r>
              <a:rPr lang="en-US" sz="2000" dirty="0" smtClean="0"/>
              <a:t> </a:t>
            </a:r>
            <a:r>
              <a:rPr lang="en-US" sz="2000" dirty="0" err="1" smtClean="0"/>
              <a:t>chết</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mọi</a:t>
            </a:r>
            <a:r>
              <a:rPr lang="en-US" sz="2000" dirty="0" smtClean="0"/>
              <a:t> </a:t>
            </a:r>
            <a:r>
              <a:rPr lang="en-US" sz="2000" dirty="0" err="1" smtClean="0"/>
              <a:t>người</a:t>
            </a:r>
            <a:r>
              <a:rPr lang="en-US" sz="2000" dirty="0" smtClean="0"/>
              <a:t> </a:t>
            </a:r>
            <a:r>
              <a:rPr lang="en-US" sz="2000" dirty="0" err="1" smtClean="0"/>
              <a:t>trên</a:t>
            </a:r>
            <a:r>
              <a:rPr lang="en-US" sz="2000" dirty="0" smtClean="0"/>
              <a:t> </a:t>
            </a:r>
            <a:r>
              <a:rPr lang="en-US" sz="2000" dirty="0" err="1" smtClean="0"/>
              <a:t>máy</a:t>
            </a:r>
            <a:r>
              <a:rPr lang="en-US" sz="2000" dirty="0" smtClean="0"/>
              <a:t> bay. </a:t>
            </a:r>
            <a:r>
              <a:rPr lang="en-US" sz="2000" dirty="0" err="1" smtClean="0"/>
              <a:t>Lý</a:t>
            </a:r>
            <a:r>
              <a:rPr lang="en-US" sz="2000" dirty="0" smtClean="0"/>
              <a:t> do: </a:t>
            </a:r>
            <a:r>
              <a:rPr lang="en-US" sz="2000" dirty="0" err="1" smtClean="0"/>
              <a:t>người</a:t>
            </a:r>
            <a:r>
              <a:rPr lang="en-US" sz="2000" dirty="0" smtClean="0"/>
              <a:t> </a:t>
            </a:r>
            <a:r>
              <a:rPr lang="en-US" sz="2000" dirty="0" err="1" smtClean="0"/>
              <a:t>lái</a:t>
            </a:r>
            <a:r>
              <a:rPr lang="en-US" sz="2000" dirty="0" smtClean="0"/>
              <a:t> </a:t>
            </a:r>
            <a:r>
              <a:rPr lang="en-US" sz="2000" dirty="0" err="1" smtClean="0"/>
              <a:t>gõ</a:t>
            </a:r>
            <a:r>
              <a:rPr lang="en-US" sz="2000" dirty="0" smtClean="0"/>
              <a:t> </a:t>
            </a:r>
            <a:r>
              <a:rPr lang="en-US" sz="2000" dirty="0" err="1" smtClean="0"/>
              <a:t>phím</a:t>
            </a:r>
            <a:r>
              <a:rPr lang="en-US" sz="2000" dirty="0" smtClean="0"/>
              <a:t> “R” </a:t>
            </a:r>
            <a:r>
              <a:rPr lang="en-US" sz="2000" dirty="0" err="1" smtClean="0"/>
              <a:t>thay</a:t>
            </a:r>
            <a:r>
              <a:rPr lang="en-US" sz="2000" dirty="0" smtClean="0"/>
              <a:t> </a:t>
            </a:r>
            <a:r>
              <a:rPr lang="en-US" sz="2000" dirty="0" err="1" smtClean="0"/>
              <a:t>vì</a:t>
            </a:r>
            <a:r>
              <a:rPr lang="en-US" sz="2000" dirty="0" smtClean="0"/>
              <a:t> </a:t>
            </a:r>
            <a:r>
              <a:rPr lang="en-US" sz="2000" dirty="0" err="1" smtClean="0"/>
              <a:t>tên</a:t>
            </a:r>
            <a:r>
              <a:rPr lang="en-US" sz="2000" dirty="0" smtClean="0"/>
              <a:t> </a:t>
            </a:r>
            <a:r>
              <a:rPr lang="en-US" sz="2000" dirty="0" err="1" smtClean="0"/>
              <a:t>đầy</a:t>
            </a:r>
            <a:r>
              <a:rPr lang="en-US" sz="2000" dirty="0" smtClean="0"/>
              <a:t> </a:t>
            </a:r>
            <a:r>
              <a:rPr lang="en-US" sz="2000" dirty="0" err="1" smtClean="0"/>
              <a:t>đủ</a:t>
            </a:r>
            <a:r>
              <a:rPr lang="en-US" sz="2000" dirty="0" smtClean="0"/>
              <a:t> </a:t>
            </a:r>
            <a:r>
              <a:rPr lang="en-US" sz="2000" dirty="0" err="1" smtClean="0"/>
              <a:t>của</a:t>
            </a:r>
            <a:r>
              <a:rPr lang="en-US" sz="2000" dirty="0" smtClean="0"/>
              <a:t> </a:t>
            </a:r>
            <a:r>
              <a:rPr lang="en-US" sz="2000" dirty="0" err="1" smtClean="0"/>
              <a:t>sân</a:t>
            </a:r>
            <a:r>
              <a:rPr lang="en-US" sz="2000" dirty="0" smtClean="0"/>
              <a:t> bay. </a:t>
            </a:r>
            <a:r>
              <a:rPr lang="en-US" sz="2000" dirty="0" err="1" smtClean="0"/>
              <a:t>Hệ</a:t>
            </a:r>
            <a:r>
              <a:rPr lang="en-US" sz="2000" dirty="0" smtClean="0"/>
              <a:t> </a:t>
            </a:r>
            <a:r>
              <a:rPr lang="en-US" sz="2000" dirty="0" err="1" smtClean="0"/>
              <a:t>thống</a:t>
            </a:r>
            <a:r>
              <a:rPr lang="en-US" sz="2000" dirty="0" smtClean="0"/>
              <a:t> </a:t>
            </a:r>
            <a:r>
              <a:rPr lang="en-US" sz="2000" dirty="0" err="1" smtClean="0"/>
              <a:t>dẫn</a:t>
            </a:r>
            <a:r>
              <a:rPr lang="en-US" sz="2000" dirty="0" smtClean="0"/>
              <a:t> </a:t>
            </a:r>
            <a:r>
              <a:rPr lang="en-US" sz="2000" dirty="0" err="1" smtClean="0"/>
              <a:t>đường</a:t>
            </a:r>
            <a:r>
              <a:rPr lang="en-US" sz="2000" dirty="0" smtClean="0"/>
              <a:t> </a:t>
            </a:r>
            <a:r>
              <a:rPr lang="en-US" sz="2000" dirty="0" err="1" smtClean="0"/>
              <a:t>lấy</a:t>
            </a:r>
            <a:r>
              <a:rPr lang="en-US" sz="2000" dirty="0" smtClean="0"/>
              <a:t> </a:t>
            </a:r>
            <a:r>
              <a:rPr lang="en-US" sz="2000" dirty="0" err="1" smtClean="0"/>
              <a:t>ra</a:t>
            </a:r>
            <a:r>
              <a:rPr lang="en-US" sz="2000" dirty="0" smtClean="0"/>
              <a:t> </a:t>
            </a:r>
            <a:r>
              <a:rPr lang="en-US" sz="2000" dirty="0" err="1" smtClean="0"/>
              <a:t>trong</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sân</a:t>
            </a:r>
            <a:r>
              <a:rPr lang="en-US" sz="2000" dirty="0" smtClean="0"/>
              <a:t> bay </a:t>
            </a:r>
            <a:r>
              <a:rPr lang="en-US" sz="2000" dirty="0" err="1" smtClean="0"/>
              <a:t>đầu</a:t>
            </a:r>
            <a:r>
              <a:rPr lang="en-US" sz="2000" dirty="0" smtClean="0"/>
              <a:t> </a:t>
            </a:r>
            <a:r>
              <a:rPr lang="en-US" sz="2000" dirty="0" err="1" smtClean="0"/>
              <a:t>tiên</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bằng</a:t>
            </a:r>
            <a:r>
              <a:rPr lang="en-US" sz="2000" dirty="0" smtClean="0"/>
              <a:t> </a:t>
            </a:r>
            <a:r>
              <a:rPr lang="en-US" sz="2000" dirty="0" err="1" smtClean="0"/>
              <a:t>chữ</a:t>
            </a:r>
            <a:r>
              <a:rPr lang="en-US" sz="2000" dirty="0" smtClean="0"/>
              <a:t> “R” – </a:t>
            </a:r>
            <a:r>
              <a:rPr lang="en-US" sz="2000" dirty="0" err="1" smtClean="0"/>
              <a:t>sai</a:t>
            </a:r>
            <a:r>
              <a:rPr lang="en-US" sz="2000" dirty="0" smtClean="0"/>
              <a:t> </a:t>
            </a:r>
            <a:r>
              <a:rPr lang="en-US" sz="2000" dirty="0" err="1" smtClean="0"/>
              <a:t>sân</a:t>
            </a:r>
            <a:r>
              <a:rPr lang="en-US" sz="2000" dirty="0" smtClean="0"/>
              <a:t> bay =&gt; </a:t>
            </a:r>
            <a:r>
              <a:rPr lang="en-US" sz="2000" dirty="0" err="1" smtClean="0"/>
              <a:t>máy</a:t>
            </a:r>
            <a:r>
              <a:rPr lang="en-US" sz="2000" dirty="0" smtClean="0"/>
              <a:t> bay </a:t>
            </a:r>
            <a:r>
              <a:rPr lang="en-US" sz="2000" dirty="0" err="1" smtClean="0"/>
              <a:t>đâm</a:t>
            </a:r>
            <a:r>
              <a:rPr lang="en-US" sz="2000" dirty="0" smtClean="0"/>
              <a:t> </a:t>
            </a:r>
            <a:r>
              <a:rPr lang="en-US" sz="2000" dirty="0" err="1" smtClean="0"/>
              <a:t>vào</a:t>
            </a:r>
            <a:r>
              <a:rPr lang="en-US" sz="2000" dirty="0" smtClean="0"/>
              <a:t> </a:t>
            </a:r>
            <a:r>
              <a:rPr lang="en-US" sz="2000" dirty="0" err="1" smtClean="0"/>
              <a:t>núi</a:t>
            </a:r>
            <a:endParaRPr lang="en-US" sz="2000" dirty="0" smtClean="0"/>
          </a:p>
          <a:p>
            <a:pPr lvl="1">
              <a:buFont typeface="Symbol"/>
              <a:buChar char="Þ"/>
            </a:pPr>
            <a:r>
              <a:rPr lang="en-US" sz="2000" dirty="0" smtClean="0"/>
              <a:t>UI </a:t>
            </a:r>
            <a:r>
              <a:rPr lang="en-US" sz="2000" dirty="0" err="1" smtClean="0"/>
              <a:t>có</a:t>
            </a:r>
            <a:r>
              <a:rPr lang="en-US" sz="2000" dirty="0" smtClean="0"/>
              <a:t> </a:t>
            </a:r>
            <a:r>
              <a:rPr lang="en-US" sz="2000" dirty="0" err="1" smtClean="0"/>
              <a:t>thể</a:t>
            </a:r>
            <a:r>
              <a:rPr lang="en-US" sz="2000" dirty="0" smtClean="0"/>
              <a:t> </a:t>
            </a:r>
            <a:r>
              <a:rPr lang="en-US" sz="2000" dirty="0" err="1" smtClean="0"/>
              <a:t>cứu</a:t>
            </a:r>
            <a:r>
              <a:rPr lang="en-US" sz="2000" dirty="0" smtClean="0"/>
              <a:t> </a:t>
            </a:r>
            <a:r>
              <a:rPr lang="en-US" sz="2000" dirty="0" err="1" smtClean="0"/>
              <a:t>sống</a:t>
            </a:r>
            <a:r>
              <a:rPr lang="en-US" sz="2000" dirty="0" smtClean="0"/>
              <a:t> </a:t>
            </a:r>
            <a:r>
              <a:rPr lang="en-US" sz="2000" dirty="0" err="1" smtClean="0"/>
              <a:t>tính</a:t>
            </a:r>
            <a:r>
              <a:rPr lang="en-US" sz="2000" dirty="0" smtClean="0"/>
              <a:t> </a:t>
            </a:r>
            <a:r>
              <a:rPr lang="en-US" sz="2000" dirty="0" err="1" smtClean="0"/>
              <a:t>mạng</a:t>
            </a:r>
            <a:r>
              <a:rPr lang="en-US" sz="2000" dirty="0" smtClean="0"/>
              <a:t> con </a:t>
            </a:r>
            <a:r>
              <a:rPr lang="en-US" sz="2000" dirty="0" err="1" smtClean="0"/>
              <a:t>người</a:t>
            </a:r>
            <a:r>
              <a:rPr lang="en-US" sz="2000" dirty="0" smtClean="0"/>
              <a:t> !!!</a:t>
            </a:r>
          </a:p>
          <a:p>
            <a:pPr lvl="1">
              <a:buNone/>
            </a:pPr>
            <a:endParaRPr lang="en-US" sz="2000" dirty="0" smtClean="0"/>
          </a:p>
          <a:p>
            <a:pPr lvl="1"/>
            <a:r>
              <a:rPr lang="en-US" sz="2000" dirty="0" err="1" smtClean="0"/>
              <a:t>Hệ</a:t>
            </a:r>
            <a:r>
              <a:rPr lang="en-US" sz="2000" dirty="0" smtClean="0"/>
              <a:t> </a:t>
            </a:r>
            <a:r>
              <a:rPr lang="en-US" sz="2000" dirty="0" err="1" smtClean="0"/>
              <a:t>thống</a:t>
            </a:r>
            <a:r>
              <a:rPr lang="en-US" sz="2000" dirty="0" smtClean="0"/>
              <a:t> </a:t>
            </a:r>
            <a:r>
              <a:rPr lang="en-US" sz="2000" dirty="0" err="1" smtClean="0"/>
              <a:t>liệu</a:t>
            </a:r>
            <a:r>
              <a:rPr lang="en-US" sz="2000" dirty="0" smtClean="0"/>
              <a:t> </a:t>
            </a:r>
            <a:r>
              <a:rPr lang="en-US" sz="2000" dirty="0" err="1" smtClean="0"/>
              <a:t>pháp</a:t>
            </a:r>
            <a:r>
              <a:rPr lang="en-US" sz="2000" dirty="0" smtClean="0"/>
              <a:t> </a:t>
            </a:r>
            <a:r>
              <a:rPr lang="en-US" sz="2000" dirty="0" err="1" smtClean="0"/>
              <a:t>bức</a:t>
            </a:r>
            <a:r>
              <a:rPr lang="en-US" sz="2000" dirty="0" smtClean="0"/>
              <a:t> </a:t>
            </a:r>
            <a:r>
              <a:rPr lang="en-US" sz="2000" dirty="0" err="1" smtClean="0"/>
              <a:t>xạ</a:t>
            </a:r>
            <a:r>
              <a:rPr lang="en-US" sz="2000" dirty="0" smtClean="0"/>
              <a:t> </a:t>
            </a:r>
            <a:r>
              <a:rPr lang="en-US" sz="2000" dirty="0" err="1" smtClean="0"/>
              <a:t>chữa</a:t>
            </a:r>
            <a:r>
              <a:rPr lang="en-US" sz="2000" dirty="0" smtClean="0"/>
              <a:t> </a:t>
            </a:r>
            <a:r>
              <a:rPr lang="en-US" sz="2000" dirty="0" err="1" smtClean="0"/>
              <a:t>bệnh</a:t>
            </a:r>
            <a:r>
              <a:rPr lang="en-US" sz="2000" dirty="0" smtClean="0"/>
              <a:t> </a:t>
            </a:r>
            <a:r>
              <a:rPr lang="en-US" sz="2000" dirty="0" err="1" smtClean="0"/>
              <a:t>ung</a:t>
            </a:r>
            <a:r>
              <a:rPr lang="en-US" sz="2000" dirty="0" smtClean="0"/>
              <a:t> </a:t>
            </a:r>
            <a:r>
              <a:rPr lang="en-US" sz="2000" dirty="0" err="1" smtClean="0"/>
              <a:t>thư</a:t>
            </a:r>
            <a:r>
              <a:rPr lang="en-US" sz="2000" dirty="0" smtClean="0"/>
              <a:t> Therac-25 </a:t>
            </a:r>
            <a:r>
              <a:rPr lang="en-US" sz="2000" dirty="0" err="1" smtClean="0"/>
              <a:t>đã</a:t>
            </a:r>
            <a:r>
              <a:rPr lang="en-US" sz="2000" dirty="0" smtClean="0"/>
              <a:t> </a:t>
            </a:r>
            <a:r>
              <a:rPr lang="en-US" sz="2000" dirty="0" err="1" smtClean="0"/>
              <a:t>gây</a:t>
            </a:r>
            <a:r>
              <a:rPr lang="en-US" sz="2000" dirty="0" smtClean="0"/>
              <a:t> </a:t>
            </a:r>
            <a:r>
              <a:rPr lang="en-US" sz="2000" dirty="0" err="1" smtClean="0"/>
              <a:t>chết</a:t>
            </a:r>
            <a:r>
              <a:rPr lang="en-US" sz="2000" dirty="0" smtClean="0"/>
              <a:t> </a:t>
            </a:r>
            <a:r>
              <a:rPr lang="en-US" sz="2000" dirty="0" err="1" smtClean="0"/>
              <a:t>người</a:t>
            </a:r>
            <a:r>
              <a:rPr lang="en-US" sz="2000" dirty="0" smtClean="0"/>
              <a:t> do </a:t>
            </a:r>
            <a:r>
              <a:rPr lang="en-US" sz="2000" dirty="0" err="1" smtClean="0"/>
              <a:t>có</a:t>
            </a:r>
            <a:r>
              <a:rPr lang="en-US" sz="2000" dirty="0" smtClean="0"/>
              <a:t> UI </a:t>
            </a:r>
            <a:r>
              <a:rPr lang="en-US" sz="2000" dirty="0" err="1" smtClean="0"/>
              <a:t>tồi</a:t>
            </a:r>
            <a:endParaRPr lang="en-US" sz="2000" dirty="0" smtClean="0"/>
          </a:p>
          <a:p>
            <a:pPr lvl="1"/>
            <a:r>
              <a:rPr lang="en-US" sz="2000" dirty="0" err="1" smtClean="0"/>
              <a:t>Hệ</a:t>
            </a:r>
            <a:r>
              <a:rPr lang="en-US" sz="2000" dirty="0" smtClean="0"/>
              <a:t> </a:t>
            </a:r>
            <a:r>
              <a:rPr lang="en-US" sz="2000" dirty="0" err="1" smtClean="0"/>
              <a:t>thống</a:t>
            </a:r>
            <a:r>
              <a:rPr lang="en-US" sz="2000" dirty="0" smtClean="0"/>
              <a:t> </a:t>
            </a:r>
            <a:r>
              <a:rPr lang="en-US" sz="2000" dirty="0" err="1" smtClean="0"/>
              <a:t>rada</a:t>
            </a:r>
            <a:r>
              <a:rPr lang="en-US" sz="2000" dirty="0" smtClean="0"/>
              <a:t> Aegis </a:t>
            </a:r>
            <a:r>
              <a:rPr lang="en-US" sz="2000" dirty="0" err="1" smtClean="0"/>
              <a:t>trên</a:t>
            </a:r>
            <a:r>
              <a:rPr lang="en-US" sz="2000" dirty="0" smtClean="0"/>
              <a:t> </a:t>
            </a:r>
            <a:r>
              <a:rPr lang="en-US" sz="2000" dirty="0" err="1" smtClean="0"/>
              <a:t>tàu</a:t>
            </a:r>
            <a:r>
              <a:rPr lang="en-US" sz="2000" dirty="0" smtClean="0"/>
              <a:t> </a:t>
            </a:r>
            <a:r>
              <a:rPr lang="en-US" sz="2000" dirty="0" err="1" smtClean="0"/>
              <a:t>chiến</a:t>
            </a:r>
            <a:r>
              <a:rPr lang="en-US" sz="2000" dirty="0" smtClean="0"/>
              <a:t> USS Vincennes </a:t>
            </a:r>
            <a:r>
              <a:rPr lang="en-US" sz="2000" dirty="0" err="1" smtClean="0"/>
              <a:t>đã</a:t>
            </a:r>
            <a:r>
              <a:rPr lang="en-US" sz="2000" dirty="0" smtClean="0"/>
              <a:t> </a:t>
            </a:r>
            <a:r>
              <a:rPr lang="en-US" sz="2000" dirty="0" err="1" smtClean="0"/>
              <a:t>bắn</a:t>
            </a:r>
            <a:r>
              <a:rPr lang="en-US" sz="2000" dirty="0" smtClean="0"/>
              <a:t> </a:t>
            </a:r>
            <a:r>
              <a:rPr lang="en-US" sz="2000" dirty="0" err="1" smtClean="0"/>
              <a:t>nhầm</a:t>
            </a:r>
            <a:r>
              <a:rPr lang="en-US" sz="2000" dirty="0" smtClean="0"/>
              <a:t> </a:t>
            </a:r>
            <a:r>
              <a:rPr lang="en-US" sz="2000" dirty="0" err="1" smtClean="0"/>
              <a:t>máy</a:t>
            </a:r>
            <a:r>
              <a:rPr lang="en-US" sz="2000" dirty="0" smtClean="0"/>
              <a:t> bay </a:t>
            </a:r>
            <a:r>
              <a:rPr lang="en-US" sz="2000" dirty="0" err="1" smtClean="0"/>
              <a:t>dân</a:t>
            </a:r>
            <a:r>
              <a:rPr lang="en-US" sz="2000" dirty="0" smtClean="0"/>
              <a:t> </a:t>
            </a:r>
            <a:r>
              <a:rPr lang="en-US" sz="2000" dirty="0" err="1" smtClean="0"/>
              <a:t>sự</a:t>
            </a:r>
            <a:r>
              <a:rPr lang="en-US" sz="2000" dirty="0" smtClean="0"/>
              <a:t> </a:t>
            </a:r>
            <a:r>
              <a:rPr lang="en-US" sz="2000" dirty="0" err="1" smtClean="0"/>
              <a:t>của</a:t>
            </a:r>
            <a:r>
              <a:rPr lang="en-US" sz="2000" dirty="0" smtClean="0"/>
              <a:t> Iran do </a:t>
            </a:r>
            <a:r>
              <a:rPr lang="en-US" sz="2000" dirty="0" err="1" smtClean="0"/>
              <a:t>có</a:t>
            </a:r>
            <a:r>
              <a:rPr lang="en-US" sz="2000" dirty="0" smtClean="0"/>
              <a:t> UI </a:t>
            </a:r>
            <a:r>
              <a:rPr lang="en-US" sz="2000" dirty="0" err="1" smtClean="0"/>
              <a:t>thiết</a:t>
            </a:r>
            <a:r>
              <a:rPr lang="en-US" sz="2000" dirty="0" smtClean="0"/>
              <a:t> </a:t>
            </a:r>
            <a:r>
              <a:rPr lang="en-US" sz="2000" dirty="0" err="1" smtClean="0"/>
              <a:t>kế</a:t>
            </a:r>
            <a:r>
              <a:rPr lang="en-US" sz="2000" dirty="0" smtClean="0"/>
              <a:t> </a:t>
            </a:r>
            <a:r>
              <a:rPr lang="en-US" sz="2000" dirty="0" err="1" smtClean="0"/>
              <a:t>tồi</a:t>
            </a:r>
            <a:endParaRPr lang="en-US" sz="2000" dirty="0" smtClean="0"/>
          </a:p>
          <a:p>
            <a:pPr lvl="1"/>
            <a:endParaRPr lang="en-US" sz="2400" dirty="0" smtClean="0"/>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fld id="{B85C7089-5E78-4A43-8127-04F36CE5305F}"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2. Tầm quan trọng …</a:t>
            </a:r>
            <a:endParaRPr lang="en-US"/>
          </a:p>
        </p:txBody>
      </p:sp>
      <p:sp>
        <p:nvSpPr>
          <p:cNvPr id="3" name="Content Placeholder 2"/>
          <p:cNvSpPr>
            <a:spLocks noGrp="1"/>
          </p:cNvSpPr>
          <p:nvPr>
            <p:ph idx="1"/>
          </p:nvPr>
        </p:nvSpPr>
        <p:spPr/>
        <p:txBody>
          <a:bodyPr/>
          <a:lstStyle/>
          <a:p>
            <a:r>
              <a:rPr lang="en-US" sz="2400" b="0" dirty="0" smtClean="0">
                <a:latin typeface="Arial" pitchFamily="34" charset="0"/>
                <a:cs typeface="Arial" pitchFamily="34" charset="0"/>
              </a:rPr>
              <a:t>Tăng khả năng bán được của sản phẩm</a:t>
            </a:r>
          </a:p>
          <a:p>
            <a:pPr lvl="1"/>
            <a:r>
              <a:rPr lang="en-US" sz="2000" dirty="0" smtClean="0">
                <a:latin typeface="Arial" pitchFamily="34" charset="0"/>
                <a:cs typeface="Arial" pitchFamily="34" charset="0"/>
              </a:rPr>
              <a:t>Dos không thể so sánh được với các hệ điều hành khác cùng thời </a:t>
            </a:r>
          </a:p>
          <a:p>
            <a:pPr lvl="1"/>
            <a:r>
              <a:rPr lang="en-US" sz="2000" dirty="0" smtClean="0">
                <a:latin typeface="Arial" pitchFamily="34" charset="0"/>
                <a:cs typeface="Arial" pitchFamily="34" charset="0"/>
              </a:rPr>
              <a:t>Windows và Explorer đem lại cho Microsoft lợi nhuận cực lớn</a:t>
            </a:r>
          </a:p>
          <a:p>
            <a:r>
              <a:rPr lang="en-US" sz="2400" b="0" dirty="0" smtClean="0">
                <a:latin typeface="Arial" pitchFamily="34" charset="0"/>
                <a:cs typeface="Arial" pitchFamily="34" charset="0"/>
              </a:rPr>
              <a:t>Giao </a:t>
            </a:r>
            <a:r>
              <a:rPr lang="en-US" sz="2400" b="0" dirty="0" smtClean="0">
                <a:latin typeface="Arial" pitchFamily="34" charset="0"/>
                <a:cs typeface="Arial" pitchFamily="34" charset="0"/>
              </a:rPr>
              <a:t>diện </a:t>
            </a:r>
            <a:r>
              <a:rPr lang="en-US" sz="2400" b="0" dirty="0" smtClean="0">
                <a:latin typeface="Arial" pitchFamily="34" charset="0"/>
                <a:cs typeface="Arial" pitchFamily="34" charset="0"/>
              </a:rPr>
              <a:t>đẹp, chuyên nghiệp thì sẽ thu hút được người dùng, </a:t>
            </a:r>
            <a:r>
              <a:rPr lang="en-US" sz="2400" b="0" dirty="0" smtClean="0">
                <a:latin typeface="Arial" pitchFamily="34" charset="0"/>
                <a:cs typeface="Arial" pitchFamily="34" charset="0"/>
              </a:rPr>
              <a:t>dễ nhận được hợp đồng</a:t>
            </a:r>
          </a:p>
          <a:p>
            <a:r>
              <a:rPr lang="en-US" sz="2400" b="0" dirty="0" smtClean="0">
                <a:latin typeface="Arial" pitchFamily="34" charset="0"/>
                <a:cs typeface="Arial" pitchFamily="34" charset="0"/>
              </a:rPr>
              <a:t>Giao diện tồi có thể bị loại ngay từ đầu cho dù chương trình tốt đến mấy</a:t>
            </a: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fld id="{6FA122B4-7D44-456A-952D-CD2520AA3E0D}"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19</a:t>
            </a:fld>
            <a:endParaRPr lang="en-US"/>
          </a:p>
        </p:txBody>
      </p:sp>
      <p:pic>
        <p:nvPicPr>
          <p:cNvPr id="2050" name="Picture 2" descr="https://toidicodedao.files.wordpress.com/2017/06/screen-shot-2017-06-04-at-11-57-35-am2.jpg?w=413&amp;h=3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838575"/>
            <a:ext cx="3933825" cy="3019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Mục tiêu môn học</a:t>
            </a:r>
            <a:endParaRPr lang="en-US"/>
          </a:p>
        </p:txBody>
      </p:sp>
      <p:sp>
        <p:nvSpPr>
          <p:cNvPr id="3" name="Content Placeholder 2"/>
          <p:cNvSpPr>
            <a:spLocks noGrp="1"/>
          </p:cNvSpPr>
          <p:nvPr>
            <p:ph idx="1"/>
          </p:nvPr>
        </p:nvSpPr>
        <p:spPr/>
        <p:txBody>
          <a:bodyPr/>
          <a:lstStyle/>
          <a:p>
            <a:r>
              <a:rPr lang="en-US" sz="2000" dirty="0" err="1"/>
              <a:t>Mục</a:t>
            </a:r>
            <a:r>
              <a:rPr lang="en-US" sz="2000" dirty="0"/>
              <a:t> </a:t>
            </a:r>
            <a:r>
              <a:rPr lang="en-US" sz="2000" dirty="0" err="1"/>
              <a:t>tiêu</a:t>
            </a:r>
            <a:r>
              <a:rPr lang="en-US" sz="2000" dirty="0"/>
              <a:t> </a:t>
            </a:r>
            <a:r>
              <a:rPr lang="en-US" sz="2000" dirty="0" err="1"/>
              <a:t>của</a:t>
            </a:r>
            <a:r>
              <a:rPr lang="en-US" sz="2000" dirty="0"/>
              <a:t> </a:t>
            </a:r>
            <a:r>
              <a:rPr lang="en-US" sz="2000" dirty="0" err="1" smtClean="0"/>
              <a:t>môn</a:t>
            </a:r>
            <a:r>
              <a:rPr lang="en-US" sz="2000" dirty="0"/>
              <a:t> </a:t>
            </a:r>
            <a:r>
              <a:rPr lang="en-US" sz="2000" dirty="0" err="1" smtClean="0"/>
              <a:t>học</a:t>
            </a:r>
            <a:r>
              <a:rPr lang="en-US" sz="2000" dirty="0" smtClean="0"/>
              <a:t> </a:t>
            </a:r>
            <a:r>
              <a:rPr lang="en-US" sz="2000" dirty="0" err="1" smtClean="0"/>
              <a:t>này</a:t>
            </a:r>
            <a:r>
              <a:rPr lang="en-US" sz="2000" dirty="0" smtClean="0"/>
              <a:t> </a:t>
            </a:r>
            <a:r>
              <a:rPr lang="en-US" sz="2000" dirty="0" err="1"/>
              <a:t>là</a:t>
            </a:r>
            <a:r>
              <a:rPr lang="en-US" sz="2000" dirty="0"/>
              <a:t> </a:t>
            </a:r>
            <a:r>
              <a:rPr lang="en-US" sz="2000" dirty="0" err="1"/>
              <a:t>giới</a:t>
            </a:r>
            <a:r>
              <a:rPr lang="en-US" sz="2000" dirty="0"/>
              <a:t> </a:t>
            </a:r>
            <a:r>
              <a:rPr lang="en-US" sz="2000" dirty="0" err="1"/>
              <a:t>thiệu</a:t>
            </a:r>
            <a:r>
              <a:rPr lang="en-US" sz="2000" dirty="0"/>
              <a:t> </a:t>
            </a:r>
            <a:r>
              <a:rPr lang="en-US" sz="2000" dirty="0" err="1" smtClean="0"/>
              <a:t>quá</a:t>
            </a:r>
            <a:r>
              <a:rPr lang="en-US" sz="2000" dirty="0"/>
              <a:t> </a:t>
            </a:r>
            <a:r>
              <a:rPr lang="en-US" sz="2000" dirty="0" err="1" smtClean="0"/>
              <a:t>trình</a:t>
            </a:r>
            <a:r>
              <a:rPr lang="en-US" sz="2000" dirty="0" smtClean="0"/>
              <a:t> </a:t>
            </a:r>
            <a:r>
              <a:rPr lang="vi-VN" sz="2000" dirty="0" smtClean="0"/>
              <a:t>để</a:t>
            </a:r>
            <a:r>
              <a:rPr lang="en-US" sz="2000" dirty="0"/>
              <a:t> </a:t>
            </a:r>
            <a:r>
              <a:rPr lang="en-US" sz="2000" dirty="0" err="1" smtClean="0"/>
              <a:t>tạo</a:t>
            </a:r>
            <a:r>
              <a:rPr lang="en-US" sz="2000" dirty="0" smtClean="0"/>
              <a:t> </a:t>
            </a:r>
            <a:r>
              <a:rPr lang="en-US" sz="2000" dirty="0" err="1" smtClean="0"/>
              <a:t>ra</a:t>
            </a:r>
            <a:r>
              <a:rPr lang="en-US" sz="2000" dirty="0" smtClean="0"/>
              <a:t> </a:t>
            </a:r>
            <a:r>
              <a:rPr lang="en-US" sz="2000" dirty="0" err="1" smtClean="0"/>
              <a:t>giao</a:t>
            </a:r>
            <a:r>
              <a:rPr lang="en-US" sz="2000" dirty="0"/>
              <a:t> </a:t>
            </a:r>
            <a:r>
              <a:rPr lang="en-US" sz="2000" dirty="0" err="1" smtClean="0"/>
              <a:t>diện</a:t>
            </a:r>
            <a:r>
              <a:rPr lang="en-US" sz="2000" dirty="0" smtClean="0"/>
              <a:t> </a:t>
            </a:r>
            <a:r>
              <a:rPr lang="en-US" sz="2000" dirty="0" err="1" smtClean="0"/>
              <a:t>ng</a:t>
            </a:r>
            <a:r>
              <a:rPr lang="vi-VN" sz="2000" dirty="0" smtClean="0"/>
              <a:t>ười</a:t>
            </a:r>
            <a:r>
              <a:rPr lang="en-US" sz="2000" dirty="0"/>
              <a:t> </a:t>
            </a:r>
            <a:r>
              <a:rPr lang="en-US" sz="2000" dirty="0" err="1" smtClean="0"/>
              <a:t>dùng</a:t>
            </a:r>
            <a:r>
              <a:rPr lang="en-US" sz="2000" dirty="0"/>
              <a:t> </a:t>
            </a:r>
            <a:r>
              <a:rPr lang="en-US" sz="2000" dirty="0" err="1" smtClean="0"/>
              <a:t>bao</a:t>
            </a:r>
            <a:r>
              <a:rPr lang="en-US" sz="2000" dirty="0"/>
              <a:t> </a:t>
            </a:r>
            <a:r>
              <a:rPr lang="en-US" sz="2000" dirty="0" err="1" smtClean="0"/>
              <a:t>gồm</a:t>
            </a:r>
            <a:r>
              <a:rPr lang="en-US" sz="2000" dirty="0" smtClean="0"/>
              <a:t>:</a:t>
            </a:r>
            <a:endParaRPr lang="en-US" sz="2000" dirty="0"/>
          </a:p>
          <a:p>
            <a:r>
              <a:rPr lang="en-US" sz="2000" dirty="0" err="1">
                <a:solidFill>
                  <a:srgbClr val="A50021"/>
                </a:solidFill>
              </a:rPr>
              <a:t>Thiết</a:t>
            </a:r>
            <a:r>
              <a:rPr lang="en-US" sz="2000" dirty="0">
                <a:solidFill>
                  <a:srgbClr val="A50021"/>
                </a:solidFill>
              </a:rPr>
              <a:t> </a:t>
            </a:r>
            <a:r>
              <a:rPr lang="en-US" sz="2000" dirty="0" err="1">
                <a:solidFill>
                  <a:srgbClr val="A50021"/>
                </a:solidFill>
              </a:rPr>
              <a:t>kế</a:t>
            </a:r>
            <a:r>
              <a:rPr lang="en-US" sz="2000" dirty="0">
                <a:solidFill>
                  <a:srgbClr val="A50021"/>
                </a:solidFill>
              </a:rPr>
              <a:t>: </a:t>
            </a:r>
            <a:r>
              <a:rPr lang="en-US" sz="2000" dirty="0" err="1"/>
              <a:t>Làm</a:t>
            </a:r>
            <a:r>
              <a:rPr lang="en-US" sz="2000" dirty="0"/>
              <a:t> </a:t>
            </a:r>
            <a:r>
              <a:rPr lang="en-US" sz="2000" dirty="0" err="1"/>
              <a:t>thế</a:t>
            </a:r>
            <a:r>
              <a:rPr lang="en-US" sz="2000" dirty="0"/>
              <a:t> </a:t>
            </a:r>
            <a:r>
              <a:rPr lang="en-US" sz="2000" dirty="0" err="1"/>
              <a:t>nào</a:t>
            </a:r>
            <a:r>
              <a:rPr lang="en-US" sz="2000" dirty="0"/>
              <a:t> </a:t>
            </a:r>
            <a:r>
              <a:rPr lang="en-US" sz="2000" dirty="0" err="1"/>
              <a:t>để</a:t>
            </a:r>
            <a:r>
              <a:rPr lang="en-US" sz="2000" dirty="0"/>
              <a:t> </a:t>
            </a:r>
            <a:r>
              <a:rPr lang="en-US" sz="2000" dirty="0" err="1"/>
              <a:t>thiết</a:t>
            </a:r>
            <a:r>
              <a:rPr lang="en-US" sz="2000" dirty="0"/>
              <a:t> </a:t>
            </a:r>
            <a:r>
              <a:rPr lang="en-US" sz="2000" dirty="0" err="1"/>
              <a:t>kế</a:t>
            </a:r>
            <a:r>
              <a:rPr lang="en-US" sz="2000" dirty="0"/>
              <a:t> </a:t>
            </a:r>
            <a:r>
              <a:rPr lang="en-US" sz="2000" dirty="0" err="1"/>
              <a:t>một</a:t>
            </a:r>
            <a:r>
              <a:rPr lang="en-US" sz="2000" dirty="0"/>
              <a:t> </a:t>
            </a:r>
            <a:r>
              <a:rPr lang="en-US" sz="2000" dirty="0" err="1"/>
              <a:t>giao</a:t>
            </a:r>
            <a:r>
              <a:rPr lang="en-US" sz="2000" dirty="0"/>
              <a:t> </a:t>
            </a:r>
            <a:r>
              <a:rPr lang="en-US" sz="2000" dirty="0" err="1"/>
              <a:t>diện</a:t>
            </a:r>
            <a:r>
              <a:rPr lang="en-US" sz="2000" dirty="0"/>
              <a:t> </a:t>
            </a:r>
            <a:r>
              <a:rPr lang="en-US" sz="2000" dirty="0" err="1"/>
              <a:t>tốt</a:t>
            </a:r>
            <a:r>
              <a:rPr lang="en-US" sz="2000" dirty="0"/>
              <a:t>?</a:t>
            </a:r>
          </a:p>
          <a:p>
            <a:pPr lvl="1"/>
            <a:r>
              <a:rPr lang="en-US" sz="2000" dirty="0" err="1"/>
              <a:t>Khả</a:t>
            </a:r>
            <a:r>
              <a:rPr lang="en-US" sz="2000" dirty="0"/>
              <a:t> </a:t>
            </a:r>
            <a:r>
              <a:rPr lang="en-US" sz="2000" dirty="0" err="1"/>
              <a:t>năng</a:t>
            </a:r>
            <a:r>
              <a:rPr lang="en-US" sz="2000" dirty="0"/>
              <a:t> </a:t>
            </a:r>
            <a:r>
              <a:rPr lang="en-US" sz="2000" dirty="0" err="1"/>
              <a:t>của</a:t>
            </a:r>
            <a:r>
              <a:rPr lang="en-US" sz="2000" dirty="0"/>
              <a:t> con </a:t>
            </a:r>
            <a:r>
              <a:rPr lang="en-US" sz="2000" dirty="0" err="1"/>
              <a:t>người</a:t>
            </a:r>
            <a:r>
              <a:rPr lang="en-US" sz="2000" dirty="0"/>
              <a:t> (</a:t>
            </a:r>
            <a:r>
              <a:rPr lang="en-US" sz="2000" dirty="0" err="1"/>
              <a:t>mô</a:t>
            </a:r>
            <a:r>
              <a:rPr lang="en-US" sz="2000" dirty="0"/>
              <a:t> </a:t>
            </a:r>
            <a:r>
              <a:rPr lang="en-US" sz="2000" dirty="0" err="1"/>
              <a:t>hình</a:t>
            </a:r>
            <a:r>
              <a:rPr lang="en-US" sz="2000" dirty="0"/>
              <a:t> </a:t>
            </a:r>
            <a:r>
              <a:rPr lang="en-US" sz="2000" dirty="0" err="1"/>
              <a:t>xử</a:t>
            </a:r>
            <a:r>
              <a:rPr lang="en-US" sz="2000" dirty="0"/>
              <a:t> </a:t>
            </a:r>
            <a:r>
              <a:rPr lang="en-US" sz="2000" dirty="0" err="1"/>
              <a:t>lý</a:t>
            </a:r>
            <a:r>
              <a:rPr lang="en-US" sz="2000" dirty="0"/>
              <a:t> </a:t>
            </a:r>
            <a:r>
              <a:rPr lang="en-US" sz="2000" dirty="0" err="1"/>
              <a:t>thông</a:t>
            </a:r>
            <a:r>
              <a:rPr lang="en-US" sz="2000" dirty="0"/>
              <a:t> tin con </a:t>
            </a:r>
            <a:r>
              <a:rPr lang="en-US" sz="2000" dirty="0" err="1"/>
              <a:t>người</a:t>
            </a:r>
            <a:r>
              <a:rPr lang="en-US" sz="2000" dirty="0"/>
              <a:t>, </a:t>
            </a:r>
            <a:r>
              <a:rPr lang="en-US" sz="2000" dirty="0" err="1"/>
              <a:t>cảm</a:t>
            </a:r>
            <a:r>
              <a:rPr lang="en-US" sz="2000" dirty="0"/>
              <a:t> </a:t>
            </a:r>
            <a:r>
              <a:rPr lang="en-US" sz="2000" dirty="0" err="1"/>
              <a:t>nhận</a:t>
            </a:r>
            <a:r>
              <a:rPr lang="en-US" sz="2000" dirty="0"/>
              <a:t>, </a:t>
            </a:r>
            <a:r>
              <a:rPr lang="en-US" sz="2000" dirty="0" err="1"/>
              <a:t>hoạt</a:t>
            </a:r>
            <a:r>
              <a:rPr lang="en-US" sz="2000" dirty="0"/>
              <a:t> </a:t>
            </a:r>
            <a:r>
              <a:rPr lang="en-US" sz="2000" dirty="0" err="1"/>
              <a:t>động</a:t>
            </a:r>
            <a:r>
              <a:rPr lang="en-US" sz="2000" dirty="0"/>
              <a:t>, </a:t>
            </a:r>
            <a:r>
              <a:rPr lang="en-US" sz="2000" dirty="0" err="1"/>
              <a:t>màu</a:t>
            </a:r>
            <a:r>
              <a:rPr lang="en-US" sz="2000" dirty="0"/>
              <a:t>, </a:t>
            </a:r>
            <a:r>
              <a:rPr lang="en-US" sz="2000" dirty="0" err="1"/>
              <a:t>sự</a:t>
            </a:r>
            <a:r>
              <a:rPr lang="en-US" sz="2000" dirty="0"/>
              <a:t> </a:t>
            </a:r>
            <a:r>
              <a:rPr lang="en-US" sz="2000" dirty="0" err="1"/>
              <a:t>chú</a:t>
            </a:r>
            <a:r>
              <a:rPr lang="en-US" sz="2000" dirty="0"/>
              <a:t> ý </a:t>
            </a:r>
            <a:r>
              <a:rPr lang="en-US" sz="2000" dirty="0" err="1"/>
              <a:t>và</a:t>
            </a:r>
            <a:r>
              <a:rPr lang="en-US" sz="2000" dirty="0"/>
              <a:t> </a:t>
            </a:r>
            <a:r>
              <a:rPr lang="en-US" sz="2000" dirty="0" err="1"/>
              <a:t>các</a:t>
            </a:r>
            <a:r>
              <a:rPr lang="en-US" sz="2000" dirty="0"/>
              <a:t> </a:t>
            </a:r>
            <a:r>
              <a:rPr lang="en-US" sz="2000" dirty="0" err="1"/>
              <a:t>lỗi</a:t>
            </a:r>
            <a:r>
              <a:rPr lang="en-US" sz="2000" dirty="0"/>
              <a:t>) </a:t>
            </a:r>
          </a:p>
          <a:p>
            <a:pPr lvl="1"/>
            <a:r>
              <a:rPr lang="en-US" sz="2000" dirty="0" err="1"/>
              <a:t>Các</a:t>
            </a:r>
            <a:r>
              <a:rPr lang="en-US" sz="2000" dirty="0"/>
              <a:t> </a:t>
            </a:r>
            <a:r>
              <a:rPr lang="en-US" sz="2000" dirty="0" err="1"/>
              <a:t>kỹ</a:t>
            </a:r>
            <a:r>
              <a:rPr lang="en-US" sz="2000" dirty="0"/>
              <a:t> </a:t>
            </a:r>
            <a:r>
              <a:rPr lang="en-US" sz="2000" dirty="0" err="1"/>
              <a:t>thuật</a:t>
            </a:r>
            <a:r>
              <a:rPr lang="en-US" sz="2000" dirty="0"/>
              <a:t> </a:t>
            </a:r>
            <a:r>
              <a:rPr lang="en-US" sz="2000" dirty="0" err="1"/>
              <a:t>thiết</a:t>
            </a:r>
            <a:r>
              <a:rPr lang="en-US" sz="2000" dirty="0"/>
              <a:t> </a:t>
            </a:r>
            <a:r>
              <a:rPr lang="en-US" sz="2000" dirty="0" err="1"/>
              <a:t>kế</a:t>
            </a:r>
            <a:r>
              <a:rPr lang="en-US" sz="2000" dirty="0"/>
              <a:t>: </a:t>
            </a:r>
            <a:r>
              <a:rPr lang="en-US" sz="2000" dirty="0" err="1"/>
              <a:t>Phân</a:t>
            </a:r>
            <a:r>
              <a:rPr lang="en-US" sz="2000" dirty="0"/>
              <a:t> </a:t>
            </a:r>
            <a:r>
              <a:rPr lang="en-US" sz="2000" dirty="0" err="1"/>
              <a:t>tích</a:t>
            </a:r>
            <a:r>
              <a:rPr lang="en-US" sz="2000" dirty="0"/>
              <a:t> </a:t>
            </a:r>
            <a:r>
              <a:rPr lang="en-US" sz="2000" dirty="0" err="1"/>
              <a:t>người</a:t>
            </a:r>
            <a:r>
              <a:rPr lang="en-US" sz="2000" dirty="0"/>
              <a:t> </a:t>
            </a:r>
            <a:r>
              <a:rPr lang="en-US" sz="2000" dirty="0" err="1"/>
              <a:t>sử</a:t>
            </a:r>
            <a:r>
              <a:rPr lang="en-US" sz="2000" dirty="0"/>
              <a:t> </a:t>
            </a:r>
            <a:r>
              <a:rPr lang="en-US" sz="2000" dirty="0" err="1"/>
              <a:t>dụng</a:t>
            </a:r>
            <a:r>
              <a:rPr lang="en-US" sz="2000" dirty="0"/>
              <a:t>, </a:t>
            </a:r>
            <a:r>
              <a:rPr lang="en-US" sz="2000" dirty="0" err="1"/>
              <a:t>phân</a:t>
            </a:r>
            <a:r>
              <a:rPr lang="en-US" sz="2000" dirty="0"/>
              <a:t> </a:t>
            </a:r>
            <a:r>
              <a:rPr lang="en-US" sz="2000" dirty="0" err="1"/>
              <a:t>tích</a:t>
            </a:r>
            <a:r>
              <a:rPr lang="en-US" sz="2000" dirty="0"/>
              <a:t> </a:t>
            </a:r>
            <a:r>
              <a:rPr lang="en-US" sz="2000" dirty="0" err="1"/>
              <a:t>nhiệm</a:t>
            </a:r>
            <a:r>
              <a:rPr lang="en-US" sz="2000" dirty="0"/>
              <a:t> </a:t>
            </a:r>
            <a:r>
              <a:rPr lang="en-US" sz="2000" dirty="0" err="1"/>
              <a:t>vụ</a:t>
            </a:r>
            <a:r>
              <a:rPr lang="en-US" sz="2000" dirty="0"/>
              <a:t>, </a:t>
            </a:r>
            <a:r>
              <a:rPr lang="en-US" sz="2000" dirty="0" err="1"/>
              <a:t>thiết</a:t>
            </a:r>
            <a:r>
              <a:rPr lang="en-US" sz="2000" dirty="0"/>
              <a:t> </a:t>
            </a:r>
            <a:r>
              <a:rPr lang="en-US" sz="2000" dirty="0" err="1"/>
              <a:t>kế</a:t>
            </a:r>
            <a:r>
              <a:rPr lang="en-US" sz="2000" dirty="0"/>
              <a:t> </a:t>
            </a:r>
            <a:r>
              <a:rPr lang="en-US" sz="2000" dirty="0" err="1"/>
              <a:t>lặp</a:t>
            </a:r>
            <a:r>
              <a:rPr lang="en-US" sz="2000" dirty="0"/>
              <a:t>, </a:t>
            </a:r>
            <a:r>
              <a:rPr lang="en-US" sz="2000" dirty="0" err="1"/>
              <a:t>hướng</a:t>
            </a:r>
            <a:r>
              <a:rPr lang="en-US" sz="2000" dirty="0"/>
              <a:t> </a:t>
            </a:r>
            <a:r>
              <a:rPr lang="en-US" sz="2000" dirty="0" err="1"/>
              <a:t>dẫn</a:t>
            </a:r>
            <a:r>
              <a:rPr lang="en-US" sz="2000" dirty="0"/>
              <a:t> </a:t>
            </a:r>
            <a:r>
              <a:rPr lang="en-US" sz="2000" dirty="0" err="1"/>
              <a:t>thiết</a:t>
            </a:r>
            <a:r>
              <a:rPr lang="en-US" sz="2000" dirty="0"/>
              <a:t> </a:t>
            </a:r>
            <a:r>
              <a:rPr lang="en-US" sz="2000" dirty="0" err="1"/>
              <a:t>kế</a:t>
            </a:r>
            <a:r>
              <a:rPr lang="en-US" sz="2000" dirty="0"/>
              <a:t> </a:t>
            </a:r>
            <a:r>
              <a:rPr lang="en-US" sz="2000" dirty="0" err="1"/>
              <a:t>giao</a:t>
            </a:r>
            <a:r>
              <a:rPr lang="en-US" sz="2000" dirty="0"/>
              <a:t> </a:t>
            </a:r>
            <a:r>
              <a:rPr lang="en-US" sz="2000" dirty="0" err="1"/>
              <a:t>diện</a:t>
            </a:r>
            <a:r>
              <a:rPr lang="en-US" sz="2000" dirty="0"/>
              <a:t> </a:t>
            </a:r>
            <a:r>
              <a:rPr lang="en-US" sz="2000" dirty="0" err="1"/>
              <a:t>có</a:t>
            </a:r>
            <a:r>
              <a:rPr lang="en-US" sz="2000" dirty="0"/>
              <a:t> </a:t>
            </a:r>
            <a:r>
              <a:rPr lang="en-US" sz="2000" dirty="0" err="1"/>
              <a:t>tính</a:t>
            </a:r>
            <a:r>
              <a:rPr lang="en-US" sz="2000" dirty="0"/>
              <a:t> </a:t>
            </a:r>
            <a:r>
              <a:rPr lang="en-US" sz="2000" dirty="0" err="1"/>
              <a:t>sử</a:t>
            </a:r>
            <a:r>
              <a:rPr lang="en-US" sz="2000" dirty="0"/>
              <a:t> </a:t>
            </a:r>
            <a:r>
              <a:rPr lang="en-US" sz="2000" dirty="0" err="1"/>
              <a:t>dụng</a:t>
            </a:r>
            <a:r>
              <a:rPr lang="en-US" sz="2000" dirty="0"/>
              <a:t> </a:t>
            </a:r>
            <a:r>
              <a:rPr lang="en-US" sz="2000" dirty="0" err="1"/>
              <a:t>được</a:t>
            </a:r>
            <a:r>
              <a:rPr lang="en-US" sz="2000" dirty="0"/>
              <a:t> </a:t>
            </a:r>
            <a:r>
              <a:rPr lang="en-US" sz="2000" dirty="0" err="1"/>
              <a:t>và</a:t>
            </a:r>
            <a:r>
              <a:rPr lang="en-US" sz="2000" dirty="0"/>
              <a:t> </a:t>
            </a:r>
            <a:r>
              <a:rPr lang="en-US" sz="2000" dirty="0" err="1"/>
              <a:t>thiết</a:t>
            </a:r>
            <a:r>
              <a:rPr lang="en-US" sz="2000" dirty="0"/>
              <a:t> </a:t>
            </a:r>
            <a:r>
              <a:rPr lang="en-US" sz="2000" dirty="0" err="1"/>
              <a:t>kế</a:t>
            </a:r>
            <a:r>
              <a:rPr lang="en-US" sz="2000" dirty="0"/>
              <a:t> </a:t>
            </a:r>
            <a:r>
              <a:rPr lang="en-US" sz="2000" dirty="0" err="1"/>
              <a:t>đồ</a:t>
            </a:r>
            <a:r>
              <a:rPr lang="en-US" sz="2000" dirty="0"/>
              <a:t> </a:t>
            </a:r>
            <a:r>
              <a:rPr lang="en-US" sz="2000" dirty="0" err="1"/>
              <a:t>họa</a:t>
            </a:r>
            <a:r>
              <a:rPr lang="en-US" sz="2000" dirty="0"/>
              <a:t>.</a:t>
            </a:r>
          </a:p>
          <a:p>
            <a:r>
              <a:rPr lang="en-US" sz="2000" dirty="0" err="1">
                <a:solidFill>
                  <a:srgbClr val="A50021"/>
                </a:solidFill>
              </a:rPr>
              <a:t>Cài</a:t>
            </a:r>
            <a:r>
              <a:rPr lang="en-US" sz="2000" dirty="0">
                <a:solidFill>
                  <a:srgbClr val="A50021"/>
                </a:solidFill>
              </a:rPr>
              <a:t> </a:t>
            </a:r>
            <a:r>
              <a:rPr lang="en-US" sz="2000" dirty="0" err="1">
                <a:solidFill>
                  <a:srgbClr val="A50021"/>
                </a:solidFill>
              </a:rPr>
              <a:t>đặt</a:t>
            </a:r>
            <a:r>
              <a:rPr lang="en-US" sz="2000" dirty="0">
                <a:solidFill>
                  <a:srgbClr val="A50021"/>
                </a:solidFill>
              </a:rPr>
              <a:t>: </a:t>
            </a:r>
            <a:r>
              <a:rPr lang="en-US" sz="2000" dirty="0" err="1"/>
              <a:t>Các</a:t>
            </a:r>
            <a:r>
              <a:rPr lang="en-US" sz="2000" dirty="0"/>
              <a:t> </a:t>
            </a:r>
            <a:r>
              <a:rPr lang="en-US" sz="2000" dirty="0" err="1"/>
              <a:t>kỹ</a:t>
            </a:r>
            <a:r>
              <a:rPr lang="en-US" sz="2000" dirty="0"/>
              <a:t> </a:t>
            </a:r>
            <a:r>
              <a:rPr lang="en-US" sz="2000" dirty="0" err="1"/>
              <a:t>thuật</a:t>
            </a:r>
            <a:r>
              <a:rPr lang="en-US" sz="2000" dirty="0"/>
              <a:t> </a:t>
            </a:r>
            <a:r>
              <a:rPr lang="en-US" sz="2000" dirty="0" err="1"/>
              <a:t>xây</a:t>
            </a:r>
            <a:r>
              <a:rPr lang="en-US" sz="2000" dirty="0"/>
              <a:t> </a:t>
            </a:r>
            <a:r>
              <a:rPr lang="en-US" sz="2000" dirty="0" err="1"/>
              <a:t>dựng</a:t>
            </a:r>
            <a:r>
              <a:rPr lang="en-US" sz="2000" dirty="0"/>
              <a:t> </a:t>
            </a:r>
            <a:r>
              <a:rPr lang="en-US" sz="2000" dirty="0" err="1"/>
              <a:t>giao</a:t>
            </a:r>
            <a:r>
              <a:rPr lang="en-US" sz="2000" dirty="0"/>
              <a:t> </a:t>
            </a:r>
            <a:r>
              <a:rPr lang="en-US" sz="2000" dirty="0" err="1"/>
              <a:t>diện</a:t>
            </a:r>
            <a:endParaRPr lang="en-US" sz="2000" dirty="0"/>
          </a:p>
          <a:p>
            <a:pPr lvl="1"/>
            <a:r>
              <a:rPr lang="en-US" sz="2000" dirty="0"/>
              <a:t>Prototypes, </a:t>
            </a:r>
          </a:p>
          <a:p>
            <a:pPr lvl="1"/>
            <a:r>
              <a:rPr lang="en-US" sz="2000" dirty="0" err="1"/>
              <a:t>Mô</a:t>
            </a:r>
            <a:r>
              <a:rPr lang="en-US" sz="2000" dirty="0"/>
              <a:t> </a:t>
            </a:r>
            <a:r>
              <a:rPr lang="en-US" sz="2000" dirty="0" err="1"/>
              <a:t>hình</a:t>
            </a:r>
            <a:r>
              <a:rPr lang="en-US" sz="2000" dirty="0"/>
              <a:t> </a:t>
            </a:r>
            <a:r>
              <a:rPr lang="en-US" sz="2000" dirty="0" err="1"/>
              <a:t>vào</a:t>
            </a:r>
            <a:r>
              <a:rPr lang="en-US" sz="2000" dirty="0"/>
              <a:t>/</a:t>
            </a:r>
            <a:r>
              <a:rPr lang="en-US" sz="2000" dirty="0" err="1"/>
              <a:t>ra</a:t>
            </a:r>
            <a:r>
              <a:rPr lang="en-US" sz="2000" dirty="0"/>
              <a:t>, </a:t>
            </a:r>
            <a:r>
              <a:rPr lang="en-US" sz="2000" dirty="0" err="1"/>
              <a:t>bố</a:t>
            </a:r>
            <a:r>
              <a:rPr lang="en-US" sz="2000" dirty="0"/>
              <a:t> </a:t>
            </a:r>
            <a:r>
              <a:rPr lang="en-US" sz="2000" dirty="0" err="1"/>
              <a:t>trí</a:t>
            </a:r>
            <a:r>
              <a:rPr lang="en-US" sz="2000" dirty="0"/>
              <a:t>, </a:t>
            </a:r>
            <a:r>
              <a:rPr lang="en-US" sz="2000" dirty="0" err="1"/>
              <a:t>ràng</a:t>
            </a:r>
            <a:r>
              <a:rPr lang="en-US" sz="2000" dirty="0"/>
              <a:t> </a:t>
            </a:r>
            <a:r>
              <a:rPr lang="en-US" sz="2000" dirty="0" err="1"/>
              <a:t>buộc</a:t>
            </a:r>
            <a:r>
              <a:rPr lang="en-US" sz="2000" dirty="0"/>
              <a:t> </a:t>
            </a:r>
            <a:r>
              <a:rPr lang="en-US" sz="2000" dirty="0" err="1"/>
              <a:t>và</a:t>
            </a:r>
            <a:r>
              <a:rPr lang="en-US" sz="2000" dirty="0"/>
              <a:t> </a:t>
            </a:r>
            <a:r>
              <a:rPr lang="en-US" sz="2000" dirty="0" err="1"/>
              <a:t>các</a:t>
            </a:r>
            <a:r>
              <a:rPr lang="en-US" sz="2000" dirty="0"/>
              <a:t> toolkits...</a:t>
            </a:r>
          </a:p>
          <a:p>
            <a:r>
              <a:rPr lang="en-US" sz="2000" dirty="0" err="1">
                <a:solidFill>
                  <a:srgbClr val="A50021"/>
                </a:solidFill>
              </a:rPr>
              <a:t>Đánh</a:t>
            </a:r>
            <a:r>
              <a:rPr lang="en-US" sz="2000" dirty="0">
                <a:solidFill>
                  <a:srgbClr val="A50021"/>
                </a:solidFill>
              </a:rPr>
              <a:t> </a:t>
            </a:r>
            <a:r>
              <a:rPr lang="en-US" sz="2000" dirty="0" err="1">
                <a:solidFill>
                  <a:srgbClr val="A50021"/>
                </a:solidFill>
              </a:rPr>
              <a:t>giá</a:t>
            </a:r>
            <a:r>
              <a:rPr lang="en-US" sz="2000" dirty="0">
                <a:solidFill>
                  <a:srgbClr val="A50021"/>
                </a:solidFill>
              </a:rPr>
              <a:t>: </a:t>
            </a:r>
            <a:r>
              <a:rPr lang="en-US" sz="2000" dirty="0" err="1"/>
              <a:t>Các</a:t>
            </a:r>
            <a:r>
              <a:rPr lang="en-US" sz="2000" dirty="0"/>
              <a:t> </a:t>
            </a:r>
            <a:r>
              <a:rPr lang="en-US" sz="2000" dirty="0" err="1"/>
              <a:t>kỹ</a:t>
            </a:r>
            <a:r>
              <a:rPr lang="en-US" sz="2000" dirty="0"/>
              <a:t> </a:t>
            </a:r>
            <a:r>
              <a:rPr lang="en-US" sz="2000" dirty="0" err="1"/>
              <a:t>thuật</a:t>
            </a:r>
            <a:r>
              <a:rPr lang="en-US" sz="2000" dirty="0"/>
              <a:t> </a:t>
            </a:r>
            <a:r>
              <a:rPr lang="en-US" sz="2000" dirty="0" err="1"/>
              <a:t>đánh</a:t>
            </a:r>
            <a:r>
              <a:rPr lang="en-US" sz="2000" dirty="0"/>
              <a:t> </a:t>
            </a:r>
            <a:r>
              <a:rPr lang="en-US" sz="2000" dirty="0" err="1"/>
              <a:t>giá</a:t>
            </a:r>
            <a:r>
              <a:rPr lang="en-US" sz="2000" dirty="0"/>
              <a:t> </a:t>
            </a:r>
            <a:r>
              <a:rPr lang="en-US" sz="2000" dirty="0" err="1"/>
              <a:t>và</a:t>
            </a:r>
            <a:r>
              <a:rPr lang="en-US" sz="2000" dirty="0"/>
              <a:t> </a:t>
            </a:r>
            <a:r>
              <a:rPr lang="en-US" sz="2000" dirty="0" err="1"/>
              <a:t>đo</a:t>
            </a:r>
            <a:r>
              <a:rPr lang="en-US" sz="2000" dirty="0"/>
              <a:t> </a:t>
            </a:r>
            <a:r>
              <a:rPr lang="en-US" sz="2000" dirty="0" err="1"/>
              <a:t>tính</a:t>
            </a:r>
            <a:r>
              <a:rPr lang="en-US" sz="2000" dirty="0"/>
              <a:t> </a:t>
            </a:r>
            <a:r>
              <a:rPr lang="en-US" sz="2000" dirty="0" err="1"/>
              <a:t>sử</a:t>
            </a:r>
            <a:r>
              <a:rPr lang="en-US" sz="2000" dirty="0"/>
              <a:t> </a:t>
            </a:r>
            <a:r>
              <a:rPr lang="en-US" sz="2000" dirty="0" err="1"/>
              <a:t>dụng</a:t>
            </a:r>
            <a:endParaRPr lang="en-US" sz="2000" dirty="0"/>
          </a:p>
          <a:p>
            <a:pPr lvl="1"/>
            <a:r>
              <a:rPr lang="en-US" sz="2000" dirty="0" err="1"/>
              <a:t>Đánh</a:t>
            </a:r>
            <a:r>
              <a:rPr lang="en-US" sz="2000" dirty="0"/>
              <a:t> </a:t>
            </a:r>
            <a:r>
              <a:rPr lang="en-US" sz="2000" dirty="0" err="1"/>
              <a:t>giá</a:t>
            </a:r>
            <a:r>
              <a:rPr lang="en-US" sz="2000" dirty="0"/>
              <a:t> </a:t>
            </a:r>
            <a:r>
              <a:rPr lang="en-US" sz="2000" dirty="0" err="1"/>
              <a:t>theo</a:t>
            </a:r>
            <a:r>
              <a:rPr lang="en-US" sz="2000" dirty="0"/>
              <a:t> </a:t>
            </a:r>
            <a:r>
              <a:rPr lang="en-US" sz="2000" dirty="0" err="1"/>
              <a:t>kinh</a:t>
            </a:r>
            <a:r>
              <a:rPr lang="en-US" sz="2000" dirty="0"/>
              <a:t> </a:t>
            </a:r>
            <a:r>
              <a:rPr lang="en-US" sz="2000" dirty="0" err="1"/>
              <a:t>nghiệm</a:t>
            </a:r>
            <a:r>
              <a:rPr lang="en-US" sz="2000" dirty="0"/>
              <a:t>, </a:t>
            </a:r>
          </a:p>
          <a:p>
            <a:pPr lvl="1"/>
            <a:r>
              <a:rPr lang="en-US" sz="2000" dirty="0" err="1"/>
              <a:t>Người</a:t>
            </a:r>
            <a:r>
              <a:rPr lang="en-US" sz="2000" dirty="0"/>
              <a:t> </a:t>
            </a:r>
            <a:r>
              <a:rPr lang="en-US" sz="2000" dirty="0" err="1"/>
              <a:t>sử</a:t>
            </a:r>
            <a:r>
              <a:rPr lang="en-US" sz="2000" dirty="0"/>
              <a:t> </a:t>
            </a:r>
            <a:r>
              <a:rPr lang="en-US" sz="2000" dirty="0" err="1"/>
              <a:t>dụng</a:t>
            </a:r>
            <a:r>
              <a:rPr lang="en-US" sz="2000" dirty="0"/>
              <a:t> </a:t>
            </a:r>
            <a:r>
              <a:rPr lang="en-US" sz="2000" dirty="0" err="1"/>
              <a:t>đánh</a:t>
            </a:r>
            <a:r>
              <a:rPr lang="en-US" sz="2000" dirty="0"/>
              <a:t> </a:t>
            </a:r>
            <a:r>
              <a:rPr lang="en-US" sz="2000" dirty="0" err="1"/>
              <a:t>giá</a:t>
            </a:r>
            <a:r>
              <a:rPr lang="en-US" sz="2000" dirty="0"/>
              <a:t>...</a:t>
            </a:r>
          </a:p>
        </p:txBody>
      </p:sp>
      <p:sp>
        <p:nvSpPr>
          <p:cNvPr id="5" name="Date Placeholder 4"/>
          <p:cNvSpPr>
            <a:spLocks noGrp="1"/>
          </p:cNvSpPr>
          <p:nvPr>
            <p:ph type="dt" sz="half" idx="10"/>
          </p:nvPr>
        </p:nvSpPr>
        <p:spPr/>
        <p:txBody>
          <a:bodyPr/>
          <a:lstStyle/>
          <a:p>
            <a:fld id="{6D7A6D70-6A05-4548-8824-0AD37A1A9B62}"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2. Tầm quan trọng …</a:t>
            </a:r>
            <a:endParaRPr lang="en-US"/>
          </a:p>
        </p:txBody>
      </p:sp>
      <p:sp>
        <p:nvSpPr>
          <p:cNvPr id="3" name="Content Placeholder 2"/>
          <p:cNvSpPr>
            <a:spLocks noGrp="1"/>
          </p:cNvSpPr>
          <p:nvPr>
            <p:ph idx="1"/>
          </p:nvPr>
        </p:nvSpPr>
        <p:spPr>
          <a:xfrm>
            <a:off x="914400" y="1295400"/>
            <a:ext cx="7391400" cy="5029200"/>
          </a:xfrm>
        </p:spPr>
        <p:txBody>
          <a:bodyPr/>
          <a:lstStyle/>
          <a:p>
            <a:r>
              <a:rPr lang="en-US" sz="2400" b="0" smtClean="0">
                <a:latin typeface="Arial" pitchFamily="34" charset="0"/>
                <a:cs typeface="Arial" pitchFamily="34" charset="0"/>
              </a:rPr>
              <a:t>Máy tính đã xuất hiện ở khắp mọi nơi: điều khiển máy bay, ô tô, dàn nghe nhạc…</a:t>
            </a:r>
          </a:p>
          <a:p>
            <a:endParaRPr lang="en-US" sz="2400" b="0">
              <a:latin typeface="Arial" pitchFamily="34" charset="0"/>
              <a:cs typeface="Arial" pitchFamily="34" charset="0"/>
            </a:endParaRPr>
          </a:p>
          <a:p>
            <a:r>
              <a:rPr lang="en-US" sz="2400" b="0" smtClean="0">
                <a:latin typeface="Arial" pitchFamily="34" charset="0"/>
                <a:cs typeface="Arial" pitchFamily="34" charset="0"/>
              </a:rPr>
              <a:t>Giao diện người – máy tính tốt =&gt; giao diện người – các thiết bị tốt.</a:t>
            </a:r>
          </a:p>
          <a:p>
            <a:pPr lvl="1"/>
            <a:endParaRPr lang="en-US" sz="240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fld id="{790E2C47-B734-40C8-9379-C3C22FEA8376}"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3. Lịch sử phát triển</a:t>
            </a:r>
            <a:endParaRPr lang="en-US"/>
          </a:p>
        </p:txBody>
      </p:sp>
      <p:sp>
        <p:nvSpPr>
          <p:cNvPr id="3" name="Content Placeholder 2"/>
          <p:cNvSpPr>
            <a:spLocks noGrp="1"/>
          </p:cNvSpPr>
          <p:nvPr>
            <p:ph idx="1"/>
          </p:nvPr>
        </p:nvSpPr>
        <p:spPr/>
        <p:txBody>
          <a:bodyPr/>
          <a:lstStyle/>
          <a:p>
            <a:r>
              <a:rPr lang="en-US" sz="2000" b="0" smtClean="0">
                <a:latin typeface="Arial" pitchFamily="34" charset="0"/>
                <a:cs typeface="Arial" pitchFamily="34" charset="0"/>
              </a:rPr>
              <a:t>Trước 70</a:t>
            </a:r>
          </a:p>
          <a:p>
            <a:pPr lvl="1"/>
            <a:r>
              <a:rPr lang="en-US" sz="1800" smtClean="0">
                <a:latin typeface="Arial" pitchFamily="34" charset="0"/>
                <a:cs typeface="Arial" pitchFamily="34" charset="0"/>
              </a:rPr>
              <a:t>UI không được xem là quan trọng vì máy tính ít chức năng. Không có khả năng đồ họa.</a:t>
            </a:r>
          </a:p>
          <a:p>
            <a:r>
              <a:rPr lang="en-US" sz="2000" b="0" smtClean="0">
                <a:latin typeface="Arial" pitchFamily="34" charset="0"/>
                <a:cs typeface="Arial" pitchFamily="34" charset="0"/>
              </a:rPr>
              <a:t>Đầu những năm 70: </a:t>
            </a:r>
          </a:p>
          <a:p>
            <a:pPr lvl="1"/>
            <a:r>
              <a:rPr lang="en-US" sz="1800" smtClean="0">
                <a:latin typeface="Arial" pitchFamily="34" charset="0"/>
                <a:cs typeface="Arial" pitchFamily="34" charset="0"/>
              </a:rPr>
              <a:t>Xuất hiện khái niệm Man-Machine Interface (MMI), User Interface (UI)</a:t>
            </a:r>
          </a:p>
          <a:p>
            <a:pPr lvl="1"/>
            <a:r>
              <a:rPr lang="en-US" sz="1800" smtClean="0">
                <a:latin typeface="Arial" pitchFamily="34" charset="0"/>
                <a:cs typeface="Arial" pitchFamily="34" charset="0"/>
              </a:rPr>
              <a:t>Xerox có ý tưởng ban đầu về thiết kế đồ họa cho hệ thống tương tác.</a:t>
            </a:r>
          </a:p>
          <a:p>
            <a:endParaRPr lang="en-US" b="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pic>
        <p:nvPicPr>
          <p:cNvPr id="5" name="Picture 2" descr="http://www.weiqigao.com/blog/images/turbo-cpp.png"/>
          <p:cNvPicPr>
            <a:picLocks noChangeAspect="1" noChangeArrowheads="1"/>
          </p:cNvPicPr>
          <p:nvPr/>
        </p:nvPicPr>
        <p:blipFill>
          <a:blip r:embed="rId2" cstate="print"/>
          <a:srcRect/>
          <a:stretch>
            <a:fillRect/>
          </a:stretch>
        </p:blipFill>
        <p:spPr bwMode="auto">
          <a:xfrm>
            <a:off x="4419600" y="3499246"/>
            <a:ext cx="4534714" cy="2667000"/>
          </a:xfrm>
          <a:prstGeom prst="rect">
            <a:avLst/>
          </a:prstGeom>
          <a:noFill/>
        </p:spPr>
      </p:pic>
      <p:pic>
        <p:nvPicPr>
          <p:cNvPr id="6" name="Picture 4" descr="http://t2.gstatic.com/images?q=tbn:ANd9GcQl-ZjSXpFRkLYq89LVU5Il7GXsvklLsAuMuH9gAFMrXE7p970e"/>
          <p:cNvPicPr>
            <a:picLocks noChangeAspect="1" noChangeArrowheads="1"/>
          </p:cNvPicPr>
          <p:nvPr/>
        </p:nvPicPr>
        <p:blipFill>
          <a:blip r:embed="rId3" cstate="print"/>
          <a:srcRect/>
          <a:stretch>
            <a:fillRect/>
          </a:stretch>
        </p:blipFill>
        <p:spPr bwMode="auto">
          <a:xfrm>
            <a:off x="304800" y="3505200"/>
            <a:ext cx="3932515" cy="1828800"/>
          </a:xfrm>
          <a:prstGeom prst="rect">
            <a:avLst/>
          </a:prstGeom>
          <a:noFill/>
        </p:spPr>
      </p:pic>
      <p:sp>
        <p:nvSpPr>
          <p:cNvPr id="7" name="Date Placeholder 6"/>
          <p:cNvSpPr>
            <a:spLocks noGrp="1"/>
          </p:cNvSpPr>
          <p:nvPr>
            <p:ph type="dt" sz="half" idx="10"/>
          </p:nvPr>
        </p:nvSpPr>
        <p:spPr/>
        <p:txBody>
          <a:bodyPr/>
          <a:lstStyle/>
          <a:p>
            <a:fld id="{941372B0-4073-474B-A546-A786BBD8703D}" type="datetime1">
              <a:rPr lang="en-US" smtClean="0"/>
              <a:t>8/21/2018</a:t>
            </a:fld>
            <a:endParaRPr lang="en-US"/>
          </a:p>
        </p:txBody>
      </p:sp>
      <p:sp>
        <p:nvSpPr>
          <p:cNvPr id="8" name="Slide Number Placeholder 7"/>
          <p:cNvSpPr>
            <a:spLocks noGrp="1"/>
          </p:cNvSpPr>
          <p:nvPr>
            <p:ph type="sldNum" sz="quarter" idx="12"/>
          </p:nvPr>
        </p:nvSpPr>
        <p:spPr/>
        <p:txBody>
          <a:bodyPr/>
          <a:lstStyle/>
          <a:p>
            <a:fld id="{EC5BC178-54D5-4457-823E-9B8C72D04B15}" type="slidenum">
              <a:rPr lang="en-US" smtClean="0"/>
              <a:pPr/>
              <a:t>21</a:t>
            </a:fld>
            <a:endParaRPr lang="en-US"/>
          </a:p>
        </p:txBody>
      </p:sp>
      <p:sp>
        <p:nvSpPr>
          <p:cNvPr id="10" name="Rectangle 9"/>
          <p:cNvSpPr/>
          <p:nvPr/>
        </p:nvSpPr>
        <p:spPr>
          <a:xfrm>
            <a:off x="1066800" y="5632846"/>
            <a:ext cx="2249334" cy="307777"/>
          </a:xfrm>
          <a:prstGeom prst="rect">
            <a:avLst/>
          </a:prstGeom>
        </p:spPr>
        <p:txBody>
          <a:bodyPr wrap="none">
            <a:spAutoFit/>
          </a:bodyPr>
          <a:lstStyle/>
          <a:p>
            <a:r>
              <a:rPr lang="en-US" sz="1400" b="1" smtClean="0"/>
              <a:t>Giao diện dòng lệnh</a:t>
            </a:r>
            <a:endParaRPr lang="en-US" sz="1400" b="1"/>
          </a:p>
        </p:txBody>
      </p:sp>
      <p:sp>
        <p:nvSpPr>
          <p:cNvPr id="11" name="Rectangle 10"/>
          <p:cNvSpPr/>
          <p:nvPr/>
        </p:nvSpPr>
        <p:spPr>
          <a:xfrm>
            <a:off x="5791200" y="6169223"/>
            <a:ext cx="2246128" cy="307777"/>
          </a:xfrm>
          <a:prstGeom prst="rect">
            <a:avLst/>
          </a:prstGeom>
        </p:spPr>
        <p:txBody>
          <a:bodyPr wrap="none">
            <a:spAutoFit/>
          </a:bodyPr>
          <a:lstStyle/>
          <a:p>
            <a:r>
              <a:rPr lang="en-US" sz="1400" b="1" smtClean="0"/>
              <a:t>Giao diện phi đồ họa</a:t>
            </a:r>
            <a:endParaRPr lang="en-US" sz="14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3. Lịch sử phát triển </a:t>
            </a:r>
            <a:endParaRPr lang="en-US"/>
          </a:p>
        </p:txBody>
      </p:sp>
      <p:sp>
        <p:nvSpPr>
          <p:cNvPr id="3" name="Content Placeholder 2"/>
          <p:cNvSpPr>
            <a:spLocks noGrp="1"/>
          </p:cNvSpPr>
          <p:nvPr>
            <p:ph idx="1"/>
          </p:nvPr>
        </p:nvSpPr>
        <p:spPr/>
        <p:txBody>
          <a:bodyPr/>
          <a:lstStyle/>
          <a:p>
            <a:r>
              <a:rPr lang="en-US" sz="2400" b="0" smtClean="0"/>
              <a:t>Cuối những năm 70 – đầu những năm 80: </a:t>
            </a:r>
          </a:p>
          <a:p>
            <a:pPr lvl="1"/>
            <a:r>
              <a:rPr lang="en-US" sz="2000" smtClean="0"/>
              <a:t>Khái niệm GUI.</a:t>
            </a:r>
          </a:p>
          <a:p>
            <a:pPr lvl="1"/>
            <a:r>
              <a:rPr lang="en-US" sz="2000" smtClean="0"/>
              <a:t>PC thương mại đầu tiên có GUI: Xerox Star</a:t>
            </a:r>
          </a:p>
          <a:p>
            <a:endParaRPr lang="en-US"/>
          </a:p>
        </p:txBody>
      </p:sp>
      <p:sp>
        <p:nvSpPr>
          <p:cNvPr id="6" name="Date Placeholder 5"/>
          <p:cNvSpPr>
            <a:spLocks noGrp="1"/>
          </p:cNvSpPr>
          <p:nvPr>
            <p:ph type="dt" sz="half" idx="10"/>
          </p:nvPr>
        </p:nvSpPr>
        <p:spPr/>
        <p:txBody>
          <a:bodyPr/>
          <a:lstStyle/>
          <a:p>
            <a:fld id="{3D2B66D5-CC83-46D1-ABF8-BD36D5E25AA2}" type="datetime1">
              <a:rPr lang="en-US" smtClean="0"/>
              <a:t>8/21/2018</a:t>
            </a:fld>
            <a:endParaRPr lang="en-US"/>
          </a:p>
        </p:txBody>
      </p:sp>
      <p:sp>
        <p:nvSpPr>
          <p:cNvPr id="7" name="Slide Number Placeholder 6"/>
          <p:cNvSpPr>
            <a:spLocks noGrp="1"/>
          </p:cNvSpPr>
          <p:nvPr>
            <p:ph type="sldNum" sz="quarter" idx="12"/>
          </p:nvPr>
        </p:nvSpPr>
        <p:spPr/>
        <p:txBody>
          <a:bodyPr/>
          <a:lstStyle/>
          <a:p>
            <a:fld id="{EC5BC178-54D5-4457-823E-9B8C72D04B15}" type="slidenum">
              <a:rPr lang="en-US" smtClean="0"/>
              <a:pPr/>
              <a:t>22</a:t>
            </a:fld>
            <a:endParaRPr lang="en-US"/>
          </a:p>
        </p:txBody>
      </p:sp>
      <p:sp>
        <p:nvSpPr>
          <p:cNvPr id="8" name="Footer Placeholder 7"/>
          <p:cNvSpPr>
            <a:spLocks noGrp="1"/>
          </p:cNvSpPr>
          <p:nvPr>
            <p:ph type="ftr" sz="quarter" idx="11"/>
          </p:nvPr>
        </p:nvSpPr>
        <p:spPr/>
        <p:txBody>
          <a:bodyPr/>
          <a:lstStyle/>
          <a:p>
            <a:r>
              <a:rPr lang="en-US" smtClean="0"/>
              <a:t>ntphuong-cnpm</a:t>
            </a:r>
            <a:endParaRPr lang="en-US"/>
          </a:p>
        </p:txBody>
      </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32" descr="[IMG]"/>
          <p:cNvPicPr>
            <a:picLocks noChangeAspect="1" noChangeArrowheads="1"/>
          </p:cNvPicPr>
          <p:nvPr/>
        </p:nvPicPr>
        <p:blipFill>
          <a:blip r:embed="rId2" cstate="print"/>
          <a:srcRect/>
          <a:stretch>
            <a:fillRect/>
          </a:stretch>
        </p:blipFill>
        <p:spPr bwMode="auto">
          <a:xfrm>
            <a:off x="1600200" y="2514600"/>
            <a:ext cx="3038475" cy="3238500"/>
          </a:xfrm>
          <a:prstGeom prst="rect">
            <a:avLst/>
          </a:prstGeom>
          <a:noFill/>
        </p:spPr>
      </p:pic>
      <p:sp>
        <p:nvSpPr>
          <p:cNvPr id="9219" name="Rectangle 3"/>
          <p:cNvSpPr>
            <a:spLocks noChangeArrowheads="1"/>
          </p:cNvSpPr>
          <p:nvPr/>
        </p:nvSpPr>
        <p:spPr bwMode="auto">
          <a:xfrm>
            <a:off x="5181600" y="2760821"/>
            <a:ext cx="1752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1981 Xerox Star, chiếc máy thương mại đầu tiên có giao diện đồ họa người dùng</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a:t>
            </a:r>
            <a:r>
              <a:rPr lang="en-US" dirty="0"/>
              <a:t>. </a:t>
            </a:r>
            <a:r>
              <a:rPr lang="en-US" dirty="0" err="1" smtClean="0"/>
              <a:t>Lịch</a:t>
            </a:r>
            <a:r>
              <a:rPr lang="en-US" dirty="0"/>
              <a:t> </a:t>
            </a:r>
            <a:r>
              <a:rPr lang="en-US" dirty="0" err="1" smtClean="0"/>
              <a:t>sử</a:t>
            </a:r>
            <a:r>
              <a:rPr lang="en-US" dirty="0"/>
              <a:t> </a:t>
            </a:r>
            <a:r>
              <a:rPr lang="en-US" dirty="0" err="1" smtClean="0"/>
              <a:t>phát</a:t>
            </a:r>
            <a:r>
              <a:rPr lang="en-US" dirty="0"/>
              <a:t> </a:t>
            </a:r>
            <a:r>
              <a:rPr lang="en-US" dirty="0" err="1"/>
              <a:t>triển</a:t>
            </a:r>
            <a:r>
              <a:rPr lang="en-US" dirty="0"/>
              <a:t> </a:t>
            </a:r>
          </a:p>
        </p:txBody>
      </p:sp>
      <p:sp>
        <p:nvSpPr>
          <p:cNvPr id="3" name="Content Placeholder 2"/>
          <p:cNvSpPr>
            <a:spLocks noGrp="1"/>
          </p:cNvSpPr>
          <p:nvPr>
            <p:ph idx="1"/>
          </p:nvPr>
        </p:nvSpPr>
        <p:spPr/>
        <p:txBody>
          <a:bodyPr/>
          <a:lstStyle/>
          <a:p>
            <a:r>
              <a:rPr lang="en-US" sz="2000" b="0" smtClean="0"/>
              <a:t>Những năm 80: </a:t>
            </a:r>
          </a:p>
          <a:p>
            <a:pPr lvl="1"/>
            <a:r>
              <a:rPr lang="en-US" sz="1800" smtClean="0"/>
              <a:t>Khái niệm HCI thường được sử dụng thay cho khái niệm UI</a:t>
            </a:r>
          </a:p>
          <a:p>
            <a:pPr lvl="1"/>
            <a:r>
              <a:rPr lang="en-US" sz="1800" smtClean="0"/>
              <a:t>MS Windows với GUI trên IBM-PC</a:t>
            </a:r>
          </a:p>
          <a:p>
            <a:pPr lvl="1"/>
            <a:endParaRPr lang="en-US" sz="1800" smtClean="0"/>
          </a:p>
          <a:p>
            <a:pPr lvl="1"/>
            <a:endParaRPr lang="en-US" sz="1800" smtClean="0"/>
          </a:p>
          <a:p>
            <a:pPr lvl="1"/>
            <a:endParaRPr lang="en-US" sz="1800" smtClean="0"/>
          </a:p>
          <a:p>
            <a:pPr lvl="1"/>
            <a:endParaRPr lang="en-US" sz="1800" smtClean="0"/>
          </a:p>
          <a:p>
            <a:pPr lvl="1"/>
            <a:endParaRPr lang="en-US" sz="1800" smtClean="0"/>
          </a:p>
          <a:p>
            <a:pPr lvl="1"/>
            <a:endParaRPr lang="en-US" sz="1800" smtClean="0"/>
          </a:p>
          <a:p>
            <a:r>
              <a:rPr lang="en-US" sz="2000" b="0" smtClean="0"/>
              <a:t>Những năm 90 - đến nay</a:t>
            </a:r>
          </a:p>
          <a:p>
            <a:pPr lvl="1"/>
            <a:r>
              <a:rPr lang="en-US" sz="1800" smtClean="0"/>
              <a:t>Nghiên cứu về thực tại ảo,</a:t>
            </a:r>
          </a:p>
          <a:p>
            <a:pPr lvl="1"/>
            <a:r>
              <a:rPr lang="en-US" sz="1800" smtClean="0"/>
              <a:t>Nhận dạng và tổng hợp tiếng nói</a:t>
            </a:r>
          </a:p>
          <a:p>
            <a:pPr lvl="1"/>
            <a:r>
              <a:rPr lang="en-US" sz="1800" smtClean="0"/>
              <a:t>Nhận dạng chữ viết tay </a:t>
            </a:r>
          </a:p>
          <a:p>
            <a:pPr lvl="2">
              <a:buNone/>
            </a:pPr>
            <a:r>
              <a:rPr lang="en-US" sz="1800" smtClean="0"/>
              <a:t>và ứng dụng chúng vào </a:t>
            </a:r>
          </a:p>
          <a:p>
            <a:pPr lvl="2">
              <a:buNone/>
            </a:pPr>
            <a:r>
              <a:rPr lang="en-US" sz="1800" smtClean="0"/>
              <a:t>việc thiết kế vào/ra của UI</a:t>
            </a:r>
          </a:p>
          <a:p>
            <a:endParaRPr lang="en-US"/>
          </a:p>
        </p:txBody>
      </p:sp>
      <p:sp>
        <p:nvSpPr>
          <p:cNvPr id="4" name="Date Placeholder 3"/>
          <p:cNvSpPr>
            <a:spLocks noGrp="1"/>
          </p:cNvSpPr>
          <p:nvPr>
            <p:ph type="dt" sz="half" idx="10"/>
          </p:nvPr>
        </p:nvSpPr>
        <p:spPr/>
        <p:txBody>
          <a:bodyPr/>
          <a:lstStyle/>
          <a:p>
            <a:fld id="{DB9324FC-6C16-4D03-9989-EEC9F0B1AEDC}"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23</a:t>
            </a:fld>
            <a:endParaRPr lang="en-US"/>
          </a:p>
        </p:txBody>
      </p:sp>
      <p:pic>
        <p:nvPicPr>
          <p:cNvPr id="7" name="Picture 3"/>
          <p:cNvPicPr>
            <a:picLocks noChangeAspect="1" noChangeArrowheads="1"/>
          </p:cNvPicPr>
          <p:nvPr/>
        </p:nvPicPr>
        <p:blipFill>
          <a:blip r:embed="rId2" cstate="print"/>
          <a:srcRect/>
          <a:stretch>
            <a:fillRect/>
          </a:stretch>
        </p:blipFill>
        <p:spPr bwMode="auto">
          <a:xfrm>
            <a:off x="4876800" y="4191000"/>
            <a:ext cx="3200400" cy="2159817"/>
          </a:xfrm>
          <a:prstGeom prst="rect">
            <a:avLst/>
          </a:prstGeom>
          <a:noFill/>
          <a:ln w="9525">
            <a:noFill/>
            <a:miter lim="800000"/>
            <a:headEnd/>
            <a:tailEnd/>
          </a:ln>
        </p:spPr>
      </p:pic>
      <p:pic>
        <p:nvPicPr>
          <p:cNvPr id="8" name="Picture 5" descr="Ibm pc 5150.jpg">
            <a:hlinkClick r:id="rId3"/>
          </p:cNvPr>
          <p:cNvPicPr>
            <a:picLocks noChangeAspect="1" noChangeArrowheads="1"/>
          </p:cNvPicPr>
          <p:nvPr/>
        </p:nvPicPr>
        <p:blipFill>
          <a:blip r:embed="rId4" cstate="print"/>
          <a:srcRect/>
          <a:stretch>
            <a:fillRect/>
          </a:stretch>
        </p:blipFill>
        <p:spPr bwMode="auto">
          <a:xfrm>
            <a:off x="1447800" y="2133600"/>
            <a:ext cx="1600200" cy="1484986"/>
          </a:xfrm>
          <a:prstGeom prst="rect">
            <a:avLst/>
          </a:prstGeom>
          <a:noFill/>
        </p:spPr>
      </p:pic>
      <p:sp>
        <p:nvSpPr>
          <p:cNvPr id="9" name="TextBox 8"/>
          <p:cNvSpPr txBox="1"/>
          <p:nvPr/>
        </p:nvSpPr>
        <p:spPr>
          <a:xfrm>
            <a:off x="1524000" y="3657600"/>
            <a:ext cx="1433406" cy="307777"/>
          </a:xfrm>
          <a:prstGeom prst="rect">
            <a:avLst/>
          </a:prstGeom>
          <a:noFill/>
        </p:spPr>
        <p:txBody>
          <a:bodyPr wrap="none" rtlCol="0">
            <a:spAutoFit/>
          </a:bodyPr>
          <a:lstStyle/>
          <a:p>
            <a:r>
              <a:rPr lang="en-US" sz="1400" smtClean="0"/>
              <a:t>IBM-PC, 1981</a:t>
            </a:r>
            <a:endParaRPr 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3. Lịch sử phát triển</a:t>
            </a:r>
            <a:endParaRPr lang="en-US"/>
          </a:p>
        </p:txBody>
      </p:sp>
      <p:sp>
        <p:nvSpPr>
          <p:cNvPr id="3" name="Content Placeholder 2"/>
          <p:cNvSpPr>
            <a:spLocks noGrp="1"/>
          </p:cNvSpPr>
          <p:nvPr>
            <p:ph idx="1"/>
          </p:nvPr>
        </p:nvSpPr>
        <p:spPr/>
        <p:txBody>
          <a:bodyPr/>
          <a:lstStyle/>
          <a:p>
            <a:r>
              <a:rPr lang="en-US" sz="2400" b="0" smtClean="0">
                <a:latin typeface="Arial" pitchFamily="34" charset="0"/>
                <a:cs typeface="Arial" pitchFamily="34" charset="0"/>
              </a:rPr>
              <a:t>Thiết kế giao diện phần mềm</a:t>
            </a:r>
            <a:endParaRPr lang="en-US" sz="2400" b="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1A40494B-9D5D-499E-A371-9CCF1074E032}"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1676400"/>
            <a:ext cx="3486150" cy="2105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048000" y="2743200"/>
            <a:ext cx="3505200" cy="206692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695950" y="4267200"/>
            <a:ext cx="344805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3" name="Content Placeholder 2"/>
          <p:cNvSpPr>
            <a:spLocks noGrp="1"/>
          </p:cNvSpPr>
          <p:nvPr>
            <p:ph idx="1"/>
          </p:nvPr>
        </p:nvSpPr>
        <p:spPr/>
        <p:txBody>
          <a:bodyPr/>
          <a:lstStyle/>
          <a:p>
            <a:pPr algn="ctr"/>
            <a:endParaRPr lang="en-US" sz="3200" dirty="0" smtClean="0"/>
          </a:p>
          <a:p>
            <a:pPr algn="ctr"/>
            <a:endParaRPr lang="en-US" sz="3200" dirty="0"/>
          </a:p>
          <a:p>
            <a:pPr algn="ctr"/>
            <a:endParaRPr lang="en-US" sz="3200" dirty="0" smtClean="0"/>
          </a:p>
          <a:p>
            <a:pPr marL="0" indent="0" algn="ctr">
              <a:buNone/>
            </a:pPr>
            <a:r>
              <a:rPr lang="en-US" sz="4400" dirty="0"/>
              <a:t>UX vs UI?</a:t>
            </a:r>
            <a:endParaRPr lang="vi-VN" sz="4400" dirty="0"/>
          </a:p>
        </p:txBody>
      </p:sp>
      <p:sp>
        <p:nvSpPr>
          <p:cNvPr id="6" name="Slide Number Placeholder 5"/>
          <p:cNvSpPr>
            <a:spLocks noGrp="1"/>
          </p:cNvSpPr>
          <p:nvPr>
            <p:ph type="sldNum" sz="quarter" idx="12"/>
          </p:nvPr>
        </p:nvSpPr>
        <p:spPr/>
        <p:txBody>
          <a:bodyPr/>
          <a:lstStyle/>
          <a:p>
            <a:fld id="{EC5BC178-54D5-4457-823E-9B8C72D04B15}" type="slidenum">
              <a:rPr lang="en-US" smtClean="0"/>
              <a:pPr/>
              <a:t>25</a:t>
            </a:fld>
            <a:endParaRPr lang="en-US"/>
          </a:p>
        </p:txBody>
      </p:sp>
    </p:spTree>
    <p:extLst>
      <p:ext uri="{BB962C8B-B14F-4D97-AF65-F5344CB8AC3E}">
        <p14:creationId xmlns:p14="http://schemas.microsoft.com/office/powerpoint/2010/main" val="4135497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z="2400" b="0" dirty="0"/>
              <a:t>Trải nghiệm người </a:t>
            </a:r>
            <a:r>
              <a:rPr lang="vi-VN" sz="2400" b="0" dirty="0" smtClean="0"/>
              <a:t>dùng là </a:t>
            </a:r>
            <a:r>
              <a:rPr lang="vi-VN" sz="2400" b="0" dirty="0"/>
              <a:t>cách mà </a:t>
            </a:r>
            <a:r>
              <a:rPr lang="vi-VN" sz="2400" b="0" dirty="0" smtClean="0"/>
              <a:t>thiết bị giao tiếp với chúng ta, cho </a:t>
            </a:r>
            <a:r>
              <a:rPr lang="vi-VN" sz="2400" b="0" dirty="0" smtClean="0"/>
              <a:t>chúng ta thấy chúng hoạt động như thế nào được thể hiện qua các tính năng, cách sắp xếp các lớp, các module của ứng dụng,...</a:t>
            </a:r>
            <a:endParaRPr lang="en-US" sz="2400" b="0" dirty="0" smtClean="0"/>
          </a:p>
          <a:p>
            <a:r>
              <a:rPr lang="vi-VN" sz="2400" b="0" dirty="0"/>
              <a:t>Mục tiêu </a:t>
            </a:r>
            <a:r>
              <a:rPr lang="vi-VN" sz="2400" b="0" dirty="0" smtClean="0"/>
              <a:t>của </a:t>
            </a:r>
            <a:r>
              <a:rPr lang="vi-VN" sz="2400" b="0" dirty="0"/>
              <a:t>việc thiết kế trải nghiệm người dùng đó là </a:t>
            </a:r>
            <a:r>
              <a:rPr lang="vi-VN" sz="2400" b="0" dirty="0" smtClean="0"/>
              <a:t>phải</a:t>
            </a:r>
            <a:r>
              <a:rPr lang="en-US" sz="2400" b="0" dirty="0" smtClean="0"/>
              <a:t> </a:t>
            </a:r>
            <a:r>
              <a:rPr lang="vi-VN" sz="2400" b="0" dirty="0" smtClean="0"/>
              <a:t>đáp</a:t>
            </a:r>
            <a:r>
              <a:rPr lang="en-US" sz="2400" b="0" dirty="0"/>
              <a:t> </a:t>
            </a:r>
            <a:r>
              <a:rPr lang="en-US" sz="2400" b="0" dirty="0" err="1" smtClean="0"/>
              <a:t>ứng</a:t>
            </a:r>
            <a:r>
              <a:rPr lang="en-US" sz="2400" b="0" dirty="0" smtClean="0"/>
              <a:t> </a:t>
            </a:r>
            <a:r>
              <a:rPr lang="vi-VN" sz="2400" b="0" dirty="0" smtClean="0"/>
              <a:t>được</a:t>
            </a:r>
            <a:r>
              <a:rPr lang="en-US" sz="2400" b="0" dirty="0" smtClean="0"/>
              <a:t> </a:t>
            </a:r>
            <a:r>
              <a:rPr lang="en-US" sz="2400" b="0" dirty="0" err="1" smtClean="0"/>
              <a:t>nhu</a:t>
            </a:r>
            <a:r>
              <a:rPr lang="en-US" sz="2400" b="0" dirty="0"/>
              <a:t> </a:t>
            </a:r>
            <a:r>
              <a:rPr lang="en-US" sz="2400" b="0" dirty="0" err="1" smtClean="0"/>
              <a:t>cầu</a:t>
            </a:r>
            <a:r>
              <a:rPr lang="en-US" sz="2400" b="0" dirty="0"/>
              <a:t> </a:t>
            </a:r>
            <a:r>
              <a:rPr lang="en-US" sz="2400" b="0" dirty="0" err="1" smtClean="0"/>
              <a:t>của</a:t>
            </a:r>
            <a:r>
              <a:rPr lang="en-US" sz="2400" b="0" dirty="0" smtClean="0"/>
              <a:t> </a:t>
            </a:r>
            <a:r>
              <a:rPr lang="en-US" sz="2400" b="0" dirty="0" err="1" smtClean="0"/>
              <a:t>ng</a:t>
            </a:r>
            <a:r>
              <a:rPr lang="vi-VN" sz="2400" b="0" dirty="0" smtClean="0"/>
              <a:t>ườ</a:t>
            </a:r>
            <a:r>
              <a:rPr lang="en-US" sz="2400" b="0" dirty="0"/>
              <a:t>i </a:t>
            </a:r>
            <a:r>
              <a:rPr lang="en-US" sz="2400" b="0" dirty="0" err="1" smtClean="0"/>
              <a:t>dùng</a:t>
            </a:r>
            <a:r>
              <a:rPr lang="en-US" sz="2400" b="0" dirty="0" smtClean="0"/>
              <a:t>.</a:t>
            </a:r>
          </a:p>
          <a:p>
            <a:endParaRPr lang="en-US" dirty="0"/>
          </a:p>
        </p:txBody>
      </p:sp>
      <p:sp>
        <p:nvSpPr>
          <p:cNvPr id="2" name="Title 1"/>
          <p:cNvSpPr>
            <a:spLocks noGrp="1"/>
          </p:cNvSpPr>
          <p:nvPr>
            <p:ph type="title"/>
          </p:nvPr>
        </p:nvSpPr>
        <p:spPr/>
        <p:txBody>
          <a:bodyPr/>
          <a:lstStyle/>
          <a:p>
            <a:r>
              <a:rPr lang="en-US" dirty="0"/>
              <a:t>User Experience (UX)</a:t>
            </a:r>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26</a:t>
            </a:fld>
            <a:endParaRPr lang="en-US"/>
          </a:p>
        </p:txBody>
      </p:sp>
      <p:pic>
        <p:nvPicPr>
          <p:cNvPr id="8" name="Picture 7"/>
          <p:cNvPicPr>
            <a:picLocks noChangeAspect="1"/>
          </p:cNvPicPr>
          <p:nvPr/>
        </p:nvPicPr>
        <p:blipFill>
          <a:blip r:embed="rId3"/>
          <a:stretch>
            <a:fillRect/>
          </a:stretch>
        </p:blipFill>
        <p:spPr>
          <a:xfrm>
            <a:off x="1143000" y="3807901"/>
            <a:ext cx="1652052" cy="2782027"/>
          </a:xfrm>
          <a:prstGeom prst="rect">
            <a:avLst/>
          </a:prstGeom>
        </p:spPr>
      </p:pic>
      <p:pic>
        <p:nvPicPr>
          <p:cNvPr id="9" name="Picture 8"/>
          <p:cNvPicPr>
            <a:picLocks noChangeAspect="1"/>
          </p:cNvPicPr>
          <p:nvPr/>
        </p:nvPicPr>
        <p:blipFill>
          <a:blip r:embed="rId4"/>
          <a:stretch>
            <a:fillRect/>
          </a:stretch>
        </p:blipFill>
        <p:spPr>
          <a:xfrm>
            <a:off x="6101659" y="3886977"/>
            <a:ext cx="1980839" cy="2701898"/>
          </a:xfrm>
          <a:prstGeom prst="rect">
            <a:avLst/>
          </a:prstGeom>
        </p:spPr>
      </p:pic>
      <p:pic>
        <p:nvPicPr>
          <p:cNvPr id="10" name="Picture 9"/>
          <p:cNvPicPr>
            <a:picLocks noChangeAspect="1"/>
          </p:cNvPicPr>
          <p:nvPr/>
        </p:nvPicPr>
        <p:blipFill>
          <a:blip r:embed="rId5"/>
          <a:stretch>
            <a:fillRect/>
          </a:stretch>
        </p:blipFill>
        <p:spPr>
          <a:xfrm>
            <a:off x="3574609" y="3844202"/>
            <a:ext cx="1808274" cy="2796797"/>
          </a:xfrm>
          <a:prstGeom prst="rect">
            <a:avLst/>
          </a:prstGeom>
        </p:spPr>
      </p:pic>
    </p:spTree>
    <p:extLst>
      <p:ext uri="{BB962C8B-B14F-4D97-AF65-F5344CB8AC3E}">
        <p14:creationId xmlns:p14="http://schemas.microsoft.com/office/powerpoint/2010/main" val="3590765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a:t>
            </a:r>
            <a:r>
              <a:rPr lang="en-US" dirty="0" err="1" smtClean="0"/>
              <a:t>vs</a:t>
            </a:r>
            <a:r>
              <a:rPr lang="en-US" dirty="0" smtClean="0"/>
              <a:t> UI</a:t>
            </a:r>
            <a:endParaRPr lang="en-US" dirty="0"/>
          </a:p>
        </p:txBody>
      </p:sp>
      <p:sp>
        <p:nvSpPr>
          <p:cNvPr id="3" name="Content Placeholder 2"/>
          <p:cNvSpPr>
            <a:spLocks noGrp="1"/>
          </p:cNvSpPr>
          <p:nvPr>
            <p:ph idx="1"/>
          </p:nvPr>
        </p:nvSpPr>
        <p:spPr/>
        <p:txBody>
          <a:bodyPr/>
          <a:lstStyle/>
          <a:p>
            <a:r>
              <a:rPr lang="vi-VN" sz="2400" b="0" dirty="0"/>
              <a:t>Trong quá trình làm việc, một chuyên gia UX, hay còn gọi là nhà thiết kế UX, thường không phải làm việc nhiều với </a:t>
            </a:r>
            <a:r>
              <a:rPr lang="vi-VN" sz="2400" b="0" dirty="0" smtClean="0"/>
              <a:t>máy móc, công cụ. </a:t>
            </a:r>
            <a:r>
              <a:rPr lang="vi-VN" sz="2400" b="0" dirty="0"/>
              <a:t>Thay vào đó, họ làm việc với </a:t>
            </a:r>
            <a:r>
              <a:rPr lang="vi-VN" sz="2400" dirty="0"/>
              <a:t>CON NGƯỜI</a:t>
            </a:r>
            <a:r>
              <a:rPr lang="vi-VN" sz="2400" b="0" dirty="0"/>
              <a:t>. </a:t>
            </a:r>
            <a:endParaRPr lang="en-US" sz="2400" b="0" dirty="0" smtClean="0"/>
          </a:p>
          <a:p>
            <a:r>
              <a:rPr lang="vi-VN" sz="2400" b="0" dirty="0" smtClean="0"/>
              <a:t>Con </a:t>
            </a:r>
            <a:r>
              <a:rPr lang="vi-VN" sz="2400" b="0" dirty="0"/>
              <a:t>người chính là yếu tố trung tâm của UX, bởi sản phẩm </a:t>
            </a:r>
            <a:r>
              <a:rPr lang="vi-VN" sz="2400" b="0" dirty="0" smtClean="0"/>
              <a:t>tạo </a:t>
            </a:r>
            <a:r>
              <a:rPr lang="vi-VN" sz="2400" b="0" dirty="0"/>
              <a:t>ra là để cho con người sử </a:t>
            </a:r>
            <a:r>
              <a:rPr lang="vi-VN" sz="2400" b="0" dirty="0" smtClean="0"/>
              <a:t>dụng</a:t>
            </a:r>
          </a:p>
          <a:p>
            <a:r>
              <a:rPr lang="vi-VN" sz="2400" b="0" dirty="0" smtClean="0"/>
              <a:t>Bạn </a:t>
            </a:r>
            <a:r>
              <a:rPr lang="vi-VN" sz="2400" b="0" dirty="0"/>
              <a:t>phải hiểu xem người dùng chính là ai, họ muốn gì, phải hiểu về hành vi, về thói quen của họ thì </a:t>
            </a:r>
            <a:r>
              <a:rPr lang="vi-VN" sz="2400" b="0" dirty="0" smtClean="0"/>
              <a:t>thiết </a:t>
            </a:r>
            <a:r>
              <a:rPr lang="vi-VN" sz="2400" b="0" dirty="0"/>
              <a:t>kế sản phẩm </a:t>
            </a:r>
            <a:r>
              <a:rPr lang="vi-VN" sz="2400" b="0" dirty="0" smtClean="0"/>
              <a:t>cho </a:t>
            </a:r>
            <a:r>
              <a:rPr lang="vi-VN" sz="2400" b="0" dirty="0"/>
              <a:t>phù </a:t>
            </a:r>
            <a:r>
              <a:rPr lang="vi-VN" sz="2400" b="0" dirty="0" smtClean="0"/>
              <a:t>hợp</a:t>
            </a:r>
            <a:r>
              <a:rPr lang="en-US" sz="2400" b="0" dirty="0"/>
              <a:t>.</a:t>
            </a:r>
            <a:endParaRPr lang="en-US" sz="2400" dirty="0"/>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27</a:t>
            </a:fld>
            <a:endParaRPr lang="en-US"/>
          </a:p>
        </p:txBody>
      </p:sp>
    </p:spTree>
    <p:extLst>
      <p:ext uri="{BB962C8B-B14F-4D97-AF65-F5344CB8AC3E}">
        <p14:creationId xmlns:p14="http://schemas.microsoft.com/office/powerpoint/2010/main" val="3141098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a:t>
            </a:r>
            <a:r>
              <a:rPr lang="en-US" dirty="0" err="1" smtClean="0"/>
              <a:t>vs</a:t>
            </a:r>
            <a:r>
              <a:rPr lang="en-US" dirty="0" smtClean="0"/>
              <a:t> UI</a:t>
            </a:r>
            <a:endParaRPr lang="en-US" dirty="0"/>
          </a:p>
        </p:txBody>
      </p:sp>
      <p:sp>
        <p:nvSpPr>
          <p:cNvPr id="3" name="Content Placeholder 2"/>
          <p:cNvSpPr>
            <a:spLocks noGrp="1"/>
          </p:cNvSpPr>
          <p:nvPr>
            <p:ph idx="1"/>
          </p:nvPr>
        </p:nvSpPr>
        <p:spPr/>
        <p:txBody>
          <a:bodyPr/>
          <a:lstStyle/>
          <a:p>
            <a:r>
              <a:rPr lang="vi-VN" b="0" dirty="0">
                <a:latin typeface="Arial" charset="0"/>
              </a:rPr>
              <a:t>Khác với nhà thiết kế UX, </a:t>
            </a:r>
            <a:r>
              <a:rPr lang="vi-VN" b="0" dirty="0" smtClean="0">
                <a:latin typeface="Arial" charset="0"/>
              </a:rPr>
              <a:t>thiết </a:t>
            </a:r>
            <a:r>
              <a:rPr lang="vi-VN" b="0" dirty="0">
                <a:latin typeface="Arial" charset="0"/>
              </a:rPr>
              <a:t>kế UI thì tập trung vào cách mà sản phẩm được trình diễn cho người dùng. </a:t>
            </a:r>
            <a:endParaRPr lang="en-US" b="0" dirty="0">
              <a:latin typeface="Arial" charset="0"/>
            </a:endParaRPr>
          </a:p>
          <a:p>
            <a:pPr lvl="1"/>
            <a:r>
              <a:rPr lang="vi-VN" sz="2400" dirty="0"/>
              <a:t>Nút đóng tab trong trình duyệt thì đặt bên trái hay bên phải, màu đỏ hay màu xanh, các icon ngoài màn hình chính nên dùng lưới 4x4 hay 3x3, để kéo thanh điều chỉnh nhạc thì nên dùng gạch ngang hay xài núm tròn. </a:t>
            </a:r>
            <a:endParaRPr lang="en-US" sz="2400" dirty="0"/>
          </a:p>
          <a:p>
            <a:pPr lvl="1"/>
            <a:r>
              <a:rPr lang="vi-VN" sz="2400" dirty="0"/>
              <a:t>Nhấn nút này thì chuyển sang trang nào, nhấn nút kia đi đâu. Cái này nên </a:t>
            </a:r>
            <a:r>
              <a:rPr lang="en-US" sz="2400" dirty="0" err="1"/>
              <a:t>dùng</a:t>
            </a:r>
            <a:r>
              <a:rPr lang="en-US" sz="2400" dirty="0"/>
              <a:t> </a:t>
            </a:r>
            <a:r>
              <a:rPr lang="vi-VN" sz="2400" dirty="0"/>
              <a:t>chữ hay icon, cái kia nên là nút hay chỉ đơn giản hiện đường link là đủ.</a:t>
            </a:r>
            <a:endParaRPr lang="en-US" sz="2400" dirty="0"/>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28</a:t>
            </a:fld>
            <a:endParaRPr lang="en-US"/>
          </a:p>
        </p:txBody>
      </p:sp>
    </p:spTree>
    <p:extLst>
      <p:ext uri="{BB962C8B-B14F-4D97-AF65-F5344CB8AC3E}">
        <p14:creationId xmlns:p14="http://schemas.microsoft.com/office/powerpoint/2010/main" val="16500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a:t>
            </a:r>
            <a:r>
              <a:rPr lang="en-US" dirty="0" err="1" smtClean="0"/>
              <a:t>vs</a:t>
            </a:r>
            <a:r>
              <a:rPr lang="en-US" dirty="0" smtClean="0"/>
              <a:t> UI</a:t>
            </a:r>
            <a:endParaRPr lang="en-US" dirty="0"/>
          </a:p>
        </p:txBody>
      </p:sp>
      <p:sp>
        <p:nvSpPr>
          <p:cNvPr id="3" name="Content Placeholder 2"/>
          <p:cNvSpPr>
            <a:spLocks noGrp="1"/>
          </p:cNvSpPr>
          <p:nvPr>
            <p:ph idx="1"/>
          </p:nvPr>
        </p:nvSpPr>
        <p:spPr/>
        <p:txBody>
          <a:bodyPr/>
          <a:lstStyle/>
          <a:p>
            <a:r>
              <a:rPr lang="vi-VN" b="0" dirty="0">
                <a:latin typeface="Arial" charset="0"/>
              </a:rPr>
              <a:t>Nhiệm vụ quan trọng của nhà thiết kế UI là phải đảm bảo tính đồng nhất của giao diện xuyên suốt mọi thành phần của sản phẩm. </a:t>
            </a:r>
            <a:endParaRPr lang="en-US" b="0" dirty="0">
              <a:latin typeface="Arial" charset="0"/>
            </a:endParaRPr>
          </a:p>
          <a:p>
            <a:r>
              <a:rPr lang="vi-VN" sz="2400" b="0" dirty="0" smtClean="0"/>
              <a:t>Ví </a:t>
            </a:r>
            <a:r>
              <a:rPr lang="vi-VN" sz="2400" b="0" dirty="0"/>
              <a:t>dụ, </a:t>
            </a:r>
            <a:endParaRPr lang="en-US" sz="2400" b="0" dirty="0" smtClean="0"/>
          </a:p>
          <a:p>
            <a:pPr lvl="1"/>
            <a:r>
              <a:rPr lang="en-US" sz="2400" dirty="0" smtClean="0"/>
              <a:t>N</a:t>
            </a:r>
            <a:r>
              <a:rPr lang="vi-VN" sz="2400" b="0" dirty="0" smtClean="0"/>
              <a:t>ếu </a:t>
            </a:r>
            <a:r>
              <a:rPr lang="vi-VN" sz="2400" b="0" dirty="0"/>
              <a:t>nút đóng đã được chọn là màu đỏ thì phải có màu đỏ hết trong toàn bộ app, không thể màu xanh ở chỗ này rồi đỏ chỗ khác. </a:t>
            </a:r>
            <a:endParaRPr lang="en-US" sz="2400" b="0" dirty="0" smtClean="0"/>
          </a:p>
          <a:p>
            <a:pPr lvl="1"/>
            <a:r>
              <a:rPr lang="vi-VN" sz="2400" b="0" dirty="0" smtClean="0"/>
              <a:t>Thông </a:t>
            </a:r>
            <a:r>
              <a:rPr lang="vi-VN" sz="2400" b="0" dirty="0"/>
              <a:t>báo lỗi xuất hiện từ dưới bay lên trên thì phải cố định như vậy, không thể </a:t>
            </a:r>
            <a:r>
              <a:rPr lang="vi-VN" sz="2400" b="0" dirty="0" smtClean="0"/>
              <a:t>thích </a:t>
            </a:r>
            <a:r>
              <a:rPr lang="vi-VN" sz="2400" b="0" dirty="0"/>
              <a:t>thì từ trên bay xuống, </a:t>
            </a:r>
            <a:r>
              <a:rPr lang="vi-VN" sz="2400" b="0" dirty="0" smtClean="0"/>
              <a:t>từ </a:t>
            </a:r>
            <a:r>
              <a:rPr lang="vi-VN" sz="2400" b="0" dirty="0"/>
              <a:t>trái sang phải.</a:t>
            </a:r>
            <a:endParaRPr lang="en-US" sz="2400" dirty="0"/>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29</a:t>
            </a:fld>
            <a:endParaRPr lang="en-US"/>
          </a:p>
        </p:txBody>
      </p:sp>
    </p:spTree>
    <p:extLst>
      <p:ext uri="{BB962C8B-B14F-4D97-AF65-F5344CB8AC3E}">
        <p14:creationId xmlns:p14="http://schemas.microsoft.com/office/powerpoint/2010/main" val="4242023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66800" y="381000"/>
            <a:ext cx="6705600" cy="563563"/>
          </a:xfrm>
        </p:spPr>
        <p:txBody>
          <a:bodyPr/>
          <a:lstStyle/>
          <a:p>
            <a:pPr algn="ctr"/>
            <a:r>
              <a:rPr lang="en-US" smtClean="0"/>
              <a:t>Nội dung</a:t>
            </a:r>
            <a:endParaRPr lang="en-US">
              <a:solidFill>
                <a:schemeClr val="accent1"/>
              </a:solidFill>
            </a:endParaRPr>
          </a:p>
        </p:txBody>
      </p:sp>
      <p:grpSp>
        <p:nvGrpSpPr>
          <p:cNvPr id="88110" name="Group 46"/>
          <p:cNvGrpSpPr>
            <a:grpSpLocks/>
          </p:cNvGrpSpPr>
          <p:nvPr/>
        </p:nvGrpSpPr>
        <p:grpSpPr bwMode="auto">
          <a:xfrm>
            <a:off x="1295400" y="990600"/>
            <a:ext cx="58674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3" name="Text Box 49"/>
            <p:cNvSpPr txBox="1">
              <a:spLocks noChangeArrowheads="1"/>
            </p:cNvSpPr>
            <p:nvPr/>
          </p:nvSpPr>
          <p:spPr bwMode="gray">
            <a:xfrm>
              <a:off x="1680" y="1934"/>
              <a:ext cx="2160" cy="233"/>
            </a:xfrm>
            <a:prstGeom prst="rect">
              <a:avLst/>
            </a:prstGeom>
            <a:noFill/>
            <a:ln w="9525" algn="ctr">
              <a:noFill/>
              <a:miter lim="800000"/>
              <a:headEnd/>
              <a:tailEnd/>
            </a:ln>
            <a:effectLst/>
          </p:spPr>
          <p:txBody>
            <a:bodyPr>
              <a:spAutoFit/>
            </a:bodyPr>
            <a:lstStyle/>
            <a:p>
              <a:pPr eaLnBrk="0" hangingPunct="0"/>
              <a:r>
                <a:rPr lang="en-US" b="1" smtClean="0">
                  <a:solidFill>
                    <a:srgbClr val="000000"/>
                  </a:solidFill>
                </a:rPr>
                <a:t>   Tổng quan về thiết kế giao diện</a:t>
              </a:r>
              <a:endParaRPr lang="en-US" b="1">
                <a:solidFill>
                  <a:srgbClr val="000000"/>
                </a:solidFill>
              </a:endParaRPr>
            </a:p>
          </p:txBody>
        </p:sp>
        <p:sp>
          <p:nvSpPr>
            <p:cNvPr id="88114" name="Text Box 50"/>
            <p:cNvSpPr txBox="1">
              <a:spLocks noChangeArrowheads="1"/>
            </p:cNvSpPr>
            <p:nvPr/>
          </p:nvSpPr>
          <p:spPr bwMode="gray">
            <a:xfrm>
              <a:off x="1393" y="1886"/>
              <a:ext cx="162" cy="291"/>
            </a:xfrm>
            <a:prstGeom prst="rect">
              <a:avLst/>
            </a:prstGeom>
            <a:noFill/>
            <a:ln w="9525" algn="ctr">
              <a:noFill/>
              <a:miter lim="800000"/>
              <a:headEnd/>
              <a:tailEnd/>
            </a:ln>
            <a:effectLst/>
          </p:spPr>
          <p:txBody>
            <a:bodyPr wrap="none">
              <a:spAutoFit/>
            </a:bodyPr>
            <a:lstStyle/>
            <a:p>
              <a:pPr eaLnBrk="0" hangingPunct="0"/>
              <a:r>
                <a:rPr lang="en-US" sz="2400">
                  <a:solidFill>
                    <a:schemeClr val="bg1"/>
                  </a:solidFill>
                </a:rPr>
                <a:t>1</a:t>
              </a:r>
            </a:p>
          </p:txBody>
        </p:sp>
      </p:grpSp>
      <p:grpSp>
        <p:nvGrpSpPr>
          <p:cNvPr id="88115" name="Group 51"/>
          <p:cNvGrpSpPr>
            <a:grpSpLocks/>
          </p:cNvGrpSpPr>
          <p:nvPr/>
        </p:nvGrpSpPr>
        <p:grpSpPr bwMode="auto">
          <a:xfrm>
            <a:off x="1295400" y="1736725"/>
            <a:ext cx="5867400"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dirty="0"/>
            </a:p>
          </p:txBody>
        </p:sp>
        <p:sp>
          <p:nvSpPr>
            <p:cNvPr id="88118" name="Text Box 54"/>
            <p:cNvSpPr txBox="1">
              <a:spLocks noChangeArrowheads="1"/>
            </p:cNvSpPr>
            <p:nvPr/>
          </p:nvSpPr>
          <p:spPr bwMode="gray">
            <a:xfrm>
              <a:off x="1680" y="1934"/>
              <a:ext cx="2454" cy="233"/>
            </a:xfrm>
            <a:prstGeom prst="rect">
              <a:avLst/>
            </a:prstGeom>
            <a:noFill/>
            <a:ln w="9525" algn="ctr">
              <a:noFill/>
              <a:miter lim="800000"/>
              <a:headEnd/>
              <a:tailEnd/>
            </a:ln>
            <a:effectLst/>
          </p:spPr>
          <p:txBody>
            <a:bodyPr wrap="square">
              <a:spAutoFit/>
            </a:bodyPr>
            <a:lstStyle/>
            <a:p>
              <a:pPr eaLnBrk="0" hangingPunct="0"/>
              <a:r>
                <a:rPr lang="en-US" b="1" dirty="0" err="1" smtClean="0">
                  <a:solidFill>
                    <a:srgbClr val="000000"/>
                  </a:solidFill>
                </a:rPr>
                <a:t>Tính</a:t>
              </a:r>
              <a:r>
                <a:rPr lang="en-US" b="1" dirty="0">
                  <a:solidFill>
                    <a:srgbClr val="000000"/>
                  </a:solidFill>
                </a:rPr>
                <a:t> </a:t>
              </a:r>
              <a:r>
                <a:rPr lang="en-US" b="1" dirty="0" err="1" smtClean="0">
                  <a:solidFill>
                    <a:srgbClr val="000000"/>
                  </a:solidFill>
                </a:rPr>
                <a:t>sử</a:t>
              </a:r>
              <a:r>
                <a:rPr lang="en-US" b="1" dirty="0">
                  <a:solidFill>
                    <a:srgbClr val="000000"/>
                  </a:solidFill>
                </a:rPr>
                <a:t> </a:t>
              </a:r>
              <a:r>
                <a:rPr lang="en-US" b="1" dirty="0" err="1" smtClean="0">
                  <a:solidFill>
                    <a:srgbClr val="000000"/>
                  </a:solidFill>
                </a:rPr>
                <a:t>dụng</a:t>
              </a:r>
              <a:r>
                <a:rPr lang="en-US" b="1" dirty="0" smtClean="0">
                  <a:solidFill>
                    <a:srgbClr val="000000"/>
                  </a:solidFill>
                </a:rPr>
                <a:t> </a:t>
              </a:r>
              <a:r>
                <a:rPr lang="vi-VN" b="1" dirty="0" smtClean="0">
                  <a:solidFill>
                    <a:srgbClr val="000000"/>
                  </a:solidFill>
                </a:rPr>
                <a:t>được</a:t>
              </a:r>
              <a:r>
                <a:rPr lang="en-US" b="1" dirty="0">
                  <a:solidFill>
                    <a:srgbClr val="000000"/>
                  </a:solidFill>
                </a:rPr>
                <a:t> </a:t>
              </a:r>
              <a:r>
                <a:rPr lang="en-US" b="1" dirty="0" err="1" smtClean="0">
                  <a:solidFill>
                    <a:srgbClr val="000000"/>
                  </a:solidFill>
                </a:rPr>
                <a:t>của</a:t>
              </a:r>
              <a:r>
                <a:rPr lang="en-US" b="1" dirty="0">
                  <a:solidFill>
                    <a:srgbClr val="000000"/>
                  </a:solidFill>
                </a:rPr>
                <a:t> </a:t>
              </a:r>
              <a:r>
                <a:rPr lang="en-US" b="1" dirty="0" err="1" smtClean="0">
                  <a:solidFill>
                    <a:srgbClr val="000000"/>
                  </a:solidFill>
                </a:rPr>
                <a:t>hệ</a:t>
              </a:r>
              <a:r>
                <a:rPr lang="en-US" b="1" dirty="0">
                  <a:solidFill>
                    <a:srgbClr val="000000"/>
                  </a:solidFill>
                </a:rPr>
                <a:t> </a:t>
              </a:r>
              <a:r>
                <a:rPr lang="en-US" b="1" dirty="0" err="1">
                  <a:solidFill>
                    <a:srgbClr val="000000"/>
                  </a:solidFill>
                </a:rPr>
                <a:t>thống</a:t>
              </a:r>
              <a:endParaRPr lang="en-US" b="1" dirty="0">
                <a:solidFill>
                  <a:srgbClr val="000000"/>
                </a:solidFill>
              </a:endParaRPr>
            </a:p>
          </p:txBody>
        </p:sp>
        <p:sp>
          <p:nvSpPr>
            <p:cNvPr id="88119" name="Text Box 55"/>
            <p:cNvSpPr txBox="1">
              <a:spLocks noChangeArrowheads="1"/>
            </p:cNvSpPr>
            <p:nvPr/>
          </p:nvSpPr>
          <p:spPr bwMode="gray">
            <a:xfrm>
              <a:off x="1393" y="1886"/>
              <a:ext cx="162" cy="291"/>
            </a:xfrm>
            <a:prstGeom prst="rect">
              <a:avLst/>
            </a:prstGeom>
            <a:noFill/>
            <a:ln w="9525" algn="ctr">
              <a:noFill/>
              <a:miter lim="800000"/>
              <a:headEnd/>
              <a:tailEnd/>
            </a:ln>
            <a:effectLst/>
          </p:spPr>
          <p:txBody>
            <a:bodyPr wrap="none">
              <a:spAutoFit/>
            </a:bodyPr>
            <a:lstStyle/>
            <a:p>
              <a:pPr eaLnBrk="0" hangingPunct="0"/>
              <a:r>
                <a:rPr lang="en-US" sz="2400">
                  <a:solidFill>
                    <a:schemeClr val="bg1"/>
                  </a:solidFill>
                </a:rPr>
                <a:t>2</a:t>
              </a:r>
            </a:p>
          </p:txBody>
        </p:sp>
      </p:grpSp>
      <p:grpSp>
        <p:nvGrpSpPr>
          <p:cNvPr id="88120" name="Group 56"/>
          <p:cNvGrpSpPr>
            <a:grpSpLocks/>
          </p:cNvGrpSpPr>
          <p:nvPr/>
        </p:nvGrpSpPr>
        <p:grpSpPr bwMode="auto">
          <a:xfrm>
            <a:off x="1295400" y="2479675"/>
            <a:ext cx="5867400" cy="685800"/>
            <a:chOff x="1296" y="1824"/>
            <a:chExt cx="2976"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3" name="Text Box 59"/>
            <p:cNvSpPr txBox="1">
              <a:spLocks noChangeArrowheads="1"/>
            </p:cNvSpPr>
            <p:nvPr/>
          </p:nvSpPr>
          <p:spPr bwMode="gray">
            <a:xfrm>
              <a:off x="1680" y="1934"/>
              <a:ext cx="2160" cy="233"/>
            </a:xfrm>
            <a:prstGeom prst="rect">
              <a:avLst/>
            </a:prstGeom>
            <a:noFill/>
            <a:ln w="9525" algn="ctr">
              <a:noFill/>
              <a:miter lim="800000"/>
              <a:headEnd/>
              <a:tailEnd/>
            </a:ln>
            <a:effectLst/>
          </p:spPr>
          <p:txBody>
            <a:bodyPr>
              <a:spAutoFit/>
            </a:bodyPr>
            <a:lstStyle/>
            <a:p>
              <a:pPr eaLnBrk="0" hangingPunct="0"/>
              <a:r>
                <a:rPr lang="en-US" b="1" dirty="0" err="1" smtClean="0">
                  <a:solidFill>
                    <a:srgbClr val="000000"/>
                  </a:solidFill>
                </a:rPr>
                <a:t>Thiết</a:t>
              </a:r>
              <a:r>
                <a:rPr lang="en-US" b="1" dirty="0">
                  <a:solidFill>
                    <a:srgbClr val="000000"/>
                  </a:solidFill>
                </a:rPr>
                <a:t> </a:t>
              </a:r>
              <a:r>
                <a:rPr lang="en-US" b="1" dirty="0" err="1" smtClean="0">
                  <a:solidFill>
                    <a:srgbClr val="000000"/>
                  </a:solidFill>
                </a:rPr>
                <a:t>kế</a:t>
              </a:r>
              <a:r>
                <a:rPr lang="en-US" b="1" dirty="0" smtClean="0">
                  <a:solidFill>
                    <a:srgbClr val="000000"/>
                  </a:solidFill>
                </a:rPr>
                <a:t> h</a:t>
              </a:r>
              <a:r>
                <a:rPr lang="vi-VN" b="1" dirty="0" smtClean="0">
                  <a:solidFill>
                    <a:srgbClr val="000000"/>
                  </a:solidFill>
                </a:rPr>
                <a:t>ướng</a:t>
              </a:r>
              <a:r>
                <a:rPr lang="en-US" b="1" dirty="0" smtClean="0">
                  <a:solidFill>
                    <a:srgbClr val="000000"/>
                  </a:solidFill>
                </a:rPr>
                <a:t> </a:t>
              </a:r>
              <a:r>
                <a:rPr lang="en-US" b="1" dirty="0" err="1" smtClean="0">
                  <a:solidFill>
                    <a:srgbClr val="000000"/>
                  </a:solidFill>
                </a:rPr>
                <a:t>ng</a:t>
              </a:r>
              <a:r>
                <a:rPr lang="vi-VN" b="1" dirty="0" smtClean="0">
                  <a:solidFill>
                    <a:srgbClr val="000000"/>
                  </a:solidFill>
                </a:rPr>
                <a:t>ười</a:t>
              </a:r>
              <a:r>
                <a:rPr lang="en-US" b="1" dirty="0">
                  <a:solidFill>
                    <a:srgbClr val="000000"/>
                  </a:solidFill>
                </a:rPr>
                <a:t> </a:t>
              </a:r>
              <a:r>
                <a:rPr lang="en-US" b="1" dirty="0" err="1" smtClean="0">
                  <a:solidFill>
                    <a:srgbClr val="000000"/>
                  </a:solidFill>
                </a:rPr>
                <a:t>sử</a:t>
              </a:r>
              <a:r>
                <a:rPr lang="en-US" b="1" dirty="0">
                  <a:solidFill>
                    <a:srgbClr val="000000"/>
                  </a:solidFill>
                </a:rPr>
                <a:t> </a:t>
              </a:r>
              <a:r>
                <a:rPr lang="en-US" b="1" dirty="0" err="1">
                  <a:solidFill>
                    <a:srgbClr val="000000"/>
                  </a:solidFill>
                </a:rPr>
                <a:t>dụng</a:t>
              </a:r>
              <a:endParaRPr lang="en-US" b="1" dirty="0">
                <a:solidFill>
                  <a:srgbClr val="000000"/>
                </a:solidFill>
              </a:endParaRPr>
            </a:p>
          </p:txBody>
        </p:sp>
        <p:sp>
          <p:nvSpPr>
            <p:cNvPr id="88124" name="Text Box 60"/>
            <p:cNvSpPr txBox="1">
              <a:spLocks noChangeArrowheads="1"/>
            </p:cNvSpPr>
            <p:nvPr/>
          </p:nvSpPr>
          <p:spPr bwMode="gray">
            <a:xfrm>
              <a:off x="1393" y="1886"/>
              <a:ext cx="162" cy="291"/>
            </a:xfrm>
            <a:prstGeom prst="rect">
              <a:avLst/>
            </a:prstGeom>
            <a:noFill/>
            <a:ln w="9525" algn="ctr">
              <a:noFill/>
              <a:miter lim="800000"/>
              <a:headEnd/>
              <a:tailEnd/>
            </a:ln>
            <a:effectLst/>
          </p:spPr>
          <p:txBody>
            <a:bodyPr wrap="none">
              <a:spAutoFit/>
            </a:bodyPr>
            <a:lstStyle/>
            <a:p>
              <a:pPr eaLnBrk="0" hangingPunct="0"/>
              <a:r>
                <a:rPr lang="en-US" sz="2400">
                  <a:solidFill>
                    <a:schemeClr val="bg1"/>
                  </a:solidFill>
                </a:rPr>
                <a:t>3</a:t>
              </a:r>
            </a:p>
          </p:txBody>
        </p:sp>
      </p:grpSp>
      <p:grpSp>
        <p:nvGrpSpPr>
          <p:cNvPr id="88125" name="Group 61"/>
          <p:cNvGrpSpPr>
            <a:grpSpLocks/>
          </p:cNvGrpSpPr>
          <p:nvPr/>
        </p:nvGrpSpPr>
        <p:grpSpPr bwMode="auto">
          <a:xfrm>
            <a:off x="1309073" y="6292850"/>
            <a:ext cx="5867400" cy="685800"/>
            <a:chOff x="1296" y="1824"/>
            <a:chExt cx="2976" cy="432"/>
          </a:xfrm>
        </p:grpSpPr>
        <p:sp>
          <p:nvSpPr>
            <p:cNvPr id="88126"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r>
                <a:rPr lang="en-US" smtClean="0"/>
                <a:t>Q</a:t>
              </a:r>
              <a:endParaRPr lang="en-US"/>
            </a:p>
          </p:txBody>
        </p:sp>
        <p:sp>
          <p:nvSpPr>
            <p:cNvPr id="88127"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8" name="Text Box 64"/>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eaLnBrk="0" hangingPunct="0"/>
              <a:r>
                <a:rPr lang="en-US" b="1" dirty="0" err="1" smtClean="0">
                  <a:solidFill>
                    <a:srgbClr val="000000"/>
                  </a:solidFill>
                </a:rPr>
                <a:t>Đánh</a:t>
              </a:r>
              <a:r>
                <a:rPr lang="en-US" b="1" dirty="0">
                  <a:solidFill>
                    <a:srgbClr val="000000"/>
                  </a:solidFill>
                </a:rPr>
                <a:t> </a:t>
              </a:r>
              <a:r>
                <a:rPr lang="en-US" b="1" dirty="0" err="1" smtClean="0">
                  <a:solidFill>
                    <a:srgbClr val="000000"/>
                  </a:solidFill>
                </a:rPr>
                <a:t>giá</a:t>
              </a:r>
              <a:r>
                <a:rPr lang="en-US" b="1" dirty="0">
                  <a:solidFill>
                    <a:srgbClr val="000000"/>
                  </a:solidFill>
                </a:rPr>
                <a:t> </a:t>
              </a:r>
              <a:r>
                <a:rPr lang="en-US" b="1" dirty="0" err="1" smtClean="0">
                  <a:solidFill>
                    <a:srgbClr val="000000"/>
                  </a:solidFill>
                </a:rPr>
                <a:t>và</a:t>
              </a:r>
              <a:r>
                <a:rPr lang="en-US" b="1" dirty="0">
                  <a:solidFill>
                    <a:srgbClr val="000000"/>
                  </a:solidFill>
                </a:rPr>
                <a:t> </a:t>
              </a:r>
              <a:r>
                <a:rPr lang="en-US" b="1" dirty="0" err="1" smtClean="0">
                  <a:solidFill>
                    <a:srgbClr val="000000"/>
                  </a:solidFill>
                </a:rPr>
                <a:t>kiểm</a:t>
              </a:r>
              <a:r>
                <a:rPr lang="en-US" b="1" dirty="0">
                  <a:solidFill>
                    <a:srgbClr val="000000"/>
                  </a:solidFill>
                </a:rPr>
                <a:t> </a:t>
              </a:r>
              <a:r>
                <a:rPr lang="en-US" b="1" dirty="0" err="1" smtClean="0">
                  <a:solidFill>
                    <a:srgbClr val="000000"/>
                  </a:solidFill>
                </a:rPr>
                <a:t>nghiệm</a:t>
              </a:r>
              <a:r>
                <a:rPr lang="en-US" b="1" dirty="0" smtClean="0">
                  <a:solidFill>
                    <a:srgbClr val="000000"/>
                  </a:solidFill>
                </a:rPr>
                <a:t> </a:t>
              </a:r>
              <a:r>
                <a:rPr lang="en-US" b="1" dirty="0" err="1" smtClean="0">
                  <a:solidFill>
                    <a:srgbClr val="000000"/>
                  </a:solidFill>
                </a:rPr>
                <a:t>giao</a:t>
              </a:r>
              <a:r>
                <a:rPr lang="en-US" b="1" dirty="0">
                  <a:solidFill>
                    <a:srgbClr val="000000"/>
                  </a:solidFill>
                </a:rPr>
                <a:t> </a:t>
              </a:r>
              <a:r>
                <a:rPr lang="en-US" b="1" dirty="0" err="1">
                  <a:solidFill>
                    <a:srgbClr val="000000"/>
                  </a:solidFill>
                </a:rPr>
                <a:t>diện</a:t>
              </a:r>
              <a:endParaRPr lang="en-US" b="1" dirty="0">
                <a:solidFill>
                  <a:srgbClr val="000000"/>
                </a:solidFill>
              </a:endParaRPr>
            </a:p>
          </p:txBody>
        </p:sp>
        <p:sp>
          <p:nvSpPr>
            <p:cNvPr id="88129" name="Text Box 65"/>
            <p:cNvSpPr txBox="1">
              <a:spLocks noChangeArrowheads="1"/>
            </p:cNvSpPr>
            <p:nvPr/>
          </p:nvSpPr>
          <p:spPr bwMode="gray">
            <a:xfrm>
              <a:off x="1393" y="1886"/>
              <a:ext cx="181" cy="291"/>
            </a:xfrm>
            <a:prstGeom prst="rect">
              <a:avLst/>
            </a:prstGeom>
            <a:noFill/>
            <a:ln w="9525" algn="ctr">
              <a:noFill/>
              <a:miter lim="800000"/>
              <a:headEnd/>
              <a:tailEnd/>
            </a:ln>
            <a:effectLst/>
          </p:spPr>
          <p:txBody>
            <a:bodyPr wrap="none">
              <a:spAutoFit/>
            </a:bodyPr>
            <a:lstStyle/>
            <a:p>
              <a:pPr eaLnBrk="0" hangingPunct="0"/>
              <a:r>
                <a:rPr lang="en-US" sz="2400" dirty="0">
                  <a:solidFill>
                    <a:schemeClr val="bg1"/>
                  </a:solidFill>
                </a:rPr>
                <a:t>8</a:t>
              </a:r>
            </a:p>
          </p:txBody>
        </p:sp>
      </p:grpSp>
      <p:grpSp>
        <p:nvGrpSpPr>
          <p:cNvPr id="26" name="Group 46"/>
          <p:cNvGrpSpPr>
            <a:grpSpLocks/>
          </p:cNvGrpSpPr>
          <p:nvPr/>
        </p:nvGrpSpPr>
        <p:grpSpPr bwMode="auto">
          <a:xfrm>
            <a:off x="1295400" y="4022725"/>
            <a:ext cx="5867400" cy="685800"/>
            <a:chOff x="1296" y="1824"/>
            <a:chExt cx="2976" cy="432"/>
          </a:xfrm>
        </p:grpSpPr>
        <p:sp>
          <p:nvSpPr>
            <p:cNvPr id="27"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49"/>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eaLnBrk="0" hangingPunct="0"/>
              <a:r>
                <a:rPr lang="en-US" b="1" dirty="0" err="1" smtClean="0">
                  <a:solidFill>
                    <a:srgbClr val="000000"/>
                  </a:solidFill>
                </a:rPr>
                <a:t>Nguyên</a:t>
              </a:r>
              <a:r>
                <a:rPr lang="en-US" b="1" dirty="0">
                  <a:solidFill>
                    <a:srgbClr val="000000"/>
                  </a:solidFill>
                </a:rPr>
                <a:t> </a:t>
              </a:r>
              <a:r>
                <a:rPr lang="en-US" b="1" dirty="0" err="1" smtClean="0">
                  <a:solidFill>
                    <a:srgbClr val="000000"/>
                  </a:solidFill>
                </a:rPr>
                <a:t>lý</a:t>
              </a:r>
              <a:r>
                <a:rPr lang="en-US" b="1" dirty="0">
                  <a:solidFill>
                    <a:srgbClr val="000000"/>
                  </a:solidFill>
                </a:rPr>
                <a:t> </a:t>
              </a:r>
              <a:r>
                <a:rPr lang="en-US" b="1" dirty="0" err="1" smtClean="0">
                  <a:solidFill>
                    <a:srgbClr val="000000"/>
                  </a:solidFill>
                </a:rPr>
                <a:t>thiết</a:t>
              </a:r>
              <a:r>
                <a:rPr lang="en-US" b="1" dirty="0">
                  <a:solidFill>
                    <a:srgbClr val="000000"/>
                  </a:solidFill>
                </a:rPr>
                <a:t> </a:t>
              </a:r>
              <a:r>
                <a:rPr lang="en-US" b="1" dirty="0" err="1" smtClean="0">
                  <a:solidFill>
                    <a:srgbClr val="000000"/>
                  </a:solidFill>
                </a:rPr>
                <a:t>kế</a:t>
              </a:r>
              <a:r>
                <a:rPr lang="en-US" b="1" dirty="0" smtClean="0">
                  <a:solidFill>
                    <a:srgbClr val="000000"/>
                  </a:solidFill>
                </a:rPr>
                <a:t> </a:t>
              </a:r>
              <a:r>
                <a:rPr lang="en-US" b="1" dirty="0" err="1" smtClean="0">
                  <a:solidFill>
                    <a:srgbClr val="000000"/>
                  </a:solidFill>
                </a:rPr>
                <a:t>giao</a:t>
              </a:r>
              <a:r>
                <a:rPr lang="en-US" b="1" dirty="0">
                  <a:solidFill>
                    <a:srgbClr val="000000"/>
                  </a:solidFill>
                </a:rPr>
                <a:t> </a:t>
              </a:r>
              <a:r>
                <a:rPr lang="en-US" b="1" dirty="0" err="1">
                  <a:solidFill>
                    <a:srgbClr val="000000"/>
                  </a:solidFill>
                </a:rPr>
                <a:t>diện</a:t>
              </a:r>
              <a:endParaRPr lang="en-US" b="1" dirty="0">
                <a:solidFill>
                  <a:srgbClr val="000000"/>
                </a:solidFill>
              </a:endParaRPr>
            </a:p>
          </p:txBody>
        </p:sp>
        <p:sp>
          <p:nvSpPr>
            <p:cNvPr id="30" name="Text Box 50"/>
            <p:cNvSpPr txBox="1">
              <a:spLocks noChangeArrowheads="1"/>
            </p:cNvSpPr>
            <p:nvPr/>
          </p:nvSpPr>
          <p:spPr bwMode="gray">
            <a:xfrm>
              <a:off x="1392" y="1886"/>
              <a:ext cx="162" cy="291"/>
            </a:xfrm>
            <a:prstGeom prst="rect">
              <a:avLst/>
            </a:prstGeom>
            <a:noFill/>
            <a:ln w="9525" algn="ctr">
              <a:noFill/>
              <a:miter lim="800000"/>
              <a:headEnd/>
              <a:tailEnd/>
            </a:ln>
            <a:effectLst/>
          </p:spPr>
          <p:txBody>
            <a:bodyPr wrap="none">
              <a:spAutoFit/>
            </a:bodyPr>
            <a:lstStyle/>
            <a:p>
              <a:pPr eaLnBrk="0" hangingPunct="0"/>
              <a:r>
                <a:rPr lang="en-US" sz="2400" smtClean="0">
                  <a:solidFill>
                    <a:schemeClr val="bg1"/>
                  </a:solidFill>
                </a:rPr>
                <a:t>5</a:t>
              </a:r>
              <a:endParaRPr lang="en-US" sz="2400">
                <a:solidFill>
                  <a:schemeClr val="bg1"/>
                </a:solidFill>
              </a:endParaRPr>
            </a:p>
          </p:txBody>
        </p:sp>
      </p:grpSp>
      <p:grpSp>
        <p:nvGrpSpPr>
          <p:cNvPr id="31" name="Group 51"/>
          <p:cNvGrpSpPr>
            <a:grpSpLocks/>
          </p:cNvGrpSpPr>
          <p:nvPr/>
        </p:nvGrpSpPr>
        <p:grpSpPr bwMode="auto">
          <a:xfrm>
            <a:off x="1314450" y="4765675"/>
            <a:ext cx="5867400" cy="685800"/>
            <a:chOff x="1296" y="1824"/>
            <a:chExt cx="2976" cy="432"/>
          </a:xfrm>
        </p:grpSpPr>
        <p:sp>
          <p:nvSpPr>
            <p:cNvPr id="32"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33"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34" name="Text Box 54"/>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eaLnBrk="0" hangingPunct="0"/>
              <a:r>
                <a:rPr lang="en-US" b="1" dirty="0" err="1" smtClean="0">
                  <a:solidFill>
                    <a:srgbClr val="000000"/>
                  </a:solidFill>
                </a:rPr>
                <a:t>Xây</a:t>
              </a:r>
              <a:r>
                <a:rPr lang="en-US" b="1" dirty="0">
                  <a:solidFill>
                    <a:srgbClr val="000000"/>
                  </a:solidFill>
                </a:rPr>
                <a:t> </a:t>
              </a:r>
              <a:r>
                <a:rPr lang="en-US" b="1" dirty="0" err="1" smtClean="0">
                  <a:solidFill>
                    <a:srgbClr val="000000"/>
                  </a:solidFill>
                </a:rPr>
                <a:t>dựng</a:t>
              </a:r>
              <a:r>
                <a:rPr lang="en-US" b="1" dirty="0" smtClean="0">
                  <a:solidFill>
                    <a:srgbClr val="000000"/>
                  </a:solidFill>
                </a:rPr>
                <a:t> </a:t>
              </a:r>
              <a:r>
                <a:rPr lang="en-US" b="1" dirty="0" err="1" smtClean="0">
                  <a:solidFill>
                    <a:srgbClr val="000000"/>
                  </a:solidFill>
                </a:rPr>
                <a:t>protype</a:t>
              </a:r>
              <a:endParaRPr lang="en-US" b="1" dirty="0">
                <a:solidFill>
                  <a:srgbClr val="000000"/>
                </a:solidFill>
              </a:endParaRPr>
            </a:p>
          </p:txBody>
        </p:sp>
        <p:sp>
          <p:nvSpPr>
            <p:cNvPr id="35" name="Text Box 55"/>
            <p:cNvSpPr txBox="1">
              <a:spLocks noChangeArrowheads="1"/>
            </p:cNvSpPr>
            <p:nvPr/>
          </p:nvSpPr>
          <p:spPr bwMode="gray">
            <a:xfrm>
              <a:off x="1392" y="1886"/>
              <a:ext cx="162" cy="291"/>
            </a:xfrm>
            <a:prstGeom prst="rect">
              <a:avLst/>
            </a:prstGeom>
            <a:noFill/>
            <a:ln w="9525" algn="ctr">
              <a:noFill/>
              <a:miter lim="800000"/>
              <a:headEnd/>
              <a:tailEnd/>
            </a:ln>
            <a:effectLst/>
          </p:spPr>
          <p:txBody>
            <a:bodyPr wrap="none">
              <a:spAutoFit/>
            </a:bodyPr>
            <a:lstStyle/>
            <a:p>
              <a:pPr eaLnBrk="0" hangingPunct="0"/>
              <a:r>
                <a:rPr lang="en-US" sz="2400" smtClean="0">
                  <a:solidFill>
                    <a:schemeClr val="bg1"/>
                  </a:solidFill>
                </a:rPr>
                <a:t>6</a:t>
              </a:r>
              <a:endParaRPr lang="en-US" sz="2400">
                <a:solidFill>
                  <a:schemeClr val="bg1"/>
                </a:solidFill>
              </a:endParaRPr>
            </a:p>
          </p:txBody>
        </p:sp>
      </p:grpSp>
      <p:grpSp>
        <p:nvGrpSpPr>
          <p:cNvPr id="36" name="Group 56"/>
          <p:cNvGrpSpPr>
            <a:grpSpLocks/>
          </p:cNvGrpSpPr>
          <p:nvPr/>
        </p:nvGrpSpPr>
        <p:grpSpPr bwMode="auto">
          <a:xfrm>
            <a:off x="1333500" y="5543550"/>
            <a:ext cx="5867400" cy="685800"/>
            <a:chOff x="1296" y="1824"/>
            <a:chExt cx="2976" cy="432"/>
          </a:xfrm>
        </p:grpSpPr>
        <p:sp>
          <p:nvSpPr>
            <p:cNvPr id="37"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38"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39" name="Text Box 59"/>
            <p:cNvSpPr txBox="1">
              <a:spLocks noChangeArrowheads="1"/>
            </p:cNvSpPr>
            <p:nvPr/>
          </p:nvSpPr>
          <p:spPr bwMode="gray">
            <a:xfrm>
              <a:off x="1680" y="1934"/>
              <a:ext cx="2160" cy="233"/>
            </a:xfrm>
            <a:prstGeom prst="rect">
              <a:avLst/>
            </a:prstGeom>
            <a:noFill/>
            <a:ln w="9525" algn="ctr">
              <a:noFill/>
              <a:miter lim="800000"/>
              <a:headEnd/>
              <a:tailEnd/>
            </a:ln>
            <a:effectLst/>
          </p:spPr>
          <p:txBody>
            <a:bodyPr>
              <a:spAutoFit/>
            </a:bodyPr>
            <a:lstStyle/>
            <a:p>
              <a:pPr eaLnBrk="0" hangingPunct="0"/>
              <a:r>
                <a:rPr lang="en-US" b="1" dirty="0" err="1" smtClean="0">
                  <a:solidFill>
                    <a:srgbClr val="000000"/>
                  </a:solidFill>
                </a:rPr>
                <a:t>Thiết</a:t>
              </a:r>
              <a:r>
                <a:rPr lang="en-US" b="1" dirty="0">
                  <a:solidFill>
                    <a:srgbClr val="000000"/>
                  </a:solidFill>
                </a:rPr>
                <a:t> </a:t>
              </a:r>
              <a:r>
                <a:rPr lang="en-US" b="1" dirty="0" err="1" smtClean="0">
                  <a:solidFill>
                    <a:srgbClr val="000000"/>
                  </a:solidFill>
                </a:rPr>
                <a:t>kế</a:t>
              </a:r>
              <a:r>
                <a:rPr lang="en-US" b="1" dirty="0" smtClean="0">
                  <a:solidFill>
                    <a:srgbClr val="000000"/>
                  </a:solidFill>
                </a:rPr>
                <a:t> </a:t>
              </a:r>
              <a:r>
                <a:rPr lang="vi-VN" b="1" dirty="0" smtClean="0">
                  <a:solidFill>
                    <a:srgbClr val="000000"/>
                  </a:solidFill>
                </a:rPr>
                <a:t>đồ</a:t>
              </a:r>
              <a:r>
                <a:rPr lang="en-US" b="1" dirty="0">
                  <a:solidFill>
                    <a:srgbClr val="000000"/>
                  </a:solidFill>
                </a:rPr>
                <a:t> </a:t>
              </a:r>
              <a:r>
                <a:rPr lang="en-US" b="1" dirty="0" err="1" smtClean="0">
                  <a:solidFill>
                    <a:srgbClr val="000000"/>
                  </a:solidFill>
                </a:rPr>
                <a:t>họa</a:t>
              </a:r>
              <a:r>
                <a:rPr lang="en-US" b="1" dirty="0">
                  <a:solidFill>
                    <a:srgbClr val="000000"/>
                  </a:solidFill>
                </a:rPr>
                <a:t> </a:t>
              </a:r>
              <a:r>
                <a:rPr lang="en-US" b="1" dirty="0" err="1" smtClean="0">
                  <a:solidFill>
                    <a:srgbClr val="000000"/>
                  </a:solidFill>
                </a:rPr>
                <a:t>và</a:t>
              </a:r>
              <a:r>
                <a:rPr lang="en-US" b="1" dirty="0" smtClean="0">
                  <a:solidFill>
                    <a:srgbClr val="000000"/>
                  </a:solidFill>
                </a:rPr>
                <a:t> t</a:t>
              </a:r>
              <a:r>
                <a:rPr lang="vi-VN" b="1" dirty="0" smtClean="0">
                  <a:solidFill>
                    <a:srgbClr val="000000"/>
                  </a:solidFill>
                </a:rPr>
                <a:t>ươ</a:t>
              </a:r>
              <a:r>
                <a:rPr lang="en-US" b="1" dirty="0" err="1" smtClean="0">
                  <a:solidFill>
                    <a:srgbClr val="000000"/>
                  </a:solidFill>
                </a:rPr>
                <a:t>ng</a:t>
              </a:r>
              <a:r>
                <a:rPr lang="en-US" b="1" dirty="0">
                  <a:solidFill>
                    <a:srgbClr val="000000"/>
                  </a:solidFill>
                </a:rPr>
                <a:t> </a:t>
              </a:r>
              <a:r>
                <a:rPr lang="en-US" b="1" dirty="0" err="1">
                  <a:solidFill>
                    <a:srgbClr val="000000"/>
                  </a:solidFill>
                </a:rPr>
                <a:t>tác</a:t>
              </a:r>
              <a:endParaRPr lang="en-US" b="1" dirty="0">
                <a:solidFill>
                  <a:srgbClr val="000000"/>
                </a:solidFill>
              </a:endParaRPr>
            </a:p>
          </p:txBody>
        </p:sp>
        <p:sp>
          <p:nvSpPr>
            <p:cNvPr id="40" name="Text Box 60"/>
            <p:cNvSpPr txBox="1">
              <a:spLocks noChangeArrowheads="1"/>
            </p:cNvSpPr>
            <p:nvPr/>
          </p:nvSpPr>
          <p:spPr bwMode="gray">
            <a:xfrm>
              <a:off x="1393" y="1886"/>
              <a:ext cx="162" cy="291"/>
            </a:xfrm>
            <a:prstGeom prst="rect">
              <a:avLst/>
            </a:prstGeom>
            <a:noFill/>
            <a:ln w="9525" algn="ctr">
              <a:noFill/>
              <a:miter lim="800000"/>
              <a:headEnd/>
              <a:tailEnd/>
            </a:ln>
            <a:effectLst/>
          </p:spPr>
          <p:txBody>
            <a:bodyPr wrap="none">
              <a:spAutoFit/>
            </a:bodyPr>
            <a:lstStyle/>
            <a:p>
              <a:pPr eaLnBrk="0" hangingPunct="0"/>
              <a:r>
                <a:rPr lang="en-US" sz="2400" smtClean="0">
                  <a:solidFill>
                    <a:schemeClr val="bg1"/>
                  </a:solidFill>
                </a:rPr>
                <a:t>7</a:t>
              </a:r>
              <a:endParaRPr lang="en-US" sz="2400">
                <a:solidFill>
                  <a:schemeClr val="bg1"/>
                </a:solidFill>
              </a:endParaRPr>
            </a:p>
          </p:txBody>
        </p:sp>
      </p:grpSp>
      <p:sp>
        <p:nvSpPr>
          <p:cNvPr id="46" name="Date Placeholder 45"/>
          <p:cNvSpPr>
            <a:spLocks noGrp="1"/>
          </p:cNvSpPr>
          <p:nvPr>
            <p:ph type="dt" sz="half" idx="10"/>
          </p:nvPr>
        </p:nvSpPr>
        <p:spPr/>
        <p:txBody>
          <a:bodyPr/>
          <a:lstStyle/>
          <a:p>
            <a:fld id="{1EFD1FB2-DD69-452C-8977-CE87B48660D1}" type="datetime1">
              <a:rPr lang="en-US" smtClean="0"/>
              <a:t>8/21/2018</a:t>
            </a:fld>
            <a:endParaRPr lang="en-US"/>
          </a:p>
        </p:txBody>
      </p:sp>
      <p:sp>
        <p:nvSpPr>
          <p:cNvPr id="47" name="Slide Number Placeholder 46"/>
          <p:cNvSpPr>
            <a:spLocks noGrp="1"/>
          </p:cNvSpPr>
          <p:nvPr>
            <p:ph type="sldNum" sz="quarter" idx="12"/>
          </p:nvPr>
        </p:nvSpPr>
        <p:spPr/>
        <p:txBody>
          <a:bodyPr/>
          <a:lstStyle/>
          <a:p>
            <a:fld id="{EC5BC178-54D5-4457-823E-9B8C72D04B15}" type="slidenum">
              <a:rPr lang="en-US" smtClean="0"/>
              <a:pPr/>
              <a:t>3</a:t>
            </a:fld>
            <a:endParaRPr lang="en-US"/>
          </a:p>
        </p:txBody>
      </p:sp>
      <p:sp>
        <p:nvSpPr>
          <p:cNvPr id="48" name="Footer Placeholder 47"/>
          <p:cNvSpPr>
            <a:spLocks noGrp="1"/>
          </p:cNvSpPr>
          <p:nvPr>
            <p:ph type="ftr" sz="quarter" idx="11"/>
          </p:nvPr>
        </p:nvSpPr>
        <p:spPr>
          <a:xfrm>
            <a:off x="6551428" y="6570662"/>
            <a:ext cx="2592572" cy="233363"/>
          </a:xfrm>
        </p:spPr>
        <p:txBody>
          <a:bodyPr/>
          <a:lstStyle/>
          <a:p>
            <a:r>
              <a:rPr lang="en-US" dirty="0" err="1" smtClean="0"/>
              <a:t>ntphuong-cnpm</a:t>
            </a:r>
            <a:endParaRPr lang="en-US" dirty="0"/>
          </a:p>
        </p:txBody>
      </p:sp>
      <p:grpSp>
        <p:nvGrpSpPr>
          <p:cNvPr id="70" name="Group 61"/>
          <p:cNvGrpSpPr>
            <a:grpSpLocks/>
          </p:cNvGrpSpPr>
          <p:nvPr/>
        </p:nvGrpSpPr>
        <p:grpSpPr bwMode="auto">
          <a:xfrm>
            <a:off x="1295400" y="3260725"/>
            <a:ext cx="5867400" cy="685800"/>
            <a:chOff x="1296" y="1824"/>
            <a:chExt cx="2976" cy="432"/>
          </a:xfrm>
        </p:grpSpPr>
        <p:sp>
          <p:nvSpPr>
            <p:cNvPr id="7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r>
                <a:rPr lang="en-US" smtClean="0"/>
                <a:t>Q</a:t>
              </a:r>
              <a:endParaRPr lang="en-US"/>
            </a:p>
          </p:txBody>
        </p:sp>
        <p:sp>
          <p:nvSpPr>
            <p:cNvPr id="72"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73" name="Text Box 64"/>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eaLnBrk="0" hangingPunct="0"/>
              <a:r>
                <a:rPr lang="en-US" b="1" dirty="0" err="1" smtClean="0">
                  <a:solidFill>
                    <a:srgbClr val="000000"/>
                  </a:solidFill>
                </a:rPr>
                <a:t>Khả</a:t>
              </a:r>
              <a:r>
                <a:rPr lang="en-US" b="1" dirty="0" smtClean="0">
                  <a:solidFill>
                    <a:srgbClr val="000000"/>
                  </a:solidFill>
                </a:rPr>
                <a:t> n</a:t>
              </a:r>
              <a:r>
                <a:rPr lang="vi-VN" b="1" dirty="0" smtClean="0">
                  <a:solidFill>
                    <a:srgbClr val="000000"/>
                  </a:solidFill>
                </a:rPr>
                <a:t>ă</a:t>
              </a:r>
              <a:r>
                <a:rPr lang="en-US" b="1" dirty="0" err="1" smtClean="0">
                  <a:solidFill>
                    <a:srgbClr val="000000"/>
                  </a:solidFill>
                </a:rPr>
                <a:t>ng</a:t>
              </a:r>
              <a:r>
                <a:rPr lang="en-US" b="1" dirty="0">
                  <a:solidFill>
                    <a:srgbClr val="000000"/>
                  </a:solidFill>
                </a:rPr>
                <a:t> </a:t>
              </a:r>
              <a:r>
                <a:rPr lang="en-US" b="1" dirty="0" smtClean="0">
                  <a:solidFill>
                    <a:srgbClr val="000000"/>
                  </a:solidFill>
                </a:rPr>
                <a:t>con </a:t>
              </a:r>
              <a:r>
                <a:rPr lang="en-US" b="1" dirty="0" err="1" smtClean="0">
                  <a:solidFill>
                    <a:srgbClr val="000000"/>
                  </a:solidFill>
                </a:rPr>
                <a:t>ng</a:t>
              </a:r>
              <a:r>
                <a:rPr lang="vi-VN" b="1" dirty="0">
                  <a:solidFill>
                    <a:srgbClr val="000000"/>
                  </a:solidFill>
                </a:rPr>
                <a:t>ười</a:t>
              </a:r>
              <a:endParaRPr lang="en-US" b="1" dirty="0">
                <a:solidFill>
                  <a:srgbClr val="000000"/>
                </a:solidFill>
              </a:endParaRPr>
            </a:p>
          </p:txBody>
        </p:sp>
        <p:sp>
          <p:nvSpPr>
            <p:cNvPr id="74" name="Text Box 65"/>
            <p:cNvSpPr txBox="1">
              <a:spLocks noChangeArrowheads="1"/>
            </p:cNvSpPr>
            <p:nvPr/>
          </p:nvSpPr>
          <p:spPr bwMode="gray">
            <a:xfrm>
              <a:off x="1393" y="1886"/>
              <a:ext cx="162" cy="291"/>
            </a:xfrm>
            <a:prstGeom prst="rect">
              <a:avLst/>
            </a:prstGeom>
            <a:noFill/>
            <a:ln w="9525" algn="ctr">
              <a:noFill/>
              <a:miter lim="800000"/>
              <a:headEnd/>
              <a:tailEnd/>
            </a:ln>
            <a:effectLst/>
          </p:spPr>
          <p:txBody>
            <a:bodyPr wrap="none">
              <a:spAutoFit/>
            </a:bodyPr>
            <a:lstStyle/>
            <a:p>
              <a:pPr eaLnBrk="0" hangingPunct="0"/>
              <a:r>
                <a:rPr lang="en-US" sz="2400">
                  <a:solidFill>
                    <a:schemeClr val="bg1"/>
                  </a:solidFill>
                </a:rPr>
                <a:t>4</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Designer </a:t>
            </a:r>
            <a:r>
              <a:rPr lang="en-US" dirty="0" err="1"/>
              <a:t>là</a:t>
            </a:r>
            <a:r>
              <a:rPr lang="en-US" dirty="0"/>
              <a:t> </a:t>
            </a:r>
            <a:r>
              <a:rPr lang="en-US" dirty="0" err="1"/>
              <a:t>gì</a:t>
            </a:r>
            <a:r>
              <a:rPr lang="en-US" dirty="0"/>
              <a:t>?</a:t>
            </a:r>
          </a:p>
        </p:txBody>
      </p:sp>
      <p:sp>
        <p:nvSpPr>
          <p:cNvPr id="3" name="Content Placeholder 2"/>
          <p:cNvSpPr>
            <a:spLocks noGrp="1"/>
          </p:cNvSpPr>
          <p:nvPr>
            <p:ph idx="1"/>
          </p:nvPr>
        </p:nvSpPr>
        <p:spPr/>
        <p:txBody>
          <a:bodyPr/>
          <a:lstStyle/>
          <a:p>
            <a:r>
              <a:rPr lang="vi-VN" sz="2400" b="0" dirty="0">
                <a:latin typeface="Arial" pitchFamily="34" charset="0"/>
                <a:cs typeface="Arial" pitchFamily="34" charset="0"/>
              </a:rPr>
              <a:t>Visual </a:t>
            </a:r>
            <a:r>
              <a:rPr lang="vi-VN" sz="2400" b="0" dirty="0" smtClean="0">
                <a:latin typeface="Arial" pitchFamily="34" charset="0"/>
                <a:cs typeface="Arial" pitchFamily="34" charset="0"/>
              </a:rPr>
              <a:t>designer</a:t>
            </a:r>
            <a:r>
              <a:rPr lang="en-US" sz="2400" b="0" dirty="0" smtClean="0">
                <a:latin typeface="Arial" pitchFamily="34" charset="0"/>
                <a:cs typeface="Arial" pitchFamily="34" charset="0"/>
              </a:rPr>
              <a:t>: T</a:t>
            </a:r>
            <a:r>
              <a:rPr lang="vi-VN" sz="2400" b="0" dirty="0" smtClean="0">
                <a:latin typeface="Arial" pitchFamily="34" charset="0"/>
                <a:cs typeface="Arial" pitchFamily="34" charset="0"/>
              </a:rPr>
              <a:t>ập </a:t>
            </a:r>
            <a:r>
              <a:rPr lang="vi-VN" sz="2400" b="0" dirty="0">
                <a:latin typeface="Arial" pitchFamily="34" charset="0"/>
                <a:cs typeface="Arial" pitchFamily="34" charset="0"/>
              </a:rPr>
              <a:t>trung </a:t>
            </a:r>
            <a:r>
              <a:rPr lang="vi-VN" sz="2400" b="0" dirty="0" smtClean="0">
                <a:latin typeface="Arial" pitchFamily="34" charset="0"/>
                <a:cs typeface="Arial" pitchFamily="34" charset="0"/>
              </a:rPr>
              <a:t>vào </a:t>
            </a:r>
            <a:r>
              <a:rPr lang="vi-VN" sz="2400" b="0" dirty="0">
                <a:latin typeface="Arial" pitchFamily="34" charset="0"/>
                <a:cs typeface="Arial" pitchFamily="34" charset="0"/>
              </a:rPr>
              <a:t>tạo ra những giao diện đẹp mắt, những icon lung linh, chọn màu phù hợp cho từng thành phần trong giao diện, thậm chí là cả chọn font chữ, cỡ chữ, màu chữ nữa. </a:t>
            </a:r>
            <a:endParaRPr lang="en-US" sz="2400" b="0" dirty="0" smtClean="0">
              <a:latin typeface="Arial" pitchFamily="34" charset="0"/>
              <a:cs typeface="Arial" pitchFamily="34" charset="0"/>
            </a:endParaRPr>
          </a:p>
          <a:p>
            <a:r>
              <a:rPr lang="vi-VN" sz="2400" b="0" dirty="0" smtClean="0">
                <a:latin typeface="Arial" pitchFamily="34" charset="0"/>
                <a:cs typeface="Arial" pitchFamily="34" charset="0"/>
              </a:rPr>
              <a:t>Visual </a:t>
            </a:r>
            <a:r>
              <a:rPr lang="vi-VN" sz="2400" b="0" dirty="0">
                <a:latin typeface="Arial" pitchFamily="34" charset="0"/>
                <a:cs typeface="Arial" pitchFamily="34" charset="0"/>
              </a:rPr>
              <a:t>designer tận dụng rất nhiều những nguyên lý thị giác nhằm giúp người dùng cảm thấy đẹp, thân thiện, không bị khó chịu khi phải sử dụng trong thời gian dài.</a:t>
            </a:r>
            <a:endParaRPr lang="en-US"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30</a:t>
            </a:fld>
            <a:endParaRPr lang="en-US"/>
          </a:p>
        </p:txBody>
      </p:sp>
      <p:pic>
        <p:nvPicPr>
          <p:cNvPr id="1026" name="Picture 2" descr="Đang tải Tinhte_UX_UI_la_gi_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4191000"/>
            <a:ext cx="30988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663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UI </a:t>
            </a:r>
            <a:r>
              <a:rPr lang="en-US" dirty="0" err="1" smtClean="0"/>
              <a:t>và</a:t>
            </a:r>
            <a:r>
              <a:rPr lang="en-US" dirty="0"/>
              <a:t> Visual Designer</a:t>
            </a:r>
          </a:p>
        </p:txBody>
      </p:sp>
      <p:sp>
        <p:nvSpPr>
          <p:cNvPr id="3" name="Content Placeholder 2"/>
          <p:cNvSpPr>
            <a:spLocks noGrp="1"/>
          </p:cNvSpPr>
          <p:nvPr>
            <p:ph idx="1"/>
          </p:nvPr>
        </p:nvSpPr>
        <p:spPr/>
        <p:txBody>
          <a:bodyPr/>
          <a:lstStyle/>
          <a:p>
            <a:r>
              <a:rPr lang="vi-VN" sz="2400" b="0" dirty="0">
                <a:latin typeface="Arial" pitchFamily="34" charset="0"/>
                <a:cs typeface="Arial" pitchFamily="34" charset="0"/>
              </a:rPr>
              <a:t>UX designer sau khi làm xong việc khảo sát, hiểu về người dùng và xây dựng giải pháp thì họ sẽ phải chuyển tiếp cho UI designer và visual designer tạo ra các bản mockup hoặc prototype. </a:t>
            </a:r>
            <a:endParaRPr lang="en-US" sz="2400" b="0" dirty="0" smtClean="0">
              <a:latin typeface="Arial" pitchFamily="34" charset="0"/>
              <a:cs typeface="Arial" pitchFamily="34" charset="0"/>
            </a:endParaRPr>
          </a:p>
          <a:p>
            <a:r>
              <a:rPr lang="vi-VN" sz="2400" b="0" dirty="0" smtClean="0">
                <a:latin typeface="Arial" pitchFamily="34" charset="0"/>
                <a:cs typeface="Arial" pitchFamily="34" charset="0"/>
              </a:rPr>
              <a:t>Nhà </a:t>
            </a:r>
            <a:r>
              <a:rPr lang="vi-VN" sz="2400" b="0" dirty="0">
                <a:latin typeface="Arial" pitchFamily="34" charset="0"/>
                <a:cs typeface="Arial" pitchFamily="34" charset="0"/>
              </a:rPr>
              <a:t>thiết kế UX cũng phải liên tục nói chuyện về UI và visual designer nhằm đảm bảo rằng trải nghiệm người dùng được giữ ở mức tốt nhất có thể đúng theo kế hoạch ban đầu. </a:t>
            </a:r>
            <a:endParaRPr lang="en-US" sz="2400" b="0" dirty="0" smtClean="0">
              <a:latin typeface="Arial" pitchFamily="34" charset="0"/>
              <a:cs typeface="Arial" pitchFamily="34" charset="0"/>
            </a:endParaRPr>
          </a:p>
          <a:p>
            <a:r>
              <a:rPr lang="vi-VN" sz="2400" b="0" dirty="0" smtClean="0">
                <a:latin typeface="Arial" pitchFamily="34" charset="0"/>
                <a:cs typeface="Arial" pitchFamily="34" charset="0"/>
              </a:rPr>
              <a:t>Khi </a:t>
            </a:r>
            <a:r>
              <a:rPr lang="vi-VN" sz="2400" b="0" dirty="0">
                <a:latin typeface="Arial" pitchFamily="34" charset="0"/>
                <a:cs typeface="Arial" pitchFamily="34" charset="0"/>
              </a:rPr>
              <a:t>công đoạn UI xong thì chuyển tiếp qua cho nhóm lập trình viên phát triển và đưa sản phẩm ra thực tế.</a:t>
            </a:r>
            <a:endParaRPr lang="en-US"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31</a:t>
            </a:fld>
            <a:endParaRPr lang="en-US"/>
          </a:p>
        </p:txBody>
      </p:sp>
    </p:spTree>
    <p:extLst>
      <p:ext uri="{BB962C8B-B14F-4D97-AF65-F5344CB8AC3E}">
        <p14:creationId xmlns:p14="http://schemas.microsoft.com/office/powerpoint/2010/main" val="776196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 hệ giữa UX và UI</a:t>
            </a:r>
            <a:endParaRPr lang="vi-VN" dirty="0"/>
          </a:p>
        </p:txBody>
      </p:sp>
      <p:sp>
        <p:nvSpPr>
          <p:cNvPr id="3" name="Content Placeholder 2"/>
          <p:cNvSpPr>
            <a:spLocks noGrp="1"/>
          </p:cNvSpPr>
          <p:nvPr>
            <p:ph idx="1"/>
          </p:nvPr>
        </p:nvSpPr>
        <p:spPr/>
        <p:txBody>
          <a:bodyPr/>
          <a:lstStyle/>
          <a:p>
            <a:r>
              <a:rPr lang="vi-VN" sz="2400" b="0" dirty="0"/>
              <a:t>UI và UX </a:t>
            </a:r>
            <a:r>
              <a:rPr lang="vi-VN" sz="2400" dirty="0"/>
              <a:t>không bao giờ đứng riêng rẽ</a:t>
            </a:r>
            <a:r>
              <a:rPr lang="vi-VN" sz="2400" b="0" dirty="0"/>
              <a:t> mà luôn song hành với nhau để tạo nên sản phẩm hoàn chỉnh. </a:t>
            </a:r>
            <a:endParaRPr lang="vi-VN" sz="2400" b="0" dirty="0" smtClean="0"/>
          </a:p>
          <a:p>
            <a:r>
              <a:rPr lang="vi-VN" sz="2400" b="0" dirty="0" smtClean="0"/>
              <a:t>Một </a:t>
            </a:r>
            <a:r>
              <a:rPr lang="vi-VN" sz="2400" b="0" dirty="0"/>
              <a:t>trang web với font chữ cẩu thả, màu sắc lòe loẹt, button nhỏ xíu (UI tồi) thì khó mà mang lại UX tốt cho người dùng được</a:t>
            </a:r>
            <a:endParaRPr lang="vi-VN" sz="2400" dirty="0"/>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32</a:t>
            </a:fld>
            <a:endParaRPr lang="en-US"/>
          </a:p>
        </p:txBody>
      </p:sp>
      <p:pic>
        <p:nvPicPr>
          <p:cNvPr id="1026" name="Picture 2" descr="https://toidicodedao.files.wordpress.com/2017/06/craigslist-screenshot.jpg?w=352&amp;h=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99" y="3581400"/>
            <a:ext cx="3799351" cy="302221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476750" y="4808446"/>
            <a:ext cx="4572000" cy="646331"/>
          </a:xfrm>
          <a:prstGeom prst="rect">
            <a:avLst/>
          </a:prstGeom>
        </p:spPr>
        <p:txBody>
          <a:bodyPr>
            <a:spAutoFit/>
          </a:bodyPr>
          <a:lstStyle/>
          <a:p>
            <a:r>
              <a:rPr lang="vi-VN" i="1" dirty="0" smtClean="0">
                <a:solidFill>
                  <a:srgbClr val="767676"/>
                </a:solidFill>
                <a:latin typeface="Noto Sans"/>
              </a:rPr>
              <a:t>Trang</a:t>
            </a:r>
            <a:r>
              <a:rPr lang="vi-VN" i="1" dirty="0">
                <a:solidFill>
                  <a:srgbClr val="767676"/>
                </a:solidFill>
                <a:latin typeface="Noto Sans"/>
              </a:rPr>
              <a:t> </a:t>
            </a:r>
            <a:r>
              <a:rPr lang="vi-VN" i="1" u="sng" dirty="0">
                <a:solidFill>
                  <a:srgbClr val="24890D"/>
                </a:solidFill>
                <a:latin typeface="Noto Sans"/>
                <a:hlinkClick r:id="rId3"/>
              </a:rPr>
              <a:t>web Craiglist</a:t>
            </a:r>
            <a:r>
              <a:rPr lang="vi-VN" i="1" dirty="0">
                <a:solidFill>
                  <a:srgbClr val="767676"/>
                </a:solidFill>
                <a:latin typeface="Noto Sans"/>
              </a:rPr>
              <a:t>, UI </a:t>
            </a:r>
            <a:r>
              <a:rPr lang="vi-VN" i="1" dirty="0" smtClean="0">
                <a:solidFill>
                  <a:srgbClr val="767676"/>
                </a:solidFill>
                <a:latin typeface="Noto Sans"/>
              </a:rPr>
              <a:t>xấu nhưng </a:t>
            </a:r>
            <a:r>
              <a:rPr lang="vi-VN" i="1" dirty="0">
                <a:solidFill>
                  <a:srgbClr val="767676"/>
                </a:solidFill>
                <a:latin typeface="Noto Sans"/>
              </a:rPr>
              <a:t>do UX khá ổn nên vẫn thu hút được người dùng</a:t>
            </a:r>
            <a:endParaRPr lang="vi-VN" dirty="0"/>
          </a:p>
        </p:txBody>
      </p:sp>
    </p:spTree>
    <p:extLst>
      <p:ext uri="{BB962C8B-B14F-4D97-AF65-F5344CB8AC3E}">
        <p14:creationId xmlns:p14="http://schemas.microsoft.com/office/powerpoint/2010/main" val="4159892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a:t> </a:t>
            </a:r>
            <a:r>
              <a:rPr lang="en-US" dirty="0" err="1" smtClean="0"/>
              <a:t>công</a:t>
            </a:r>
            <a:r>
              <a:rPr lang="en-US" dirty="0"/>
              <a:t> </a:t>
            </a:r>
            <a:r>
              <a:rPr lang="en-US" dirty="0" err="1" smtClean="0"/>
              <a:t>cụ</a:t>
            </a:r>
            <a:r>
              <a:rPr lang="en-US" dirty="0"/>
              <a:t> </a:t>
            </a:r>
            <a:r>
              <a:rPr lang="en-US" dirty="0" err="1" smtClean="0"/>
              <a:t>thiết</a:t>
            </a:r>
            <a:r>
              <a:rPr lang="en-US" dirty="0"/>
              <a:t> </a:t>
            </a:r>
            <a:r>
              <a:rPr lang="en-US" dirty="0" err="1" smtClean="0"/>
              <a:t>kế</a:t>
            </a:r>
            <a:r>
              <a:rPr lang="en-US" dirty="0" smtClean="0"/>
              <a:t> UI</a:t>
            </a:r>
            <a:endParaRPr lang="en-US" dirty="0"/>
          </a:p>
        </p:txBody>
      </p:sp>
      <p:sp>
        <p:nvSpPr>
          <p:cNvPr id="3" name="Content Placeholder 2"/>
          <p:cNvSpPr>
            <a:spLocks noGrp="1"/>
          </p:cNvSpPr>
          <p:nvPr>
            <p:ph idx="1"/>
          </p:nvPr>
        </p:nvSpPr>
        <p:spPr/>
        <p:txBody>
          <a:bodyPr/>
          <a:lstStyle/>
          <a:p>
            <a:r>
              <a:rPr lang="en-US" sz="2400" b="0" dirty="0">
                <a:latin typeface="Arial" pitchFamily="34" charset="0"/>
                <a:cs typeface="Arial" pitchFamily="34" charset="0"/>
              </a:rPr>
              <a:t>Photoshop </a:t>
            </a:r>
            <a:r>
              <a:rPr lang="en-US" sz="2400" b="0" dirty="0" err="1" smtClean="0">
                <a:latin typeface="Arial" pitchFamily="34" charset="0"/>
                <a:cs typeface="Arial" pitchFamily="34" charset="0"/>
              </a:rPr>
              <a:t>là</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một</a:t>
            </a:r>
            <a:r>
              <a:rPr lang="en-US" sz="2400" b="0" dirty="0" smtClean="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những</a:t>
            </a:r>
            <a:r>
              <a:rPr lang="en-US" sz="2400" b="0" dirty="0">
                <a:latin typeface="Arial" pitchFamily="34" charset="0"/>
                <a:cs typeface="Arial" pitchFamily="34" charset="0"/>
              </a:rPr>
              <a:t> </a:t>
            </a:r>
            <a:r>
              <a:rPr lang="en-US" sz="2400" b="0" dirty="0" err="1">
                <a:latin typeface="Arial" pitchFamily="34" charset="0"/>
                <a:cs typeface="Arial" pitchFamily="34" charset="0"/>
              </a:rPr>
              <a:t>công</a:t>
            </a:r>
            <a:r>
              <a:rPr lang="en-US" sz="2400" b="0" dirty="0">
                <a:latin typeface="Arial" pitchFamily="34" charset="0"/>
                <a:cs typeface="Arial" pitchFamily="34" charset="0"/>
              </a:rPr>
              <a:t> </a:t>
            </a:r>
            <a:r>
              <a:rPr lang="en-US" sz="2400" b="0" dirty="0" err="1">
                <a:latin typeface="Arial" pitchFamily="34" charset="0"/>
                <a:cs typeface="Arial" pitchFamily="34" charset="0"/>
              </a:rPr>
              <a:t>cụ</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phổ</a:t>
            </a:r>
            <a:r>
              <a:rPr lang="en-US" sz="2400" b="0" dirty="0">
                <a:latin typeface="Arial" pitchFamily="34" charset="0"/>
                <a:cs typeface="Arial" pitchFamily="34" charset="0"/>
              </a:rPr>
              <a:t> </a:t>
            </a:r>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nhất</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thế</a:t>
            </a:r>
            <a:r>
              <a:rPr lang="en-US" sz="2400" b="0" dirty="0">
                <a:latin typeface="Arial" pitchFamily="34" charset="0"/>
                <a:cs typeface="Arial" pitchFamily="34" charset="0"/>
              </a:rPr>
              <a:t> </a:t>
            </a:r>
            <a:r>
              <a:rPr lang="en-US" sz="2400" b="0" dirty="0" err="1">
                <a:latin typeface="Arial" pitchFamily="34" charset="0"/>
                <a:cs typeface="Arial" pitchFamily="34" charset="0"/>
              </a:rPr>
              <a:t>giới</a:t>
            </a:r>
            <a:r>
              <a:rPr lang="en-US" sz="2400" b="0" dirty="0">
                <a:latin typeface="Arial" pitchFamily="34" charset="0"/>
                <a:cs typeface="Arial" pitchFamily="34" charset="0"/>
              </a:rPr>
              <a:t>. </a:t>
            </a:r>
            <a:r>
              <a:rPr lang="en-US" sz="2400" b="0" dirty="0" err="1">
                <a:latin typeface="Arial" pitchFamily="34" charset="0"/>
                <a:cs typeface="Arial" pitchFamily="34" charset="0"/>
              </a:rPr>
              <a:t>Nó</a:t>
            </a:r>
            <a:r>
              <a:rPr lang="en-US" sz="2400" b="0" dirty="0">
                <a:latin typeface="Arial" pitchFamily="34" charset="0"/>
                <a:cs typeface="Arial" pitchFamily="34" charset="0"/>
              </a:rPr>
              <a:t> </a:t>
            </a:r>
            <a:r>
              <a:rPr lang="en-US" sz="2400" b="0" dirty="0" err="1">
                <a:latin typeface="Arial" pitchFamily="34" charset="0"/>
                <a:cs typeface="Arial" pitchFamily="34" charset="0"/>
              </a:rPr>
              <a:t>không</a:t>
            </a:r>
            <a:r>
              <a:rPr lang="en-US" sz="2400" b="0" dirty="0">
                <a:latin typeface="Arial" pitchFamily="34" charset="0"/>
                <a:cs typeface="Arial" pitchFamily="34" charset="0"/>
              </a:rPr>
              <a:t> </a:t>
            </a:r>
            <a:r>
              <a:rPr lang="en-US" sz="2400" b="0" dirty="0" err="1">
                <a:latin typeface="Arial" pitchFamily="34" charset="0"/>
                <a:cs typeface="Arial" pitchFamily="34" charset="0"/>
              </a:rPr>
              <a:t>chỉ</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a:t>
            </a:r>
            <a:r>
              <a:rPr lang="en-US" sz="2400" b="0" dirty="0" err="1">
                <a:latin typeface="Arial" pitchFamily="34" charset="0"/>
                <a:cs typeface="Arial" pitchFamily="34" charset="0"/>
              </a:rPr>
              <a:t>phép</a:t>
            </a:r>
            <a:r>
              <a:rPr lang="en-US" sz="2400" b="0" dirty="0">
                <a:latin typeface="Arial" pitchFamily="34" charset="0"/>
                <a:cs typeface="Arial" pitchFamily="34" charset="0"/>
              </a:rPr>
              <a:t> </a:t>
            </a:r>
            <a:r>
              <a:rPr lang="en-US" sz="2400" b="0" dirty="0" err="1">
                <a:latin typeface="Arial" pitchFamily="34" charset="0"/>
                <a:cs typeface="Arial" pitchFamily="34" charset="0"/>
              </a:rPr>
              <a:t>bạn</a:t>
            </a:r>
            <a:r>
              <a:rPr lang="en-US" sz="2400" b="0" dirty="0">
                <a:latin typeface="Arial" pitchFamily="34" charset="0"/>
                <a:cs typeface="Arial" pitchFamily="34" charset="0"/>
              </a:rPr>
              <a:t> </a:t>
            </a:r>
            <a:r>
              <a:rPr lang="en-US" sz="2400" b="0" dirty="0" err="1">
                <a:latin typeface="Arial" pitchFamily="34" charset="0"/>
                <a:cs typeface="Arial" pitchFamily="34" charset="0"/>
              </a:rPr>
              <a:t>tạo</a:t>
            </a:r>
            <a:r>
              <a:rPr lang="en-US" sz="2400" b="0" dirty="0">
                <a:latin typeface="Arial" pitchFamily="34" charset="0"/>
                <a:cs typeface="Arial" pitchFamily="34" charset="0"/>
              </a:rPr>
              <a:t> </a:t>
            </a:r>
            <a:r>
              <a:rPr lang="en-US" sz="2400" b="0" dirty="0" err="1">
                <a:latin typeface="Arial" pitchFamily="34" charset="0"/>
                <a:cs typeface="Arial" pitchFamily="34" charset="0"/>
              </a:rPr>
              <a:t>ra</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mà</a:t>
            </a:r>
            <a:r>
              <a:rPr lang="en-US" sz="2400" b="0" dirty="0">
                <a:latin typeface="Arial" pitchFamily="34" charset="0"/>
                <a:cs typeface="Arial" pitchFamily="34" charset="0"/>
              </a:rPr>
              <a:t> </a:t>
            </a:r>
            <a:r>
              <a:rPr lang="en-US" sz="2400" b="0" dirty="0" err="1">
                <a:latin typeface="Arial" pitchFamily="34" charset="0"/>
                <a:cs typeface="Arial" pitchFamily="34" charset="0"/>
              </a:rPr>
              <a:t>còn</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a:t>
            </a:r>
            <a:r>
              <a:rPr lang="en-US" sz="2400" b="0" dirty="0" err="1">
                <a:latin typeface="Arial" pitchFamily="34" charset="0"/>
                <a:cs typeface="Arial" pitchFamily="34" charset="0"/>
              </a:rPr>
              <a:t>phép</a:t>
            </a:r>
            <a:r>
              <a:rPr lang="en-US" sz="2400" b="0" dirty="0">
                <a:latin typeface="Arial" pitchFamily="34" charset="0"/>
                <a:cs typeface="Arial" pitchFamily="34" charset="0"/>
              </a:rPr>
              <a:t> chia </a:t>
            </a:r>
            <a:r>
              <a:rPr lang="en-US" sz="2400" b="0" dirty="0" err="1">
                <a:latin typeface="Arial" pitchFamily="34" charset="0"/>
                <a:cs typeface="Arial" pitchFamily="34" charset="0"/>
              </a:rPr>
              <a:t>sẻ</a:t>
            </a:r>
            <a:r>
              <a:rPr lang="en-US" sz="2400" b="0" dirty="0">
                <a:latin typeface="Arial" pitchFamily="34" charset="0"/>
                <a:cs typeface="Arial" pitchFamily="34" charset="0"/>
              </a:rPr>
              <a:t> </a:t>
            </a:r>
            <a:r>
              <a:rPr lang="en-US" sz="2400" b="0" dirty="0" err="1">
                <a:latin typeface="Arial" pitchFamily="34" charset="0"/>
                <a:cs typeface="Arial" pitchFamily="34" charset="0"/>
              </a:rPr>
              <a:t>thành</a:t>
            </a:r>
            <a:r>
              <a:rPr lang="en-US" sz="2400" b="0" dirty="0">
                <a:latin typeface="Arial" pitchFamily="34" charset="0"/>
                <a:cs typeface="Arial" pitchFamily="34" charset="0"/>
              </a:rPr>
              <a:t> </a:t>
            </a:r>
            <a:r>
              <a:rPr lang="en-US" sz="2400" b="0" dirty="0" err="1">
                <a:latin typeface="Arial" pitchFamily="34" charset="0"/>
                <a:cs typeface="Arial" pitchFamily="34" charset="0"/>
              </a:rPr>
              <a:t>quả</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bạn</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qua Creative Cloud.</a:t>
            </a:r>
            <a:endParaRPr lang="en-US" sz="2400" b="0" dirty="0" smtClean="0">
              <a:latin typeface="Arial" pitchFamily="34" charset="0"/>
              <a:cs typeface="Arial" pitchFamily="34" charset="0"/>
            </a:endParaRPr>
          </a:p>
          <a:p>
            <a:r>
              <a:rPr lang="vi-VN" sz="2400" b="0" dirty="0" smtClean="0">
                <a:latin typeface="Arial" pitchFamily="34" charset="0"/>
                <a:cs typeface="Arial" pitchFamily="34" charset="0"/>
              </a:rPr>
              <a:t>Flinto </a:t>
            </a:r>
            <a:r>
              <a:rPr lang="vi-VN" sz="2400" b="0" dirty="0">
                <a:latin typeface="Arial" pitchFamily="34" charset="0"/>
                <a:cs typeface="Arial" pitchFamily="34" charset="0"/>
              </a:rPr>
              <a:t>là một phần mềm phổ biến khác được dùng để tạo ra các bản mẫu phần mềm cho nền tảng iOS và </a:t>
            </a:r>
            <a:r>
              <a:rPr lang="vi-VN" sz="2400" b="0" dirty="0" smtClean="0">
                <a:latin typeface="Arial" pitchFamily="34" charset="0"/>
                <a:cs typeface="Arial" pitchFamily="34" charset="0"/>
              </a:rPr>
              <a:t>Android,</a:t>
            </a:r>
            <a:r>
              <a:rPr lang="en-US" sz="2400" b="0" dirty="0" smtClean="0">
                <a:latin typeface="Arial" pitchFamily="34" charset="0"/>
                <a:cs typeface="Arial" pitchFamily="34" charset="0"/>
              </a:rPr>
              <a:t> c</a:t>
            </a:r>
            <a:r>
              <a:rPr lang="vi-VN" sz="2400" b="0" dirty="0" smtClean="0">
                <a:latin typeface="Arial" pitchFamily="34" charset="0"/>
                <a:cs typeface="Arial" pitchFamily="34" charset="0"/>
              </a:rPr>
              <a:t>ông </a:t>
            </a:r>
            <a:r>
              <a:rPr lang="vi-VN" sz="2400" b="0" dirty="0">
                <a:latin typeface="Arial" pitchFamily="34" charset="0"/>
                <a:cs typeface="Arial" pitchFamily="34" charset="0"/>
              </a:rPr>
              <a:t>cụ này giúp bạn test ứng dụng trong thế giới thực. </a:t>
            </a:r>
            <a:endParaRPr lang="en-US" sz="2400" b="0" dirty="0" smtClean="0">
              <a:latin typeface="Arial" pitchFamily="34" charset="0"/>
              <a:cs typeface="Arial" pitchFamily="34" charset="0"/>
            </a:endParaRPr>
          </a:p>
          <a:p>
            <a:r>
              <a:rPr lang="vi-VN" sz="2400" b="0" dirty="0" smtClean="0">
                <a:latin typeface="Arial" pitchFamily="34" charset="0"/>
                <a:cs typeface="Arial" pitchFamily="34" charset="0"/>
              </a:rPr>
              <a:t>Phần </a:t>
            </a:r>
            <a:r>
              <a:rPr lang="vi-VN" sz="2400" b="0" dirty="0">
                <a:latin typeface="Arial" pitchFamily="34" charset="0"/>
                <a:cs typeface="Arial" pitchFamily="34" charset="0"/>
              </a:rPr>
              <a:t>mềm Icon Slate cho phép bạn tạo các biểu tượng, xuất chúng ra bất cứ định dạng nào cho ứng dụng mobile hoặc </a:t>
            </a:r>
            <a:r>
              <a:rPr lang="vi-VN" sz="2400" b="0" dirty="0" smtClean="0">
                <a:latin typeface="Arial" pitchFamily="34" charset="0"/>
                <a:cs typeface="Arial" pitchFamily="34" charset="0"/>
              </a:rPr>
              <a:t>desktop</a:t>
            </a:r>
            <a:endParaRPr lang="en-US"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B9CB11C-B05E-42CA-A7CD-DB781FE213AA}"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33</a:t>
            </a:fld>
            <a:endParaRPr lang="en-US"/>
          </a:p>
        </p:txBody>
      </p:sp>
    </p:spTree>
    <p:extLst>
      <p:ext uri="{BB962C8B-B14F-4D97-AF65-F5344CB8AC3E}">
        <p14:creationId xmlns:p14="http://schemas.microsoft.com/office/powerpoint/2010/main" val="3787678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Tổng kết bài</a:t>
            </a:r>
            <a:endParaRPr lang="en-US"/>
          </a:p>
        </p:txBody>
      </p:sp>
      <p:sp>
        <p:nvSpPr>
          <p:cNvPr id="3" name="Content Placeholder 2"/>
          <p:cNvSpPr>
            <a:spLocks noGrp="1"/>
          </p:cNvSpPr>
          <p:nvPr>
            <p:ph idx="1"/>
          </p:nvPr>
        </p:nvSpPr>
        <p:spPr/>
        <p:txBody>
          <a:bodyPr/>
          <a:lstStyle/>
          <a:p>
            <a:pPr>
              <a:lnSpc>
                <a:spcPct val="120000"/>
              </a:lnSpc>
            </a:pPr>
            <a:r>
              <a:rPr lang="en-US" sz="2000" b="0" smtClean="0">
                <a:latin typeface="Arial" pitchFamily="34" charset="0"/>
                <a:cs typeface="Arial" pitchFamily="34" charset="0"/>
              </a:rPr>
              <a:t>Giới thiệu một vài định nghĩa về HCI, UI. </a:t>
            </a:r>
          </a:p>
          <a:p>
            <a:pPr>
              <a:lnSpc>
                <a:spcPct val="120000"/>
              </a:lnSpc>
            </a:pPr>
            <a:r>
              <a:rPr lang="en-US" sz="2000" b="0" smtClean="0">
                <a:latin typeface="Arial" pitchFamily="34" charset="0"/>
                <a:cs typeface="Arial" pitchFamily="34" charset="0"/>
              </a:rPr>
              <a:t>HCI là sự kết hợp, mở rộng hai lĩnh vực khoa học máy tính và tâm lý học. HCI là đa lĩnh vực, nó sử dụng tri thức của nhiều ngành khoa học khác nhau.</a:t>
            </a:r>
          </a:p>
          <a:p>
            <a:pPr>
              <a:lnSpc>
                <a:spcPct val="120000"/>
              </a:lnSpc>
            </a:pPr>
            <a:r>
              <a:rPr lang="en-US" sz="2000" b="0" smtClean="0">
                <a:latin typeface="Arial" pitchFamily="34" charset="0"/>
                <a:cs typeface="Arial" pitchFamily="34" charset="0"/>
              </a:rPr>
              <a:t>Tầm quan trọng đặc biệt của UI được thiết kế tốt</a:t>
            </a:r>
          </a:p>
          <a:p>
            <a:pPr>
              <a:lnSpc>
                <a:spcPct val="120000"/>
              </a:lnSpc>
            </a:pPr>
            <a:r>
              <a:rPr lang="en-US" sz="2000" b="0" smtClean="0">
                <a:latin typeface="Arial" pitchFamily="34" charset="0"/>
                <a:cs typeface="Arial" pitchFamily="34" charset="0"/>
              </a:rPr>
              <a:t>Các lĩnh vực liên quan của UI là khá rộng</a:t>
            </a:r>
          </a:p>
          <a:p>
            <a:pPr>
              <a:lnSpc>
                <a:spcPct val="120000"/>
              </a:lnSpc>
            </a:pPr>
            <a:r>
              <a:rPr lang="en-US" sz="2000" b="0" smtClean="0">
                <a:latin typeface="Arial" pitchFamily="34" charset="0"/>
                <a:cs typeface="Arial" pitchFamily="34" charset="0"/>
              </a:rPr>
              <a:t>Môn học này tập trung vào một số vấn đề liên quan đến phân tích, thiết kế và phát triển giao diện người sử dụng đồ họa. Từ đó giúp cho sinh viên có thể tự tạo ra những giao diện tốt, phù hợp với từng phần mềm.</a:t>
            </a:r>
          </a:p>
          <a:p>
            <a:pPr>
              <a:lnSpc>
                <a:spcPct val="120000"/>
              </a:lnSpc>
            </a:pPr>
            <a:endParaRPr lang="en-US" sz="2000" b="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26E9BFD7-E55C-431E-AC25-3BA179930F3B}"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Thank You!</a:t>
            </a:r>
          </a:p>
        </p:txBody>
      </p:sp>
      <p:sp>
        <p:nvSpPr>
          <p:cNvPr id="3" name="Date Placeholder 2"/>
          <p:cNvSpPr>
            <a:spLocks noGrp="1"/>
          </p:cNvSpPr>
          <p:nvPr>
            <p:ph type="dt" sz="half" idx="2"/>
          </p:nvPr>
        </p:nvSpPr>
        <p:spPr/>
        <p:txBody>
          <a:bodyPr/>
          <a:lstStyle/>
          <a:p>
            <a:fld id="{C1B9A247-82B7-4FE2-9034-AEAA9CF0B6B5}" type="datetime1">
              <a:rPr lang="en-US" smtClean="0"/>
              <a:t>8/21/2018</a:t>
            </a:fld>
            <a:endParaRPr lang="en-US"/>
          </a:p>
        </p:txBody>
      </p:sp>
      <p:sp>
        <p:nvSpPr>
          <p:cNvPr id="4" name="Slide Number Placeholder 3"/>
          <p:cNvSpPr>
            <a:spLocks noGrp="1"/>
          </p:cNvSpPr>
          <p:nvPr>
            <p:ph type="sldNum" sz="quarter" idx="4"/>
          </p:nvPr>
        </p:nvSpPr>
        <p:spPr/>
        <p:txBody>
          <a:bodyPr/>
          <a:lstStyle/>
          <a:p>
            <a:fld id="{79963460-0769-411E-87EA-8CDCF0607346}" type="slidenum">
              <a:rPr lang="en-US" smtClean="0"/>
              <a:pPr/>
              <a:t>35</a:t>
            </a:fld>
            <a:endParaRPr lang="en-US"/>
          </a:p>
        </p:txBody>
      </p:sp>
      <p:sp>
        <p:nvSpPr>
          <p:cNvPr id="5" name="Footer Placeholder 4"/>
          <p:cNvSpPr>
            <a:spLocks noGrp="1"/>
          </p:cNvSpPr>
          <p:nvPr>
            <p:ph type="ftr" sz="quarter" idx="3"/>
          </p:nvPr>
        </p:nvSpPr>
        <p:spPr/>
        <p:txBody>
          <a:bodyPr/>
          <a:lstStyle/>
          <a:p>
            <a:r>
              <a:rPr lang="en-US" smtClean="0"/>
              <a:t>ntphuong-cnpm</a:t>
            </a:r>
            <a:endParaRPr lang="en-US"/>
          </a:p>
        </p:txBody>
      </p:sp>
      <p:pic>
        <p:nvPicPr>
          <p:cNvPr id="6" name="Picture 2" descr="http://www.ictu.edu.vn/attachments/article/149/LogoICTU.jpg"/>
          <p:cNvPicPr>
            <a:picLocks noChangeAspect="1" noChangeArrowheads="1"/>
          </p:cNvPicPr>
          <p:nvPr/>
        </p:nvPicPr>
        <p:blipFill>
          <a:blip r:embed="rId2"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Tài liệu môn học</a:t>
            </a:r>
            <a:endParaRPr lang="en-US"/>
          </a:p>
        </p:txBody>
      </p:sp>
      <p:sp>
        <p:nvSpPr>
          <p:cNvPr id="3" name="Content Placeholder 2"/>
          <p:cNvSpPr>
            <a:spLocks noGrp="1"/>
          </p:cNvSpPr>
          <p:nvPr>
            <p:ph idx="1"/>
          </p:nvPr>
        </p:nvSpPr>
        <p:spPr>
          <a:xfrm>
            <a:off x="914400" y="1219200"/>
            <a:ext cx="7162800" cy="5105400"/>
          </a:xfrm>
        </p:spPr>
        <p:txBody>
          <a:bodyPr/>
          <a:lstStyle/>
          <a:p>
            <a:pPr>
              <a:buNone/>
            </a:pPr>
            <a:r>
              <a:rPr lang="en-US" sz="2400" dirty="0">
                <a:latin typeface="Arial" pitchFamily="34" charset="0"/>
                <a:cs typeface="Arial" pitchFamily="34" charset="0"/>
              </a:rPr>
              <a:t>Tài liệu học:</a:t>
            </a:r>
          </a:p>
          <a:p>
            <a:r>
              <a:rPr lang="en-US" sz="2000" b="0" dirty="0" smtClean="0">
                <a:latin typeface="Arial" pitchFamily="34" charset="0"/>
                <a:cs typeface="Arial" pitchFamily="34" charset="0"/>
              </a:rPr>
              <a:t>Tài liệu biên soạn (</a:t>
            </a:r>
            <a:r>
              <a:rPr lang="en-US" sz="2000" b="0" dirty="0" err="1" smtClean="0">
                <a:latin typeface="Arial" pitchFamily="34" charset="0"/>
                <a:cs typeface="Arial" pitchFamily="34" charset="0"/>
              </a:rPr>
              <a:t>pptx</a:t>
            </a:r>
            <a:r>
              <a:rPr lang="en-US" sz="2000" b="0" dirty="0" smtClean="0">
                <a:latin typeface="Arial" pitchFamily="34" charset="0"/>
                <a:cs typeface="Arial" pitchFamily="34" charset="0"/>
              </a:rPr>
              <a:t>)</a:t>
            </a:r>
          </a:p>
          <a:p>
            <a:r>
              <a:rPr lang="en-US" sz="2000" b="0" dirty="0" smtClean="0">
                <a:latin typeface="Arial" pitchFamily="34" charset="0"/>
                <a:cs typeface="Arial" pitchFamily="34" charset="0"/>
              </a:rPr>
              <a:t>Bài giảng (doc)</a:t>
            </a:r>
          </a:p>
          <a:p>
            <a:pPr>
              <a:buNone/>
            </a:pPr>
            <a:r>
              <a:rPr lang="en-US" sz="2400" dirty="0">
                <a:latin typeface="Arial" pitchFamily="34" charset="0"/>
                <a:cs typeface="Arial" pitchFamily="34" charset="0"/>
              </a:rPr>
              <a:t>Tài liệu tham khảo chính:</a:t>
            </a:r>
          </a:p>
          <a:p>
            <a:r>
              <a:rPr lang="en-US" sz="2000" b="0" dirty="0" smtClean="0">
                <a:latin typeface="Arial" pitchFamily="34" charset="0"/>
                <a:cs typeface="Arial" pitchFamily="34" charset="0"/>
              </a:rPr>
              <a:t>Đặng Văn Đức, 2006 </a:t>
            </a:r>
            <a:r>
              <a:rPr lang="en-US" sz="2000" b="0" i="1" dirty="0" smtClean="0">
                <a:latin typeface="Arial" pitchFamily="34" charset="0"/>
                <a:cs typeface="Arial" pitchFamily="34" charset="0"/>
              </a:rPr>
              <a:t>Human computer interaction</a:t>
            </a:r>
            <a:endParaRPr lang="en-US" sz="2000" b="0" dirty="0" smtClean="0">
              <a:latin typeface="Arial" pitchFamily="34" charset="0"/>
              <a:cs typeface="Arial" pitchFamily="34" charset="0"/>
            </a:endParaRPr>
          </a:p>
          <a:p>
            <a:r>
              <a:rPr lang="en-US" sz="2000" b="0" dirty="0" smtClean="0">
                <a:latin typeface="Arial" pitchFamily="34" charset="0"/>
                <a:cs typeface="Arial" pitchFamily="34" charset="0"/>
              </a:rPr>
              <a:t>Wilbert O. </a:t>
            </a:r>
            <a:r>
              <a:rPr lang="en-US" sz="2000" b="0" dirty="0" err="1" smtClean="0">
                <a:latin typeface="Arial" pitchFamily="34" charset="0"/>
                <a:cs typeface="Arial" pitchFamily="34" charset="0"/>
              </a:rPr>
              <a:t>Galitz</a:t>
            </a:r>
            <a:r>
              <a:rPr lang="en-US" sz="2000" b="0" dirty="0" smtClean="0">
                <a:latin typeface="Arial" pitchFamily="34" charset="0"/>
                <a:cs typeface="Arial" pitchFamily="34" charset="0"/>
              </a:rPr>
              <a:t> , 2002, </a:t>
            </a:r>
            <a:r>
              <a:rPr lang="en-US" sz="2000" b="0" i="1" dirty="0" smtClean="0">
                <a:latin typeface="Arial" pitchFamily="34" charset="0"/>
                <a:cs typeface="Arial" pitchFamily="34" charset="0"/>
              </a:rPr>
              <a:t>The Essential Guide to User Interface Design-An Introduction to GUI Design Principles and Techniques,</a:t>
            </a:r>
            <a:r>
              <a:rPr lang="en-US" sz="2000" b="0" dirty="0" smtClean="0">
                <a:latin typeface="Arial" pitchFamily="34" charset="0"/>
                <a:cs typeface="Arial" pitchFamily="34" charset="0"/>
              </a:rPr>
              <a:t> </a:t>
            </a:r>
          </a:p>
          <a:p>
            <a:pPr>
              <a:buNone/>
            </a:pPr>
            <a:r>
              <a:rPr lang="en-US" sz="2400" dirty="0" smtClean="0">
                <a:latin typeface="Arial" pitchFamily="34" charset="0"/>
                <a:cs typeface="Arial" pitchFamily="34" charset="0"/>
              </a:rPr>
              <a:t>Thực </a:t>
            </a:r>
            <a:r>
              <a:rPr lang="en-US" sz="2400" dirty="0">
                <a:latin typeface="Arial" pitchFamily="34" charset="0"/>
                <a:cs typeface="Arial" pitchFamily="34" charset="0"/>
              </a:rPr>
              <a:t>hành:</a:t>
            </a:r>
          </a:p>
          <a:p>
            <a:r>
              <a:rPr lang="en-US" sz="2000" b="0" dirty="0" err="1" smtClean="0">
                <a:latin typeface="Arial" pitchFamily="34" charset="0"/>
                <a:cs typeface="Arial" pitchFamily="34" charset="0"/>
              </a:rPr>
              <a:t>Caretta</a:t>
            </a:r>
            <a:r>
              <a:rPr lang="en-US" sz="2000" b="0" dirty="0" smtClean="0">
                <a:latin typeface="Arial" pitchFamily="34" charset="0"/>
                <a:cs typeface="Arial" pitchFamily="34" charset="0"/>
              </a:rPr>
              <a:t> Software, </a:t>
            </a:r>
            <a:r>
              <a:rPr lang="en-US" sz="2000" b="0" i="1" dirty="0" smtClean="0">
                <a:latin typeface="Arial" pitchFamily="34" charset="0"/>
                <a:cs typeface="Arial" pitchFamily="34" charset="0"/>
              </a:rPr>
              <a:t>GUI Design Studio</a:t>
            </a:r>
            <a:r>
              <a:rPr lang="en-US" sz="2000" b="0" dirty="0" smtClean="0">
                <a:latin typeface="Arial" pitchFamily="34" charset="0"/>
                <a:cs typeface="Arial" pitchFamily="34" charset="0"/>
              </a:rPr>
              <a:t>, 2009.</a:t>
            </a:r>
          </a:p>
          <a:p>
            <a:r>
              <a:rPr lang="en-US" sz="2000" b="0" dirty="0" smtClean="0">
                <a:latin typeface="Arial" pitchFamily="34" charset="0"/>
                <a:cs typeface="Arial" pitchFamily="34" charset="0"/>
              </a:rPr>
              <a:t>Microsoft .NET</a:t>
            </a:r>
          </a:p>
          <a:p>
            <a:r>
              <a:rPr lang="en-US" sz="2000" b="0" dirty="0" smtClean="0">
                <a:latin typeface="Arial" pitchFamily="34" charset="0"/>
                <a:cs typeface="Arial" pitchFamily="34" charset="0"/>
              </a:rPr>
              <a:t>Photoshop</a:t>
            </a:r>
          </a:p>
          <a:p>
            <a:pPr marL="0" indent="0">
              <a:buNone/>
            </a:pPr>
            <a:endParaRPr lang="en-US" sz="2000" b="0" dirty="0" smtClean="0">
              <a:latin typeface="Arial" pitchFamily="34" charset="0"/>
              <a:cs typeface="Arial" pitchFamily="34" charset="0"/>
            </a:endParaRPr>
          </a:p>
          <a:p>
            <a:pPr>
              <a:buNone/>
            </a:pPr>
            <a:endParaRPr lang="en-US" sz="20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FE5BADC9-5C3D-45C9-997E-02C5213E873D}"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Yêu cầu môn học</a:t>
            </a:r>
            <a:endParaRPr lang="en-US"/>
          </a:p>
        </p:txBody>
      </p:sp>
      <p:sp>
        <p:nvSpPr>
          <p:cNvPr id="3" name="Content Placeholder 2"/>
          <p:cNvSpPr>
            <a:spLocks noGrp="1"/>
          </p:cNvSpPr>
          <p:nvPr>
            <p:ph idx="1"/>
          </p:nvPr>
        </p:nvSpPr>
        <p:spPr>
          <a:xfrm>
            <a:off x="762000" y="1295400"/>
            <a:ext cx="7924800" cy="5029200"/>
          </a:xfrm>
        </p:spPr>
        <p:txBody>
          <a:bodyPr/>
          <a:lstStyle/>
          <a:p>
            <a:r>
              <a:rPr lang="en-US" sz="2400" b="0" dirty="0" err="1" smtClean="0">
                <a:latin typeface="Arial" pitchFamily="34" charset="0"/>
                <a:cs typeface="Arial" pitchFamily="34" charset="0"/>
              </a:rPr>
              <a:t>Nhiệm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vụ</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học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viên</a:t>
            </a:r>
            <a:endParaRPr lang="en-US" sz="2400" b="0" dirty="0" smtClean="0">
              <a:latin typeface="Arial" pitchFamily="34" charset="0"/>
              <a:cs typeface="Arial" pitchFamily="34" charset="0"/>
            </a:endParaRPr>
          </a:p>
          <a:p>
            <a:pPr lvl="1"/>
            <a:r>
              <a:rPr lang="en-US" sz="2000" dirty="0" err="1" smtClean="0">
                <a:latin typeface="Arial" pitchFamily="34" charset="0"/>
                <a:cs typeface="Arial" pitchFamily="34" charset="0"/>
              </a:rPr>
              <a:t>Tham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lớp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học</a:t>
            </a:r>
            <a:endParaRPr lang="en-US" sz="2000" dirty="0" smtClean="0">
              <a:latin typeface="Arial" pitchFamily="34" charset="0"/>
              <a:cs typeface="Arial" pitchFamily="34" charset="0"/>
            </a:endParaRPr>
          </a:p>
          <a:p>
            <a:pPr lvl="1"/>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cứu</a:t>
            </a:r>
            <a:endParaRPr lang="en-US" sz="2000" dirty="0" smtClean="0">
              <a:latin typeface="Arial" pitchFamily="34" charset="0"/>
              <a:cs typeface="Arial" pitchFamily="34" charset="0"/>
            </a:endParaRPr>
          </a:p>
          <a:p>
            <a:pPr lvl="1"/>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endParaRPr lang="en-US" sz="2000" dirty="0" smtClean="0">
              <a:latin typeface="Arial" pitchFamily="34" charset="0"/>
              <a:cs typeface="Arial" pitchFamily="34" charset="0"/>
            </a:endParaRPr>
          </a:p>
          <a:p>
            <a:pPr lvl="1"/>
            <a:endParaRPr lang="en-US" sz="2400" dirty="0" smtClean="0">
              <a:latin typeface="Arial" pitchFamily="34" charset="0"/>
              <a:cs typeface="Arial" pitchFamily="34" charset="0"/>
            </a:endParaRPr>
          </a:p>
          <a:p>
            <a:r>
              <a:rPr lang="en-US" sz="2400" b="0" dirty="0" err="1" smtClean="0">
                <a:latin typeface="Arial" pitchFamily="34" charset="0"/>
                <a:cs typeface="Arial" pitchFamily="34" charset="0"/>
              </a:rPr>
              <a:t>Đánh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giá</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kết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quả</a:t>
            </a:r>
            <a:endParaRPr lang="en-US" sz="2400" b="0" dirty="0" smtClean="0">
              <a:latin typeface="Arial" pitchFamily="34" charset="0"/>
              <a:cs typeface="Arial" pitchFamily="34" charset="0"/>
            </a:endParaRPr>
          </a:p>
          <a:p>
            <a:pPr marL="400050" lvl="1" indent="0">
              <a:buNone/>
            </a:pPr>
            <a:r>
              <a:rPr lang="it-IT" sz="2000" b="0" dirty="0">
                <a:latin typeface="Arial" pitchFamily="34" charset="0"/>
                <a:cs typeface="Arial" pitchFamily="34" charset="0"/>
              </a:rPr>
              <a:t>+ Chuyên cần: (</a:t>
            </a:r>
            <a:r>
              <a:rPr lang="it-IT" sz="2000" b="0" i="1" dirty="0">
                <a:latin typeface="Arial" pitchFamily="34" charset="0"/>
                <a:cs typeface="Arial" pitchFamily="34" charset="0"/>
              </a:rPr>
              <a:t>a</a:t>
            </a:r>
            <a:r>
              <a:rPr lang="it-IT" sz="2000" b="0" dirty="0">
                <a:latin typeface="Arial" pitchFamily="34" charset="0"/>
                <a:cs typeface="Arial" pitchFamily="34" charset="0"/>
              </a:rPr>
              <a:t>);</a:t>
            </a:r>
            <a:endParaRPr lang="en-US" sz="2000" b="0" dirty="0">
              <a:latin typeface="Arial" pitchFamily="34" charset="0"/>
              <a:cs typeface="Arial" pitchFamily="34" charset="0"/>
            </a:endParaRPr>
          </a:p>
          <a:p>
            <a:pPr marL="400050" lvl="1" indent="0">
              <a:buNone/>
            </a:pPr>
            <a:r>
              <a:rPr lang="it-IT" sz="2000" b="0" dirty="0">
                <a:latin typeface="Arial" pitchFamily="34" charset="0"/>
                <a:cs typeface="Arial" pitchFamily="34" charset="0"/>
              </a:rPr>
              <a:t>+ Bài kiểm tra : </a:t>
            </a:r>
            <a:r>
              <a:rPr lang="it-IT" sz="2000" b="0" i="1" dirty="0">
                <a:latin typeface="Arial" pitchFamily="34" charset="0"/>
                <a:cs typeface="Arial" pitchFamily="34" charset="0"/>
              </a:rPr>
              <a:t>(b)</a:t>
            </a:r>
            <a:r>
              <a:rPr lang="it-IT" sz="2000" b="0" dirty="0">
                <a:latin typeface="Arial" pitchFamily="34" charset="0"/>
                <a:cs typeface="Arial" pitchFamily="34" charset="0"/>
              </a:rPr>
              <a:t> = (</a:t>
            </a:r>
            <a:r>
              <a:rPr lang="it-IT" sz="2000" b="0" i="1" dirty="0">
                <a:latin typeface="Arial" pitchFamily="34" charset="0"/>
                <a:cs typeface="Arial" pitchFamily="34" charset="0"/>
              </a:rPr>
              <a:t>b</a:t>
            </a:r>
            <a:r>
              <a:rPr lang="it-IT" sz="2000" b="0" i="1" baseline="-25000" dirty="0">
                <a:latin typeface="Arial" pitchFamily="34" charset="0"/>
                <a:cs typeface="Arial" pitchFamily="34" charset="0"/>
              </a:rPr>
              <a:t>1</a:t>
            </a:r>
            <a:r>
              <a:rPr lang="it-IT" sz="2000" b="0" dirty="0">
                <a:latin typeface="Arial" pitchFamily="34" charset="0"/>
                <a:cs typeface="Arial" pitchFamily="34" charset="0"/>
              </a:rPr>
              <a:t>) + (</a:t>
            </a:r>
            <a:r>
              <a:rPr lang="it-IT" sz="2000" b="0" i="1" dirty="0">
                <a:latin typeface="Arial" pitchFamily="34" charset="0"/>
                <a:cs typeface="Arial" pitchFamily="34" charset="0"/>
              </a:rPr>
              <a:t>b</a:t>
            </a:r>
            <a:r>
              <a:rPr lang="it-IT" sz="2000" b="0" i="1" baseline="-25000" dirty="0">
                <a:latin typeface="Arial" pitchFamily="34" charset="0"/>
                <a:cs typeface="Arial" pitchFamily="34" charset="0"/>
              </a:rPr>
              <a:t>2</a:t>
            </a:r>
            <a:r>
              <a:rPr lang="it-IT" sz="2000" b="0" dirty="0" smtClean="0">
                <a:latin typeface="Arial" pitchFamily="34" charset="0"/>
                <a:cs typeface="Arial" pitchFamily="34" charset="0"/>
              </a:rPr>
              <a:t>);</a:t>
            </a:r>
            <a:endParaRPr lang="en-US" sz="2000" b="0" dirty="0">
              <a:latin typeface="Arial" pitchFamily="34" charset="0"/>
              <a:cs typeface="Arial" pitchFamily="34" charset="0"/>
            </a:endParaRPr>
          </a:p>
          <a:p>
            <a:pPr marL="400050" lvl="1" indent="0">
              <a:buNone/>
            </a:pPr>
            <a:r>
              <a:rPr lang="it-IT" sz="2000" b="0" dirty="0" smtClean="0">
                <a:latin typeface="Arial" pitchFamily="34" charset="0"/>
                <a:cs typeface="Arial" pitchFamily="34" charset="0"/>
              </a:rPr>
              <a:t>+ </a:t>
            </a:r>
            <a:r>
              <a:rPr lang="it-IT" sz="2000" b="0" dirty="0">
                <a:latin typeface="Arial" pitchFamily="34" charset="0"/>
                <a:cs typeface="Arial" pitchFamily="34" charset="0"/>
              </a:rPr>
              <a:t>Điểm thường xuyên: (c) = (a+b</a:t>
            </a:r>
            <a:r>
              <a:rPr lang="it-IT" sz="2000" b="0" dirty="0" smtClean="0">
                <a:latin typeface="Arial" pitchFamily="34" charset="0"/>
                <a:cs typeface="Arial" pitchFamily="34" charset="0"/>
              </a:rPr>
              <a:t>)/3;</a:t>
            </a:r>
            <a:endParaRPr lang="en-US" sz="2000" b="0" dirty="0">
              <a:latin typeface="Arial" pitchFamily="34" charset="0"/>
              <a:cs typeface="Arial" pitchFamily="34" charset="0"/>
            </a:endParaRPr>
          </a:p>
          <a:p>
            <a:pPr marL="400050" lvl="1" indent="0">
              <a:buNone/>
            </a:pPr>
            <a:r>
              <a:rPr lang="it-IT" sz="2000" b="0" dirty="0">
                <a:latin typeface="Arial" pitchFamily="34" charset="0"/>
                <a:cs typeface="Arial" pitchFamily="34" charset="0"/>
              </a:rPr>
              <a:t>+ Điểm thi kết thúc học phần: (</a:t>
            </a:r>
            <a:r>
              <a:rPr lang="it-IT" sz="2000" b="0" i="1" dirty="0">
                <a:latin typeface="Arial" pitchFamily="34" charset="0"/>
                <a:cs typeface="Arial" pitchFamily="34" charset="0"/>
              </a:rPr>
              <a:t>d</a:t>
            </a:r>
            <a:r>
              <a:rPr lang="it-IT" sz="2000" b="0" dirty="0" smtClean="0">
                <a:latin typeface="Arial" pitchFamily="34" charset="0"/>
                <a:cs typeface="Arial" pitchFamily="34" charset="0"/>
              </a:rPr>
              <a:t>)</a:t>
            </a:r>
            <a:endParaRPr lang="en-US" sz="2000" b="0" dirty="0">
              <a:latin typeface="Arial" pitchFamily="34" charset="0"/>
              <a:cs typeface="Arial" pitchFamily="34" charset="0"/>
            </a:endParaRPr>
          </a:p>
          <a:p>
            <a:pPr lvl="1">
              <a:buFontTx/>
              <a:buChar char="-"/>
            </a:pPr>
            <a:r>
              <a:rPr lang="it-IT" sz="2000" b="0" dirty="0" smtClean="0">
                <a:latin typeface="Arial" pitchFamily="34" charset="0"/>
                <a:cs typeface="Arial" pitchFamily="34" charset="0"/>
              </a:rPr>
              <a:t>Điểm </a:t>
            </a:r>
            <a:r>
              <a:rPr lang="it-IT" sz="2000" b="0" dirty="0">
                <a:latin typeface="Arial" pitchFamily="34" charset="0"/>
                <a:cs typeface="Arial" pitchFamily="34" charset="0"/>
              </a:rPr>
              <a:t>học phần </a:t>
            </a:r>
            <a:r>
              <a:rPr lang="it-IT" sz="2000" b="0" dirty="0" smtClean="0">
                <a:latin typeface="Arial" pitchFamily="34" charset="0"/>
                <a:cs typeface="Arial" pitchFamily="34" charset="0"/>
              </a:rPr>
              <a:t>(</a:t>
            </a:r>
            <a:r>
              <a:rPr lang="it-IT" sz="2000" b="0" i="1" dirty="0" smtClean="0">
                <a:latin typeface="Arial" pitchFamily="34" charset="0"/>
                <a:cs typeface="Arial" pitchFamily="34" charset="0"/>
              </a:rPr>
              <a:t>e</a:t>
            </a:r>
            <a:r>
              <a:rPr lang="en-US" sz="2000" b="0" dirty="0" smtClean="0">
                <a:latin typeface="Arial" pitchFamily="34" charset="0"/>
                <a:cs typeface="Arial" pitchFamily="34" charset="0"/>
              </a:rPr>
              <a:t>) = c*0.3 + d*0.7</a:t>
            </a:r>
          </a:p>
          <a:p>
            <a:pPr>
              <a:buFontTx/>
              <a:buChar char="-"/>
            </a:pPr>
            <a:endParaRPr lang="en-US" sz="2400" dirty="0"/>
          </a:p>
          <a:p>
            <a:endParaRPr lang="en-US" sz="240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4B8C4BB1-3947-421F-B0B8-63FB4C75471B}"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a:t>
            </a:fld>
            <a:endParaRPr lang="en-US"/>
          </a:p>
        </p:txBody>
      </p:sp>
      <p:sp>
        <p:nvSpPr>
          <p:cNvPr id="7" name="Footer Placeholder 6"/>
          <p:cNvSpPr>
            <a:spLocks noGrp="1"/>
          </p:cNvSpPr>
          <p:nvPr>
            <p:ph type="ftr" sz="quarter" idx="11"/>
          </p:nvPr>
        </p:nvSpPr>
        <p:spPr/>
        <p:txBody>
          <a:bodyPr/>
          <a:lstStyle/>
          <a:p>
            <a:r>
              <a:rPr lang="en-US" dirty="0" err="1" smtClean="0"/>
              <a:t>ntphuong-cnpm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8200"/>
            <a:ext cx="8077200" cy="954107"/>
          </a:xfrm>
          <a:prstGeom prst="rect">
            <a:avLst/>
          </a:prstGeom>
        </p:spPr>
        <p:txBody>
          <a:bodyPr wrap="square">
            <a:spAutoFit/>
          </a:bodyPr>
          <a:lstStyle/>
          <a:p>
            <a:pPr lvl="0" algn="ctr">
              <a:defRPr/>
            </a:pPr>
            <a:r>
              <a:rPr lang="en-US" sz="2800" kern="0" spc="-150" smtClean="0">
                <a:solidFill>
                  <a:srgbClr val="003366"/>
                </a:solidFill>
                <a:latin typeface="Arial" pitchFamily="34" charset="0"/>
                <a:cs typeface="Arial" pitchFamily="34" charset="0"/>
              </a:rPr>
              <a:t>Chương 1</a:t>
            </a:r>
          </a:p>
          <a:p>
            <a:pPr lvl="0" algn="ctr">
              <a:defRPr/>
            </a:pPr>
            <a:r>
              <a:rPr lang="en-US" sz="2800" b="1" kern="0" spc="-150" smtClean="0">
                <a:solidFill>
                  <a:srgbClr val="003366"/>
                </a:solidFill>
                <a:latin typeface="Arial" pitchFamily="34" charset="0"/>
                <a:cs typeface="Arial" pitchFamily="34" charset="0"/>
              </a:rPr>
              <a:t>TỔNG QUAN VỀ THIẾT KẾ GIAO DIỆN PHẦN MỀM</a:t>
            </a:r>
            <a:endParaRPr lang="en-GB" b="1" kern="0" spc="-150">
              <a:solidFill>
                <a:srgbClr val="003366"/>
              </a:solidFill>
              <a:latin typeface="Arial" pitchFamily="34" charset="0"/>
              <a:cs typeface="Arial" pitchFamily="34" charset="0"/>
            </a:endParaRPr>
          </a:p>
        </p:txBody>
      </p:sp>
      <p:sp>
        <p:nvSpPr>
          <p:cNvPr id="6" name="TextBox 5"/>
          <p:cNvSpPr txBox="1"/>
          <p:nvPr/>
        </p:nvSpPr>
        <p:spPr>
          <a:xfrm>
            <a:off x="3886200" y="2895600"/>
            <a:ext cx="3124200" cy="646331"/>
          </a:xfrm>
          <a:prstGeom prst="rect">
            <a:avLst/>
          </a:prstGeom>
          <a:noFill/>
        </p:spPr>
        <p:txBody>
          <a:bodyPr wrap="square" rtlCol="0">
            <a:spAutoFit/>
          </a:bodyPr>
          <a:lstStyle/>
          <a:p>
            <a:pPr algn="ctr"/>
            <a:r>
              <a:rPr lang="en-US" smtClean="0">
                <a:solidFill>
                  <a:schemeClr val="bg1"/>
                </a:solidFill>
              </a:rPr>
              <a:t>Nguyễn Thu Phương</a:t>
            </a:r>
          </a:p>
          <a:p>
            <a:pPr algn="ctr"/>
            <a:r>
              <a:rPr lang="en-US" smtClean="0">
                <a:solidFill>
                  <a:schemeClr val="bg1"/>
                </a:solidFill>
              </a:rPr>
              <a:t>ntphuong@ictu.edu.vn</a:t>
            </a:r>
            <a:endParaRPr lang="en-US">
              <a:solidFill>
                <a:schemeClr val="bg1"/>
              </a:solidFill>
            </a:endParaRPr>
          </a:p>
        </p:txBody>
      </p:sp>
      <p:sp>
        <p:nvSpPr>
          <p:cNvPr id="7" name="Date Placeholder 6"/>
          <p:cNvSpPr>
            <a:spLocks noGrp="1"/>
          </p:cNvSpPr>
          <p:nvPr>
            <p:ph type="dt" sz="half" idx="2"/>
          </p:nvPr>
        </p:nvSpPr>
        <p:spPr/>
        <p:txBody>
          <a:bodyPr/>
          <a:lstStyle/>
          <a:p>
            <a:fld id="{0F274BE6-6C50-4104-9FDE-7D9BAE0034E4}" type="datetime1">
              <a:rPr lang="en-US" smtClean="0"/>
              <a:t>8/21/2018</a:t>
            </a:fld>
            <a:endParaRPr lang="en-US"/>
          </a:p>
        </p:txBody>
      </p:sp>
      <p:sp>
        <p:nvSpPr>
          <p:cNvPr id="8" name="Slide Number Placeholder 7"/>
          <p:cNvSpPr>
            <a:spLocks noGrp="1"/>
          </p:cNvSpPr>
          <p:nvPr>
            <p:ph type="sldNum" sz="quarter" idx="4"/>
          </p:nvPr>
        </p:nvSpPr>
        <p:spPr/>
        <p:txBody>
          <a:bodyPr/>
          <a:lstStyle/>
          <a:p>
            <a:fld id="{79963460-0769-411E-87EA-8CDCF0607346}" type="slidenum">
              <a:rPr lang="en-US" smtClean="0"/>
              <a:pPr/>
              <a:t>6</a:t>
            </a:fld>
            <a:endParaRPr lang="en-US"/>
          </a:p>
        </p:txBody>
      </p:sp>
      <p:sp>
        <p:nvSpPr>
          <p:cNvPr id="9" name="Footer Placeholder 8"/>
          <p:cNvSpPr>
            <a:spLocks noGrp="1"/>
          </p:cNvSpPr>
          <p:nvPr>
            <p:ph type="ftr" sz="quarter" idx="3"/>
          </p:nvPr>
        </p:nvSpPr>
        <p:spPr/>
        <p:txBody>
          <a:bodyPr/>
          <a:lstStyle/>
          <a:p>
            <a:r>
              <a:rPr lang="en-US" smtClean="0"/>
              <a:t>ntphuong-cnpm</a:t>
            </a:r>
            <a:endParaRPr lang="en-US"/>
          </a:p>
        </p:txBody>
      </p:sp>
      <p:pic>
        <p:nvPicPr>
          <p:cNvPr id="10" name="Picture 2" descr="http://www.ictu.edu.vn/attachments/article/149/LogoICTU.jpg"/>
          <p:cNvPicPr>
            <a:picLocks noChangeAspect="1" noChangeArrowheads="1"/>
          </p:cNvPicPr>
          <p:nvPr/>
        </p:nvPicPr>
        <p:blipFill>
          <a:blip r:embed="rId2"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a:t>
            </a:r>
            <a:endParaRPr lang="en-US"/>
          </a:p>
        </p:txBody>
      </p:sp>
      <p:sp>
        <p:nvSpPr>
          <p:cNvPr id="3" name="Content Placeholder 2"/>
          <p:cNvSpPr>
            <a:spLocks noGrp="1"/>
          </p:cNvSpPr>
          <p:nvPr>
            <p:ph idx="1"/>
          </p:nvPr>
        </p:nvSpPr>
        <p:spPr>
          <a:xfrm>
            <a:off x="457200" y="1295400"/>
            <a:ext cx="8229600" cy="5029200"/>
          </a:xfrm>
        </p:spPr>
        <p:txBody>
          <a:bodyPr/>
          <a:lstStyle/>
          <a:p>
            <a:r>
              <a:rPr lang="en-US" sz="2400" b="0" dirty="0" err="1" smtClean="0">
                <a:latin typeface="Arial" pitchFamily="34" charset="0"/>
                <a:cs typeface="Arial" pitchFamily="34" charset="0"/>
              </a:rPr>
              <a:t>Định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nghĩa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giao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diện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người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dùng</a:t>
            </a:r>
            <a:endParaRPr lang="en-US" sz="2400" b="0" dirty="0" smtClean="0">
              <a:latin typeface="Arial" pitchFamily="34" charset="0"/>
              <a:cs typeface="Arial" pitchFamily="34" charset="0"/>
            </a:endParaRPr>
          </a:p>
          <a:p>
            <a:r>
              <a:rPr lang="en-US" sz="2400" b="0" dirty="0" err="1" smtClean="0">
                <a:latin typeface="Arial" pitchFamily="34" charset="0"/>
                <a:cs typeface="Arial" pitchFamily="34" charset="0"/>
              </a:rPr>
              <a:t>Tầm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quan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trọng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thiết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kế</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giao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diện</a:t>
            </a:r>
            <a:endParaRPr lang="en-US" sz="2400" b="0" dirty="0" smtClean="0">
              <a:latin typeface="Arial" pitchFamily="34" charset="0"/>
              <a:cs typeface="Arial" pitchFamily="34" charset="0"/>
            </a:endParaRPr>
          </a:p>
          <a:p>
            <a:r>
              <a:rPr lang="en-US" sz="2400" b="0" dirty="0" err="1" smtClean="0">
                <a:latin typeface="Arial" pitchFamily="34" charset="0"/>
                <a:cs typeface="Arial" pitchFamily="34" charset="0"/>
              </a:rPr>
              <a:t>Lịch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sử</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phát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triển</a:t>
            </a:r>
            <a:endParaRPr lang="en-US" sz="2400" b="0" dirty="0" smtClean="0">
              <a:latin typeface="Arial" pitchFamily="34" charset="0"/>
              <a:cs typeface="Arial" pitchFamily="34" charset="0"/>
            </a:endParaRPr>
          </a:p>
          <a:p>
            <a:r>
              <a:rPr lang="en-US" sz="2400" b="0" dirty="0" err="1" smtClean="0">
                <a:latin typeface="Arial" pitchFamily="34" charset="0"/>
                <a:cs typeface="Arial" pitchFamily="34" charset="0"/>
              </a:rPr>
              <a:t>Các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lĩnh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vực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liên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quan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đến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thiết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kế</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giao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diện</a:t>
            </a:r>
            <a:endParaRPr lang="en-US" sz="2400" b="0" dirty="0" smtClean="0">
              <a:latin typeface="Arial" pitchFamily="34" charset="0"/>
              <a:cs typeface="Arial" pitchFamily="34" charset="0"/>
            </a:endParaRPr>
          </a:p>
          <a:p>
            <a:r>
              <a:rPr lang="en-US" sz="2400" b="0" dirty="0" err="1" smtClean="0">
                <a:latin typeface="Arial" pitchFamily="34" charset="0"/>
                <a:cs typeface="Arial" pitchFamily="34" charset="0"/>
              </a:rPr>
              <a:t>Khái</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niệm</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liên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quan</a:t>
            </a:r>
            <a:r>
              <a:rPr lang="en-US" sz="2400" b="0" dirty="0" smtClean="0">
                <a:latin typeface="Arial" pitchFamily="34" charset="0"/>
                <a:cs typeface="Arial" pitchFamily="34" charset="0"/>
              </a:rPr>
              <a:t> </a:t>
            </a:r>
          </a:p>
          <a:p>
            <a:r>
              <a:rPr lang="en-US" sz="2400" b="0" dirty="0" err="1" smtClean="0">
                <a:latin typeface="Arial" pitchFamily="34" charset="0"/>
                <a:cs typeface="Arial" pitchFamily="34" charset="0"/>
              </a:rPr>
              <a:t>Tổng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kết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bài</a:t>
            </a:r>
            <a:endParaRPr lang="en-US" sz="2400" b="0" dirty="0" smtClean="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CCE5E246-83B1-45DC-9297-B98BF457BB02}"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162800" cy="563563"/>
          </a:xfrm>
        </p:spPr>
        <p:txBody>
          <a:bodyPr/>
          <a:lstStyle/>
          <a:p>
            <a:pPr algn="ctr"/>
            <a:r>
              <a:rPr lang="en-US" sz="3000" smtClean="0"/>
              <a:t>1. Định nghĩa giao diện người dùng</a:t>
            </a:r>
            <a:endParaRPr lang="en-US" sz="3000"/>
          </a:p>
        </p:txBody>
      </p:sp>
      <p:sp>
        <p:nvSpPr>
          <p:cNvPr id="3" name="Content Placeholder 2"/>
          <p:cNvSpPr>
            <a:spLocks noGrp="1"/>
          </p:cNvSpPr>
          <p:nvPr>
            <p:ph idx="1"/>
          </p:nvPr>
        </p:nvSpPr>
        <p:spPr>
          <a:xfrm>
            <a:off x="457200" y="1295400"/>
            <a:ext cx="7848600" cy="5029200"/>
          </a:xfrm>
        </p:spPr>
        <p:txBody>
          <a:bodyPr/>
          <a:lstStyle/>
          <a:p>
            <a:r>
              <a:rPr lang="en-US" sz="2400" b="0" dirty="0" err="1" smtClean="0">
                <a:latin typeface="Arial" pitchFamily="34" charset="0"/>
                <a:cs typeface="Arial" pitchFamily="34" charset="0"/>
              </a:rPr>
              <a:t>Định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nghĩa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Tương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tác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người</a:t>
            </a:r>
            <a:r>
              <a:rPr lang="en-US" sz="2400" b="0" dirty="0" smtClean="0">
                <a:latin typeface="Arial" pitchFamily="34" charset="0"/>
                <a:cs typeface="Arial" pitchFamily="34" charset="0"/>
              </a:rPr>
              <a:t> – </a:t>
            </a:r>
            <a:r>
              <a:rPr lang="en-US" sz="2400" b="0" dirty="0" err="1" smtClean="0">
                <a:latin typeface="Arial" pitchFamily="34" charset="0"/>
                <a:cs typeface="Arial" pitchFamily="34" charset="0"/>
              </a:rPr>
              <a:t>máy</a:t>
            </a:r>
            <a:r>
              <a:rPr lang="en-US" sz="2400" b="0" dirty="0" smtClean="0">
                <a:latin typeface="Arial" pitchFamily="34" charset="0"/>
                <a:cs typeface="Arial" pitchFamily="34" charset="0"/>
              </a:rPr>
              <a:t>: </a:t>
            </a:r>
            <a:r>
              <a:rPr lang="en-US" sz="2400" b="0" i="1" dirty="0" smtClean="0">
                <a:latin typeface="Arial" pitchFamily="34" charset="0"/>
                <a:cs typeface="Arial" pitchFamily="34" charset="0"/>
              </a:rPr>
              <a:t>Human-Computer Interaction, Human-Computer Interface (HCI)</a:t>
            </a:r>
          </a:p>
          <a:p>
            <a:pPr lvl="1"/>
            <a:r>
              <a:rPr lang="en-US" sz="2000" b="0" dirty="0" smtClean="0">
                <a:latin typeface="Arial" pitchFamily="34" charset="0"/>
                <a:cs typeface="Arial" pitchFamily="34" charset="0"/>
              </a:rPr>
              <a:t>HCI </a:t>
            </a:r>
            <a:r>
              <a:rPr lang="en-US" sz="2000" b="0" dirty="0" err="1" smtClean="0">
                <a:latin typeface="Arial" pitchFamily="34" charset="0"/>
                <a:cs typeface="Arial" pitchFamily="34" charset="0"/>
              </a:rPr>
              <a:t>là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sự</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kết</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hợp</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mở</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rộng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khoa</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học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máy</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tính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tâm</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lý</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học</a:t>
            </a:r>
            <a:r>
              <a:rPr lang="en-US" sz="2000" b="0" dirty="0" smtClean="0">
                <a:latin typeface="Arial" pitchFamily="34" charset="0"/>
                <a:cs typeface="Arial" pitchFamily="34" charset="0"/>
              </a:rPr>
              <a:t>.</a:t>
            </a:r>
          </a:p>
          <a:p>
            <a:pPr lvl="1"/>
            <a:r>
              <a:rPr lang="en-US" sz="2000" b="0" dirty="0" smtClean="0">
                <a:latin typeface="Arial" pitchFamily="34" charset="0"/>
                <a:cs typeface="Arial" pitchFamily="34" charset="0"/>
              </a:rPr>
              <a:t>HCI </a:t>
            </a:r>
            <a:r>
              <a:rPr lang="en-US" sz="2000" b="0" dirty="0" err="1" smtClean="0">
                <a:latin typeface="Arial" pitchFamily="34" charset="0"/>
                <a:cs typeface="Arial" pitchFamily="34" charset="0"/>
              </a:rPr>
              <a:t>là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lĩnh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vực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nghiên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cứu</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các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quan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hệ</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tồn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tại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giữa</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người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sử</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dụng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hệ</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thống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máy</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tính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để</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thực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hiện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các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nhiệm</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vụ</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khác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nhau</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của</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người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sử</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dụng</a:t>
            </a:r>
            <a:r>
              <a:rPr lang="en-US" sz="2000" b="0" dirty="0" smtClean="0">
                <a:latin typeface="Arial" pitchFamily="34" charset="0"/>
                <a:cs typeface="Arial" pitchFamily="34" charset="0"/>
              </a:rPr>
              <a:t> </a:t>
            </a:r>
            <a:r>
              <a:rPr lang="en-US" sz="2000" b="0" i="1" dirty="0" smtClean="0">
                <a:latin typeface="Arial" pitchFamily="34" charset="0"/>
                <a:cs typeface="Arial" pitchFamily="34" charset="0"/>
              </a:rPr>
              <a:t>(Chris Shaw, </a:t>
            </a:r>
            <a:r>
              <a:rPr lang="en-GB" sz="2000" b="0" i="1" dirty="0" smtClean="0">
                <a:latin typeface="Arial" pitchFamily="34" charset="0"/>
                <a:cs typeface="Arial" pitchFamily="34" charset="0"/>
              </a:rPr>
              <a:t>Faulkner</a:t>
            </a:r>
            <a:r>
              <a:rPr lang="en-US" sz="2000" b="0" i="1" dirty="0" smtClean="0">
                <a:latin typeface="Arial" pitchFamily="34" charset="0"/>
                <a:cs typeface="Arial" pitchFamily="34" charset="0"/>
              </a:rPr>
              <a:t>).</a:t>
            </a:r>
          </a:p>
          <a:p>
            <a:pPr lvl="1"/>
            <a:r>
              <a:rPr lang="en-US" sz="2000" b="0" dirty="0" smtClean="0">
                <a:latin typeface="Arial" pitchFamily="34" charset="0"/>
                <a:cs typeface="Arial" pitchFamily="34" charset="0"/>
              </a:rPr>
              <a:t>HCI </a:t>
            </a:r>
            <a:r>
              <a:rPr lang="en-US" sz="2000" b="0" dirty="0" err="1" smtClean="0">
                <a:latin typeface="Arial" pitchFamily="34" charset="0"/>
                <a:cs typeface="Arial" pitchFamily="34" charset="0"/>
              </a:rPr>
              <a:t>là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lĩnh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vực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liên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quan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đến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thiết</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kế</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đánh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giá</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cài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đặt</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hệ</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thống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máy</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tính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tương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tác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để</a:t>
            </a:r>
            <a:r>
              <a:rPr lang="en-US" sz="2000" b="0" dirty="0" smtClean="0">
                <a:latin typeface="Arial" pitchFamily="34" charset="0"/>
                <a:cs typeface="Arial" pitchFamily="34" charset="0"/>
              </a:rPr>
              <a:t> con </a:t>
            </a:r>
            <a:r>
              <a:rPr lang="en-US" sz="2000" b="0" dirty="0" err="1" smtClean="0">
                <a:latin typeface="Arial" pitchFamily="34" charset="0"/>
                <a:cs typeface="Arial" pitchFamily="34" charset="0"/>
              </a:rPr>
              <a:t>người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sử</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dụng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nghiên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cứu</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các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hiện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tượng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xảy</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ra</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trên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đó</a:t>
            </a:r>
            <a:r>
              <a:rPr lang="en-US" sz="2000" b="0" dirty="0" smtClean="0">
                <a:latin typeface="Arial" pitchFamily="34" charset="0"/>
                <a:cs typeface="Arial" pitchFamily="34" charset="0"/>
              </a:rPr>
              <a:t> (</a:t>
            </a:r>
            <a:r>
              <a:rPr lang="en-US" sz="2000" b="0" i="1" dirty="0" smtClean="0">
                <a:latin typeface="Arial" pitchFamily="34" charset="0"/>
                <a:cs typeface="Arial" pitchFamily="34" charset="0"/>
              </a:rPr>
              <a:t>Special Interest Group on Computer-Human Interaction -SIGCHI</a:t>
            </a:r>
            <a:r>
              <a:rPr lang="en-US" sz="2000" b="0" dirty="0" smtClean="0">
                <a:latin typeface="Arial" pitchFamily="34" charset="0"/>
                <a:cs typeface="Arial" pitchFamily="34" charset="0"/>
              </a:rPr>
              <a:t>)</a:t>
            </a:r>
          </a:p>
          <a:p>
            <a:pPr lvl="1">
              <a:buNone/>
            </a:pPr>
            <a:endParaRPr lang="en-US" sz="2000" b="0" dirty="0" smtClean="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741B0810-F980-419E-9DA0-A326621D44DD}"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a:t>
            </a:r>
            <a:r>
              <a:rPr lang="en-US" dirty="0" err="1" smtClean="0"/>
              <a:t>Định</a:t>
            </a:r>
            <a:r>
              <a:rPr lang="en-US" dirty="0" smtClean="0"/>
              <a:t> </a:t>
            </a:r>
            <a:r>
              <a:rPr lang="en-US" dirty="0" err="1" smtClean="0"/>
              <a:t>nghĩa</a:t>
            </a:r>
            <a:r>
              <a:rPr lang="en-US" dirty="0" smtClean="0"/>
              <a:t> …</a:t>
            </a:r>
            <a:endParaRPr lang="en-US" dirty="0"/>
          </a:p>
        </p:txBody>
      </p:sp>
      <p:sp>
        <p:nvSpPr>
          <p:cNvPr id="3" name="Content Placeholder 2"/>
          <p:cNvSpPr>
            <a:spLocks noGrp="1"/>
          </p:cNvSpPr>
          <p:nvPr>
            <p:ph idx="1"/>
          </p:nvPr>
        </p:nvSpPr>
        <p:spPr>
          <a:xfrm>
            <a:off x="457200" y="1295400"/>
            <a:ext cx="7696200" cy="5029200"/>
          </a:xfrm>
        </p:spPr>
        <p:txBody>
          <a:bodyPr/>
          <a:lstStyle/>
          <a:p>
            <a:r>
              <a:rPr lang="en-US" sz="2400" b="0" dirty="0" err="1" smtClean="0">
                <a:latin typeface="Arial" pitchFamily="34" charset="0"/>
                <a:cs typeface="Arial" pitchFamily="34" charset="0"/>
              </a:rPr>
              <a:t>Định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nghĩa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giao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diện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người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dùng</a:t>
            </a:r>
            <a:endParaRPr lang="en-US" sz="2400" b="0" dirty="0" smtClean="0">
              <a:latin typeface="Arial" pitchFamily="34" charset="0"/>
              <a:cs typeface="Arial" pitchFamily="34" charset="0"/>
            </a:endParaRPr>
          </a:p>
          <a:p>
            <a:pPr lvl="1"/>
            <a:r>
              <a:rPr lang="en-US" sz="2000" b="0" dirty="0" err="1" smtClean="0">
                <a:latin typeface="Arial" pitchFamily="34" charset="0"/>
                <a:cs typeface="Arial" pitchFamily="34" charset="0"/>
              </a:rPr>
              <a:t>Trong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một</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số</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tài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liệu</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khái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niệm</a:t>
            </a:r>
            <a:r>
              <a:rPr lang="en-US" sz="2000" b="0" dirty="0" smtClean="0">
                <a:latin typeface="Arial" pitchFamily="34" charset="0"/>
                <a:cs typeface="Arial" pitchFamily="34" charset="0"/>
              </a:rPr>
              <a:t> UI (</a:t>
            </a:r>
            <a:r>
              <a:rPr lang="en-US" sz="2000" b="0" i="1" dirty="0" smtClean="0">
                <a:latin typeface="Arial" pitchFamily="34" charset="0"/>
                <a:cs typeface="Arial" pitchFamily="34" charset="0"/>
              </a:rPr>
              <a:t>User Interface</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được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sử</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dụng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với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nghĩa</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tương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tự</a:t>
            </a:r>
            <a:r>
              <a:rPr lang="en-US" sz="2000" b="0" dirty="0" smtClean="0">
                <a:latin typeface="Arial" pitchFamily="34" charset="0"/>
                <a:cs typeface="Arial" pitchFamily="34" charset="0"/>
              </a:rPr>
              <a:t> HCI. </a:t>
            </a:r>
            <a:r>
              <a:rPr lang="en-US" sz="2000" b="0" dirty="0" err="1" smtClean="0">
                <a:latin typeface="Arial" pitchFamily="34" charset="0"/>
                <a:cs typeface="Arial" pitchFamily="34" charset="0"/>
              </a:rPr>
              <a:t>Tuy</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nhiên</a:t>
            </a:r>
            <a:r>
              <a:rPr lang="en-US" sz="2000" b="0" dirty="0" smtClean="0">
                <a:latin typeface="Arial" pitchFamily="34" charset="0"/>
                <a:cs typeface="Arial" pitchFamily="34" charset="0"/>
              </a:rPr>
              <a:t> UI </a:t>
            </a:r>
            <a:r>
              <a:rPr lang="en-US" sz="2000" b="0" dirty="0" err="1" smtClean="0">
                <a:latin typeface="Arial" pitchFamily="34" charset="0"/>
                <a:cs typeface="Arial" pitchFamily="34" charset="0"/>
              </a:rPr>
              <a:t>là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tập</a:t>
            </a:r>
            <a:r>
              <a:rPr lang="en-US" sz="2000" b="0" dirty="0" smtClean="0">
                <a:latin typeface="Arial" pitchFamily="34" charset="0"/>
                <a:cs typeface="Arial" pitchFamily="34" charset="0"/>
              </a:rPr>
              <a:t> con </a:t>
            </a:r>
            <a:r>
              <a:rPr lang="en-US" sz="2000" b="0" dirty="0" err="1" smtClean="0">
                <a:latin typeface="Arial" pitchFamily="34" charset="0"/>
                <a:cs typeface="Arial" pitchFamily="34" charset="0"/>
              </a:rPr>
              <a:t>của</a:t>
            </a:r>
            <a:r>
              <a:rPr lang="en-US" sz="2000" b="0" dirty="0" smtClean="0">
                <a:latin typeface="Arial" pitchFamily="34" charset="0"/>
                <a:cs typeface="Arial" pitchFamily="34" charset="0"/>
              </a:rPr>
              <a:t> HCI.</a:t>
            </a:r>
          </a:p>
          <a:p>
            <a:pPr lvl="1"/>
            <a:r>
              <a:rPr lang="en-US" sz="2000" b="0" dirty="0" smtClean="0">
                <a:latin typeface="Arial" pitchFamily="34" charset="0"/>
                <a:cs typeface="Arial" pitchFamily="34" charset="0"/>
              </a:rPr>
              <a:t>UI </a:t>
            </a:r>
            <a:r>
              <a:rPr lang="en-US" sz="2000" b="0" dirty="0" err="1" smtClean="0">
                <a:latin typeface="Arial" pitchFamily="34" charset="0"/>
                <a:cs typeface="Arial" pitchFamily="34" charset="0"/>
              </a:rPr>
              <a:t>là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tập</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hợp</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các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phương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tiện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để</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người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dùng</a:t>
            </a:r>
            <a:r>
              <a:rPr lang="en-US" sz="2000" b="0" dirty="0" smtClean="0">
                <a:latin typeface="Arial" pitchFamily="34" charset="0"/>
                <a:cs typeface="Arial" pitchFamily="34" charset="0"/>
              </a:rPr>
              <a:t> (</a:t>
            </a:r>
            <a:r>
              <a:rPr lang="en-US" sz="2000" b="0" i="1" dirty="0" smtClean="0">
                <a:latin typeface="Arial" pitchFamily="34" charset="0"/>
                <a:cs typeface="Arial" pitchFamily="34" charset="0"/>
              </a:rPr>
              <a:t>user</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tương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tác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với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máy</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móc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thiết</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bị</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chương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trình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máy</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tính</a:t>
            </a:r>
            <a:r>
              <a:rPr lang="en-US" sz="2000" b="0" dirty="0" smtClean="0">
                <a:latin typeface="Arial" pitchFamily="34" charset="0"/>
                <a:cs typeface="Arial" pitchFamily="34" charset="0"/>
              </a:rPr>
              <a:t> hay </a:t>
            </a:r>
            <a:r>
              <a:rPr lang="en-US" sz="2000" b="0" dirty="0" err="1" smtClean="0">
                <a:latin typeface="Arial" pitchFamily="34" charset="0"/>
                <a:cs typeface="Arial" pitchFamily="34" charset="0"/>
              </a:rPr>
              <a:t>hệ</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thống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phức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tạp</a:t>
            </a:r>
            <a:r>
              <a:rPr lang="en-US" sz="2000" b="0" dirty="0" smtClean="0">
                <a:latin typeface="Arial" pitchFamily="34" charset="0"/>
                <a:cs typeface="Arial" pitchFamily="34" charset="0"/>
              </a:rPr>
              <a:t>. </a:t>
            </a:r>
          </a:p>
          <a:p>
            <a:pPr lvl="1"/>
            <a:r>
              <a:rPr lang="en-US" sz="2000" b="0" dirty="0" smtClean="0">
                <a:latin typeface="Arial" pitchFamily="34" charset="0"/>
                <a:cs typeface="Arial" pitchFamily="34" charset="0"/>
              </a:rPr>
              <a:t>UI </a:t>
            </a:r>
            <a:r>
              <a:rPr lang="en-US" sz="2000" b="0" dirty="0" err="1" smtClean="0">
                <a:latin typeface="Arial" pitchFamily="34" charset="0"/>
                <a:cs typeface="Arial" pitchFamily="34" charset="0"/>
              </a:rPr>
              <a:t>được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hiểu</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tiến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trình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thiết</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kế</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phần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mềm</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ghép</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nối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sao</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cho</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hệ</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thống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máy</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tính</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trở</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nên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hiệu</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quả</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dễ</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sử</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dụng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và</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làm</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được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những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gì</a:t>
            </a:r>
            <a:r>
              <a:rPr lang="en-US" sz="2000" b="0" dirty="0" smtClean="0">
                <a:latin typeface="Arial" pitchFamily="34" charset="0"/>
                <a:cs typeface="Arial" pitchFamily="34" charset="0"/>
              </a:rPr>
              <a:t> con </a:t>
            </a:r>
            <a:r>
              <a:rPr lang="en-US" sz="2000" b="0" dirty="0" err="1" smtClean="0">
                <a:latin typeface="Arial" pitchFamily="34" charset="0"/>
                <a:cs typeface="Arial" pitchFamily="34" charset="0"/>
              </a:rPr>
              <a:t>người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muốn</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chúng</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làm</a:t>
            </a:r>
            <a:r>
              <a:rPr lang="en-US" sz="2000" b="0" dirty="0" smtClean="0">
                <a:latin typeface="Arial" pitchFamily="34" charset="0"/>
                <a:cs typeface="Arial" pitchFamily="34" charset="0"/>
              </a:rPr>
              <a:t>.</a:t>
            </a:r>
          </a:p>
          <a:p>
            <a:pPr lvl="1"/>
            <a:endParaRPr lang="en-US" sz="2000" b="0" dirty="0" smtClean="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BD5BE207-054D-45E0-BDE6-444E56290354}" type="datetime1">
              <a:rPr lang="en-US" smtClean="0"/>
              <a:t>8/21/2018</a:t>
            </a:fld>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uong 1">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 1</Template>
  <TotalTime>1308</TotalTime>
  <Words>2987</Words>
  <Application>Microsoft Office PowerPoint</Application>
  <PresentationFormat>On-screen Show (4:3)</PresentationFormat>
  <Paragraphs>331</Paragraphs>
  <Slides>35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Gulim</vt:lpstr>
      <vt:lpstr>Noto Sans</vt:lpstr>
      <vt:lpstr>Symbol</vt:lpstr>
      <vt:lpstr>Times New Roman</vt:lpstr>
      <vt:lpstr>Verdana</vt:lpstr>
      <vt:lpstr>Wingdings</vt:lpstr>
      <vt:lpstr>Chuong 1</vt:lpstr>
      <vt:lpstr>THIẾT KẾ GIAO DIỆN PHẦN MỀM</vt:lpstr>
      <vt:lpstr>Mục tiêu môn học</vt:lpstr>
      <vt:lpstr>Nội dung</vt:lpstr>
      <vt:lpstr>Tài liệu môn học</vt:lpstr>
      <vt:lpstr>Yêu cầu môn học</vt:lpstr>
      <vt:lpstr>PowerPoint Presentation</vt:lpstr>
      <vt:lpstr>Nội dung </vt:lpstr>
      <vt:lpstr>1. Định nghĩa giao diện người dùng</vt:lpstr>
      <vt:lpstr>1. Định nghĩa …</vt:lpstr>
      <vt:lpstr>1. Định nghĩa giao diện người dùng</vt:lpstr>
      <vt:lpstr>1. Định nghĩa …</vt:lpstr>
      <vt:lpstr>2. Tầm quan trọng của việc thiết kế tốt một UI</vt:lpstr>
      <vt:lpstr>2. Tầm quan trọng …</vt:lpstr>
      <vt:lpstr>2. Tầm quan trọng …</vt:lpstr>
      <vt:lpstr>2. Tầm quan trọng …</vt:lpstr>
      <vt:lpstr>2. Tầm quan trọng…</vt:lpstr>
      <vt:lpstr>2. Tầm quan trọng…</vt:lpstr>
      <vt:lpstr>2. Tầm quan trọng …</vt:lpstr>
      <vt:lpstr>2. Tầm quan trọng …</vt:lpstr>
      <vt:lpstr>2. Tầm quan trọng …</vt:lpstr>
      <vt:lpstr>3. Lịch sử phát triển</vt:lpstr>
      <vt:lpstr>3. Lịch sử phát triển </vt:lpstr>
      <vt:lpstr>3. Lịch sử phát triển </vt:lpstr>
      <vt:lpstr>3. Lịch sử phát triển</vt:lpstr>
      <vt:lpstr>PowerPoint Presentation</vt:lpstr>
      <vt:lpstr>User Experience (UX)</vt:lpstr>
      <vt:lpstr>UX vs UI</vt:lpstr>
      <vt:lpstr>UX vs UI</vt:lpstr>
      <vt:lpstr>UX vs UI</vt:lpstr>
      <vt:lpstr>Visual Designer là gì?</vt:lpstr>
      <vt:lpstr>UX, UI và Visual Designer</vt:lpstr>
      <vt:lpstr>Quan hệ giữa UX và UI</vt:lpstr>
      <vt:lpstr>Các công cụ thiết kế UI</vt:lpstr>
      <vt:lpstr>Tổng kết bài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PHẦN MỀM</dc:title>
  <dc:creator>NguyenPhuong</dc:creator>
  <cp:lastModifiedBy>MAYTINH</cp:lastModifiedBy>
  <cp:revision>120</cp:revision>
  <dcterms:created xsi:type="dcterms:W3CDTF">2013-12-17T08:29:44Z</dcterms:created>
  <dcterms:modified xsi:type="dcterms:W3CDTF">2018-08-21T03:41:39Z</dcterms:modified>
</cp:coreProperties>
</file>