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90" r:id="rId2"/>
    <p:sldId id="369" r:id="rId3"/>
    <p:sldId id="375" r:id="rId4"/>
    <p:sldId id="376" r:id="rId5"/>
    <p:sldId id="394" r:id="rId6"/>
    <p:sldId id="377" r:id="rId7"/>
    <p:sldId id="378" r:id="rId8"/>
    <p:sldId id="379" r:id="rId9"/>
    <p:sldId id="393" r:id="rId10"/>
    <p:sldId id="381" r:id="rId11"/>
    <p:sldId id="382" r:id="rId12"/>
    <p:sldId id="341"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BDBFB9"/>
    <a:srgbClr val="8FD1B5"/>
    <a:srgbClr val="99BACC"/>
    <a:srgbClr val="F8FAF4"/>
    <a:srgbClr val="F4F7F3"/>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0" autoAdjust="0"/>
    <p:restoredTop sz="94640" autoAdjust="0"/>
  </p:normalViewPr>
  <p:slideViewPr>
    <p:cSldViewPr>
      <p:cViewPr>
        <p:scale>
          <a:sx n="70" d="100"/>
          <a:sy n="70" d="100"/>
        </p:scale>
        <p:origin x="-51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7DDF5-8245-47BF-920B-37CC39975993}" type="datetimeFigureOut">
              <a:rPr lang="en-US" smtClean="0"/>
              <a:pPr/>
              <a:t>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0E0F3-97FA-43EB-9DB9-D78087AD9358}" type="slidenum">
              <a:rPr lang="en-US" smtClean="0"/>
              <a:pPr/>
              <a:t>‹#›</a:t>
            </a:fld>
            <a:endParaRPr lang="en-US"/>
          </a:p>
        </p:txBody>
      </p:sp>
    </p:spTree>
    <p:extLst>
      <p:ext uri="{BB962C8B-B14F-4D97-AF65-F5344CB8AC3E}">
        <p14:creationId xmlns:p14="http://schemas.microsoft.com/office/powerpoint/2010/main" val="416879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3203" name="Group 131"/>
          <p:cNvGrpSpPr>
            <a:grpSpLocks/>
          </p:cNvGrpSpPr>
          <p:nvPr/>
        </p:nvGrpSpPr>
        <p:grpSpPr bwMode="auto">
          <a:xfrm flipH="1">
            <a:off x="12700" y="692150"/>
            <a:ext cx="9093200" cy="6165850"/>
            <a:chOff x="0" y="436"/>
            <a:chExt cx="5760" cy="3884"/>
          </a:xfrm>
        </p:grpSpPr>
        <p:sp>
          <p:nvSpPr>
            <p:cNvPr id="3204" name="Line 132"/>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 name="Line 133"/>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6" name="Line 134"/>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7" name="Line 135"/>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8" name="Line 136"/>
            <p:cNvSpPr>
              <a:spLocks noChangeShapeType="1"/>
            </p:cNvSpPr>
            <p:nvPr userDrawn="1"/>
          </p:nvSpPr>
          <p:spPr bwMode="gray">
            <a:xfrm>
              <a:off x="1472" y="448"/>
              <a:ext cx="278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9" name="Line 137"/>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0" name="Line 138"/>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1" name="Line 139"/>
            <p:cNvSpPr>
              <a:spLocks noChangeShapeType="1"/>
            </p:cNvSpPr>
            <p:nvPr userDrawn="1"/>
          </p:nvSpPr>
          <p:spPr bwMode="gray">
            <a:xfrm>
              <a:off x="1472" y="448"/>
              <a:ext cx="1065"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2" name="Line 140"/>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3" name="Line 141"/>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4" name="Line 142"/>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 name="Line 143"/>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6" name="Line 144"/>
            <p:cNvSpPr>
              <a:spLocks noChangeShapeType="1"/>
            </p:cNvSpPr>
            <p:nvPr userDrawn="1"/>
          </p:nvSpPr>
          <p:spPr bwMode="gray">
            <a:xfrm>
              <a:off x="1472" y="448"/>
              <a:ext cx="4288" cy="189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7" name="Line 145"/>
            <p:cNvSpPr>
              <a:spLocks noChangeShapeType="1"/>
            </p:cNvSpPr>
            <p:nvPr userDrawn="1"/>
          </p:nvSpPr>
          <p:spPr bwMode="gray">
            <a:xfrm>
              <a:off x="1472" y="448"/>
              <a:ext cx="4288" cy="158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8" name="Line 146"/>
            <p:cNvSpPr>
              <a:spLocks noChangeShapeType="1"/>
            </p:cNvSpPr>
            <p:nvPr userDrawn="1"/>
          </p:nvSpPr>
          <p:spPr bwMode="gray">
            <a:xfrm>
              <a:off x="1515" y="462"/>
              <a:ext cx="4245" cy="130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9" name="Line 147"/>
            <p:cNvSpPr>
              <a:spLocks noChangeShapeType="1"/>
            </p:cNvSpPr>
            <p:nvPr userDrawn="1"/>
          </p:nvSpPr>
          <p:spPr bwMode="gray">
            <a:xfrm>
              <a:off x="1472" y="448"/>
              <a:ext cx="4288" cy="10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0" name="Line 148"/>
            <p:cNvSpPr>
              <a:spLocks noChangeShapeType="1"/>
            </p:cNvSpPr>
            <p:nvPr userDrawn="1"/>
          </p:nvSpPr>
          <p:spPr bwMode="gray">
            <a:xfrm>
              <a:off x="1472" y="448"/>
              <a:ext cx="4288" cy="83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1" name="Line 149"/>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2" name="Line 150"/>
            <p:cNvSpPr>
              <a:spLocks noChangeShapeType="1"/>
            </p:cNvSpPr>
            <p:nvPr userDrawn="1"/>
          </p:nvSpPr>
          <p:spPr bwMode="gray">
            <a:xfrm>
              <a:off x="1472" y="448"/>
              <a:ext cx="4288" cy="43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3" name="Line 151"/>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4" name="Line 152"/>
            <p:cNvSpPr>
              <a:spLocks noChangeShapeType="1"/>
            </p:cNvSpPr>
            <p:nvPr userDrawn="1"/>
          </p:nvSpPr>
          <p:spPr bwMode="gray">
            <a:xfrm>
              <a:off x="1472" y="448"/>
              <a:ext cx="4288" cy="13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 name="Line 153"/>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6" name="Line 154"/>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7" name="Line 155"/>
            <p:cNvSpPr>
              <a:spLocks noChangeShapeType="1"/>
            </p:cNvSpPr>
            <p:nvPr userDrawn="1"/>
          </p:nvSpPr>
          <p:spPr bwMode="gray">
            <a:xfrm flipH="1">
              <a:off x="0" y="462"/>
              <a:ext cx="1461" cy="346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8" name="Line 156"/>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9" name="Line 157"/>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0" name="Line 158"/>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1" name="Line 159"/>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2" name="Line 160"/>
            <p:cNvSpPr>
              <a:spLocks noChangeShapeType="1"/>
            </p:cNvSpPr>
            <p:nvPr userDrawn="1"/>
          </p:nvSpPr>
          <p:spPr bwMode="gray">
            <a:xfrm flipH="1">
              <a:off x="0" y="466"/>
              <a:ext cx="1447" cy="132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3" name="Line 161"/>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4" name="Line 162"/>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 name="Line 163"/>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6" name="Line 164"/>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37" name="Group 165"/>
            <p:cNvGrpSpPr>
              <a:grpSpLocks/>
            </p:cNvGrpSpPr>
            <p:nvPr userDrawn="1"/>
          </p:nvGrpSpPr>
          <p:grpSpPr bwMode="auto">
            <a:xfrm>
              <a:off x="0" y="2063"/>
              <a:ext cx="5760" cy="1220"/>
              <a:chOff x="235" y="2750"/>
              <a:chExt cx="5241" cy="699"/>
            </a:xfrm>
          </p:grpSpPr>
          <p:sp>
            <p:nvSpPr>
              <p:cNvPr id="3238" name="Line 166"/>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9" name="Line 167"/>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0" name="Line 168"/>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1" name="Line 169"/>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42" name="Line 170"/>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3" name="Line 171"/>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4" name="Line 172"/>
            <p:cNvSpPr>
              <a:spLocks noChangeShapeType="1"/>
            </p:cNvSpPr>
            <p:nvPr userDrawn="1"/>
          </p:nvSpPr>
          <p:spPr bwMode="gray">
            <a:xfrm>
              <a:off x="0" y="1182"/>
              <a:ext cx="5760" cy="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5" name="Line 173"/>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 name="Line 174"/>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7" name="Line 175"/>
            <p:cNvSpPr>
              <a:spLocks noChangeShapeType="1"/>
            </p:cNvSpPr>
            <p:nvPr userDrawn="1"/>
          </p:nvSpPr>
          <p:spPr bwMode="gray">
            <a:xfrm>
              <a:off x="0" y="661"/>
              <a:ext cx="5760" cy="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8" name="Line 176"/>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9" name="Line 177"/>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0" name="Line 178"/>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51" name="Group 179"/>
          <p:cNvGrpSpPr>
            <a:grpSpLocks/>
          </p:cNvGrpSpPr>
          <p:nvPr/>
        </p:nvGrpSpPr>
        <p:grpSpPr bwMode="auto">
          <a:xfrm flipH="1">
            <a:off x="0" y="0"/>
            <a:ext cx="9144000" cy="2159000"/>
            <a:chOff x="-1" y="0"/>
            <a:chExt cx="5769" cy="1360"/>
          </a:xfrm>
        </p:grpSpPr>
        <p:sp>
          <p:nvSpPr>
            <p:cNvPr id="3252" name="Freeform 180"/>
            <p:cNvSpPr>
              <a:spLocks/>
            </p:cNvSpPr>
            <p:nvPr/>
          </p:nvSpPr>
          <p:spPr bwMode="gray">
            <a:xfrm>
              <a:off x="0" y="0"/>
              <a:ext cx="5768" cy="1360"/>
            </a:xfrm>
            <a:custGeom>
              <a:avLst/>
              <a:gdLst>
                <a:gd name="T0" fmla="*/ 0 w 5768"/>
                <a:gd name="T1" fmla="*/ 0 h 1360"/>
                <a:gd name="T2" fmla="*/ 0 w 5768"/>
                <a:gd name="T3" fmla="*/ 616 h 1360"/>
                <a:gd name="T4" fmla="*/ 1496 w 5768"/>
                <a:gd name="T5" fmla="*/ 460 h 1360"/>
                <a:gd name="T6" fmla="*/ 5768 w 5768"/>
                <a:gd name="T7" fmla="*/ 1360 h 1360"/>
                <a:gd name="T8" fmla="*/ 5768 w 5768"/>
                <a:gd name="T9" fmla="*/ 0 h 1360"/>
                <a:gd name="T10" fmla="*/ 0 w 5768"/>
                <a:gd name="T11" fmla="*/ 0 h 1360"/>
              </a:gdLst>
              <a:ahLst/>
              <a:cxnLst>
                <a:cxn ang="0">
                  <a:pos x="T0" y="T1"/>
                </a:cxn>
                <a:cxn ang="0">
                  <a:pos x="T2" y="T3"/>
                </a:cxn>
                <a:cxn ang="0">
                  <a:pos x="T4" y="T5"/>
                </a:cxn>
                <a:cxn ang="0">
                  <a:pos x="T6" y="T7"/>
                </a:cxn>
                <a:cxn ang="0">
                  <a:pos x="T8" y="T9"/>
                </a:cxn>
                <a:cxn ang="0">
                  <a:pos x="T10" y="T11"/>
                </a:cxn>
              </a:cxnLst>
              <a:rect l="0" t="0" r="r" b="b"/>
              <a:pathLst>
                <a:path w="5768" h="1360">
                  <a:moveTo>
                    <a:pt x="0" y="0"/>
                  </a:moveTo>
                  <a:lnTo>
                    <a:pt x="0" y="616"/>
                  </a:lnTo>
                  <a:cubicBezTo>
                    <a:pt x="72" y="608"/>
                    <a:pt x="264" y="510"/>
                    <a:pt x="1496" y="460"/>
                  </a:cubicBezTo>
                  <a:cubicBezTo>
                    <a:pt x="2728" y="411"/>
                    <a:pt x="4632" y="672"/>
                    <a:pt x="5768" y="1360"/>
                  </a:cubicBezTo>
                  <a:lnTo>
                    <a:pt x="5768" y="0"/>
                  </a:lnTo>
                  <a:lnTo>
                    <a:pt x="0" y="0"/>
                  </a:lnTo>
                  <a:close/>
                </a:path>
              </a:pathLst>
            </a:custGeom>
            <a:gradFill rotWithShape="1">
              <a:gsLst>
                <a:gs pos="0">
                  <a:schemeClr val="hlink"/>
                </a:gs>
                <a:gs pos="100000">
                  <a:schemeClr val="hlink">
                    <a:gamma/>
                    <a:shade val="63529"/>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3" name="Freeform 181"/>
            <p:cNvSpPr>
              <a:spLocks/>
            </p:cNvSpPr>
            <p:nvPr/>
          </p:nvSpPr>
          <p:spPr bwMode="gray">
            <a:xfrm>
              <a:off x="-1" y="0"/>
              <a:ext cx="5761" cy="1104"/>
            </a:xfrm>
            <a:custGeom>
              <a:avLst/>
              <a:gdLst>
                <a:gd name="T0" fmla="*/ 0 w 5761"/>
                <a:gd name="T1" fmla="*/ 0 h 1104"/>
                <a:gd name="T2" fmla="*/ 0 w 5761"/>
                <a:gd name="T3" fmla="*/ 632 h 1104"/>
                <a:gd name="T4" fmla="*/ 1521 w 5761"/>
                <a:gd name="T5" fmla="*/ 448 h 1104"/>
                <a:gd name="T6" fmla="*/ 5761 w 5761"/>
                <a:gd name="T7" fmla="*/ 1104 h 1104"/>
                <a:gd name="T8" fmla="*/ 5760 w 5761"/>
                <a:gd name="T9" fmla="*/ 8 h 1104"/>
                <a:gd name="T10" fmla="*/ 0 w 5761"/>
                <a:gd name="T11" fmla="*/ 0 h 1104"/>
              </a:gdLst>
              <a:ahLst/>
              <a:cxnLst>
                <a:cxn ang="0">
                  <a:pos x="T0" y="T1"/>
                </a:cxn>
                <a:cxn ang="0">
                  <a:pos x="T2" y="T3"/>
                </a:cxn>
                <a:cxn ang="0">
                  <a:pos x="T4" y="T5"/>
                </a:cxn>
                <a:cxn ang="0">
                  <a:pos x="T6" y="T7"/>
                </a:cxn>
                <a:cxn ang="0">
                  <a:pos x="T8" y="T9"/>
                </a:cxn>
                <a:cxn ang="0">
                  <a:pos x="T10" y="T11"/>
                </a:cxn>
              </a:cxnLst>
              <a:rect l="0" t="0" r="r" b="b"/>
              <a:pathLst>
                <a:path w="5761" h="1104">
                  <a:moveTo>
                    <a:pt x="0" y="0"/>
                  </a:moveTo>
                  <a:lnTo>
                    <a:pt x="0" y="632"/>
                  </a:lnTo>
                  <a:cubicBezTo>
                    <a:pt x="72" y="625"/>
                    <a:pt x="401" y="504"/>
                    <a:pt x="1521" y="448"/>
                  </a:cubicBezTo>
                  <a:cubicBezTo>
                    <a:pt x="2641" y="392"/>
                    <a:pt x="4505" y="504"/>
                    <a:pt x="5761" y="1104"/>
                  </a:cubicBezTo>
                  <a:lnTo>
                    <a:pt x="5760" y="8"/>
                  </a:lnTo>
                  <a:lnTo>
                    <a:pt x="0" y="0"/>
                  </a:lnTo>
                  <a:close/>
                </a:path>
              </a:pathLst>
            </a:custGeom>
            <a:gradFill rotWithShape="1">
              <a:gsLst>
                <a:gs pos="0">
                  <a:schemeClr val="hlink">
                    <a:gamma/>
                    <a:shade val="63529"/>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56" name="Picture 2"/>
          <p:cNvPicPr>
            <a:picLocks noChangeAspect="1" noChangeArrowheads="1"/>
          </p:cNvPicPr>
          <p:nvPr userDrawn="1"/>
        </p:nvPicPr>
        <p:blipFill>
          <a:blip r:embed="rId2" cstate="print"/>
          <a:srcRect/>
          <a:stretch>
            <a:fillRect/>
          </a:stretch>
        </p:blipFill>
        <p:spPr bwMode="auto">
          <a:xfrm>
            <a:off x="0" y="1"/>
            <a:ext cx="9144000" cy="7493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10400" cy="563563"/>
          </a:xfrm>
        </p:spPr>
        <p:txBody>
          <a:bodyPr/>
          <a:lstStyle>
            <a:lvl1pPr>
              <a:defRPr b="0"/>
            </a:lvl1pPr>
          </a:lstStyle>
          <a:p>
            <a:r>
              <a:rPr lang="en-US" smtClean="0"/>
              <a:t>Click to edit Master title style</a:t>
            </a:r>
            <a:endParaRPr lang="en-US"/>
          </a:p>
        </p:txBody>
      </p:sp>
      <p:sp>
        <p:nvSpPr>
          <p:cNvPr id="3" name="Content Placeholder 2"/>
          <p:cNvSpPr>
            <a:spLocks noGrp="1"/>
          </p:cNvSpPr>
          <p:nvPr>
            <p:ph idx="1"/>
          </p:nvPr>
        </p:nvSpPr>
        <p:spPr>
          <a:xfrm>
            <a:off x="776288" y="1347788"/>
            <a:ext cx="8139112" cy="5053012"/>
          </a:xfrm>
        </p:spPr>
        <p:txBody>
          <a:bodyPr/>
          <a:lstStyle>
            <a:lvl1pPr>
              <a:defRPr sz="2400">
                <a:solidFill>
                  <a:srgbClr val="002060"/>
                </a:solidFill>
                <a:latin typeface="Arial" pitchFamily="34" charset="0"/>
                <a:cs typeface="Arial" pitchFamily="34" charset="0"/>
              </a:defRPr>
            </a:lvl1pPr>
            <a:lvl2pPr marL="640080">
              <a:defRPr sz="2000">
                <a:solidFill>
                  <a:srgbClr val="002060"/>
                </a:solidFill>
                <a:latin typeface="Arial" pitchFamily="34" charset="0"/>
                <a:cs typeface="Arial" pitchFamily="34" charset="0"/>
              </a:defRPr>
            </a:lvl2pPr>
            <a:lvl3pPr marL="822960">
              <a:defRPr sz="1800">
                <a:solidFill>
                  <a:srgbClr val="002060"/>
                </a:solidFill>
                <a:latin typeface="Arial" pitchFamily="34" charset="0"/>
                <a:cs typeface="Arial" pitchFamily="34" charset="0"/>
              </a:defRPr>
            </a:lvl3pPr>
            <a:lvl4pPr marL="1097280">
              <a:defRPr sz="1600">
                <a:solidFill>
                  <a:srgbClr val="002060"/>
                </a:solidFill>
                <a:latin typeface="Arial" pitchFamily="34" charset="0"/>
                <a:cs typeface="Arial" pitchFamily="34" charset="0"/>
              </a:defRPr>
            </a:lvl4pPr>
            <a:lvl5pPr marL="1371600">
              <a:defRPr sz="1600">
                <a:solidFill>
                  <a:srgbClr val="002060"/>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537325"/>
            <a:ext cx="2133600" cy="320675"/>
          </a:xfrm>
        </p:spPr>
        <p:txBody>
          <a:bodyPr/>
          <a:lstStyle>
            <a:lvl1pPr>
              <a:defRPr sz="1200" i="0"/>
            </a:lvl1pPr>
          </a:lstStyle>
          <a:p>
            <a:r>
              <a:rPr lang="en-US" smtClean="0"/>
              <a:t>dvduc, 2007-2012</a:t>
            </a:r>
            <a:endParaRPr lang="en-US"/>
          </a:p>
        </p:txBody>
      </p:sp>
      <p:sp>
        <p:nvSpPr>
          <p:cNvPr id="5" name="Footer Placeholder 4"/>
          <p:cNvSpPr>
            <a:spLocks noGrp="1"/>
          </p:cNvSpPr>
          <p:nvPr>
            <p:ph type="ftr" sz="quarter" idx="11"/>
          </p:nvPr>
        </p:nvSpPr>
        <p:spPr>
          <a:xfrm>
            <a:off x="2819400" y="6537325"/>
            <a:ext cx="3886200" cy="320675"/>
          </a:xfrm>
        </p:spPr>
        <p:txBody>
          <a:bodyPr/>
          <a:lstStyle>
            <a:lvl1pPr>
              <a:defRPr sz="1200" i="0"/>
            </a:lvl1pPr>
          </a:lstStyle>
          <a:p>
            <a:r>
              <a:rPr lang="vi-VN" smtClean="0"/>
              <a:t>Bài 8 - Đánh giá và kiểm nghiệm GUI</a:t>
            </a:r>
            <a:endParaRPr lang="en-US"/>
          </a:p>
        </p:txBody>
      </p:sp>
      <p:sp>
        <p:nvSpPr>
          <p:cNvPr id="6" name="Slide Number Placeholder 5"/>
          <p:cNvSpPr>
            <a:spLocks noGrp="1"/>
          </p:cNvSpPr>
          <p:nvPr>
            <p:ph type="sldNum" sz="quarter" idx="12"/>
          </p:nvPr>
        </p:nvSpPr>
        <p:spPr>
          <a:xfrm>
            <a:off x="6781800" y="6537325"/>
            <a:ext cx="2133600" cy="320675"/>
          </a:xfrm>
        </p:spPr>
        <p:txBody>
          <a:bodyPr/>
          <a:lstStyle>
            <a:lvl1pPr>
              <a:defRPr sz="1200"/>
            </a:lvl1pPr>
          </a:lstStyle>
          <a:p>
            <a:fld id="{5798A752-26D1-4E67-8EF9-2F25E3BCC66A}" type="slidenum">
              <a:rPr lang="en-US" smtClean="0"/>
              <a:pPr/>
              <a:t>‹#›</a:t>
            </a:fld>
            <a:r>
              <a:rPr lang="en-US" smtClean="0"/>
              <a:t>/28</a:t>
            </a:r>
            <a:endParaRPr lang="en-US"/>
          </a:p>
        </p:txBody>
      </p:sp>
    </p:spTree>
    <p:extLst>
      <p:ext uri="{BB962C8B-B14F-4D97-AF65-F5344CB8AC3E}">
        <p14:creationId xmlns:p14="http://schemas.microsoft.com/office/powerpoint/2010/main" val="4268430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dvduc, 2007-2012</a:t>
            </a:r>
            <a:endParaRPr lang="en-US"/>
          </a:p>
        </p:txBody>
      </p:sp>
      <p:sp>
        <p:nvSpPr>
          <p:cNvPr id="4" name="Footer Placeholder 3"/>
          <p:cNvSpPr>
            <a:spLocks noGrp="1"/>
          </p:cNvSpPr>
          <p:nvPr>
            <p:ph type="ftr" sz="quarter" idx="11"/>
          </p:nvPr>
        </p:nvSpPr>
        <p:spPr/>
        <p:txBody>
          <a:bodyPr/>
          <a:lstStyle>
            <a:lvl1pPr>
              <a:defRPr/>
            </a:lvl1pPr>
          </a:lstStyle>
          <a:p>
            <a:r>
              <a:rPr lang="vi-VN" smtClean="0"/>
              <a:t>Bài 8 - Đánh giá và kiểm nghiệm GUI</a:t>
            </a:r>
            <a:endParaRPr lang="en-US"/>
          </a:p>
        </p:txBody>
      </p:sp>
      <p:sp>
        <p:nvSpPr>
          <p:cNvPr id="5" name="Slide Number Placeholder 4"/>
          <p:cNvSpPr>
            <a:spLocks noGrp="1"/>
          </p:cNvSpPr>
          <p:nvPr>
            <p:ph type="sldNum" sz="quarter" idx="12"/>
          </p:nvPr>
        </p:nvSpPr>
        <p:spPr/>
        <p:txBody>
          <a:bodyPr/>
          <a:lstStyle>
            <a:lvl1pPr>
              <a:defRPr/>
            </a:lvl1pPr>
          </a:lstStyle>
          <a:p>
            <a:fld id="{A219409D-838C-466F-908D-F37C05E0018D}" type="slidenum">
              <a:rPr lang="en-US"/>
              <a:pPr/>
              <a:t>‹#›</a:t>
            </a:fld>
            <a:endParaRPr lang="en-US"/>
          </a:p>
        </p:txBody>
      </p:sp>
    </p:spTree>
    <p:extLst>
      <p:ext uri="{BB962C8B-B14F-4D97-AF65-F5344CB8AC3E}">
        <p14:creationId xmlns:p14="http://schemas.microsoft.com/office/powerpoint/2010/main" val="1345484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0"/>
                <a:invGamma/>
              </a:schemeClr>
            </a:gs>
          </a:gsLst>
          <a:lin ang="2700000" scaled="1"/>
        </a:gradFill>
        <a:effectLst/>
      </p:bgPr>
    </p:bg>
    <p:spTree>
      <p:nvGrpSpPr>
        <p:cNvPr id="1" name=""/>
        <p:cNvGrpSpPr/>
        <p:nvPr/>
      </p:nvGrpSpPr>
      <p:grpSpPr>
        <a:xfrm>
          <a:off x="0" y="0"/>
          <a:ext cx="0" cy="0"/>
          <a:chOff x="0" y="0"/>
          <a:chExt cx="0" cy="0"/>
        </a:xfrm>
      </p:grpSpPr>
      <p:grpSp>
        <p:nvGrpSpPr>
          <p:cNvPr id="1039" name="Group 15"/>
          <p:cNvGrpSpPr>
            <a:grpSpLocks/>
          </p:cNvGrpSpPr>
          <p:nvPr/>
        </p:nvGrpSpPr>
        <p:grpSpPr bwMode="auto">
          <a:xfrm>
            <a:off x="-12700" y="692150"/>
            <a:ext cx="9144000" cy="6165850"/>
            <a:chOff x="0" y="436"/>
            <a:chExt cx="5760" cy="3884"/>
          </a:xfrm>
        </p:grpSpPr>
        <p:sp>
          <p:nvSpPr>
            <p:cNvPr id="1040" name="Line 16"/>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17"/>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18"/>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19"/>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20"/>
            <p:cNvSpPr>
              <a:spLocks noChangeShapeType="1"/>
            </p:cNvSpPr>
            <p:nvPr userDrawn="1"/>
          </p:nvSpPr>
          <p:spPr bwMode="gray">
            <a:xfrm>
              <a:off x="1472" y="448"/>
              <a:ext cx="278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21"/>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22"/>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23"/>
            <p:cNvSpPr>
              <a:spLocks noChangeShapeType="1"/>
            </p:cNvSpPr>
            <p:nvPr userDrawn="1"/>
          </p:nvSpPr>
          <p:spPr bwMode="gray">
            <a:xfrm>
              <a:off x="1472" y="448"/>
              <a:ext cx="1065"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24"/>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25"/>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26"/>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27"/>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28"/>
            <p:cNvSpPr>
              <a:spLocks noChangeShapeType="1"/>
            </p:cNvSpPr>
            <p:nvPr userDrawn="1"/>
          </p:nvSpPr>
          <p:spPr bwMode="gray">
            <a:xfrm>
              <a:off x="1472" y="448"/>
              <a:ext cx="4288" cy="189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29"/>
            <p:cNvSpPr>
              <a:spLocks noChangeShapeType="1"/>
            </p:cNvSpPr>
            <p:nvPr userDrawn="1"/>
          </p:nvSpPr>
          <p:spPr bwMode="gray">
            <a:xfrm>
              <a:off x="1472" y="448"/>
              <a:ext cx="4288" cy="158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30"/>
            <p:cNvSpPr>
              <a:spLocks noChangeShapeType="1"/>
            </p:cNvSpPr>
            <p:nvPr userDrawn="1"/>
          </p:nvSpPr>
          <p:spPr bwMode="gray">
            <a:xfrm>
              <a:off x="1515" y="462"/>
              <a:ext cx="4245" cy="130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31"/>
            <p:cNvSpPr>
              <a:spLocks noChangeShapeType="1"/>
            </p:cNvSpPr>
            <p:nvPr userDrawn="1"/>
          </p:nvSpPr>
          <p:spPr bwMode="gray">
            <a:xfrm>
              <a:off x="1472" y="448"/>
              <a:ext cx="4288" cy="10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32"/>
            <p:cNvSpPr>
              <a:spLocks noChangeShapeType="1"/>
            </p:cNvSpPr>
            <p:nvPr userDrawn="1"/>
          </p:nvSpPr>
          <p:spPr bwMode="gray">
            <a:xfrm>
              <a:off x="1472" y="448"/>
              <a:ext cx="4288" cy="83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33"/>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34"/>
            <p:cNvSpPr>
              <a:spLocks noChangeShapeType="1"/>
            </p:cNvSpPr>
            <p:nvPr userDrawn="1"/>
          </p:nvSpPr>
          <p:spPr bwMode="gray">
            <a:xfrm>
              <a:off x="1472" y="448"/>
              <a:ext cx="4288" cy="43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35"/>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36"/>
            <p:cNvSpPr>
              <a:spLocks noChangeShapeType="1"/>
            </p:cNvSpPr>
            <p:nvPr userDrawn="1"/>
          </p:nvSpPr>
          <p:spPr bwMode="gray">
            <a:xfrm>
              <a:off x="1472" y="448"/>
              <a:ext cx="4288" cy="13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37"/>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38"/>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39"/>
            <p:cNvSpPr>
              <a:spLocks noChangeShapeType="1"/>
            </p:cNvSpPr>
            <p:nvPr userDrawn="1"/>
          </p:nvSpPr>
          <p:spPr bwMode="gray">
            <a:xfrm flipH="1">
              <a:off x="0" y="462"/>
              <a:ext cx="1461" cy="346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40"/>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41"/>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42"/>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43"/>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44"/>
            <p:cNvSpPr>
              <a:spLocks noChangeShapeType="1"/>
            </p:cNvSpPr>
            <p:nvPr userDrawn="1"/>
          </p:nvSpPr>
          <p:spPr bwMode="gray">
            <a:xfrm flipH="1">
              <a:off x="0" y="466"/>
              <a:ext cx="1447" cy="132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Line 45"/>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46"/>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47"/>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48"/>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73" name="Group 49"/>
            <p:cNvGrpSpPr>
              <a:grpSpLocks/>
            </p:cNvGrpSpPr>
            <p:nvPr userDrawn="1"/>
          </p:nvGrpSpPr>
          <p:grpSpPr bwMode="auto">
            <a:xfrm>
              <a:off x="0" y="2063"/>
              <a:ext cx="5760" cy="1220"/>
              <a:chOff x="235" y="2750"/>
              <a:chExt cx="5241" cy="699"/>
            </a:xfrm>
          </p:grpSpPr>
          <p:sp>
            <p:nvSpPr>
              <p:cNvPr id="1074" name="Line 50"/>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51"/>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52"/>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53"/>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78" name="Line 54"/>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55"/>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56"/>
            <p:cNvSpPr>
              <a:spLocks noChangeShapeType="1"/>
            </p:cNvSpPr>
            <p:nvPr userDrawn="1"/>
          </p:nvSpPr>
          <p:spPr bwMode="gray">
            <a:xfrm>
              <a:off x="0" y="1182"/>
              <a:ext cx="5760" cy="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57"/>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58"/>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59"/>
            <p:cNvSpPr>
              <a:spLocks noChangeShapeType="1"/>
            </p:cNvSpPr>
            <p:nvPr userDrawn="1"/>
          </p:nvSpPr>
          <p:spPr bwMode="gray">
            <a:xfrm>
              <a:off x="0" y="661"/>
              <a:ext cx="5760" cy="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60"/>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61"/>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62"/>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87" name="Line 63"/>
          <p:cNvSpPr>
            <a:spLocks noChangeShapeType="1"/>
          </p:cNvSpPr>
          <p:nvPr/>
        </p:nvSpPr>
        <p:spPr bwMode="gray">
          <a:xfrm flipH="1">
            <a:off x="-12700" y="712788"/>
            <a:ext cx="233997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64"/>
          <p:cNvSpPr>
            <a:spLocks noChangeShapeType="1"/>
          </p:cNvSpPr>
          <p:nvPr/>
        </p:nvSpPr>
        <p:spPr bwMode="gray">
          <a:xfrm flipH="1">
            <a:off x="-12700" y="712788"/>
            <a:ext cx="2339975" cy="34925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65"/>
          <p:cNvSpPr>
            <a:spLocks noChangeShapeType="1"/>
          </p:cNvSpPr>
          <p:nvPr/>
        </p:nvSpPr>
        <p:spPr bwMode="gray">
          <a:xfrm flipH="1">
            <a:off x="-12700" y="692150"/>
            <a:ext cx="2339975" cy="19685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66"/>
          <p:cNvSpPr>
            <a:spLocks noChangeShapeType="1"/>
          </p:cNvSpPr>
          <p:nvPr/>
        </p:nvSpPr>
        <p:spPr bwMode="gray">
          <a:xfrm>
            <a:off x="-12700" y="765175"/>
            <a:ext cx="914400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Freeform 67"/>
          <p:cNvSpPr>
            <a:spLocks/>
          </p:cNvSpPr>
          <p:nvPr/>
        </p:nvSpPr>
        <p:spPr bwMode="gray">
          <a:xfrm>
            <a:off x="-12700" y="0"/>
            <a:ext cx="9156700" cy="1600200"/>
          </a:xfrm>
          <a:custGeom>
            <a:avLst/>
            <a:gdLst>
              <a:gd name="T0" fmla="*/ 0 w 5768"/>
              <a:gd name="T1" fmla="*/ 0 h 1008"/>
              <a:gd name="T2" fmla="*/ 0 w 5768"/>
              <a:gd name="T3" fmla="*/ 688 h 1008"/>
              <a:gd name="T4" fmla="*/ 2008 w 5768"/>
              <a:gd name="T5" fmla="*/ 492 h 1008"/>
              <a:gd name="T6" fmla="*/ 5768 w 5768"/>
              <a:gd name="T7" fmla="*/ 1008 h 1008"/>
              <a:gd name="T8" fmla="*/ 5768 w 5768"/>
              <a:gd name="T9" fmla="*/ 0 h 1008"/>
              <a:gd name="T10" fmla="*/ 0 w 5768"/>
              <a:gd name="T11" fmla="*/ 0 h 1008"/>
            </a:gdLst>
            <a:ahLst/>
            <a:cxnLst>
              <a:cxn ang="0">
                <a:pos x="T0" y="T1"/>
              </a:cxn>
              <a:cxn ang="0">
                <a:pos x="T2" y="T3"/>
              </a:cxn>
              <a:cxn ang="0">
                <a:pos x="T4" y="T5"/>
              </a:cxn>
              <a:cxn ang="0">
                <a:pos x="T6" y="T7"/>
              </a:cxn>
              <a:cxn ang="0">
                <a:pos x="T8" y="T9"/>
              </a:cxn>
              <a:cxn ang="0">
                <a:pos x="T10" y="T11"/>
              </a:cxn>
            </a:cxnLst>
            <a:rect l="0" t="0" r="r" b="b"/>
            <a:pathLst>
              <a:path w="5768" h="1008">
                <a:moveTo>
                  <a:pt x="0" y="0"/>
                </a:moveTo>
                <a:lnTo>
                  <a:pt x="0" y="688"/>
                </a:lnTo>
                <a:cubicBezTo>
                  <a:pt x="72" y="682"/>
                  <a:pt x="776" y="535"/>
                  <a:pt x="2008" y="492"/>
                </a:cubicBezTo>
                <a:cubicBezTo>
                  <a:pt x="3240" y="449"/>
                  <a:pt x="4792" y="608"/>
                  <a:pt x="5768" y="1008"/>
                </a:cubicBezTo>
                <a:lnTo>
                  <a:pt x="5768" y="0"/>
                </a:lnTo>
                <a:lnTo>
                  <a:pt x="0" y="0"/>
                </a:lnTo>
                <a:close/>
              </a:path>
            </a:pathLst>
          </a:custGeom>
          <a:gradFill rotWithShape="1">
            <a:gsLst>
              <a:gs pos="0">
                <a:schemeClr val="hlink"/>
              </a:gs>
              <a:gs pos="100000">
                <a:schemeClr val="hlink">
                  <a:gamma/>
                  <a:shade val="63529"/>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 name="Freeform 68"/>
          <p:cNvSpPr>
            <a:spLocks/>
          </p:cNvSpPr>
          <p:nvPr/>
        </p:nvSpPr>
        <p:spPr bwMode="gray">
          <a:xfrm>
            <a:off x="-12700" y="-12700"/>
            <a:ext cx="9156700" cy="1354138"/>
          </a:xfrm>
          <a:custGeom>
            <a:avLst/>
            <a:gdLst>
              <a:gd name="T0" fmla="*/ 0 w 5768"/>
              <a:gd name="T1" fmla="*/ 0 h 848"/>
              <a:gd name="T2" fmla="*/ 0 w 5768"/>
              <a:gd name="T3" fmla="*/ 767 h 848"/>
              <a:gd name="T4" fmla="*/ 2104 w 5768"/>
              <a:gd name="T5" fmla="*/ 448 h 848"/>
              <a:gd name="T6" fmla="*/ 5768 w 5768"/>
              <a:gd name="T7" fmla="*/ 848 h 848"/>
              <a:gd name="T8" fmla="*/ 5760 w 5768"/>
              <a:gd name="T9" fmla="*/ 8 h 848"/>
              <a:gd name="T10" fmla="*/ 0 w 5768"/>
              <a:gd name="T11" fmla="*/ 0 h 848"/>
            </a:gdLst>
            <a:ahLst/>
            <a:cxnLst>
              <a:cxn ang="0">
                <a:pos x="T0" y="T1"/>
              </a:cxn>
              <a:cxn ang="0">
                <a:pos x="T2" y="T3"/>
              </a:cxn>
              <a:cxn ang="0">
                <a:pos x="T4" y="T5"/>
              </a:cxn>
              <a:cxn ang="0">
                <a:pos x="T6" y="T7"/>
              </a:cxn>
              <a:cxn ang="0">
                <a:pos x="T8" y="T9"/>
              </a:cxn>
              <a:cxn ang="0">
                <a:pos x="T10" y="T11"/>
              </a:cxn>
            </a:cxnLst>
            <a:rect l="0" t="0" r="r" b="b"/>
            <a:pathLst>
              <a:path w="5768" h="848">
                <a:moveTo>
                  <a:pt x="0" y="0"/>
                </a:moveTo>
                <a:lnTo>
                  <a:pt x="0" y="767"/>
                </a:lnTo>
                <a:cubicBezTo>
                  <a:pt x="72" y="760"/>
                  <a:pt x="879" y="496"/>
                  <a:pt x="2104" y="448"/>
                </a:cubicBezTo>
                <a:cubicBezTo>
                  <a:pt x="3330" y="401"/>
                  <a:pt x="4792" y="472"/>
                  <a:pt x="5768" y="848"/>
                </a:cubicBezTo>
                <a:lnTo>
                  <a:pt x="5760" y="8"/>
                </a:lnTo>
                <a:lnTo>
                  <a:pt x="0" y="0"/>
                </a:lnTo>
                <a:close/>
              </a:path>
            </a:pathLst>
          </a:custGeom>
          <a:gradFill rotWithShape="1">
            <a:gsLst>
              <a:gs pos="0">
                <a:schemeClr val="hlink">
                  <a:gamma/>
                  <a:shade val="63529"/>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3" name="Picture 69" descr="figure07_o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600075" y="115888"/>
            <a:ext cx="1079500" cy="79216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figure07_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12700" y="333375"/>
            <a:ext cx="1439863" cy="1203325"/>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figure07_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1174750" y="404813"/>
            <a:ext cx="649288" cy="542925"/>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776288" y="1347788"/>
            <a:ext cx="7758112"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2937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dvduc, 2007-2012</a:t>
            </a:r>
            <a:endParaRPr lang="en-US"/>
          </a:p>
        </p:txBody>
      </p:sp>
      <p:sp>
        <p:nvSpPr>
          <p:cNvPr id="1029" name="Rectangle 5"/>
          <p:cNvSpPr>
            <a:spLocks noGrp="1" noChangeArrowheads="1"/>
          </p:cNvSpPr>
          <p:nvPr>
            <p:ph type="ftr" sz="quarter" idx="3"/>
          </p:nvPr>
        </p:nvSpPr>
        <p:spPr bwMode="auto">
          <a:xfrm>
            <a:off x="3124200" y="642937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vi-VN" smtClean="0"/>
              <a:t>Bài 8 - Đánh giá và kiểm nghiệm GUI</a:t>
            </a:r>
            <a:endParaRPr lang="en-US"/>
          </a:p>
        </p:txBody>
      </p:sp>
      <p:sp>
        <p:nvSpPr>
          <p:cNvPr id="1030" name="Rectangle 6"/>
          <p:cNvSpPr>
            <a:spLocks noGrp="1" noChangeArrowheads="1"/>
          </p:cNvSpPr>
          <p:nvPr>
            <p:ph type="sldNum" sz="quarter" idx="4"/>
          </p:nvPr>
        </p:nvSpPr>
        <p:spPr bwMode="auto">
          <a:xfrm>
            <a:off x="6553200" y="642937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8E60D3A-A5F4-42B0-861C-F9E64042ABB8}" type="slidenum">
              <a:rPr lang="en-US"/>
              <a:pPr/>
              <a:t>‹#›</a:t>
            </a:fld>
            <a:endParaRPr lang="en-US"/>
          </a:p>
        </p:txBody>
      </p:sp>
      <p:sp>
        <p:nvSpPr>
          <p:cNvPr id="1026" name="Rectangle 2"/>
          <p:cNvSpPr>
            <a:spLocks noGrp="1" noChangeArrowheads="1"/>
          </p:cNvSpPr>
          <p:nvPr>
            <p:ph type="title"/>
          </p:nvPr>
        </p:nvSpPr>
        <p:spPr bwMode="white">
          <a:xfrm>
            <a:off x="1485900" y="20955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ctr" rtl="0" eaLnBrk="1" fontAlgn="base" hangingPunct="1">
        <a:spcBef>
          <a:spcPct val="0"/>
        </a:spcBef>
        <a:spcAft>
          <a:spcPct val="0"/>
        </a:spcAft>
        <a:defRPr sz="3200" b="1">
          <a:solidFill>
            <a:srgbClr val="FFFFFF"/>
          </a:solidFill>
          <a:latin typeface="+mj-lt"/>
          <a:ea typeface="+mj-ea"/>
          <a:cs typeface="+mj-cs"/>
        </a:defRPr>
      </a:lvl1pPr>
      <a:lvl2pPr algn="ctr" rtl="0" eaLnBrk="1" fontAlgn="base" hangingPunct="1">
        <a:spcBef>
          <a:spcPct val="0"/>
        </a:spcBef>
        <a:spcAft>
          <a:spcPct val="0"/>
        </a:spcAft>
        <a:defRPr sz="3200" b="1">
          <a:solidFill>
            <a:srgbClr val="FFFFFF"/>
          </a:solidFill>
          <a:latin typeface="Verdana" pitchFamily="34" charset="0"/>
        </a:defRPr>
      </a:lvl2pPr>
      <a:lvl3pPr algn="ctr" rtl="0" eaLnBrk="1" fontAlgn="base" hangingPunct="1">
        <a:spcBef>
          <a:spcPct val="0"/>
        </a:spcBef>
        <a:spcAft>
          <a:spcPct val="0"/>
        </a:spcAft>
        <a:defRPr sz="3200" b="1">
          <a:solidFill>
            <a:srgbClr val="FFFFFF"/>
          </a:solidFill>
          <a:latin typeface="Verdana" pitchFamily="34" charset="0"/>
        </a:defRPr>
      </a:lvl3pPr>
      <a:lvl4pPr algn="ctr" rtl="0" eaLnBrk="1" fontAlgn="base" hangingPunct="1">
        <a:spcBef>
          <a:spcPct val="0"/>
        </a:spcBef>
        <a:spcAft>
          <a:spcPct val="0"/>
        </a:spcAft>
        <a:defRPr sz="3200" b="1">
          <a:solidFill>
            <a:srgbClr val="FFFFFF"/>
          </a:solidFill>
          <a:latin typeface="Verdana" pitchFamily="34" charset="0"/>
        </a:defRPr>
      </a:lvl4pPr>
      <a:lvl5pPr algn="ctr" rtl="0" eaLnBrk="1" fontAlgn="base" hangingPunct="1">
        <a:spcBef>
          <a:spcPct val="0"/>
        </a:spcBef>
        <a:spcAft>
          <a:spcPct val="0"/>
        </a:spcAft>
        <a:defRPr sz="3200" b="1">
          <a:solidFill>
            <a:srgbClr val="FFFFFF"/>
          </a:solidFill>
          <a:latin typeface="Verdana" pitchFamily="34" charset="0"/>
        </a:defRPr>
      </a:lvl5pPr>
      <a:lvl6pPr marL="457200" algn="ctr" rtl="0" eaLnBrk="1" fontAlgn="base" hangingPunct="1">
        <a:spcBef>
          <a:spcPct val="0"/>
        </a:spcBef>
        <a:spcAft>
          <a:spcPct val="0"/>
        </a:spcAft>
        <a:defRPr sz="3200" b="1">
          <a:solidFill>
            <a:srgbClr val="FFFFFF"/>
          </a:solidFill>
          <a:latin typeface="Verdana" pitchFamily="34" charset="0"/>
        </a:defRPr>
      </a:lvl6pPr>
      <a:lvl7pPr marL="914400" algn="ctr" rtl="0" eaLnBrk="1" fontAlgn="base" hangingPunct="1">
        <a:spcBef>
          <a:spcPct val="0"/>
        </a:spcBef>
        <a:spcAft>
          <a:spcPct val="0"/>
        </a:spcAft>
        <a:defRPr sz="3200" b="1">
          <a:solidFill>
            <a:srgbClr val="FFFFFF"/>
          </a:solidFill>
          <a:latin typeface="Verdana" pitchFamily="34" charset="0"/>
        </a:defRPr>
      </a:lvl7pPr>
      <a:lvl8pPr marL="1371600" algn="ctr" rtl="0" eaLnBrk="1" fontAlgn="base" hangingPunct="1">
        <a:spcBef>
          <a:spcPct val="0"/>
        </a:spcBef>
        <a:spcAft>
          <a:spcPct val="0"/>
        </a:spcAft>
        <a:defRPr sz="3200" b="1">
          <a:solidFill>
            <a:srgbClr val="FFFFFF"/>
          </a:solidFill>
          <a:latin typeface="Verdana" pitchFamily="34" charset="0"/>
        </a:defRPr>
      </a:lvl8pPr>
      <a:lvl9pPr marL="1828800" algn="ctr" rtl="0" eaLnBrk="1" fontAlgn="base" hangingPunct="1">
        <a:spcBef>
          <a:spcPct val="0"/>
        </a:spcBef>
        <a:spcAft>
          <a:spcPct val="0"/>
        </a:spcAft>
        <a:defRPr sz="3200" b="1">
          <a:solidFill>
            <a:srgbClr val="FFFFFF"/>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09600" y="2667000"/>
            <a:ext cx="81534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ctr">
              <a:defRPr/>
            </a:pPr>
            <a:r>
              <a:rPr lang="en-US" sz="4800" b="1" kern="0" spc="-150" dirty="0" smtClean="0">
                <a:solidFill>
                  <a:srgbClr val="A50021"/>
                </a:solidFill>
                <a:effectLst>
                  <a:outerShdw blurRad="38100" dist="38100" dir="2700000" algn="tl">
                    <a:srgbClr val="C0C0C0"/>
                  </a:outerShdw>
                </a:effectLst>
                <a:latin typeface="Algerian" pitchFamily="82" charset="0"/>
                <a:ea typeface="+mj-ea"/>
                <a:cs typeface="+mj-cs"/>
              </a:rPr>
              <a:t>T</a:t>
            </a:r>
            <a:r>
              <a:rPr lang="en-US" sz="3600" b="1" kern="0" spc="-150" dirty="0" smtClean="0">
                <a:solidFill>
                  <a:srgbClr val="002060"/>
                </a:solidFill>
                <a:effectLst>
                  <a:outerShdw blurRad="38100" dist="38100" dir="2700000" algn="tl">
                    <a:srgbClr val="C0C0C0"/>
                  </a:outerShdw>
                </a:effectLst>
                <a:latin typeface="Arial Rounded MT Bold" pitchFamily="34" charset="0"/>
                <a:ea typeface="+mj-ea"/>
                <a:cs typeface="+mj-cs"/>
              </a:rPr>
              <a:t>HIẾT </a:t>
            </a:r>
            <a:r>
              <a:rPr lang="en-US" sz="3600" b="1" kern="0" spc="-150" dirty="0">
                <a:solidFill>
                  <a:srgbClr val="002060"/>
                </a:solidFill>
                <a:effectLst>
                  <a:outerShdw blurRad="38100" dist="38100" dir="2700000" algn="tl">
                    <a:srgbClr val="C0C0C0"/>
                  </a:outerShdw>
                </a:effectLst>
                <a:latin typeface="Arial Rounded MT Bold" pitchFamily="34" charset="0"/>
                <a:ea typeface="+mj-ea"/>
                <a:cs typeface="+mj-cs"/>
              </a:rPr>
              <a:t>KẾ WEB TRÊN ĐA NỀN TẢNG </a:t>
            </a:r>
            <a:r>
              <a:rPr lang="en-US" sz="3600" b="1" kern="0" spc="-150" dirty="0" smtClean="0">
                <a:solidFill>
                  <a:srgbClr val="002060"/>
                </a:solidFill>
                <a:effectLst>
                  <a:outerShdw blurRad="38100" dist="38100" dir="2700000" algn="tl">
                    <a:srgbClr val="C0C0C0"/>
                  </a:outerShdw>
                </a:effectLst>
                <a:latin typeface="Arial Rounded MT Bold" pitchFamily="34" charset="0"/>
                <a:ea typeface="+mj-ea"/>
                <a:cs typeface="+mj-cs"/>
              </a:rPr>
              <a:t>RESPONSIVE</a:t>
            </a:r>
            <a:endParaRPr kumimoji="0" lang="en-GB" sz="3600" b="1" i="0" u="none" strike="noStrike" kern="0" cap="none" spc="-150" normalizeH="0" baseline="0" noProof="0" dirty="0" smtClean="0">
              <a:ln>
                <a:noFill/>
              </a:ln>
              <a:solidFill>
                <a:srgbClr val="002060"/>
              </a:solidFill>
              <a:effectLst>
                <a:outerShdw blurRad="38100" dist="38100" dir="2700000" algn="tl">
                  <a:srgbClr val="C0C0C0"/>
                </a:outerShdw>
              </a:effectLst>
              <a:uLnTx/>
              <a:uFillTx/>
              <a:latin typeface="Arial Rounded MT Bold" pitchFamily="34" charset="0"/>
              <a:ea typeface="+mj-ea"/>
              <a:cs typeface="+mj-cs"/>
            </a:endParaRPr>
          </a:p>
        </p:txBody>
      </p:sp>
      <p:sp>
        <p:nvSpPr>
          <p:cNvPr id="5" name="Rectangle 9"/>
          <p:cNvSpPr txBox="1">
            <a:spLocks noChangeArrowheads="1"/>
          </p:cNvSpPr>
          <p:nvPr/>
        </p:nvSpPr>
        <p:spPr bwMode="auto">
          <a:xfrm>
            <a:off x="2971800" y="3886200"/>
            <a:ext cx="3505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ctr" defTabSz="914400" rtl="0" eaLnBrk="1" fontAlgn="base" latinLnBrk="0" hangingPunct="1">
              <a:lnSpc>
                <a:spcPct val="80000"/>
              </a:lnSpc>
              <a:spcBef>
                <a:spcPct val="15000"/>
              </a:spcBef>
              <a:spcAft>
                <a:spcPct val="15000"/>
              </a:spcAft>
              <a:buClr>
                <a:schemeClr val="accent2"/>
              </a:buClr>
              <a:buSzTx/>
              <a:buFont typeface="Wingdings" pitchFamily="2" charset="2"/>
              <a:buNone/>
              <a:tabLst/>
              <a:defRPr/>
            </a:pPr>
            <a:endParaRPr kumimoji="0" lang="en-US" sz="1800" b="0" i="0" u="none" strike="noStrike" kern="0" cap="none" spc="0" normalizeH="0" baseline="0" noProof="0" smtClean="0">
              <a:ln>
                <a:noFill/>
              </a:ln>
              <a:solidFill>
                <a:schemeClr val="tx1"/>
              </a:solidFill>
              <a:effectLst/>
              <a:uLnTx/>
              <a:uFillTx/>
              <a:latin typeface="+mn-lt"/>
              <a:ea typeface="+mn-ea"/>
              <a:cs typeface="+mn-cs"/>
            </a:endParaRPr>
          </a:p>
        </p:txBody>
      </p:sp>
      <p:sp>
        <p:nvSpPr>
          <p:cNvPr id="6" name="Text Box 11"/>
          <p:cNvSpPr txBox="1">
            <a:spLocks noChangeArrowheads="1"/>
          </p:cNvSpPr>
          <p:nvPr/>
        </p:nvSpPr>
        <p:spPr bwMode="auto">
          <a:xfrm>
            <a:off x="3505200" y="6170613"/>
            <a:ext cx="2590800" cy="338554"/>
          </a:xfrm>
          <a:prstGeom prst="rect">
            <a:avLst/>
          </a:prstGeom>
          <a:noFill/>
          <a:ln w="9525">
            <a:noFill/>
            <a:miter lim="800000"/>
            <a:headEnd/>
            <a:tailEnd/>
          </a:ln>
        </p:spPr>
        <p:txBody>
          <a:bodyPr wrap="square">
            <a:spAutoFit/>
          </a:bodyPr>
          <a:lstStyle/>
          <a:p>
            <a:pPr algn="ctr"/>
            <a:endParaRPr lang="en-US" sz="1600" b="1">
              <a:solidFill>
                <a:srgbClr val="002060"/>
              </a:solidFill>
              <a:latin typeface="+mn-lt"/>
            </a:endParaRPr>
          </a:p>
        </p:txBody>
      </p:sp>
    </p:spTree>
    <p:extLst>
      <p:ext uri="{BB962C8B-B14F-4D97-AF65-F5344CB8AC3E}">
        <p14:creationId xmlns:p14="http://schemas.microsoft.com/office/powerpoint/2010/main" val="3087230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t>
            </a:r>
            <a:r>
              <a:rPr lang="en-US" dirty="0" smtClean="0"/>
              <a:t>first</a:t>
            </a:r>
            <a:endParaRPr lang="en-US" dirty="0"/>
          </a:p>
        </p:txBody>
      </p:sp>
      <p:sp>
        <p:nvSpPr>
          <p:cNvPr id="3" name="Content Placeholder 2"/>
          <p:cNvSpPr>
            <a:spLocks noGrp="1"/>
          </p:cNvSpPr>
          <p:nvPr>
            <p:ph idx="1"/>
          </p:nvPr>
        </p:nvSpPr>
        <p:spPr/>
        <p:txBody>
          <a:bodyPr/>
          <a:lstStyle/>
          <a:p>
            <a:r>
              <a:rPr lang="en-US" dirty="0" err="1" smtClean="0"/>
              <a:t>Lý</a:t>
            </a:r>
            <a:r>
              <a:rPr lang="en-US" dirty="0"/>
              <a:t> do </a:t>
            </a:r>
            <a:r>
              <a:rPr lang="en-US" dirty="0" err="1" smtClean="0"/>
              <a:t>nên</a:t>
            </a:r>
            <a:r>
              <a:rPr lang="en-US" dirty="0"/>
              <a:t> </a:t>
            </a:r>
            <a:r>
              <a:rPr lang="en-US" dirty="0" err="1" smtClean="0"/>
              <a:t>sử</a:t>
            </a:r>
            <a:r>
              <a:rPr lang="en-US" dirty="0"/>
              <a:t> </a:t>
            </a:r>
            <a:r>
              <a:rPr lang="en-US" dirty="0" err="1" smtClean="0"/>
              <a:t>dụng</a:t>
            </a:r>
            <a:r>
              <a:rPr lang="en-US" dirty="0"/>
              <a:t> mobile </a:t>
            </a:r>
            <a:r>
              <a:rPr lang="en-US" dirty="0" smtClean="0"/>
              <a:t>first:</a:t>
            </a:r>
          </a:p>
          <a:p>
            <a:pPr lvl="1"/>
            <a:r>
              <a:rPr lang="vi-VN" dirty="0" smtClean="0"/>
              <a:t>Tập trung tối đa vào giao diện ở điện thoại vì xu hướng sử dụng điện thoại ngày càng tăng.</a:t>
            </a:r>
          </a:p>
          <a:p>
            <a:pPr lvl="1"/>
            <a:r>
              <a:rPr lang="vi-VN" dirty="0" smtClean="0"/>
              <a:t>Tránh việc viết lại CSS, vì một CSS ở điện thoại có thể được tái sử dụng trên desktop. Nhưng nếu bạn viết CSS trên desktop trước thì ở giao diện điện thoại bạn vẫn phải viết lại nếu muốn tùy biến.</a:t>
            </a:r>
          </a:p>
          <a:p>
            <a:pPr lvl="1"/>
            <a:r>
              <a:rPr lang="vi-VN" dirty="0" smtClean="0"/>
              <a:t>Dễ dàng trong việc triển khai và quản lý, nâng cấp sau này.</a:t>
            </a:r>
          </a:p>
          <a:p>
            <a:pPr lvl="1"/>
            <a:r>
              <a:rPr lang="vi-VN" dirty="0" smtClean="0"/>
              <a:t>Tránh các lỗi hiển thị trên điện thoại do việc tùy biến từ CSS ở desktop.</a:t>
            </a:r>
          </a:p>
          <a:p>
            <a:pPr lvl="1"/>
            <a:r>
              <a:rPr lang="vi-VN" dirty="0" smtClean="0"/>
              <a:t>Và nhiều lý do khác mà chỉ khi làm mới biết.</a:t>
            </a:r>
          </a:p>
          <a:p>
            <a:pPr lvl="1"/>
            <a:endParaRPr lang="en-US" dirty="0"/>
          </a:p>
        </p:txBody>
      </p:sp>
    </p:spTree>
    <p:extLst>
      <p:ext uri="{BB962C8B-B14F-4D97-AF65-F5344CB8AC3E}">
        <p14:creationId xmlns:p14="http://schemas.microsoft.com/office/powerpoint/2010/main" val="234968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Một</a:t>
            </a:r>
            <a:r>
              <a:rPr lang="en-US" sz="2800" dirty="0"/>
              <a:t> </a:t>
            </a:r>
            <a:r>
              <a:rPr lang="en-US" sz="2800" dirty="0" err="1"/>
              <a:t>số</a:t>
            </a:r>
            <a:r>
              <a:rPr lang="en-US" sz="2800" dirty="0"/>
              <a:t> </a:t>
            </a:r>
            <a:r>
              <a:rPr lang="en-US" sz="2800" dirty="0" err="1"/>
              <a:t>kiến</a:t>
            </a:r>
            <a:r>
              <a:rPr lang="en-US" sz="2800" dirty="0"/>
              <a:t> </a:t>
            </a:r>
            <a:r>
              <a:rPr lang="en-US" sz="2800" dirty="0" err="1"/>
              <a:t>thức</a:t>
            </a:r>
            <a:r>
              <a:rPr lang="en-US" sz="2800" dirty="0"/>
              <a:t> </a:t>
            </a:r>
            <a:r>
              <a:rPr lang="en-US" sz="2800" dirty="0" err="1"/>
              <a:t>cần</a:t>
            </a:r>
            <a:r>
              <a:rPr lang="en-US" sz="2800" dirty="0"/>
              <a:t> </a:t>
            </a:r>
            <a:r>
              <a:rPr lang="en-US" sz="2800" dirty="0" err="1"/>
              <a:t>biết</a:t>
            </a:r>
            <a:r>
              <a:rPr lang="en-US" sz="2800" dirty="0"/>
              <a:t> </a:t>
            </a:r>
            <a:r>
              <a:rPr lang="en-US" sz="2800" dirty="0" err="1"/>
              <a:t>khi</a:t>
            </a:r>
            <a:r>
              <a:rPr lang="en-US" sz="2800" dirty="0"/>
              <a:t> </a:t>
            </a:r>
            <a:r>
              <a:rPr lang="en-US" sz="2800" dirty="0" err="1"/>
              <a:t>viết</a:t>
            </a:r>
            <a:r>
              <a:rPr lang="en-US" sz="2800" dirty="0"/>
              <a:t> CSS Responsive</a:t>
            </a:r>
          </a:p>
        </p:txBody>
      </p:sp>
      <p:sp>
        <p:nvSpPr>
          <p:cNvPr id="3" name="Content Placeholder 2"/>
          <p:cNvSpPr>
            <a:spLocks noGrp="1"/>
          </p:cNvSpPr>
          <p:nvPr>
            <p:ph idx="1"/>
          </p:nvPr>
        </p:nvSpPr>
        <p:spPr/>
        <p:txBody>
          <a:bodyPr/>
          <a:lstStyle/>
          <a:p>
            <a:r>
              <a:rPr lang="vi-VN" dirty="0"/>
              <a:t>Ngoài đơn vị của breakpoint là px, thì các đơn vị đo chiều dài trong website nên là phần trăm. Hay nói đúng hơn là </a:t>
            </a:r>
            <a:r>
              <a:rPr lang="vi-VN" b="1" dirty="0"/>
              <a:t>sử dụng đơn vị tương đối</a:t>
            </a:r>
            <a:r>
              <a:rPr lang="vi-VN" dirty="0"/>
              <a:t>.</a:t>
            </a:r>
          </a:p>
          <a:p>
            <a:r>
              <a:rPr lang="vi-VN" dirty="0"/>
              <a:t>Nên sử dụng max-width thay vì width để tránh cố định chiều rộng.</a:t>
            </a:r>
          </a:p>
          <a:p>
            <a:r>
              <a:rPr lang="vi-VN" dirty="0"/>
              <a:t>Sử dụng display: none cho các thành phần cần ẩn đi ở từng thiết bị mà bạn muốn ẩn. Và display: block ở các thiết bị cần hiển thị ra.</a:t>
            </a:r>
          </a:p>
          <a:p>
            <a:r>
              <a:rPr lang="vi-VN" dirty="0"/>
              <a:t>Sử dụng tùy chọn !important nếu cần đè viết đè CSS.</a:t>
            </a:r>
          </a:p>
        </p:txBody>
      </p:sp>
    </p:spTree>
    <p:extLst>
      <p:ext uri="{BB962C8B-B14F-4D97-AF65-F5344CB8AC3E}">
        <p14:creationId xmlns:p14="http://schemas.microsoft.com/office/powerpoint/2010/main" val="100271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100000">
              <a:schemeClr val="bg1">
                <a:gamma/>
                <a:tint val="0"/>
                <a:invGamma/>
              </a:schemeClr>
            </a:gs>
          </a:gsLst>
          <a:lin ang="2700000" scaled="1"/>
        </a:gradFill>
        <a:effectLst/>
      </p:bgPr>
    </p:bg>
    <p:spTree>
      <p:nvGrpSpPr>
        <p:cNvPr id="1" name=""/>
        <p:cNvGrpSpPr/>
        <p:nvPr/>
      </p:nvGrpSpPr>
      <p:grpSpPr>
        <a:xfrm>
          <a:off x="0" y="0"/>
          <a:ext cx="0" cy="0"/>
          <a:chOff x="0" y="0"/>
          <a:chExt cx="0" cy="0"/>
        </a:xfrm>
      </p:grpSpPr>
      <p:sp>
        <p:nvSpPr>
          <p:cNvPr id="6" name="TextBox 5"/>
          <p:cNvSpPr txBox="1"/>
          <p:nvPr/>
        </p:nvSpPr>
        <p:spPr>
          <a:xfrm>
            <a:off x="2703067" y="2489537"/>
            <a:ext cx="3809056" cy="1107996"/>
          </a:xfrm>
          <a:prstGeom prst="rect">
            <a:avLst/>
          </a:prstGeom>
          <a:noFill/>
        </p:spPr>
        <p:txBody>
          <a:bodyPr wrap="non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600" b="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Câu hỏi?</a:t>
            </a:r>
            <a:endParaRPr lang="en-US" sz="6600" b="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3879202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a:t>
            </a:r>
            <a:r>
              <a:rPr lang="en-US" dirty="0" err="1" smtClean="0"/>
              <a:t>là</a:t>
            </a:r>
            <a:r>
              <a:rPr lang="en-US" dirty="0"/>
              <a:t> </a:t>
            </a:r>
            <a:r>
              <a:rPr lang="en-US" dirty="0" err="1" smtClean="0"/>
              <a:t>gì</a:t>
            </a:r>
            <a:r>
              <a:rPr lang="en-US" dirty="0" smtClean="0"/>
              <a:t>?</a:t>
            </a:r>
            <a:endParaRPr lang="en-US" dirty="0"/>
          </a:p>
        </p:txBody>
      </p:sp>
      <p:sp>
        <p:nvSpPr>
          <p:cNvPr id="3" name="Content Placeholder 2"/>
          <p:cNvSpPr>
            <a:spLocks noGrp="1"/>
          </p:cNvSpPr>
          <p:nvPr>
            <p:ph idx="1"/>
          </p:nvPr>
        </p:nvSpPr>
        <p:spPr>
          <a:xfrm>
            <a:off x="776288" y="1347788"/>
            <a:ext cx="7986711" cy="5053012"/>
          </a:xfrm>
        </p:spPr>
        <p:txBody>
          <a:bodyPr/>
          <a:lstStyle/>
          <a:p>
            <a:r>
              <a:rPr lang="en-US" dirty="0"/>
              <a:t>Responsive </a:t>
            </a:r>
            <a:r>
              <a:rPr lang="en-US" dirty="0" err="1" smtClean="0"/>
              <a:t>là</a:t>
            </a:r>
            <a:r>
              <a:rPr lang="en-US" dirty="0"/>
              <a:t> </a:t>
            </a:r>
            <a:r>
              <a:rPr lang="vi-VN" dirty="0"/>
              <a:t>một tính từ để chỉ một website có thể hiển thị tương thích trên mọi kích thước hiển thị của trình duyệt. </a:t>
            </a:r>
            <a:endParaRPr lang="en-US" dirty="0" smtClean="0"/>
          </a:p>
          <a:p>
            <a:pPr lvl="1"/>
            <a:r>
              <a:rPr lang="vi-VN" dirty="0" smtClean="0"/>
              <a:t>Ví </a:t>
            </a:r>
            <a:r>
              <a:rPr lang="vi-VN" dirty="0"/>
              <a:t>dụ thông thường nếu giao diện website đặt một chiều rộng cố định là 800px thì chắc chắn nếu xem ở trình duyệt điện thoại với chiều ngang chỉ từ 320px – 420px sẽ không hiển thị hết được</a:t>
            </a:r>
            <a:endParaRPr lang="en-US" dirty="0"/>
          </a:p>
        </p:txBody>
      </p:sp>
      <p:sp>
        <p:nvSpPr>
          <p:cNvPr id="7" name="AutoShape 6" descr="Why bother to make it an option?"/>
          <p:cNvSpPr>
            <a:spLocks noChangeAspect="1" noChangeArrowheads="1"/>
          </p:cNvSpPr>
          <p:nvPr/>
        </p:nvSpPr>
        <p:spPr bwMode="auto">
          <a:xfrm>
            <a:off x="2828925" y="2651320"/>
            <a:ext cx="3486150" cy="2257425"/>
          </a:xfrm>
          <a:prstGeom prst="rect">
            <a:avLst/>
          </a:prstGeom>
          <a:noFill/>
          <a:ln w="9525">
            <a:noFill/>
            <a:miter lim="800000"/>
            <a:headEnd/>
            <a:tailEnd/>
          </a:ln>
        </p:spPr>
        <p:txBody>
          <a:bodyPr/>
          <a:lstStyle/>
          <a:p>
            <a:endParaRPr lang="en-US"/>
          </a:p>
        </p:txBody>
      </p:sp>
      <p:sp>
        <p:nvSpPr>
          <p:cNvPr id="8" name="AutoShape 8" descr="Why bother to make it an option?"/>
          <p:cNvSpPr>
            <a:spLocks noChangeAspect="1" noChangeArrowheads="1"/>
          </p:cNvSpPr>
          <p:nvPr/>
        </p:nvSpPr>
        <p:spPr bwMode="auto">
          <a:xfrm>
            <a:off x="2828925" y="2651320"/>
            <a:ext cx="3486150" cy="2257425"/>
          </a:xfrm>
          <a:prstGeom prst="rect">
            <a:avLst/>
          </a:prstGeom>
          <a:noFill/>
          <a:ln w="9525">
            <a:noFill/>
            <a:miter lim="800000"/>
            <a:headEnd/>
            <a:tailEnd/>
          </a:ln>
        </p:spPr>
        <p:txBody>
          <a:bodyPr/>
          <a:lstStyle/>
          <a:p>
            <a:endParaRPr lang="en-US"/>
          </a:p>
        </p:txBody>
      </p:sp>
      <p:pic>
        <p:nvPicPr>
          <p:cNvPr id="4" name="Picture 2" descr="respons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4533900" cy="301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377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a:t> </a:t>
            </a:r>
            <a:r>
              <a:rPr lang="en-US" dirty="0" err="1" smtClean="0"/>
              <a:t>hoạt</a:t>
            </a:r>
            <a:r>
              <a:rPr lang="en-US" dirty="0" smtClean="0"/>
              <a:t> </a:t>
            </a:r>
            <a:r>
              <a:rPr lang="vi-VN" dirty="0" smtClean="0"/>
              <a:t>động</a:t>
            </a:r>
            <a:r>
              <a:rPr lang="en-US" dirty="0"/>
              <a:t> </a:t>
            </a:r>
            <a:r>
              <a:rPr lang="en-US" dirty="0" err="1" smtClean="0"/>
              <a:t>của</a:t>
            </a:r>
            <a:r>
              <a:rPr lang="en-US" dirty="0"/>
              <a:t> </a:t>
            </a:r>
            <a:r>
              <a:rPr lang="en-US" dirty="0" smtClean="0"/>
              <a:t>Responsive</a:t>
            </a:r>
            <a:endParaRPr lang="en-US" dirty="0"/>
          </a:p>
        </p:txBody>
      </p:sp>
      <p:sp>
        <p:nvSpPr>
          <p:cNvPr id="3" name="Content Placeholder 2"/>
          <p:cNvSpPr>
            <a:spLocks noGrp="1"/>
          </p:cNvSpPr>
          <p:nvPr>
            <p:ph idx="1"/>
          </p:nvPr>
        </p:nvSpPr>
        <p:spPr/>
        <p:txBody>
          <a:bodyPr/>
          <a:lstStyle/>
          <a:p>
            <a:r>
              <a:rPr lang="vi-VN" dirty="0"/>
              <a:t>Responsive hoạt động bằng cách chúng ta sẽ viết CSS để cho trình duyệt hiểu và thực thi nó trên các kích thước trình duyệt nhất định. </a:t>
            </a:r>
            <a:endParaRPr lang="en-US" dirty="0" smtClean="0"/>
          </a:p>
          <a:p>
            <a:pPr lvl="1"/>
            <a:r>
              <a:rPr lang="en-US" dirty="0" err="1" smtClean="0"/>
              <a:t>Ví</a:t>
            </a:r>
            <a:r>
              <a:rPr lang="en-US" dirty="0"/>
              <a:t> </a:t>
            </a:r>
            <a:r>
              <a:rPr lang="en-US" dirty="0" err="1" smtClean="0"/>
              <a:t>dụ</a:t>
            </a:r>
            <a:r>
              <a:rPr lang="en-US" dirty="0" smtClean="0"/>
              <a:t>: </a:t>
            </a:r>
            <a:r>
              <a:rPr lang="vi-VN" dirty="0" smtClean="0"/>
              <a:t>để</a:t>
            </a:r>
            <a:r>
              <a:rPr lang="en-US" dirty="0" smtClean="0"/>
              <a:t> </a:t>
            </a:r>
            <a:r>
              <a:rPr lang="vi-VN" dirty="0" smtClean="0"/>
              <a:t>thiết </a:t>
            </a:r>
            <a:r>
              <a:rPr lang="vi-VN" dirty="0"/>
              <a:t>lập một đoạn CSS nào đó chỉ áp dụng cho các trình duyệt có kích thước chiều rộng tối đa là 320px (điện thoại). </a:t>
            </a:r>
            <a:endParaRPr lang="en-US" dirty="0" smtClean="0"/>
          </a:p>
          <a:p>
            <a:pPr lvl="1"/>
            <a:r>
              <a:rPr lang="vi-VN" dirty="0" smtClean="0"/>
              <a:t>Điều </a:t>
            </a:r>
            <a:r>
              <a:rPr lang="vi-VN" dirty="0"/>
              <a:t>này có nghĩa là Responsive là một kỹ thuật thiết kế được xử lý từ client-side chứ không hề gửi truy vấn nào đến máy chủ để xử lý (server-side) nên nó có một nhược điểm là làm trình duyệt của bạn phải mất nhiều thời gian hơn để xử lý CSS</a:t>
            </a:r>
          </a:p>
        </p:txBody>
      </p:sp>
    </p:spTree>
    <p:extLst>
      <p:ext uri="{BB962C8B-B14F-4D97-AF65-F5344CB8AC3E}">
        <p14:creationId xmlns:p14="http://schemas.microsoft.com/office/powerpoint/2010/main" val="26762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76288" y="1347788"/>
            <a:ext cx="7529512" cy="5053012"/>
          </a:xfrm>
        </p:spPr>
        <p:txBody>
          <a:bodyPr/>
          <a:lstStyle/>
          <a:p>
            <a:r>
              <a:rPr lang="vi-VN" b="1" dirty="0"/>
              <a:t>Bước 1. Khai báo meta </a:t>
            </a:r>
            <a:r>
              <a:rPr lang="vi-VN" b="1" dirty="0" smtClean="0"/>
              <a:t>viewport</a:t>
            </a:r>
            <a:endParaRPr lang="en-US" b="1" dirty="0" smtClean="0"/>
          </a:p>
          <a:p>
            <a:pPr marL="0" indent="0">
              <a:buNone/>
            </a:pPr>
            <a:r>
              <a:rPr lang="en-US" dirty="0"/>
              <a:t>	Đ</a:t>
            </a:r>
            <a:r>
              <a:rPr lang="vi-VN" dirty="0" smtClean="0"/>
              <a:t>ặt </a:t>
            </a:r>
            <a:r>
              <a:rPr lang="vi-VN" dirty="0"/>
              <a:t>thẻ này vào cặp &lt;head&gt; trên trong mã HTML của website</a:t>
            </a:r>
            <a:r>
              <a:rPr lang="vi-VN" dirty="0" smtClean="0"/>
              <a:t>.</a:t>
            </a:r>
            <a:endParaRPr lang="en-US"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err="1" smtClean="0"/>
              <a:t>Trong</a:t>
            </a:r>
            <a:r>
              <a:rPr lang="en-US" b="1" dirty="0" smtClean="0"/>
              <a:t> </a:t>
            </a:r>
            <a:r>
              <a:rPr lang="vi-VN" b="1" dirty="0" smtClean="0"/>
              <a:t>đó</a:t>
            </a:r>
            <a:r>
              <a:rPr lang="en-US" b="1" dirty="0" smtClean="0"/>
              <a:t>:</a:t>
            </a:r>
          </a:p>
          <a:p>
            <a:pPr marL="0" indent="0">
              <a:buNone/>
            </a:pPr>
            <a:r>
              <a:rPr lang="vi-VN" sz="1600" dirty="0"/>
              <a:t>meta </a:t>
            </a:r>
            <a:r>
              <a:rPr lang="vi-VN" sz="1600" dirty="0" smtClean="0"/>
              <a:t>viewport</a:t>
            </a:r>
            <a:r>
              <a:rPr lang="en-US" sz="1600" dirty="0" smtClean="0"/>
              <a:t>:</a:t>
            </a:r>
            <a:r>
              <a:rPr lang="vi-VN" sz="1600" dirty="0" smtClean="0"/>
              <a:t> </a:t>
            </a:r>
            <a:r>
              <a:rPr lang="vi-VN" sz="1600" dirty="0"/>
              <a:t>là một thẻ thiết lập cho trình duyệt hiển thị tương ứng với kích thước màn hình. </a:t>
            </a:r>
            <a:endParaRPr lang="en-US" sz="1600" dirty="0" smtClean="0"/>
          </a:p>
          <a:p>
            <a:pPr marL="0" indent="0">
              <a:buNone/>
            </a:pPr>
            <a:r>
              <a:rPr lang="vi-VN" sz="1600" dirty="0" smtClean="0"/>
              <a:t>Chẳng </a:t>
            </a:r>
            <a:r>
              <a:rPr lang="vi-VN" sz="1600" dirty="0"/>
              <a:t>hạn như ví dụ trên, có nghĩa là bạn sẽ thiết lập trình duyệt hiển thị cố định và tương ứng trên tất cả các thiết bị dựa vào chiều rộng của thiết bị (device-width) và không cho phép người dùng phóng to (thiết lập initial-scale với giá trị cố định là 1). </a:t>
            </a:r>
            <a:endParaRPr lang="vi-VN" b="1" dirty="0"/>
          </a:p>
        </p:txBody>
      </p:sp>
      <p:sp>
        <p:nvSpPr>
          <p:cNvPr id="4" name="Title 3"/>
          <p:cNvSpPr>
            <a:spLocks noGrp="1"/>
          </p:cNvSpPr>
          <p:nvPr>
            <p:ph type="title"/>
          </p:nvPr>
        </p:nvSpPr>
        <p:spPr>
          <a:xfrm>
            <a:off x="1143000" y="533400"/>
            <a:ext cx="8001000" cy="411163"/>
          </a:xfrm>
        </p:spPr>
        <p:txBody>
          <a:bodyPr/>
          <a:lstStyle/>
          <a:p>
            <a:r>
              <a:rPr lang="en-US" sz="3000" dirty="0" err="1"/>
              <a:t>Áp</a:t>
            </a:r>
            <a:r>
              <a:rPr lang="en-US" sz="3000" dirty="0"/>
              <a:t> </a:t>
            </a:r>
            <a:r>
              <a:rPr lang="en-US" sz="3000" dirty="0" err="1"/>
              <a:t>dụng</a:t>
            </a:r>
            <a:r>
              <a:rPr lang="en-US" sz="3000" dirty="0"/>
              <a:t> Responsive </a:t>
            </a:r>
            <a:r>
              <a:rPr lang="en-US" sz="3000" dirty="0" err="1"/>
              <a:t>lên</a:t>
            </a:r>
            <a:r>
              <a:rPr lang="en-US" sz="3000" dirty="0"/>
              <a:t> </a:t>
            </a:r>
            <a:r>
              <a:rPr lang="en-US" sz="3000" dirty="0" err="1"/>
              <a:t>giao</a:t>
            </a:r>
            <a:r>
              <a:rPr lang="en-US" sz="3000" dirty="0"/>
              <a:t> </a:t>
            </a:r>
            <a:r>
              <a:rPr lang="en-US" sz="3000" dirty="0" err="1"/>
              <a:t>diện</a:t>
            </a:r>
            <a:r>
              <a:rPr lang="en-US" sz="3000" dirty="0"/>
              <a:t> website</a:t>
            </a:r>
            <a:br>
              <a:rPr lang="en-US" sz="3000" dirty="0"/>
            </a:br>
            <a:endParaRPr lang="en-US" sz="3000" dirty="0"/>
          </a:p>
        </p:txBody>
      </p:sp>
      <p:graphicFrame>
        <p:nvGraphicFramePr>
          <p:cNvPr id="5" name="Table 4"/>
          <p:cNvGraphicFramePr>
            <a:graphicFrameLocks noGrp="1"/>
          </p:cNvGraphicFramePr>
          <p:nvPr>
            <p:extLst>
              <p:ext uri="{D42A27DB-BD31-4B8C-83A1-F6EECF244321}">
                <p14:modId xmlns:p14="http://schemas.microsoft.com/office/powerpoint/2010/main" val="2031245360"/>
              </p:ext>
            </p:extLst>
          </p:nvPr>
        </p:nvGraphicFramePr>
        <p:xfrm>
          <a:off x="838200" y="2985371"/>
          <a:ext cx="7429500" cy="701040"/>
        </p:xfrm>
        <a:graphic>
          <a:graphicData uri="http://schemas.openxmlformats.org/drawingml/2006/table">
            <a:tbl>
              <a:tblPr/>
              <a:tblGrid>
                <a:gridCol w="428625"/>
                <a:gridCol w="7000875"/>
              </a:tblGrid>
              <a:tr h="0">
                <a:tc>
                  <a:txBody>
                    <a:bodyPr/>
                    <a:lstStyle/>
                    <a:p>
                      <a:pPr algn="r" rtl="0" fontAlgn="base"/>
                      <a:r>
                        <a:rPr lang="en-US" b="0" i="0" dirty="0">
                          <a:solidFill>
                            <a:srgbClr val="AFAFAF"/>
                          </a:solidFill>
                          <a:effectLst/>
                          <a:latin typeface="Courier New" pitchFamily="49" charset="0"/>
                          <a:cs typeface="Courier New" pitchFamily="49" charset="0"/>
                        </a:rPr>
                        <a:t>01</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tcPr>
                </a:tc>
                <a:tc>
                  <a:txBody>
                    <a:bodyPr/>
                    <a:lstStyle/>
                    <a:p>
                      <a:pPr algn="l" rtl="0" fontAlgn="base"/>
                      <a:r>
                        <a:rPr lang="en-US" b="0" i="0" dirty="0">
                          <a:effectLst/>
                          <a:latin typeface="Courier New" pitchFamily="49" charset="0"/>
                          <a:cs typeface="Courier New" pitchFamily="49" charset="0"/>
                        </a:rPr>
                        <a:t>&lt;meta name="</a:t>
                      </a:r>
                      <a:r>
                        <a:rPr lang="en-US" b="0" i="0" dirty="0">
                          <a:solidFill>
                            <a:schemeClr val="tx2">
                              <a:lumMod val="60000"/>
                              <a:lumOff val="40000"/>
                            </a:schemeClr>
                          </a:solidFill>
                          <a:effectLst/>
                          <a:latin typeface="Courier New" pitchFamily="49" charset="0"/>
                          <a:cs typeface="Courier New" pitchFamily="49" charset="0"/>
                        </a:rPr>
                        <a:t>viewport</a:t>
                      </a:r>
                      <a:r>
                        <a:rPr lang="en-US" b="0" i="0" dirty="0">
                          <a:effectLst/>
                          <a:latin typeface="Courier New" pitchFamily="49" charset="0"/>
                          <a:cs typeface="Courier New" pitchFamily="49" charset="0"/>
                        </a:rPr>
                        <a:t>" content=</a:t>
                      </a:r>
                      <a:r>
                        <a:rPr lang="en-US" b="0" i="0" dirty="0">
                          <a:solidFill>
                            <a:schemeClr val="tx2">
                              <a:lumMod val="60000"/>
                              <a:lumOff val="40000"/>
                            </a:schemeClr>
                          </a:solidFill>
                          <a:effectLst/>
                          <a:latin typeface="Courier New" pitchFamily="49" charset="0"/>
                          <a:cs typeface="Courier New" pitchFamily="49" charset="0"/>
                        </a:rPr>
                        <a:t>"width=device-width, initial-scale=1"</a:t>
                      </a:r>
                      <a:r>
                        <a:rPr lang="en-US" b="0" i="0" dirty="0">
                          <a:effectLst/>
                          <a:latin typeface="Courier New" pitchFamily="49" charset="0"/>
                          <a:cs typeface="Courier New" pitchFamily="49" charset="0"/>
                        </a:rPr>
                        <a:t>&gt;</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210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Áp</a:t>
            </a:r>
            <a:r>
              <a:rPr lang="en-US" dirty="0"/>
              <a:t> </a:t>
            </a:r>
            <a:r>
              <a:rPr lang="en-US" dirty="0" err="1"/>
              <a:t>dụng</a:t>
            </a:r>
            <a:r>
              <a:rPr lang="en-US" dirty="0"/>
              <a:t> Responsive </a:t>
            </a:r>
            <a:r>
              <a:rPr lang="en-US" dirty="0" err="1"/>
              <a:t>lên</a:t>
            </a:r>
            <a:r>
              <a:rPr lang="en-US" dirty="0"/>
              <a:t> </a:t>
            </a:r>
            <a:r>
              <a:rPr lang="en-US" dirty="0" err="1"/>
              <a:t>giao</a:t>
            </a:r>
            <a:r>
              <a:rPr lang="en-US" dirty="0"/>
              <a:t> </a:t>
            </a:r>
            <a:r>
              <a:rPr lang="en-US" dirty="0" err="1"/>
              <a:t>diện</a:t>
            </a:r>
            <a:r>
              <a:rPr lang="en-US" dirty="0"/>
              <a:t> </a:t>
            </a:r>
            <a:r>
              <a:rPr lang="en-US" dirty="0" smtClean="0"/>
              <a:t>website</a:t>
            </a:r>
            <a:endParaRPr lang="en-US" dirty="0"/>
          </a:p>
        </p:txBody>
      </p:sp>
      <p:sp>
        <p:nvSpPr>
          <p:cNvPr id="3" name="Content Placeholder 2"/>
          <p:cNvSpPr>
            <a:spLocks noGrp="1"/>
          </p:cNvSpPr>
          <p:nvPr>
            <p:ph idx="1"/>
          </p:nvPr>
        </p:nvSpPr>
        <p:spPr/>
        <p:txBody>
          <a:bodyPr/>
          <a:lstStyle/>
          <a:p>
            <a:r>
              <a:rPr lang="vi-VN" dirty="0"/>
              <a:t> </a:t>
            </a:r>
            <a:r>
              <a:rPr lang="en-US" dirty="0" err="1" smtClean="0"/>
              <a:t>Thẻ</a:t>
            </a:r>
            <a:r>
              <a:rPr lang="en-US" dirty="0" smtClean="0"/>
              <a:t> </a:t>
            </a:r>
            <a:r>
              <a:rPr lang="vi-VN" dirty="0" smtClean="0"/>
              <a:t>meta </a:t>
            </a:r>
            <a:r>
              <a:rPr lang="vi-VN" dirty="0"/>
              <a:t>viewport này còn có các giá trị như</a:t>
            </a:r>
            <a:r>
              <a:rPr lang="vi-VN" dirty="0" smtClean="0"/>
              <a:t>:</a:t>
            </a:r>
            <a:endParaRPr lang="en-US" dirty="0" smtClean="0"/>
          </a:p>
          <a:p>
            <a:pPr lvl="1"/>
            <a:r>
              <a:rPr lang="vi-VN" b="1" dirty="0"/>
              <a:t>width</a:t>
            </a:r>
            <a:r>
              <a:rPr lang="vi-VN" dirty="0"/>
              <a:t>: thiết lập chiều rộng của viewport.</a:t>
            </a:r>
          </a:p>
          <a:p>
            <a:pPr lvl="1"/>
            <a:r>
              <a:rPr lang="vi-VN" b="1" dirty="0"/>
              <a:t>device-width</a:t>
            </a:r>
            <a:r>
              <a:rPr lang="vi-VN" dirty="0"/>
              <a:t>: Chiều rộng cố định của thiết bị.</a:t>
            </a:r>
          </a:p>
          <a:p>
            <a:pPr lvl="1"/>
            <a:r>
              <a:rPr lang="vi-VN" b="1" dirty="0"/>
              <a:t>height</a:t>
            </a:r>
            <a:r>
              <a:rPr lang="vi-VN" dirty="0"/>
              <a:t>: thiết lập chiều cao của viewport.</a:t>
            </a:r>
          </a:p>
          <a:p>
            <a:pPr lvl="1"/>
            <a:r>
              <a:rPr lang="vi-VN" b="1" dirty="0"/>
              <a:t>device-height</a:t>
            </a:r>
            <a:r>
              <a:rPr lang="vi-VN" dirty="0"/>
              <a:t>: Chiều cao cố định của thiết bị.</a:t>
            </a:r>
          </a:p>
          <a:p>
            <a:pPr lvl="1"/>
            <a:r>
              <a:rPr lang="vi-VN" b="1" dirty="0"/>
              <a:t>initial-scale</a:t>
            </a:r>
            <a:r>
              <a:rPr lang="vi-VN" dirty="0"/>
              <a:t>: Thiết lập mức phóng to lúc ban đầu, giá trị là 1 nghĩa là không phóng to, và khi giá trị được thiết lập thì người dùng không thể phóng to vì nó đã được cố định.</a:t>
            </a:r>
          </a:p>
          <a:p>
            <a:pPr lvl="1"/>
            <a:r>
              <a:rPr lang="vi-VN" b="1" dirty="0"/>
              <a:t>minimum-scale</a:t>
            </a:r>
            <a:r>
              <a:rPr lang="vi-VN" dirty="0"/>
              <a:t>: Mức phóng to tối thiểu của thiết bị với trình duyệt.</a:t>
            </a:r>
          </a:p>
          <a:p>
            <a:pPr lvl="1"/>
            <a:r>
              <a:rPr lang="vi-VN" b="1" dirty="0"/>
              <a:t>maximum-scale</a:t>
            </a:r>
            <a:r>
              <a:rPr lang="vi-VN" dirty="0"/>
              <a:t>: Mức phóng to tối đa của thiết bị với trình duyệt.</a:t>
            </a:r>
          </a:p>
          <a:p>
            <a:pPr lvl="1"/>
            <a:r>
              <a:rPr lang="vi-VN" b="1" dirty="0"/>
              <a:t>user-scalable</a:t>
            </a:r>
            <a:r>
              <a:rPr lang="vi-VN" dirty="0"/>
              <a:t>: Cho phép người dùng phóng to, giá trị là yes hoặc no.</a:t>
            </a:r>
          </a:p>
          <a:p>
            <a:endParaRPr lang="en-US" dirty="0"/>
          </a:p>
        </p:txBody>
      </p:sp>
      <p:sp>
        <p:nvSpPr>
          <p:cNvPr id="4" name="Date Placeholder 3"/>
          <p:cNvSpPr>
            <a:spLocks noGrp="1"/>
          </p:cNvSpPr>
          <p:nvPr>
            <p:ph type="dt" sz="half" idx="10"/>
          </p:nvPr>
        </p:nvSpPr>
        <p:spPr/>
        <p:txBody>
          <a:bodyPr/>
          <a:lstStyle/>
          <a:p>
            <a:r>
              <a:rPr lang="en-US" smtClean="0"/>
              <a:t>dvduc, 2007-2012</a:t>
            </a:r>
            <a:endParaRPr lang="en-US"/>
          </a:p>
        </p:txBody>
      </p:sp>
      <p:sp>
        <p:nvSpPr>
          <p:cNvPr id="5" name="Footer Placeholder 4"/>
          <p:cNvSpPr>
            <a:spLocks noGrp="1"/>
          </p:cNvSpPr>
          <p:nvPr>
            <p:ph type="ftr" sz="quarter" idx="11"/>
          </p:nvPr>
        </p:nvSpPr>
        <p:spPr/>
        <p:txBody>
          <a:bodyPr/>
          <a:lstStyle/>
          <a:p>
            <a:r>
              <a:rPr lang="vi-VN" smtClean="0"/>
              <a:t>Bài 8 - Đánh giá và kiểm nghiệm GUI</a:t>
            </a:r>
            <a:endParaRPr lang="en-US"/>
          </a:p>
        </p:txBody>
      </p:sp>
      <p:sp>
        <p:nvSpPr>
          <p:cNvPr id="6" name="Slide Number Placeholder 5"/>
          <p:cNvSpPr>
            <a:spLocks noGrp="1"/>
          </p:cNvSpPr>
          <p:nvPr>
            <p:ph type="sldNum" sz="quarter" idx="12"/>
          </p:nvPr>
        </p:nvSpPr>
        <p:spPr/>
        <p:txBody>
          <a:bodyPr/>
          <a:lstStyle/>
          <a:p>
            <a:fld id="{5798A752-26D1-4E67-8EF9-2F25E3BCC66A}" type="slidenum">
              <a:rPr lang="en-US" smtClean="0"/>
              <a:pPr/>
              <a:t>5</a:t>
            </a:fld>
            <a:r>
              <a:rPr lang="en-US" smtClean="0"/>
              <a:t>/28</a:t>
            </a:r>
            <a:endParaRPr lang="en-US"/>
          </a:p>
        </p:txBody>
      </p:sp>
    </p:spTree>
    <p:extLst>
      <p:ext uri="{BB962C8B-B14F-4D97-AF65-F5344CB8AC3E}">
        <p14:creationId xmlns:p14="http://schemas.microsoft.com/office/powerpoint/2010/main" val="408091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543800" cy="563563"/>
          </a:xfrm>
        </p:spPr>
        <p:txBody>
          <a:bodyPr/>
          <a:lstStyle/>
          <a:p>
            <a:r>
              <a:rPr lang="en-US" dirty="0" err="1"/>
              <a:t>Áp</a:t>
            </a:r>
            <a:r>
              <a:rPr lang="en-US" dirty="0"/>
              <a:t> </a:t>
            </a:r>
            <a:r>
              <a:rPr lang="en-US" dirty="0" err="1"/>
              <a:t>dụng</a:t>
            </a:r>
            <a:r>
              <a:rPr lang="en-US" dirty="0"/>
              <a:t> Responsive </a:t>
            </a:r>
            <a:r>
              <a:rPr lang="en-US" dirty="0" err="1"/>
              <a:t>lên</a:t>
            </a:r>
            <a:r>
              <a:rPr lang="en-US" dirty="0"/>
              <a:t> </a:t>
            </a:r>
            <a:r>
              <a:rPr lang="en-US" dirty="0" err="1"/>
              <a:t>giao</a:t>
            </a:r>
            <a:r>
              <a:rPr lang="en-US" dirty="0"/>
              <a:t> </a:t>
            </a:r>
            <a:r>
              <a:rPr lang="en-US" dirty="0" err="1"/>
              <a:t>diện</a:t>
            </a:r>
            <a:r>
              <a:rPr lang="en-US" dirty="0"/>
              <a:t> website</a:t>
            </a:r>
          </a:p>
        </p:txBody>
      </p:sp>
      <p:sp>
        <p:nvSpPr>
          <p:cNvPr id="3" name="Content Placeholder 2"/>
          <p:cNvSpPr>
            <a:spLocks noGrp="1"/>
          </p:cNvSpPr>
          <p:nvPr>
            <p:ph idx="1"/>
          </p:nvPr>
        </p:nvSpPr>
        <p:spPr/>
        <p:txBody>
          <a:bodyPr/>
          <a:lstStyle/>
          <a:p>
            <a:r>
              <a:rPr lang="vi-VN" b="1" dirty="0" smtClean="0"/>
              <a:t>Bước 2. Viết CSS cho chiều rộng của thiết bị</a:t>
            </a:r>
            <a:endParaRPr lang="vi-VN" b="1" dirty="0"/>
          </a:p>
        </p:txBody>
      </p:sp>
      <p:sp>
        <p:nvSpPr>
          <p:cNvPr id="4" name="Rectangle 3"/>
          <p:cNvSpPr/>
          <p:nvPr/>
        </p:nvSpPr>
        <p:spPr>
          <a:xfrm>
            <a:off x="609600" y="5181600"/>
            <a:ext cx="8105656" cy="923330"/>
          </a:xfrm>
          <a:prstGeom prst="rect">
            <a:avLst/>
          </a:prstGeom>
        </p:spPr>
        <p:txBody>
          <a:bodyPr wrap="square">
            <a:spAutoFit/>
          </a:bodyPr>
          <a:lstStyle/>
          <a:p>
            <a:pPr marL="285750" indent="-285750">
              <a:buFont typeface="Arial" pitchFamily="34" charset="0"/>
              <a:buChar char="•"/>
            </a:pPr>
            <a:r>
              <a:rPr lang="en-US" dirty="0" smtClean="0">
                <a:solidFill>
                  <a:schemeClr val="tx2"/>
                </a:solidFill>
              </a:rPr>
              <a:t>V</a:t>
            </a:r>
            <a:r>
              <a:rPr lang="vi-VN" dirty="0" smtClean="0">
                <a:solidFill>
                  <a:schemeClr val="tx2"/>
                </a:solidFill>
              </a:rPr>
              <a:t>iết </a:t>
            </a:r>
            <a:r>
              <a:rPr lang="vi-VN" dirty="0">
                <a:solidFill>
                  <a:schemeClr val="tx2"/>
                </a:solidFill>
              </a:rPr>
              <a:t>CSS tương ứng cho từng mức chiều rộng hoặc chiều cao của thiết bị, thường thì chúng ta chỉ viết dựa theo chiều rộng và được tính trên đơn vị là </a:t>
            </a:r>
            <a:r>
              <a:rPr lang="vi-VN" dirty="0">
                <a:solidFill>
                  <a:srgbClr val="FF0000"/>
                </a:solidFill>
              </a:rPr>
              <a:t>pixel</a:t>
            </a:r>
            <a:r>
              <a:rPr lang="vi-VN" dirty="0">
                <a:solidFill>
                  <a:schemeClr val="tx2"/>
                </a:solidFill>
              </a:rPr>
              <a:t>. </a:t>
            </a:r>
            <a:endParaRPr lang="en-US" dirty="0">
              <a:solidFill>
                <a:schemeClr val="tx2"/>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73981139"/>
              </p:ext>
            </p:extLst>
          </p:nvPr>
        </p:nvGraphicFramePr>
        <p:xfrm>
          <a:off x="990600" y="1862043"/>
          <a:ext cx="7429500" cy="3169920"/>
        </p:xfrm>
        <a:graphic>
          <a:graphicData uri="http://schemas.openxmlformats.org/drawingml/2006/table">
            <a:tbl>
              <a:tblPr/>
              <a:tblGrid>
                <a:gridCol w="7429500"/>
              </a:tblGrid>
              <a:tr h="2351722">
                <a:tc>
                  <a:txBody>
                    <a:bodyPr/>
                    <a:lstStyle/>
                    <a:p>
                      <a:pPr algn="l" rtl="0" fontAlgn="base"/>
                      <a:r>
                        <a:rPr lang="en-US" b="0" i="0" dirty="0">
                          <a:effectLst/>
                          <a:latin typeface="Monaco"/>
                        </a:rPr>
                        <a:t/>
                      </a:r>
                      <a:br>
                        <a:rPr lang="en-US" b="0" i="0" dirty="0">
                          <a:effectLst/>
                          <a:latin typeface="Monaco"/>
                        </a:rPr>
                      </a:br>
                      <a:r>
                        <a:rPr lang="en-US" b="0" i="0" dirty="0">
                          <a:effectLst/>
                          <a:latin typeface="Monaco"/>
                        </a:rPr>
                        <a:t>body {</a:t>
                      </a:r>
                    </a:p>
                    <a:p>
                      <a:pPr algn="l" rtl="0" fontAlgn="base"/>
                      <a:r>
                        <a:rPr lang="en-US" b="0" i="0" dirty="0">
                          <a:effectLst/>
                          <a:latin typeface="Monaco"/>
                        </a:rPr>
                        <a:t>   background: #</a:t>
                      </a:r>
                      <a:r>
                        <a:rPr lang="en-US" b="0" i="0" dirty="0" err="1">
                          <a:effectLst/>
                          <a:latin typeface="Monaco"/>
                        </a:rPr>
                        <a:t>fff</a:t>
                      </a:r>
                      <a:r>
                        <a:rPr lang="en-US" b="0" i="0" dirty="0">
                          <a:effectLst/>
                          <a:latin typeface="Monaco"/>
                        </a:rPr>
                        <a:t>;</a:t>
                      </a:r>
                    </a:p>
                    <a:p>
                      <a:pPr algn="l" rtl="0" fontAlgn="base"/>
                      <a:r>
                        <a:rPr lang="en-US" b="0" i="0" dirty="0">
                          <a:effectLst/>
                          <a:latin typeface="Monaco"/>
                        </a:rPr>
                        <a:t>   color: 333;</a:t>
                      </a:r>
                    </a:p>
                    <a:p>
                      <a:pPr algn="l" rtl="0" fontAlgn="base"/>
                      <a:r>
                        <a:rPr lang="en-US" b="0" i="0" dirty="0">
                          <a:effectLst/>
                          <a:latin typeface="Monaco"/>
                        </a:rPr>
                        <a:t>}</a:t>
                      </a:r>
                    </a:p>
                    <a:p>
                      <a:pPr algn="l" rtl="0" fontAlgn="base"/>
                      <a:r>
                        <a:rPr lang="en-US" b="0" i="0" dirty="0">
                          <a:effectLst/>
                          <a:latin typeface="Monaco"/>
                        </a:rPr>
                        <a:t> </a:t>
                      </a:r>
                    </a:p>
                    <a:p>
                      <a:pPr algn="l" rtl="0" fontAlgn="base"/>
                      <a:r>
                        <a:rPr lang="en-US" b="0" i="0" dirty="0">
                          <a:effectLst/>
                          <a:latin typeface="Monaco"/>
                        </a:rPr>
                        <a:t>@media all and (max-width: 320px) {</a:t>
                      </a:r>
                    </a:p>
                    <a:p>
                      <a:pPr algn="l" rtl="0" fontAlgn="base"/>
                      <a:r>
                        <a:rPr lang="en-US" b="0" i="0" dirty="0">
                          <a:effectLst/>
                          <a:latin typeface="Monaco"/>
                        </a:rPr>
                        <a:t>   body {</a:t>
                      </a:r>
                    </a:p>
                    <a:p>
                      <a:pPr algn="l" rtl="0" fontAlgn="base"/>
                      <a:r>
                        <a:rPr lang="en-US" b="0" i="0" dirty="0">
                          <a:effectLst/>
                          <a:latin typeface="Monaco"/>
                        </a:rPr>
                        <a:t>      background: #e7e7e7;</a:t>
                      </a:r>
                    </a:p>
                    <a:p>
                      <a:pPr algn="l" rtl="0" fontAlgn="base"/>
                      <a:r>
                        <a:rPr lang="en-US" b="0" i="0" dirty="0">
                          <a:effectLst/>
                          <a:latin typeface="Monaco"/>
                        </a:rPr>
                        <a:t>   }</a:t>
                      </a:r>
                    </a:p>
                    <a:p>
                      <a:pPr algn="l" rtl="0" fontAlgn="base"/>
                      <a:r>
                        <a:rPr lang="en-US" b="0" i="0" dirty="0">
                          <a:effectLst/>
                          <a:latin typeface="Monaco"/>
                        </a:rPr>
                        <a:t>}</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987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a:t> </a:t>
            </a:r>
            <a:r>
              <a:rPr lang="en-US" dirty="0" err="1" smtClean="0"/>
              <a:t>niệm</a:t>
            </a:r>
            <a:r>
              <a:rPr lang="en-US" dirty="0"/>
              <a:t> Mobile </a:t>
            </a:r>
            <a:r>
              <a:rPr lang="en-US" dirty="0" smtClean="0"/>
              <a:t>First</a:t>
            </a:r>
            <a:endParaRPr lang="en-US" dirty="0"/>
          </a:p>
        </p:txBody>
      </p:sp>
      <p:sp>
        <p:nvSpPr>
          <p:cNvPr id="3" name="Content Placeholder 2"/>
          <p:cNvSpPr>
            <a:spLocks noGrp="1"/>
          </p:cNvSpPr>
          <p:nvPr>
            <p:ph idx="1"/>
          </p:nvPr>
        </p:nvSpPr>
        <p:spPr/>
        <p:txBody>
          <a:bodyPr/>
          <a:lstStyle/>
          <a:p>
            <a:r>
              <a:rPr lang="vi-VN" sz="2000" dirty="0"/>
              <a:t>Mobile-first nghĩa là tên một quy trình thiết kế mà chúng ta sẽ bắt đầu thiết kế cho giao diện ở điện thoại trước và sử dụng điện thoại làm nền tảng ban đầu, sau đó sẽ đến các thiết bị khác như máy tính bảng, desktop, </a:t>
            </a:r>
            <a:r>
              <a:rPr lang="vi-VN" sz="2000" dirty="0" smtClean="0"/>
              <a:t>…</a:t>
            </a:r>
            <a:endParaRPr lang="en-US" sz="2000" dirty="0"/>
          </a:p>
        </p:txBody>
      </p:sp>
      <p:pic>
        <p:nvPicPr>
          <p:cNvPr id="1026" name="Picture 2" descr="mobile-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43200"/>
            <a:ext cx="5048250" cy="378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56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t>
            </a:r>
            <a:r>
              <a:rPr lang="en-US" dirty="0" smtClean="0"/>
              <a:t>first</a:t>
            </a:r>
            <a:endParaRPr lang="en-US" dirty="0"/>
          </a:p>
        </p:txBody>
      </p:sp>
      <p:sp>
        <p:nvSpPr>
          <p:cNvPr id="3" name="Content Placeholder 2"/>
          <p:cNvSpPr>
            <a:spLocks noGrp="1"/>
          </p:cNvSpPr>
          <p:nvPr>
            <p:ph idx="1"/>
          </p:nvPr>
        </p:nvSpPr>
        <p:spPr/>
        <p:txBody>
          <a:bodyPr/>
          <a:lstStyle/>
          <a:p>
            <a:r>
              <a:rPr lang="vi-VN" dirty="0"/>
              <a:t>Đặc điểm của quy trình mobile-first là chúng ta chỉ sử dụng media features là min-width chứ không sử dụng cái gì </a:t>
            </a:r>
            <a:r>
              <a:rPr lang="vi-VN" dirty="0" smtClean="0"/>
              <a:t>khác</a:t>
            </a:r>
            <a:r>
              <a:rPr lang="vi-VN" dirty="0"/>
              <a:t>. </a:t>
            </a:r>
            <a:endParaRPr lang="en-US" dirty="0" smtClean="0"/>
          </a:p>
          <a:p>
            <a:r>
              <a:rPr lang="en-US" dirty="0" smtClean="0"/>
              <a:t>V</a:t>
            </a:r>
            <a:r>
              <a:rPr lang="vi-VN" dirty="0" smtClean="0"/>
              <a:t>í dụ</a:t>
            </a:r>
            <a:r>
              <a:rPr lang="en-US" dirty="0" smtClean="0"/>
              <a:t>:</a:t>
            </a:r>
          </a:p>
          <a:p>
            <a:pPr marL="480060" lvl="2" indent="0">
              <a:buNone/>
            </a:pPr>
            <a:r>
              <a:rPr lang="en-US" dirty="0"/>
              <a:t>@media all and (min-width: 320px) {</a:t>
            </a:r>
          </a:p>
          <a:p>
            <a:pPr marL="480060" lvl="2" indent="0">
              <a:buNone/>
            </a:pPr>
            <a:r>
              <a:rPr lang="en-US" dirty="0"/>
              <a:t>body {</a:t>
            </a:r>
          </a:p>
          <a:p>
            <a:pPr marL="480060" lvl="2" indent="0">
              <a:buNone/>
            </a:pPr>
            <a:r>
              <a:rPr lang="en-US" dirty="0"/>
              <a:t>   background: #e7e7e7;</a:t>
            </a:r>
          </a:p>
          <a:p>
            <a:pPr marL="480060" lvl="2" indent="0">
              <a:buNone/>
            </a:pPr>
            <a:r>
              <a:rPr lang="en-US" dirty="0"/>
              <a:t>   color: #333333;</a:t>
            </a:r>
          </a:p>
          <a:p>
            <a:pPr marL="480060" lvl="2" indent="0">
              <a:buNone/>
            </a:pPr>
            <a:r>
              <a:rPr lang="en-US" dirty="0"/>
              <a:t>}</a:t>
            </a:r>
          </a:p>
          <a:p>
            <a:pPr marL="480060" lvl="2" indent="0">
              <a:buNone/>
            </a:pPr>
            <a:r>
              <a:rPr lang="en-US" dirty="0"/>
              <a:t>}</a:t>
            </a:r>
          </a:p>
          <a:p>
            <a:pPr marL="0" indent="0">
              <a:buNone/>
            </a:pPr>
            <a:r>
              <a:rPr lang="en-US" sz="1800" dirty="0" err="1" smtClean="0"/>
              <a:t>Có</a:t>
            </a:r>
            <a:r>
              <a:rPr lang="en-US" sz="1800" dirty="0"/>
              <a:t> </a:t>
            </a:r>
            <a:r>
              <a:rPr lang="en-US" sz="1800" dirty="0" err="1" smtClean="0"/>
              <a:t>nghĩa</a:t>
            </a:r>
            <a:r>
              <a:rPr lang="en-US" sz="1800" dirty="0"/>
              <a:t> </a:t>
            </a:r>
            <a:r>
              <a:rPr lang="en-US" sz="1800" dirty="0" err="1" smtClean="0"/>
              <a:t>là</a:t>
            </a:r>
            <a:r>
              <a:rPr lang="en-US" sz="1800" dirty="0" smtClean="0"/>
              <a:t> </a:t>
            </a:r>
            <a:r>
              <a:rPr lang="en-US" sz="1800" dirty="0" err="1" smtClean="0"/>
              <a:t>các</a:t>
            </a:r>
            <a:r>
              <a:rPr lang="en-US" sz="1800" dirty="0" smtClean="0"/>
              <a:t> </a:t>
            </a:r>
            <a:r>
              <a:rPr lang="en-US" sz="1800" dirty="0" err="1"/>
              <a:t>thiết</a:t>
            </a:r>
            <a:r>
              <a:rPr lang="en-US" sz="1800" dirty="0"/>
              <a:t> </a:t>
            </a:r>
            <a:r>
              <a:rPr lang="en-US" sz="1800" dirty="0" err="1"/>
              <a:t>bị</a:t>
            </a:r>
            <a:r>
              <a:rPr lang="en-US" sz="1800" dirty="0"/>
              <a:t> </a:t>
            </a:r>
            <a:r>
              <a:rPr lang="en-US" sz="1800" dirty="0" err="1"/>
              <a:t>có</a:t>
            </a:r>
            <a:r>
              <a:rPr lang="en-US" sz="1800" dirty="0"/>
              <a:t> </a:t>
            </a:r>
            <a:r>
              <a:rPr lang="en-US" sz="1800" dirty="0" err="1"/>
              <a:t>chiều</a:t>
            </a:r>
            <a:r>
              <a:rPr lang="en-US" sz="1800" dirty="0"/>
              <a:t> </a:t>
            </a:r>
            <a:r>
              <a:rPr lang="en-US" sz="1800" dirty="0" err="1"/>
              <a:t>rộng</a:t>
            </a:r>
            <a:r>
              <a:rPr lang="en-US" sz="1800" dirty="0"/>
              <a:t> </a:t>
            </a:r>
            <a:r>
              <a:rPr lang="en-US" sz="1800" dirty="0" err="1"/>
              <a:t>tối</a:t>
            </a:r>
            <a:r>
              <a:rPr lang="en-US" sz="1800" dirty="0"/>
              <a:t> </a:t>
            </a:r>
            <a:r>
              <a:rPr lang="en-US" sz="1800" dirty="0" err="1"/>
              <a:t>thiểu</a:t>
            </a:r>
            <a:r>
              <a:rPr lang="en-US" sz="1800" dirty="0"/>
              <a:t> </a:t>
            </a:r>
            <a:r>
              <a:rPr lang="en-US" sz="1800" dirty="0" err="1"/>
              <a:t>là</a:t>
            </a:r>
            <a:r>
              <a:rPr lang="en-US" sz="1800" dirty="0"/>
              <a:t> 320px </a:t>
            </a:r>
            <a:r>
              <a:rPr lang="en-US" sz="1800" dirty="0" err="1"/>
              <a:t>sẽ</a:t>
            </a:r>
            <a:r>
              <a:rPr lang="en-US" sz="1800" dirty="0"/>
              <a:t> </a:t>
            </a:r>
            <a:r>
              <a:rPr lang="en-US" sz="1800" dirty="0" err="1"/>
              <a:t>áp</a:t>
            </a:r>
            <a:r>
              <a:rPr lang="en-US" sz="1800" dirty="0"/>
              <a:t> </a:t>
            </a:r>
            <a:r>
              <a:rPr lang="en-US" sz="1800" dirty="0" err="1"/>
              <a:t>dụng</a:t>
            </a:r>
            <a:r>
              <a:rPr lang="en-US" sz="1800" dirty="0"/>
              <a:t> </a:t>
            </a:r>
            <a:r>
              <a:rPr lang="en-US" sz="1800" dirty="0" err="1"/>
              <a:t>các</a:t>
            </a:r>
            <a:r>
              <a:rPr lang="en-US" sz="1800" dirty="0"/>
              <a:t> CSS </a:t>
            </a:r>
            <a:r>
              <a:rPr lang="en-US" sz="1800" dirty="0" err="1"/>
              <a:t>bên</a:t>
            </a:r>
            <a:r>
              <a:rPr lang="en-US" sz="1800" dirty="0"/>
              <a:t> </a:t>
            </a:r>
            <a:r>
              <a:rPr lang="en-US" sz="1800" dirty="0" err="1"/>
              <a:t>trong</a:t>
            </a:r>
            <a:r>
              <a:rPr lang="en-US" sz="1800" dirty="0"/>
              <a:t>, </a:t>
            </a:r>
            <a:r>
              <a:rPr lang="en-US" sz="1800" dirty="0" err="1"/>
              <a:t>dĩ</a:t>
            </a:r>
            <a:r>
              <a:rPr lang="en-US" sz="1800" dirty="0"/>
              <a:t> </a:t>
            </a:r>
            <a:r>
              <a:rPr lang="en-US" sz="1800" dirty="0" err="1"/>
              <a:t>nhiên</a:t>
            </a:r>
            <a:r>
              <a:rPr lang="en-US" sz="1800" dirty="0"/>
              <a:t> </a:t>
            </a:r>
            <a:r>
              <a:rPr lang="en-US" sz="1800" dirty="0" err="1"/>
              <a:t>nó</a:t>
            </a:r>
            <a:r>
              <a:rPr lang="en-US" sz="1800" dirty="0"/>
              <a:t> </a:t>
            </a:r>
            <a:r>
              <a:rPr lang="en-US" sz="1800" dirty="0" err="1"/>
              <a:t>cũng</a:t>
            </a:r>
            <a:r>
              <a:rPr lang="en-US" sz="1800" dirty="0"/>
              <a:t> </a:t>
            </a:r>
            <a:r>
              <a:rPr lang="en-US" sz="1800" dirty="0" err="1"/>
              <a:t>sẽ</a:t>
            </a:r>
            <a:r>
              <a:rPr lang="en-US" sz="1800" dirty="0"/>
              <a:t> </a:t>
            </a:r>
            <a:r>
              <a:rPr lang="en-US" sz="1800" dirty="0" err="1"/>
              <a:t>bao</a:t>
            </a:r>
            <a:r>
              <a:rPr lang="en-US" sz="1800" dirty="0"/>
              <a:t> </a:t>
            </a:r>
            <a:r>
              <a:rPr lang="en-US" sz="1800" dirty="0" err="1"/>
              <a:t>gồm</a:t>
            </a:r>
            <a:r>
              <a:rPr lang="en-US" sz="1800" dirty="0"/>
              <a:t> </a:t>
            </a:r>
            <a:r>
              <a:rPr lang="en-US" sz="1800" dirty="0" err="1"/>
              <a:t>luôn</a:t>
            </a:r>
            <a:r>
              <a:rPr lang="en-US" sz="1800" dirty="0"/>
              <a:t> </a:t>
            </a:r>
            <a:r>
              <a:rPr lang="en-US" sz="1800" dirty="0" err="1"/>
              <a:t>giao</a:t>
            </a:r>
            <a:r>
              <a:rPr lang="en-US" sz="1800" dirty="0"/>
              <a:t> </a:t>
            </a:r>
            <a:r>
              <a:rPr lang="en-US" sz="1800" dirty="0" err="1"/>
              <a:t>diện</a:t>
            </a:r>
            <a:r>
              <a:rPr lang="en-US" sz="1800" dirty="0"/>
              <a:t> </a:t>
            </a:r>
            <a:r>
              <a:rPr lang="en-US" sz="1800" dirty="0" err="1"/>
              <a:t>máy</a:t>
            </a:r>
            <a:r>
              <a:rPr lang="en-US" sz="1800" dirty="0"/>
              <a:t> </a:t>
            </a:r>
            <a:r>
              <a:rPr lang="en-US" sz="1800" dirty="0" err="1"/>
              <a:t>tính</a:t>
            </a:r>
            <a:r>
              <a:rPr lang="en-US" sz="1800" dirty="0"/>
              <a:t> </a:t>
            </a:r>
            <a:r>
              <a:rPr lang="en-US" sz="1800" dirty="0" err="1"/>
              <a:t>bảng</a:t>
            </a:r>
            <a:r>
              <a:rPr lang="en-US" sz="1800" dirty="0"/>
              <a:t>, desktop,…</a:t>
            </a:r>
          </a:p>
        </p:txBody>
      </p:sp>
    </p:spTree>
    <p:extLst>
      <p:ext uri="{BB962C8B-B14F-4D97-AF65-F5344CB8AC3E}">
        <p14:creationId xmlns:p14="http://schemas.microsoft.com/office/powerpoint/2010/main" val="216972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t>
            </a:r>
            <a:r>
              <a:rPr lang="en-US" dirty="0" smtClean="0"/>
              <a:t>first</a:t>
            </a:r>
            <a:endParaRPr lang="en-US" dirty="0"/>
          </a:p>
        </p:txBody>
      </p:sp>
      <p:sp>
        <p:nvSpPr>
          <p:cNvPr id="3" name="Content Placeholder 2"/>
          <p:cNvSpPr>
            <a:spLocks noGrp="1"/>
          </p:cNvSpPr>
          <p:nvPr>
            <p:ph idx="1"/>
          </p:nvPr>
        </p:nvSpPr>
        <p:spPr/>
        <p:txBody>
          <a:bodyPr/>
          <a:lstStyle/>
          <a:p>
            <a:r>
              <a:rPr lang="en-US" dirty="0"/>
              <a:t> </a:t>
            </a:r>
            <a:r>
              <a:rPr lang="en-US" dirty="0" err="1"/>
              <a:t>K</a:t>
            </a:r>
            <a:r>
              <a:rPr lang="en-US" dirty="0" err="1" smtClean="0"/>
              <a:t>hi</a:t>
            </a:r>
            <a:r>
              <a:rPr lang="en-US" dirty="0" smtClean="0"/>
              <a:t> </a:t>
            </a:r>
            <a:r>
              <a:rPr lang="en-US" dirty="0" err="1"/>
              <a:t>sử</a:t>
            </a:r>
            <a:r>
              <a:rPr lang="en-US" dirty="0"/>
              <a:t> </a:t>
            </a:r>
            <a:r>
              <a:rPr lang="en-US" dirty="0" err="1"/>
              <a:t>dụng</a:t>
            </a:r>
            <a:r>
              <a:rPr lang="en-US" dirty="0"/>
              <a:t> </a:t>
            </a:r>
            <a:r>
              <a:rPr lang="en-US" dirty="0" err="1"/>
              <a:t>quy</a:t>
            </a:r>
            <a:r>
              <a:rPr lang="en-US" dirty="0"/>
              <a:t> </a:t>
            </a:r>
            <a:r>
              <a:rPr lang="en-US" dirty="0" err="1"/>
              <a:t>trình</a:t>
            </a:r>
            <a:r>
              <a:rPr lang="en-US" dirty="0"/>
              <a:t> mobile-first </a:t>
            </a:r>
            <a:r>
              <a:rPr lang="en-US" dirty="0" err="1"/>
              <a:t>thì</a:t>
            </a:r>
            <a:r>
              <a:rPr lang="en-US" dirty="0"/>
              <a:t> CSS </a:t>
            </a:r>
            <a:r>
              <a:rPr lang="en-US" dirty="0" err="1"/>
              <a:t>của</a:t>
            </a:r>
            <a:r>
              <a:rPr lang="en-US" dirty="0"/>
              <a:t> </a:t>
            </a:r>
            <a:r>
              <a:rPr lang="en-US" dirty="0" err="1"/>
              <a:t>bạn</a:t>
            </a:r>
            <a:r>
              <a:rPr lang="en-US" dirty="0"/>
              <a:t> </a:t>
            </a:r>
            <a:r>
              <a:rPr lang="en-US" dirty="0" err="1"/>
              <a:t>sẽ</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thế</a:t>
            </a:r>
            <a:r>
              <a:rPr lang="en-US" dirty="0"/>
              <a:t> </a:t>
            </a:r>
            <a:r>
              <a:rPr lang="en-US" dirty="0" err="1"/>
              <a:t>này</a:t>
            </a:r>
            <a:r>
              <a:rPr lang="en-US" dirty="0" smtClean="0"/>
              <a:t>:</a:t>
            </a:r>
          </a:p>
          <a:p>
            <a:pPr marL="297180" lvl="1" indent="0">
              <a:buNone/>
            </a:pPr>
            <a:r>
              <a:rPr lang="vi-VN" sz="1600" dirty="0" smtClean="0"/>
              <a:t>/* </a:t>
            </a:r>
            <a:r>
              <a:rPr lang="vi-VN" sz="1600" dirty="0"/>
              <a:t>Dành cho điện thoại */</a:t>
            </a:r>
          </a:p>
          <a:p>
            <a:pPr marL="297180" lvl="1" indent="0">
              <a:buNone/>
            </a:pPr>
            <a:r>
              <a:rPr lang="vi-VN" sz="1600" dirty="0"/>
              <a:t>@media all and (min-width: 320px) {...&lt;span style="line-height: 1.5;"&gt;}&lt;/span&gt;</a:t>
            </a:r>
          </a:p>
          <a:p>
            <a:pPr marL="297180" lvl="1" indent="0">
              <a:buNone/>
            </a:pPr>
            <a:r>
              <a:rPr lang="vi-VN" sz="1600" dirty="0"/>
              <a:t> </a:t>
            </a:r>
          </a:p>
          <a:p>
            <a:pPr marL="297180" lvl="1" indent="0">
              <a:buNone/>
            </a:pPr>
            <a:r>
              <a:rPr lang="vi-VN" sz="1600" dirty="0"/>
              <a:t>/* Dành cho máy tính bảng chiều dọc */</a:t>
            </a:r>
          </a:p>
          <a:p>
            <a:pPr marL="297180" lvl="1" indent="0">
              <a:buNone/>
            </a:pPr>
            <a:r>
              <a:rPr lang="vi-VN" sz="1600" dirty="0"/>
              <a:t>@media all and (min-width: 600px) {...}</a:t>
            </a:r>
          </a:p>
          <a:p>
            <a:pPr marL="297180" lvl="1" indent="0">
              <a:buNone/>
            </a:pPr>
            <a:r>
              <a:rPr lang="vi-VN" sz="1600" dirty="0"/>
              <a:t> </a:t>
            </a:r>
          </a:p>
          <a:p>
            <a:pPr marL="297180" lvl="1" indent="0">
              <a:buNone/>
            </a:pPr>
            <a:r>
              <a:rPr lang="vi-VN" sz="1600" dirty="0"/>
              <a:t>/* Dành cho máy tính bảng chiều ngang */</a:t>
            </a:r>
          </a:p>
          <a:p>
            <a:pPr marL="297180" lvl="1" indent="0">
              <a:buNone/>
            </a:pPr>
            <a:r>
              <a:rPr lang="vi-VN" sz="1600" dirty="0"/>
              <a:t>@media all and (min-width: 1024px) {...}</a:t>
            </a:r>
          </a:p>
          <a:p>
            <a:pPr marL="297180" lvl="1" indent="0">
              <a:buNone/>
            </a:pPr>
            <a:r>
              <a:rPr lang="vi-VN" sz="1600" dirty="0"/>
              <a:t> </a:t>
            </a:r>
          </a:p>
          <a:p>
            <a:pPr marL="297180" lvl="1" indent="0">
              <a:buNone/>
            </a:pPr>
            <a:r>
              <a:rPr lang="vi-VN" sz="1600" dirty="0"/>
              <a:t>/* Dành cho màn hình desktop */</a:t>
            </a:r>
          </a:p>
          <a:p>
            <a:pPr marL="297180" lvl="1" indent="0">
              <a:buNone/>
            </a:pPr>
            <a:r>
              <a:rPr lang="vi-VN" sz="1600" dirty="0"/>
              <a:t>@media all and (min-width: 1280px) {...}</a:t>
            </a:r>
          </a:p>
          <a:p>
            <a:pPr marL="0" indent="0">
              <a:buNone/>
            </a:pPr>
            <a:endParaRPr lang="en-US" sz="1800" dirty="0"/>
          </a:p>
        </p:txBody>
      </p:sp>
      <p:sp>
        <p:nvSpPr>
          <p:cNvPr id="4" name="Date Placeholder 3"/>
          <p:cNvSpPr>
            <a:spLocks noGrp="1"/>
          </p:cNvSpPr>
          <p:nvPr>
            <p:ph type="dt" sz="half" idx="10"/>
          </p:nvPr>
        </p:nvSpPr>
        <p:spPr/>
        <p:txBody>
          <a:bodyPr/>
          <a:lstStyle/>
          <a:p>
            <a:r>
              <a:rPr lang="en-US" smtClean="0"/>
              <a:t>dvduc, 2007-2012</a:t>
            </a:r>
            <a:endParaRPr lang="en-US"/>
          </a:p>
        </p:txBody>
      </p:sp>
      <p:sp>
        <p:nvSpPr>
          <p:cNvPr id="5" name="Footer Placeholder 4"/>
          <p:cNvSpPr>
            <a:spLocks noGrp="1"/>
          </p:cNvSpPr>
          <p:nvPr>
            <p:ph type="ftr" sz="quarter" idx="11"/>
          </p:nvPr>
        </p:nvSpPr>
        <p:spPr/>
        <p:txBody>
          <a:bodyPr/>
          <a:lstStyle/>
          <a:p>
            <a:r>
              <a:rPr lang="vi-VN" smtClean="0"/>
              <a:t>Bài 8 - Đánh giá và kiểm nghiệm GUI</a:t>
            </a:r>
            <a:endParaRPr lang="en-US"/>
          </a:p>
        </p:txBody>
      </p:sp>
      <p:sp>
        <p:nvSpPr>
          <p:cNvPr id="6" name="Slide Number Placeholder 5"/>
          <p:cNvSpPr>
            <a:spLocks noGrp="1"/>
          </p:cNvSpPr>
          <p:nvPr>
            <p:ph type="sldNum" sz="quarter" idx="12"/>
          </p:nvPr>
        </p:nvSpPr>
        <p:spPr/>
        <p:txBody>
          <a:bodyPr/>
          <a:lstStyle/>
          <a:p>
            <a:fld id="{5798A752-26D1-4E67-8EF9-2F25E3BCC66A}" type="slidenum">
              <a:rPr lang="en-US" smtClean="0"/>
              <a:pPr/>
              <a:t>9</a:t>
            </a:fld>
            <a:r>
              <a:rPr lang="en-US" smtClean="0"/>
              <a:t>/28</a:t>
            </a:r>
            <a:endParaRPr lang="en-US"/>
          </a:p>
        </p:txBody>
      </p:sp>
    </p:spTree>
    <p:extLst>
      <p:ext uri="{BB962C8B-B14F-4D97-AF65-F5344CB8AC3E}">
        <p14:creationId xmlns:p14="http://schemas.microsoft.com/office/powerpoint/2010/main" val="2478520871"/>
      </p:ext>
    </p:extLst>
  </p:cSld>
  <p:clrMapOvr>
    <a:masterClrMapping/>
  </p:clrMapOvr>
</p:sld>
</file>

<file path=ppt/theme/theme1.xml><?xml version="1.0" encoding="utf-8"?>
<a:theme xmlns:a="http://schemas.openxmlformats.org/drawingml/2006/main" name="HCI-Presentaion">
  <a:themeElements>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A3E86"/>
        </a:dk1>
        <a:lt1>
          <a:srgbClr val="C1CFDD"/>
        </a:lt1>
        <a:dk2>
          <a:srgbClr val="000000"/>
        </a:dk2>
        <a:lt2>
          <a:srgbClr val="B2B2B2"/>
        </a:lt2>
        <a:accent1>
          <a:srgbClr val="4AAAC0"/>
        </a:accent1>
        <a:accent2>
          <a:srgbClr val="6600FF"/>
        </a:accent2>
        <a:accent3>
          <a:srgbClr val="DDE4EB"/>
        </a:accent3>
        <a:accent4>
          <a:srgbClr val="143472"/>
        </a:accent4>
        <a:accent5>
          <a:srgbClr val="B1D2DC"/>
        </a:accent5>
        <a:accent6>
          <a:srgbClr val="5C00E7"/>
        </a:accent6>
        <a:hlink>
          <a:srgbClr val="006699"/>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2B166E"/>
        </a:dk1>
        <a:lt1>
          <a:srgbClr val="AADBFC"/>
        </a:lt1>
        <a:dk2>
          <a:srgbClr val="003366"/>
        </a:dk2>
        <a:lt2>
          <a:srgbClr val="B2B2B2"/>
        </a:lt2>
        <a:accent1>
          <a:srgbClr val="19B17B"/>
        </a:accent1>
        <a:accent2>
          <a:srgbClr val="E57B1B"/>
        </a:accent2>
        <a:accent3>
          <a:srgbClr val="D2EAFD"/>
        </a:accent3>
        <a:accent4>
          <a:srgbClr val="23115D"/>
        </a:accent4>
        <a:accent5>
          <a:srgbClr val="ABD5BF"/>
        </a:accent5>
        <a:accent6>
          <a:srgbClr val="CF6F17"/>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HCI-Presentaion</Template>
  <TotalTime>1265</TotalTime>
  <Words>462</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HCI-Presentaion</vt:lpstr>
      <vt:lpstr>PowerPoint Presentation</vt:lpstr>
      <vt:lpstr>Responsive là gì?</vt:lpstr>
      <vt:lpstr>Cách hoạt động của Responsive</vt:lpstr>
      <vt:lpstr>Áp dụng Responsive lên giao diện website </vt:lpstr>
      <vt:lpstr>Áp dụng Responsive lên giao diện website</vt:lpstr>
      <vt:lpstr>Áp dụng Responsive lên giao diện website</vt:lpstr>
      <vt:lpstr>Khái niệm Mobile First</vt:lpstr>
      <vt:lpstr>Mobile first</vt:lpstr>
      <vt:lpstr>Mobile first</vt:lpstr>
      <vt:lpstr>Mobile first</vt:lpstr>
      <vt:lpstr>Một số kiến thức cần biết khi viết CSS Responsive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Danh gia va kiem thu GUI</dc:title>
  <dc:creator>dvduc</dc:creator>
  <cp:lastModifiedBy>TheGioiSo</cp:lastModifiedBy>
  <cp:revision>186</cp:revision>
  <dcterms:created xsi:type="dcterms:W3CDTF">2011-02-16T21:52:11Z</dcterms:created>
  <dcterms:modified xsi:type="dcterms:W3CDTF">2018-02-01T03:50:54Z</dcterms:modified>
</cp:coreProperties>
</file>