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90" r:id="rId2"/>
    <p:sldId id="369" r:id="rId3"/>
    <p:sldId id="375" r:id="rId4"/>
    <p:sldId id="376" r:id="rId5"/>
    <p:sldId id="394" r:id="rId6"/>
    <p:sldId id="377" r:id="rId7"/>
    <p:sldId id="378" r:id="rId8"/>
    <p:sldId id="379" r:id="rId9"/>
    <p:sldId id="393" r:id="rId10"/>
    <p:sldId id="381" r:id="rId11"/>
    <p:sldId id="395" r:id="rId12"/>
    <p:sldId id="34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BDBFB9"/>
    <a:srgbClr val="8FD1B5"/>
    <a:srgbClr val="99BACC"/>
    <a:srgbClr val="F8FAF4"/>
    <a:srgbClr val="F4F7F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0" autoAdjust="0"/>
    <p:restoredTop sz="80961" autoAdjust="0"/>
  </p:normalViewPr>
  <p:slideViewPr>
    <p:cSldViewPr>
      <p:cViewPr>
        <p:scale>
          <a:sx n="70" d="100"/>
          <a:sy n="70" d="100"/>
        </p:scale>
        <p:origin x="-51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7DDF5-8245-47BF-920B-37CC39975993}" type="datetimeFigureOut">
              <a:rPr lang="en-US" smtClean="0"/>
              <a:pPr/>
              <a:t>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0E0F3-97FA-43EB-9DB9-D78087AD9358}" type="slidenum">
              <a:rPr lang="en-US" smtClean="0"/>
              <a:pPr/>
              <a:t>‹#›</a:t>
            </a:fld>
            <a:endParaRPr lang="en-US"/>
          </a:p>
        </p:txBody>
      </p:sp>
    </p:spTree>
    <p:extLst>
      <p:ext uri="{BB962C8B-B14F-4D97-AF65-F5344CB8AC3E}">
        <p14:creationId xmlns:p14="http://schemas.microsoft.com/office/powerpoint/2010/main" val="416879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ebico.vn/thiet-ke-website-ban-hang-online-chuyen-nghiep/"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Sử dụng các nút bấm là đi ngược lại với sự phát triển của xu thế di động. Từ điện thoại nút bấm nay đã là điện thoại cảm ứng vậy nên bạn đừng cố đưa các nút bấm vào trong ứng dụng của mình, cố gắng thiết kế theo hướng lướt. Lướt sang trái, phải để xem bài viết , xem thông tin, hay là để trở về mục trước… đại loại là thay thế những mục phải bấm để hiển thị bằng chức năng lướt.</a:t>
            </a:r>
            <a:endParaRPr lang="en-US" dirty="0"/>
          </a:p>
        </p:txBody>
      </p:sp>
      <p:sp>
        <p:nvSpPr>
          <p:cNvPr id="4" name="Slide Number Placeholder 3"/>
          <p:cNvSpPr>
            <a:spLocks noGrp="1"/>
          </p:cNvSpPr>
          <p:nvPr>
            <p:ph type="sldNum" sz="quarter" idx="10"/>
          </p:nvPr>
        </p:nvSpPr>
        <p:spPr/>
        <p:txBody>
          <a:bodyPr/>
          <a:lstStyle/>
          <a:p>
            <a:fld id="{B170E0F3-97FA-43EB-9DB9-D78087AD9358}" type="slidenum">
              <a:rPr lang="en-US" smtClean="0"/>
              <a:pPr/>
              <a:t>3</a:t>
            </a:fld>
            <a:endParaRPr lang="en-US"/>
          </a:p>
        </p:txBody>
      </p:sp>
    </p:spTree>
    <p:extLst>
      <p:ext uri="{BB962C8B-B14F-4D97-AF65-F5344CB8AC3E}">
        <p14:creationId xmlns:p14="http://schemas.microsoft.com/office/powerpoint/2010/main" val="186838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Từ lâu thì nghệ thuật của sự chuyển động đã được sử dụng rộng rãi ngay trong thiết kế, thậm chí ngay hiện tại các khi </a:t>
            </a:r>
            <a:r>
              <a:rPr lang="vi-VN" sz="1200" b="0" i="0" u="none" strike="noStrike" kern="1200" dirty="0" smtClean="0">
                <a:solidFill>
                  <a:schemeClr val="tx1"/>
                </a:solidFill>
                <a:effectLst/>
                <a:latin typeface="+mn-lt"/>
                <a:ea typeface="+mn-ea"/>
                <a:cs typeface="+mn-cs"/>
                <a:hlinkClick r:id="rId3"/>
              </a:rPr>
              <a:t>thiết kế website bán hàng</a:t>
            </a:r>
            <a:r>
              <a:rPr lang="vi-VN" sz="1200" b="0" i="0" kern="1200" dirty="0" smtClean="0">
                <a:solidFill>
                  <a:schemeClr val="tx1"/>
                </a:solidFill>
                <a:effectLst/>
                <a:latin typeface="+mn-lt"/>
                <a:ea typeface="+mn-ea"/>
                <a:cs typeface="+mn-cs"/>
              </a:rPr>
              <a:t> lớn bạn vẫn có thể dễ dàng bắt gặp hiệu ứng này điển hình là các slideshow  ảnh.</a:t>
            </a:r>
            <a:endParaRPr lang="en-US" dirty="0"/>
          </a:p>
        </p:txBody>
      </p:sp>
      <p:sp>
        <p:nvSpPr>
          <p:cNvPr id="4" name="Slide Number Placeholder 3"/>
          <p:cNvSpPr>
            <a:spLocks noGrp="1"/>
          </p:cNvSpPr>
          <p:nvPr>
            <p:ph type="sldNum" sz="quarter" idx="10"/>
          </p:nvPr>
        </p:nvSpPr>
        <p:spPr/>
        <p:txBody>
          <a:bodyPr/>
          <a:lstStyle/>
          <a:p>
            <a:fld id="{B170E0F3-97FA-43EB-9DB9-D78087AD9358}" type="slidenum">
              <a:rPr lang="en-US" smtClean="0"/>
              <a:pPr/>
              <a:t>4</a:t>
            </a:fld>
            <a:endParaRPr lang="en-US"/>
          </a:p>
        </p:txBody>
      </p:sp>
    </p:spTree>
    <p:extLst>
      <p:ext uri="{BB962C8B-B14F-4D97-AF65-F5344CB8AC3E}">
        <p14:creationId xmlns:p14="http://schemas.microsoft.com/office/powerpoint/2010/main" val="369616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0E0F3-97FA-43EB-9DB9-D78087AD9358}" type="slidenum">
              <a:rPr lang="en-US" smtClean="0"/>
              <a:pPr/>
              <a:t>11</a:t>
            </a:fld>
            <a:endParaRPr lang="en-US"/>
          </a:p>
        </p:txBody>
      </p:sp>
    </p:spTree>
    <p:extLst>
      <p:ext uri="{BB962C8B-B14F-4D97-AF65-F5344CB8AC3E}">
        <p14:creationId xmlns:p14="http://schemas.microsoft.com/office/powerpoint/2010/main" val="2250663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3203" name="Group 131"/>
          <p:cNvGrpSpPr>
            <a:grpSpLocks/>
          </p:cNvGrpSpPr>
          <p:nvPr/>
        </p:nvGrpSpPr>
        <p:grpSpPr bwMode="auto">
          <a:xfrm flipH="1">
            <a:off x="12700" y="692150"/>
            <a:ext cx="9093200" cy="6165850"/>
            <a:chOff x="0" y="436"/>
            <a:chExt cx="5760" cy="3884"/>
          </a:xfrm>
        </p:grpSpPr>
        <p:sp>
          <p:nvSpPr>
            <p:cNvPr id="3204" name="Line 132"/>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 name="Line 133"/>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6" name="Line 134"/>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7" name="Line 135"/>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8" name="Line 136"/>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9" name="Line 137"/>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0" name="Line 138"/>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1" name="Line 139"/>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2" name="Line 140"/>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3" name="Line 141"/>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4" name="Line 142"/>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 name="Line 143"/>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6" name="Line 144"/>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7" name="Line 145"/>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8" name="Line 146"/>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9" name="Line 147"/>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0" name="Line 148"/>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1" name="Line 149"/>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2" name="Line 150"/>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3" name="Line 151"/>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4" name="Line 152"/>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 name="Line 153"/>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6" name="Line 154"/>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7" name="Line 155"/>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8" name="Line 156"/>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9" name="Line 157"/>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0" name="Line 158"/>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1" name="Line 159"/>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2" name="Line 160"/>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3" name="Line 161"/>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4" name="Line 162"/>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 name="Line 163"/>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6" name="Line 164"/>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37" name="Group 165"/>
            <p:cNvGrpSpPr>
              <a:grpSpLocks/>
            </p:cNvGrpSpPr>
            <p:nvPr userDrawn="1"/>
          </p:nvGrpSpPr>
          <p:grpSpPr bwMode="auto">
            <a:xfrm>
              <a:off x="0" y="2063"/>
              <a:ext cx="5760" cy="1220"/>
              <a:chOff x="235" y="2750"/>
              <a:chExt cx="5241" cy="699"/>
            </a:xfrm>
          </p:grpSpPr>
          <p:sp>
            <p:nvSpPr>
              <p:cNvPr id="3238" name="Line 166"/>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9" name="Line 167"/>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0" name="Line 168"/>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1" name="Line 169"/>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42" name="Line 170"/>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3" name="Line 171"/>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4" name="Line 172"/>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5" name="Line 173"/>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 name="Line 174"/>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7" name="Line 175"/>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8" name="Line 176"/>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9" name="Line 177"/>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0" name="Line 178"/>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51" name="Group 179"/>
          <p:cNvGrpSpPr>
            <a:grpSpLocks/>
          </p:cNvGrpSpPr>
          <p:nvPr/>
        </p:nvGrpSpPr>
        <p:grpSpPr bwMode="auto">
          <a:xfrm flipH="1">
            <a:off x="0" y="0"/>
            <a:ext cx="9144000" cy="2159000"/>
            <a:chOff x="-1" y="0"/>
            <a:chExt cx="5769" cy="1360"/>
          </a:xfrm>
        </p:grpSpPr>
        <p:sp>
          <p:nvSpPr>
            <p:cNvPr id="3252" name="Freeform 180"/>
            <p:cNvSpPr>
              <a:spLocks/>
            </p:cNvSpPr>
            <p:nvPr/>
          </p:nvSpPr>
          <p:spPr bwMode="gray">
            <a:xfrm>
              <a:off x="0" y="0"/>
              <a:ext cx="5768" cy="1360"/>
            </a:xfrm>
            <a:custGeom>
              <a:avLst/>
              <a:gdLst>
                <a:gd name="T0" fmla="*/ 0 w 5768"/>
                <a:gd name="T1" fmla="*/ 0 h 1360"/>
                <a:gd name="T2" fmla="*/ 0 w 5768"/>
                <a:gd name="T3" fmla="*/ 616 h 1360"/>
                <a:gd name="T4" fmla="*/ 1496 w 5768"/>
                <a:gd name="T5" fmla="*/ 460 h 1360"/>
                <a:gd name="T6" fmla="*/ 5768 w 5768"/>
                <a:gd name="T7" fmla="*/ 1360 h 1360"/>
                <a:gd name="T8" fmla="*/ 5768 w 5768"/>
                <a:gd name="T9" fmla="*/ 0 h 1360"/>
                <a:gd name="T10" fmla="*/ 0 w 5768"/>
                <a:gd name="T11" fmla="*/ 0 h 1360"/>
              </a:gdLst>
              <a:ahLst/>
              <a:cxnLst>
                <a:cxn ang="0">
                  <a:pos x="T0" y="T1"/>
                </a:cxn>
                <a:cxn ang="0">
                  <a:pos x="T2" y="T3"/>
                </a:cxn>
                <a:cxn ang="0">
                  <a:pos x="T4" y="T5"/>
                </a:cxn>
                <a:cxn ang="0">
                  <a:pos x="T6" y="T7"/>
                </a:cxn>
                <a:cxn ang="0">
                  <a:pos x="T8" y="T9"/>
                </a:cxn>
                <a:cxn ang="0">
                  <a:pos x="T10" y="T11"/>
                </a:cxn>
              </a:cxnLst>
              <a:rect l="0" t="0" r="r" b="b"/>
              <a:pathLst>
                <a:path w="5768" h="1360">
                  <a:moveTo>
                    <a:pt x="0" y="0"/>
                  </a:moveTo>
                  <a:lnTo>
                    <a:pt x="0" y="616"/>
                  </a:lnTo>
                  <a:cubicBezTo>
                    <a:pt x="72" y="608"/>
                    <a:pt x="264" y="510"/>
                    <a:pt x="1496" y="460"/>
                  </a:cubicBezTo>
                  <a:cubicBezTo>
                    <a:pt x="2728" y="411"/>
                    <a:pt x="4632" y="672"/>
                    <a:pt x="5768" y="1360"/>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3" name="Freeform 181"/>
            <p:cNvSpPr>
              <a:spLocks/>
            </p:cNvSpPr>
            <p:nvPr/>
          </p:nvSpPr>
          <p:spPr bwMode="gray">
            <a:xfrm>
              <a:off x="-1" y="0"/>
              <a:ext cx="5761" cy="1104"/>
            </a:xfrm>
            <a:custGeom>
              <a:avLst/>
              <a:gdLst>
                <a:gd name="T0" fmla="*/ 0 w 5761"/>
                <a:gd name="T1" fmla="*/ 0 h 1104"/>
                <a:gd name="T2" fmla="*/ 0 w 5761"/>
                <a:gd name="T3" fmla="*/ 632 h 1104"/>
                <a:gd name="T4" fmla="*/ 1521 w 5761"/>
                <a:gd name="T5" fmla="*/ 448 h 1104"/>
                <a:gd name="T6" fmla="*/ 5761 w 5761"/>
                <a:gd name="T7" fmla="*/ 1104 h 1104"/>
                <a:gd name="T8" fmla="*/ 5760 w 5761"/>
                <a:gd name="T9" fmla="*/ 8 h 1104"/>
                <a:gd name="T10" fmla="*/ 0 w 5761"/>
                <a:gd name="T11" fmla="*/ 0 h 1104"/>
              </a:gdLst>
              <a:ahLst/>
              <a:cxnLst>
                <a:cxn ang="0">
                  <a:pos x="T0" y="T1"/>
                </a:cxn>
                <a:cxn ang="0">
                  <a:pos x="T2" y="T3"/>
                </a:cxn>
                <a:cxn ang="0">
                  <a:pos x="T4" y="T5"/>
                </a:cxn>
                <a:cxn ang="0">
                  <a:pos x="T6" y="T7"/>
                </a:cxn>
                <a:cxn ang="0">
                  <a:pos x="T8" y="T9"/>
                </a:cxn>
                <a:cxn ang="0">
                  <a:pos x="T10" y="T11"/>
                </a:cxn>
              </a:cxnLst>
              <a:rect l="0" t="0" r="r" b="b"/>
              <a:pathLst>
                <a:path w="5761" h="1104">
                  <a:moveTo>
                    <a:pt x="0" y="0"/>
                  </a:moveTo>
                  <a:lnTo>
                    <a:pt x="0" y="632"/>
                  </a:lnTo>
                  <a:cubicBezTo>
                    <a:pt x="72" y="625"/>
                    <a:pt x="401" y="504"/>
                    <a:pt x="1521" y="448"/>
                  </a:cubicBezTo>
                  <a:cubicBezTo>
                    <a:pt x="2641" y="392"/>
                    <a:pt x="4505" y="504"/>
                    <a:pt x="5761" y="1104"/>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6" name="Picture 2"/>
          <p:cNvPicPr>
            <a:picLocks noChangeAspect="1" noChangeArrowheads="1"/>
          </p:cNvPicPr>
          <p:nvPr userDrawn="1"/>
        </p:nvPicPr>
        <p:blipFill>
          <a:blip r:embed="rId2" cstate="print"/>
          <a:srcRect/>
          <a:stretch>
            <a:fillRect/>
          </a:stretch>
        </p:blipFill>
        <p:spPr bwMode="auto">
          <a:xfrm>
            <a:off x="0" y="1"/>
            <a:ext cx="9144000" cy="7493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10400" cy="563563"/>
          </a:xfrm>
        </p:spPr>
        <p:txBody>
          <a:bodyPr/>
          <a:lstStyle>
            <a:lvl1pPr>
              <a:defRPr b="0"/>
            </a:lvl1pPr>
          </a:lstStyle>
          <a:p>
            <a:r>
              <a:rPr lang="en-US" smtClean="0"/>
              <a:t>Click to edit Master title style</a:t>
            </a:r>
            <a:endParaRPr lang="en-US"/>
          </a:p>
        </p:txBody>
      </p:sp>
      <p:sp>
        <p:nvSpPr>
          <p:cNvPr id="3" name="Content Placeholder 2"/>
          <p:cNvSpPr>
            <a:spLocks noGrp="1"/>
          </p:cNvSpPr>
          <p:nvPr>
            <p:ph idx="1"/>
          </p:nvPr>
        </p:nvSpPr>
        <p:spPr>
          <a:xfrm>
            <a:off x="776288" y="1347788"/>
            <a:ext cx="8139112" cy="5053012"/>
          </a:xfrm>
        </p:spPr>
        <p:txBody>
          <a:bodyPr/>
          <a:lstStyle>
            <a:lvl1pPr>
              <a:defRPr sz="2400">
                <a:solidFill>
                  <a:srgbClr val="002060"/>
                </a:solidFill>
                <a:latin typeface="Arial" pitchFamily="34" charset="0"/>
                <a:cs typeface="Arial" pitchFamily="34" charset="0"/>
              </a:defRPr>
            </a:lvl1pPr>
            <a:lvl2pPr marL="640080">
              <a:defRPr sz="2000">
                <a:solidFill>
                  <a:srgbClr val="002060"/>
                </a:solidFill>
                <a:latin typeface="Arial" pitchFamily="34" charset="0"/>
                <a:cs typeface="Arial" pitchFamily="34" charset="0"/>
              </a:defRPr>
            </a:lvl2pPr>
            <a:lvl3pPr marL="822960">
              <a:defRPr sz="1800">
                <a:solidFill>
                  <a:srgbClr val="002060"/>
                </a:solidFill>
                <a:latin typeface="Arial" pitchFamily="34" charset="0"/>
                <a:cs typeface="Arial" pitchFamily="34" charset="0"/>
              </a:defRPr>
            </a:lvl3pPr>
            <a:lvl4pPr marL="1097280">
              <a:defRPr sz="1600">
                <a:solidFill>
                  <a:srgbClr val="002060"/>
                </a:solidFill>
                <a:latin typeface="Arial" pitchFamily="34" charset="0"/>
                <a:cs typeface="Arial" pitchFamily="34" charset="0"/>
              </a:defRPr>
            </a:lvl4pPr>
            <a:lvl5pPr marL="1371600">
              <a:defRPr sz="1600">
                <a:solidFill>
                  <a:srgbClr val="00206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37325"/>
            <a:ext cx="2133600" cy="320675"/>
          </a:xfrm>
        </p:spPr>
        <p:txBody>
          <a:bodyPr/>
          <a:lstStyle>
            <a:lvl1pPr>
              <a:defRPr sz="1200" i="0"/>
            </a:lvl1pPr>
          </a:lstStyle>
          <a:p>
            <a:r>
              <a:rPr lang="en-US" smtClean="0"/>
              <a:t>dvduc, 2007-2012</a:t>
            </a:r>
            <a:endParaRPr lang="en-US"/>
          </a:p>
        </p:txBody>
      </p:sp>
      <p:sp>
        <p:nvSpPr>
          <p:cNvPr id="5" name="Footer Placeholder 4"/>
          <p:cNvSpPr>
            <a:spLocks noGrp="1"/>
          </p:cNvSpPr>
          <p:nvPr>
            <p:ph type="ftr" sz="quarter" idx="11"/>
          </p:nvPr>
        </p:nvSpPr>
        <p:spPr>
          <a:xfrm>
            <a:off x="2819400" y="6537325"/>
            <a:ext cx="3886200" cy="320675"/>
          </a:xfrm>
        </p:spPr>
        <p:txBody>
          <a:bodyPr/>
          <a:lstStyle>
            <a:lvl1pPr>
              <a:defRPr sz="1200" i="0"/>
            </a:lvl1pPr>
          </a:lstStyle>
          <a:p>
            <a:r>
              <a:rPr lang="vi-VN" smtClean="0"/>
              <a:t>Bài 8 - Đánh giá và kiểm nghiệm GUI</a:t>
            </a:r>
            <a:endParaRPr lang="en-US"/>
          </a:p>
        </p:txBody>
      </p:sp>
      <p:sp>
        <p:nvSpPr>
          <p:cNvPr id="6" name="Slide Number Placeholder 5"/>
          <p:cNvSpPr>
            <a:spLocks noGrp="1"/>
          </p:cNvSpPr>
          <p:nvPr>
            <p:ph type="sldNum" sz="quarter" idx="12"/>
          </p:nvPr>
        </p:nvSpPr>
        <p:spPr>
          <a:xfrm>
            <a:off x="6781800" y="6537325"/>
            <a:ext cx="2133600" cy="320675"/>
          </a:xfrm>
        </p:spPr>
        <p:txBody>
          <a:bodyPr/>
          <a:lstStyle>
            <a:lvl1pPr>
              <a:defRPr sz="1200"/>
            </a:lvl1pPr>
          </a:lstStyle>
          <a:p>
            <a:fld id="{5798A752-26D1-4E67-8EF9-2F25E3BCC66A}" type="slidenum">
              <a:rPr lang="en-US" smtClean="0"/>
              <a:pPr/>
              <a:t>‹#›</a:t>
            </a:fld>
            <a:r>
              <a:rPr lang="en-US" smtClean="0"/>
              <a:t>/28</a:t>
            </a:r>
            <a:endParaRPr lang="en-US"/>
          </a:p>
        </p:txBody>
      </p:sp>
    </p:spTree>
    <p:extLst>
      <p:ext uri="{BB962C8B-B14F-4D97-AF65-F5344CB8AC3E}">
        <p14:creationId xmlns:p14="http://schemas.microsoft.com/office/powerpoint/2010/main" val="4268430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 2007-2012</a:t>
            </a:r>
            <a:endParaRPr lang="en-US"/>
          </a:p>
        </p:txBody>
      </p:sp>
      <p:sp>
        <p:nvSpPr>
          <p:cNvPr id="4" name="Footer Placeholder 3"/>
          <p:cNvSpPr>
            <a:spLocks noGrp="1"/>
          </p:cNvSpPr>
          <p:nvPr>
            <p:ph type="ftr" sz="quarter" idx="11"/>
          </p:nvPr>
        </p:nvSpPr>
        <p:spPr/>
        <p:txBody>
          <a:bodyPr/>
          <a:lstStyle>
            <a:lvl1pPr>
              <a:defRPr/>
            </a:lvl1pPr>
          </a:lstStyle>
          <a:p>
            <a:r>
              <a:rPr lang="vi-VN" smtClean="0"/>
              <a:t>Bài 8 - Đánh giá và kiểm nghiệm GUI</a:t>
            </a:r>
            <a:endParaRPr lang="en-US"/>
          </a:p>
        </p:txBody>
      </p:sp>
      <p:sp>
        <p:nvSpPr>
          <p:cNvPr id="5" name="Slide Number Placeholder 4"/>
          <p:cNvSpPr>
            <a:spLocks noGrp="1"/>
          </p:cNvSpPr>
          <p:nvPr>
            <p:ph type="sldNum" sz="quarter" idx="12"/>
          </p:nvPr>
        </p:nvSpPr>
        <p:spPr/>
        <p:txBody>
          <a:bodyPr/>
          <a:lstStyle>
            <a:lvl1pPr>
              <a:defRPr/>
            </a:lvl1pPr>
          </a:lstStyle>
          <a:p>
            <a:fld id="{A219409D-838C-466F-908D-F37C05E0018D}" type="slidenum">
              <a:rPr lang="en-US"/>
              <a:pPr/>
              <a:t>‹#›</a:t>
            </a:fld>
            <a:endParaRPr lang="en-US"/>
          </a:p>
        </p:txBody>
      </p:sp>
    </p:spTree>
    <p:extLst>
      <p:ext uri="{BB962C8B-B14F-4D97-AF65-F5344CB8AC3E}">
        <p14:creationId xmlns:p14="http://schemas.microsoft.com/office/powerpoint/2010/main" val="1345484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grpSp>
        <p:nvGrpSpPr>
          <p:cNvPr id="1039" name="Group 15"/>
          <p:cNvGrpSpPr>
            <a:grpSpLocks/>
          </p:cNvGrpSpPr>
          <p:nvPr/>
        </p:nvGrpSpPr>
        <p:grpSpPr bwMode="auto">
          <a:xfrm>
            <a:off x="-12700" y="692150"/>
            <a:ext cx="9144000" cy="6165850"/>
            <a:chOff x="0" y="436"/>
            <a:chExt cx="5760" cy="3884"/>
          </a:xfrm>
        </p:grpSpPr>
        <p:sp>
          <p:nvSpPr>
            <p:cNvPr id="1040" name="Line 16"/>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17"/>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18"/>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19"/>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20"/>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21"/>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22"/>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23"/>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24"/>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25"/>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26"/>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27"/>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28"/>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29"/>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30"/>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31"/>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32"/>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33"/>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34"/>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35"/>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36"/>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37"/>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38"/>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39"/>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40"/>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41"/>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42"/>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43"/>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44"/>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Line 45"/>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46"/>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47"/>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48"/>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73" name="Group 49"/>
            <p:cNvGrpSpPr>
              <a:grpSpLocks/>
            </p:cNvGrpSpPr>
            <p:nvPr userDrawn="1"/>
          </p:nvGrpSpPr>
          <p:grpSpPr bwMode="auto">
            <a:xfrm>
              <a:off x="0" y="2063"/>
              <a:ext cx="5760" cy="1220"/>
              <a:chOff x="235" y="2750"/>
              <a:chExt cx="5241" cy="699"/>
            </a:xfrm>
          </p:grpSpPr>
          <p:sp>
            <p:nvSpPr>
              <p:cNvPr id="1074" name="Line 50"/>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51"/>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52"/>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53"/>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78" name="Line 54"/>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55"/>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56"/>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57"/>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58"/>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59"/>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60"/>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61"/>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62"/>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7" name="Line 63"/>
          <p:cNvSpPr>
            <a:spLocks noChangeShapeType="1"/>
          </p:cNvSpPr>
          <p:nvPr/>
        </p:nvSpPr>
        <p:spPr bwMode="gray">
          <a:xfrm flipH="1">
            <a:off x="-12700" y="712788"/>
            <a:ext cx="233997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64"/>
          <p:cNvSpPr>
            <a:spLocks noChangeShapeType="1"/>
          </p:cNvSpPr>
          <p:nvPr/>
        </p:nvSpPr>
        <p:spPr bwMode="gray">
          <a:xfrm flipH="1">
            <a:off x="-12700" y="712788"/>
            <a:ext cx="2339975" cy="3492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65"/>
          <p:cNvSpPr>
            <a:spLocks noChangeShapeType="1"/>
          </p:cNvSpPr>
          <p:nvPr/>
        </p:nvSpPr>
        <p:spPr bwMode="gray">
          <a:xfrm flipH="1">
            <a:off x="-12700" y="692150"/>
            <a:ext cx="2339975" cy="19685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66"/>
          <p:cNvSpPr>
            <a:spLocks noChangeShapeType="1"/>
          </p:cNvSpPr>
          <p:nvPr/>
        </p:nvSpPr>
        <p:spPr bwMode="gray">
          <a:xfrm>
            <a:off x="-12700" y="765175"/>
            <a:ext cx="914400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Freeform 67"/>
          <p:cNvSpPr>
            <a:spLocks/>
          </p:cNvSpPr>
          <p:nvPr/>
        </p:nvSpPr>
        <p:spPr bwMode="gray">
          <a:xfrm>
            <a:off x="-12700" y="0"/>
            <a:ext cx="9156700" cy="1600200"/>
          </a:xfrm>
          <a:custGeom>
            <a:avLst/>
            <a:gdLst>
              <a:gd name="T0" fmla="*/ 0 w 5768"/>
              <a:gd name="T1" fmla="*/ 0 h 1008"/>
              <a:gd name="T2" fmla="*/ 0 w 5768"/>
              <a:gd name="T3" fmla="*/ 688 h 1008"/>
              <a:gd name="T4" fmla="*/ 2008 w 5768"/>
              <a:gd name="T5" fmla="*/ 492 h 1008"/>
              <a:gd name="T6" fmla="*/ 5768 w 5768"/>
              <a:gd name="T7" fmla="*/ 1008 h 1008"/>
              <a:gd name="T8" fmla="*/ 5768 w 5768"/>
              <a:gd name="T9" fmla="*/ 0 h 1008"/>
              <a:gd name="T10" fmla="*/ 0 w 5768"/>
              <a:gd name="T11" fmla="*/ 0 h 1008"/>
            </a:gdLst>
            <a:ahLst/>
            <a:cxnLst>
              <a:cxn ang="0">
                <a:pos x="T0" y="T1"/>
              </a:cxn>
              <a:cxn ang="0">
                <a:pos x="T2" y="T3"/>
              </a:cxn>
              <a:cxn ang="0">
                <a:pos x="T4" y="T5"/>
              </a:cxn>
              <a:cxn ang="0">
                <a:pos x="T6" y="T7"/>
              </a:cxn>
              <a:cxn ang="0">
                <a:pos x="T8" y="T9"/>
              </a:cxn>
              <a:cxn ang="0">
                <a:pos x="T10" y="T11"/>
              </a:cxn>
            </a:cxnLst>
            <a:rect l="0" t="0" r="r" b="b"/>
            <a:pathLst>
              <a:path w="5768" h="1008">
                <a:moveTo>
                  <a:pt x="0" y="0"/>
                </a:moveTo>
                <a:lnTo>
                  <a:pt x="0" y="688"/>
                </a:lnTo>
                <a:cubicBezTo>
                  <a:pt x="72" y="682"/>
                  <a:pt x="776" y="535"/>
                  <a:pt x="2008" y="492"/>
                </a:cubicBezTo>
                <a:cubicBezTo>
                  <a:pt x="3240" y="449"/>
                  <a:pt x="4792" y="608"/>
                  <a:pt x="5768" y="1008"/>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 name="Freeform 68"/>
          <p:cNvSpPr>
            <a:spLocks/>
          </p:cNvSpPr>
          <p:nvPr/>
        </p:nvSpPr>
        <p:spPr bwMode="gray">
          <a:xfrm>
            <a:off x="-12700" y="-12700"/>
            <a:ext cx="9156700" cy="1354138"/>
          </a:xfrm>
          <a:custGeom>
            <a:avLst/>
            <a:gdLst>
              <a:gd name="T0" fmla="*/ 0 w 5768"/>
              <a:gd name="T1" fmla="*/ 0 h 848"/>
              <a:gd name="T2" fmla="*/ 0 w 5768"/>
              <a:gd name="T3" fmla="*/ 767 h 848"/>
              <a:gd name="T4" fmla="*/ 2104 w 5768"/>
              <a:gd name="T5" fmla="*/ 448 h 848"/>
              <a:gd name="T6" fmla="*/ 5768 w 5768"/>
              <a:gd name="T7" fmla="*/ 848 h 848"/>
              <a:gd name="T8" fmla="*/ 5760 w 5768"/>
              <a:gd name="T9" fmla="*/ 8 h 848"/>
              <a:gd name="T10" fmla="*/ 0 w 5768"/>
              <a:gd name="T11" fmla="*/ 0 h 848"/>
            </a:gdLst>
            <a:ahLst/>
            <a:cxnLst>
              <a:cxn ang="0">
                <a:pos x="T0" y="T1"/>
              </a:cxn>
              <a:cxn ang="0">
                <a:pos x="T2" y="T3"/>
              </a:cxn>
              <a:cxn ang="0">
                <a:pos x="T4" y="T5"/>
              </a:cxn>
              <a:cxn ang="0">
                <a:pos x="T6" y="T7"/>
              </a:cxn>
              <a:cxn ang="0">
                <a:pos x="T8" y="T9"/>
              </a:cxn>
              <a:cxn ang="0">
                <a:pos x="T10" y="T11"/>
              </a:cxn>
            </a:cxnLst>
            <a:rect l="0" t="0" r="r" b="b"/>
            <a:pathLst>
              <a:path w="5768" h="848">
                <a:moveTo>
                  <a:pt x="0" y="0"/>
                </a:moveTo>
                <a:lnTo>
                  <a:pt x="0" y="767"/>
                </a:lnTo>
                <a:cubicBezTo>
                  <a:pt x="72" y="760"/>
                  <a:pt x="879" y="496"/>
                  <a:pt x="2104" y="448"/>
                </a:cubicBezTo>
                <a:cubicBezTo>
                  <a:pt x="3330" y="401"/>
                  <a:pt x="4792" y="472"/>
                  <a:pt x="5768" y="848"/>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3" name="Picture 69" descr="figure07_o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600075" y="115888"/>
            <a:ext cx="1079500" cy="79216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figure07_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2700" y="333375"/>
            <a:ext cx="1439863" cy="1203325"/>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figure07_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1174750" y="404813"/>
            <a:ext cx="649288" cy="542925"/>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776288" y="1347788"/>
            <a:ext cx="7758112"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dvduc, 2007-2012</a:t>
            </a:r>
            <a:endParaRPr lang="en-US"/>
          </a:p>
        </p:txBody>
      </p:sp>
      <p:sp>
        <p:nvSpPr>
          <p:cNvPr id="1029" name="Rectangle 5"/>
          <p:cNvSpPr>
            <a:spLocks noGrp="1" noChangeArrowheads="1"/>
          </p:cNvSpPr>
          <p:nvPr>
            <p:ph type="ftr" sz="quarter" idx="3"/>
          </p:nvPr>
        </p:nvSpPr>
        <p:spPr bwMode="auto">
          <a:xfrm>
            <a:off x="3124200" y="642937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vi-VN" smtClean="0"/>
              <a:t>Bài 8 - Đánh giá và kiểm nghiệm GUI</a:t>
            </a:r>
            <a:endParaRPr lang="en-US"/>
          </a:p>
        </p:txBody>
      </p:sp>
      <p:sp>
        <p:nvSpPr>
          <p:cNvPr id="1030" name="Rectangle 6"/>
          <p:cNvSpPr>
            <a:spLocks noGrp="1" noChangeArrowheads="1"/>
          </p:cNvSpPr>
          <p:nvPr>
            <p:ph type="sldNum" sz="quarter" idx="4"/>
          </p:nvPr>
        </p:nvSpPr>
        <p:spPr bwMode="auto">
          <a:xfrm>
            <a:off x="6553200" y="642937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8E60D3A-A5F4-42B0-861C-F9E64042ABB8}" type="slidenum">
              <a:rPr lang="en-US"/>
              <a:pPr/>
              <a:t>‹#›</a:t>
            </a:fld>
            <a:endParaRPr lang="en-US"/>
          </a:p>
        </p:txBody>
      </p:sp>
      <p:sp>
        <p:nvSpPr>
          <p:cNvPr id="1026" name="Rectangle 2"/>
          <p:cNvSpPr>
            <a:spLocks noGrp="1" noChangeArrowheads="1"/>
          </p:cNvSpPr>
          <p:nvPr>
            <p:ph type="title"/>
          </p:nvPr>
        </p:nvSpPr>
        <p:spPr bwMode="white">
          <a:xfrm>
            <a:off x="1485900" y="20955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ctr" rtl="0" eaLnBrk="1" fontAlgn="base" hangingPunct="1">
        <a:spcBef>
          <a:spcPct val="0"/>
        </a:spcBef>
        <a:spcAft>
          <a:spcPct val="0"/>
        </a:spcAft>
        <a:defRPr sz="3200" b="1">
          <a:solidFill>
            <a:srgbClr val="FFFFFF"/>
          </a:solidFill>
          <a:latin typeface="+mj-lt"/>
          <a:ea typeface="+mj-ea"/>
          <a:cs typeface="+mj-cs"/>
        </a:defRPr>
      </a:lvl1pPr>
      <a:lvl2pPr algn="ctr" rtl="0" eaLnBrk="1" fontAlgn="base" hangingPunct="1">
        <a:spcBef>
          <a:spcPct val="0"/>
        </a:spcBef>
        <a:spcAft>
          <a:spcPct val="0"/>
        </a:spcAft>
        <a:defRPr sz="3200" b="1">
          <a:solidFill>
            <a:srgbClr val="FFFFFF"/>
          </a:solidFill>
          <a:latin typeface="Verdana" pitchFamily="34" charset="0"/>
        </a:defRPr>
      </a:lvl2pPr>
      <a:lvl3pPr algn="ctr" rtl="0" eaLnBrk="1" fontAlgn="base" hangingPunct="1">
        <a:spcBef>
          <a:spcPct val="0"/>
        </a:spcBef>
        <a:spcAft>
          <a:spcPct val="0"/>
        </a:spcAft>
        <a:defRPr sz="3200" b="1">
          <a:solidFill>
            <a:srgbClr val="FFFFFF"/>
          </a:solidFill>
          <a:latin typeface="Verdana" pitchFamily="34" charset="0"/>
        </a:defRPr>
      </a:lvl3pPr>
      <a:lvl4pPr algn="ctr" rtl="0" eaLnBrk="1" fontAlgn="base" hangingPunct="1">
        <a:spcBef>
          <a:spcPct val="0"/>
        </a:spcBef>
        <a:spcAft>
          <a:spcPct val="0"/>
        </a:spcAft>
        <a:defRPr sz="3200" b="1">
          <a:solidFill>
            <a:srgbClr val="FFFFFF"/>
          </a:solidFill>
          <a:latin typeface="Verdana" pitchFamily="34" charset="0"/>
        </a:defRPr>
      </a:lvl4pPr>
      <a:lvl5pPr algn="ctr" rtl="0" eaLnBrk="1" fontAlgn="base" hangingPunct="1">
        <a:spcBef>
          <a:spcPct val="0"/>
        </a:spcBef>
        <a:spcAft>
          <a:spcPct val="0"/>
        </a:spcAft>
        <a:defRPr sz="3200" b="1">
          <a:solidFill>
            <a:srgbClr val="FFFFFF"/>
          </a:solidFill>
          <a:latin typeface="Verdana" pitchFamily="34" charset="0"/>
        </a:defRPr>
      </a:lvl5pPr>
      <a:lvl6pPr marL="457200" algn="ctr" rtl="0" eaLnBrk="1" fontAlgn="base" hangingPunct="1">
        <a:spcBef>
          <a:spcPct val="0"/>
        </a:spcBef>
        <a:spcAft>
          <a:spcPct val="0"/>
        </a:spcAft>
        <a:defRPr sz="3200" b="1">
          <a:solidFill>
            <a:srgbClr val="FFFFFF"/>
          </a:solidFill>
          <a:latin typeface="Verdana" pitchFamily="34" charset="0"/>
        </a:defRPr>
      </a:lvl6pPr>
      <a:lvl7pPr marL="914400" algn="ctr" rtl="0" eaLnBrk="1" fontAlgn="base" hangingPunct="1">
        <a:spcBef>
          <a:spcPct val="0"/>
        </a:spcBef>
        <a:spcAft>
          <a:spcPct val="0"/>
        </a:spcAft>
        <a:defRPr sz="3200" b="1">
          <a:solidFill>
            <a:srgbClr val="FFFFFF"/>
          </a:solidFill>
          <a:latin typeface="Verdana" pitchFamily="34" charset="0"/>
        </a:defRPr>
      </a:lvl7pPr>
      <a:lvl8pPr marL="1371600" algn="ctr" rtl="0" eaLnBrk="1" fontAlgn="base" hangingPunct="1">
        <a:spcBef>
          <a:spcPct val="0"/>
        </a:spcBef>
        <a:spcAft>
          <a:spcPct val="0"/>
        </a:spcAft>
        <a:defRPr sz="3200" b="1">
          <a:solidFill>
            <a:srgbClr val="FFFFFF"/>
          </a:solidFill>
          <a:latin typeface="Verdana" pitchFamily="34" charset="0"/>
        </a:defRPr>
      </a:lvl8pPr>
      <a:lvl9pPr marL="1828800" algn="ctr" rtl="0" eaLnBrk="1" fontAlgn="base" hangingPunct="1">
        <a:spcBef>
          <a:spcPct val="0"/>
        </a:spcBef>
        <a:spcAft>
          <a:spcPct val="0"/>
        </a:spcAft>
        <a:defRPr sz="3200" b="1">
          <a:solidFill>
            <a:srgbClr val="FFFFFF"/>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09600" y="2667000"/>
            <a:ext cx="81534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a:defRPr/>
            </a:pPr>
            <a:r>
              <a:rPr lang="en-US" sz="4800" b="1" kern="0" spc="-150" dirty="0" err="1" smtClean="0">
                <a:solidFill>
                  <a:srgbClr val="A50021"/>
                </a:solidFill>
                <a:effectLst>
                  <a:outerShdw blurRad="38100" dist="38100" dir="2700000" algn="tl">
                    <a:srgbClr val="C0C0C0"/>
                  </a:outerShdw>
                </a:effectLst>
                <a:latin typeface="Algerian" pitchFamily="82" charset="0"/>
                <a:ea typeface="+mj-ea"/>
                <a:cs typeface="+mj-cs"/>
              </a:rPr>
              <a:t>x</a:t>
            </a:r>
            <a:r>
              <a:rPr lang="en-US" sz="3600" b="1" kern="0" spc="-150" dirty="0" err="1" smtClean="0">
                <a:solidFill>
                  <a:srgbClr val="002060"/>
                </a:solidFill>
                <a:effectLst>
                  <a:outerShdw blurRad="38100" dist="38100" dir="2700000" algn="tl">
                    <a:srgbClr val="C0C0C0"/>
                  </a:outerShdw>
                </a:effectLst>
                <a:latin typeface="Arial Rounded MT Bold" pitchFamily="34" charset="0"/>
                <a:ea typeface="+mj-ea"/>
                <a:cs typeface="+mj-cs"/>
              </a:rPr>
              <a:t>U</a:t>
            </a:r>
            <a:r>
              <a:rPr lang="en-US" sz="3600" b="1" kern="0" spc="-150" dirty="0" smtClean="0">
                <a:solidFill>
                  <a:srgbClr val="002060"/>
                </a:solidFill>
                <a:effectLst>
                  <a:outerShdw blurRad="38100" dist="38100" dir="2700000" algn="tl">
                    <a:srgbClr val="C0C0C0"/>
                  </a:outerShdw>
                </a:effectLst>
                <a:latin typeface="Arial Rounded MT Bold" pitchFamily="34" charset="0"/>
                <a:ea typeface="+mj-ea"/>
                <a:cs typeface="+mj-cs"/>
              </a:rPr>
              <a:t>  H</a:t>
            </a:r>
            <a:r>
              <a:rPr lang="vi-VN" sz="3600" b="1" kern="0" spc="-150" dirty="0" smtClean="0">
                <a:solidFill>
                  <a:srgbClr val="002060"/>
                </a:solidFill>
                <a:effectLst>
                  <a:outerShdw blurRad="38100" dist="38100" dir="2700000" algn="tl">
                    <a:srgbClr val="C0C0C0"/>
                  </a:outerShdw>
                </a:effectLst>
                <a:latin typeface="Arial Rounded MT Bold" pitchFamily="34" charset="0"/>
                <a:ea typeface="+mj-ea"/>
                <a:cs typeface="+mj-cs"/>
              </a:rPr>
              <a:t>ƯỚNG</a:t>
            </a:r>
            <a:r>
              <a:rPr lang="en-US" sz="3600" b="1" kern="0" spc="-150" dirty="0">
                <a:solidFill>
                  <a:srgbClr val="002060"/>
                </a:solidFill>
                <a:effectLst>
                  <a:outerShdw blurRad="38100" dist="38100" dir="2700000" algn="tl">
                    <a:srgbClr val="C0C0C0"/>
                  </a:outerShdw>
                </a:effectLst>
                <a:latin typeface="Arial Rounded MT Bold" pitchFamily="34" charset="0"/>
                <a:ea typeface="+mj-ea"/>
                <a:cs typeface="+mj-cs"/>
              </a:rPr>
              <a:t> THIẾT </a:t>
            </a:r>
            <a:r>
              <a:rPr lang="en-US" sz="3600" b="1" kern="0" spc="-150" dirty="0" smtClean="0">
                <a:solidFill>
                  <a:srgbClr val="002060"/>
                </a:solidFill>
                <a:effectLst>
                  <a:outerShdw blurRad="38100" dist="38100" dir="2700000" algn="tl">
                    <a:srgbClr val="C0C0C0"/>
                  </a:outerShdw>
                </a:effectLst>
                <a:latin typeface="Arial Rounded MT Bold" pitchFamily="34" charset="0"/>
                <a:ea typeface="+mj-ea"/>
                <a:cs typeface="+mj-cs"/>
              </a:rPr>
              <a:t>KẾ MOBILE APP</a:t>
            </a:r>
            <a:endParaRPr kumimoji="0" lang="en-GB" sz="3600" b="1" i="0" u="none" strike="noStrike" kern="0" cap="none" spc="-150" normalizeH="0" baseline="0" noProof="0" dirty="0" smtClean="0">
              <a:ln>
                <a:noFill/>
              </a:ln>
              <a:solidFill>
                <a:srgbClr val="002060"/>
              </a:solidFill>
              <a:effectLst>
                <a:outerShdw blurRad="38100" dist="38100" dir="2700000" algn="tl">
                  <a:srgbClr val="C0C0C0"/>
                </a:outerShdw>
              </a:effectLst>
              <a:uLnTx/>
              <a:uFillTx/>
              <a:latin typeface="Arial Rounded MT Bold" pitchFamily="34" charset="0"/>
              <a:ea typeface="+mj-ea"/>
              <a:cs typeface="+mj-cs"/>
            </a:endParaRPr>
          </a:p>
        </p:txBody>
      </p:sp>
      <p:sp>
        <p:nvSpPr>
          <p:cNvPr id="5" name="Rectangle 9"/>
          <p:cNvSpPr txBox="1">
            <a:spLocks noChangeArrowheads="1"/>
          </p:cNvSpPr>
          <p:nvPr/>
        </p:nvSpPr>
        <p:spPr bwMode="auto">
          <a:xfrm>
            <a:off x="2971800" y="3886200"/>
            <a:ext cx="3505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ctr" defTabSz="914400" rtl="0" eaLnBrk="1" fontAlgn="base" latinLnBrk="0" hangingPunct="1">
              <a:lnSpc>
                <a:spcPct val="80000"/>
              </a:lnSpc>
              <a:spcBef>
                <a:spcPct val="15000"/>
              </a:spcBef>
              <a:spcAft>
                <a:spcPct val="15000"/>
              </a:spcAft>
              <a:buClr>
                <a:schemeClr val="accent2"/>
              </a:buClr>
              <a:buSzTx/>
              <a:buFont typeface="Wingdings" pitchFamily="2" charset="2"/>
              <a:buNone/>
              <a:tabLst/>
              <a:defRPr/>
            </a:pPr>
            <a:endParaRPr kumimoji="0" lang="en-US" sz="1800" b="0" i="0" u="none" strike="noStrike" kern="0" cap="none" spc="0" normalizeH="0" baseline="0" noProof="0" smtClean="0">
              <a:ln>
                <a:noFill/>
              </a:ln>
              <a:solidFill>
                <a:schemeClr val="tx1"/>
              </a:solidFill>
              <a:effectLst/>
              <a:uLnTx/>
              <a:uFillTx/>
              <a:latin typeface="+mn-lt"/>
              <a:ea typeface="+mn-ea"/>
              <a:cs typeface="+mn-cs"/>
            </a:endParaRPr>
          </a:p>
        </p:txBody>
      </p:sp>
      <p:sp>
        <p:nvSpPr>
          <p:cNvPr id="6" name="Text Box 11"/>
          <p:cNvSpPr txBox="1">
            <a:spLocks noChangeArrowheads="1"/>
          </p:cNvSpPr>
          <p:nvPr/>
        </p:nvSpPr>
        <p:spPr bwMode="auto">
          <a:xfrm>
            <a:off x="3505200" y="6170613"/>
            <a:ext cx="2590800" cy="338554"/>
          </a:xfrm>
          <a:prstGeom prst="rect">
            <a:avLst/>
          </a:prstGeom>
          <a:noFill/>
          <a:ln w="9525">
            <a:noFill/>
            <a:miter lim="800000"/>
            <a:headEnd/>
            <a:tailEnd/>
          </a:ln>
        </p:spPr>
        <p:txBody>
          <a:bodyPr wrap="square">
            <a:spAutoFit/>
          </a:bodyPr>
          <a:lstStyle/>
          <a:p>
            <a:pPr algn="ctr"/>
            <a:endParaRPr lang="en-US" sz="1600" b="1">
              <a:solidFill>
                <a:srgbClr val="002060"/>
              </a:solidFill>
              <a:latin typeface="+mn-lt"/>
            </a:endParaRPr>
          </a:p>
        </p:txBody>
      </p:sp>
    </p:spTree>
    <p:extLst>
      <p:ext uri="{BB962C8B-B14F-4D97-AF65-F5344CB8AC3E}">
        <p14:creationId xmlns:p14="http://schemas.microsoft.com/office/powerpoint/2010/main" val="3087230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en-US" dirty="0" err="1"/>
              <a:t>Thiết</a:t>
            </a:r>
            <a:r>
              <a:rPr lang="en-US" dirty="0"/>
              <a:t> </a:t>
            </a:r>
            <a:r>
              <a:rPr lang="en-US" dirty="0" err="1"/>
              <a:t>kế</a:t>
            </a:r>
            <a:r>
              <a:rPr lang="en-US" dirty="0"/>
              <a:t> </a:t>
            </a:r>
            <a:r>
              <a:rPr lang="en-US" dirty="0" smtClean="0"/>
              <a:t>UX </a:t>
            </a:r>
            <a:r>
              <a:rPr lang="en-US" dirty="0" err="1" smtClean="0"/>
              <a:t>cho</a:t>
            </a:r>
            <a:r>
              <a:rPr lang="en-US" dirty="0"/>
              <a:t> </a:t>
            </a:r>
            <a:r>
              <a:rPr lang="en-US" dirty="0" err="1" smtClean="0"/>
              <a:t>mọi</a:t>
            </a:r>
            <a:r>
              <a:rPr lang="en-US" dirty="0"/>
              <a:t> </a:t>
            </a:r>
            <a:r>
              <a:rPr lang="en-US" dirty="0" err="1" smtClean="0"/>
              <a:t>loại</a:t>
            </a:r>
            <a:r>
              <a:rPr lang="en-US" dirty="0"/>
              <a:t> </a:t>
            </a:r>
            <a:r>
              <a:rPr lang="en-US" dirty="0" err="1" smtClean="0"/>
              <a:t>thiết</a:t>
            </a:r>
            <a:r>
              <a:rPr lang="en-US" dirty="0"/>
              <a:t> </a:t>
            </a:r>
            <a:r>
              <a:rPr lang="en-US" dirty="0" err="1" smtClean="0"/>
              <a:t>bị</a:t>
            </a:r>
            <a:r>
              <a:rPr lang="en-US" dirty="0" smtClean="0"/>
              <a:t> di </a:t>
            </a:r>
            <a:r>
              <a:rPr lang="vi-VN" dirty="0"/>
              <a:t>động</a:t>
            </a:r>
            <a:endParaRPr lang="en-US" dirty="0" smtClean="0"/>
          </a:p>
          <a:p>
            <a:pPr lvl="1"/>
            <a:r>
              <a:rPr lang="vi-VN" dirty="0"/>
              <a:t>Đây cũng là </a:t>
            </a:r>
            <a:r>
              <a:rPr lang="en-US" dirty="0" err="1" smtClean="0"/>
              <a:t>thiết</a:t>
            </a:r>
            <a:r>
              <a:rPr lang="en-US" dirty="0"/>
              <a:t> </a:t>
            </a:r>
            <a:r>
              <a:rPr lang="en-US" dirty="0" err="1" smtClean="0"/>
              <a:t>kế</a:t>
            </a:r>
            <a:r>
              <a:rPr lang="en-US" dirty="0"/>
              <a:t> </a:t>
            </a:r>
            <a:r>
              <a:rPr lang="en-US" dirty="0" err="1" smtClean="0"/>
              <a:t>nên</a:t>
            </a:r>
            <a:r>
              <a:rPr lang="en-US" dirty="0" smtClean="0"/>
              <a:t> </a:t>
            </a:r>
            <a:r>
              <a:rPr lang="en-US" dirty="0" err="1" smtClean="0"/>
              <a:t>quan</a:t>
            </a:r>
            <a:r>
              <a:rPr lang="en-US" dirty="0"/>
              <a:t> </a:t>
            </a:r>
            <a:r>
              <a:rPr lang="en-US" dirty="0" err="1" smtClean="0"/>
              <a:t>tâm</a:t>
            </a:r>
            <a:r>
              <a:rPr lang="en-US" dirty="0" smtClean="0"/>
              <a:t> </a:t>
            </a:r>
            <a:r>
              <a:rPr lang="en-US" dirty="0" err="1" smtClean="0"/>
              <a:t>vì</a:t>
            </a:r>
            <a:r>
              <a:rPr lang="en-US" dirty="0"/>
              <a:t> </a:t>
            </a:r>
            <a:r>
              <a:rPr lang="en-US" dirty="0" err="1" smtClean="0"/>
              <a:t>những</a:t>
            </a:r>
            <a:r>
              <a:rPr lang="en-US" dirty="0" smtClean="0"/>
              <a:t> </a:t>
            </a:r>
            <a:r>
              <a:rPr lang="vi-VN" dirty="0" smtClean="0"/>
              <a:t>ứng </a:t>
            </a:r>
            <a:r>
              <a:rPr lang="vi-VN" dirty="0"/>
              <a:t>dụng </a:t>
            </a:r>
            <a:r>
              <a:rPr lang="vi-VN" dirty="0" smtClean="0"/>
              <a:t>trong </a:t>
            </a:r>
            <a:r>
              <a:rPr lang="vi-VN" dirty="0"/>
              <a:t>tương lai </a:t>
            </a:r>
            <a:r>
              <a:rPr lang="en-US" dirty="0" err="1" smtClean="0"/>
              <a:t>là</a:t>
            </a:r>
            <a:r>
              <a:rPr lang="en-US" dirty="0" smtClean="0"/>
              <a:t> </a:t>
            </a:r>
            <a:r>
              <a:rPr lang="vi-VN" dirty="0" smtClean="0"/>
              <a:t>những </a:t>
            </a:r>
            <a:r>
              <a:rPr lang="vi-VN" dirty="0"/>
              <a:t>phụ kiện đi kèm với smart phone như đồng hồ, mắt kính thông minh… sẽ ngày càng trở nên phổ biến. </a:t>
            </a:r>
            <a:endParaRPr lang="en-US" dirty="0" smtClean="0"/>
          </a:p>
          <a:p>
            <a:pPr lvl="1"/>
            <a:r>
              <a:rPr lang="en-US" dirty="0" smtClean="0"/>
              <a:t>T</a:t>
            </a:r>
            <a:r>
              <a:rPr lang="vi-VN" dirty="0" smtClean="0"/>
              <a:t>rong </a:t>
            </a:r>
            <a:r>
              <a:rPr lang="vi-VN" dirty="0"/>
              <a:t>trường hợp của loại hình công nghệ wearable, điều quan trọng hơn là giúp người dùng truy cập vào app trong thời gian ngắn nhất có thể. Trong trường hợp này, giao diện thiết bị của người dùng cần phải giúp họ ra quyết định và thực hiện mọi thứ một cách nhanh chóng.</a:t>
            </a:r>
            <a:endParaRPr lang="en-US" dirty="0"/>
          </a:p>
        </p:txBody>
      </p:sp>
      <p:pic>
        <p:nvPicPr>
          <p:cNvPr id="4098" name="Picture 2" descr="https://freelancerviet.vn/images/stories/smart-w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267200"/>
            <a:ext cx="3429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8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a:t>
            </a:r>
            <a:r>
              <a:rPr lang="en-US" dirty="0" smtClean="0"/>
              <a:t> h</a:t>
            </a:r>
            <a:r>
              <a:rPr lang="vi-VN" dirty="0" smtClean="0"/>
              <a:t>ướng</a:t>
            </a:r>
            <a:r>
              <a:rPr lang="en-US" dirty="0"/>
              <a:t> </a:t>
            </a:r>
            <a:r>
              <a:rPr lang="en-US" dirty="0" err="1" smtClean="0"/>
              <a:t>thiết</a:t>
            </a:r>
            <a:r>
              <a:rPr lang="en-US" dirty="0"/>
              <a:t> </a:t>
            </a:r>
            <a:r>
              <a:rPr lang="en-US" dirty="0" err="1" smtClean="0"/>
              <a:t>kế</a:t>
            </a:r>
            <a:r>
              <a:rPr lang="en-US" dirty="0" smtClean="0"/>
              <a:t> Mobile app</a:t>
            </a:r>
            <a:endParaRPr lang="en-US" dirty="0"/>
          </a:p>
        </p:txBody>
      </p:sp>
      <p:sp>
        <p:nvSpPr>
          <p:cNvPr id="3" name="Content Placeholder 2"/>
          <p:cNvSpPr>
            <a:spLocks noGrp="1"/>
          </p:cNvSpPr>
          <p:nvPr>
            <p:ph idx="1"/>
          </p:nvPr>
        </p:nvSpPr>
        <p:spPr/>
        <p:txBody>
          <a:bodyPr/>
          <a:lstStyle/>
          <a:p>
            <a:r>
              <a:rPr lang="vi-VN" dirty="0"/>
              <a:t> Tập trung vào hình </a:t>
            </a:r>
            <a:r>
              <a:rPr lang="vi-VN" dirty="0" smtClean="0"/>
              <a:t>thức </a:t>
            </a:r>
            <a:r>
              <a:rPr lang="vi-VN" dirty="0"/>
              <a:t>trình bày văn </a:t>
            </a:r>
            <a:r>
              <a:rPr lang="vi-VN" dirty="0" smtClean="0"/>
              <a:t>bản</a:t>
            </a:r>
            <a:endParaRPr lang="en-US" dirty="0" smtClean="0"/>
          </a:p>
          <a:p>
            <a:pPr lvl="1"/>
            <a:r>
              <a:rPr lang="vi-VN" dirty="0"/>
              <a:t>Với việc các app đang xuất hiện nhiều hơn trên thiết bị wearable và điện thoại thông minh, hình thức trình bày văn bản với chất lượng cao sẽ làm tăng trải nghiệm của người dùng. </a:t>
            </a:r>
            <a:endParaRPr lang="en-US" dirty="0" smtClean="0"/>
          </a:p>
          <a:p>
            <a:pPr lvl="1"/>
            <a:r>
              <a:rPr lang="vi-VN" dirty="0" smtClean="0"/>
              <a:t>Điều </a:t>
            </a:r>
            <a:r>
              <a:rPr lang="vi-VN" dirty="0"/>
              <a:t>này có nghĩa là, các thiết kế cần chú ý nhiều hơn đến font chữ, khoảng cách giữa các chữ, hệ thống thứ tự giữa đề mục và các đoạn,… </a:t>
            </a:r>
            <a:endParaRPr lang="en-US" dirty="0"/>
          </a:p>
        </p:txBody>
      </p:sp>
      <p:sp>
        <p:nvSpPr>
          <p:cNvPr id="4" name="Date Placeholder 3"/>
          <p:cNvSpPr>
            <a:spLocks noGrp="1"/>
          </p:cNvSpPr>
          <p:nvPr>
            <p:ph type="dt" sz="half" idx="10"/>
          </p:nvPr>
        </p:nvSpPr>
        <p:spPr/>
        <p:txBody>
          <a:bodyPr/>
          <a:lstStyle/>
          <a:p>
            <a:r>
              <a:rPr lang="en-US" smtClean="0"/>
              <a:t>dvduc, 2007-2012</a:t>
            </a:r>
            <a:endParaRPr lang="en-US"/>
          </a:p>
        </p:txBody>
      </p:sp>
      <p:sp>
        <p:nvSpPr>
          <p:cNvPr id="5" name="Footer Placeholder 4"/>
          <p:cNvSpPr>
            <a:spLocks noGrp="1"/>
          </p:cNvSpPr>
          <p:nvPr>
            <p:ph type="ftr" sz="quarter" idx="11"/>
          </p:nvPr>
        </p:nvSpPr>
        <p:spPr/>
        <p:txBody>
          <a:bodyPr/>
          <a:lstStyle/>
          <a:p>
            <a:r>
              <a:rPr lang="vi-VN" smtClean="0"/>
              <a:t>Bài 8 - Đánh giá và kiểm nghiệm GUI</a:t>
            </a:r>
            <a:endParaRPr lang="en-US"/>
          </a:p>
        </p:txBody>
      </p:sp>
      <p:sp>
        <p:nvSpPr>
          <p:cNvPr id="6" name="Slide Number Placeholder 5"/>
          <p:cNvSpPr>
            <a:spLocks noGrp="1"/>
          </p:cNvSpPr>
          <p:nvPr>
            <p:ph type="sldNum" sz="quarter" idx="12"/>
          </p:nvPr>
        </p:nvSpPr>
        <p:spPr/>
        <p:txBody>
          <a:bodyPr/>
          <a:lstStyle/>
          <a:p>
            <a:fld id="{5798A752-26D1-4E67-8EF9-2F25E3BCC66A}" type="slidenum">
              <a:rPr lang="en-US" smtClean="0"/>
              <a:pPr/>
              <a:t>11</a:t>
            </a:fld>
            <a:r>
              <a:rPr lang="en-US" smtClean="0"/>
              <a:t>/28</a:t>
            </a:r>
            <a:endParaRPr lang="en-US"/>
          </a:p>
        </p:txBody>
      </p:sp>
      <p:pic>
        <p:nvPicPr>
          <p:cNvPr id="5122" name="Picture 2" descr="https://freelancerviet.vn/images/stories/8eed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558021"/>
            <a:ext cx="5200650" cy="279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712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sp>
        <p:nvSpPr>
          <p:cNvPr id="6" name="TextBox 5"/>
          <p:cNvSpPr txBox="1"/>
          <p:nvPr/>
        </p:nvSpPr>
        <p:spPr>
          <a:xfrm>
            <a:off x="2703067" y="2489537"/>
            <a:ext cx="3809056" cy="1107996"/>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6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6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87920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a:t>
            </a:r>
            <a:r>
              <a:rPr lang="en-US" dirty="0" smtClean="0"/>
              <a:t> h</a:t>
            </a:r>
            <a:r>
              <a:rPr lang="vi-VN" dirty="0" smtClean="0"/>
              <a:t>ướng</a:t>
            </a:r>
            <a:r>
              <a:rPr lang="en-US" dirty="0"/>
              <a:t> </a:t>
            </a:r>
            <a:r>
              <a:rPr lang="en-US" dirty="0" err="1" smtClean="0"/>
              <a:t>thiết</a:t>
            </a:r>
            <a:r>
              <a:rPr lang="en-US" dirty="0"/>
              <a:t> </a:t>
            </a:r>
            <a:r>
              <a:rPr lang="en-US" dirty="0" err="1" smtClean="0"/>
              <a:t>kế</a:t>
            </a:r>
            <a:r>
              <a:rPr lang="en-US" dirty="0"/>
              <a:t> </a:t>
            </a:r>
            <a:r>
              <a:rPr lang="en-US" dirty="0" smtClean="0"/>
              <a:t>Mobile app</a:t>
            </a:r>
            <a:endParaRPr lang="en-US" dirty="0"/>
          </a:p>
        </p:txBody>
      </p:sp>
      <p:sp>
        <p:nvSpPr>
          <p:cNvPr id="3" name="Content Placeholder 2"/>
          <p:cNvSpPr>
            <a:spLocks noGrp="1"/>
          </p:cNvSpPr>
          <p:nvPr>
            <p:ph idx="1"/>
          </p:nvPr>
        </p:nvSpPr>
        <p:spPr>
          <a:xfrm>
            <a:off x="776288" y="1347788"/>
            <a:ext cx="7986711" cy="5053012"/>
          </a:xfrm>
        </p:spPr>
        <p:txBody>
          <a:bodyPr/>
          <a:lstStyle/>
          <a:p>
            <a:r>
              <a:rPr lang="en-US" dirty="0" err="1" smtClean="0"/>
              <a:t>Thiết</a:t>
            </a:r>
            <a:r>
              <a:rPr lang="en-US" dirty="0"/>
              <a:t> </a:t>
            </a:r>
            <a:r>
              <a:rPr lang="en-US" dirty="0" err="1" smtClean="0"/>
              <a:t>kế</a:t>
            </a:r>
            <a:r>
              <a:rPr lang="en-US" dirty="0"/>
              <a:t> </a:t>
            </a:r>
            <a:r>
              <a:rPr lang="en-US" dirty="0" err="1" smtClean="0"/>
              <a:t>phẳng</a:t>
            </a:r>
            <a:r>
              <a:rPr lang="en-US" dirty="0"/>
              <a:t> </a:t>
            </a:r>
            <a:r>
              <a:rPr lang="en-US" dirty="0" err="1" smtClean="0"/>
              <a:t>vẫn</a:t>
            </a:r>
            <a:r>
              <a:rPr lang="en-US" dirty="0"/>
              <a:t> </a:t>
            </a:r>
            <a:r>
              <a:rPr lang="en-US" dirty="0" err="1" smtClean="0"/>
              <a:t>tiếp</a:t>
            </a:r>
            <a:r>
              <a:rPr lang="en-US" dirty="0"/>
              <a:t> </a:t>
            </a:r>
            <a:r>
              <a:rPr lang="en-US" dirty="0" err="1" smtClean="0"/>
              <a:t>tục</a:t>
            </a:r>
            <a:r>
              <a:rPr lang="en-US" dirty="0"/>
              <a:t> </a:t>
            </a:r>
            <a:r>
              <a:rPr lang="en-US" dirty="0" err="1" smtClean="0"/>
              <a:t>phát</a:t>
            </a:r>
            <a:r>
              <a:rPr lang="en-US" dirty="0"/>
              <a:t> </a:t>
            </a:r>
            <a:r>
              <a:rPr lang="en-US" dirty="0" err="1"/>
              <a:t>triển</a:t>
            </a:r>
            <a:endParaRPr lang="en-US" dirty="0"/>
          </a:p>
        </p:txBody>
      </p:sp>
      <p:sp>
        <p:nvSpPr>
          <p:cNvPr id="7" name="AutoShape 6" descr="Why bother to make it an option?"/>
          <p:cNvSpPr>
            <a:spLocks noChangeAspect="1" noChangeArrowheads="1"/>
          </p:cNvSpPr>
          <p:nvPr/>
        </p:nvSpPr>
        <p:spPr bwMode="auto">
          <a:xfrm>
            <a:off x="2828925" y="2651320"/>
            <a:ext cx="3486150" cy="2257425"/>
          </a:xfrm>
          <a:prstGeom prst="rect">
            <a:avLst/>
          </a:prstGeom>
          <a:noFill/>
          <a:ln w="9525">
            <a:noFill/>
            <a:miter lim="800000"/>
            <a:headEnd/>
            <a:tailEnd/>
          </a:ln>
        </p:spPr>
        <p:txBody>
          <a:bodyPr/>
          <a:lstStyle/>
          <a:p>
            <a:endParaRPr lang="en-US"/>
          </a:p>
        </p:txBody>
      </p:sp>
      <p:sp>
        <p:nvSpPr>
          <p:cNvPr id="8" name="AutoShape 8" descr="Why bother to make it an option?"/>
          <p:cNvSpPr>
            <a:spLocks noChangeAspect="1" noChangeArrowheads="1"/>
          </p:cNvSpPr>
          <p:nvPr/>
        </p:nvSpPr>
        <p:spPr bwMode="auto">
          <a:xfrm>
            <a:off x="2828925" y="2651320"/>
            <a:ext cx="3486150" cy="2257425"/>
          </a:xfrm>
          <a:prstGeom prst="rect">
            <a:avLst/>
          </a:prstGeom>
          <a:noFill/>
          <a:ln w="9525">
            <a:noFill/>
            <a:miter lim="800000"/>
            <a:headEnd/>
            <a:tailEnd/>
          </a:ln>
        </p:spPr>
        <p:txBody>
          <a:bodyPr/>
          <a:lstStyle/>
          <a:p>
            <a:endParaRPr lang="en-US"/>
          </a:p>
        </p:txBody>
      </p:sp>
      <p:pic>
        <p:nvPicPr>
          <p:cNvPr id="1026" name="Picture 2" descr="54cbf70015eaf Iphone Apps 11 1114 Lg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05000"/>
            <a:ext cx="5257800" cy="46706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1905000"/>
            <a:ext cx="2962275" cy="3693319"/>
          </a:xfrm>
          <a:prstGeom prst="rect">
            <a:avLst/>
          </a:prstGeom>
        </p:spPr>
        <p:txBody>
          <a:bodyPr wrap="square">
            <a:spAutoFit/>
          </a:bodyPr>
          <a:lstStyle/>
          <a:p>
            <a:r>
              <a:rPr lang="en-US" dirty="0">
                <a:solidFill>
                  <a:srgbClr val="002060"/>
                </a:solidFill>
                <a:latin typeface="Arial" pitchFamily="34" charset="0"/>
                <a:cs typeface="Arial" pitchFamily="34" charset="0"/>
              </a:rPr>
              <a:t>Flat design </a:t>
            </a:r>
            <a:r>
              <a:rPr lang="vi-VN" dirty="0">
                <a:solidFill>
                  <a:srgbClr val="002060"/>
                </a:solidFill>
                <a:latin typeface="Arial" pitchFamily="34" charset="0"/>
                <a:cs typeface="Arial" pitchFamily="34" charset="0"/>
              </a:rPr>
              <a:t>chủ yếu nhấn mạnh vào sự đơn giản, rõ ràng,…điều này làm giảm  đáng kể dung lượng của ứng dụng và hiển thị tốt trên màn hình của các thiết bị di động. Bạn có thể thấy điều này trong các hệ điều hành như IOS7 trở lên và Android 5.0 trở lên. </a:t>
            </a:r>
            <a:endParaRPr lang="en-US" dirty="0">
              <a:solidFill>
                <a:srgbClr val="002060"/>
              </a:solidFill>
              <a:latin typeface="Arial" pitchFamily="34" charset="0"/>
              <a:cs typeface="Arial" pitchFamily="34" charset="0"/>
            </a:endParaRPr>
          </a:p>
          <a:p>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Giúp</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ng</a:t>
            </a:r>
            <a:r>
              <a:rPr lang="vi-VN" dirty="0" smtClean="0">
                <a:solidFill>
                  <a:srgbClr val="002060"/>
                </a:solidFill>
                <a:latin typeface="Arial" pitchFamily="34" charset="0"/>
                <a:cs typeface="Arial" pitchFamily="34" charset="0"/>
              </a:rPr>
              <a:t>ười</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dùng</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dễ</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thao</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tác</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tập</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trung</a:t>
            </a:r>
            <a:r>
              <a:rPr lang="en-US" dirty="0" smtClean="0">
                <a:solidFill>
                  <a:srgbClr val="002060"/>
                </a:solidFill>
                <a:latin typeface="Arial" pitchFamily="34" charset="0"/>
                <a:cs typeface="Arial" pitchFamily="34" charset="0"/>
              </a:rPr>
              <a:t> h</a:t>
            </a:r>
            <a:r>
              <a:rPr lang="vi-VN" dirty="0" smtClean="0">
                <a:solidFill>
                  <a:srgbClr val="002060"/>
                </a:solidFill>
                <a:latin typeface="Arial" pitchFamily="34" charset="0"/>
                <a:cs typeface="Arial" pitchFamily="34" charset="0"/>
              </a:rPr>
              <a:t>ơ</a:t>
            </a:r>
            <a:r>
              <a:rPr lang="en-US" dirty="0" smtClean="0">
                <a:solidFill>
                  <a:srgbClr val="002060"/>
                </a:solidFill>
                <a:latin typeface="Arial" pitchFamily="34" charset="0"/>
                <a:cs typeface="Arial" pitchFamily="34" charset="0"/>
              </a:rPr>
              <a:t>n</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tránh</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bị</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sao</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nhãng</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bởi</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ứng</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dụng</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4040377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vi-VN" dirty="0"/>
              <a:t>“Lướt ” thay thế mọi thao tác</a:t>
            </a:r>
          </a:p>
        </p:txBody>
      </p:sp>
      <p:pic>
        <p:nvPicPr>
          <p:cNvPr id="2050" name="Picture 2" descr="facebook_targeting.png (620×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026693"/>
            <a:ext cx="42291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2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288" y="1347788"/>
            <a:ext cx="7529512" cy="5053012"/>
          </a:xfrm>
        </p:spPr>
        <p:txBody>
          <a:bodyPr/>
          <a:lstStyle/>
          <a:p>
            <a:r>
              <a:rPr lang="vi-VN" dirty="0"/>
              <a:t> Sử dụng video nhiều hơn để cải thiện </a:t>
            </a:r>
            <a:r>
              <a:rPr lang="vi-VN" dirty="0" smtClean="0"/>
              <a:t>UX</a:t>
            </a:r>
            <a:endParaRPr lang="en-US" dirty="0" smtClean="0"/>
          </a:p>
          <a:p>
            <a:pPr lvl="1"/>
            <a:r>
              <a:rPr lang="vi-VN" dirty="0"/>
              <a:t> Video đang trở nên phổ biến hơn bao giờ hết. Nó đã trở thành một trong những nội dung online được truy cập nhiều nhất. </a:t>
            </a:r>
            <a:endParaRPr lang="en-US" dirty="0" smtClean="0"/>
          </a:p>
          <a:p>
            <a:pPr lvl="1"/>
            <a:r>
              <a:rPr lang="vi-VN" dirty="0" smtClean="0"/>
              <a:t>Do </a:t>
            </a:r>
            <a:r>
              <a:rPr lang="vi-VN" dirty="0"/>
              <a:t>vậy việc dùng video để nâng cao trải nghiệm người dùng được kì vọng sẽ tăng cao những năm tới. </a:t>
            </a:r>
            <a:endParaRPr lang="en-US" dirty="0" smtClean="0"/>
          </a:p>
          <a:p>
            <a:pPr lvl="1"/>
            <a:r>
              <a:rPr lang="vi-VN" dirty="0" smtClean="0"/>
              <a:t>Ví </a:t>
            </a:r>
            <a:r>
              <a:rPr lang="vi-VN" dirty="0"/>
              <a:t>dụ, bạn có thể tạo những video hướng dẫn hay những video thử nghiệm sản phẩm trên app.</a:t>
            </a:r>
            <a:endParaRPr lang="en-US" dirty="0" smtClean="0"/>
          </a:p>
        </p:txBody>
      </p:sp>
      <p:sp>
        <p:nvSpPr>
          <p:cNvPr id="4" name="Title 3"/>
          <p:cNvSpPr>
            <a:spLocks noGrp="1"/>
          </p:cNvSpPr>
          <p:nvPr>
            <p:ph type="title"/>
          </p:nvPr>
        </p:nvSpPr>
        <p:spPr>
          <a:xfrm>
            <a:off x="1143000" y="304800"/>
            <a:ext cx="8001000" cy="411163"/>
          </a:xfrm>
        </p:spPr>
        <p:txBody>
          <a:bodyPr/>
          <a:lstStyle/>
          <a:p>
            <a:r>
              <a:rPr lang="en-US" sz="2800" dirty="0" err="1"/>
              <a:t>Xu</a:t>
            </a:r>
            <a:r>
              <a:rPr lang="en-US" sz="2800" dirty="0"/>
              <a:t> h</a:t>
            </a:r>
            <a:r>
              <a:rPr lang="vi-VN" sz="2800" dirty="0"/>
              <a:t>ướng</a:t>
            </a:r>
            <a:r>
              <a:rPr lang="en-US" sz="2800" dirty="0"/>
              <a:t> </a:t>
            </a:r>
            <a:r>
              <a:rPr lang="en-US" sz="2800" dirty="0" err="1"/>
              <a:t>thiết</a:t>
            </a:r>
            <a:r>
              <a:rPr lang="en-US" sz="2800" dirty="0"/>
              <a:t> </a:t>
            </a:r>
            <a:r>
              <a:rPr lang="en-US" sz="2800" dirty="0" err="1"/>
              <a:t>kế</a:t>
            </a:r>
            <a:r>
              <a:rPr lang="en-US" sz="2800" dirty="0"/>
              <a:t> Mobile app</a:t>
            </a:r>
            <a:endParaRPr lang="en-US" sz="3000" dirty="0"/>
          </a:p>
        </p:txBody>
      </p:sp>
    </p:spTree>
    <p:extLst>
      <p:ext uri="{BB962C8B-B14F-4D97-AF65-F5344CB8AC3E}">
        <p14:creationId xmlns:p14="http://schemas.microsoft.com/office/powerpoint/2010/main" val="343210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en-US" dirty="0" err="1"/>
              <a:t>Thêm</a:t>
            </a:r>
            <a:r>
              <a:rPr lang="en-US" dirty="0"/>
              <a:t> </a:t>
            </a:r>
            <a:r>
              <a:rPr lang="en-US" dirty="0" err="1"/>
              <a:t>các</a:t>
            </a:r>
            <a:r>
              <a:rPr lang="en-US" dirty="0"/>
              <a:t> </a:t>
            </a:r>
            <a:r>
              <a:rPr lang="en-US" dirty="0" err="1"/>
              <a:t>lớp</a:t>
            </a:r>
            <a:r>
              <a:rPr lang="en-US" dirty="0"/>
              <a:t> </a:t>
            </a:r>
            <a:r>
              <a:rPr lang="en-US" dirty="0" err="1"/>
              <a:t>thông</a:t>
            </a:r>
            <a:r>
              <a:rPr lang="en-US" dirty="0"/>
              <a:t> </a:t>
            </a:r>
            <a:r>
              <a:rPr lang="en-US" dirty="0" err="1" smtClean="0"/>
              <a:t>báo</a:t>
            </a:r>
            <a:endParaRPr lang="en-US" dirty="0" smtClean="0"/>
          </a:p>
          <a:p>
            <a:pPr lvl="1"/>
            <a:r>
              <a:rPr lang="en-US" dirty="0" smtClean="0"/>
              <a:t>T</a:t>
            </a:r>
            <a:r>
              <a:rPr lang="vi-VN" dirty="0" smtClean="0"/>
              <a:t>ạo </a:t>
            </a:r>
            <a:r>
              <a:rPr lang="vi-VN" dirty="0"/>
              <a:t>các thông báo để điều hướng, thu hút người dùng</a:t>
            </a:r>
            <a:r>
              <a:rPr lang="vi-VN" dirty="0" smtClean="0"/>
              <a:t>.</a:t>
            </a:r>
            <a:endParaRPr lang="en-US" dirty="0" smtClean="0"/>
          </a:p>
          <a:p>
            <a:pPr lvl="1"/>
            <a:r>
              <a:rPr lang="vi-VN" dirty="0"/>
              <a:t>Một số điều khi sử dụng thông báo bạn nên cần chú ý tránh đó là:</a:t>
            </a:r>
          </a:p>
          <a:p>
            <a:pPr lvl="2"/>
            <a:r>
              <a:rPr lang="vi-VN" dirty="0"/>
              <a:t>Không gửi thông báo cho người dùng vào thời điểm từ 22h-6h sáng.</a:t>
            </a:r>
          </a:p>
          <a:p>
            <a:pPr lvl="2"/>
            <a:r>
              <a:rPr lang="vi-VN" dirty="0"/>
              <a:t>Không gửi quá nhiều thông báo trong một ngày</a:t>
            </a:r>
          </a:p>
          <a:p>
            <a:pPr lvl="1"/>
            <a:endParaRPr lang="en-US" dirty="0"/>
          </a:p>
        </p:txBody>
      </p:sp>
      <p:sp>
        <p:nvSpPr>
          <p:cNvPr id="4" name="Date Placeholder 3"/>
          <p:cNvSpPr>
            <a:spLocks noGrp="1"/>
          </p:cNvSpPr>
          <p:nvPr>
            <p:ph type="dt" sz="half" idx="10"/>
          </p:nvPr>
        </p:nvSpPr>
        <p:spPr/>
        <p:txBody>
          <a:bodyPr/>
          <a:lstStyle/>
          <a:p>
            <a:r>
              <a:rPr lang="en-US" smtClean="0"/>
              <a:t>dvduc, 2007-2012</a:t>
            </a:r>
            <a:endParaRPr lang="en-US"/>
          </a:p>
        </p:txBody>
      </p:sp>
      <p:sp>
        <p:nvSpPr>
          <p:cNvPr id="5" name="Footer Placeholder 4"/>
          <p:cNvSpPr>
            <a:spLocks noGrp="1"/>
          </p:cNvSpPr>
          <p:nvPr>
            <p:ph type="ftr" sz="quarter" idx="11"/>
          </p:nvPr>
        </p:nvSpPr>
        <p:spPr/>
        <p:txBody>
          <a:bodyPr/>
          <a:lstStyle/>
          <a:p>
            <a:r>
              <a:rPr lang="vi-VN" smtClean="0"/>
              <a:t>Bài 8 - Đánh giá và kiểm nghiệm GUI</a:t>
            </a:r>
            <a:endParaRPr lang="en-US"/>
          </a:p>
        </p:txBody>
      </p:sp>
      <p:sp>
        <p:nvSpPr>
          <p:cNvPr id="6" name="Slide Number Placeholder 5"/>
          <p:cNvSpPr>
            <a:spLocks noGrp="1"/>
          </p:cNvSpPr>
          <p:nvPr>
            <p:ph type="sldNum" sz="quarter" idx="12"/>
          </p:nvPr>
        </p:nvSpPr>
        <p:spPr/>
        <p:txBody>
          <a:bodyPr/>
          <a:lstStyle/>
          <a:p>
            <a:fld id="{5798A752-26D1-4E67-8EF9-2F25E3BCC66A}" type="slidenum">
              <a:rPr lang="en-US" smtClean="0"/>
              <a:pPr/>
              <a:t>5</a:t>
            </a:fld>
            <a:r>
              <a:rPr lang="en-US" smtClean="0"/>
              <a:t>/28</a:t>
            </a:r>
            <a:endParaRPr lang="en-US"/>
          </a:p>
        </p:txBody>
      </p:sp>
    </p:spTree>
    <p:extLst>
      <p:ext uri="{BB962C8B-B14F-4D97-AF65-F5344CB8AC3E}">
        <p14:creationId xmlns:p14="http://schemas.microsoft.com/office/powerpoint/2010/main" val="4080918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543800" cy="563563"/>
          </a:xfrm>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vi-VN" dirty="0"/>
              <a:t>Điều hướng người </a:t>
            </a:r>
            <a:r>
              <a:rPr lang="vi-VN" dirty="0" smtClean="0"/>
              <a:t>dùng</a:t>
            </a:r>
            <a:endParaRPr lang="en-US" dirty="0" smtClean="0"/>
          </a:p>
          <a:p>
            <a:pPr lvl="1"/>
            <a:r>
              <a:rPr lang="vi-VN" dirty="0"/>
              <a:t>Theo các nhà phát triển ứng dụng nổi tiếng thì hiện tại và trong tương lai, điều hướng sẽ là chìa khoá thành công của ứng dụng di </a:t>
            </a:r>
            <a:r>
              <a:rPr lang="vi-VN" dirty="0" smtClean="0"/>
              <a:t>động</a:t>
            </a:r>
            <a:endParaRPr lang="en-US" dirty="0" smtClean="0"/>
          </a:p>
          <a:p>
            <a:pPr lvl="1"/>
            <a:r>
              <a:rPr lang="vi-VN" dirty="0"/>
              <a:t>Lướt và kéo vô hạn hay còn gọi là cuộn vô hạn đang là một xu hướng điều hướng phổ biến hiện nay. </a:t>
            </a:r>
            <a:r>
              <a:rPr lang="en-US" dirty="0" err="1" smtClean="0"/>
              <a:t>Ví</a:t>
            </a:r>
            <a:r>
              <a:rPr lang="en-US" dirty="0"/>
              <a:t> </a:t>
            </a:r>
            <a:r>
              <a:rPr lang="en-US" dirty="0" err="1"/>
              <a:t>dụ</a:t>
            </a:r>
            <a:r>
              <a:rPr lang="vi-VN" dirty="0" smtClean="0"/>
              <a:t> </a:t>
            </a:r>
            <a:r>
              <a:rPr lang="vi-VN" dirty="0"/>
              <a:t>trong các mạng xã hội như Facebook, Instagram. </a:t>
            </a:r>
            <a:endParaRPr lang="en-US" dirty="0" smtClean="0"/>
          </a:p>
          <a:p>
            <a:pPr lvl="1"/>
            <a:r>
              <a:rPr lang="vi-VN" dirty="0" smtClean="0"/>
              <a:t>Đối </a:t>
            </a:r>
            <a:r>
              <a:rPr lang="vi-VN" dirty="0"/>
              <a:t>với các ứng dụng có nhiều nội dung thì cuộn vô hạn giúp người dung có trải nghiệm tốt, không bị gián đoạn và hoạt động trơn tru.</a:t>
            </a:r>
          </a:p>
        </p:txBody>
      </p:sp>
    </p:spTree>
    <p:extLst>
      <p:ext uri="{BB962C8B-B14F-4D97-AF65-F5344CB8AC3E}">
        <p14:creationId xmlns:p14="http://schemas.microsoft.com/office/powerpoint/2010/main" val="2679870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vi-VN" dirty="0"/>
              <a:t>Thiết kế dự đoán </a:t>
            </a:r>
            <a:endParaRPr lang="en-US" dirty="0" smtClean="0"/>
          </a:p>
          <a:p>
            <a:pPr lvl="1"/>
            <a:r>
              <a:rPr lang="vi-VN" dirty="0"/>
              <a:t>Các app điện thoại ngày nay có rất nhiều chức năng tiện dụng. Tuy nhiên nhiều chức năng và lựa chọn quá sẽ khiến người sử dụng bị rối và tệ hơn là khiến họ quyết định không mua thứ gì cả và gây tổn hại cho việc kinh doanh. </a:t>
            </a:r>
            <a:endParaRPr lang="en-US" dirty="0"/>
          </a:p>
          <a:p>
            <a:pPr lvl="1"/>
            <a:r>
              <a:rPr lang="vi-VN" dirty="0"/>
              <a:t>Thiết kế dự đoán sẽ làm giảm bớt sự phức tạp này. </a:t>
            </a:r>
            <a:endParaRPr lang="en-US" dirty="0" smtClean="0"/>
          </a:p>
          <a:p>
            <a:pPr lvl="1"/>
            <a:r>
              <a:rPr lang="vi-VN" dirty="0" smtClean="0"/>
              <a:t>Cách </a:t>
            </a:r>
            <a:r>
              <a:rPr lang="vi-VN" dirty="0"/>
              <a:t>thiết kế này sẽ xoá bỏ những yêu cầu không cần thiết với người dùng bằng cách sử dụng các thông tin về hành vi ứng xử. </a:t>
            </a:r>
            <a:endParaRPr lang="en-US" dirty="0" smtClean="0"/>
          </a:p>
          <a:p>
            <a:pPr lvl="1"/>
            <a:r>
              <a:rPr lang="vi-VN" dirty="0" smtClean="0"/>
              <a:t>Ví </a:t>
            </a:r>
            <a:r>
              <a:rPr lang="vi-VN" dirty="0"/>
              <a:t>dụ như một người mua một chiếc lều qua app di động cũng có thể sẽ mua thêm lò lửa du lịch. </a:t>
            </a:r>
          </a:p>
        </p:txBody>
      </p:sp>
    </p:spTree>
    <p:extLst>
      <p:ext uri="{BB962C8B-B14F-4D97-AF65-F5344CB8AC3E}">
        <p14:creationId xmlns:p14="http://schemas.microsoft.com/office/powerpoint/2010/main" val="3077569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vi-VN" dirty="0"/>
              <a:t>Tăng Nhấn mạnh vào Typography</a:t>
            </a:r>
            <a:r>
              <a:rPr lang="vi-VN" dirty="0" smtClean="0"/>
              <a:t>.</a:t>
            </a:r>
            <a:endParaRPr lang="en-US" dirty="0" smtClean="0"/>
          </a:p>
          <a:p>
            <a:pPr lvl="1"/>
            <a:r>
              <a:rPr lang="vi-VN" dirty="0"/>
              <a:t>Hiện nay thì Font chữ cũng là một thứ đại điện cho các loại nội dung khác nhau chính vì vậy nên thiết kế ứng dụng trên di động cũng cần có một kiểu font chữ riêng cho nó, và điều quan trọng nhất đó là nó phải phù hợp với các thiết bị và kích cỡ màn hình để không bị lỗi khi hiển thị ở các thiết bị khác nhau</a:t>
            </a:r>
            <a:r>
              <a:rPr lang="vi-VN" dirty="0" smtClean="0"/>
              <a:t>.</a:t>
            </a:r>
            <a:endParaRPr lang="en-US" dirty="0" smtClean="0"/>
          </a:p>
          <a:p>
            <a:pPr lvl="1"/>
            <a:r>
              <a:rPr lang="vi-VN" dirty="0"/>
              <a:t>Với font chữ Helvetica Neue của hệ điều hành IOS7 thì rõ ràng phông chữ còn trở thành một tiêu chuẩn cho cả một hệ điều hành. Điều này cũng đúng với Android  với Roboto</a:t>
            </a:r>
          </a:p>
        </p:txBody>
      </p:sp>
    </p:spTree>
    <p:extLst>
      <p:ext uri="{BB962C8B-B14F-4D97-AF65-F5344CB8AC3E}">
        <p14:creationId xmlns:p14="http://schemas.microsoft.com/office/powerpoint/2010/main" val="2169728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Xu</a:t>
            </a:r>
            <a:r>
              <a:rPr lang="en-US" dirty="0"/>
              <a:t> h</a:t>
            </a:r>
            <a:r>
              <a:rPr lang="vi-VN" dirty="0"/>
              <a:t>ướng</a:t>
            </a:r>
            <a:r>
              <a:rPr lang="en-US" dirty="0"/>
              <a:t> </a:t>
            </a:r>
            <a:r>
              <a:rPr lang="en-US" dirty="0" err="1"/>
              <a:t>thiết</a:t>
            </a:r>
            <a:r>
              <a:rPr lang="en-US" dirty="0"/>
              <a:t> </a:t>
            </a:r>
            <a:r>
              <a:rPr lang="en-US" dirty="0" err="1"/>
              <a:t>kế</a:t>
            </a:r>
            <a:r>
              <a:rPr lang="en-US" dirty="0"/>
              <a:t> Mobile app</a:t>
            </a:r>
          </a:p>
        </p:txBody>
      </p:sp>
      <p:sp>
        <p:nvSpPr>
          <p:cNvPr id="3" name="Content Placeholder 2"/>
          <p:cNvSpPr>
            <a:spLocks noGrp="1"/>
          </p:cNvSpPr>
          <p:nvPr>
            <p:ph idx="1"/>
          </p:nvPr>
        </p:nvSpPr>
        <p:spPr/>
        <p:txBody>
          <a:bodyPr/>
          <a:lstStyle/>
          <a:p>
            <a:r>
              <a:rPr lang="vi-VN" dirty="0"/>
              <a:t>Sử dụng các màu tươi </a:t>
            </a:r>
            <a:r>
              <a:rPr lang="vi-VN" dirty="0" smtClean="0"/>
              <a:t>sáng</a:t>
            </a:r>
            <a:endParaRPr lang="en-US" dirty="0" smtClean="0"/>
          </a:p>
          <a:p>
            <a:pPr lvl="1"/>
            <a:r>
              <a:rPr lang="en-US" dirty="0" err="1"/>
              <a:t>Hãy</a:t>
            </a:r>
            <a:r>
              <a:rPr lang="en-US" dirty="0"/>
              <a:t> </a:t>
            </a:r>
            <a:r>
              <a:rPr lang="en-US" dirty="0" err="1"/>
              <a:t>kết</a:t>
            </a:r>
            <a:r>
              <a:rPr lang="en-US" dirty="0"/>
              <a:t> </a:t>
            </a:r>
            <a:r>
              <a:rPr lang="en-US" dirty="0" err="1"/>
              <a:t>hợp</a:t>
            </a:r>
            <a:r>
              <a:rPr lang="en-US" dirty="0"/>
              <a:t> </a:t>
            </a:r>
            <a:r>
              <a:rPr lang="en-US" dirty="0" err="1"/>
              <a:t>những</a:t>
            </a:r>
            <a:r>
              <a:rPr lang="en-US" dirty="0"/>
              <a:t> </a:t>
            </a:r>
            <a:r>
              <a:rPr lang="en-US" dirty="0" err="1"/>
              <a:t>màu</a:t>
            </a:r>
            <a:r>
              <a:rPr lang="en-US" dirty="0"/>
              <a:t> </a:t>
            </a:r>
            <a:r>
              <a:rPr lang="en-US" dirty="0" err="1"/>
              <a:t>sắc</a:t>
            </a:r>
            <a:r>
              <a:rPr lang="en-US" dirty="0"/>
              <a:t> </a:t>
            </a:r>
            <a:r>
              <a:rPr lang="en-US" dirty="0" err="1"/>
              <a:t>tinh</a:t>
            </a:r>
            <a:r>
              <a:rPr lang="en-US" dirty="0"/>
              <a:t> </a:t>
            </a:r>
            <a:r>
              <a:rPr lang="en-US" dirty="0" err="1"/>
              <a:t>tế</a:t>
            </a:r>
            <a:r>
              <a:rPr lang="en-US" dirty="0"/>
              <a:t> </a:t>
            </a:r>
            <a:r>
              <a:rPr lang="en-US" dirty="0" err="1"/>
              <a:t>trên</a:t>
            </a:r>
            <a:r>
              <a:rPr lang="en-US" dirty="0"/>
              <a:t> </a:t>
            </a:r>
            <a:r>
              <a:rPr lang="en-US" dirty="0" err="1"/>
              <a:t>nền</a:t>
            </a:r>
            <a:r>
              <a:rPr lang="en-US" dirty="0"/>
              <a:t> </a:t>
            </a:r>
            <a:r>
              <a:rPr lang="en-US" dirty="0" err="1"/>
              <a:t>trắng</a:t>
            </a:r>
            <a:r>
              <a:rPr lang="en-US" dirty="0"/>
              <a:t> </a:t>
            </a:r>
            <a:r>
              <a:rPr lang="en-US" dirty="0" err="1"/>
              <a:t>hoặc</a:t>
            </a:r>
            <a:r>
              <a:rPr lang="en-US" dirty="0"/>
              <a:t> </a:t>
            </a:r>
            <a:r>
              <a:rPr lang="en-US" dirty="0" err="1"/>
              <a:t>những</a:t>
            </a:r>
            <a:r>
              <a:rPr lang="en-US" dirty="0"/>
              <a:t> </a:t>
            </a:r>
            <a:r>
              <a:rPr lang="en-US" dirty="0" err="1"/>
              <a:t>nền</a:t>
            </a:r>
            <a:r>
              <a:rPr lang="en-US" dirty="0"/>
              <a:t> </a:t>
            </a:r>
            <a:r>
              <a:rPr lang="en-US" dirty="0" err="1"/>
              <a:t>có</a:t>
            </a:r>
            <a:r>
              <a:rPr lang="en-US" dirty="0"/>
              <a:t> </a:t>
            </a:r>
            <a:r>
              <a:rPr lang="en-US" dirty="0" err="1"/>
              <a:t>cùng</a:t>
            </a:r>
            <a:r>
              <a:rPr lang="en-US" dirty="0"/>
              <a:t> </a:t>
            </a:r>
            <a:r>
              <a:rPr lang="en-US" dirty="0" err="1"/>
              <a:t>màu</a:t>
            </a:r>
            <a:r>
              <a:rPr lang="en-US" dirty="0"/>
              <a:t> </a:t>
            </a:r>
            <a:r>
              <a:rPr lang="en-US" dirty="0" err="1"/>
              <a:t>với</a:t>
            </a:r>
            <a:r>
              <a:rPr lang="en-US" dirty="0"/>
              <a:t> Logo hay </a:t>
            </a:r>
            <a:r>
              <a:rPr lang="en-US" dirty="0" err="1"/>
              <a:t>màu</a:t>
            </a:r>
            <a:r>
              <a:rPr lang="en-US" dirty="0"/>
              <a:t> </a:t>
            </a:r>
            <a:r>
              <a:rPr lang="en-US" dirty="0" err="1"/>
              <a:t>nền</a:t>
            </a:r>
            <a:r>
              <a:rPr lang="en-US" dirty="0"/>
              <a:t> </a:t>
            </a:r>
            <a:r>
              <a:rPr lang="en-US" dirty="0" err="1"/>
              <a:t>mà</a:t>
            </a:r>
            <a:r>
              <a:rPr lang="en-US" dirty="0"/>
              <a:t> </a:t>
            </a:r>
            <a:r>
              <a:rPr lang="en-US" dirty="0" err="1"/>
              <a:t>bạn</a:t>
            </a:r>
            <a:r>
              <a:rPr lang="en-US" dirty="0"/>
              <a:t> </a:t>
            </a:r>
            <a:r>
              <a:rPr lang="en-US" dirty="0" err="1"/>
              <a:t>chọn</a:t>
            </a:r>
            <a:r>
              <a:rPr lang="en-US" dirty="0"/>
              <a:t> </a:t>
            </a:r>
            <a:r>
              <a:rPr lang="en-US" dirty="0" err="1" smtClean="0"/>
              <a:t>khi</a:t>
            </a:r>
            <a:r>
              <a:rPr lang="en-US" dirty="0"/>
              <a:t> </a:t>
            </a:r>
            <a:r>
              <a:rPr lang="en-US" dirty="0" err="1" smtClean="0"/>
              <a:t>thiết</a:t>
            </a:r>
            <a:r>
              <a:rPr lang="en-US" dirty="0"/>
              <a:t> </a:t>
            </a:r>
            <a:r>
              <a:rPr lang="en-US" dirty="0" err="1" smtClean="0"/>
              <a:t>kế</a:t>
            </a:r>
            <a:endParaRPr lang="en-US" dirty="0" smtClean="0"/>
          </a:p>
          <a:p>
            <a:pPr lvl="1"/>
            <a:r>
              <a:rPr lang="vi-VN" dirty="0"/>
              <a:t>Ngoài ra thì hãy lợi dụng sự tương phản giữa các màu sắc để làm nổi bật những thứ quan trọng như logo hay bài viết, tin tức quan trọng</a:t>
            </a:r>
          </a:p>
        </p:txBody>
      </p:sp>
      <p:sp>
        <p:nvSpPr>
          <p:cNvPr id="4" name="Date Placeholder 3"/>
          <p:cNvSpPr>
            <a:spLocks noGrp="1"/>
          </p:cNvSpPr>
          <p:nvPr>
            <p:ph type="dt" sz="half" idx="10"/>
          </p:nvPr>
        </p:nvSpPr>
        <p:spPr/>
        <p:txBody>
          <a:bodyPr/>
          <a:lstStyle/>
          <a:p>
            <a:r>
              <a:rPr lang="en-US" smtClean="0"/>
              <a:t>dvduc, 2007-2012</a:t>
            </a:r>
            <a:endParaRPr lang="en-US"/>
          </a:p>
        </p:txBody>
      </p:sp>
      <p:sp>
        <p:nvSpPr>
          <p:cNvPr id="5" name="Footer Placeholder 4"/>
          <p:cNvSpPr>
            <a:spLocks noGrp="1"/>
          </p:cNvSpPr>
          <p:nvPr>
            <p:ph type="ftr" sz="quarter" idx="11"/>
          </p:nvPr>
        </p:nvSpPr>
        <p:spPr/>
        <p:txBody>
          <a:bodyPr/>
          <a:lstStyle/>
          <a:p>
            <a:r>
              <a:rPr lang="vi-VN" smtClean="0"/>
              <a:t>Bài 8 - Đánh giá và kiểm nghiệm GUI</a:t>
            </a:r>
            <a:endParaRPr lang="en-US"/>
          </a:p>
        </p:txBody>
      </p:sp>
      <p:sp>
        <p:nvSpPr>
          <p:cNvPr id="6" name="Slide Number Placeholder 5"/>
          <p:cNvSpPr>
            <a:spLocks noGrp="1"/>
          </p:cNvSpPr>
          <p:nvPr>
            <p:ph type="sldNum" sz="quarter" idx="12"/>
          </p:nvPr>
        </p:nvSpPr>
        <p:spPr/>
        <p:txBody>
          <a:bodyPr/>
          <a:lstStyle/>
          <a:p>
            <a:fld id="{5798A752-26D1-4E67-8EF9-2F25E3BCC66A}" type="slidenum">
              <a:rPr lang="en-US" smtClean="0"/>
              <a:pPr/>
              <a:t>9</a:t>
            </a:fld>
            <a:r>
              <a:rPr lang="en-US" smtClean="0"/>
              <a:t>/28</a:t>
            </a:r>
            <a:endParaRPr lang="en-US"/>
          </a:p>
        </p:txBody>
      </p:sp>
    </p:spTree>
    <p:extLst>
      <p:ext uri="{BB962C8B-B14F-4D97-AF65-F5344CB8AC3E}">
        <p14:creationId xmlns:p14="http://schemas.microsoft.com/office/powerpoint/2010/main" val="2478520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HCI-Presentaion">
  <a:themeElements>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HCI-Presentaion</Template>
  <TotalTime>1324</TotalTime>
  <Words>697</Words>
  <Application>Microsoft Office PowerPoint</Application>
  <PresentationFormat>On-screen Show (4:3)</PresentationFormat>
  <Paragraphs>60</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HCI-Presentaion</vt:lpstr>
      <vt:lpstr>PowerPoint Presentation</vt:lpstr>
      <vt:lpstr>Xu hướng thiết kế Mobile app</vt:lpstr>
      <vt:lpstr>Xu hướng thiết kế Mobile app</vt:lpstr>
      <vt:lpstr>Xu hướng thiết kế Mobile app</vt:lpstr>
      <vt:lpstr>Xu hướng thiết kế Mobile app</vt:lpstr>
      <vt:lpstr>Xu hướng thiết kế Mobile app</vt:lpstr>
      <vt:lpstr>Xu hướng thiết kế Mobile app</vt:lpstr>
      <vt:lpstr>Xu hướng thiết kế Mobile app</vt:lpstr>
      <vt:lpstr>Xu hướng thiết kế Mobile app</vt:lpstr>
      <vt:lpstr>Xu hướng thiết kế Mobile app</vt:lpstr>
      <vt:lpstr>Xu hướng thiết kế Mobile app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Danh gia va kiem thu GUI</dc:title>
  <dc:creator>dvduc</dc:creator>
  <cp:lastModifiedBy>TheGioiSo</cp:lastModifiedBy>
  <cp:revision>192</cp:revision>
  <dcterms:created xsi:type="dcterms:W3CDTF">2011-02-16T21:52:11Z</dcterms:created>
  <dcterms:modified xsi:type="dcterms:W3CDTF">2018-02-02T04:14:50Z</dcterms:modified>
</cp:coreProperties>
</file>