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81" r:id="rId4"/>
    <p:sldId id="282" r:id="rId5"/>
    <p:sldId id="299" r:id="rId6"/>
    <p:sldId id="283" r:id="rId7"/>
    <p:sldId id="289" r:id="rId8"/>
    <p:sldId id="303" r:id="rId9"/>
    <p:sldId id="286" r:id="rId10"/>
    <p:sldId id="300" r:id="rId11"/>
    <p:sldId id="288" r:id="rId12"/>
    <p:sldId id="290" r:id="rId13"/>
    <p:sldId id="296" r:id="rId14"/>
    <p:sldId id="291" r:id="rId15"/>
    <p:sldId id="292" r:id="rId16"/>
    <p:sldId id="293" r:id="rId17"/>
    <p:sldId id="302" r:id="rId18"/>
    <p:sldId id="305" r:id="rId19"/>
    <p:sldId id="306" r:id="rId20"/>
    <p:sldId id="307" r:id="rId21"/>
    <p:sldId id="301" r:id="rId22"/>
    <p:sldId id="308" r:id="rId23"/>
    <p:sldId id="294" r:id="rId24"/>
    <p:sldId id="295" r:id="rId25"/>
    <p:sldId id="298" r:id="rId26"/>
    <p:sldId id="304" r:id="rId27"/>
    <p:sldId id="309" r:id="rId28"/>
    <p:sldId id="310" r:id="rId29"/>
    <p:sldId id="28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565868"/>
    <a:srgbClr val="5F5F5F"/>
    <a:srgbClr val="80808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75774" autoAdjust="0"/>
  </p:normalViewPr>
  <p:slideViewPr>
    <p:cSldViewPr>
      <p:cViewPr varScale="1">
        <p:scale>
          <a:sx n="56" d="100"/>
          <a:sy n="56" d="100"/>
        </p:scale>
        <p:origin x="18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44974-37E5-42DD-B699-A207BB7CBC2E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EA1E5-DC78-4E9A-8014-7B17B36B7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4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EA1E5-DC78-4E9A-8014-7B17B36B7CF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EA1E5-DC78-4E9A-8014-7B17B36B7CF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EA1E5-DC78-4E9A-8014-7B17B36B7CF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fld id="{79963460-0769-411E-87EA-8CDCF060734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3188" name="Group 116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3185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3186" name="AutoShape 114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3187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73B0D-3F4F-4C91-A5E9-CC7268E1A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82FBA-8B32-4465-94FB-184B2FFCF5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C662C168-7E80-4176-84D4-365808851E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6AA7CD20-6E15-4B1D-A1C1-7545CAB684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BC178-54D5-4457-823E-9B8C72D04B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A2BDC-FBFF-4C73-AF02-84C3A733B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FD7D-355B-4AF8-96DE-DFBCD48495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189F2-11E9-4E72-A9BA-A5FFC1DCC3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79BEB-E592-40E5-9E39-8299A9B66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7EC5C-89CF-440B-B5A0-55934BC28C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C073C-3A41-417F-B073-4F99A6F3C1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789AF-EC43-4DC2-AE19-5BEB90C119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6AEBF2EB-9587-4A7E-AB2E-4ADD824A10B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nirbio.files.wordpress.com/2009/11/robinet.jp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14400"/>
            <a:ext cx="9144000" cy="1012825"/>
          </a:xfrm>
        </p:spPr>
        <p:txBody>
          <a:bodyPr/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TÍNH SỬ DỤNG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Đ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ƯỢ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C CỦA HỆ THỐNG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smtClean="0"/>
              <a:t>Nguyễn Thu Phương</a:t>
            </a:r>
          </a:p>
          <a:p>
            <a:r>
              <a:rPr lang="en-US" sz="1800" smtClean="0"/>
              <a:t>ntphuong@ictu.edu.vn</a:t>
            </a:r>
            <a:endParaRPr lang="en-US" sz="18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12/2013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963460-0769-411E-87EA-8CDCF060734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pic>
        <p:nvPicPr>
          <p:cNvPr id="25602" name="Picture 2" descr="http://www.ictu.edu.vn/attachments/article/149/LogoICT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Thuộc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của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8305800" cy="5248275"/>
          </a:xfrm>
        </p:spPr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chuẩn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bố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thống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chế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framework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khái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niệm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dàng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ít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HCI.</a:t>
            </a: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chuẩn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ISO </a:t>
            </a:r>
            <a:r>
              <a:rPr lang="it-IT" sz="2400" b="0" dirty="0">
                <a:latin typeface="Arial" pitchFamily="34" charset="0"/>
                <a:cs typeface="Arial" pitchFamily="34" charset="0"/>
              </a:rPr>
              <a:t>9241-11, ISO/IEC 9126, IEEE Std.610.12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MUSiC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quán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thao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Năm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2006, 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Ahmed </a:t>
            </a:r>
            <a:r>
              <a:rPr lang="en-US" sz="2400" b="0" i="1" dirty="0" err="1">
                <a:latin typeface="Arial" pitchFamily="34" charset="0"/>
                <a:cs typeface="Arial" pitchFamily="34" charset="0"/>
              </a:rPr>
              <a:t>Seffah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 et.al.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(Canada)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Quality in Use Integrated Measurement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(QUIM)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cấp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Bao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10 factors, 26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127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Thuộc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của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400" b="0" dirty="0"/>
              <a:t>10 </a:t>
            </a:r>
            <a:r>
              <a:rPr lang="en-US" sz="2400" b="0" dirty="0" err="1"/>
              <a:t>yếu</a:t>
            </a:r>
            <a:r>
              <a:rPr lang="en-US" sz="2400" b="0" dirty="0"/>
              <a:t> </a:t>
            </a:r>
            <a:r>
              <a:rPr lang="en-US" sz="2400" b="0" dirty="0" err="1"/>
              <a:t>tố</a:t>
            </a:r>
            <a:r>
              <a:rPr lang="en-US" sz="2400" b="0" dirty="0"/>
              <a:t> </a:t>
            </a:r>
            <a:r>
              <a:rPr lang="en-US" sz="2400" b="0" dirty="0" err="1"/>
              <a:t>của</a:t>
            </a:r>
            <a:r>
              <a:rPr lang="en-US" sz="2400" b="0" dirty="0"/>
              <a:t> </a:t>
            </a:r>
            <a:r>
              <a:rPr lang="en-US" sz="2400" b="0" dirty="0" err="1"/>
              <a:t>mô</a:t>
            </a:r>
            <a:r>
              <a:rPr lang="en-US" sz="2400" b="0" dirty="0"/>
              <a:t> </a:t>
            </a:r>
            <a:r>
              <a:rPr lang="en-US" sz="2400" b="0" dirty="0" err="1"/>
              <a:t>hình</a:t>
            </a:r>
            <a:r>
              <a:rPr lang="en-US" sz="2400" b="0" dirty="0"/>
              <a:t> QUIM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(</a:t>
            </a:r>
            <a:r>
              <a:rPr lang="en-US" sz="2000" i="1" dirty="0"/>
              <a:t>Efficiency)</a:t>
            </a:r>
            <a:r>
              <a:rPr lang="en-US" sz="2000" dirty="0"/>
              <a:t>: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hao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i="1" dirty="0"/>
              <a:t>(Effectiveness)</a:t>
            </a:r>
            <a:r>
              <a:rPr lang="en-US" sz="2000" dirty="0"/>
              <a:t>: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(</a:t>
            </a:r>
            <a:r>
              <a:rPr lang="en-US" sz="2000" i="1" dirty="0"/>
              <a:t>Productivity</a:t>
            </a:r>
            <a:r>
              <a:rPr lang="en-US" sz="2000" dirty="0"/>
              <a:t>):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effectiveness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thụ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hay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Thỏa</a:t>
            </a:r>
            <a:r>
              <a:rPr lang="en-US" sz="2000" dirty="0"/>
              <a:t> </a:t>
            </a:r>
            <a:r>
              <a:rPr lang="en-US" sz="2000" dirty="0" err="1"/>
              <a:t>mãn</a:t>
            </a:r>
            <a:r>
              <a:rPr lang="en-US" sz="2000" dirty="0"/>
              <a:t> (</a:t>
            </a:r>
            <a:r>
              <a:rPr lang="en-US" sz="2000" i="1" dirty="0"/>
              <a:t>Satisfaction</a:t>
            </a:r>
            <a:r>
              <a:rPr lang="en-US" sz="2000" dirty="0"/>
              <a:t>): </a:t>
            </a: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cảm</a:t>
            </a:r>
            <a:r>
              <a:rPr lang="en-US" sz="2000" dirty="0"/>
              <a:t> </a:t>
            </a:r>
            <a:r>
              <a:rPr lang="en-US" sz="2000" dirty="0" err="1"/>
              <a:t>giác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họ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(</a:t>
            </a:r>
            <a:r>
              <a:rPr lang="en-US" sz="2000" i="1" dirty="0"/>
              <a:t>Learnability</a:t>
            </a:r>
            <a:r>
              <a:rPr lang="en-US" sz="2000" dirty="0"/>
              <a:t>):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nắm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. Cho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cảm</a:t>
            </a:r>
            <a:r>
              <a:rPr lang="en-US" sz="2000" dirty="0"/>
              <a:t> </a:t>
            </a:r>
            <a:r>
              <a:rPr lang="en-US" sz="2000" dirty="0" err="1"/>
              <a:t>giác</a:t>
            </a:r>
            <a:r>
              <a:rPr lang="en-US" sz="2000" dirty="0"/>
              <a:t> tin </a:t>
            </a:r>
            <a:r>
              <a:rPr lang="en-US" sz="2000" dirty="0" err="1"/>
              <a:t>tưởng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900" dirty="0" err="1" smtClean="0"/>
              <a:t>Thuộc</a:t>
            </a:r>
            <a:r>
              <a:rPr lang="en-US" sz="2900" dirty="0"/>
              <a:t> </a:t>
            </a:r>
            <a:r>
              <a:rPr lang="en-US" sz="2900" dirty="0" err="1" smtClean="0"/>
              <a:t>tính</a:t>
            </a:r>
            <a:r>
              <a:rPr lang="en-US" sz="2900" dirty="0"/>
              <a:t> </a:t>
            </a:r>
            <a:r>
              <a:rPr lang="en-US" sz="2900" dirty="0" err="1" smtClean="0"/>
              <a:t>của</a:t>
            </a:r>
            <a:r>
              <a:rPr lang="en-US" sz="2900" dirty="0"/>
              <a:t> </a:t>
            </a:r>
            <a:r>
              <a:rPr lang="en-US" sz="2900" dirty="0" err="1" smtClean="0"/>
              <a:t>tính</a:t>
            </a:r>
            <a:r>
              <a:rPr lang="en-US" sz="2900" dirty="0"/>
              <a:t> </a:t>
            </a:r>
            <a:r>
              <a:rPr lang="en-US" sz="2900" dirty="0" err="1" smtClean="0"/>
              <a:t>sử</a:t>
            </a:r>
            <a:r>
              <a:rPr lang="en-US" sz="2900" dirty="0"/>
              <a:t> </a:t>
            </a:r>
            <a:r>
              <a:rPr lang="en-US" sz="2900" dirty="0" err="1"/>
              <a:t>dụng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7848600" cy="5248275"/>
          </a:xfrm>
        </p:spPr>
        <p:txBody>
          <a:bodyPr/>
          <a:lstStyle/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10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yếu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QUIM (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):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Safety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rủi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cậy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Trustfulness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cậy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i="1" dirty="0">
                <a:latin typeface="Arial" pitchFamily="34" charset="0"/>
                <a:cs typeface="Arial" pitchFamily="34" charset="0"/>
              </a:rPr>
              <a:t>Accessibility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khiếm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khiếm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Đa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Universality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phẩm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Usefulness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): Cho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quyết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Thuộc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của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26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chuẩn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QUIM:</a:t>
            </a:r>
          </a:p>
          <a:p>
            <a:pPr lvl="1"/>
            <a:r>
              <a:rPr lang="en-US" sz="2000" i="1" dirty="0">
                <a:latin typeface="Arial" pitchFamily="34" charset="0"/>
                <a:cs typeface="Arial" pitchFamily="34" charset="0"/>
              </a:rPr>
              <a:t>Time behavior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i="1" dirty="0">
                <a:latin typeface="Arial" pitchFamily="34" charset="0"/>
                <a:cs typeface="Arial" pitchFamily="34" charset="0"/>
              </a:rPr>
              <a:t>Attractiveness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UI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i="1" dirty="0">
                <a:latin typeface="Arial" pitchFamily="34" charset="0"/>
                <a:cs typeface="Arial" pitchFamily="34" charset="0"/>
              </a:rPr>
              <a:t>Flexibility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UI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“may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yêu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?</a:t>
            </a:r>
          </a:p>
          <a:p>
            <a:pPr lvl="1"/>
            <a:r>
              <a:rPr lang="en-US" sz="2000" i="1" dirty="0">
                <a:latin typeface="Arial" pitchFamily="34" charset="0"/>
                <a:cs typeface="Arial" pitchFamily="34" charset="0"/>
              </a:rPr>
              <a:t>Minimal action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bước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i="1" dirty="0">
                <a:latin typeface="Arial" pitchFamily="34" charset="0"/>
                <a:cs typeface="Arial" pitchFamily="34" charset="0"/>
              </a:rPr>
              <a:t>Minimal memory load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Yêu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nhớ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lượng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thiểu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họ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i="1" dirty="0">
                <a:latin typeface="Arial" pitchFamily="34" charset="0"/>
                <a:cs typeface="Arial" pitchFamily="34" charset="0"/>
              </a:rPr>
              <a:t>User guidance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UI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cảnh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hồi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lỗi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xảy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i="1" dirty="0">
                <a:latin typeface="Arial" pitchFamily="34" charset="0"/>
                <a:cs typeface="Arial" pitchFamily="34" charset="0"/>
              </a:rPr>
              <a:t>Accuracy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i="1" dirty="0">
                <a:latin typeface="Arial" pitchFamily="34" charset="0"/>
                <a:cs typeface="Arial" pitchFamily="34" charset="0"/>
              </a:rPr>
              <a:t>Completeness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hoàn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đầy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đủ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...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Thuộc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của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78815" cy="5029200"/>
          </a:xfrm>
        </p:spPr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yếu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chuẩn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QUIM </a:t>
            </a:r>
          </a:p>
          <a:p>
            <a:pPr marL="0" indent="0"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1828800"/>
            <a:ext cx="81454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Thuộc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của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8458200" cy="5248275"/>
          </a:xfrm>
        </p:spPr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QUIM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127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dưới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thức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dưới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đo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đếm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Trích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rút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thô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log file, video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sát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phỏng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hay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tra</a:t>
            </a: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trăm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tỷ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lệ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bại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gặp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lỗi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chương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quả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sở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dưới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đếm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effectiveness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Task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Eff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):    </a:t>
            </a:r>
          </a:p>
          <a:p>
            <a:pPr lvl="1">
              <a:buNone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      TE = Quantity × Quality/100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Quantity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tỷ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lệ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hoàn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thành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Quality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tỷ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lệ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đạt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315200" cy="563563"/>
          </a:xfrm>
        </p:spPr>
        <p:txBody>
          <a:bodyPr/>
          <a:lstStyle/>
          <a:p>
            <a:pPr algn="ctr"/>
            <a:r>
              <a:rPr lang="en-US" sz="2800" dirty="0" smtClean="0"/>
              <a:t>4.Thiết </a:t>
            </a:r>
            <a:r>
              <a:rPr lang="en-US" sz="2800" dirty="0" err="1" smtClean="0"/>
              <a:t>kế</a:t>
            </a:r>
            <a:r>
              <a:rPr lang="en-US" sz="2800" dirty="0"/>
              <a:t> </a:t>
            </a:r>
            <a:r>
              <a:rPr lang="en-US" sz="2800" dirty="0" err="1" smtClean="0"/>
              <a:t>hệ</a:t>
            </a:r>
            <a:r>
              <a:rPr lang="en-US" sz="2800" dirty="0"/>
              <a:t> </a:t>
            </a:r>
            <a:r>
              <a:rPr lang="en-US" sz="2800" dirty="0" err="1" smtClean="0"/>
              <a:t>thống</a:t>
            </a:r>
            <a:r>
              <a:rPr lang="en-US" sz="2800" dirty="0"/>
              <a:t> </a:t>
            </a:r>
            <a:r>
              <a:rPr lang="en-US" sz="2800" dirty="0" err="1" smtClean="0"/>
              <a:t>có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1" dirty="0">
                <a:latin typeface="Arial" pitchFamily="34" charset="0"/>
                <a:cs typeface="Arial" pitchFamily="34" charset="0"/>
              </a:rPr>
              <a:t>Don Norman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sáu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bao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rõ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Visibility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Phản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hồi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Feedback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Constraints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Mapping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Consistency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Gợi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ý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Affordance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8001000" cy="5248275"/>
          </a:xfrm>
        </p:spPr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rõ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ràng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nhìn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thấy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hành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theo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màn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xảy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nhấn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phản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hồi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cái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user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Âm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hộp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báo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văn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Gõ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phím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xóa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tệp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Thận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trọng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phản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hồi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âm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gõ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phím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buộc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khó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năng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buộc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Ngữ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Văn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Logíc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buộc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ổ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cắm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tính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chơi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xe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gắn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(12 chi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tiết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2"/>
            <a:r>
              <a:rPr lang="en-GB" sz="1800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buộc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lắp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bánh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trước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en-GB" sz="1800" dirty="0" err="1">
                <a:latin typeface="Arial" pitchFamily="34" charset="0"/>
                <a:cs typeface="Arial" pitchFamily="34" charset="0"/>
              </a:rPr>
              <a:t>Ngữ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: 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khiển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ngồi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ghế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buNone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quay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phía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trước</a:t>
            </a: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sz="1800" dirty="0" err="1">
                <a:latin typeface="Arial" pitchFamily="34" charset="0"/>
                <a:cs typeface="Arial" pitchFamily="34" charset="0"/>
              </a:rPr>
              <a:t>Văn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Đèn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đỏ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lắp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phía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, </a:t>
            </a:r>
          </a:p>
          <a:p>
            <a:pPr lvl="2">
              <a:buNone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đèn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vàng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lắp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phía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trước</a:t>
            </a: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sz="1800" dirty="0">
                <a:latin typeface="Arial" pitchFamily="34" charset="0"/>
                <a:cs typeface="Arial" pitchFamily="34" charset="0"/>
              </a:rPr>
              <a:t>Logic: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đèn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xanh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buNone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	2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đèn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trắng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091309"/>
            <a:ext cx="1490133" cy="142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955" y="2074333"/>
            <a:ext cx="1055511" cy="145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6228" y="3200400"/>
            <a:ext cx="2483556" cy="186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47178" y="5238405"/>
            <a:ext cx="1676400" cy="160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672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buộc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): Qui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ước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300"/>
              </a:spcBef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Qui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ước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buộc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buộc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văn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spcBef>
                <a:spcPts val="300"/>
              </a:spcBef>
            </a:pPr>
            <a:r>
              <a:rPr lang="en-GB" sz="2000" dirty="0" err="1">
                <a:latin typeface="Arial" pitchFamily="34" charset="0"/>
                <a:cs typeface="Arial" pitchFamily="34" charset="0"/>
              </a:rPr>
              <a:t>Quy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ước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văn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2">
              <a:spcBef>
                <a:spcPts val="300"/>
              </a:spcBef>
            </a:pPr>
            <a:r>
              <a:rPr lang="en-GB" sz="1800" dirty="0" err="1">
                <a:latin typeface="Arial" pitchFamily="34" charset="0"/>
                <a:cs typeface="Arial" pitchFamily="34" charset="0"/>
              </a:rPr>
              <a:t>Tắt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tắc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đèn</a:t>
            </a: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lvl="3">
              <a:spcBef>
                <a:spcPts val="300"/>
              </a:spcBef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Mỹ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Bật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xuống</a:t>
            </a: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lvl="3">
              <a:spcBef>
                <a:spcPts val="300"/>
              </a:spcBef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Anh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Bật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lên</a:t>
            </a: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lvl="2">
              <a:spcBef>
                <a:spcPts val="300"/>
              </a:spcBef>
            </a:pPr>
            <a:r>
              <a:rPr lang="en-GB" sz="1800" dirty="0" err="1">
                <a:latin typeface="Arial" pitchFamily="34" charset="0"/>
                <a:cs typeface="Arial" pitchFamily="34" charset="0"/>
              </a:rPr>
              <a:t>Mở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van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vòi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nước</a:t>
            </a: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lvl="3">
              <a:spcBef>
                <a:spcPts val="300"/>
              </a:spcBef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Mỹ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Vặn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ngược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chiều</a:t>
            </a: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lvl="3">
              <a:spcBef>
                <a:spcPts val="300"/>
              </a:spcBef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Anh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Vặn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chiều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kim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hồ</a:t>
            </a: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lvl="2">
              <a:spcBef>
                <a:spcPts val="300"/>
              </a:spcBef>
            </a:pPr>
            <a:r>
              <a:rPr lang="en-GB" sz="1800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đỏ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3">
              <a:spcBef>
                <a:spcPts val="300"/>
              </a:spcBef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Mỹ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Nguy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hiểm</a:t>
            </a: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lvl="3">
              <a:spcBef>
                <a:spcPts val="300"/>
              </a:spcBef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Ai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cập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Chết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chóc</a:t>
            </a: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lvl="3">
              <a:spcBef>
                <a:spcPts val="300"/>
              </a:spcBef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Ấn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Sống</a:t>
            </a: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lvl="3">
              <a:spcBef>
                <a:spcPts val="300"/>
              </a:spcBef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Trung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quốc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Hạnh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phúc</a:t>
            </a: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lvl="2">
              <a:spcBef>
                <a:spcPts val="300"/>
              </a:spcBef>
            </a:pPr>
            <a:r>
              <a:rPr lang="en-GB" sz="1800" dirty="0" err="1">
                <a:latin typeface="Arial" pitchFamily="34" charset="0"/>
                <a:cs typeface="Arial" pitchFamily="34" charset="0"/>
              </a:rPr>
              <a:t>Bàn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phím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tính</a:t>
            </a: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lvl="3">
              <a:spcBef>
                <a:spcPts val="300"/>
              </a:spcBef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Tiếng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Anh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 QWERTY</a:t>
            </a:r>
          </a:p>
          <a:p>
            <a:pPr lvl="3">
              <a:spcBef>
                <a:spcPts val="300"/>
              </a:spcBef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AZERTY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smtClean="0"/>
              <a:t>12/2013</a:t>
            </a:r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smtClean="0"/>
              <a:t>ntphuong-cnpm</a:t>
            </a:r>
            <a:endParaRPr lang="en-US" sz="11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z="1100" smtClean="0"/>
              <a:pPr/>
              <a:t>19</a:t>
            </a:fld>
            <a:endParaRPr lang="en-US" sz="1100"/>
          </a:p>
        </p:txBody>
      </p:sp>
      <p:pic>
        <p:nvPicPr>
          <p:cNvPr id="7" name="Picture 2" descr="http://gizmodo.com/assets/resources/2008/03/smart-switch_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514600"/>
            <a:ext cx="1295400" cy="796082"/>
          </a:xfrm>
          <a:prstGeom prst="rect">
            <a:avLst/>
          </a:prstGeom>
          <a:noFill/>
        </p:spPr>
      </p:pic>
      <p:pic>
        <p:nvPicPr>
          <p:cNvPr id="8" name="Picture 6" descr="See full size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0300" y="3429000"/>
            <a:ext cx="762000" cy="743186"/>
          </a:xfrm>
          <a:prstGeom prst="rect">
            <a:avLst/>
          </a:prstGeom>
          <a:noFill/>
        </p:spPr>
      </p:pic>
      <p:pic>
        <p:nvPicPr>
          <p:cNvPr id="9" name="Picture 14" descr="http://img.mudah.my/images/11/115923565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5380149"/>
            <a:ext cx="2057400" cy="105591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533900" y="4572000"/>
            <a:ext cx="1295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z="2400" b="0" dirty="0" err="1"/>
              <a:t>Lỗi</a:t>
            </a:r>
            <a:r>
              <a:rPr lang="en-US" sz="2400" b="0" dirty="0"/>
              <a:t> </a:t>
            </a:r>
            <a:r>
              <a:rPr lang="en-US" sz="2400" b="0" dirty="0" err="1"/>
              <a:t>thiết</a:t>
            </a:r>
            <a:r>
              <a:rPr lang="en-US" sz="2400" b="0" dirty="0"/>
              <a:t> </a:t>
            </a:r>
            <a:r>
              <a:rPr lang="en-US" sz="2400" b="0" dirty="0" err="1"/>
              <a:t>kế</a:t>
            </a:r>
            <a:r>
              <a:rPr lang="en-US" sz="2400" b="0" dirty="0"/>
              <a:t> UI </a:t>
            </a:r>
            <a:r>
              <a:rPr lang="en-US" sz="2400" b="0" dirty="0" err="1"/>
              <a:t>trong</a:t>
            </a:r>
            <a:r>
              <a:rPr lang="en-US" sz="2400" b="0" dirty="0"/>
              <a:t> </a:t>
            </a:r>
            <a:r>
              <a:rPr lang="en-US" sz="2400" b="0" dirty="0" err="1"/>
              <a:t>hệ</a:t>
            </a:r>
            <a:r>
              <a:rPr lang="en-US" sz="2400" b="0" dirty="0"/>
              <a:t>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tương</a:t>
            </a:r>
            <a:r>
              <a:rPr lang="en-US" sz="2400" b="0" dirty="0"/>
              <a:t> </a:t>
            </a:r>
            <a:r>
              <a:rPr lang="en-US" sz="2400" b="0" dirty="0" err="1"/>
              <a:t>tác</a:t>
            </a:r>
            <a:endParaRPr lang="en-US" sz="2400" b="0" dirty="0"/>
          </a:p>
          <a:p>
            <a:r>
              <a:rPr lang="en-US" sz="2400" b="0" dirty="0" err="1"/>
              <a:t>Định</a:t>
            </a:r>
            <a:r>
              <a:rPr lang="en-US" sz="2400" b="0" dirty="0"/>
              <a:t> </a:t>
            </a:r>
            <a:r>
              <a:rPr lang="en-US" sz="2400" b="0" dirty="0" err="1"/>
              <a:t>nghĩa</a:t>
            </a:r>
            <a:r>
              <a:rPr lang="en-US" sz="2400" b="0" dirty="0"/>
              <a:t> </a:t>
            </a:r>
            <a:r>
              <a:rPr lang="en-US" sz="2400" b="0" dirty="0" err="1"/>
              <a:t>tính</a:t>
            </a:r>
            <a:r>
              <a:rPr lang="en-US" sz="2400" b="0" dirty="0"/>
              <a:t> </a:t>
            </a:r>
            <a:r>
              <a:rPr lang="en-US" sz="2400" b="0" dirty="0" err="1"/>
              <a:t>sử</a:t>
            </a:r>
            <a:r>
              <a:rPr lang="en-US" sz="2400" b="0" dirty="0"/>
              <a:t> </a:t>
            </a:r>
            <a:r>
              <a:rPr lang="en-US" sz="2400" b="0" dirty="0" err="1"/>
              <a:t>dụng</a:t>
            </a:r>
            <a:r>
              <a:rPr lang="en-US" sz="2400" b="0" dirty="0"/>
              <a:t> </a:t>
            </a:r>
            <a:r>
              <a:rPr lang="en-US" sz="2400" b="0" dirty="0" err="1"/>
              <a:t>của</a:t>
            </a:r>
            <a:r>
              <a:rPr lang="en-US" sz="2400" b="0" dirty="0"/>
              <a:t> </a:t>
            </a:r>
            <a:r>
              <a:rPr lang="en-US" sz="2400" b="0" dirty="0" err="1"/>
              <a:t>hệ</a:t>
            </a:r>
            <a:r>
              <a:rPr lang="en-US" sz="2400" b="0" dirty="0"/>
              <a:t>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</a:p>
          <a:p>
            <a:r>
              <a:rPr lang="en-US" sz="2400" b="0" dirty="0" err="1"/>
              <a:t>Các</a:t>
            </a:r>
            <a:r>
              <a:rPr lang="en-US" sz="2400" b="0" dirty="0"/>
              <a:t> </a:t>
            </a:r>
            <a:r>
              <a:rPr lang="en-US" sz="2400" b="0" dirty="0" err="1"/>
              <a:t>thuộc</a:t>
            </a:r>
            <a:r>
              <a:rPr lang="en-US" sz="2400" b="0" dirty="0"/>
              <a:t> </a:t>
            </a:r>
            <a:r>
              <a:rPr lang="en-US" sz="2400" b="0" dirty="0" err="1"/>
              <a:t>tính</a:t>
            </a:r>
            <a:r>
              <a:rPr lang="en-US" sz="2400" b="0" dirty="0"/>
              <a:t> </a:t>
            </a:r>
            <a:r>
              <a:rPr lang="en-US" sz="2400" b="0" dirty="0" err="1"/>
              <a:t>của</a:t>
            </a:r>
            <a:r>
              <a:rPr lang="en-US" sz="2400" b="0" dirty="0"/>
              <a:t> </a:t>
            </a:r>
            <a:r>
              <a:rPr lang="en-US" sz="2400" b="0" dirty="0" err="1"/>
              <a:t>tính</a:t>
            </a:r>
            <a:r>
              <a:rPr lang="en-US" sz="2400" b="0" dirty="0"/>
              <a:t> </a:t>
            </a:r>
            <a:r>
              <a:rPr lang="en-US" sz="2400" b="0" dirty="0" err="1"/>
              <a:t>sử</a:t>
            </a:r>
            <a:r>
              <a:rPr lang="en-US" sz="2400" b="0" dirty="0"/>
              <a:t> </a:t>
            </a:r>
            <a:r>
              <a:rPr lang="en-US" sz="2400" b="0" dirty="0" err="1"/>
              <a:t>dụng</a:t>
            </a:r>
            <a:endParaRPr lang="en-US" sz="2400" b="0" dirty="0"/>
          </a:p>
          <a:p>
            <a:r>
              <a:rPr lang="en-US" sz="2400" b="0" dirty="0" err="1"/>
              <a:t>Nguyên</a:t>
            </a:r>
            <a:r>
              <a:rPr lang="en-US" sz="2400" b="0" dirty="0"/>
              <a:t> </a:t>
            </a:r>
            <a:r>
              <a:rPr lang="en-US" sz="2400" b="0" dirty="0" err="1"/>
              <a:t>lý</a:t>
            </a:r>
            <a:r>
              <a:rPr lang="en-US" sz="2400" b="0" dirty="0"/>
              <a:t> </a:t>
            </a:r>
            <a:r>
              <a:rPr lang="en-US" sz="2400" b="0" dirty="0" err="1"/>
              <a:t>thiết</a:t>
            </a:r>
            <a:r>
              <a:rPr lang="en-US" sz="2400" b="0" dirty="0"/>
              <a:t> </a:t>
            </a:r>
            <a:r>
              <a:rPr lang="en-US" sz="2400" b="0" dirty="0" err="1"/>
              <a:t>kế</a:t>
            </a:r>
            <a:r>
              <a:rPr lang="en-US" sz="2400" b="0" dirty="0"/>
              <a:t> </a:t>
            </a:r>
            <a:r>
              <a:rPr lang="en-US" sz="2400" b="0" dirty="0" err="1"/>
              <a:t>hệ</a:t>
            </a:r>
            <a:r>
              <a:rPr lang="en-US" sz="2400" b="0" dirty="0"/>
              <a:t>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có</a:t>
            </a:r>
            <a:r>
              <a:rPr lang="en-US" sz="2400" b="0" dirty="0"/>
              <a:t> </a:t>
            </a:r>
            <a:r>
              <a:rPr lang="en-US" sz="2400" b="0" dirty="0" err="1"/>
              <a:t>tính</a:t>
            </a:r>
            <a:r>
              <a:rPr lang="en-US" sz="2400" b="0" dirty="0"/>
              <a:t> </a:t>
            </a:r>
            <a:r>
              <a:rPr lang="en-US" sz="2400" b="0" dirty="0" err="1"/>
              <a:t>sử</a:t>
            </a:r>
            <a:r>
              <a:rPr lang="en-US" sz="2400" b="0" dirty="0"/>
              <a:t> </a:t>
            </a:r>
            <a:r>
              <a:rPr lang="en-US" sz="2400" b="0" dirty="0" err="1"/>
              <a:t>dụng</a:t>
            </a:r>
            <a:endParaRPr lang="en-US" sz="2400" b="0" dirty="0"/>
          </a:p>
          <a:p>
            <a:r>
              <a:rPr lang="en-US" sz="2400" b="0" dirty="0" err="1"/>
              <a:t>Kỹ</a:t>
            </a:r>
            <a:r>
              <a:rPr lang="en-US" sz="2400" b="0" dirty="0"/>
              <a:t> </a:t>
            </a:r>
            <a:r>
              <a:rPr lang="en-US" sz="2400" b="0" dirty="0" err="1"/>
              <a:t>nghệ</a:t>
            </a:r>
            <a:r>
              <a:rPr lang="en-US" sz="2400" b="0" dirty="0"/>
              <a:t> </a:t>
            </a:r>
            <a:r>
              <a:rPr lang="en-US" sz="2400" b="0" dirty="0" err="1"/>
              <a:t>hệ</a:t>
            </a:r>
            <a:r>
              <a:rPr lang="en-US" sz="2400" b="0" dirty="0"/>
              <a:t>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có</a:t>
            </a:r>
            <a:r>
              <a:rPr lang="en-US" sz="2400" b="0" dirty="0"/>
              <a:t> </a:t>
            </a:r>
            <a:r>
              <a:rPr lang="en-US" sz="2400" b="0" dirty="0" err="1"/>
              <a:t>tính</a:t>
            </a:r>
            <a:r>
              <a:rPr lang="en-US" sz="2400" b="0" dirty="0"/>
              <a:t> </a:t>
            </a:r>
            <a:r>
              <a:rPr lang="en-US" sz="2400" b="0" dirty="0" err="1"/>
              <a:t>sử</a:t>
            </a:r>
            <a:r>
              <a:rPr lang="en-US" sz="2400" b="0" dirty="0"/>
              <a:t> </a:t>
            </a:r>
            <a:r>
              <a:rPr lang="en-US" sz="2400" b="0" dirty="0" err="1"/>
              <a:t>dụng</a:t>
            </a:r>
            <a:endParaRPr lang="en-US" sz="2400" b="0" dirty="0"/>
          </a:p>
          <a:p>
            <a:r>
              <a:rPr lang="en-US" sz="2400" b="0" dirty="0" err="1"/>
              <a:t>Tổng</a:t>
            </a:r>
            <a:r>
              <a:rPr lang="en-US" sz="2400" b="0" dirty="0"/>
              <a:t> </a:t>
            </a:r>
            <a:r>
              <a:rPr lang="en-US" sz="2400" b="0" dirty="0" err="1"/>
              <a:t>kết</a:t>
            </a:r>
            <a:r>
              <a:rPr lang="en-US" sz="2400" b="0" dirty="0"/>
              <a:t> </a:t>
            </a:r>
            <a:r>
              <a:rPr lang="en-US" sz="2400" b="0" dirty="0" err="1"/>
              <a:t>bài</a:t>
            </a:r>
            <a:endParaRPr lang="en-US" sz="2400" b="0" dirty="0"/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xạ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xạ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khiển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GB" sz="2000" i="1" dirty="0">
                <a:latin typeface="Arial" pitchFamily="34" charset="0"/>
                <a:cs typeface="Arial" pitchFamily="34" charset="0"/>
              </a:rPr>
              <a:t>controls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hưởng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GUI,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khiển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khái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niệm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họa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phím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nhấn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xạ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chuẩn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văn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hóa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GB" sz="1800" dirty="0" err="1">
                <a:latin typeface="Arial" pitchFamily="34" charset="0"/>
                <a:cs typeface="Arial" pitchFamily="34" charset="0"/>
              </a:rPr>
              <a:t>Xoay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 smtClean="0">
                <a:latin typeface="Arial" pitchFamily="34" charset="0"/>
                <a:cs typeface="Arial" pitchFamily="34" charset="0"/>
              </a:rPr>
              <a:t>tay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lái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ôto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phía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rẽ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phải</a:t>
            </a: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âm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nhập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ngược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UI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âm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thanh</a:t>
            </a: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sz="1800" dirty="0" err="1">
                <a:latin typeface="Arial" pitchFamily="34" charset="0"/>
                <a:cs typeface="Arial" pitchFamily="34" charset="0"/>
              </a:rPr>
              <a:t>Bố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tắc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bếp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 smtClean="0">
                <a:latin typeface="Arial" pitchFamily="34" charset="0"/>
                <a:cs typeface="Arial" pitchFamily="34" charset="0"/>
              </a:rPr>
              <a:t>điện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5195276"/>
            <a:ext cx="3402475" cy="105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86400" y="4313483"/>
            <a:ext cx="3276600" cy="208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1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Nguyên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7696200" cy="5248275"/>
          </a:xfrm>
        </p:spPr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xạ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tri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?</a:t>
            </a:r>
          </a:p>
          <a:p>
            <a:endParaRPr lang="en-GB" sz="2400" b="0" dirty="0">
              <a:latin typeface="Arial" pitchFamily="34" charset="0"/>
              <a:cs typeface="Arial" pitchFamily="34" charset="0"/>
            </a:endParaRPr>
          </a:p>
          <a:p>
            <a:endParaRPr lang="en-GB" sz="2400" b="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4" descr="Imag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362200"/>
            <a:ext cx="3962400" cy="2686769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2286000" y="5704840"/>
            <a:ext cx="2235200" cy="543560"/>
            <a:chOff x="2286000" y="5181600"/>
            <a:chExt cx="2235200" cy="5435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2286000" y="5181600"/>
              <a:ext cx="480669" cy="538480"/>
            </a:xfrm>
            <a:prstGeom prst="actionButtonE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2870844" y="5181600"/>
              <a:ext cx="481278" cy="538480"/>
            </a:xfrm>
            <a:prstGeom prst="actionButtonBackPreviou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3455688" y="5181600"/>
              <a:ext cx="480669" cy="538480"/>
            </a:xfrm>
            <a:prstGeom prst="actionButtonBeginning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4040531" y="5186680"/>
              <a:ext cx="480669" cy="538480"/>
            </a:xfrm>
            <a:prstGeom prst="actionButtonForwardNex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5873" y="5705475"/>
            <a:ext cx="2230327" cy="542925"/>
            <a:chOff x="5465873" y="5257800"/>
            <a:chExt cx="2230327" cy="542925"/>
          </a:xfrm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5465873" y="5257800"/>
              <a:ext cx="480669" cy="537845"/>
            </a:xfrm>
            <a:prstGeom prst="actionButtonBeginning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6045843" y="5257800"/>
              <a:ext cx="481278" cy="537845"/>
            </a:xfrm>
            <a:prstGeom prst="actionButtonBackPreviou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6630687" y="5257800"/>
              <a:ext cx="481887" cy="537845"/>
            </a:xfrm>
            <a:prstGeom prst="actionButtonForwardNex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7215531" y="5262880"/>
              <a:ext cx="480669" cy="537845"/>
            </a:xfrm>
            <a:prstGeom prst="actionButtonE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quán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nhìn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yếu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mấu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chốt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HCI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tốt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chuẩn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Windows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endParaRPr lang="en-GB" sz="2400" b="0" dirty="0">
              <a:latin typeface="Arial" pitchFamily="34" charset="0"/>
              <a:cs typeface="Arial" pitchFamily="34" charset="0"/>
            </a:endParaRPr>
          </a:p>
          <a:p>
            <a:endParaRPr lang="en-GB" sz="2400" b="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960592"/>
            <a:ext cx="5334000" cy="25258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638800"/>
            <a:ext cx="7637318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11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Nguyên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52482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400" b="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0" dirty="0" err="1">
                <a:latin typeface="Arial" pitchFamily="34" charset="0"/>
                <a:cs typeface="Arial" pitchFamily="34" charset="0"/>
              </a:rPr>
              <a:t>gợi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ý</a:t>
            </a:r>
          </a:p>
          <a:p>
            <a:pPr lvl="1">
              <a:spcBef>
                <a:spcPts val="600"/>
              </a:spcBef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Affordance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cập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User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Phím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lệnh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3D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Hyperlink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2">
              <a:spcBef>
                <a:spcPts val="600"/>
              </a:spcBef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Phím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lệnh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3D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affordance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cảm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giác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nhấn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được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sz="1800" u="sng" dirty="0">
                <a:latin typeface="Arial" pitchFamily="34" charset="0"/>
                <a:cs typeface="Arial" pitchFamily="34" charset="0"/>
              </a:rPr>
              <a:t>Hyperlink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affordance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Windows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ý</a:t>
            </a:r>
          </a:p>
          <a:p>
            <a:endParaRPr lang="en-GB" sz="2400" b="0" dirty="0">
              <a:latin typeface="Arial" pitchFamily="34" charset="0"/>
              <a:cs typeface="Arial" pitchFamily="34" charset="0"/>
            </a:endParaRPr>
          </a:p>
          <a:p>
            <a:endParaRPr lang="en-GB" sz="2400" b="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419600"/>
            <a:ext cx="3733800" cy="18299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algn="ctr"/>
            <a:r>
              <a:rPr lang="en-US" dirty="0" smtClean="0"/>
              <a:t>5.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tính</a:t>
            </a:r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Mấu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chốt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kỹ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nghệ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tiến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: 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đặt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giá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quả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tái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UI,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prototype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tục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giá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Qua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lần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UI 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đủ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tiện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mong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đợi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5600" y="4572000"/>
            <a:ext cx="3886200" cy="1905000"/>
            <a:chOff x="1219200" y="1828800"/>
            <a:chExt cx="6248400" cy="3429000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3111719" y="2261118"/>
              <a:ext cx="2689096" cy="2996682"/>
              <a:chOff x="1851" y="1765"/>
              <a:chExt cx="2049" cy="2137"/>
            </a:xfrm>
          </p:grpSpPr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2152" y="2981"/>
                <a:ext cx="1748" cy="921"/>
              </a:xfrm>
              <a:custGeom>
                <a:avLst/>
                <a:gdLst/>
                <a:ahLst/>
                <a:cxnLst>
                  <a:cxn ang="0">
                    <a:pos x="896" y="906"/>
                  </a:cxn>
                  <a:cxn ang="0">
                    <a:pos x="944" y="897"/>
                  </a:cxn>
                  <a:cxn ang="0">
                    <a:pos x="981" y="888"/>
                  </a:cxn>
                  <a:cxn ang="0">
                    <a:pos x="1021" y="877"/>
                  </a:cxn>
                  <a:cxn ang="0">
                    <a:pos x="1059" y="863"/>
                  </a:cxn>
                  <a:cxn ang="0">
                    <a:pos x="1105" y="845"/>
                  </a:cxn>
                  <a:cxn ang="0">
                    <a:pos x="1148" y="826"/>
                  </a:cxn>
                  <a:cxn ang="0">
                    <a:pos x="1190" y="805"/>
                  </a:cxn>
                  <a:cxn ang="0">
                    <a:pos x="1225" y="783"/>
                  </a:cxn>
                  <a:cxn ang="0">
                    <a:pos x="1261" y="760"/>
                  </a:cxn>
                  <a:cxn ang="0">
                    <a:pos x="1301" y="732"/>
                  </a:cxn>
                  <a:cxn ang="0">
                    <a:pos x="1336" y="706"/>
                  </a:cxn>
                  <a:cxn ang="0">
                    <a:pos x="1389" y="661"/>
                  </a:cxn>
                  <a:cxn ang="0">
                    <a:pos x="1440" y="607"/>
                  </a:cxn>
                  <a:cxn ang="0">
                    <a:pos x="1478" y="562"/>
                  </a:cxn>
                  <a:cxn ang="0">
                    <a:pos x="1519" y="510"/>
                  </a:cxn>
                  <a:cxn ang="0">
                    <a:pos x="1559" y="450"/>
                  </a:cxn>
                  <a:cxn ang="0">
                    <a:pos x="1563" y="0"/>
                  </a:cxn>
                  <a:cxn ang="0">
                    <a:pos x="1166" y="220"/>
                  </a:cxn>
                  <a:cxn ang="0">
                    <a:pos x="1131" y="266"/>
                  </a:cxn>
                  <a:cxn ang="0">
                    <a:pos x="1095" y="307"/>
                  </a:cxn>
                  <a:cxn ang="0">
                    <a:pos x="1064" y="339"/>
                  </a:cxn>
                  <a:cxn ang="0">
                    <a:pos x="1026" y="368"/>
                  </a:cxn>
                  <a:cxn ang="0">
                    <a:pos x="982" y="397"/>
                  </a:cxn>
                  <a:cxn ang="0">
                    <a:pos x="940" y="421"/>
                  </a:cxn>
                  <a:cxn ang="0">
                    <a:pos x="899" y="436"/>
                  </a:cxn>
                  <a:cxn ang="0">
                    <a:pos x="850" y="451"/>
                  </a:cxn>
                  <a:cxn ang="0">
                    <a:pos x="792" y="458"/>
                  </a:cxn>
                  <a:cxn ang="0">
                    <a:pos x="693" y="461"/>
                  </a:cxn>
                  <a:cxn ang="0">
                    <a:pos x="611" y="446"/>
                  </a:cxn>
                  <a:cxn ang="0">
                    <a:pos x="526" y="416"/>
                  </a:cxn>
                  <a:cxn ang="0">
                    <a:pos x="450" y="373"/>
                  </a:cxn>
                  <a:cxn ang="0">
                    <a:pos x="0" y="581"/>
                  </a:cxn>
                  <a:cxn ang="0">
                    <a:pos x="41" y="624"/>
                  </a:cxn>
                  <a:cxn ang="0">
                    <a:pos x="81" y="663"/>
                  </a:cxn>
                  <a:cxn ang="0">
                    <a:pos x="125" y="703"/>
                  </a:cxn>
                  <a:cxn ang="0">
                    <a:pos x="169" y="736"/>
                  </a:cxn>
                  <a:cxn ang="0">
                    <a:pos x="218" y="769"/>
                  </a:cxn>
                  <a:cxn ang="0">
                    <a:pos x="266" y="798"/>
                  </a:cxn>
                  <a:cxn ang="0">
                    <a:pos x="311" y="822"/>
                  </a:cxn>
                  <a:cxn ang="0">
                    <a:pos x="369" y="848"/>
                  </a:cxn>
                  <a:cxn ang="0">
                    <a:pos x="425" y="869"/>
                  </a:cxn>
                  <a:cxn ang="0">
                    <a:pos x="476" y="886"/>
                  </a:cxn>
                  <a:cxn ang="0">
                    <a:pos x="528" y="899"/>
                  </a:cxn>
                  <a:cxn ang="0">
                    <a:pos x="588" y="910"/>
                  </a:cxn>
                  <a:cxn ang="0">
                    <a:pos x="651" y="917"/>
                  </a:cxn>
                  <a:cxn ang="0">
                    <a:pos x="708" y="920"/>
                  </a:cxn>
                  <a:cxn ang="0">
                    <a:pos x="767" y="919"/>
                  </a:cxn>
                  <a:cxn ang="0">
                    <a:pos x="826" y="916"/>
                  </a:cxn>
                  <a:cxn ang="0">
                    <a:pos x="878" y="909"/>
                  </a:cxn>
                </a:cxnLst>
                <a:rect l="0" t="0" r="r" b="b"/>
                <a:pathLst>
                  <a:path w="1748" h="921">
                    <a:moveTo>
                      <a:pt x="878" y="909"/>
                    </a:moveTo>
                    <a:lnTo>
                      <a:pt x="896" y="906"/>
                    </a:lnTo>
                    <a:lnTo>
                      <a:pt x="920" y="902"/>
                    </a:lnTo>
                    <a:lnTo>
                      <a:pt x="944" y="897"/>
                    </a:lnTo>
                    <a:lnTo>
                      <a:pt x="961" y="893"/>
                    </a:lnTo>
                    <a:lnTo>
                      <a:pt x="981" y="888"/>
                    </a:lnTo>
                    <a:lnTo>
                      <a:pt x="1001" y="882"/>
                    </a:lnTo>
                    <a:lnTo>
                      <a:pt x="1021" y="877"/>
                    </a:lnTo>
                    <a:lnTo>
                      <a:pt x="1039" y="871"/>
                    </a:lnTo>
                    <a:lnTo>
                      <a:pt x="1059" y="863"/>
                    </a:lnTo>
                    <a:lnTo>
                      <a:pt x="1084" y="854"/>
                    </a:lnTo>
                    <a:lnTo>
                      <a:pt x="1105" y="845"/>
                    </a:lnTo>
                    <a:lnTo>
                      <a:pt x="1125" y="836"/>
                    </a:lnTo>
                    <a:lnTo>
                      <a:pt x="1148" y="826"/>
                    </a:lnTo>
                    <a:lnTo>
                      <a:pt x="1170" y="815"/>
                    </a:lnTo>
                    <a:lnTo>
                      <a:pt x="1190" y="805"/>
                    </a:lnTo>
                    <a:lnTo>
                      <a:pt x="1208" y="793"/>
                    </a:lnTo>
                    <a:lnTo>
                      <a:pt x="1225" y="783"/>
                    </a:lnTo>
                    <a:lnTo>
                      <a:pt x="1242" y="771"/>
                    </a:lnTo>
                    <a:lnTo>
                      <a:pt x="1261" y="760"/>
                    </a:lnTo>
                    <a:lnTo>
                      <a:pt x="1282" y="746"/>
                    </a:lnTo>
                    <a:lnTo>
                      <a:pt x="1301" y="732"/>
                    </a:lnTo>
                    <a:lnTo>
                      <a:pt x="1320" y="718"/>
                    </a:lnTo>
                    <a:lnTo>
                      <a:pt x="1336" y="706"/>
                    </a:lnTo>
                    <a:lnTo>
                      <a:pt x="1364" y="683"/>
                    </a:lnTo>
                    <a:lnTo>
                      <a:pt x="1389" y="661"/>
                    </a:lnTo>
                    <a:lnTo>
                      <a:pt x="1414" y="636"/>
                    </a:lnTo>
                    <a:lnTo>
                      <a:pt x="1440" y="607"/>
                    </a:lnTo>
                    <a:lnTo>
                      <a:pt x="1458" y="586"/>
                    </a:lnTo>
                    <a:lnTo>
                      <a:pt x="1478" y="562"/>
                    </a:lnTo>
                    <a:lnTo>
                      <a:pt x="1500" y="536"/>
                    </a:lnTo>
                    <a:lnTo>
                      <a:pt x="1519" y="510"/>
                    </a:lnTo>
                    <a:lnTo>
                      <a:pt x="1537" y="482"/>
                    </a:lnTo>
                    <a:lnTo>
                      <a:pt x="1559" y="450"/>
                    </a:lnTo>
                    <a:lnTo>
                      <a:pt x="1747" y="560"/>
                    </a:lnTo>
                    <a:lnTo>
                      <a:pt x="1563" y="0"/>
                    </a:lnTo>
                    <a:lnTo>
                      <a:pt x="965" y="106"/>
                    </a:lnTo>
                    <a:lnTo>
                      <a:pt x="1166" y="220"/>
                    </a:lnTo>
                    <a:lnTo>
                      <a:pt x="1149" y="245"/>
                    </a:lnTo>
                    <a:lnTo>
                      <a:pt x="1131" y="266"/>
                    </a:lnTo>
                    <a:lnTo>
                      <a:pt x="1113" y="287"/>
                    </a:lnTo>
                    <a:lnTo>
                      <a:pt x="1095" y="307"/>
                    </a:lnTo>
                    <a:lnTo>
                      <a:pt x="1080" y="322"/>
                    </a:lnTo>
                    <a:lnTo>
                      <a:pt x="1064" y="339"/>
                    </a:lnTo>
                    <a:lnTo>
                      <a:pt x="1046" y="353"/>
                    </a:lnTo>
                    <a:lnTo>
                      <a:pt x="1026" y="368"/>
                    </a:lnTo>
                    <a:lnTo>
                      <a:pt x="1002" y="384"/>
                    </a:lnTo>
                    <a:lnTo>
                      <a:pt x="982" y="397"/>
                    </a:lnTo>
                    <a:lnTo>
                      <a:pt x="965" y="407"/>
                    </a:lnTo>
                    <a:lnTo>
                      <a:pt x="940" y="421"/>
                    </a:lnTo>
                    <a:lnTo>
                      <a:pt x="918" y="430"/>
                    </a:lnTo>
                    <a:lnTo>
                      <a:pt x="899" y="436"/>
                    </a:lnTo>
                    <a:lnTo>
                      <a:pt x="879" y="443"/>
                    </a:lnTo>
                    <a:lnTo>
                      <a:pt x="850" y="451"/>
                    </a:lnTo>
                    <a:lnTo>
                      <a:pt x="821" y="455"/>
                    </a:lnTo>
                    <a:lnTo>
                      <a:pt x="792" y="458"/>
                    </a:lnTo>
                    <a:lnTo>
                      <a:pt x="749" y="460"/>
                    </a:lnTo>
                    <a:lnTo>
                      <a:pt x="693" y="461"/>
                    </a:lnTo>
                    <a:lnTo>
                      <a:pt x="650" y="455"/>
                    </a:lnTo>
                    <a:lnTo>
                      <a:pt x="611" y="446"/>
                    </a:lnTo>
                    <a:lnTo>
                      <a:pt x="566" y="433"/>
                    </a:lnTo>
                    <a:lnTo>
                      <a:pt x="526" y="416"/>
                    </a:lnTo>
                    <a:lnTo>
                      <a:pt x="486" y="396"/>
                    </a:lnTo>
                    <a:lnTo>
                      <a:pt x="450" y="373"/>
                    </a:lnTo>
                    <a:lnTo>
                      <a:pt x="414" y="342"/>
                    </a:lnTo>
                    <a:lnTo>
                      <a:pt x="0" y="581"/>
                    </a:lnTo>
                    <a:lnTo>
                      <a:pt x="17" y="601"/>
                    </a:lnTo>
                    <a:lnTo>
                      <a:pt x="41" y="624"/>
                    </a:lnTo>
                    <a:lnTo>
                      <a:pt x="61" y="644"/>
                    </a:lnTo>
                    <a:lnTo>
                      <a:pt x="81" y="663"/>
                    </a:lnTo>
                    <a:lnTo>
                      <a:pt x="101" y="682"/>
                    </a:lnTo>
                    <a:lnTo>
                      <a:pt x="125" y="703"/>
                    </a:lnTo>
                    <a:lnTo>
                      <a:pt x="147" y="720"/>
                    </a:lnTo>
                    <a:lnTo>
                      <a:pt x="169" y="736"/>
                    </a:lnTo>
                    <a:lnTo>
                      <a:pt x="194" y="752"/>
                    </a:lnTo>
                    <a:lnTo>
                      <a:pt x="218" y="769"/>
                    </a:lnTo>
                    <a:lnTo>
                      <a:pt x="243" y="785"/>
                    </a:lnTo>
                    <a:lnTo>
                      <a:pt x="266" y="798"/>
                    </a:lnTo>
                    <a:lnTo>
                      <a:pt x="289" y="811"/>
                    </a:lnTo>
                    <a:lnTo>
                      <a:pt x="311" y="822"/>
                    </a:lnTo>
                    <a:lnTo>
                      <a:pt x="341" y="836"/>
                    </a:lnTo>
                    <a:lnTo>
                      <a:pt x="369" y="848"/>
                    </a:lnTo>
                    <a:lnTo>
                      <a:pt x="401" y="860"/>
                    </a:lnTo>
                    <a:lnTo>
                      <a:pt x="425" y="869"/>
                    </a:lnTo>
                    <a:lnTo>
                      <a:pt x="449" y="878"/>
                    </a:lnTo>
                    <a:lnTo>
                      <a:pt x="476" y="886"/>
                    </a:lnTo>
                    <a:lnTo>
                      <a:pt x="502" y="893"/>
                    </a:lnTo>
                    <a:lnTo>
                      <a:pt x="528" y="899"/>
                    </a:lnTo>
                    <a:lnTo>
                      <a:pt x="558" y="905"/>
                    </a:lnTo>
                    <a:lnTo>
                      <a:pt x="588" y="910"/>
                    </a:lnTo>
                    <a:lnTo>
                      <a:pt x="619" y="914"/>
                    </a:lnTo>
                    <a:lnTo>
                      <a:pt x="651" y="917"/>
                    </a:lnTo>
                    <a:lnTo>
                      <a:pt x="675" y="918"/>
                    </a:lnTo>
                    <a:lnTo>
                      <a:pt x="708" y="920"/>
                    </a:lnTo>
                    <a:lnTo>
                      <a:pt x="741" y="920"/>
                    </a:lnTo>
                    <a:lnTo>
                      <a:pt x="767" y="919"/>
                    </a:lnTo>
                    <a:lnTo>
                      <a:pt x="795" y="918"/>
                    </a:lnTo>
                    <a:lnTo>
                      <a:pt x="826" y="916"/>
                    </a:lnTo>
                    <a:lnTo>
                      <a:pt x="854" y="912"/>
                    </a:lnTo>
                    <a:lnTo>
                      <a:pt x="878" y="909"/>
                    </a:lnTo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851" y="1987"/>
                <a:ext cx="888" cy="1640"/>
              </a:xfrm>
              <a:custGeom>
                <a:avLst/>
                <a:gdLst/>
                <a:ahLst/>
                <a:cxnLst>
                  <a:cxn ang="0">
                    <a:pos x="868" y="3"/>
                  </a:cxn>
                  <a:cxn ang="0">
                    <a:pos x="823" y="12"/>
                  </a:cxn>
                  <a:cxn ang="0">
                    <a:pos x="784" y="22"/>
                  </a:cxn>
                  <a:cxn ang="0">
                    <a:pos x="745" y="33"/>
                  </a:cxn>
                  <a:cxn ang="0">
                    <a:pos x="706" y="47"/>
                  </a:cxn>
                  <a:cxn ang="0">
                    <a:pos x="661" y="65"/>
                  </a:cxn>
                  <a:cxn ang="0">
                    <a:pos x="618" y="84"/>
                  </a:cxn>
                  <a:cxn ang="0">
                    <a:pos x="576" y="105"/>
                  </a:cxn>
                  <a:cxn ang="0">
                    <a:pos x="540" y="127"/>
                  </a:cxn>
                  <a:cxn ang="0">
                    <a:pos x="504" y="150"/>
                  </a:cxn>
                  <a:cxn ang="0">
                    <a:pos x="464" y="179"/>
                  </a:cxn>
                  <a:cxn ang="0">
                    <a:pos x="429" y="205"/>
                  </a:cxn>
                  <a:cxn ang="0">
                    <a:pos x="373" y="255"/>
                  </a:cxn>
                  <a:cxn ang="0">
                    <a:pos x="325" y="304"/>
                  </a:cxn>
                  <a:cxn ang="0">
                    <a:pos x="287" y="349"/>
                  </a:cxn>
                  <a:cxn ang="0">
                    <a:pos x="247" y="401"/>
                  </a:cxn>
                  <a:cxn ang="0">
                    <a:pos x="210" y="459"/>
                  </a:cxn>
                  <a:cxn ang="0">
                    <a:pos x="177" y="515"/>
                  </a:cxn>
                  <a:cxn ang="0">
                    <a:pos x="149" y="578"/>
                  </a:cxn>
                  <a:cxn ang="0">
                    <a:pos x="125" y="645"/>
                  </a:cxn>
                  <a:cxn ang="0">
                    <a:pos x="100" y="728"/>
                  </a:cxn>
                  <a:cxn ang="0">
                    <a:pos x="85" y="809"/>
                  </a:cxn>
                  <a:cxn ang="0">
                    <a:pos x="73" y="914"/>
                  </a:cxn>
                  <a:cxn ang="0">
                    <a:pos x="73" y="1005"/>
                  </a:cxn>
                  <a:cxn ang="0">
                    <a:pos x="82" y="1088"/>
                  </a:cxn>
                  <a:cxn ang="0">
                    <a:pos x="96" y="1173"/>
                  </a:cxn>
                  <a:cxn ang="0">
                    <a:pos x="123" y="1267"/>
                  </a:cxn>
                  <a:cxn ang="0">
                    <a:pos x="155" y="1354"/>
                  </a:cxn>
                  <a:cxn ang="0">
                    <a:pos x="199" y="1436"/>
                  </a:cxn>
                  <a:cxn ang="0">
                    <a:pos x="608" y="1639"/>
                  </a:cxn>
                  <a:cxn ang="0">
                    <a:pos x="598" y="1205"/>
                  </a:cxn>
                  <a:cxn ang="0">
                    <a:pos x="561" y="1137"/>
                  </a:cxn>
                  <a:cxn ang="0">
                    <a:pos x="539" y="1071"/>
                  </a:cxn>
                  <a:cxn ang="0">
                    <a:pos x="531" y="1008"/>
                  </a:cxn>
                  <a:cxn ang="0">
                    <a:pos x="528" y="946"/>
                  </a:cxn>
                  <a:cxn ang="0">
                    <a:pos x="534" y="873"/>
                  </a:cxn>
                  <a:cxn ang="0">
                    <a:pos x="551" y="801"/>
                  </a:cxn>
                  <a:cxn ang="0">
                    <a:pos x="577" y="734"/>
                  </a:cxn>
                  <a:cxn ang="0">
                    <a:pos x="608" y="681"/>
                  </a:cxn>
                  <a:cxn ang="0">
                    <a:pos x="636" y="643"/>
                  </a:cxn>
                  <a:cxn ang="0">
                    <a:pos x="670" y="604"/>
                  </a:cxn>
                  <a:cxn ang="0">
                    <a:pos x="702" y="572"/>
                  </a:cxn>
                  <a:cxn ang="0">
                    <a:pos x="739" y="543"/>
                  </a:cxn>
                  <a:cxn ang="0">
                    <a:pos x="783" y="514"/>
                  </a:cxn>
                  <a:cxn ang="0">
                    <a:pos x="825" y="490"/>
                  </a:cxn>
                  <a:cxn ang="0">
                    <a:pos x="887" y="469"/>
                  </a:cxn>
                </a:cxnLst>
                <a:rect l="0" t="0" r="r" b="b"/>
                <a:pathLst>
                  <a:path w="888" h="1640">
                    <a:moveTo>
                      <a:pt x="887" y="0"/>
                    </a:moveTo>
                    <a:lnTo>
                      <a:pt x="868" y="3"/>
                    </a:lnTo>
                    <a:lnTo>
                      <a:pt x="849" y="6"/>
                    </a:lnTo>
                    <a:lnTo>
                      <a:pt x="823" y="12"/>
                    </a:lnTo>
                    <a:lnTo>
                      <a:pt x="804" y="16"/>
                    </a:lnTo>
                    <a:lnTo>
                      <a:pt x="784" y="22"/>
                    </a:lnTo>
                    <a:lnTo>
                      <a:pt x="765" y="28"/>
                    </a:lnTo>
                    <a:lnTo>
                      <a:pt x="745" y="33"/>
                    </a:lnTo>
                    <a:lnTo>
                      <a:pt x="726" y="39"/>
                    </a:lnTo>
                    <a:lnTo>
                      <a:pt x="706" y="47"/>
                    </a:lnTo>
                    <a:lnTo>
                      <a:pt x="682" y="56"/>
                    </a:lnTo>
                    <a:lnTo>
                      <a:pt x="661" y="65"/>
                    </a:lnTo>
                    <a:lnTo>
                      <a:pt x="640" y="74"/>
                    </a:lnTo>
                    <a:lnTo>
                      <a:pt x="618" y="84"/>
                    </a:lnTo>
                    <a:lnTo>
                      <a:pt x="596" y="95"/>
                    </a:lnTo>
                    <a:lnTo>
                      <a:pt x="576" y="105"/>
                    </a:lnTo>
                    <a:lnTo>
                      <a:pt x="557" y="117"/>
                    </a:lnTo>
                    <a:lnTo>
                      <a:pt x="540" y="127"/>
                    </a:lnTo>
                    <a:lnTo>
                      <a:pt x="523" y="139"/>
                    </a:lnTo>
                    <a:lnTo>
                      <a:pt x="504" y="150"/>
                    </a:lnTo>
                    <a:lnTo>
                      <a:pt x="483" y="164"/>
                    </a:lnTo>
                    <a:lnTo>
                      <a:pt x="464" y="179"/>
                    </a:lnTo>
                    <a:lnTo>
                      <a:pt x="446" y="193"/>
                    </a:lnTo>
                    <a:lnTo>
                      <a:pt x="429" y="205"/>
                    </a:lnTo>
                    <a:lnTo>
                      <a:pt x="401" y="228"/>
                    </a:lnTo>
                    <a:lnTo>
                      <a:pt x="373" y="255"/>
                    </a:lnTo>
                    <a:lnTo>
                      <a:pt x="351" y="275"/>
                    </a:lnTo>
                    <a:lnTo>
                      <a:pt x="325" y="304"/>
                    </a:lnTo>
                    <a:lnTo>
                      <a:pt x="307" y="325"/>
                    </a:lnTo>
                    <a:lnTo>
                      <a:pt x="287" y="349"/>
                    </a:lnTo>
                    <a:lnTo>
                      <a:pt x="265" y="376"/>
                    </a:lnTo>
                    <a:lnTo>
                      <a:pt x="247" y="401"/>
                    </a:lnTo>
                    <a:lnTo>
                      <a:pt x="229" y="431"/>
                    </a:lnTo>
                    <a:lnTo>
                      <a:pt x="210" y="459"/>
                    </a:lnTo>
                    <a:lnTo>
                      <a:pt x="192" y="489"/>
                    </a:lnTo>
                    <a:lnTo>
                      <a:pt x="177" y="515"/>
                    </a:lnTo>
                    <a:lnTo>
                      <a:pt x="163" y="547"/>
                    </a:lnTo>
                    <a:lnTo>
                      <a:pt x="149" y="578"/>
                    </a:lnTo>
                    <a:lnTo>
                      <a:pt x="137" y="610"/>
                    </a:lnTo>
                    <a:lnTo>
                      <a:pt x="125" y="645"/>
                    </a:lnTo>
                    <a:lnTo>
                      <a:pt x="110" y="688"/>
                    </a:lnTo>
                    <a:lnTo>
                      <a:pt x="100" y="728"/>
                    </a:lnTo>
                    <a:lnTo>
                      <a:pt x="90" y="769"/>
                    </a:lnTo>
                    <a:lnTo>
                      <a:pt x="85" y="809"/>
                    </a:lnTo>
                    <a:lnTo>
                      <a:pt x="78" y="856"/>
                    </a:lnTo>
                    <a:lnTo>
                      <a:pt x="73" y="914"/>
                    </a:lnTo>
                    <a:lnTo>
                      <a:pt x="72" y="960"/>
                    </a:lnTo>
                    <a:lnTo>
                      <a:pt x="73" y="1005"/>
                    </a:lnTo>
                    <a:lnTo>
                      <a:pt x="77" y="1048"/>
                    </a:lnTo>
                    <a:lnTo>
                      <a:pt x="82" y="1088"/>
                    </a:lnTo>
                    <a:lnTo>
                      <a:pt x="87" y="1130"/>
                    </a:lnTo>
                    <a:lnTo>
                      <a:pt x="96" y="1173"/>
                    </a:lnTo>
                    <a:lnTo>
                      <a:pt x="108" y="1219"/>
                    </a:lnTo>
                    <a:lnTo>
                      <a:pt x="123" y="1267"/>
                    </a:lnTo>
                    <a:lnTo>
                      <a:pt x="138" y="1311"/>
                    </a:lnTo>
                    <a:lnTo>
                      <a:pt x="155" y="1354"/>
                    </a:lnTo>
                    <a:lnTo>
                      <a:pt x="175" y="1396"/>
                    </a:lnTo>
                    <a:lnTo>
                      <a:pt x="199" y="1436"/>
                    </a:lnTo>
                    <a:lnTo>
                      <a:pt x="0" y="1549"/>
                    </a:lnTo>
                    <a:lnTo>
                      <a:pt x="608" y="1639"/>
                    </a:lnTo>
                    <a:lnTo>
                      <a:pt x="832" y="1080"/>
                    </a:lnTo>
                    <a:lnTo>
                      <a:pt x="598" y="1205"/>
                    </a:lnTo>
                    <a:lnTo>
                      <a:pt x="575" y="1169"/>
                    </a:lnTo>
                    <a:lnTo>
                      <a:pt x="561" y="1137"/>
                    </a:lnTo>
                    <a:lnTo>
                      <a:pt x="548" y="1104"/>
                    </a:lnTo>
                    <a:lnTo>
                      <a:pt x="539" y="1071"/>
                    </a:lnTo>
                    <a:lnTo>
                      <a:pt x="533" y="1039"/>
                    </a:lnTo>
                    <a:lnTo>
                      <a:pt x="531" y="1008"/>
                    </a:lnTo>
                    <a:lnTo>
                      <a:pt x="528" y="977"/>
                    </a:lnTo>
                    <a:lnTo>
                      <a:pt x="528" y="946"/>
                    </a:lnTo>
                    <a:lnTo>
                      <a:pt x="530" y="909"/>
                    </a:lnTo>
                    <a:lnTo>
                      <a:pt x="534" y="873"/>
                    </a:lnTo>
                    <a:lnTo>
                      <a:pt x="542" y="833"/>
                    </a:lnTo>
                    <a:lnTo>
                      <a:pt x="551" y="801"/>
                    </a:lnTo>
                    <a:lnTo>
                      <a:pt x="565" y="765"/>
                    </a:lnTo>
                    <a:lnTo>
                      <a:pt x="577" y="734"/>
                    </a:lnTo>
                    <a:lnTo>
                      <a:pt x="594" y="704"/>
                    </a:lnTo>
                    <a:lnTo>
                      <a:pt x="608" y="681"/>
                    </a:lnTo>
                    <a:lnTo>
                      <a:pt x="622" y="662"/>
                    </a:lnTo>
                    <a:lnTo>
                      <a:pt x="636" y="643"/>
                    </a:lnTo>
                    <a:lnTo>
                      <a:pt x="652" y="624"/>
                    </a:lnTo>
                    <a:lnTo>
                      <a:pt x="670" y="604"/>
                    </a:lnTo>
                    <a:lnTo>
                      <a:pt x="685" y="590"/>
                    </a:lnTo>
                    <a:lnTo>
                      <a:pt x="702" y="572"/>
                    </a:lnTo>
                    <a:lnTo>
                      <a:pt x="719" y="558"/>
                    </a:lnTo>
                    <a:lnTo>
                      <a:pt x="739" y="543"/>
                    </a:lnTo>
                    <a:lnTo>
                      <a:pt x="763" y="527"/>
                    </a:lnTo>
                    <a:lnTo>
                      <a:pt x="783" y="514"/>
                    </a:lnTo>
                    <a:lnTo>
                      <a:pt x="800" y="504"/>
                    </a:lnTo>
                    <a:lnTo>
                      <a:pt x="825" y="490"/>
                    </a:lnTo>
                    <a:lnTo>
                      <a:pt x="849" y="480"/>
                    </a:lnTo>
                    <a:lnTo>
                      <a:pt x="887" y="469"/>
                    </a:lnTo>
                    <a:lnTo>
                      <a:pt x="887" y="0"/>
                    </a:lnTo>
                  </a:path>
                </a:pathLst>
              </a:custGeom>
              <a:solidFill>
                <a:srgbClr val="008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534" y="1765"/>
                <a:ext cx="1318" cy="1485"/>
              </a:xfrm>
              <a:custGeom>
                <a:avLst/>
                <a:gdLst/>
                <a:ahLst/>
                <a:cxnLst>
                  <a:cxn ang="0">
                    <a:pos x="520" y="220"/>
                  </a:cxn>
                  <a:cxn ang="0">
                    <a:pos x="568" y="230"/>
                  </a:cxn>
                  <a:cxn ang="0">
                    <a:pos x="605" y="239"/>
                  </a:cxn>
                  <a:cxn ang="0">
                    <a:pos x="644" y="251"/>
                  </a:cxn>
                  <a:cxn ang="0">
                    <a:pos x="683" y="264"/>
                  </a:cxn>
                  <a:cxn ang="0">
                    <a:pos x="728" y="282"/>
                  </a:cxn>
                  <a:cxn ang="0">
                    <a:pos x="771" y="301"/>
                  </a:cxn>
                  <a:cxn ang="0">
                    <a:pos x="813" y="322"/>
                  </a:cxn>
                  <a:cxn ang="0">
                    <a:pos x="849" y="344"/>
                  </a:cxn>
                  <a:cxn ang="0">
                    <a:pos x="885" y="367"/>
                  </a:cxn>
                  <a:cxn ang="0">
                    <a:pos x="925" y="396"/>
                  </a:cxn>
                  <a:cxn ang="0">
                    <a:pos x="960" y="423"/>
                  </a:cxn>
                  <a:cxn ang="0">
                    <a:pos x="1016" y="472"/>
                  </a:cxn>
                  <a:cxn ang="0">
                    <a:pos x="1064" y="521"/>
                  </a:cxn>
                  <a:cxn ang="0">
                    <a:pos x="1102" y="566"/>
                  </a:cxn>
                  <a:cxn ang="0">
                    <a:pos x="1142" y="619"/>
                  </a:cxn>
                  <a:cxn ang="0">
                    <a:pos x="1179" y="676"/>
                  </a:cxn>
                  <a:cxn ang="0">
                    <a:pos x="1211" y="732"/>
                  </a:cxn>
                  <a:cxn ang="0">
                    <a:pos x="1240" y="795"/>
                  </a:cxn>
                  <a:cxn ang="0">
                    <a:pos x="1264" y="862"/>
                  </a:cxn>
                  <a:cxn ang="0">
                    <a:pos x="1289" y="945"/>
                  </a:cxn>
                  <a:cxn ang="0">
                    <a:pos x="1304" y="1026"/>
                  </a:cxn>
                  <a:cxn ang="0">
                    <a:pos x="1316" y="1132"/>
                  </a:cxn>
                  <a:cxn ang="0">
                    <a:pos x="1316" y="1222"/>
                  </a:cxn>
                  <a:cxn ang="0">
                    <a:pos x="1307" y="1305"/>
                  </a:cxn>
                  <a:cxn ang="0">
                    <a:pos x="1293" y="1390"/>
                  </a:cxn>
                  <a:cxn ang="0">
                    <a:pos x="1266" y="1484"/>
                  </a:cxn>
                  <a:cxn ang="0">
                    <a:pos x="851" y="1272"/>
                  </a:cxn>
                  <a:cxn ang="0">
                    <a:pos x="861" y="1195"/>
                  </a:cxn>
                  <a:cxn ang="0">
                    <a:pos x="859" y="1126"/>
                  </a:cxn>
                  <a:cxn ang="0">
                    <a:pos x="847" y="1050"/>
                  </a:cxn>
                  <a:cxn ang="0">
                    <a:pos x="824" y="982"/>
                  </a:cxn>
                  <a:cxn ang="0">
                    <a:pos x="795" y="921"/>
                  </a:cxn>
                  <a:cxn ang="0">
                    <a:pos x="767" y="879"/>
                  </a:cxn>
                  <a:cxn ang="0">
                    <a:pos x="737" y="841"/>
                  </a:cxn>
                  <a:cxn ang="0">
                    <a:pos x="704" y="807"/>
                  </a:cxn>
                  <a:cxn ang="0">
                    <a:pos x="670" y="775"/>
                  </a:cxn>
                  <a:cxn ang="0">
                    <a:pos x="626" y="745"/>
                  </a:cxn>
                  <a:cxn ang="0">
                    <a:pos x="589" y="722"/>
                  </a:cxn>
                  <a:cxn ang="0">
                    <a:pos x="542" y="699"/>
                  </a:cxn>
                  <a:cxn ang="0">
                    <a:pos x="503" y="685"/>
                  </a:cxn>
                  <a:cxn ang="0">
                    <a:pos x="445" y="673"/>
                  </a:cxn>
                  <a:cxn ang="0">
                    <a:pos x="387" y="668"/>
                  </a:cxn>
                  <a:cxn ang="0">
                    <a:pos x="371" y="908"/>
                  </a:cxn>
                  <a:cxn ang="0">
                    <a:pos x="370" y="0"/>
                  </a:cxn>
                  <a:cxn ang="0">
                    <a:pos x="390" y="208"/>
                  </a:cxn>
                  <a:cxn ang="0">
                    <a:pos x="449" y="211"/>
                  </a:cxn>
                  <a:cxn ang="0">
                    <a:pos x="502" y="217"/>
                  </a:cxn>
                </a:cxnLst>
                <a:rect l="0" t="0" r="r" b="b"/>
                <a:pathLst>
                  <a:path w="1318" h="1485">
                    <a:moveTo>
                      <a:pt x="502" y="217"/>
                    </a:moveTo>
                    <a:lnTo>
                      <a:pt x="520" y="220"/>
                    </a:lnTo>
                    <a:lnTo>
                      <a:pt x="544" y="224"/>
                    </a:lnTo>
                    <a:lnTo>
                      <a:pt x="568" y="230"/>
                    </a:lnTo>
                    <a:lnTo>
                      <a:pt x="585" y="234"/>
                    </a:lnTo>
                    <a:lnTo>
                      <a:pt x="605" y="239"/>
                    </a:lnTo>
                    <a:lnTo>
                      <a:pt x="624" y="245"/>
                    </a:lnTo>
                    <a:lnTo>
                      <a:pt x="644" y="251"/>
                    </a:lnTo>
                    <a:lnTo>
                      <a:pt x="662" y="256"/>
                    </a:lnTo>
                    <a:lnTo>
                      <a:pt x="683" y="264"/>
                    </a:lnTo>
                    <a:lnTo>
                      <a:pt x="707" y="274"/>
                    </a:lnTo>
                    <a:lnTo>
                      <a:pt x="728" y="282"/>
                    </a:lnTo>
                    <a:lnTo>
                      <a:pt x="748" y="291"/>
                    </a:lnTo>
                    <a:lnTo>
                      <a:pt x="771" y="301"/>
                    </a:lnTo>
                    <a:lnTo>
                      <a:pt x="793" y="312"/>
                    </a:lnTo>
                    <a:lnTo>
                      <a:pt x="813" y="322"/>
                    </a:lnTo>
                    <a:lnTo>
                      <a:pt x="832" y="334"/>
                    </a:lnTo>
                    <a:lnTo>
                      <a:pt x="849" y="344"/>
                    </a:lnTo>
                    <a:lnTo>
                      <a:pt x="866" y="356"/>
                    </a:lnTo>
                    <a:lnTo>
                      <a:pt x="885" y="367"/>
                    </a:lnTo>
                    <a:lnTo>
                      <a:pt x="906" y="382"/>
                    </a:lnTo>
                    <a:lnTo>
                      <a:pt x="925" y="396"/>
                    </a:lnTo>
                    <a:lnTo>
                      <a:pt x="943" y="410"/>
                    </a:lnTo>
                    <a:lnTo>
                      <a:pt x="960" y="423"/>
                    </a:lnTo>
                    <a:lnTo>
                      <a:pt x="988" y="446"/>
                    </a:lnTo>
                    <a:lnTo>
                      <a:pt x="1016" y="472"/>
                    </a:lnTo>
                    <a:lnTo>
                      <a:pt x="1038" y="492"/>
                    </a:lnTo>
                    <a:lnTo>
                      <a:pt x="1064" y="521"/>
                    </a:lnTo>
                    <a:lnTo>
                      <a:pt x="1082" y="542"/>
                    </a:lnTo>
                    <a:lnTo>
                      <a:pt x="1102" y="566"/>
                    </a:lnTo>
                    <a:lnTo>
                      <a:pt x="1124" y="593"/>
                    </a:lnTo>
                    <a:lnTo>
                      <a:pt x="1142" y="619"/>
                    </a:lnTo>
                    <a:lnTo>
                      <a:pt x="1160" y="648"/>
                    </a:lnTo>
                    <a:lnTo>
                      <a:pt x="1179" y="676"/>
                    </a:lnTo>
                    <a:lnTo>
                      <a:pt x="1195" y="706"/>
                    </a:lnTo>
                    <a:lnTo>
                      <a:pt x="1211" y="732"/>
                    </a:lnTo>
                    <a:lnTo>
                      <a:pt x="1226" y="764"/>
                    </a:lnTo>
                    <a:lnTo>
                      <a:pt x="1240" y="795"/>
                    </a:lnTo>
                    <a:lnTo>
                      <a:pt x="1252" y="827"/>
                    </a:lnTo>
                    <a:lnTo>
                      <a:pt x="1264" y="862"/>
                    </a:lnTo>
                    <a:lnTo>
                      <a:pt x="1279" y="905"/>
                    </a:lnTo>
                    <a:lnTo>
                      <a:pt x="1289" y="945"/>
                    </a:lnTo>
                    <a:lnTo>
                      <a:pt x="1299" y="986"/>
                    </a:lnTo>
                    <a:lnTo>
                      <a:pt x="1304" y="1026"/>
                    </a:lnTo>
                    <a:lnTo>
                      <a:pt x="1311" y="1073"/>
                    </a:lnTo>
                    <a:lnTo>
                      <a:pt x="1316" y="1132"/>
                    </a:lnTo>
                    <a:lnTo>
                      <a:pt x="1317" y="1177"/>
                    </a:lnTo>
                    <a:lnTo>
                      <a:pt x="1316" y="1222"/>
                    </a:lnTo>
                    <a:lnTo>
                      <a:pt x="1312" y="1265"/>
                    </a:lnTo>
                    <a:lnTo>
                      <a:pt x="1307" y="1305"/>
                    </a:lnTo>
                    <a:lnTo>
                      <a:pt x="1302" y="1347"/>
                    </a:lnTo>
                    <a:lnTo>
                      <a:pt x="1293" y="1390"/>
                    </a:lnTo>
                    <a:lnTo>
                      <a:pt x="1281" y="1436"/>
                    </a:lnTo>
                    <a:lnTo>
                      <a:pt x="1266" y="1484"/>
                    </a:lnTo>
                    <a:lnTo>
                      <a:pt x="1180" y="1216"/>
                    </a:lnTo>
                    <a:lnTo>
                      <a:pt x="851" y="1272"/>
                    </a:lnTo>
                    <a:lnTo>
                      <a:pt x="858" y="1225"/>
                    </a:lnTo>
                    <a:lnTo>
                      <a:pt x="861" y="1195"/>
                    </a:lnTo>
                    <a:lnTo>
                      <a:pt x="861" y="1163"/>
                    </a:lnTo>
                    <a:lnTo>
                      <a:pt x="859" y="1126"/>
                    </a:lnTo>
                    <a:lnTo>
                      <a:pt x="854" y="1090"/>
                    </a:lnTo>
                    <a:lnTo>
                      <a:pt x="847" y="1050"/>
                    </a:lnTo>
                    <a:lnTo>
                      <a:pt x="838" y="1018"/>
                    </a:lnTo>
                    <a:lnTo>
                      <a:pt x="824" y="982"/>
                    </a:lnTo>
                    <a:lnTo>
                      <a:pt x="811" y="951"/>
                    </a:lnTo>
                    <a:lnTo>
                      <a:pt x="795" y="921"/>
                    </a:lnTo>
                    <a:lnTo>
                      <a:pt x="781" y="898"/>
                    </a:lnTo>
                    <a:lnTo>
                      <a:pt x="767" y="879"/>
                    </a:lnTo>
                    <a:lnTo>
                      <a:pt x="753" y="860"/>
                    </a:lnTo>
                    <a:lnTo>
                      <a:pt x="737" y="841"/>
                    </a:lnTo>
                    <a:lnTo>
                      <a:pt x="719" y="821"/>
                    </a:lnTo>
                    <a:lnTo>
                      <a:pt x="704" y="807"/>
                    </a:lnTo>
                    <a:lnTo>
                      <a:pt x="687" y="790"/>
                    </a:lnTo>
                    <a:lnTo>
                      <a:pt x="670" y="775"/>
                    </a:lnTo>
                    <a:lnTo>
                      <a:pt x="650" y="760"/>
                    </a:lnTo>
                    <a:lnTo>
                      <a:pt x="626" y="745"/>
                    </a:lnTo>
                    <a:lnTo>
                      <a:pt x="606" y="731"/>
                    </a:lnTo>
                    <a:lnTo>
                      <a:pt x="589" y="722"/>
                    </a:lnTo>
                    <a:lnTo>
                      <a:pt x="564" y="707"/>
                    </a:lnTo>
                    <a:lnTo>
                      <a:pt x="542" y="699"/>
                    </a:lnTo>
                    <a:lnTo>
                      <a:pt x="523" y="692"/>
                    </a:lnTo>
                    <a:lnTo>
                      <a:pt x="503" y="685"/>
                    </a:lnTo>
                    <a:lnTo>
                      <a:pt x="473" y="678"/>
                    </a:lnTo>
                    <a:lnTo>
                      <a:pt x="445" y="673"/>
                    </a:lnTo>
                    <a:lnTo>
                      <a:pt x="416" y="670"/>
                    </a:lnTo>
                    <a:lnTo>
                      <a:pt x="387" y="668"/>
                    </a:lnTo>
                    <a:lnTo>
                      <a:pt x="371" y="667"/>
                    </a:lnTo>
                    <a:lnTo>
                      <a:pt x="371" y="908"/>
                    </a:lnTo>
                    <a:lnTo>
                      <a:pt x="0" y="461"/>
                    </a:lnTo>
                    <a:lnTo>
                      <a:pt x="370" y="0"/>
                    </a:lnTo>
                    <a:lnTo>
                      <a:pt x="370" y="207"/>
                    </a:lnTo>
                    <a:lnTo>
                      <a:pt x="390" y="208"/>
                    </a:lnTo>
                    <a:lnTo>
                      <a:pt x="419" y="209"/>
                    </a:lnTo>
                    <a:lnTo>
                      <a:pt x="449" y="211"/>
                    </a:lnTo>
                    <a:lnTo>
                      <a:pt x="478" y="214"/>
                    </a:lnTo>
                    <a:lnTo>
                      <a:pt x="502" y="217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839989" y="3929354"/>
              <a:ext cx="1627611" cy="566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/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Evaluate</a:t>
              </a:r>
              <a:endParaRPr lang="en-US" sz="16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219200" y="4157954"/>
              <a:ext cx="1884726" cy="566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/>
            <a:lstStyle/>
            <a:p>
              <a:pPr algn="r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Implement</a:t>
              </a:r>
              <a:endParaRPr lang="en-US" sz="16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114800" y="1828800"/>
              <a:ext cx="1066800" cy="584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/>
            <a:lstStyle/>
            <a:p>
              <a:r>
                <a:rPr lang="en-US" sz="1600" smtClean="0">
                  <a:solidFill>
                    <a:srgbClr val="000000"/>
                  </a:solidFill>
                  <a:latin typeface="Arial" charset="0"/>
                </a:rPr>
                <a:t>Design</a:t>
              </a:r>
              <a:endParaRPr 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6.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kế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?</a:t>
            </a:r>
          </a:p>
          <a:p>
            <a:pPr lvl="2"/>
            <a:r>
              <a:rPr lang="en-US" sz="1800" dirty="0" err="1">
                <a:latin typeface="Arial" pitchFamily="34" charset="0"/>
                <a:cs typeface="Arial" pitchFamily="34" charset="0"/>
              </a:rPr>
              <a:t>Họ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UI</a:t>
            </a:r>
          </a:p>
          <a:p>
            <a:pPr lvl="2"/>
            <a:r>
              <a:rPr lang="en-US" sz="18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họ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1800" dirty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tắc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tránh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lỗi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“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ngớ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ngẩn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lựa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đặt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coding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mẫu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1800" dirty="0" err="1">
                <a:latin typeface="Arial" pitchFamily="34" charset="0"/>
                <a:cs typeface="Arial" pitchFamily="34" charset="0"/>
              </a:rPr>
              <a:t>Giấy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cụ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giá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Thử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mẫu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1800" dirty="0">
                <a:latin typeface="Arial" pitchFamily="34" charset="0"/>
                <a:cs typeface="Arial" pitchFamily="34" charset="0"/>
              </a:rPr>
              <a:t>Heuristics,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Phòng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thí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sát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dụng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dirty="0"/>
              <a:t>. </a:t>
            </a:r>
            <a:r>
              <a:rPr lang="en-US" dirty="0" err="1" smtClean="0"/>
              <a:t>Tổng</a:t>
            </a:r>
            <a:r>
              <a:rPr lang="en-US" dirty="0"/>
              <a:t> </a:t>
            </a:r>
            <a:r>
              <a:rPr lang="en-US" dirty="0" err="1" smtClean="0"/>
              <a:t>kết</a:t>
            </a:r>
            <a:r>
              <a:rPr lang="en-US" dirty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Trả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lời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câu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hỏi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?"</a:t>
            </a: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yếu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chuẩn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đích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it-IT" sz="2400" b="0" dirty="0">
                <a:latin typeface="Arial" pitchFamily="34" charset="0"/>
                <a:cs typeface="Arial" pitchFamily="34" charset="0"/>
              </a:rPr>
              <a:t>Các nguyên tắc thiết kế hệ thống có tính sử dụng do </a:t>
            </a:r>
            <a:r>
              <a:rPr lang="it-IT" sz="2400" b="0" i="1" dirty="0">
                <a:latin typeface="Arial" pitchFamily="34" charset="0"/>
                <a:cs typeface="Arial" pitchFamily="34" charset="0"/>
              </a:rPr>
              <a:t>Don Norman </a:t>
            </a:r>
            <a:r>
              <a:rPr lang="it-IT" sz="2400" b="0" dirty="0">
                <a:latin typeface="Arial" pitchFamily="34" charset="0"/>
                <a:cs typeface="Arial" pitchFamily="34" charset="0"/>
              </a:rPr>
              <a:t>đề xuất.</a:t>
            </a:r>
          </a:p>
          <a:p>
            <a:r>
              <a:rPr lang="it-IT" sz="2400" b="0" dirty="0">
                <a:latin typeface="Arial" pitchFamily="34" charset="0"/>
                <a:cs typeface="Arial" pitchFamily="34" charset="0"/>
              </a:rPr>
              <a:t>Qui trình thiết kế lặp để tạo ra hệ thống tương tác có tính sử dụng.</a:t>
            </a: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trọng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an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ninh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kích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thước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cậy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tuân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thủ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chuẩn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8989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23975"/>
            <a:ext cx="52292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4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/>
              <a:t> </a:t>
            </a:r>
            <a:r>
              <a:rPr lang="en-US"/>
              <a:t>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Ví</a:t>
            </a:r>
            <a:r>
              <a:rPr lang="en-US" b="0" dirty="0"/>
              <a:t> </a:t>
            </a:r>
            <a:r>
              <a:rPr lang="en-US" b="0" dirty="0" err="1"/>
              <a:t>dụ</a:t>
            </a:r>
            <a:r>
              <a:rPr lang="en-US" b="0" dirty="0"/>
              <a:t> Gimp (~Photoshop)</a:t>
            </a:r>
          </a:p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1576388"/>
            <a:ext cx="40862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WordArt 6"/>
          <p:cNvSpPr>
            <a:spLocks noChangeArrowheads="1" noChangeShapeType="1" noTextEdit="1"/>
          </p:cNvSpPr>
          <p:nvPr/>
        </p:nvSpPr>
        <p:spPr bwMode="gray">
          <a:xfrm>
            <a:off x="3581400" y="34290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963460-0769-411E-87EA-8CDCF060734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pic>
        <p:nvPicPr>
          <p:cNvPr id="6" name="Picture 2" descr="http://www.ictu.edu.vn/attachments/article/149/LogoICT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162800" cy="563563"/>
          </a:xfrm>
        </p:spPr>
        <p:txBody>
          <a:bodyPr/>
          <a:lstStyle/>
          <a:p>
            <a:pPr algn="ctr"/>
            <a:r>
              <a:rPr lang="en-US" sz="3600" dirty="0" smtClean="0"/>
              <a:t>1. </a:t>
            </a:r>
            <a:r>
              <a:rPr lang="en-US" sz="3600" dirty="0" err="1" smtClean="0"/>
              <a:t>Lỗi</a:t>
            </a:r>
            <a:r>
              <a:rPr lang="en-US" sz="3600" dirty="0"/>
              <a:t> </a:t>
            </a:r>
            <a:r>
              <a:rPr lang="en-US" sz="3600" dirty="0" err="1" smtClean="0"/>
              <a:t>thiết</a:t>
            </a:r>
            <a:r>
              <a:rPr lang="en-US" sz="3600" dirty="0"/>
              <a:t> </a:t>
            </a:r>
            <a:r>
              <a:rPr lang="en-US" sz="3600" dirty="0" err="1" smtClean="0"/>
              <a:t>kế</a:t>
            </a:r>
            <a:r>
              <a:rPr lang="en-US" sz="3600" dirty="0" smtClean="0"/>
              <a:t> UI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848600" cy="5029200"/>
          </a:xfrm>
        </p:spPr>
        <p:txBody>
          <a:bodyPr/>
          <a:lstStyle/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pic>
        <p:nvPicPr>
          <p:cNvPr id="8" name="Picture 7" descr="click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453" y="1524000"/>
            <a:ext cx="4592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lickal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7490" y="2514600"/>
            <a:ext cx="542740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/>
              <a:t> </a:t>
            </a:r>
            <a:r>
              <a:rPr lang="en-US" dirty="0" err="1" smtClean="0"/>
              <a:t>tính</a:t>
            </a:r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96200" cy="5029200"/>
          </a:xfrm>
        </p:spPr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Usability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trọng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tác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GUI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Web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chuẩn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: ISO </a:t>
            </a:r>
            <a:r>
              <a:rPr lang="it-IT" sz="2400" b="0" dirty="0">
                <a:latin typeface="Arial" pitchFamily="34" charset="0"/>
                <a:cs typeface="Arial" pitchFamily="34" charset="0"/>
              </a:rPr>
              <a:t>9241-11 (1998), ISO/IEC 9126 (2001), IEEE Std.610.12 (1990)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khái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niệm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Metrics for Usability Standards in Computing –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MUSiC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(1997)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ISO </a:t>
            </a:r>
            <a:r>
              <a:rPr lang="it-IT" sz="2400" b="0" dirty="0">
                <a:latin typeface="Arial" pitchFamily="34" charset="0"/>
                <a:cs typeface="Arial" pitchFamily="34" charset="0"/>
              </a:rPr>
              <a:t>9241-11: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u="sng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phạm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vi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user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quả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(effectiveness)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suất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(efficiency)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thỏa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mãn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ngữ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cảnh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/>
              <a:t> </a:t>
            </a:r>
            <a:r>
              <a:rPr lang="en-US" sz="2800" dirty="0" err="1" smtClean="0"/>
              <a:t>khái</a:t>
            </a:r>
            <a:r>
              <a:rPr lang="en-US" sz="2800" dirty="0"/>
              <a:t> </a:t>
            </a:r>
            <a:r>
              <a:rPr lang="en-US" sz="2800" dirty="0" err="1" smtClean="0"/>
              <a:t>niệm</a:t>
            </a:r>
            <a:r>
              <a:rPr lang="en-US" sz="2800" dirty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7924800" cy="5248275"/>
          </a:xfrm>
        </p:spPr>
        <p:txBody>
          <a:bodyPr/>
          <a:lstStyle/>
          <a:p>
            <a:pPr lvl="1"/>
            <a:r>
              <a:rPr lang="en-US" sz="2000" i="1" dirty="0" err="1"/>
              <a:t>Mục</a:t>
            </a:r>
            <a:r>
              <a:rPr lang="en-US" sz="2000" i="1" dirty="0"/>
              <a:t> </a:t>
            </a:r>
            <a:r>
              <a:rPr lang="en-US" sz="2000" i="1" dirty="0" err="1"/>
              <a:t>tiêu</a:t>
            </a:r>
            <a:r>
              <a:rPr lang="en-US" sz="2000" i="1" dirty="0"/>
              <a:t> (Goal)</a:t>
            </a:r>
            <a:r>
              <a:rPr lang="en-US" sz="2000" dirty="0"/>
              <a:t>: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.</a:t>
            </a:r>
          </a:p>
          <a:p>
            <a:pPr lvl="1"/>
            <a:r>
              <a:rPr lang="en-US" sz="2000" i="1" dirty="0"/>
              <a:t>Effectiveness</a:t>
            </a:r>
            <a:r>
              <a:rPr lang="en-US" sz="2000" dirty="0"/>
              <a:t>: </a:t>
            </a:r>
            <a:r>
              <a:rPr lang="en-US" sz="2000" dirty="0" err="1"/>
              <a:t>Đem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.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(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). </a:t>
            </a:r>
          </a:p>
          <a:p>
            <a:pPr lvl="2"/>
            <a:r>
              <a:rPr lang="en-US" sz="1800" dirty="0"/>
              <a:t>“</a:t>
            </a:r>
            <a:r>
              <a:rPr lang="en-US" sz="1800" i="1" dirty="0"/>
              <a:t>Doing the right things</a:t>
            </a:r>
            <a:r>
              <a:rPr lang="en-US" sz="1800" dirty="0"/>
              <a:t>” – Must do what they are supported to do.</a:t>
            </a:r>
          </a:p>
          <a:p>
            <a:pPr lvl="1"/>
            <a:r>
              <a:rPr lang="en-US" sz="2000" i="1" dirty="0" err="1"/>
              <a:t>Hiệu</a:t>
            </a:r>
            <a:r>
              <a:rPr lang="en-US" sz="2000" i="1" dirty="0"/>
              <a:t> </a:t>
            </a:r>
            <a:r>
              <a:rPr lang="en-US" sz="2000" i="1" dirty="0" err="1"/>
              <a:t>suất</a:t>
            </a:r>
            <a:r>
              <a:rPr lang="en-US" sz="2000" i="1" dirty="0"/>
              <a:t> (Efficiency)</a:t>
            </a:r>
            <a:r>
              <a:rPr lang="en-US" sz="2000" dirty="0"/>
              <a:t>: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hao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.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đo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cố</a:t>
            </a:r>
            <a:r>
              <a:rPr lang="en-US" sz="2000" dirty="0"/>
              <a:t> </a:t>
            </a:r>
            <a:r>
              <a:rPr lang="en-US" sz="2000" dirty="0" err="1"/>
              <a:t>gắng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ra.</a:t>
            </a:r>
            <a:r>
              <a:rPr lang="en-US" sz="2000" dirty="0"/>
              <a:t> </a:t>
            </a:r>
          </a:p>
          <a:p>
            <a:pPr lvl="2"/>
            <a:r>
              <a:rPr lang="en-US" sz="1800" dirty="0"/>
              <a:t>“</a:t>
            </a:r>
            <a:r>
              <a:rPr lang="en-US" sz="1800" i="1" dirty="0"/>
              <a:t>Doing the thing right</a:t>
            </a:r>
            <a:r>
              <a:rPr lang="en-US" sz="1800" dirty="0"/>
              <a:t>”. Must perform these specific tasks correctly.</a:t>
            </a:r>
          </a:p>
          <a:p>
            <a:pPr lvl="1"/>
            <a:r>
              <a:rPr lang="en-US" sz="2000" i="1" dirty="0" err="1"/>
              <a:t>Sự</a:t>
            </a:r>
            <a:r>
              <a:rPr lang="en-US" sz="2000" i="1" dirty="0"/>
              <a:t> </a:t>
            </a:r>
            <a:r>
              <a:rPr lang="en-US" sz="2000" i="1" dirty="0" err="1"/>
              <a:t>thỏa</a:t>
            </a:r>
            <a:r>
              <a:rPr lang="en-US" sz="2000" i="1" dirty="0"/>
              <a:t> </a:t>
            </a:r>
            <a:r>
              <a:rPr lang="en-US" sz="2000" i="1" dirty="0" err="1"/>
              <a:t>mãn</a:t>
            </a:r>
            <a:r>
              <a:rPr lang="en-US" sz="2000" dirty="0"/>
              <a:t>: </a:t>
            </a:r>
            <a:r>
              <a:rPr lang="en-GB" sz="2000" dirty="0" err="1"/>
              <a:t>Không</a:t>
            </a:r>
            <a:r>
              <a:rPr lang="en-GB" sz="2000" dirty="0"/>
              <a:t> </a:t>
            </a:r>
            <a:r>
              <a:rPr lang="en-GB" sz="2000" dirty="0" err="1"/>
              <a:t>bực</a:t>
            </a:r>
            <a:r>
              <a:rPr lang="en-GB" sz="2000" dirty="0"/>
              <a:t> </a:t>
            </a:r>
            <a:r>
              <a:rPr lang="en-GB" sz="2000" dirty="0" err="1"/>
              <a:t>dọc</a:t>
            </a:r>
            <a:r>
              <a:rPr lang="en-GB" sz="2000" dirty="0"/>
              <a:t>, lo </a:t>
            </a:r>
            <a:r>
              <a:rPr lang="en-GB" sz="2000" dirty="0" err="1"/>
              <a:t>lắng</a:t>
            </a:r>
            <a:r>
              <a:rPr lang="en-GB" sz="2000" dirty="0"/>
              <a:t> </a:t>
            </a:r>
            <a:r>
              <a:rPr lang="en-GB" sz="2000" dirty="0" err="1"/>
              <a:t>và</a:t>
            </a:r>
            <a:r>
              <a:rPr lang="en-GB" sz="2000" dirty="0"/>
              <a:t> </a:t>
            </a:r>
            <a:r>
              <a:rPr lang="en-GB" sz="2000" dirty="0" err="1"/>
              <a:t>có</a:t>
            </a:r>
            <a:r>
              <a:rPr lang="en-GB" sz="2000" dirty="0"/>
              <a:t> </a:t>
            </a:r>
            <a:r>
              <a:rPr lang="en-GB" sz="2000" dirty="0" err="1"/>
              <a:t>quan</a:t>
            </a:r>
            <a:r>
              <a:rPr lang="en-GB" sz="2000" dirty="0"/>
              <a:t> </a:t>
            </a:r>
            <a:r>
              <a:rPr lang="en-GB" sz="2000" dirty="0" err="1"/>
              <a:t>điểm</a:t>
            </a:r>
            <a:r>
              <a:rPr lang="en-GB" sz="2000" dirty="0"/>
              <a:t> </a:t>
            </a:r>
            <a:r>
              <a:rPr lang="en-GB" sz="2000" dirty="0" err="1"/>
              <a:t>tích</a:t>
            </a:r>
            <a:r>
              <a:rPr lang="en-GB" sz="2000" dirty="0"/>
              <a:t> </a:t>
            </a:r>
            <a:r>
              <a:rPr lang="en-GB" sz="2000" dirty="0" err="1"/>
              <a:t>cực</a:t>
            </a:r>
            <a:r>
              <a:rPr lang="en-GB" sz="2000" dirty="0"/>
              <a:t> </a:t>
            </a:r>
            <a:r>
              <a:rPr lang="en-GB" sz="2000" dirty="0" err="1"/>
              <a:t>với</a:t>
            </a:r>
            <a:r>
              <a:rPr lang="en-GB" sz="2000" dirty="0"/>
              <a:t> </a:t>
            </a:r>
            <a:r>
              <a:rPr lang="en-GB" sz="2000" dirty="0" err="1"/>
              <a:t>việc</a:t>
            </a:r>
            <a:r>
              <a:rPr lang="en-GB" sz="2000" dirty="0"/>
              <a:t> </a:t>
            </a:r>
            <a:r>
              <a:rPr lang="en-GB" sz="2000" dirty="0" err="1"/>
              <a:t>sử</a:t>
            </a:r>
            <a:r>
              <a:rPr lang="en-GB" sz="2000" dirty="0"/>
              <a:t> </a:t>
            </a:r>
            <a:r>
              <a:rPr lang="en-GB" sz="2000" dirty="0" err="1"/>
              <a:t>dụng</a:t>
            </a:r>
            <a:r>
              <a:rPr lang="en-GB" sz="2000" dirty="0"/>
              <a:t> </a:t>
            </a:r>
            <a:r>
              <a:rPr lang="en-GB" sz="2000" dirty="0" err="1"/>
              <a:t>sản</a:t>
            </a:r>
            <a:r>
              <a:rPr lang="en-GB" sz="2000" dirty="0"/>
              <a:t> </a:t>
            </a:r>
            <a:r>
              <a:rPr lang="en-GB" sz="2000" dirty="0" err="1"/>
              <a:t>phẩm</a:t>
            </a:r>
            <a:r>
              <a:rPr lang="en-GB" sz="2000" dirty="0"/>
              <a:t>.</a:t>
            </a:r>
            <a:endParaRPr lang="en-US" sz="2000" dirty="0"/>
          </a:p>
          <a:p>
            <a:pPr lvl="1"/>
            <a:r>
              <a:rPr lang="en-US" sz="2000" i="1" dirty="0" err="1"/>
              <a:t>Ngữ</a:t>
            </a:r>
            <a:r>
              <a:rPr lang="en-US" sz="2000" i="1" dirty="0"/>
              <a:t> </a:t>
            </a:r>
            <a:r>
              <a:rPr lang="en-US" sz="2000" i="1" dirty="0" err="1"/>
              <a:t>cảnh</a:t>
            </a:r>
            <a:r>
              <a:rPr lang="en-US" sz="2000" i="1" dirty="0"/>
              <a:t> </a:t>
            </a:r>
            <a:r>
              <a:rPr lang="en-US" sz="2000" i="1" dirty="0" err="1"/>
              <a:t>ứng</a:t>
            </a:r>
            <a:r>
              <a:rPr lang="en-US" sz="2000" i="1" dirty="0"/>
              <a:t> </a:t>
            </a:r>
            <a:r>
              <a:rPr lang="en-US" sz="2000" i="1" dirty="0" err="1"/>
              <a:t>dụng</a:t>
            </a:r>
            <a:r>
              <a:rPr lang="en-US" sz="2000" dirty="0"/>
              <a:t>: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,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,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(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r>
              <a:rPr lang="en-US" sz="2000" dirty="0"/>
              <a:t>,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,...),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, </a:t>
            </a:r>
            <a:r>
              <a:rPr lang="en-US" sz="2000" dirty="0" err="1"/>
              <a:t>xã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.</a:t>
            </a:r>
          </a:p>
          <a:p>
            <a:pPr lvl="1"/>
            <a:r>
              <a:rPr lang="en-US" sz="2000" i="1" dirty="0" err="1"/>
              <a:t>Nhiệm</a:t>
            </a:r>
            <a:r>
              <a:rPr lang="en-US" sz="2000" i="1" dirty="0"/>
              <a:t> </a:t>
            </a:r>
            <a:r>
              <a:rPr lang="en-US" sz="2000" i="1" dirty="0" err="1"/>
              <a:t>vụ</a:t>
            </a:r>
            <a:r>
              <a:rPr lang="en-US" sz="2000" i="1" dirty="0"/>
              <a:t> (task)</a:t>
            </a:r>
            <a:r>
              <a:rPr lang="en-US" sz="2000" dirty="0"/>
              <a:t>: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467600" cy="563563"/>
          </a:xfrm>
        </p:spPr>
        <p:txBody>
          <a:bodyPr/>
          <a:lstStyle/>
          <a:p>
            <a:pPr algn="ctr"/>
            <a:r>
              <a:rPr lang="en-US" sz="2800" dirty="0" err="1" smtClean="0"/>
              <a:t>Định</a:t>
            </a:r>
            <a:r>
              <a:rPr lang="en-US" sz="2800" dirty="0"/>
              <a:t> </a:t>
            </a:r>
            <a:r>
              <a:rPr lang="en-US" sz="2800" dirty="0" err="1" smtClean="0"/>
              <a:t>nghĩa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772400" cy="4876800"/>
          </a:xfrm>
        </p:spPr>
        <p:txBody>
          <a:bodyPr/>
          <a:lstStyle/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Framework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ISO 9241-11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Đặc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tả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quan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giữa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chúng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,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Khung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việc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hỗ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trợ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đánh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giá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sản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+mn-ea"/>
                <a:cs typeface="Arial" pitchFamily="34" charset="0"/>
              </a:rPr>
              <a:t>phẩm</a:t>
            </a:r>
            <a:endParaRPr lang="en-US" sz="2000" dirty="0"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pic>
        <p:nvPicPr>
          <p:cNvPr id="8" name="Picture 7" descr="Im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590799"/>
            <a:ext cx="6477000" cy="3866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/>
              <a:t>Khung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performance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): 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effectiveness + efficiency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thỏa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mãn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thỏa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mãn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tảng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so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sánh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cải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thiện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ngữ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cảnh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3.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5248275"/>
          </a:xfrm>
        </p:spPr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Khái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niệm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b="0" i="1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i="1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i="1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nhau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chuẩn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giả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do 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Nielsen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năm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1993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i="1" dirty="0">
                <a:latin typeface="Arial" pitchFamily="34" charset="0"/>
                <a:cs typeface="Arial" pitchFamily="34" charset="0"/>
              </a:rPr>
              <a:t>Effectiveness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đầy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đủ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đạt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trước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i="1" dirty="0">
                <a:latin typeface="Arial" pitchFamily="34" charset="0"/>
                <a:cs typeface="Arial" pitchFamily="34" charset="0"/>
              </a:rPr>
              <a:t>Learnability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?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i="1" dirty="0">
                <a:latin typeface="Arial" pitchFamily="34" charset="0"/>
                <a:cs typeface="Arial" pitchFamily="34" charset="0"/>
              </a:rPr>
              <a:t>Efficiency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nhanh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?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i="1" dirty="0">
                <a:latin typeface="Arial" pitchFamily="34" charset="0"/>
                <a:cs typeface="Arial" pitchFamily="34" charset="0"/>
              </a:rPr>
              <a:t>Memorability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nhớ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?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i="1" dirty="0">
                <a:latin typeface="Arial" pitchFamily="34" charset="0"/>
                <a:cs typeface="Arial" pitchFamily="34" charset="0"/>
              </a:rPr>
              <a:t>Errors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Ít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lỗi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xảy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vượt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qua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lỗi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?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i="1" dirty="0">
                <a:latin typeface="Arial" pitchFamily="34" charset="0"/>
                <a:cs typeface="Arial" pitchFamily="34" charset="0"/>
              </a:rPr>
              <a:t>Subjective Satisfaction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thích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thú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?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Thuộc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của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sử</a:t>
            </a:r>
            <a:r>
              <a:rPr lang="en-US" sz="2800" dirty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vi-VN" sz="2800" dirty="0"/>
              <a:t>được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0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chuẩn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nhau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  <a:p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Imag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808219"/>
            <a:ext cx="8610600" cy="4592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ong 1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 1</Template>
  <TotalTime>1763</TotalTime>
  <Words>2548</Words>
  <Application>Microsoft Office PowerPoint</Application>
  <PresentationFormat>On-screen Show (4:3)</PresentationFormat>
  <Paragraphs>308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Gulim</vt:lpstr>
      <vt:lpstr>Times New Roman</vt:lpstr>
      <vt:lpstr>Verdana</vt:lpstr>
      <vt:lpstr>Wingdings</vt:lpstr>
      <vt:lpstr>Chuong 1</vt:lpstr>
      <vt:lpstr>TÍNH SỬ DỤNG ĐƯỢC CỦA HỆ THỐNG</vt:lpstr>
      <vt:lpstr>Nội dung</vt:lpstr>
      <vt:lpstr>1. Lỗi thiết kế UI</vt:lpstr>
      <vt:lpstr>2. Định nghĩa tính sử dụng</vt:lpstr>
      <vt:lpstr>Các khái niệm liên quan</vt:lpstr>
      <vt:lpstr>Định nghĩa tính sử dụng</vt:lpstr>
      <vt:lpstr>Khung làm việc của tính sử dụng</vt:lpstr>
      <vt:lpstr>3. Thuộc tính của tính sử dụng</vt:lpstr>
      <vt:lpstr>Thuộc tính của tính sử dụng được</vt:lpstr>
      <vt:lpstr>Thuộc tính của tính sử dụng</vt:lpstr>
      <vt:lpstr>Thuộc tính của tính sử dụng</vt:lpstr>
      <vt:lpstr>Thuộc tính của tính sử dụng</vt:lpstr>
      <vt:lpstr>Thuộc tính của tính sử dụng</vt:lpstr>
      <vt:lpstr>Thuộc tính của tính sử dụng</vt:lpstr>
      <vt:lpstr>Thuộc tính của tính sử dụng</vt:lpstr>
      <vt:lpstr>4.Thiết kế hệ thống có tính sử dụng</vt:lpstr>
      <vt:lpstr>Nguyên lý thiết kế của Normal</vt:lpstr>
      <vt:lpstr>Nguyên lý thiết kế của Normal</vt:lpstr>
      <vt:lpstr>Nguyên lý thiết kế của Normal</vt:lpstr>
      <vt:lpstr>Nguyên lý thiết kế của Normal</vt:lpstr>
      <vt:lpstr>Nguyên lý thiết kế của Normal</vt:lpstr>
      <vt:lpstr>Nguyên lý thiết kế của Normal</vt:lpstr>
      <vt:lpstr>Nguyên lý thiết kế của Normal</vt:lpstr>
      <vt:lpstr>5. Kỹ nghệ hệ thống có tính sử dụng</vt:lpstr>
      <vt:lpstr>6. Tiến trình thiết kế UI</vt:lpstr>
      <vt:lpstr>7. Tổng kết bài</vt:lpstr>
      <vt:lpstr>Câu hỏi</vt:lpstr>
      <vt:lpstr>Câu hỏi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GIAO DiỆN PHẦN MỀM</dc:title>
  <dc:creator>NguyenPhuong</dc:creator>
  <cp:lastModifiedBy>MAYTINH</cp:lastModifiedBy>
  <cp:revision>195</cp:revision>
  <dcterms:created xsi:type="dcterms:W3CDTF">2013-12-17T08:29:44Z</dcterms:created>
  <dcterms:modified xsi:type="dcterms:W3CDTF">2018-07-12T04:03:16Z</dcterms:modified>
</cp:coreProperties>
</file>