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77" r:id="rId4"/>
    <p:sldId id="281" r:id="rId5"/>
    <p:sldId id="282" r:id="rId6"/>
    <p:sldId id="299" r:id="rId7"/>
    <p:sldId id="283" r:id="rId8"/>
    <p:sldId id="259" r:id="rId9"/>
    <p:sldId id="289" r:id="rId10"/>
    <p:sldId id="303" r:id="rId11"/>
    <p:sldId id="286" r:id="rId12"/>
    <p:sldId id="300" r:id="rId13"/>
    <p:sldId id="288" r:id="rId14"/>
    <p:sldId id="290" r:id="rId15"/>
    <p:sldId id="296" r:id="rId16"/>
    <p:sldId id="304" r:id="rId17"/>
    <p:sldId id="306" r:id="rId18"/>
    <p:sldId id="314" r:id="rId19"/>
    <p:sldId id="315" r:id="rId20"/>
    <p:sldId id="316" r:id="rId21"/>
    <p:sldId id="307" r:id="rId22"/>
    <p:sldId id="30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28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1649" autoAdjust="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44974-37E5-42DD-B699-A207BB7CBC2E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EA1E5-DC78-4E9A-8014-7B17B36B7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A1E5-DC78-4E9A-8014-7B17B36B7C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A1E5-DC78-4E9A-8014-7B17B36B7C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charset="0"/>
              </a:defRPr>
            </a:lvl1pPr>
          </a:lstStyle>
          <a:p>
            <a:fld id="{79963460-0769-411E-87EA-8CDCF06073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88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73B0D-3F4F-4C91-A5E9-CC7268E1A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82FBA-8B32-4465-94FB-184B2FFCF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C662C168-7E80-4176-84D4-365808851E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6AA7CD20-6E15-4B1D-A1C1-7545CAB68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BC178-54D5-4457-823E-9B8C72D04B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A2BDC-FBFF-4C73-AF02-84C3A733B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5FD7D-355B-4AF8-96DE-DFBCD48495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189F2-11E9-4E72-A9BA-A5FFC1DCC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9BEB-E592-40E5-9E39-8299A9B66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7EC5C-89CF-440B-B5A0-55934BC28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C073C-3A41-417F-B073-4F99A6F3C1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789AF-EC43-4DC2-AE19-5BEB90C119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6AEBF2EB-9587-4A7E-AB2E-4ADD824A10B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012825"/>
          </a:xfrm>
        </p:spPr>
        <p:txBody>
          <a:bodyPr/>
          <a:lstStyle/>
          <a:p>
            <a:pPr lvl="0">
              <a:defRPr/>
            </a:pPr>
            <a:r>
              <a:rPr lang="en-US" sz="2800" spc="-15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THIẾT </a:t>
            </a:r>
            <a:r>
              <a:rPr lang="en-US" sz="2800" spc="-15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KẾ HƯỚNG NGƯỜI SỬ DỤNG</a:t>
            </a:r>
            <a:endParaRPr lang="en-GB" sz="2800" spc="-1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err="1" smtClean="0"/>
              <a:t>Nguyễn</a:t>
            </a:r>
            <a:r>
              <a:rPr lang="en-US" sz="1800" dirty="0" smtClean="0"/>
              <a:t> Thu </a:t>
            </a:r>
            <a:r>
              <a:rPr lang="en-US" sz="1800" dirty="0" err="1" smtClean="0"/>
              <a:t>Phương</a:t>
            </a:r>
            <a:endParaRPr lang="en-US" sz="1800" dirty="0" smtClean="0"/>
          </a:p>
          <a:p>
            <a:r>
              <a:rPr lang="en-US" sz="1800" dirty="0" smtClean="0"/>
              <a:t>ntphuong@ictu.edu.vn</a:t>
            </a: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963460-0769-411E-87EA-8CDCF06073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25602" name="Picture 2" descr="http://www.ictu.edu.vn/attachments/article/149/LogoIC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48600" cy="563563"/>
          </a:xfrm>
        </p:spPr>
        <p:txBody>
          <a:bodyPr/>
          <a:lstStyle/>
          <a:p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mô</a:t>
            </a:r>
            <a:r>
              <a:rPr lang="en-US" sz="2800" dirty="0"/>
              <a:t> </a:t>
            </a:r>
            <a:r>
              <a:rPr lang="en-US" sz="2800" dirty="0" err="1" smtClean="0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triển</a:t>
            </a:r>
            <a:r>
              <a:rPr lang="en-US" sz="2800" dirty="0"/>
              <a:t>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Rational Unified Process - RUP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2002596"/>
            <a:ext cx="6934199" cy="439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05400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vòng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RUP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Khởi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đầu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Xác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nghiệp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Chi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tiết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trưng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trúc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dựng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phẩm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khai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sản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phẩm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kumimoji="1"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en-US" sz="20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8200" y="1854326"/>
            <a:ext cx="8153400" cy="591276"/>
            <a:chOff x="628650" y="1539149"/>
            <a:chExt cx="8153400" cy="59127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628650" y="1549400"/>
              <a:ext cx="8153400" cy="568325"/>
            </a:xfrm>
            <a:prstGeom prst="rect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0000C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28650" y="1539149"/>
              <a:ext cx="8153400" cy="568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076450" y="1549400"/>
              <a:ext cx="0" cy="57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905250" y="1549400"/>
              <a:ext cx="0" cy="581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6648450" y="1549400"/>
              <a:ext cx="0" cy="581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831850" y="1625600"/>
              <a:ext cx="10287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 Narrow" pitchFamily="34" charset="0"/>
                </a:rPr>
                <a:t>Inception</a:t>
              </a:r>
              <a:endPara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343150" y="1625600"/>
              <a:ext cx="12382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latin typeface="Arial Narrow" pitchFamily="34" charset="0"/>
                </a:rPr>
                <a:t>Elaboration</a:t>
              </a:r>
              <a:endPara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562475" y="1625600"/>
              <a:ext cx="13541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Construction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042150" y="1639888"/>
              <a:ext cx="10985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bg1"/>
                  </a:solidFill>
                  <a:latin typeface="Arial Narrow" pitchFamily="34" charset="0"/>
                </a:rPr>
                <a:t>Transition</a:t>
              </a:r>
              <a:endPara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933450" y="2575777"/>
            <a:ext cx="7772400" cy="366713"/>
            <a:chOff x="392" y="1672"/>
            <a:chExt cx="4888" cy="190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80" y="1680"/>
              <a:ext cx="4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92" y="1672"/>
              <a:ext cx="338" cy="190"/>
            </a:xfrm>
            <a:prstGeom prst="rect">
              <a:avLst/>
            </a:prstGeom>
            <a:noFill/>
            <a:ln w="349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>
                  <a:latin typeface="Arial Narrow" pitchFamily="34" charset="0"/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rủi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mềm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5800" y="2101850"/>
            <a:ext cx="8077200" cy="3841750"/>
            <a:chOff x="685800" y="1981200"/>
            <a:chExt cx="8077200" cy="384175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85800" y="1981200"/>
              <a:ext cx="8077200" cy="3841750"/>
            </a:xfrm>
            <a:prstGeom prst="rect">
              <a:avLst/>
            </a:prstGeom>
            <a:solidFill>
              <a:srgbClr val="FBFEBE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1812347" y="2243138"/>
              <a:ext cx="1805" cy="2576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37622" y="4826000"/>
              <a:ext cx="6367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60215" y="3648075"/>
              <a:ext cx="1081413" cy="552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247650" tIns="123825" rIns="247650" bIns="123825">
              <a:spAutoFit/>
            </a:bodyPr>
            <a:lstStyle/>
            <a:p>
              <a:pPr algn="r" defTabSz="3700463" eaLnBrk="0" hangingPunct="0"/>
              <a:r>
                <a:rPr lang="en-US">
                  <a:solidFill>
                    <a:schemeClr val="folHlink"/>
                  </a:solidFill>
                </a:rPr>
                <a:t>Risk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531570" y="4516438"/>
              <a:ext cx="1346802" cy="3016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87312" tIns="42862" rIns="87312" bIns="42862">
              <a:spAutoFit/>
            </a:bodyPr>
            <a:lstStyle/>
            <a:p>
              <a:pPr defTabSz="858838" eaLnBrk="0" hangingPunct="0"/>
              <a:r>
                <a:rPr lang="en-US" sz="1400">
                  <a:solidFill>
                    <a:schemeClr val="folHlink"/>
                  </a:solidFill>
                </a:rPr>
                <a:t>Transition</a:t>
              </a: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859287" y="2322513"/>
              <a:ext cx="6111158" cy="2316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63" y="0"/>
                </a:cxn>
                <a:cxn ang="0">
                  <a:pos x="90" y="0"/>
                </a:cxn>
                <a:cxn ang="0">
                  <a:pos x="117" y="0"/>
                </a:cxn>
                <a:cxn ang="0">
                  <a:pos x="144" y="9"/>
                </a:cxn>
                <a:cxn ang="0">
                  <a:pos x="306" y="108"/>
                </a:cxn>
                <a:cxn ang="0">
                  <a:pos x="333" y="135"/>
                </a:cxn>
                <a:cxn ang="0">
                  <a:pos x="378" y="171"/>
                </a:cxn>
                <a:cxn ang="0">
                  <a:pos x="432" y="207"/>
                </a:cxn>
                <a:cxn ang="0">
                  <a:pos x="486" y="243"/>
                </a:cxn>
                <a:cxn ang="0">
                  <a:pos x="612" y="378"/>
                </a:cxn>
                <a:cxn ang="0">
                  <a:pos x="801" y="585"/>
                </a:cxn>
                <a:cxn ang="0">
                  <a:pos x="873" y="693"/>
                </a:cxn>
                <a:cxn ang="0">
                  <a:pos x="918" y="729"/>
                </a:cxn>
                <a:cxn ang="0">
                  <a:pos x="1071" y="837"/>
                </a:cxn>
                <a:cxn ang="0">
                  <a:pos x="1125" y="873"/>
                </a:cxn>
                <a:cxn ang="0">
                  <a:pos x="1161" y="900"/>
                </a:cxn>
                <a:cxn ang="0">
                  <a:pos x="1197" y="927"/>
                </a:cxn>
                <a:cxn ang="0">
                  <a:pos x="1314" y="999"/>
                </a:cxn>
                <a:cxn ang="0">
                  <a:pos x="1350" y="1026"/>
                </a:cxn>
                <a:cxn ang="0">
                  <a:pos x="1404" y="1071"/>
                </a:cxn>
                <a:cxn ang="0">
                  <a:pos x="1476" y="1107"/>
                </a:cxn>
                <a:cxn ang="0">
                  <a:pos x="1629" y="1143"/>
                </a:cxn>
                <a:cxn ang="0">
                  <a:pos x="1728" y="1170"/>
                </a:cxn>
                <a:cxn ang="0">
                  <a:pos x="1782" y="1179"/>
                </a:cxn>
                <a:cxn ang="0">
                  <a:pos x="1854" y="1188"/>
                </a:cxn>
                <a:cxn ang="0">
                  <a:pos x="1926" y="1206"/>
                </a:cxn>
                <a:cxn ang="0">
                  <a:pos x="2043" y="1224"/>
                </a:cxn>
                <a:cxn ang="0">
                  <a:pos x="2169" y="1242"/>
                </a:cxn>
                <a:cxn ang="0">
                  <a:pos x="2295" y="1260"/>
                </a:cxn>
                <a:cxn ang="0">
                  <a:pos x="2331" y="1269"/>
                </a:cxn>
                <a:cxn ang="0">
                  <a:pos x="2457" y="1296"/>
                </a:cxn>
                <a:cxn ang="0">
                  <a:pos x="2547" y="1323"/>
                </a:cxn>
                <a:cxn ang="0">
                  <a:pos x="2637" y="1350"/>
                </a:cxn>
                <a:cxn ang="0">
                  <a:pos x="2745" y="1368"/>
                </a:cxn>
                <a:cxn ang="0">
                  <a:pos x="2898" y="1395"/>
                </a:cxn>
                <a:cxn ang="0">
                  <a:pos x="2952" y="1404"/>
                </a:cxn>
                <a:cxn ang="0">
                  <a:pos x="3276" y="1440"/>
                </a:cxn>
                <a:cxn ang="0">
                  <a:pos x="3348" y="1449"/>
                </a:cxn>
                <a:cxn ang="0">
                  <a:pos x="3384" y="1458"/>
                </a:cxn>
              </a:cxnLst>
              <a:rect l="0" t="0" r="r" b="b"/>
              <a:pathLst>
                <a:path w="3385" h="1459">
                  <a:moveTo>
                    <a:pt x="0" y="0"/>
                  </a:moveTo>
                  <a:lnTo>
                    <a:pt x="27" y="0"/>
                  </a:lnTo>
                  <a:lnTo>
                    <a:pt x="63" y="0"/>
                  </a:lnTo>
                  <a:lnTo>
                    <a:pt x="90" y="0"/>
                  </a:lnTo>
                  <a:lnTo>
                    <a:pt x="117" y="0"/>
                  </a:lnTo>
                  <a:lnTo>
                    <a:pt x="144" y="9"/>
                  </a:lnTo>
                  <a:lnTo>
                    <a:pt x="306" y="108"/>
                  </a:lnTo>
                  <a:lnTo>
                    <a:pt x="333" y="135"/>
                  </a:lnTo>
                  <a:lnTo>
                    <a:pt x="378" y="171"/>
                  </a:lnTo>
                  <a:lnTo>
                    <a:pt x="432" y="207"/>
                  </a:lnTo>
                  <a:lnTo>
                    <a:pt x="486" y="243"/>
                  </a:lnTo>
                  <a:lnTo>
                    <a:pt x="612" y="378"/>
                  </a:lnTo>
                  <a:lnTo>
                    <a:pt x="801" y="585"/>
                  </a:lnTo>
                  <a:lnTo>
                    <a:pt x="873" y="693"/>
                  </a:lnTo>
                  <a:lnTo>
                    <a:pt x="918" y="729"/>
                  </a:lnTo>
                  <a:lnTo>
                    <a:pt x="1071" y="837"/>
                  </a:lnTo>
                  <a:lnTo>
                    <a:pt x="1125" y="873"/>
                  </a:lnTo>
                  <a:lnTo>
                    <a:pt x="1161" y="900"/>
                  </a:lnTo>
                  <a:lnTo>
                    <a:pt x="1197" y="927"/>
                  </a:lnTo>
                  <a:lnTo>
                    <a:pt x="1314" y="999"/>
                  </a:lnTo>
                  <a:lnTo>
                    <a:pt x="1350" y="1026"/>
                  </a:lnTo>
                  <a:lnTo>
                    <a:pt x="1404" y="1071"/>
                  </a:lnTo>
                  <a:lnTo>
                    <a:pt x="1476" y="1107"/>
                  </a:lnTo>
                  <a:lnTo>
                    <a:pt x="1629" y="1143"/>
                  </a:lnTo>
                  <a:lnTo>
                    <a:pt x="1728" y="1170"/>
                  </a:lnTo>
                  <a:lnTo>
                    <a:pt x="1782" y="1179"/>
                  </a:lnTo>
                  <a:lnTo>
                    <a:pt x="1854" y="1188"/>
                  </a:lnTo>
                  <a:lnTo>
                    <a:pt x="1926" y="1206"/>
                  </a:lnTo>
                  <a:lnTo>
                    <a:pt x="2043" y="1224"/>
                  </a:lnTo>
                  <a:lnTo>
                    <a:pt x="2169" y="1242"/>
                  </a:lnTo>
                  <a:lnTo>
                    <a:pt x="2295" y="1260"/>
                  </a:lnTo>
                  <a:lnTo>
                    <a:pt x="2331" y="1269"/>
                  </a:lnTo>
                  <a:lnTo>
                    <a:pt x="2457" y="1296"/>
                  </a:lnTo>
                  <a:lnTo>
                    <a:pt x="2547" y="1323"/>
                  </a:lnTo>
                  <a:lnTo>
                    <a:pt x="2637" y="1350"/>
                  </a:lnTo>
                  <a:lnTo>
                    <a:pt x="2745" y="1368"/>
                  </a:lnTo>
                  <a:lnTo>
                    <a:pt x="2898" y="1395"/>
                  </a:lnTo>
                  <a:lnTo>
                    <a:pt x="2952" y="1404"/>
                  </a:lnTo>
                  <a:lnTo>
                    <a:pt x="3276" y="1440"/>
                  </a:lnTo>
                  <a:lnTo>
                    <a:pt x="3348" y="1449"/>
                  </a:lnTo>
                  <a:lnTo>
                    <a:pt x="3384" y="1458"/>
                  </a:lnTo>
                </a:path>
              </a:pathLst>
            </a:custGeom>
            <a:noFill/>
            <a:ln w="25400" cap="rnd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33307" y="2439988"/>
              <a:ext cx="994756" cy="282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9850" tIns="34925" rIns="69850" bIns="34925">
              <a:spAutoFit/>
            </a:bodyPr>
            <a:lstStyle/>
            <a:p>
              <a:pPr defTabSz="549275" eaLnBrk="0" hangingPunct="0"/>
              <a:r>
                <a:rPr lang="en-US" sz="1400">
                  <a:solidFill>
                    <a:schemeClr val="folHlink"/>
                  </a:solidFill>
                </a:rPr>
                <a:t>Inception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74692" y="2994025"/>
              <a:ext cx="1162655" cy="282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9850" tIns="34925" rIns="69850" bIns="34925">
              <a:spAutoFit/>
            </a:bodyPr>
            <a:lstStyle/>
            <a:p>
              <a:pPr defTabSz="549275" eaLnBrk="0" hangingPunct="0"/>
              <a:r>
                <a:rPr lang="en-US" sz="1400">
                  <a:solidFill>
                    <a:schemeClr val="folHlink"/>
                  </a:solidFill>
                </a:rPr>
                <a:t>Elaboration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365132" y="3784600"/>
              <a:ext cx="1312500" cy="2984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87312" tIns="42862" rIns="87312" bIns="42862">
              <a:spAutoFit/>
            </a:bodyPr>
            <a:lstStyle/>
            <a:p>
              <a:pPr defTabSz="858838" eaLnBrk="0" hangingPunct="0"/>
              <a:r>
                <a:rPr lang="en-US" sz="1400">
                  <a:solidFill>
                    <a:schemeClr val="folHlink"/>
                  </a:solidFill>
                </a:rPr>
                <a:t>Construction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817763" y="4832350"/>
              <a:ext cx="5600240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796099" y="4806950"/>
              <a:ext cx="848521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Preliminary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65184" y="4814888"/>
              <a:ext cx="743810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Architect.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200400" y="4819650"/>
              <a:ext cx="743810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algn="ctr" defTabSz="422275" eaLnBrk="0" hangingPunct="0"/>
              <a:r>
                <a:rPr lang="en-US" sz="1000">
                  <a:solidFill>
                    <a:schemeClr val="folHlink"/>
                  </a:solidFill>
                </a:rPr>
                <a:t>Architect.</a:t>
              </a:r>
            </a:p>
            <a:p>
              <a:pPr algn="ctr"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962536" y="4806950"/>
              <a:ext cx="687844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Devel. 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628716" y="4806950"/>
              <a:ext cx="687844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Devel. 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309338" y="4806950"/>
              <a:ext cx="687844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Devel. 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5915940" y="4802188"/>
              <a:ext cx="772696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Transition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685026" y="4806950"/>
              <a:ext cx="772696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1912" tIns="31750" rIns="61912" bIns="31750">
              <a:spAutoFit/>
            </a:bodyPr>
            <a:lstStyle/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Transition</a:t>
              </a:r>
            </a:p>
            <a:p>
              <a:pPr defTabSz="422275" eaLnBrk="0" hangingPunct="0"/>
              <a:r>
                <a:rPr lang="en-US" sz="1000">
                  <a:solidFill>
                    <a:schemeClr val="folHlink"/>
                  </a:solidFill>
                </a:rPr>
                <a:t>Iteration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581433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265666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919208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4634132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296700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955658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623643" y="4837113"/>
              <a:ext cx="0" cy="319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7428836" y="5149850"/>
              <a:ext cx="76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7389118" y="4827588"/>
              <a:ext cx="949622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000">
                  <a:solidFill>
                    <a:schemeClr val="folHlink"/>
                  </a:solidFill>
                </a:rPr>
                <a:t>Post-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000">
                  <a:solidFill>
                    <a:schemeClr val="folHlink"/>
                  </a:solidFill>
                </a:rPr>
                <a:t>deployment</a:t>
              </a: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1814153" y="2297113"/>
              <a:ext cx="6100326" cy="2335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4"/>
                </a:cxn>
                <a:cxn ang="0">
                  <a:pos x="135" y="4"/>
                </a:cxn>
                <a:cxn ang="0">
                  <a:pos x="209" y="4"/>
                </a:cxn>
                <a:cxn ang="0">
                  <a:pos x="268" y="4"/>
                </a:cxn>
                <a:cxn ang="0">
                  <a:pos x="342" y="4"/>
                </a:cxn>
                <a:cxn ang="0">
                  <a:pos x="1172" y="18"/>
                </a:cxn>
                <a:cxn ang="0">
                  <a:pos x="1201" y="18"/>
                </a:cxn>
                <a:cxn ang="0">
                  <a:pos x="1231" y="18"/>
                </a:cxn>
                <a:cxn ang="0">
                  <a:pos x="1440" y="39"/>
                </a:cxn>
                <a:cxn ang="0">
                  <a:pos x="1587" y="93"/>
                </a:cxn>
                <a:cxn ang="0">
                  <a:pos x="1801" y="211"/>
                </a:cxn>
                <a:cxn ang="0">
                  <a:pos x="1831" y="241"/>
                </a:cxn>
                <a:cxn ang="0">
                  <a:pos x="1853" y="263"/>
                </a:cxn>
                <a:cxn ang="0">
                  <a:pos x="2001" y="418"/>
                </a:cxn>
                <a:cxn ang="0">
                  <a:pos x="2031" y="441"/>
                </a:cxn>
                <a:cxn ang="0">
                  <a:pos x="2142" y="522"/>
                </a:cxn>
                <a:cxn ang="0">
                  <a:pos x="2164" y="544"/>
                </a:cxn>
                <a:cxn ang="0">
                  <a:pos x="2313" y="685"/>
                </a:cxn>
                <a:cxn ang="0">
                  <a:pos x="2342" y="715"/>
                </a:cxn>
                <a:cxn ang="0">
                  <a:pos x="2409" y="789"/>
                </a:cxn>
                <a:cxn ang="0">
                  <a:pos x="2594" y="1004"/>
                </a:cxn>
                <a:cxn ang="0">
                  <a:pos x="2705" y="1130"/>
                </a:cxn>
                <a:cxn ang="0">
                  <a:pos x="2787" y="1248"/>
                </a:cxn>
                <a:cxn ang="0">
                  <a:pos x="2846" y="1344"/>
                </a:cxn>
                <a:cxn ang="0">
                  <a:pos x="2868" y="1367"/>
                </a:cxn>
                <a:cxn ang="0">
                  <a:pos x="2920" y="1396"/>
                </a:cxn>
                <a:cxn ang="0">
                  <a:pos x="3378" y="1470"/>
                </a:cxn>
              </a:cxnLst>
              <a:rect l="0" t="0" r="r" b="b"/>
              <a:pathLst>
                <a:path w="3379" h="1471">
                  <a:moveTo>
                    <a:pt x="0" y="0"/>
                  </a:moveTo>
                  <a:lnTo>
                    <a:pt x="105" y="4"/>
                  </a:lnTo>
                  <a:lnTo>
                    <a:pt x="135" y="4"/>
                  </a:lnTo>
                  <a:lnTo>
                    <a:pt x="209" y="4"/>
                  </a:lnTo>
                  <a:lnTo>
                    <a:pt x="268" y="4"/>
                  </a:lnTo>
                  <a:lnTo>
                    <a:pt x="342" y="4"/>
                  </a:lnTo>
                  <a:lnTo>
                    <a:pt x="1172" y="18"/>
                  </a:lnTo>
                  <a:lnTo>
                    <a:pt x="1201" y="18"/>
                  </a:lnTo>
                  <a:lnTo>
                    <a:pt x="1231" y="18"/>
                  </a:lnTo>
                  <a:lnTo>
                    <a:pt x="1440" y="39"/>
                  </a:lnTo>
                  <a:lnTo>
                    <a:pt x="1587" y="93"/>
                  </a:lnTo>
                  <a:lnTo>
                    <a:pt x="1801" y="211"/>
                  </a:lnTo>
                  <a:lnTo>
                    <a:pt x="1831" y="241"/>
                  </a:lnTo>
                  <a:lnTo>
                    <a:pt x="1853" y="263"/>
                  </a:lnTo>
                  <a:lnTo>
                    <a:pt x="2001" y="418"/>
                  </a:lnTo>
                  <a:lnTo>
                    <a:pt x="2031" y="441"/>
                  </a:lnTo>
                  <a:lnTo>
                    <a:pt x="2142" y="522"/>
                  </a:lnTo>
                  <a:lnTo>
                    <a:pt x="2164" y="544"/>
                  </a:lnTo>
                  <a:lnTo>
                    <a:pt x="2313" y="685"/>
                  </a:lnTo>
                  <a:lnTo>
                    <a:pt x="2342" y="715"/>
                  </a:lnTo>
                  <a:lnTo>
                    <a:pt x="2409" y="789"/>
                  </a:lnTo>
                  <a:lnTo>
                    <a:pt x="2594" y="1004"/>
                  </a:lnTo>
                  <a:lnTo>
                    <a:pt x="2705" y="1130"/>
                  </a:lnTo>
                  <a:lnTo>
                    <a:pt x="2787" y="1248"/>
                  </a:lnTo>
                  <a:lnTo>
                    <a:pt x="2846" y="1344"/>
                  </a:lnTo>
                  <a:lnTo>
                    <a:pt x="2868" y="1367"/>
                  </a:lnTo>
                  <a:lnTo>
                    <a:pt x="2920" y="1396"/>
                  </a:lnTo>
                  <a:lnTo>
                    <a:pt x="3378" y="147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5314754" y="2613025"/>
              <a:ext cx="1115715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/>
                <a:t>Waterfall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141267" y="5232400"/>
              <a:ext cx="834078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folHlink"/>
                  </a:solidFill>
                </a:rPr>
                <a:t>Time</a:t>
              </a: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5072835" y="5426075"/>
              <a:ext cx="1131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1512657" y="2706688"/>
              <a:ext cx="0" cy="1020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772400" cy="5105400"/>
          </a:xfrm>
        </p:spPr>
        <p:txBody>
          <a:bodyPr/>
          <a:lstStyle/>
          <a:p>
            <a:r>
              <a:rPr lang="en-GB" sz="24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xoáy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ốc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Boehm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029200" y="4383088"/>
            <a:ext cx="388620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1.  Task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analysis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phân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tích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nhiệm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vụ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2.  Design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sketches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Phác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thảo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thiết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kế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3.  Paper </a:t>
            </a:r>
            <a:r>
              <a:rPr lang="en-US" sz="1400" dirty="0">
                <a:solidFill>
                  <a:srgbClr val="000000"/>
                </a:solidFill>
              </a:rPr>
              <a:t>prototype (</a:t>
            </a:r>
            <a:r>
              <a:rPr lang="en-US" sz="1400" dirty="0" err="1" smtClean="0">
                <a:solidFill>
                  <a:srgbClr val="000000"/>
                </a:solidFill>
              </a:rPr>
              <a:t>mẫu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thử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giấy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4.  In-class user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testing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kiểm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thử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nhóm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5.  Computer </a:t>
            </a:r>
            <a:r>
              <a:rPr lang="en-US" sz="1400" dirty="0">
                <a:solidFill>
                  <a:srgbClr val="000000"/>
                </a:solidFill>
              </a:rPr>
              <a:t>prototype (</a:t>
            </a:r>
            <a:r>
              <a:rPr lang="en-US" sz="1400" dirty="0" err="1" smtClean="0">
                <a:solidFill>
                  <a:srgbClr val="000000"/>
                </a:solidFill>
              </a:rPr>
              <a:t>mẫu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thử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trên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máy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6.  Heuristic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evaluation (</a:t>
            </a:r>
            <a:r>
              <a:rPr lang="vi-VN" sz="1400" dirty="0" smtClean="0">
                <a:solidFill>
                  <a:srgbClr val="000000"/>
                </a:solidFill>
              </a:rPr>
              <a:t>đán</a:t>
            </a:r>
            <a:r>
              <a:rPr lang="en-US" sz="1400" dirty="0">
                <a:solidFill>
                  <a:srgbClr val="000000"/>
                </a:solidFill>
              </a:rPr>
              <a:t>h </a:t>
            </a:r>
            <a:r>
              <a:rPr lang="en-US" sz="1400" dirty="0" err="1" smtClean="0">
                <a:solidFill>
                  <a:srgbClr val="000000"/>
                </a:solidFill>
              </a:rPr>
              <a:t>giá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kinh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nghiệm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7. 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Implementation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thực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thi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8.  User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testing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kiểm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thử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ng</a:t>
            </a:r>
            <a:r>
              <a:rPr lang="vi-VN" sz="1400" dirty="0" smtClean="0">
                <a:solidFill>
                  <a:srgbClr val="000000"/>
                </a:solidFill>
              </a:rPr>
              <a:t>ười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dùng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724400" y="1905000"/>
            <a:ext cx="3886199" cy="2286000"/>
            <a:chOff x="755" y="1392"/>
            <a:chExt cx="2448" cy="1440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48" y="1605"/>
              <a:ext cx="1395" cy="1118"/>
              <a:chOff x="2886" y="2081"/>
              <a:chExt cx="2325" cy="1895"/>
            </a:xfrm>
          </p:grpSpPr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4127" y="2081"/>
                <a:ext cx="0" cy="9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9"/>
                  </a:cxn>
                </a:cxnLst>
                <a:rect l="0" t="0" r="r" b="b"/>
                <a:pathLst>
                  <a:path h="909">
                    <a:moveTo>
                      <a:pt x="0" y="0"/>
                    </a:moveTo>
                    <a:lnTo>
                      <a:pt x="0" y="909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3141" y="2990"/>
                <a:ext cx="986" cy="814"/>
              </a:xfrm>
              <a:custGeom>
                <a:avLst/>
                <a:gdLst/>
                <a:ahLst/>
                <a:cxnLst>
                  <a:cxn ang="0">
                    <a:pos x="986" y="0"/>
                  </a:cxn>
                  <a:cxn ang="0">
                    <a:pos x="0" y="814"/>
                  </a:cxn>
                </a:cxnLst>
                <a:rect l="0" t="0" r="r" b="b"/>
                <a:pathLst>
                  <a:path w="986" h="814">
                    <a:moveTo>
                      <a:pt x="986" y="0"/>
                    </a:moveTo>
                    <a:lnTo>
                      <a:pt x="0" y="814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4127" y="2990"/>
                <a:ext cx="986" cy="7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86" y="766"/>
                  </a:cxn>
                </a:cxnLst>
                <a:rect l="0" t="0" r="r" b="b"/>
                <a:pathLst>
                  <a:path w="986" h="766">
                    <a:moveTo>
                      <a:pt x="0" y="0"/>
                    </a:moveTo>
                    <a:lnTo>
                      <a:pt x="986" y="766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3222" y="2174"/>
                <a:ext cx="1747" cy="1802"/>
              </a:xfrm>
              <a:custGeom>
                <a:avLst/>
                <a:gdLst/>
                <a:ahLst/>
                <a:cxnLst>
                  <a:cxn ang="0">
                    <a:pos x="919" y="627"/>
                  </a:cxn>
                  <a:cxn ang="0">
                    <a:pos x="1037" y="682"/>
                  </a:cxn>
                  <a:cxn ang="0">
                    <a:pos x="1071" y="816"/>
                  </a:cxn>
                  <a:cxn ang="0">
                    <a:pos x="1053" y="949"/>
                  </a:cxn>
                  <a:cxn ang="0">
                    <a:pos x="919" y="1054"/>
                  </a:cxn>
                  <a:cxn ang="0">
                    <a:pos x="898" y="1057"/>
                  </a:cxn>
                  <a:cxn ang="0">
                    <a:pos x="803" y="1065"/>
                  </a:cxn>
                  <a:cxn ang="0">
                    <a:pos x="678" y="1012"/>
                  </a:cxn>
                  <a:cxn ang="0">
                    <a:pos x="646" y="825"/>
                  </a:cxn>
                  <a:cxn ang="0">
                    <a:pos x="649" y="730"/>
                  </a:cxn>
                  <a:cxn ang="0">
                    <a:pos x="714" y="525"/>
                  </a:cxn>
                  <a:cxn ang="0">
                    <a:pos x="855" y="393"/>
                  </a:cxn>
                  <a:cxn ang="0">
                    <a:pos x="951" y="382"/>
                  </a:cxn>
                  <a:cxn ang="0">
                    <a:pos x="987" y="384"/>
                  </a:cxn>
                  <a:cxn ang="0">
                    <a:pos x="1028" y="388"/>
                  </a:cxn>
                  <a:cxn ang="0">
                    <a:pos x="1123" y="397"/>
                  </a:cxn>
                  <a:cxn ang="0">
                    <a:pos x="1284" y="496"/>
                  </a:cxn>
                  <a:cxn ang="0">
                    <a:pos x="1355" y="702"/>
                  </a:cxn>
                  <a:cxn ang="0">
                    <a:pos x="1370" y="890"/>
                  </a:cxn>
                  <a:cxn ang="0">
                    <a:pos x="1293" y="1095"/>
                  </a:cxn>
                  <a:cxn ang="0">
                    <a:pos x="1127" y="1277"/>
                  </a:cxn>
                  <a:cxn ang="0">
                    <a:pos x="951" y="1371"/>
                  </a:cxn>
                  <a:cxn ang="0">
                    <a:pos x="845" y="1378"/>
                  </a:cxn>
                  <a:cxn ang="0">
                    <a:pos x="656" y="1352"/>
                  </a:cxn>
                  <a:cxn ang="0">
                    <a:pos x="543" y="1334"/>
                  </a:cxn>
                  <a:cxn ang="0">
                    <a:pos x="433" y="1317"/>
                  </a:cxn>
                  <a:cxn ang="0">
                    <a:pos x="278" y="1177"/>
                  </a:cxn>
                  <a:cxn ang="0">
                    <a:pos x="224" y="936"/>
                  </a:cxn>
                  <a:cxn ang="0">
                    <a:pos x="202" y="687"/>
                  </a:cxn>
                  <a:cxn ang="0">
                    <a:pos x="204" y="509"/>
                  </a:cxn>
                  <a:cxn ang="0">
                    <a:pos x="254" y="310"/>
                  </a:cxn>
                  <a:cxn ang="0">
                    <a:pos x="413" y="147"/>
                  </a:cxn>
                  <a:cxn ang="0">
                    <a:pos x="608" y="55"/>
                  </a:cxn>
                  <a:cxn ang="0">
                    <a:pos x="850" y="6"/>
                  </a:cxn>
                  <a:cxn ang="0">
                    <a:pos x="1027" y="0"/>
                  </a:cxn>
                  <a:cxn ang="0">
                    <a:pos x="1197" y="8"/>
                  </a:cxn>
                  <a:cxn ang="0">
                    <a:pos x="1394" y="42"/>
                  </a:cxn>
                  <a:cxn ang="0">
                    <a:pos x="1593" y="171"/>
                  </a:cxn>
                  <a:cxn ang="0">
                    <a:pos x="1688" y="401"/>
                  </a:cxn>
                  <a:cxn ang="0">
                    <a:pos x="1723" y="554"/>
                  </a:cxn>
                  <a:cxn ang="0">
                    <a:pos x="1747" y="739"/>
                  </a:cxn>
                  <a:cxn ang="0">
                    <a:pos x="1735" y="906"/>
                  </a:cxn>
                  <a:cxn ang="0">
                    <a:pos x="1720" y="1031"/>
                  </a:cxn>
                  <a:cxn ang="0">
                    <a:pos x="1675" y="1232"/>
                  </a:cxn>
                  <a:cxn ang="0">
                    <a:pos x="1566" y="1419"/>
                  </a:cxn>
                  <a:cxn ang="0">
                    <a:pos x="1400" y="1582"/>
                  </a:cxn>
                  <a:cxn ang="0">
                    <a:pos x="1270" y="1676"/>
                  </a:cxn>
                  <a:cxn ang="0">
                    <a:pos x="1097" y="1757"/>
                  </a:cxn>
                  <a:cxn ang="0">
                    <a:pos x="868" y="1796"/>
                  </a:cxn>
                  <a:cxn ang="0">
                    <a:pos x="716" y="1802"/>
                  </a:cxn>
                  <a:cxn ang="0">
                    <a:pos x="507" y="1785"/>
                  </a:cxn>
                  <a:cxn ang="0">
                    <a:pos x="283" y="1713"/>
                  </a:cxn>
                  <a:cxn ang="0">
                    <a:pos x="85" y="1594"/>
                  </a:cxn>
                </a:cxnLst>
                <a:rect l="0" t="0" r="r" b="b"/>
                <a:pathLst>
                  <a:path w="1747" h="1802">
                    <a:moveTo>
                      <a:pt x="905" y="624"/>
                    </a:moveTo>
                    <a:lnTo>
                      <a:pt x="912" y="626"/>
                    </a:lnTo>
                    <a:lnTo>
                      <a:pt x="919" y="627"/>
                    </a:lnTo>
                    <a:lnTo>
                      <a:pt x="927" y="629"/>
                    </a:lnTo>
                    <a:lnTo>
                      <a:pt x="987" y="645"/>
                    </a:lnTo>
                    <a:lnTo>
                      <a:pt x="1037" y="682"/>
                    </a:lnTo>
                    <a:lnTo>
                      <a:pt x="1062" y="743"/>
                    </a:lnTo>
                    <a:lnTo>
                      <a:pt x="1071" y="808"/>
                    </a:lnTo>
                    <a:lnTo>
                      <a:pt x="1071" y="816"/>
                    </a:lnTo>
                    <a:lnTo>
                      <a:pt x="1071" y="825"/>
                    </a:lnTo>
                    <a:lnTo>
                      <a:pt x="1066" y="885"/>
                    </a:lnTo>
                    <a:lnTo>
                      <a:pt x="1053" y="949"/>
                    </a:lnTo>
                    <a:lnTo>
                      <a:pt x="1030" y="1008"/>
                    </a:lnTo>
                    <a:lnTo>
                      <a:pt x="975" y="1045"/>
                    </a:lnTo>
                    <a:lnTo>
                      <a:pt x="919" y="1054"/>
                    </a:lnTo>
                    <a:lnTo>
                      <a:pt x="912" y="1055"/>
                    </a:lnTo>
                    <a:lnTo>
                      <a:pt x="905" y="1056"/>
                    </a:lnTo>
                    <a:lnTo>
                      <a:pt x="898" y="1057"/>
                    </a:lnTo>
                    <a:lnTo>
                      <a:pt x="890" y="1058"/>
                    </a:lnTo>
                    <a:lnTo>
                      <a:pt x="830" y="1064"/>
                    </a:lnTo>
                    <a:lnTo>
                      <a:pt x="803" y="1065"/>
                    </a:lnTo>
                    <a:lnTo>
                      <a:pt x="795" y="1064"/>
                    </a:lnTo>
                    <a:lnTo>
                      <a:pt x="729" y="1051"/>
                    </a:lnTo>
                    <a:lnTo>
                      <a:pt x="678" y="1012"/>
                    </a:lnTo>
                    <a:lnTo>
                      <a:pt x="656" y="950"/>
                    </a:lnTo>
                    <a:lnTo>
                      <a:pt x="649" y="886"/>
                    </a:lnTo>
                    <a:lnTo>
                      <a:pt x="646" y="825"/>
                    </a:lnTo>
                    <a:lnTo>
                      <a:pt x="646" y="809"/>
                    </a:lnTo>
                    <a:lnTo>
                      <a:pt x="646" y="793"/>
                    </a:lnTo>
                    <a:lnTo>
                      <a:pt x="649" y="730"/>
                    </a:lnTo>
                    <a:lnTo>
                      <a:pt x="661" y="659"/>
                    </a:lnTo>
                    <a:lnTo>
                      <a:pt x="684" y="591"/>
                    </a:lnTo>
                    <a:lnTo>
                      <a:pt x="714" y="525"/>
                    </a:lnTo>
                    <a:lnTo>
                      <a:pt x="751" y="467"/>
                    </a:lnTo>
                    <a:lnTo>
                      <a:pt x="800" y="419"/>
                    </a:lnTo>
                    <a:lnTo>
                      <a:pt x="855" y="393"/>
                    </a:lnTo>
                    <a:lnTo>
                      <a:pt x="917" y="382"/>
                    </a:lnTo>
                    <a:lnTo>
                      <a:pt x="939" y="382"/>
                    </a:lnTo>
                    <a:lnTo>
                      <a:pt x="951" y="382"/>
                    </a:lnTo>
                    <a:lnTo>
                      <a:pt x="963" y="383"/>
                    </a:lnTo>
                    <a:lnTo>
                      <a:pt x="975" y="383"/>
                    </a:lnTo>
                    <a:lnTo>
                      <a:pt x="987" y="384"/>
                    </a:lnTo>
                    <a:lnTo>
                      <a:pt x="1000" y="386"/>
                    </a:lnTo>
                    <a:lnTo>
                      <a:pt x="1014" y="387"/>
                    </a:lnTo>
                    <a:lnTo>
                      <a:pt x="1028" y="388"/>
                    </a:lnTo>
                    <a:lnTo>
                      <a:pt x="1043" y="389"/>
                    </a:lnTo>
                    <a:lnTo>
                      <a:pt x="1059" y="390"/>
                    </a:lnTo>
                    <a:lnTo>
                      <a:pt x="1123" y="397"/>
                    </a:lnTo>
                    <a:lnTo>
                      <a:pt x="1187" y="413"/>
                    </a:lnTo>
                    <a:lnTo>
                      <a:pt x="1243" y="444"/>
                    </a:lnTo>
                    <a:lnTo>
                      <a:pt x="1284" y="496"/>
                    </a:lnTo>
                    <a:lnTo>
                      <a:pt x="1311" y="553"/>
                    </a:lnTo>
                    <a:lnTo>
                      <a:pt x="1336" y="624"/>
                    </a:lnTo>
                    <a:lnTo>
                      <a:pt x="1355" y="702"/>
                    </a:lnTo>
                    <a:lnTo>
                      <a:pt x="1368" y="784"/>
                    </a:lnTo>
                    <a:lnTo>
                      <a:pt x="1372" y="864"/>
                    </a:lnTo>
                    <a:lnTo>
                      <a:pt x="1370" y="890"/>
                    </a:lnTo>
                    <a:lnTo>
                      <a:pt x="1359" y="960"/>
                    </a:lnTo>
                    <a:lnTo>
                      <a:pt x="1332" y="1027"/>
                    </a:lnTo>
                    <a:lnTo>
                      <a:pt x="1293" y="1095"/>
                    </a:lnTo>
                    <a:lnTo>
                      <a:pt x="1243" y="1161"/>
                    </a:lnTo>
                    <a:lnTo>
                      <a:pt x="1187" y="1223"/>
                    </a:lnTo>
                    <a:lnTo>
                      <a:pt x="1127" y="1277"/>
                    </a:lnTo>
                    <a:lnTo>
                      <a:pt x="1068" y="1322"/>
                    </a:lnTo>
                    <a:lnTo>
                      <a:pt x="1011" y="1353"/>
                    </a:lnTo>
                    <a:lnTo>
                      <a:pt x="951" y="1371"/>
                    </a:lnTo>
                    <a:lnTo>
                      <a:pt x="888" y="1378"/>
                    </a:lnTo>
                    <a:lnTo>
                      <a:pt x="867" y="1378"/>
                    </a:lnTo>
                    <a:lnTo>
                      <a:pt x="845" y="1378"/>
                    </a:lnTo>
                    <a:lnTo>
                      <a:pt x="780" y="1373"/>
                    </a:lnTo>
                    <a:lnTo>
                      <a:pt x="717" y="1363"/>
                    </a:lnTo>
                    <a:lnTo>
                      <a:pt x="656" y="1352"/>
                    </a:lnTo>
                    <a:lnTo>
                      <a:pt x="636" y="1348"/>
                    </a:lnTo>
                    <a:lnTo>
                      <a:pt x="617" y="1344"/>
                    </a:lnTo>
                    <a:lnTo>
                      <a:pt x="543" y="1334"/>
                    </a:lnTo>
                    <a:lnTo>
                      <a:pt x="524" y="1332"/>
                    </a:lnTo>
                    <a:lnTo>
                      <a:pt x="505" y="1330"/>
                    </a:lnTo>
                    <a:lnTo>
                      <a:pt x="433" y="1317"/>
                    </a:lnTo>
                    <a:lnTo>
                      <a:pt x="367" y="1290"/>
                    </a:lnTo>
                    <a:lnTo>
                      <a:pt x="311" y="1239"/>
                    </a:lnTo>
                    <a:lnTo>
                      <a:pt x="278" y="1177"/>
                    </a:lnTo>
                    <a:lnTo>
                      <a:pt x="252" y="1087"/>
                    </a:lnTo>
                    <a:lnTo>
                      <a:pt x="237" y="1015"/>
                    </a:lnTo>
                    <a:lnTo>
                      <a:pt x="224" y="936"/>
                    </a:lnTo>
                    <a:lnTo>
                      <a:pt x="214" y="853"/>
                    </a:lnTo>
                    <a:lnTo>
                      <a:pt x="207" y="769"/>
                    </a:lnTo>
                    <a:lnTo>
                      <a:pt x="202" y="687"/>
                    </a:lnTo>
                    <a:lnTo>
                      <a:pt x="200" y="610"/>
                    </a:lnTo>
                    <a:lnTo>
                      <a:pt x="201" y="574"/>
                    </a:lnTo>
                    <a:lnTo>
                      <a:pt x="204" y="509"/>
                    </a:lnTo>
                    <a:lnTo>
                      <a:pt x="214" y="431"/>
                    </a:lnTo>
                    <a:lnTo>
                      <a:pt x="231" y="365"/>
                    </a:lnTo>
                    <a:lnTo>
                      <a:pt x="254" y="310"/>
                    </a:lnTo>
                    <a:lnTo>
                      <a:pt x="295" y="248"/>
                    </a:lnTo>
                    <a:lnTo>
                      <a:pt x="348" y="195"/>
                    </a:lnTo>
                    <a:lnTo>
                      <a:pt x="413" y="147"/>
                    </a:lnTo>
                    <a:lnTo>
                      <a:pt x="470" y="112"/>
                    </a:lnTo>
                    <a:lnTo>
                      <a:pt x="535" y="81"/>
                    </a:lnTo>
                    <a:lnTo>
                      <a:pt x="608" y="55"/>
                    </a:lnTo>
                    <a:lnTo>
                      <a:pt x="685" y="33"/>
                    </a:lnTo>
                    <a:lnTo>
                      <a:pt x="766" y="17"/>
                    </a:lnTo>
                    <a:lnTo>
                      <a:pt x="850" y="6"/>
                    </a:lnTo>
                    <a:lnTo>
                      <a:pt x="934" y="1"/>
                    </a:lnTo>
                    <a:lnTo>
                      <a:pt x="995" y="0"/>
                    </a:lnTo>
                    <a:lnTo>
                      <a:pt x="1027" y="0"/>
                    </a:lnTo>
                    <a:lnTo>
                      <a:pt x="1060" y="0"/>
                    </a:lnTo>
                    <a:lnTo>
                      <a:pt x="1128" y="3"/>
                    </a:lnTo>
                    <a:lnTo>
                      <a:pt x="1197" y="8"/>
                    </a:lnTo>
                    <a:lnTo>
                      <a:pt x="1265" y="15"/>
                    </a:lnTo>
                    <a:lnTo>
                      <a:pt x="1332" y="27"/>
                    </a:lnTo>
                    <a:lnTo>
                      <a:pt x="1394" y="42"/>
                    </a:lnTo>
                    <a:lnTo>
                      <a:pt x="1476" y="72"/>
                    </a:lnTo>
                    <a:lnTo>
                      <a:pt x="1542" y="114"/>
                    </a:lnTo>
                    <a:lnTo>
                      <a:pt x="1593" y="171"/>
                    </a:lnTo>
                    <a:lnTo>
                      <a:pt x="1633" y="241"/>
                    </a:lnTo>
                    <a:lnTo>
                      <a:pt x="1664" y="319"/>
                    </a:lnTo>
                    <a:lnTo>
                      <a:pt x="1688" y="401"/>
                    </a:lnTo>
                    <a:lnTo>
                      <a:pt x="1707" y="481"/>
                    </a:lnTo>
                    <a:lnTo>
                      <a:pt x="1718" y="531"/>
                    </a:lnTo>
                    <a:lnTo>
                      <a:pt x="1723" y="554"/>
                    </a:lnTo>
                    <a:lnTo>
                      <a:pt x="1737" y="619"/>
                    </a:lnTo>
                    <a:lnTo>
                      <a:pt x="1744" y="680"/>
                    </a:lnTo>
                    <a:lnTo>
                      <a:pt x="1747" y="739"/>
                    </a:lnTo>
                    <a:lnTo>
                      <a:pt x="1747" y="758"/>
                    </a:lnTo>
                    <a:lnTo>
                      <a:pt x="1743" y="833"/>
                    </a:lnTo>
                    <a:lnTo>
                      <a:pt x="1735" y="906"/>
                    </a:lnTo>
                    <a:lnTo>
                      <a:pt x="1730" y="942"/>
                    </a:lnTo>
                    <a:lnTo>
                      <a:pt x="1728" y="960"/>
                    </a:lnTo>
                    <a:lnTo>
                      <a:pt x="1720" y="1031"/>
                    </a:lnTo>
                    <a:lnTo>
                      <a:pt x="1709" y="1100"/>
                    </a:lnTo>
                    <a:lnTo>
                      <a:pt x="1695" y="1167"/>
                    </a:lnTo>
                    <a:lnTo>
                      <a:pt x="1675" y="1232"/>
                    </a:lnTo>
                    <a:lnTo>
                      <a:pt x="1647" y="1296"/>
                    </a:lnTo>
                    <a:lnTo>
                      <a:pt x="1610" y="1358"/>
                    </a:lnTo>
                    <a:lnTo>
                      <a:pt x="1566" y="1419"/>
                    </a:lnTo>
                    <a:lnTo>
                      <a:pt x="1515" y="1477"/>
                    </a:lnTo>
                    <a:lnTo>
                      <a:pt x="1460" y="1532"/>
                    </a:lnTo>
                    <a:lnTo>
                      <a:pt x="1400" y="1582"/>
                    </a:lnTo>
                    <a:lnTo>
                      <a:pt x="1384" y="1594"/>
                    </a:lnTo>
                    <a:lnTo>
                      <a:pt x="1320" y="1642"/>
                    </a:lnTo>
                    <a:lnTo>
                      <a:pt x="1270" y="1676"/>
                    </a:lnTo>
                    <a:lnTo>
                      <a:pt x="1216" y="1707"/>
                    </a:lnTo>
                    <a:lnTo>
                      <a:pt x="1159" y="1734"/>
                    </a:lnTo>
                    <a:lnTo>
                      <a:pt x="1097" y="1757"/>
                    </a:lnTo>
                    <a:lnTo>
                      <a:pt x="1030" y="1774"/>
                    </a:lnTo>
                    <a:lnTo>
                      <a:pt x="953" y="1787"/>
                    </a:lnTo>
                    <a:lnTo>
                      <a:pt x="868" y="1796"/>
                    </a:lnTo>
                    <a:lnTo>
                      <a:pt x="808" y="1800"/>
                    </a:lnTo>
                    <a:lnTo>
                      <a:pt x="746" y="1802"/>
                    </a:lnTo>
                    <a:lnTo>
                      <a:pt x="716" y="1802"/>
                    </a:lnTo>
                    <a:lnTo>
                      <a:pt x="654" y="1800"/>
                    </a:lnTo>
                    <a:lnTo>
                      <a:pt x="594" y="1796"/>
                    </a:lnTo>
                    <a:lnTo>
                      <a:pt x="507" y="1785"/>
                    </a:lnTo>
                    <a:lnTo>
                      <a:pt x="428" y="1768"/>
                    </a:lnTo>
                    <a:lnTo>
                      <a:pt x="354" y="1744"/>
                    </a:lnTo>
                    <a:lnTo>
                      <a:pt x="283" y="1713"/>
                    </a:lnTo>
                    <a:lnTo>
                      <a:pt x="215" y="1677"/>
                    </a:lnTo>
                    <a:lnTo>
                      <a:pt x="150" y="1637"/>
                    </a:lnTo>
                    <a:lnTo>
                      <a:pt x="85" y="1594"/>
                    </a:lnTo>
                    <a:lnTo>
                      <a:pt x="22" y="1549"/>
                    </a:lnTo>
                    <a:lnTo>
                      <a:pt x="0" y="1534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4074" y="2724"/>
                <a:ext cx="125" cy="127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118" y="35"/>
                  </a:cxn>
                  <a:cxn ang="0">
                    <a:pos x="125" y="65"/>
                  </a:cxn>
                  <a:cxn ang="0">
                    <a:pos x="125" y="70"/>
                  </a:cxn>
                  <a:cxn ang="0">
                    <a:pos x="92" y="120"/>
                  </a:cxn>
                  <a:cxn ang="0">
                    <a:pos x="63" y="127"/>
                  </a:cxn>
                  <a:cxn ang="0">
                    <a:pos x="58" y="127"/>
                  </a:cxn>
                  <a:cxn ang="0">
                    <a:pos x="7" y="93"/>
                  </a:cxn>
                  <a:cxn ang="0">
                    <a:pos x="0" y="65"/>
                  </a:cxn>
                  <a:cxn ang="0">
                    <a:pos x="1" y="59"/>
                  </a:cxn>
                  <a:cxn ang="0">
                    <a:pos x="34" y="7"/>
                  </a:cxn>
                  <a:cxn ang="0">
                    <a:pos x="63" y="0"/>
                  </a:cxn>
                  <a:cxn ang="0">
                    <a:pos x="68" y="0"/>
                  </a:cxn>
                </a:cxnLst>
                <a:rect l="0" t="0" r="r" b="b"/>
                <a:pathLst>
                  <a:path w="125" h="127">
                    <a:moveTo>
                      <a:pt x="68" y="0"/>
                    </a:moveTo>
                    <a:lnTo>
                      <a:pt x="118" y="35"/>
                    </a:lnTo>
                    <a:lnTo>
                      <a:pt x="125" y="65"/>
                    </a:lnTo>
                    <a:lnTo>
                      <a:pt x="125" y="70"/>
                    </a:lnTo>
                    <a:lnTo>
                      <a:pt x="92" y="120"/>
                    </a:lnTo>
                    <a:lnTo>
                      <a:pt x="63" y="127"/>
                    </a:lnTo>
                    <a:lnTo>
                      <a:pt x="58" y="127"/>
                    </a:lnTo>
                    <a:lnTo>
                      <a:pt x="7" y="93"/>
                    </a:lnTo>
                    <a:lnTo>
                      <a:pt x="0" y="65"/>
                    </a:lnTo>
                    <a:lnTo>
                      <a:pt x="1" y="59"/>
                    </a:lnTo>
                    <a:lnTo>
                      <a:pt x="34" y="7"/>
                    </a:lnTo>
                    <a:lnTo>
                      <a:pt x="63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Freeform 20"/>
              <p:cNvSpPr>
                <a:spLocks/>
              </p:cNvSpPr>
              <p:nvPr/>
            </p:nvSpPr>
            <p:spPr bwMode="auto">
              <a:xfrm>
                <a:off x="4074" y="2724"/>
                <a:ext cx="125" cy="127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0" y="30"/>
                  </a:cxn>
                  <a:cxn ang="0">
                    <a:pos x="0" y="65"/>
                  </a:cxn>
                  <a:cxn ang="0">
                    <a:pos x="1" y="70"/>
                  </a:cxn>
                  <a:cxn ang="0">
                    <a:pos x="34" y="120"/>
                  </a:cxn>
                  <a:cxn ang="0">
                    <a:pos x="63" y="127"/>
                  </a:cxn>
                  <a:cxn ang="0">
                    <a:pos x="68" y="127"/>
                  </a:cxn>
                  <a:cxn ang="0">
                    <a:pos x="118" y="93"/>
                  </a:cxn>
                  <a:cxn ang="0">
                    <a:pos x="125" y="65"/>
                  </a:cxn>
                  <a:cxn ang="0">
                    <a:pos x="125" y="59"/>
                  </a:cxn>
                  <a:cxn ang="0">
                    <a:pos x="92" y="7"/>
                  </a:cxn>
                  <a:cxn ang="0">
                    <a:pos x="63" y="0"/>
                  </a:cxn>
                </a:cxnLst>
                <a:rect l="0" t="0" r="r" b="b"/>
                <a:pathLst>
                  <a:path w="125" h="127">
                    <a:moveTo>
                      <a:pt x="63" y="0"/>
                    </a:moveTo>
                    <a:lnTo>
                      <a:pt x="10" y="30"/>
                    </a:lnTo>
                    <a:lnTo>
                      <a:pt x="0" y="65"/>
                    </a:lnTo>
                    <a:lnTo>
                      <a:pt x="1" y="70"/>
                    </a:lnTo>
                    <a:lnTo>
                      <a:pt x="34" y="120"/>
                    </a:lnTo>
                    <a:lnTo>
                      <a:pt x="63" y="127"/>
                    </a:lnTo>
                    <a:lnTo>
                      <a:pt x="68" y="127"/>
                    </a:lnTo>
                    <a:lnTo>
                      <a:pt x="118" y="93"/>
                    </a:lnTo>
                    <a:lnTo>
                      <a:pt x="125" y="65"/>
                    </a:lnTo>
                    <a:lnTo>
                      <a:pt x="125" y="59"/>
                    </a:lnTo>
                    <a:lnTo>
                      <a:pt x="92" y="7"/>
                    </a:lnTo>
                    <a:lnTo>
                      <a:pt x="63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4264" y="2851"/>
                <a:ext cx="125" cy="12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18" y="34"/>
                  </a:cxn>
                  <a:cxn ang="0">
                    <a:pos x="125" y="63"/>
                  </a:cxn>
                  <a:cxn ang="0">
                    <a:pos x="124" y="68"/>
                  </a:cxn>
                  <a:cxn ang="0">
                    <a:pos x="91" y="118"/>
                  </a:cxn>
                  <a:cxn ang="0">
                    <a:pos x="62" y="125"/>
                  </a:cxn>
                  <a:cxn ang="0">
                    <a:pos x="57" y="125"/>
                  </a:cxn>
                  <a:cxn ang="0">
                    <a:pos x="7" y="91"/>
                  </a:cxn>
                  <a:cxn ang="0">
                    <a:pos x="0" y="63"/>
                  </a:cxn>
                  <a:cxn ang="0">
                    <a:pos x="0" y="57"/>
                  </a:cxn>
                  <a:cxn ang="0">
                    <a:pos x="33" y="7"/>
                  </a:cxn>
                  <a:cxn ang="0">
                    <a:pos x="62" y="0"/>
                  </a:cxn>
                  <a:cxn ang="0">
                    <a:pos x="67" y="0"/>
                  </a:cxn>
                </a:cxnLst>
                <a:rect l="0" t="0" r="r" b="b"/>
                <a:pathLst>
                  <a:path w="125" h="125">
                    <a:moveTo>
                      <a:pt x="67" y="0"/>
                    </a:moveTo>
                    <a:lnTo>
                      <a:pt x="118" y="34"/>
                    </a:lnTo>
                    <a:lnTo>
                      <a:pt x="125" y="63"/>
                    </a:lnTo>
                    <a:lnTo>
                      <a:pt x="124" y="68"/>
                    </a:lnTo>
                    <a:lnTo>
                      <a:pt x="91" y="118"/>
                    </a:lnTo>
                    <a:lnTo>
                      <a:pt x="62" y="125"/>
                    </a:lnTo>
                    <a:lnTo>
                      <a:pt x="57" y="125"/>
                    </a:lnTo>
                    <a:lnTo>
                      <a:pt x="7" y="9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33" y="7"/>
                    </a:lnTo>
                    <a:lnTo>
                      <a:pt x="62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4264" y="2851"/>
                <a:ext cx="125" cy="12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9" y="30"/>
                  </a:cxn>
                  <a:cxn ang="0">
                    <a:pos x="0" y="63"/>
                  </a:cxn>
                  <a:cxn ang="0">
                    <a:pos x="0" y="68"/>
                  </a:cxn>
                  <a:cxn ang="0">
                    <a:pos x="33" y="118"/>
                  </a:cxn>
                  <a:cxn ang="0">
                    <a:pos x="62" y="125"/>
                  </a:cxn>
                  <a:cxn ang="0">
                    <a:pos x="67" y="125"/>
                  </a:cxn>
                  <a:cxn ang="0">
                    <a:pos x="118" y="91"/>
                  </a:cxn>
                  <a:cxn ang="0">
                    <a:pos x="125" y="63"/>
                  </a:cxn>
                  <a:cxn ang="0">
                    <a:pos x="124" y="57"/>
                  </a:cxn>
                  <a:cxn ang="0">
                    <a:pos x="91" y="7"/>
                  </a:cxn>
                  <a:cxn ang="0">
                    <a:pos x="62" y="0"/>
                  </a:cxn>
                </a:cxnLst>
                <a:rect l="0" t="0" r="r" b="b"/>
                <a:pathLst>
                  <a:path w="125" h="125">
                    <a:moveTo>
                      <a:pt x="62" y="0"/>
                    </a:moveTo>
                    <a:lnTo>
                      <a:pt x="9" y="30"/>
                    </a:lnTo>
                    <a:lnTo>
                      <a:pt x="0" y="63"/>
                    </a:lnTo>
                    <a:lnTo>
                      <a:pt x="0" y="68"/>
                    </a:lnTo>
                    <a:lnTo>
                      <a:pt x="33" y="118"/>
                    </a:lnTo>
                    <a:lnTo>
                      <a:pt x="62" y="125"/>
                    </a:lnTo>
                    <a:lnTo>
                      <a:pt x="67" y="125"/>
                    </a:lnTo>
                    <a:lnTo>
                      <a:pt x="118" y="91"/>
                    </a:lnTo>
                    <a:lnTo>
                      <a:pt x="125" y="63"/>
                    </a:lnTo>
                    <a:lnTo>
                      <a:pt x="124" y="57"/>
                    </a:lnTo>
                    <a:lnTo>
                      <a:pt x="91" y="7"/>
                    </a:lnTo>
                    <a:lnTo>
                      <a:pt x="62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4199" y="3103"/>
                <a:ext cx="127" cy="12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20" y="34"/>
                  </a:cxn>
                  <a:cxn ang="0">
                    <a:pos x="127" y="63"/>
                  </a:cxn>
                  <a:cxn ang="0">
                    <a:pos x="127" y="68"/>
                  </a:cxn>
                  <a:cxn ang="0">
                    <a:pos x="93" y="118"/>
                  </a:cxn>
                  <a:cxn ang="0">
                    <a:pos x="65" y="125"/>
                  </a:cxn>
                  <a:cxn ang="0">
                    <a:pos x="60" y="125"/>
                  </a:cxn>
                  <a:cxn ang="0">
                    <a:pos x="7" y="91"/>
                  </a:cxn>
                  <a:cxn ang="0">
                    <a:pos x="0" y="63"/>
                  </a:cxn>
                  <a:cxn ang="0">
                    <a:pos x="0" y="57"/>
                  </a:cxn>
                  <a:cxn ang="0">
                    <a:pos x="35" y="7"/>
                  </a:cxn>
                  <a:cxn ang="0">
                    <a:pos x="65" y="0"/>
                  </a:cxn>
                  <a:cxn ang="0">
                    <a:pos x="70" y="0"/>
                  </a:cxn>
                </a:cxnLst>
                <a:rect l="0" t="0" r="r" b="b"/>
                <a:pathLst>
                  <a:path w="127" h="125">
                    <a:moveTo>
                      <a:pt x="70" y="0"/>
                    </a:moveTo>
                    <a:lnTo>
                      <a:pt x="120" y="34"/>
                    </a:lnTo>
                    <a:lnTo>
                      <a:pt x="127" y="63"/>
                    </a:lnTo>
                    <a:lnTo>
                      <a:pt x="127" y="68"/>
                    </a:lnTo>
                    <a:lnTo>
                      <a:pt x="93" y="118"/>
                    </a:lnTo>
                    <a:lnTo>
                      <a:pt x="65" y="125"/>
                    </a:lnTo>
                    <a:lnTo>
                      <a:pt x="60" y="125"/>
                    </a:lnTo>
                    <a:lnTo>
                      <a:pt x="7" y="9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35" y="7"/>
                    </a:lnTo>
                    <a:lnTo>
                      <a:pt x="65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4199" y="3103"/>
                <a:ext cx="127" cy="1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0" y="30"/>
                  </a:cxn>
                  <a:cxn ang="0">
                    <a:pos x="0" y="63"/>
                  </a:cxn>
                  <a:cxn ang="0">
                    <a:pos x="0" y="68"/>
                  </a:cxn>
                  <a:cxn ang="0">
                    <a:pos x="35" y="118"/>
                  </a:cxn>
                  <a:cxn ang="0">
                    <a:pos x="65" y="125"/>
                  </a:cxn>
                  <a:cxn ang="0">
                    <a:pos x="70" y="125"/>
                  </a:cxn>
                  <a:cxn ang="0">
                    <a:pos x="120" y="91"/>
                  </a:cxn>
                  <a:cxn ang="0">
                    <a:pos x="127" y="63"/>
                  </a:cxn>
                  <a:cxn ang="0">
                    <a:pos x="127" y="57"/>
                  </a:cxn>
                  <a:cxn ang="0">
                    <a:pos x="93" y="7"/>
                  </a:cxn>
                  <a:cxn ang="0">
                    <a:pos x="65" y="0"/>
                  </a:cxn>
                </a:cxnLst>
                <a:rect l="0" t="0" r="r" b="b"/>
                <a:pathLst>
                  <a:path w="127" h="125">
                    <a:moveTo>
                      <a:pt x="65" y="0"/>
                    </a:moveTo>
                    <a:lnTo>
                      <a:pt x="10" y="30"/>
                    </a:lnTo>
                    <a:lnTo>
                      <a:pt x="0" y="63"/>
                    </a:lnTo>
                    <a:lnTo>
                      <a:pt x="0" y="68"/>
                    </a:lnTo>
                    <a:lnTo>
                      <a:pt x="35" y="118"/>
                    </a:lnTo>
                    <a:lnTo>
                      <a:pt x="65" y="125"/>
                    </a:lnTo>
                    <a:lnTo>
                      <a:pt x="70" y="125"/>
                    </a:lnTo>
                    <a:lnTo>
                      <a:pt x="120" y="91"/>
                    </a:lnTo>
                    <a:lnTo>
                      <a:pt x="127" y="63"/>
                    </a:lnTo>
                    <a:lnTo>
                      <a:pt x="127" y="57"/>
                    </a:lnTo>
                    <a:lnTo>
                      <a:pt x="93" y="7"/>
                    </a:lnTo>
                    <a:lnTo>
                      <a:pt x="65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3822" y="3103"/>
                <a:ext cx="125" cy="125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118" y="34"/>
                  </a:cxn>
                  <a:cxn ang="0">
                    <a:pos x="125" y="63"/>
                  </a:cxn>
                  <a:cxn ang="0">
                    <a:pos x="125" y="68"/>
                  </a:cxn>
                  <a:cxn ang="0">
                    <a:pos x="92" y="118"/>
                  </a:cxn>
                  <a:cxn ang="0">
                    <a:pos x="63" y="125"/>
                  </a:cxn>
                  <a:cxn ang="0">
                    <a:pos x="58" y="125"/>
                  </a:cxn>
                  <a:cxn ang="0">
                    <a:pos x="7" y="91"/>
                  </a:cxn>
                  <a:cxn ang="0">
                    <a:pos x="0" y="63"/>
                  </a:cxn>
                  <a:cxn ang="0">
                    <a:pos x="1" y="57"/>
                  </a:cxn>
                  <a:cxn ang="0">
                    <a:pos x="34" y="7"/>
                  </a:cxn>
                  <a:cxn ang="0">
                    <a:pos x="63" y="0"/>
                  </a:cxn>
                  <a:cxn ang="0">
                    <a:pos x="68" y="0"/>
                  </a:cxn>
                </a:cxnLst>
                <a:rect l="0" t="0" r="r" b="b"/>
                <a:pathLst>
                  <a:path w="125" h="125">
                    <a:moveTo>
                      <a:pt x="68" y="0"/>
                    </a:moveTo>
                    <a:lnTo>
                      <a:pt x="118" y="34"/>
                    </a:lnTo>
                    <a:lnTo>
                      <a:pt x="125" y="63"/>
                    </a:lnTo>
                    <a:lnTo>
                      <a:pt x="125" y="68"/>
                    </a:lnTo>
                    <a:lnTo>
                      <a:pt x="92" y="118"/>
                    </a:lnTo>
                    <a:lnTo>
                      <a:pt x="63" y="125"/>
                    </a:lnTo>
                    <a:lnTo>
                      <a:pt x="58" y="125"/>
                    </a:lnTo>
                    <a:lnTo>
                      <a:pt x="7" y="91"/>
                    </a:lnTo>
                    <a:lnTo>
                      <a:pt x="0" y="63"/>
                    </a:lnTo>
                    <a:lnTo>
                      <a:pt x="1" y="57"/>
                    </a:lnTo>
                    <a:lnTo>
                      <a:pt x="34" y="7"/>
                    </a:lnTo>
                    <a:lnTo>
                      <a:pt x="63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3822" y="3103"/>
                <a:ext cx="125" cy="12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0" y="30"/>
                  </a:cxn>
                  <a:cxn ang="0">
                    <a:pos x="0" y="63"/>
                  </a:cxn>
                  <a:cxn ang="0">
                    <a:pos x="1" y="68"/>
                  </a:cxn>
                  <a:cxn ang="0">
                    <a:pos x="34" y="118"/>
                  </a:cxn>
                  <a:cxn ang="0">
                    <a:pos x="63" y="125"/>
                  </a:cxn>
                  <a:cxn ang="0">
                    <a:pos x="68" y="125"/>
                  </a:cxn>
                  <a:cxn ang="0">
                    <a:pos x="118" y="91"/>
                  </a:cxn>
                  <a:cxn ang="0">
                    <a:pos x="125" y="63"/>
                  </a:cxn>
                  <a:cxn ang="0">
                    <a:pos x="125" y="57"/>
                  </a:cxn>
                  <a:cxn ang="0">
                    <a:pos x="92" y="7"/>
                  </a:cxn>
                  <a:cxn ang="0">
                    <a:pos x="63" y="0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lnTo>
                      <a:pt x="10" y="30"/>
                    </a:lnTo>
                    <a:lnTo>
                      <a:pt x="0" y="63"/>
                    </a:lnTo>
                    <a:lnTo>
                      <a:pt x="1" y="68"/>
                    </a:lnTo>
                    <a:lnTo>
                      <a:pt x="34" y="118"/>
                    </a:lnTo>
                    <a:lnTo>
                      <a:pt x="63" y="125"/>
                    </a:lnTo>
                    <a:lnTo>
                      <a:pt x="68" y="125"/>
                    </a:lnTo>
                    <a:lnTo>
                      <a:pt x="118" y="91"/>
                    </a:lnTo>
                    <a:lnTo>
                      <a:pt x="125" y="63"/>
                    </a:lnTo>
                    <a:lnTo>
                      <a:pt x="125" y="57"/>
                    </a:lnTo>
                    <a:lnTo>
                      <a:pt x="92" y="7"/>
                    </a:lnTo>
                    <a:lnTo>
                      <a:pt x="63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4451" y="3228"/>
                <a:ext cx="127" cy="127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120" y="35"/>
                  </a:cxn>
                  <a:cxn ang="0">
                    <a:pos x="127" y="65"/>
                  </a:cxn>
                  <a:cxn ang="0">
                    <a:pos x="127" y="70"/>
                  </a:cxn>
                  <a:cxn ang="0">
                    <a:pos x="93" y="120"/>
                  </a:cxn>
                  <a:cxn ang="0">
                    <a:pos x="65" y="127"/>
                  </a:cxn>
                  <a:cxn ang="0">
                    <a:pos x="60" y="127"/>
                  </a:cxn>
                  <a:cxn ang="0">
                    <a:pos x="7" y="93"/>
                  </a:cxn>
                  <a:cxn ang="0">
                    <a:pos x="0" y="65"/>
                  </a:cxn>
                  <a:cxn ang="0">
                    <a:pos x="0" y="59"/>
                  </a:cxn>
                  <a:cxn ang="0">
                    <a:pos x="35" y="7"/>
                  </a:cxn>
                  <a:cxn ang="0">
                    <a:pos x="65" y="0"/>
                  </a:cxn>
                  <a:cxn ang="0">
                    <a:pos x="70" y="0"/>
                  </a:cxn>
                </a:cxnLst>
                <a:rect l="0" t="0" r="r" b="b"/>
                <a:pathLst>
                  <a:path w="127" h="127">
                    <a:moveTo>
                      <a:pt x="70" y="0"/>
                    </a:moveTo>
                    <a:lnTo>
                      <a:pt x="120" y="35"/>
                    </a:lnTo>
                    <a:lnTo>
                      <a:pt x="127" y="65"/>
                    </a:lnTo>
                    <a:lnTo>
                      <a:pt x="127" y="70"/>
                    </a:lnTo>
                    <a:lnTo>
                      <a:pt x="93" y="120"/>
                    </a:lnTo>
                    <a:lnTo>
                      <a:pt x="65" y="127"/>
                    </a:lnTo>
                    <a:lnTo>
                      <a:pt x="60" y="127"/>
                    </a:lnTo>
                    <a:lnTo>
                      <a:pt x="7" y="9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35" y="7"/>
                    </a:lnTo>
                    <a:lnTo>
                      <a:pt x="65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Freeform 28"/>
              <p:cNvSpPr>
                <a:spLocks/>
              </p:cNvSpPr>
              <p:nvPr/>
            </p:nvSpPr>
            <p:spPr bwMode="auto">
              <a:xfrm>
                <a:off x="4451" y="3228"/>
                <a:ext cx="127" cy="127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0" y="30"/>
                  </a:cxn>
                  <a:cxn ang="0">
                    <a:pos x="0" y="65"/>
                  </a:cxn>
                  <a:cxn ang="0">
                    <a:pos x="0" y="70"/>
                  </a:cxn>
                  <a:cxn ang="0">
                    <a:pos x="35" y="120"/>
                  </a:cxn>
                  <a:cxn ang="0">
                    <a:pos x="65" y="127"/>
                  </a:cxn>
                  <a:cxn ang="0">
                    <a:pos x="70" y="127"/>
                  </a:cxn>
                  <a:cxn ang="0">
                    <a:pos x="120" y="93"/>
                  </a:cxn>
                  <a:cxn ang="0">
                    <a:pos x="127" y="65"/>
                  </a:cxn>
                  <a:cxn ang="0">
                    <a:pos x="127" y="59"/>
                  </a:cxn>
                  <a:cxn ang="0">
                    <a:pos x="93" y="7"/>
                  </a:cxn>
                  <a:cxn ang="0">
                    <a:pos x="65" y="0"/>
                  </a:cxn>
                </a:cxnLst>
                <a:rect l="0" t="0" r="r" b="b"/>
                <a:pathLst>
                  <a:path w="127" h="127">
                    <a:moveTo>
                      <a:pt x="65" y="0"/>
                    </a:moveTo>
                    <a:lnTo>
                      <a:pt x="10" y="30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35" y="120"/>
                    </a:lnTo>
                    <a:lnTo>
                      <a:pt x="65" y="127"/>
                    </a:lnTo>
                    <a:lnTo>
                      <a:pt x="70" y="127"/>
                    </a:lnTo>
                    <a:lnTo>
                      <a:pt x="120" y="93"/>
                    </a:lnTo>
                    <a:lnTo>
                      <a:pt x="127" y="65"/>
                    </a:lnTo>
                    <a:lnTo>
                      <a:pt x="127" y="59"/>
                    </a:lnTo>
                    <a:lnTo>
                      <a:pt x="93" y="7"/>
                    </a:lnTo>
                    <a:lnTo>
                      <a:pt x="65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3508" y="3355"/>
                <a:ext cx="125" cy="125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18" y="34"/>
                  </a:cxn>
                  <a:cxn ang="0">
                    <a:pos x="125" y="63"/>
                  </a:cxn>
                  <a:cxn ang="0">
                    <a:pos x="124" y="68"/>
                  </a:cxn>
                  <a:cxn ang="0">
                    <a:pos x="91" y="118"/>
                  </a:cxn>
                  <a:cxn ang="0">
                    <a:pos x="62" y="125"/>
                  </a:cxn>
                  <a:cxn ang="0">
                    <a:pos x="57" y="125"/>
                  </a:cxn>
                  <a:cxn ang="0">
                    <a:pos x="7" y="91"/>
                  </a:cxn>
                  <a:cxn ang="0">
                    <a:pos x="0" y="63"/>
                  </a:cxn>
                  <a:cxn ang="0">
                    <a:pos x="0" y="57"/>
                  </a:cxn>
                  <a:cxn ang="0">
                    <a:pos x="33" y="7"/>
                  </a:cxn>
                  <a:cxn ang="0">
                    <a:pos x="62" y="0"/>
                  </a:cxn>
                  <a:cxn ang="0">
                    <a:pos x="67" y="0"/>
                  </a:cxn>
                </a:cxnLst>
                <a:rect l="0" t="0" r="r" b="b"/>
                <a:pathLst>
                  <a:path w="125" h="125">
                    <a:moveTo>
                      <a:pt x="67" y="0"/>
                    </a:moveTo>
                    <a:lnTo>
                      <a:pt x="118" y="34"/>
                    </a:lnTo>
                    <a:lnTo>
                      <a:pt x="125" y="63"/>
                    </a:lnTo>
                    <a:lnTo>
                      <a:pt x="124" y="68"/>
                    </a:lnTo>
                    <a:lnTo>
                      <a:pt x="91" y="118"/>
                    </a:lnTo>
                    <a:lnTo>
                      <a:pt x="62" y="125"/>
                    </a:lnTo>
                    <a:lnTo>
                      <a:pt x="57" y="125"/>
                    </a:lnTo>
                    <a:lnTo>
                      <a:pt x="7" y="9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33" y="7"/>
                    </a:lnTo>
                    <a:lnTo>
                      <a:pt x="62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3508" y="3355"/>
                <a:ext cx="125" cy="125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9" y="30"/>
                  </a:cxn>
                  <a:cxn ang="0">
                    <a:pos x="0" y="63"/>
                  </a:cxn>
                  <a:cxn ang="0">
                    <a:pos x="0" y="68"/>
                  </a:cxn>
                  <a:cxn ang="0">
                    <a:pos x="33" y="118"/>
                  </a:cxn>
                  <a:cxn ang="0">
                    <a:pos x="62" y="125"/>
                  </a:cxn>
                  <a:cxn ang="0">
                    <a:pos x="67" y="125"/>
                  </a:cxn>
                  <a:cxn ang="0">
                    <a:pos x="118" y="91"/>
                  </a:cxn>
                  <a:cxn ang="0">
                    <a:pos x="125" y="63"/>
                  </a:cxn>
                  <a:cxn ang="0">
                    <a:pos x="124" y="57"/>
                  </a:cxn>
                  <a:cxn ang="0">
                    <a:pos x="91" y="7"/>
                  </a:cxn>
                  <a:cxn ang="0">
                    <a:pos x="62" y="0"/>
                  </a:cxn>
                </a:cxnLst>
                <a:rect l="0" t="0" r="r" b="b"/>
                <a:pathLst>
                  <a:path w="125" h="125">
                    <a:moveTo>
                      <a:pt x="62" y="0"/>
                    </a:moveTo>
                    <a:lnTo>
                      <a:pt x="9" y="30"/>
                    </a:lnTo>
                    <a:lnTo>
                      <a:pt x="0" y="63"/>
                    </a:lnTo>
                    <a:lnTo>
                      <a:pt x="0" y="68"/>
                    </a:lnTo>
                    <a:lnTo>
                      <a:pt x="33" y="118"/>
                    </a:lnTo>
                    <a:lnTo>
                      <a:pt x="62" y="125"/>
                    </a:lnTo>
                    <a:lnTo>
                      <a:pt x="67" y="125"/>
                    </a:lnTo>
                    <a:lnTo>
                      <a:pt x="118" y="91"/>
                    </a:lnTo>
                    <a:lnTo>
                      <a:pt x="125" y="63"/>
                    </a:lnTo>
                    <a:lnTo>
                      <a:pt x="124" y="57"/>
                    </a:lnTo>
                    <a:lnTo>
                      <a:pt x="91" y="7"/>
                    </a:lnTo>
                    <a:lnTo>
                      <a:pt x="62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Freeform 31"/>
              <p:cNvSpPr>
                <a:spLocks/>
              </p:cNvSpPr>
              <p:nvPr/>
            </p:nvSpPr>
            <p:spPr bwMode="auto">
              <a:xfrm>
                <a:off x="4768" y="3480"/>
                <a:ext cx="125" cy="127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18" y="35"/>
                  </a:cxn>
                  <a:cxn ang="0">
                    <a:pos x="125" y="65"/>
                  </a:cxn>
                  <a:cxn ang="0">
                    <a:pos x="124" y="70"/>
                  </a:cxn>
                  <a:cxn ang="0">
                    <a:pos x="91" y="120"/>
                  </a:cxn>
                  <a:cxn ang="0">
                    <a:pos x="62" y="127"/>
                  </a:cxn>
                  <a:cxn ang="0">
                    <a:pos x="57" y="127"/>
                  </a:cxn>
                  <a:cxn ang="0">
                    <a:pos x="7" y="93"/>
                  </a:cxn>
                  <a:cxn ang="0">
                    <a:pos x="0" y="65"/>
                  </a:cxn>
                  <a:cxn ang="0">
                    <a:pos x="0" y="59"/>
                  </a:cxn>
                  <a:cxn ang="0">
                    <a:pos x="33" y="7"/>
                  </a:cxn>
                  <a:cxn ang="0">
                    <a:pos x="62" y="0"/>
                  </a:cxn>
                  <a:cxn ang="0">
                    <a:pos x="67" y="0"/>
                  </a:cxn>
                </a:cxnLst>
                <a:rect l="0" t="0" r="r" b="b"/>
                <a:pathLst>
                  <a:path w="125" h="127">
                    <a:moveTo>
                      <a:pt x="67" y="0"/>
                    </a:moveTo>
                    <a:lnTo>
                      <a:pt x="118" y="35"/>
                    </a:lnTo>
                    <a:lnTo>
                      <a:pt x="125" y="65"/>
                    </a:lnTo>
                    <a:lnTo>
                      <a:pt x="124" y="70"/>
                    </a:lnTo>
                    <a:lnTo>
                      <a:pt x="91" y="120"/>
                    </a:lnTo>
                    <a:lnTo>
                      <a:pt x="62" y="127"/>
                    </a:lnTo>
                    <a:lnTo>
                      <a:pt x="57" y="127"/>
                    </a:lnTo>
                    <a:lnTo>
                      <a:pt x="7" y="9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33" y="7"/>
                    </a:lnTo>
                    <a:lnTo>
                      <a:pt x="62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/>
            </p:nvSpPr>
            <p:spPr bwMode="auto">
              <a:xfrm>
                <a:off x="4768" y="3480"/>
                <a:ext cx="125" cy="127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9" y="30"/>
                  </a:cxn>
                  <a:cxn ang="0">
                    <a:pos x="0" y="65"/>
                  </a:cxn>
                  <a:cxn ang="0">
                    <a:pos x="0" y="70"/>
                  </a:cxn>
                  <a:cxn ang="0">
                    <a:pos x="33" y="120"/>
                  </a:cxn>
                  <a:cxn ang="0">
                    <a:pos x="62" y="127"/>
                  </a:cxn>
                  <a:cxn ang="0">
                    <a:pos x="67" y="127"/>
                  </a:cxn>
                  <a:cxn ang="0">
                    <a:pos x="118" y="93"/>
                  </a:cxn>
                  <a:cxn ang="0">
                    <a:pos x="125" y="65"/>
                  </a:cxn>
                  <a:cxn ang="0">
                    <a:pos x="124" y="59"/>
                  </a:cxn>
                  <a:cxn ang="0">
                    <a:pos x="91" y="7"/>
                  </a:cxn>
                  <a:cxn ang="0">
                    <a:pos x="62" y="0"/>
                  </a:cxn>
                </a:cxnLst>
                <a:rect l="0" t="0" r="r" b="b"/>
                <a:pathLst>
                  <a:path w="125" h="127">
                    <a:moveTo>
                      <a:pt x="62" y="0"/>
                    </a:moveTo>
                    <a:lnTo>
                      <a:pt x="9" y="30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33" y="120"/>
                    </a:lnTo>
                    <a:lnTo>
                      <a:pt x="62" y="127"/>
                    </a:lnTo>
                    <a:lnTo>
                      <a:pt x="67" y="127"/>
                    </a:lnTo>
                    <a:lnTo>
                      <a:pt x="118" y="93"/>
                    </a:lnTo>
                    <a:lnTo>
                      <a:pt x="125" y="65"/>
                    </a:lnTo>
                    <a:lnTo>
                      <a:pt x="124" y="59"/>
                    </a:lnTo>
                    <a:lnTo>
                      <a:pt x="91" y="7"/>
                    </a:lnTo>
                    <a:lnTo>
                      <a:pt x="62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194" y="3670"/>
                <a:ext cx="124" cy="127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17" y="34"/>
                  </a:cxn>
                  <a:cxn ang="0">
                    <a:pos x="124" y="62"/>
                  </a:cxn>
                  <a:cxn ang="0">
                    <a:pos x="124" y="67"/>
                  </a:cxn>
                  <a:cxn ang="0">
                    <a:pos x="90" y="120"/>
                  </a:cxn>
                  <a:cxn ang="0">
                    <a:pos x="62" y="127"/>
                  </a:cxn>
                  <a:cxn ang="0">
                    <a:pos x="57" y="126"/>
                  </a:cxn>
                  <a:cxn ang="0">
                    <a:pos x="6" y="92"/>
                  </a:cxn>
                  <a:cxn ang="0">
                    <a:pos x="0" y="62"/>
                  </a:cxn>
                  <a:cxn ang="0">
                    <a:pos x="0" y="57"/>
                  </a:cxn>
                  <a:cxn ang="0">
                    <a:pos x="33" y="7"/>
                  </a:cxn>
                  <a:cxn ang="0">
                    <a:pos x="62" y="0"/>
                  </a:cxn>
                  <a:cxn ang="0">
                    <a:pos x="67" y="0"/>
                  </a:cxn>
                </a:cxnLst>
                <a:rect l="0" t="0" r="r" b="b"/>
                <a:pathLst>
                  <a:path w="124" h="127">
                    <a:moveTo>
                      <a:pt x="67" y="0"/>
                    </a:moveTo>
                    <a:lnTo>
                      <a:pt x="117" y="34"/>
                    </a:lnTo>
                    <a:lnTo>
                      <a:pt x="124" y="62"/>
                    </a:lnTo>
                    <a:lnTo>
                      <a:pt x="124" y="67"/>
                    </a:lnTo>
                    <a:lnTo>
                      <a:pt x="90" y="120"/>
                    </a:lnTo>
                    <a:lnTo>
                      <a:pt x="62" y="127"/>
                    </a:lnTo>
                    <a:lnTo>
                      <a:pt x="57" y="126"/>
                    </a:lnTo>
                    <a:lnTo>
                      <a:pt x="6" y="92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33" y="7"/>
                    </a:lnTo>
                    <a:lnTo>
                      <a:pt x="62" y="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CC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3194" y="3670"/>
                <a:ext cx="124" cy="127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" y="29"/>
                  </a:cxn>
                  <a:cxn ang="0">
                    <a:pos x="0" y="62"/>
                  </a:cxn>
                  <a:cxn ang="0">
                    <a:pos x="0" y="67"/>
                  </a:cxn>
                  <a:cxn ang="0">
                    <a:pos x="33" y="120"/>
                  </a:cxn>
                  <a:cxn ang="0">
                    <a:pos x="62" y="127"/>
                  </a:cxn>
                  <a:cxn ang="0">
                    <a:pos x="67" y="126"/>
                  </a:cxn>
                  <a:cxn ang="0">
                    <a:pos x="117" y="92"/>
                  </a:cxn>
                  <a:cxn ang="0">
                    <a:pos x="124" y="62"/>
                  </a:cxn>
                  <a:cxn ang="0">
                    <a:pos x="124" y="57"/>
                  </a:cxn>
                  <a:cxn ang="0">
                    <a:pos x="90" y="7"/>
                  </a:cxn>
                  <a:cxn ang="0">
                    <a:pos x="62" y="0"/>
                  </a:cxn>
                </a:cxnLst>
                <a:rect l="0" t="0" r="r" b="b"/>
                <a:pathLst>
                  <a:path w="124" h="127">
                    <a:moveTo>
                      <a:pt x="62" y="0"/>
                    </a:moveTo>
                    <a:lnTo>
                      <a:pt x="8" y="29"/>
                    </a:lnTo>
                    <a:lnTo>
                      <a:pt x="0" y="62"/>
                    </a:lnTo>
                    <a:lnTo>
                      <a:pt x="0" y="67"/>
                    </a:lnTo>
                    <a:lnTo>
                      <a:pt x="33" y="120"/>
                    </a:lnTo>
                    <a:lnTo>
                      <a:pt x="62" y="127"/>
                    </a:lnTo>
                    <a:lnTo>
                      <a:pt x="67" y="126"/>
                    </a:lnTo>
                    <a:lnTo>
                      <a:pt x="117" y="92"/>
                    </a:lnTo>
                    <a:lnTo>
                      <a:pt x="124" y="62"/>
                    </a:lnTo>
                    <a:lnTo>
                      <a:pt x="124" y="57"/>
                    </a:lnTo>
                    <a:lnTo>
                      <a:pt x="90" y="7"/>
                    </a:lnTo>
                    <a:lnTo>
                      <a:pt x="62" y="0"/>
                    </a:lnTo>
                  </a:path>
                </a:pathLst>
              </a:custGeom>
              <a:noFill/>
              <a:ln w="666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Text Box 35"/>
              <p:cNvSpPr txBox="1">
                <a:spLocks noChangeArrowheads="1"/>
              </p:cNvSpPr>
              <p:nvPr/>
            </p:nvSpPr>
            <p:spPr bwMode="auto">
              <a:xfrm>
                <a:off x="3827" y="250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1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4266" y="262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2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4041" y="316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3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546" y="283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4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4491" y="3026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5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4851" y="331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7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3141" y="3176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6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Text Box 42"/>
              <p:cNvSpPr txBox="1">
                <a:spLocks noChangeArrowheads="1"/>
              </p:cNvSpPr>
              <p:nvPr/>
            </p:nvSpPr>
            <p:spPr bwMode="auto">
              <a:xfrm>
                <a:off x="2886" y="3461"/>
                <a:ext cx="36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>
                    <a:solidFill>
                      <a:srgbClr val="002060"/>
                    </a:solidFill>
                    <a:latin typeface="Tahoma" pitchFamily="34" charset="0"/>
                  </a:rPr>
                  <a:t>8</a:t>
                </a:r>
                <a:endParaRPr lang="en-US" sz="1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1644" y="1392"/>
              <a:ext cx="66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2060"/>
                  </a:solidFill>
                </a:rPr>
                <a:t>Design</a:t>
              </a:r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755" y="2274"/>
              <a:ext cx="66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2060"/>
                  </a:solidFill>
                </a:rPr>
                <a:t>Evaluate</a:t>
              </a:r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2400" y="2578"/>
              <a:ext cx="803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2060"/>
                  </a:solidFill>
                </a:rPr>
                <a:t>Implement</a:t>
              </a:r>
            </a:p>
          </p:txBody>
        </p:sp>
      </p:grpSp>
      <p:grpSp>
        <p:nvGrpSpPr>
          <p:cNvPr id="41" name="Group 48"/>
          <p:cNvGrpSpPr/>
          <p:nvPr/>
        </p:nvGrpSpPr>
        <p:grpSpPr>
          <a:xfrm>
            <a:off x="609600" y="2667000"/>
            <a:ext cx="3668713" cy="2209800"/>
            <a:chOff x="609600" y="2514600"/>
            <a:chExt cx="3668713" cy="2209800"/>
          </a:xfrm>
        </p:grpSpPr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1927649" y="3915128"/>
              <a:ext cx="1526067" cy="809272"/>
            </a:xfrm>
            <a:custGeom>
              <a:avLst/>
              <a:gdLst/>
              <a:ahLst/>
              <a:cxnLst>
                <a:cxn ang="0">
                  <a:pos x="896" y="906"/>
                </a:cxn>
                <a:cxn ang="0">
                  <a:pos x="944" y="897"/>
                </a:cxn>
                <a:cxn ang="0">
                  <a:pos x="981" y="888"/>
                </a:cxn>
                <a:cxn ang="0">
                  <a:pos x="1021" y="877"/>
                </a:cxn>
                <a:cxn ang="0">
                  <a:pos x="1059" y="863"/>
                </a:cxn>
                <a:cxn ang="0">
                  <a:pos x="1105" y="845"/>
                </a:cxn>
                <a:cxn ang="0">
                  <a:pos x="1148" y="826"/>
                </a:cxn>
                <a:cxn ang="0">
                  <a:pos x="1190" y="805"/>
                </a:cxn>
                <a:cxn ang="0">
                  <a:pos x="1225" y="783"/>
                </a:cxn>
                <a:cxn ang="0">
                  <a:pos x="1261" y="760"/>
                </a:cxn>
                <a:cxn ang="0">
                  <a:pos x="1301" y="732"/>
                </a:cxn>
                <a:cxn ang="0">
                  <a:pos x="1336" y="706"/>
                </a:cxn>
                <a:cxn ang="0">
                  <a:pos x="1389" y="661"/>
                </a:cxn>
                <a:cxn ang="0">
                  <a:pos x="1440" y="607"/>
                </a:cxn>
                <a:cxn ang="0">
                  <a:pos x="1478" y="562"/>
                </a:cxn>
                <a:cxn ang="0">
                  <a:pos x="1519" y="510"/>
                </a:cxn>
                <a:cxn ang="0">
                  <a:pos x="1559" y="450"/>
                </a:cxn>
                <a:cxn ang="0">
                  <a:pos x="1563" y="0"/>
                </a:cxn>
                <a:cxn ang="0">
                  <a:pos x="1166" y="220"/>
                </a:cxn>
                <a:cxn ang="0">
                  <a:pos x="1131" y="266"/>
                </a:cxn>
                <a:cxn ang="0">
                  <a:pos x="1095" y="307"/>
                </a:cxn>
                <a:cxn ang="0">
                  <a:pos x="1064" y="339"/>
                </a:cxn>
                <a:cxn ang="0">
                  <a:pos x="1026" y="368"/>
                </a:cxn>
                <a:cxn ang="0">
                  <a:pos x="982" y="397"/>
                </a:cxn>
                <a:cxn ang="0">
                  <a:pos x="940" y="421"/>
                </a:cxn>
                <a:cxn ang="0">
                  <a:pos x="899" y="436"/>
                </a:cxn>
                <a:cxn ang="0">
                  <a:pos x="850" y="451"/>
                </a:cxn>
                <a:cxn ang="0">
                  <a:pos x="792" y="458"/>
                </a:cxn>
                <a:cxn ang="0">
                  <a:pos x="693" y="461"/>
                </a:cxn>
                <a:cxn ang="0">
                  <a:pos x="611" y="446"/>
                </a:cxn>
                <a:cxn ang="0">
                  <a:pos x="526" y="416"/>
                </a:cxn>
                <a:cxn ang="0">
                  <a:pos x="450" y="373"/>
                </a:cxn>
                <a:cxn ang="0">
                  <a:pos x="0" y="581"/>
                </a:cxn>
                <a:cxn ang="0">
                  <a:pos x="41" y="624"/>
                </a:cxn>
                <a:cxn ang="0">
                  <a:pos x="81" y="663"/>
                </a:cxn>
                <a:cxn ang="0">
                  <a:pos x="125" y="703"/>
                </a:cxn>
                <a:cxn ang="0">
                  <a:pos x="169" y="736"/>
                </a:cxn>
                <a:cxn ang="0">
                  <a:pos x="218" y="769"/>
                </a:cxn>
                <a:cxn ang="0">
                  <a:pos x="266" y="798"/>
                </a:cxn>
                <a:cxn ang="0">
                  <a:pos x="311" y="822"/>
                </a:cxn>
                <a:cxn ang="0">
                  <a:pos x="369" y="848"/>
                </a:cxn>
                <a:cxn ang="0">
                  <a:pos x="425" y="869"/>
                </a:cxn>
                <a:cxn ang="0">
                  <a:pos x="476" y="886"/>
                </a:cxn>
                <a:cxn ang="0">
                  <a:pos x="528" y="899"/>
                </a:cxn>
                <a:cxn ang="0">
                  <a:pos x="588" y="910"/>
                </a:cxn>
                <a:cxn ang="0">
                  <a:pos x="651" y="917"/>
                </a:cxn>
                <a:cxn ang="0">
                  <a:pos x="708" y="920"/>
                </a:cxn>
                <a:cxn ang="0">
                  <a:pos x="767" y="919"/>
                </a:cxn>
                <a:cxn ang="0">
                  <a:pos x="826" y="916"/>
                </a:cxn>
                <a:cxn ang="0">
                  <a:pos x="878" y="909"/>
                </a:cxn>
              </a:cxnLst>
              <a:rect l="0" t="0" r="r" b="b"/>
              <a:pathLst>
                <a:path w="1748" h="921">
                  <a:moveTo>
                    <a:pt x="878" y="909"/>
                  </a:moveTo>
                  <a:lnTo>
                    <a:pt x="896" y="906"/>
                  </a:lnTo>
                  <a:lnTo>
                    <a:pt x="920" y="902"/>
                  </a:lnTo>
                  <a:lnTo>
                    <a:pt x="944" y="897"/>
                  </a:lnTo>
                  <a:lnTo>
                    <a:pt x="961" y="893"/>
                  </a:lnTo>
                  <a:lnTo>
                    <a:pt x="981" y="888"/>
                  </a:lnTo>
                  <a:lnTo>
                    <a:pt x="1001" y="882"/>
                  </a:lnTo>
                  <a:lnTo>
                    <a:pt x="1021" y="877"/>
                  </a:lnTo>
                  <a:lnTo>
                    <a:pt x="1039" y="871"/>
                  </a:lnTo>
                  <a:lnTo>
                    <a:pt x="1059" y="863"/>
                  </a:lnTo>
                  <a:lnTo>
                    <a:pt x="1084" y="854"/>
                  </a:lnTo>
                  <a:lnTo>
                    <a:pt x="1105" y="845"/>
                  </a:lnTo>
                  <a:lnTo>
                    <a:pt x="1125" y="836"/>
                  </a:lnTo>
                  <a:lnTo>
                    <a:pt x="1148" y="826"/>
                  </a:lnTo>
                  <a:lnTo>
                    <a:pt x="1170" y="815"/>
                  </a:lnTo>
                  <a:lnTo>
                    <a:pt x="1190" y="805"/>
                  </a:lnTo>
                  <a:lnTo>
                    <a:pt x="1208" y="793"/>
                  </a:lnTo>
                  <a:lnTo>
                    <a:pt x="1225" y="783"/>
                  </a:lnTo>
                  <a:lnTo>
                    <a:pt x="1242" y="771"/>
                  </a:lnTo>
                  <a:lnTo>
                    <a:pt x="1261" y="760"/>
                  </a:lnTo>
                  <a:lnTo>
                    <a:pt x="1282" y="746"/>
                  </a:lnTo>
                  <a:lnTo>
                    <a:pt x="1301" y="732"/>
                  </a:lnTo>
                  <a:lnTo>
                    <a:pt x="1320" y="718"/>
                  </a:lnTo>
                  <a:lnTo>
                    <a:pt x="1336" y="706"/>
                  </a:lnTo>
                  <a:lnTo>
                    <a:pt x="1364" y="683"/>
                  </a:lnTo>
                  <a:lnTo>
                    <a:pt x="1389" y="661"/>
                  </a:lnTo>
                  <a:lnTo>
                    <a:pt x="1414" y="636"/>
                  </a:lnTo>
                  <a:lnTo>
                    <a:pt x="1440" y="607"/>
                  </a:lnTo>
                  <a:lnTo>
                    <a:pt x="1458" y="586"/>
                  </a:lnTo>
                  <a:lnTo>
                    <a:pt x="1478" y="562"/>
                  </a:lnTo>
                  <a:lnTo>
                    <a:pt x="1500" y="536"/>
                  </a:lnTo>
                  <a:lnTo>
                    <a:pt x="1519" y="510"/>
                  </a:lnTo>
                  <a:lnTo>
                    <a:pt x="1537" y="482"/>
                  </a:lnTo>
                  <a:lnTo>
                    <a:pt x="1559" y="450"/>
                  </a:lnTo>
                  <a:lnTo>
                    <a:pt x="1747" y="560"/>
                  </a:lnTo>
                  <a:lnTo>
                    <a:pt x="1563" y="0"/>
                  </a:lnTo>
                  <a:lnTo>
                    <a:pt x="965" y="106"/>
                  </a:lnTo>
                  <a:lnTo>
                    <a:pt x="1166" y="220"/>
                  </a:lnTo>
                  <a:lnTo>
                    <a:pt x="1149" y="245"/>
                  </a:lnTo>
                  <a:lnTo>
                    <a:pt x="1131" y="266"/>
                  </a:lnTo>
                  <a:lnTo>
                    <a:pt x="1113" y="287"/>
                  </a:lnTo>
                  <a:lnTo>
                    <a:pt x="1095" y="307"/>
                  </a:lnTo>
                  <a:lnTo>
                    <a:pt x="1080" y="322"/>
                  </a:lnTo>
                  <a:lnTo>
                    <a:pt x="1064" y="339"/>
                  </a:lnTo>
                  <a:lnTo>
                    <a:pt x="1046" y="353"/>
                  </a:lnTo>
                  <a:lnTo>
                    <a:pt x="1026" y="368"/>
                  </a:lnTo>
                  <a:lnTo>
                    <a:pt x="1002" y="384"/>
                  </a:lnTo>
                  <a:lnTo>
                    <a:pt x="982" y="397"/>
                  </a:lnTo>
                  <a:lnTo>
                    <a:pt x="965" y="407"/>
                  </a:lnTo>
                  <a:lnTo>
                    <a:pt x="940" y="421"/>
                  </a:lnTo>
                  <a:lnTo>
                    <a:pt x="918" y="430"/>
                  </a:lnTo>
                  <a:lnTo>
                    <a:pt x="899" y="436"/>
                  </a:lnTo>
                  <a:lnTo>
                    <a:pt x="879" y="443"/>
                  </a:lnTo>
                  <a:lnTo>
                    <a:pt x="850" y="451"/>
                  </a:lnTo>
                  <a:lnTo>
                    <a:pt x="821" y="455"/>
                  </a:lnTo>
                  <a:lnTo>
                    <a:pt x="792" y="458"/>
                  </a:lnTo>
                  <a:lnTo>
                    <a:pt x="749" y="460"/>
                  </a:lnTo>
                  <a:lnTo>
                    <a:pt x="693" y="461"/>
                  </a:lnTo>
                  <a:lnTo>
                    <a:pt x="650" y="455"/>
                  </a:lnTo>
                  <a:lnTo>
                    <a:pt x="611" y="446"/>
                  </a:lnTo>
                  <a:lnTo>
                    <a:pt x="566" y="433"/>
                  </a:lnTo>
                  <a:lnTo>
                    <a:pt x="526" y="416"/>
                  </a:lnTo>
                  <a:lnTo>
                    <a:pt x="486" y="396"/>
                  </a:lnTo>
                  <a:lnTo>
                    <a:pt x="450" y="373"/>
                  </a:lnTo>
                  <a:lnTo>
                    <a:pt x="414" y="342"/>
                  </a:lnTo>
                  <a:lnTo>
                    <a:pt x="0" y="581"/>
                  </a:lnTo>
                  <a:lnTo>
                    <a:pt x="17" y="601"/>
                  </a:lnTo>
                  <a:lnTo>
                    <a:pt x="41" y="624"/>
                  </a:lnTo>
                  <a:lnTo>
                    <a:pt x="61" y="644"/>
                  </a:lnTo>
                  <a:lnTo>
                    <a:pt x="81" y="663"/>
                  </a:lnTo>
                  <a:lnTo>
                    <a:pt x="101" y="682"/>
                  </a:lnTo>
                  <a:lnTo>
                    <a:pt x="125" y="703"/>
                  </a:lnTo>
                  <a:lnTo>
                    <a:pt x="147" y="720"/>
                  </a:lnTo>
                  <a:lnTo>
                    <a:pt x="169" y="736"/>
                  </a:lnTo>
                  <a:lnTo>
                    <a:pt x="194" y="752"/>
                  </a:lnTo>
                  <a:lnTo>
                    <a:pt x="218" y="769"/>
                  </a:lnTo>
                  <a:lnTo>
                    <a:pt x="243" y="785"/>
                  </a:lnTo>
                  <a:lnTo>
                    <a:pt x="266" y="798"/>
                  </a:lnTo>
                  <a:lnTo>
                    <a:pt x="289" y="811"/>
                  </a:lnTo>
                  <a:lnTo>
                    <a:pt x="311" y="822"/>
                  </a:lnTo>
                  <a:lnTo>
                    <a:pt x="341" y="836"/>
                  </a:lnTo>
                  <a:lnTo>
                    <a:pt x="369" y="848"/>
                  </a:lnTo>
                  <a:lnTo>
                    <a:pt x="401" y="860"/>
                  </a:lnTo>
                  <a:lnTo>
                    <a:pt x="425" y="869"/>
                  </a:lnTo>
                  <a:lnTo>
                    <a:pt x="449" y="878"/>
                  </a:lnTo>
                  <a:lnTo>
                    <a:pt x="476" y="886"/>
                  </a:lnTo>
                  <a:lnTo>
                    <a:pt x="502" y="893"/>
                  </a:lnTo>
                  <a:lnTo>
                    <a:pt x="528" y="899"/>
                  </a:lnTo>
                  <a:lnTo>
                    <a:pt x="558" y="905"/>
                  </a:lnTo>
                  <a:lnTo>
                    <a:pt x="588" y="910"/>
                  </a:lnTo>
                  <a:lnTo>
                    <a:pt x="619" y="914"/>
                  </a:lnTo>
                  <a:lnTo>
                    <a:pt x="651" y="917"/>
                  </a:lnTo>
                  <a:lnTo>
                    <a:pt x="675" y="918"/>
                  </a:lnTo>
                  <a:lnTo>
                    <a:pt x="708" y="920"/>
                  </a:lnTo>
                  <a:lnTo>
                    <a:pt x="741" y="920"/>
                  </a:lnTo>
                  <a:lnTo>
                    <a:pt x="767" y="919"/>
                  </a:lnTo>
                  <a:lnTo>
                    <a:pt x="795" y="918"/>
                  </a:lnTo>
                  <a:lnTo>
                    <a:pt x="826" y="916"/>
                  </a:lnTo>
                  <a:lnTo>
                    <a:pt x="854" y="912"/>
                  </a:lnTo>
                  <a:lnTo>
                    <a:pt x="878" y="909"/>
                  </a:lnTo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1664865" y="3041711"/>
              <a:ext cx="775256" cy="1441050"/>
            </a:xfrm>
            <a:custGeom>
              <a:avLst/>
              <a:gdLst/>
              <a:ahLst/>
              <a:cxnLst>
                <a:cxn ang="0">
                  <a:pos x="868" y="3"/>
                </a:cxn>
                <a:cxn ang="0">
                  <a:pos x="823" y="12"/>
                </a:cxn>
                <a:cxn ang="0">
                  <a:pos x="784" y="22"/>
                </a:cxn>
                <a:cxn ang="0">
                  <a:pos x="745" y="33"/>
                </a:cxn>
                <a:cxn ang="0">
                  <a:pos x="706" y="47"/>
                </a:cxn>
                <a:cxn ang="0">
                  <a:pos x="661" y="65"/>
                </a:cxn>
                <a:cxn ang="0">
                  <a:pos x="618" y="84"/>
                </a:cxn>
                <a:cxn ang="0">
                  <a:pos x="576" y="105"/>
                </a:cxn>
                <a:cxn ang="0">
                  <a:pos x="540" y="127"/>
                </a:cxn>
                <a:cxn ang="0">
                  <a:pos x="504" y="150"/>
                </a:cxn>
                <a:cxn ang="0">
                  <a:pos x="464" y="179"/>
                </a:cxn>
                <a:cxn ang="0">
                  <a:pos x="429" y="205"/>
                </a:cxn>
                <a:cxn ang="0">
                  <a:pos x="373" y="255"/>
                </a:cxn>
                <a:cxn ang="0">
                  <a:pos x="325" y="304"/>
                </a:cxn>
                <a:cxn ang="0">
                  <a:pos x="287" y="349"/>
                </a:cxn>
                <a:cxn ang="0">
                  <a:pos x="247" y="401"/>
                </a:cxn>
                <a:cxn ang="0">
                  <a:pos x="210" y="459"/>
                </a:cxn>
                <a:cxn ang="0">
                  <a:pos x="177" y="515"/>
                </a:cxn>
                <a:cxn ang="0">
                  <a:pos x="149" y="578"/>
                </a:cxn>
                <a:cxn ang="0">
                  <a:pos x="125" y="645"/>
                </a:cxn>
                <a:cxn ang="0">
                  <a:pos x="100" y="728"/>
                </a:cxn>
                <a:cxn ang="0">
                  <a:pos x="85" y="809"/>
                </a:cxn>
                <a:cxn ang="0">
                  <a:pos x="73" y="914"/>
                </a:cxn>
                <a:cxn ang="0">
                  <a:pos x="73" y="1005"/>
                </a:cxn>
                <a:cxn ang="0">
                  <a:pos x="82" y="1088"/>
                </a:cxn>
                <a:cxn ang="0">
                  <a:pos x="96" y="1173"/>
                </a:cxn>
                <a:cxn ang="0">
                  <a:pos x="123" y="1267"/>
                </a:cxn>
                <a:cxn ang="0">
                  <a:pos x="155" y="1354"/>
                </a:cxn>
                <a:cxn ang="0">
                  <a:pos x="199" y="1436"/>
                </a:cxn>
                <a:cxn ang="0">
                  <a:pos x="608" y="1639"/>
                </a:cxn>
                <a:cxn ang="0">
                  <a:pos x="598" y="1205"/>
                </a:cxn>
                <a:cxn ang="0">
                  <a:pos x="561" y="1137"/>
                </a:cxn>
                <a:cxn ang="0">
                  <a:pos x="539" y="1071"/>
                </a:cxn>
                <a:cxn ang="0">
                  <a:pos x="531" y="1008"/>
                </a:cxn>
                <a:cxn ang="0">
                  <a:pos x="528" y="946"/>
                </a:cxn>
                <a:cxn ang="0">
                  <a:pos x="534" y="873"/>
                </a:cxn>
                <a:cxn ang="0">
                  <a:pos x="551" y="801"/>
                </a:cxn>
                <a:cxn ang="0">
                  <a:pos x="577" y="734"/>
                </a:cxn>
                <a:cxn ang="0">
                  <a:pos x="608" y="681"/>
                </a:cxn>
                <a:cxn ang="0">
                  <a:pos x="636" y="643"/>
                </a:cxn>
                <a:cxn ang="0">
                  <a:pos x="670" y="604"/>
                </a:cxn>
                <a:cxn ang="0">
                  <a:pos x="702" y="572"/>
                </a:cxn>
                <a:cxn ang="0">
                  <a:pos x="739" y="543"/>
                </a:cxn>
                <a:cxn ang="0">
                  <a:pos x="783" y="514"/>
                </a:cxn>
                <a:cxn ang="0">
                  <a:pos x="825" y="490"/>
                </a:cxn>
                <a:cxn ang="0">
                  <a:pos x="887" y="469"/>
                </a:cxn>
              </a:cxnLst>
              <a:rect l="0" t="0" r="r" b="b"/>
              <a:pathLst>
                <a:path w="888" h="1640">
                  <a:moveTo>
                    <a:pt x="887" y="0"/>
                  </a:moveTo>
                  <a:lnTo>
                    <a:pt x="868" y="3"/>
                  </a:lnTo>
                  <a:lnTo>
                    <a:pt x="849" y="6"/>
                  </a:lnTo>
                  <a:lnTo>
                    <a:pt x="823" y="12"/>
                  </a:lnTo>
                  <a:lnTo>
                    <a:pt x="804" y="16"/>
                  </a:lnTo>
                  <a:lnTo>
                    <a:pt x="784" y="22"/>
                  </a:lnTo>
                  <a:lnTo>
                    <a:pt x="765" y="28"/>
                  </a:lnTo>
                  <a:lnTo>
                    <a:pt x="745" y="33"/>
                  </a:lnTo>
                  <a:lnTo>
                    <a:pt x="726" y="39"/>
                  </a:lnTo>
                  <a:lnTo>
                    <a:pt x="706" y="47"/>
                  </a:lnTo>
                  <a:lnTo>
                    <a:pt x="682" y="56"/>
                  </a:lnTo>
                  <a:lnTo>
                    <a:pt x="661" y="65"/>
                  </a:lnTo>
                  <a:lnTo>
                    <a:pt x="640" y="74"/>
                  </a:lnTo>
                  <a:lnTo>
                    <a:pt x="618" y="84"/>
                  </a:lnTo>
                  <a:lnTo>
                    <a:pt x="596" y="95"/>
                  </a:lnTo>
                  <a:lnTo>
                    <a:pt x="576" y="105"/>
                  </a:lnTo>
                  <a:lnTo>
                    <a:pt x="557" y="117"/>
                  </a:lnTo>
                  <a:lnTo>
                    <a:pt x="540" y="127"/>
                  </a:lnTo>
                  <a:lnTo>
                    <a:pt x="523" y="139"/>
                  </a:lnTo>
                  <a:lnTo>
                    <a:pt x="504" y="150"/>
                  </a:lnTo>
                  <a:lnTo>
                    <a:pt x="483" y="164"/>
                  </a:lnTo>
                  <a:lnTo>
                    <a:pt x="464" y="179"/>
                  </a:lnTo>
                  <a:lnTo>
                    <a:pt x="446" y="193"/>
                  </a:lnTo>
                  <a:lnTo>
                    <a:pt x="429" y="205"/>
                  </a:lnTo>
                  <a:lnTo>
                    <a:pt x="401" y="228"/>
                  </a:lnTo>
                  <a:lnTo>
                    <a:pt x="373" y="255"/>
                  </a:lnTo>
                  <a:lnTo>
                    <a:pt x="351" y="275"/>
                  </a:lnTo>
                  <a:lnTo>
                    <a:pt x="325" y="304"/>
                  </a:lnTo>
                  <a:lnTo>
                    <a:pt x="307" y="325"/>
                  </a:lnTo>
                  <a:lnTo>
                    <a:pt x="287" y="349"/>
                  </a:lnTo>
                  <a:lnTo>
                    <a:pt x="265" y="376"/>
                  </a:lnTo>
                  <a:lnTo>
                    <a:pt x="247" y="401"/>
                  </a:lnTo>
                  <a:lnTo>
                    <a:pt x="229" y="431"/>
                  </a:lnTo>
                  <a:lnTo>
                    <a:pt x="210" y="459"/>
                  </a:lnTo>
                  <a:lnTo>
                    <a:pt x="192" y="489"/>
                  </a:lnTo>
                  <a:lnTo>
                    <a:pt x="177" y="515"/>
                  </a:lnTo>
                  <a:lnTo>
                    <a:pt x="163" y="547"/>
                  </a:lnTo>
                  <a:lnTo>
                    <a:pt x="149" y="578"/>
                  </a:lnTo>
                  <a:lnTo>
                    <a:pt x="137" y="610"/>
                  </a:lnTo>
                  <a:lnTo>
                    <a:pt x="125" y="645"/>
                  </a:lnTo>
                  <a:lnTo>
                    <a:pt x="110" y="688"/>
                  </a:lnTo>
                  <a:lnTo>
                    <a:pt x="100" y="728"/>
                  </a:lnTo>
                  <a:lnTo>
                    <a:pt x="90" y="769"/>
                  </a:lnTo>
                  <a:lnTo>
                    <a:pt x="85" y="809"/>
                  </a:lnTo>
                  <a:lnTo>
                    <a:pt x="78" y="856"/>
                  </a:lnTo>
                  <a:lnTo>
                    <a:pt x="73" y="914"/>
                  </a:lnTo>
                  <a:lnTo>
                    <a:pt x="72" y="960"/>
                  </a:lnTo>
                  <a:lnTo>
                    <a:pt x="73" y="1005"/>
                  </a:lnTo>
                  <a:lnTo>
                    <a:pt x="77" y="1048"/>
                  </a:lnTo>
                  <a:lnTo>
                    <a:pt x="82" y="1088"/>
                  </a:lnTo>
                  <a:lnTo>
                    <a:pt x="87" y="1130"/>
                  </a:lnTo>
                  <a:lnTo>
                    <a:pt x="96" y="1173"/>
                  </a:lnTo>
                  <a:lnTo>
                    <a:pt x="108" y="1219"/>
                  </a:lnTo>
                  <a:lnTo>
                    <a:pt x="123" y="1267"/>
                  </a:lnTo>
                  <a:lnTo>
                    <a:pt x="138" y="1311"/>
                  </a:lnTo>
                  <a:lnTo>
                    <a:pt x="155" y="1354"/>
                  </a:lnTo>
                  <a:lnTo>
                    <a:pt x="175" y="1396"/>
                  </a:lnTo>
                  <a:lnTo>
                    <a:pt x="199" y="1436"/>
                  </a:lnTo>
                  <a:lnTo>
                    <a:pt x="0" y="1549"/>
                  </a:lnTo>
                  <a:lnTo>
                    <a:pt x="608" y="1639"/>
                  </a:lnTo>
                  <a:lnTo>
                    <a:pt x="832" y="1080"/>
                  </a:lnTo>
                  <a:lnTo>
                    <a:pt x="598" y="1205"/>
                  </a:lnTo>
                  <a:lnTo>
                    <a:pt x="575" y="1169"/>
                  </a:lnTo>
                  <a:lnTo>
                    <a:pt x="561" y="1137"/>
                  </a:lnTo>
                  <a:lnTo>
                    <a:pt x="548" y="1104"/>
                  </a:lnTo>
                  <a:lnTo>
                    <a:pt x="539" y="1071"/>
                  </a:lnTo>
                  <a:lnTo>
                    <a:pt x="533" y="1039"/>
                  </a:lnTo>
                  <a:lnTo>
                    <a:pt x="531" y="1008"/>
                  </a:lnTo>
                  <a:lnTo>
                    <a:pt x="528" y="977"/>
                  </a:lnTo>
                  <a:lnTo>
                    <a:pt x="528" y="946"/>
                  </a:lnTo>
                  <a:lnTo>
                    <a:pt x="530" y="909"/>
                  </a:lnTo>
                  <a:lnTo>
                    <a:pt x="534" y="873"/>
                  </a:lnTo>
                  <a:lnTo>
                    <a:pt x="542" y="833"/>
                  </a:lnTo>
                  <a:lnTo>
                    <a:pt x="551" y="801"/>
                  </a:lnTo>
                  <a:lnTo>
                    <a:pt x="565" y="765"/>
                  </a:lnTo>
                  <a:lnTo>
                    <a:pt x="577" y="734"/>
                  </a:lnTo>
                  <a:lnTo>
                    <a:pt x="594" y="704"/>
                  </a:lnTo>
                  <a:lnTo>
                    <a:pt x="608" y="681"/>
                  </a:lnTo>
                  <a:lnTo>
                    <a:pt x="622" y="662"/>
                  </a:lnTo>
                  <a:lnTo>
                    <a:pt x="636" y="643"/>
                  </a:lnTo>
                  <a:lnTo>
                    <a:pt x="652" y="624"/>
                  </a:lnTo>
                  <a:lnTo>
                    <a:pt x="670" y="604"/>
                  </a:lnTo>
                  <a:lnTo>
                    <a:pt x="685" y="590"/>
                  </a:lnTo>
                  <a:lnTo>
                    <a:pt x="702" y="572"/>
                  </a:lnTo>
                  <a:lnTo>
                    <a:pt x="719" y="558"/>
                  </a:lnTo>
                  <a:lnTo>
                    <a:pt x="739" y="543"/>
                  </a:lnTo>
                  <a:lnTo>
                    <a:pt x="763" y="527"/>
                  </a:lnTo>
                  <a:lnTo>
                    <a:pt x="783" y="514"/>
                  </a:lnTo>
                  <a:lnTo>
                    <a:pt x="800" y="504"/>
                  </a:lnTo>
                  <a:lnTo>
                    <a:pt x="825" y="490"/>
                  </a:lnTo>
                  <a:lnTo>
                    <a:pt x="849" y="480"/>
                  </a:lnTo>
                  <a:lnTo>
                    <a:pt x="887" y="469"/>
                  </a:lnTo>
                  <a:lnTo>
                    <a:pt x="887" y="0"/>
                  </a:lnTo>
                </a:path>
              </a:pathLst>
            </a:custGeom>
            <a:solidFill>
              <a:srgbClr val="008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2261149" y="2846642"/>
              <a:ext cx="1150662" cy="1304853"/>
            </a:xfrm>
            <a:custGeom>
              <a:avLst/>
              <a:gdLst/>
              <a:ahLst/>
              <a:cxnLst>
                <a:cxn ang="0">
                  <a:pos x="520" y="220"/>
                </a:cxn>
                <a:cxn ang="0">
                  <a:pos x="568" y="230"/>
                </a:cxn>
                <a:cxn ang="0">
                  <a:pos x="605" y="239"/>
                </a:cxn>
                <a:cxn ang="0">
                  <a:pos x="644" y="251"/>
                </a:cxn>
                <a:cxn ang="0">
                  <a:pos x="683" y="264"/>
                </a:cxn>
                <a:cxn ang="0">
                  <a:pos x="728" y="282"/>
                </a:cxn>
                <a:cxn ang="0">
                  <a:pos x="771" y="301"/>
                </a:cxn>
                <a:cxn ang="0">
                  <a:pos x="813" y="322"/>
                </a:cxn>
                <a:cxn ang="0">
                  <a:pos x="849" y="344"/>
                </a:cxn>
                <a:cxn ang="0">
                  <a:pos x="885" y="367"/>
                </a:cxn>
                <a:cxn ang="0">
                  <a:pos x="925" y="396"/>
                </a:cxn>
                <a:cxn ang="0">
                  <a:pos x="960" y="423"/>
                </a:cxn>
                <a:cxn ang="0">
                  <a:pos x="1016" y="472"/>
                </a:cxn>
                <a:cxn ang="0">
                  <a:pos x="1064" y="521"/>
                </a:cxn>
                <a:cxn ang="0">
                  <a:pos x="1102" y="566"/>
                </a:cxn>
                <a:cxn ang="0">
                  <a:pos x="1142" y="619"/>
                </a:cxn>
                <a:cxn ang="0">
                  <a:pos x="1179" y="676"/>
                </a:cxn>
                <a:cxn ang="0">
                  <a:pos x="1211" y="732"/>
                </a:cxn>
                <a:cxn ang="0">
                  <a:pos x="1240" y="795"/>
                </a:cxn>
                <a:cxn ang="0">
                  <a:pos x="1264" y="862"/>
                </a:cxn>
                <a:cxn ang="0">
                  <a:pos x="1289" y="945"/>
                </a:cxn>
                <a:cxn ang="0">
                  <a:pos x="1304" y="1026"/>
                </a:cxn>
                <a:cxn ang="0">
                  <a:pos x="1316" y="1132"/>
                </a:cxn>
                <a:cxn ang="0">
                  <a:pos x="1316" y="1222"/>
                </a:cxn>
                <a:cxn ang="0">
                  <a:pos x="1307" y="1305"/>
                </a:cxn>
                <a:cxn ang="0">
                  <a:pos x="1293" y="1390"/>
                </a:cxn>
                <a:cxn ang="0">
                  <a:pos x="1266" y="1484"/>
                </a:cxn>
                <a:cxn ang="0">
                  <a:pos x="851" y="1272"/>
                </a:cxn>
                <a:cxn ang="0">
                  <a:pos x="861" y="1195"/>
                </a:cxn>
                <a:cxn ang="0">
                  <a:pos x="859" y="1126"/>
                </a:cxn>
                <a:cxn ang="0">
                  <a:pos x="847" y="1050"/>
                </a:cxn>
                <a:cxn ang="0">
                  <a:pos x="824" y="982"/>
                </a:cxn>
                <a:cxn ang="0">
                  <a:pos x="795" y="921"/>
                </a:cxn>
                <a:cxn ang="0">
                  <a:pos x="767" y="879"/>
                </a:cxn>
                <a:cxn ang="0">
                  <a:pos x="737" y="841"/>
                </a:cxn>
                <a:cxn ang="0">
                  <a:pos x="704" y="807"/>
                </a:cxn>
                <a:cxn ang="0">
                  <a:pos x="670" y="775"/>
                </a:cxn>
                <a:cxn ang="0">
                  <a:pos x="626" y="745"/>
                </a:cxn>
                <a:cxn ang="0">
                  <a:pos x="589" y="722"/>
                </a:cxn>
                <a:cxn ang="0">
                  <a:pos x="542" y="699"/>
                </a:cxn>
                <a:cxn ang="0">
                  <a:pos x="503" y="685"/>
                </a:cxn>
                <a:cxn ang="0">
                  <a:pos x="445" y="673"/>
                </a:cxn>
                <a:cxn ang="0">
                  <a:pos x="387" y="668"/>
                </a:cxn>
                <a:cxn ang="0">
                  <a:pos x="371" y="908"/>
                </a:cxn>
                <a:cxn ang="0">
                  <a:pos x="370" y="0"/>
                </a:cxn>
                <a:cxn ang="0">
                  <a:pos x="390" y="208"/>
                </a:cxn>
                <a:cxn ang="0">
                  <a:pos x="449" y="211"/>
                </a:cxn>
                <a:cxn ang="0">
                  <a:pos x="502" y="217"/>
                </a:cxn>
              </a:cxnLst>
              <a:rect l="0" t="0" r="r" b="b"/>
              <a:pathLst>
                <a:path w="1318" h="1485">
                  <a:moveTo>
                    <a:pt x="502" y="217"/>
                  </a:moveTo>
                  <a:lnTo>
                    <a:pt x="520" y="220"/>
                  </a:lnTo>
                  <a:lnTo>
                    <a:pt x="544" y="224"/>
                  </a:lnTo>
                  <a:lnTo>
                    <a:pt x="568" y="230"/>
                  </a:lnTo>
                  <a:lnTo>
                    <a:pt x="585" y="234"/>
                  </a:lnTo>
                  <a:lnTo>
                    <a:pt x="605" y="239"/>
                  </a:lnTo>
                  <a:lnTo>
                    <a:pt x="624" y="245"/>
                  </a:lnTo>
                  <a:lnTo>
                    <a:pt x="644" y="251"/>
                  </a:lnTo>
                  <a:lnTo>
                    <a:pt x="662" y="256"/>
                  </a:lnTo>
                  <a:lnTo>
                    <a:pt x="683" y="264"/>
                  </a:lnTo>
                  <a:lnTo>
                    <a:pt x="707" y="274"/>
                  </a:lnTo>
                  <a:lnTo>
                    <a:pt x="728" y="282"/>
                  </a:lnTo>
                  <a:lnTo>
                    <a:pt x="748" y="291"/>
                  </a:lnTo>
                  <a:lnTo>
                    <a:pt x="771" y="301"/>
                  </a:lnTo>
                  <a:lnTo>
                    <a:pt x="793" y="312"/>
                  </a:lnTo>
                  <a:lnTo>
                    <a:pt x="813" y="322"/>
                  </a:lnTo>
                  <a:lnTo>
                    <a:pt x="832" y="334"/>
                  </a:lnTo>
                  <a:lnTo>
                    <a:pt x="849" y="344"/>
                  </a:lnTo>
                  <a:lnTo>
                    <a:pt x="866" y="356"/>
                  </a:lnTo>
                  <a:lnTo>
                    <a:pt x="885" y="367"/>
                  </a:lnTo>
                  <a:lnTo>
                    <a:pt x="906" y="382"/>
                  </a:lnTo>
                  <a:lnTo>
                    <a:pt x="925" y="396"/>
                  </a:lnTo>
                  <a:lnTo>
                    <a:pt x="943" y="410"/>
                  </a:lnTo>
                  <a:lnTo>
                    <a:pt x="960" y="423"/>
                  </a:lnTo>
                  <a:lnTo>
                    <a:pt x="988" y="446"/>
                  </a:lnTo>
                  <a:lnTo>
                    <a:pt x="1016" y="472"/>
                  </a:lnTo>
                  <a:lnTo>
                    <a:pt x="1038" y="492"/>
                  </a:lnTo>
                  <a:lnTo>
                    <a:pt x="1064" y="521"/>
                  </a:lnTo>
                  <a:lnTo>
                    <a:pt x="1082" y="542"/>
                  </a:lnTo>
                  <a:lnTo>
                    <a:pt x="1102" y="566"/>
                  </a:lnTo>
                  <a:lnTo>
                    <a:pt x="1124" y="593"/>
                  </a:lnTo>
                  <a:lnTo>
                    <a:pt x="1142" y="619"/>
                  </a:lnTo>
                  <a:lnTo>
                    <a:pt x="1160" y="648"/>
                  </a:lnTo>
                  <a:lnTo>
                    <a:pt x="1179" y="676"/>
                  </a:lnTo>
                  <a:lnTo>
                    <a:pt x="1195" y="706"/>
                  </a:lnTo>
                  <a:lnTo>
                    <a:pt x="1211" y="732"/>
                  </a:lnTo>
                  <a:lnTo>
                    <a:pt x="1226" y="764"/>
                  </a:lnTo>
                  <a:lnTo>
                    <a:pt x="1240" y="795"/>
                  </a:lnTo>
                  <a:lnTo>
                    <a:pt x="1252" y="827"/>
                  </a:lnTo>
                  <a:lnTo>
                    <a:pt x="1264" y="862"/>
                  </a:lnTo>
                  <a:lnTo>
                    <a:pt x="1279" y="905"/>
                  </a:lnTo>
                  <a:lnTo>
                    <a:pt x="1289" y="945"/>
                  </a:lnTo>
                  <a:lnTo>
                    <a:pt x="1299" y="986"/>
                  </a:lnTo>
                  <a:lnTo>
                    <a:pt x="1304" y="1026"/>
                  </a:lnTo>
                  <a:lnTo>
                    <a:pt x="1311" y="1073"/>
                  </a:lnTo>
                  <a:lnTo>
                    <a:pt x="1316" y="1132"/>
                  </a:lnTo>
                  <a:lnTo>
                    <a:pt x="1317" y="1177"/>
                  </a:lnTo>
                  <a:lnTo>
                    <a:pt x="1316" y="1222"/>
                  </a:lnTo>
                  <a:lnTo>
                    <a:pt x="1312" y="1265"/>
                  </a:lnTo>
                  <a:lnTo>
                    <a:pt x="1307" y="1305"/>
                  </a:lnTo>
                  <a:lnTo>
                    <a:pt x="1302" y="1347"/>
                  </a:lnTo>
                  <a:lnTo>
                    <a:pt x="1293" y="1390"/>
                  </a:lnTo>
                  <a:lnTo>
                    <a:pt x="1281" y="1436"/>
                  </a:lnTo>
                  <a:lnTo>
                    <a:pt x="1266" y="1484"/>
                  </a:lnTo>
                  <a:lnTo>
                    <a:pt x="1180" y="1216"/>
                  </a:lnTo>
                  <a:lnTo>
                    <a:pt x="851" y="1272"/>
                  </a:lnTo>
                  <a:lnTo>
                    <a:pt x="858" y="1225"/>
                  </a:lnTo>
                  <a:lnTo>
                    <a:pt x="861" y="1195"/>
                  </a:lnTo>
                  <a:lnTo>
                    <a:pt x="861" y="1163"/>
                  </a:lnTo>
                  <a:lnTo>
                    <a:pt x="859" y="1126"/>
                  </a:lnTo>
                  <a:lnTo>
                    <a:pt x="854" y="1090"/>
                  </a:lnTo>
                  <a:lnTo>
                    <a:pt x="847" y="1050"/>
                  </a:lnTo>
                  <a:lnTo>
                    <a:pt x="838" y="1018"/>
                  </a:lnTo>
                  <a:lnTo>
                    <a:pt x="824" y="982"/>
                  </a:lnTo>
                  <a:lnTo>
                    <a:pt x="811" y="951"/>
                  </a:lnTo>
                  <a:lnTo>
                    <a:pt x="795" y="921"/>
                  </a:lnTo>
                  <a:lnTo>
                    <a:pt x="781" y="898"/>
                  </a:lnTo>
                  <a:lnTo>
                    <a:pt x="767" y="879"/>
                  </a:lnTo>
                  <a:lnTo>
                    <a:pt x="753" y="860"/>
                  </a:lnTo>
                  <a:lnTo>
                    <a:pt x="737" y="841"/>
                  </a:lnTo>
                  <a:lnTo>
                    <a:pt x="719" y="821"/>
                  </a:lnTo>
                  <a:lnTo>
                    <a:pt x="704" y="807"/>
                  </a:lnTo>
                  <a:lnTo>
                    <a:pt x="687" y="790"/>
                  </a:lnTo>
                  <a:lnTo>
                    <a:pt x="670" y="775"/>
                  </a:lnTo>
                  <a:lnTo>
                    <a:pt x="650" y="760"/>
                  </a:lnTo>
                  <a:lnTo>
                    <a:pt x="626" y="745"/>
                  </a:lnTo>
                  <a:lnTo>
                    <a:pt x="606" y="731"/>
                  </a:lnTo>
                  <a:lnTo>
                    <a:pt x="589" y="722"/>
                  </a:lnTo>
                  <a:lnTo>
                    <a:pt x="564" y="707"/>
                  </a:lnTo>
                  <a:lnTo>
                    <a:pt x="542" y="699"/>
                  </a:lnTo>
                  <a:lnTo>
                    <a:pt x="523" y="692"/>
                  </a:lnTo>
                  <a:lnTo>
                    <a:pt x="503" y="685"/>
                  </a:lnTo>
                  <a:lnTo>
                    <a:pt x="473" y="678"/>
                  </a:lnTo>
                  <a:lnTo>
                    <a:pt x="445" y="673"/>
                  </a:lnTo>
                  <a:lnTo>
                    <a:pt x="416" y="670"/>
                  </a:lnTo>
                  <a:lnTo>
                    <a:pt x="387" y="668"/>
                  </a:lnTo>
                  <a:lnTo>
                    <a:pt x="371" y="667"/>
                  </a:lnTo>
                  <a:lnTo>
                    <a:pt x="371" y="908"/>
                  </a:lnTo>
                  <a:lnTo>
                    <a:pt x="0" y="461"/>
                  </a:lnTo>
                  <a:lnTo>
                    <a:pt x="370" y="0"/>
                  </a:lnTo>
                  <a:lnTo>
                    <a:pt x="370" y="207"/>
                  </a:lnTo>
                  <a:lnTo>
                    <a:pt x="390" y="208"/>
                  </a:lnTo>
                  <a:lnTo>
                    <a:pt x="419" y="209"/>
                  </a:lnTo>
                  <a:lnTo>
                    <a:pt x="449" y="211"/>
                  </a:lnTo>
                  <a:lnTo>
                    <a:pt x="478" y="214"/>
                  </a:lnTo>
                  <a:lnTo>
                    <a:pt x="502" y="217"/>
                  </a:lnTo>
                </a:path>
              </a:pathLst>
            </a:custGeom>
            <a:solidFill>
              <a:srgbClr val="FF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3378396" y="3865669"/>
              <a:ext cx="899917" cy="354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Evaluate</a:t>
              </a:r>
              <a:endParaRPr lang="en-US" sz="1600"/>
            </a:p>
          </p:txBody>
        </p: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609600" y="4037416"/>
              <a:ext cx="1034081" cy="354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pPr algn="r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Implement</a:t>
              </a:r>
              <a:endParaRPr lang="en-US" sz="1600"/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2186613" y="2514600"/>
              <a:ext cx="764969" cy="36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/>
            <a:lstStyle/>
            <a:p>
              <a:pPr algn="ctr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Design</a:t>
              </a: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mô</a:t>
            </a:r>
            <a:r>
              <a:rPr lang="en-US" sz="2800" dirty="0"/>
              <a:t> </a:t>
            </a:r>
            <a:r>
              <a:rPr lang="en-US" sz="2800" dirty="0" err="1" smtClean="0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triển</a:t>
            </a:r>
            <a:r>
              <a:rPr lang="en-US" sz="2800" dirty="0"/>
              <a:t>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7848600" cy="5248275"/>
          </a:xfrm>
        </p:spPr>
        <p:txBody>
          <a:bodyPr/>
          <a:lstStyle/>
          <a:p>
            <a:r>
              <a:rPr lang="en-GB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mốc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xoáy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ốc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UI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UI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họa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họa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giấy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prototype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giấy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giấy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tiền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prototype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in-class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thử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prototype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bỏ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prototype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3</a:t>
            </a:r>
            <a:r>
              <a:rPr lang="en-US" sz="2800" dirty="0"/>
              <a:t>.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dễ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sâu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sắc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trò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trọng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Phối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Ai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</a:t>
            </a:r>
            <a:r>
              <a:rPr lang="en-US" dirty="0"/>
              <a:t>i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endParaRPr lang="en-US" sz="2000" dirty="0"/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vi-VN" sz="2000" dirty="0" smtClean="0"/>
              <a:t>đặc</a:t>
            </a:r>
            <a:r>
              <a:rPr lang="en-US" sz="2000" dirty="0" smtClean="0"/>
              <a:t> </a:t>
            </a:r>
            <a:r>
              <a:rPr lang="vi-VN" sz="2000" dirty="0" smtClean="0"/>
              <a:t>đ</a:t>
            </a:r>
            <a:r>
              <a:rPr lang="en-US" sz="2000" dirty="0" err="1" smtClean="0"/>
              <a:t>iểm</a:t>
            </a:r>
            <a:r>
              <a:rPr lang="en-US" sz="2000" dirty="0"/>
              <a:t> </a:t>
            </a:r>
            <a:r>
              <a:rPr lang="en-US" sz="2000" dirty="0" err="1" smtClean="0"/>
              <a:t>vật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:</a:t>
            </a:r>
            <a:endParaRPr lang="en-US" sz="2000" dirty="0"/>
          </a:p>
          <a:p>
            <a:pPr lvl="2"/>
            <a:r>
              <a:rPr lang="en-US" sz="1600" dirty="0" err="1" smtClean="0"/>
              <a:t>Tuổi</a:t>
            </a:r>
            <a:r>
              <a:rPr lang="en-US" sz="1600" dirty="0"/>
              <a:t>: </a:t>
            </a:r>
            <a:r>
              <a:rPr lang="en-US" sz="1600" dirty="0" err="1"/>
              <a:t>nhìn</a:t>
            </a:r>
            <a:r>
              <a:rPr lang="en-US" sz="1600" dirty="0"/>
              <a:t>, </a:t>
            </a:r>
            <a:r>
              <a:rPr lang="en-US" sz="1600" dirty="0" err="1"/>
              <a:t>nghe</a:t>
            </a:r>
            <a:r>
              <a:rPr lang="en-US" sz="1600" dirty="0"/>
              <a:t>,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 smtClean="0"/>
              <a:t>thức</a:t>
            </a:r>
            <a:r>
              <a:rPr lang="en-US" sz="1600" dirty="0"/>
              <a:t>, </a:t>
            </a:r>
            <a:r>
              <a:rPr lang="en-US" sz="1600" dirty="0" err="1" smtClean="0"/>
              <a:t>xử</a:t>
            </a:r>
            <a:r>
              <a:rPr lang="en-US" sz="1600" dirty="0"/>
              <a:t> </a:t>
            </a:r>
            <a:r>
              <a:rPr lang="en-US" sz="1600" dirty="0" err="1" smtClean="0"/>
              <a:t>lý</a:t>
            </a:r>
            <a:r>
              <a:rPr lang="en-US" sz="1600" dirty="0"/>
              <a:t> </a:t>
            </a:r>
            <a:r>
              <a:rPr lang="en-US" sz="1600" dirty="0" err="1" smtClean="0"/>
              <a:t>thao</a:t>
            </a:r>
            <a:r>
              <a:rPr lang="en-US" sz="1600" dirty="0"/>
              <a:t> </a:t>
            </a:r>
            <a:r>
              <a:rPr lang="en-US" sz="1600" dirty="0" err="1" smtClean="0"/>
              <a:t>tác</a:t>
            </a:r>
            <a:r>
              <a:rPr lang="en-US" sz="1600" dirty="0"/>
              <a:t> </a:t>
            </a:r>
            <a:r>
              <a:rPr lang="en-US" sz="1600" dirty="0" err="1" smtClean="0"/>
              <a:t>bằng</a:t>
            </a:r>
            <a:r>
              <a:rPr lang="en-US" sz="1600" dirty="0"/>
              <a:t> </a:t>
            </a:r>
            <a:r>
              <a:rPr lang="en-US" sz="1600" dirty="0" err="1" smtClean="0"/>
              <a:t>vận</a:t>
            </a:r>
            <a:r>
              <a:rPr lang="en-US" sz="1600" dirty="0" smtClean="0"/>
              <a:t> </a:t>
            </a:r>
            <a:r>
              <a:rPr lang="vi-VN" sz="1600" dirty="0" smtClean="0"/>
              <a:t>động</a:t>
            </a:r>
            <a:r>
              <a:rPr lang="en-US" sz="1600" dirty="0" smtClean="0"/>
              <a:t>,  </a:t>
            </a:r>
          </a:p>
          <a:p>
            <a:pPr lvl="2"/>
            <a:r>
              <a:rPr lang="en-US" sz="1600" dirty="0" err="1" smtClean="0"/>
              <a:t>Giới</a:t>
            </a:r>
            <a:r>
              <a:rPr lang="en-US" sz="1600" dirty="0" smtClean="0"/>
              <a:t> </a:t>
            </a:r>
            <a:r>
              <a:rPr lang="en-US" sz="1600" dirty="0" err="1"/>
              <a:t>tính</a:t>
            </a:r>
            <a:r>
              <a:rPr lang="en-US" sz="1600" dirty="0"/>
              <a:t>, </a:t>
            </a:r>
            <a:endParaRPr lang="en-US" sz="1600" dirty="0" smtClean="0"/>
          </a:p>
          <a:p>
            <a:pPr lvl="2"/>
            <a:r>
              <a:rPr lang="en-US" sz="1600" dirty="0" err="1" smtClean="0"/>
              <a:t>Thuận</a:t>
            </a:r>
            <a:r>
              <a:rPr lang="en-US" sz="1600" dirty="0" smtClean="0"/>
              <a:t> </a:t>
            </a:r>
            <a:r>
              <a:rPr lang="en-US" sz="1600" dirty="0" err="1" smtClean="0"/>
              <a:t>tay</a:t>
            </a:r>
            <a:endParaRPr lang="en-US" sz="1600" dirty="0" smtClean="0"/>
          </a:p>
          <a:p>
            <a:pPr lvl="2"/>
            <a:r>
              <a:rPr lang="en-US" sz="1600" dirty="0" err="1" smtClean="0"/>
              <a:t>Khuyết</a:t>
            </a:r>
            <a:r>
              <a:rPr lang="en-US" sz="1600" dirty="0"/>
              <a:t> </a:t>
            </a:r>
            <a:r>
              <a:rPr lang="en-US" sz="1600" dirty="0" err="1" smtClean="0"/>
              <a:t>tật</a:t>
            </a:r>
            <a:endParaRPr lang="en-US" sz="1600" dirty="0" smtClean="0"/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vi-VN" sz="2000" dirty="0" smtClean="0"/>
              <a:t>đặc</a:t>
            </a:r>
            <a:r>
              <a:rPr lang="en-US" sz="2000" dirty="0" smtClean="0"/>
              <a:t> </a:t>
            </a:r>
            <a:r>
              <a:rPr lang="vi-VN" sz="2000" dirty="0" smtClean="0"/>
              <a:t>đ</a:t>
            </a:r>
            <a:r>
              <a:rPr lang="en-US" sz="2000" dirty="0" err="1" smtClean="0"/>
              <a:t>iểm</a:t>
            </a:r>
            <a:r>
              <a:rPr lang="en-US" sz="2000" dirty="0"/>
              <a:t> </a:t>
            </a:r>
            <a:r>
              <a:rPr lang="en-US" sz="2000" dirty="0" err="1" smtClean="0"/>
              <a:t>tâm</a:t>
            </a:r>
            <a:r>
              <a:rPr lang="en-US" sz="2000" dirty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 err="1" smtClean="0"/>
              <a:t>Thái</a:t>
            </a:r>
            <a:r>
              <a:rPr lang="en-US" sz="1600" dirty="0" smtClean="0"/>
              <a:t> </a:t>
            </a:r>
            <a:r>
              <a:rPr lang="vi-VN" sz="1600" dirty="0" smtClean="0"/>
              <a:t>độ</a:t>
            </a:r>
            <a:r>
              <a:rPr lang="en-US" sz="1600" dirty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vi-VN" sz="1600" dirty="0" smtClean="0"/>
              <a:t>động</a:t>
            </a:r>
            <a:r>
              <a:rPr lang="en-US" sz="1600" dirty="0"/>
              <a:t> </a:t>
            </a:r>
            <a:r>
              <a:rPr lang="en-US" sz="1600" dirty="0" err="1" smtClean="0"/>
              <a:t>lực</a:t>
            </a:r>
            <a:endParaRPr lang="en-US" sz="1600" dirty="0" smtClean="0"/>
          </a:p>
          <a:p>
            <a:pPr lvl="2"/>
            <a:r>
              <a:rPr lang="en-US" sz="1600" dirty="0" err="1" smtClean="0"/>
              <a:t>Kiên</a:t>
            </a:r>
            <a:r>
              <a:rPr lang="en-US" sz="1600" dirty="0"/>
              <a:t> </a:t>
            </a:r>
            <a:r>
              <a:rPr lang="en-US" sz="1600" dirty="0" err="1" smtClean="0"/>
              <a:t>nhẫn</a:t>
            </a:r>
            <a:endParaRPr lang="en-US" sz="1600" dirty="0" smtClean="0"/>
          </a:p>
          <a:p>
            <a:pPr lvl="2"/>
            <a:r>
              <a:rPr lang="en-US" sz="1600" dirty="0" err="1" smtClean="0"/>
              <a:t>Mức</a:t>
            </a:r>
            <a:r>
              <a:rPr lang="en-US" sz="1600" dirty="0" smtClean="0"/>
              <a:t> c</a:t>
            </a:r>
            <a:r>
              <a:rPr lang="vi-VN" sz="1600" dirty="0" smtClean="0"/>
              <a:t>ă</a:t>
            </a:r>
            <a:r>
              <a:rPr lang="en-US" sz="1600" dirty="0" err="1" smtClean="0"/>
              <a:t>ng</a:t>
            </a:r>
            <a:r>
              <a:rPr lang="en-US" sz="1600" dirty="0"/>
              <a:t> </a:t>
            </a:r>
            <a:r>
              <a:rPr lang="en-US" sz="1600" dirty="0" err="1" smtClean="0"/>
              <a:t>thẳng</a:t>
            </a:r>
            <a:endParaRPr lang="en-US" sz="1600" dirty="0" smtClean="0"/>
          </a:p>
          <a:p>
            <a:pPr lvl="2"/>
            <a:r>
              <a:rPr lang="en-US" sz="1600" dirty="0" smtClean="0"/>
              <a:t>Recognize style</a:t>
            </a:r>
          </a:p>
          <a:p>
            <a:pPr lvl="1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vi-VN" sz="2000" dirty="0" smtClean="0"/>
              <a:t>đặc</a:t>
            </a:r>
            <a:r>
              <a:rPr lang="en-US" sz="2000" dirty="0" smtClean="0"/>
              <a:t> </a:t>
            </a:r>
            <a:r>
              <a:rPr lang="vi-VN" sz="2000" dirty="0" smtClean="0"/>
              <a:t>đ</a:t>
            </a:r>
            <a:r>
              <a:rPr lang="en-US" sz="2000" dirty="0" err="1" smtClean="0"/>
              <a:t>iểm</a:t>
            </a:r>
            <a:r>
              <a:rPr lang="en-US" sz="2000" dirty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: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/>
              <a:t>vấn</a:t>
            </a:r>
            <a:r>
              <a:rPr lang="en-US" dirty="0"/>
              <a:t>,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gõ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, </a:t>
            </a:r>
            <a:r>
              <a:rPr lang="en-US" sz="2000" dirty="0" err="1" smtClean="0"/>
              <a:t>đọc</a:t>
            </a:r>
            <a:r>
              <a:rPr lang="en-US" sz="2000" dirty="0" smtClean="0"/>
              <a:t>), </a:t>
            </a:r>
            <a:r>
              <a:rPr lang="en-US" sz="2000" dirty="0" err="1" smtClean="0"/>
              <a:t>Kinh</a:t>
            </a:r>
            <a:r>
              <a:rPr lang="en-US" sz="2000" dirty="0" smtClean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, </a:t>
            </a:r>
            <a:r>
              <a:rPr lang="en-US" sz="2000" dirty="0" err="1" smtClean="0"/>
              <a:t>Nền</a:t>
            </a:r>
            <a:r>
              <a:rPr lang="en-US" sz="2000" dirty="0" smtClean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,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,</a:t>
            </a:r>
          </a:p>
          <a:p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 lvl="1"/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hay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chuyên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endParaRPr lang="en-US" sz="2000" dirty="0"/>
          </a:p>
          <a:p>
            <a:pPr lvl="1"/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: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hay </a:t>
            </a:r>
            <a:r>
              <a:rPr lang="en-US" sz="2000" dirty="0" err="1"/>
              <a:t>thỉnh</a:t>
            </a:r>
            <a:r>
              <a:rPr lang="en-US" sz="2000" dirty="0"/>
              <a:t> </a:t>
            </a:r>
            <a:r>
              <a:rPr lang="en-US" sz="2000" dirty="0" err="1"/>
              <a:t>thoảng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thập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Trả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bảng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thăm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dò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questionnaires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nổi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trội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phỏng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Interviews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Observation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Rào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cản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ảo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doanh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nhỏ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khảo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ta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tin:</a:t>
            </a:r>
          </a:p>
          <a:p>
            <a:pPr lvl="1"/>
            <a:r>
              <a:rPr lang="en-GB" sz="24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tính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      15%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    30%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45%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thạo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10%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sz="24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lĩnh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vực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toán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Bắt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      5%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Học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    15%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50%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GB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thạo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   30%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…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/>
              <a:t>Sau</a:t>
            </a:r>
            <a:r>
              <a:rPr lang="en-US" sz="2400" b="0" dirty="0"/>
              <a:t> </a:t>
            </a:r>
            <a:r>
              <a:rPr lang="en-US" sz="2400" b="0" dirty="0" err="1"/>
              <a:t>khi</a:t>
            </a:r>
            <a:r>
              <a:rPr lang="en-US" sz="2400" b="0" dirty="0"/>
              <a:t> </a:t>
            </a:r>
            <a:r>
              <a:rPr lang="en-US" sz="2400" b="0" dirty="0" err="1"/>
              <a:t>khảo</a:t>
            </a:r>
            <a:r>
              <a:rPr lang="en-US" sz="2400" b="0" dirty="0"/>
              <a:t> </a:t>
            </a:r>
            <a:r>
              <a:rPr lang="en-US" sz="2400" b="0" dirty="0" err="1"/>
              <a:t>sát</a:t>
            </a:r>
            <a:r>
              <a:rPr lang="en-US" sz="2400" b="0" dirty="0"/>
              <a:t> </a:t>
            </a:r>
            <a:r>
              <a:rPr lang="en-US" sz="2400" b="0" dirty="0" err="1"/>
              <a:t>người</a:t>
            </a:r>
            <a:r>
              <a:rPr lang="en-US" sz="2400" b="0" dirty="0"/>
              <a:t> </a:t>
            </a:r>
            <a:r>
              <a:rPr lang="en-US" sz="2400" b="0" dirty="0" err="1"/>
              <a:t>sử</a:t>
            </a:r>
            <a:r>
              <a:rPr lang="en-US" sz="2400" b="0" dirty="0"/>
              <a:t> </a:t>
            </a:r>
            <a:r>
              <a:rPr lang="en-US" sz="2400" b="0" dirty="0" err="1"/>
              <a:t>dụng</a:t>
            </a:r>
            <a:r>
              <a:rPr lang="en-US" sz="2400" b="0" dirty="0"/>
              <a:t> ta </a:t>
            </a:r>
            <a:r>
              <a:rPr lang="en-US" sz="2400" b="0" dirty="0" err="1"/>
              <a:t>có</a:t>
            </a:r>
            <a:r>
              <a:rPr lang="en-US" sz="2400" b="0" dirty="0"/>
              <a:t> </a:t>
            </a:r>
            <a:r>
              <a:rPr lang="en-US" sz="2400" b="0" dirty="0" err="1"/>
              <a:t>các</a:t>
            </a:r>
            <a:r>
              <a:rPr lang="en-US" sz="2400" b="0" dirty="0"/>
              <a:t> </a:t>
            </a:r>
            <a:r>
              <a:rPr lang="en-US" sz="2400" b="0" dirty="0" err="1"/>
              <a:t>thông</a:t>
            </a:r>
            <a:r>
              <a:rPr lang="en-US" sz="2400" b="0" dirty="0"/>
              <a:t> tin (</a:t>
            </a:r>
            <a:r>
              <a:rPr lang="en-US" sz="2400" b="0" dirty="0" err="1"/>
              <a:t>tt</a:t>
            </a:r>
            <a:r>
              <a:rPr lang="en-US" sz="2400" b="0" dirty="0"/>
              <a:t>):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r>
              <a:rPr lang="en-GB" sz="2400" dirty="0" err="1"/>
              <a:t>Tần</a:t>
            </a:r>
            <a:r>
              <a:rPr lang="en-GB" sz="2400" dirty="0"/>
              <a:t> </a:t>
            </a:r>
            <a:r>
              <a:rPr lang="en-GB" sz="2400" dirty="0" err="1"/>
              <a:t>xuất</a:t>
            </a:r>
            <a:r>
              <a:rPr lang="en-GB" sz="2400" dirty="0"/>
              <a:t> </a:t>
            </a:r>
            <a:r>
              <a:rPr lang="en-GB" sz="2400" dirty="0" err="1"/>
              <a:t>sử</a:t>
            </a:r>
            <a:r>
              <a:rPr lang="en-GB" sz="2400" dirty="0"/>
              <a:t> </a:t>
            </a:r>
            <a:r>
              <a:rPr lang="en-GB" sz="2400" dirty="0" err="1"/>
              <a:t>dụng</a:t>
            </a:r>
            <a:r>
              <a:rPr lang="en-GB" sz="2400" dirty="0"/>
              <a:t> </a:t>
            </a:r>
            <a:r>
              <a:rPr lang="en-GB" sz="2400" dirty="0" err="1"/>
              <a:t>hệ</a:t>
            </a:r>
            <a:r>
              <a:rPr lang="en-GB" sz="2400" dirty="0"/>
              <a:t> </a:t>
            </a:r>
            <a:r>
              <a:rPr lang="en-GB" sz="2400" dirty="0" err="1"/>
              <a:t>thống</a:t>
            </a:r>
            <a:endParaRPr lang="en-GB" sz="2400" dirty="0"/>
          </a:p>
          <a:p>
            <a:pPr lvl="2"/>
            <a:r>
              <a:rPr lang="en-GB" sz="2000" dirty="0" err="1"/>
              <a:t>Người</a:t>
            </a:r>
            <a:r>
              <a:rPr lang="en-GB" sz="2000" dirty="0"/>
              <a:t> </a:t>
            </a:r>
            <a:r>
              <a:rPr lang="en-GB" sz="2000" dirty="0" err="1"/>
              <a:t>ít</a:t>
            </a:r>
            <a:r>
              <a:rPr lang="en-GB" sz="2000" dirty="0"/>
              <a:t> </a:t>
            </a:r>
            <a:r>
              <a:rPr lang="en-GB" sz="2000" dirty="0" err="1"/>
              <a:t>dùng</a:t>
            </a:r>
            <a:r>
              <a:rPr lang="en-GB" sz="2000" dirty="0"/>
              <a:t>:    20%</a:t>
            </a:r>
            <a:endParaRPr lang="en-US" sz="2000" dirty="0"/>
          </a:p>
          <a:p>
            <a:pPr lvl="2"/>
            <a:r>
              <a:rPr lang="en-GB" sz="2000" dirty="0" err="1"/>
              <a:t>Người</a:t>
            </a:r>
            <a:r>
              <a:rPr lang="en-GB" sz="2000" dirty="0"/>
              <a:t> hay </a:t>
            </a:r>
            <a:r>
              <a:rPr lang="en-GB" sz="2000" dirty="0" err="1"/>
              <a:t>dùng</a:t>
            </a:r>
            <a:r>
              <a:rPr lang="en-GB" sz="2000" dirty="0"/>
              <a:t>: 80%</a:t>
            </a:r>
            <a:endParaRPr lang="en-US" sz="2000" dirty="0"/>
          </a:p>
          <a:p>
            <a:pPr lvl="1"/>
            <a:r>
              <a:rPr lang="en-GB" sz="2400" dirty="0" err="1"/>
              <a:t>Sở</a:t>
            </a:r>
            <a:r>
              <a:rPr lang="en-GB" sz="2400" dirty="0"/>
              <a:t> </a:t>
            </a:r>
            <a:r>
              <a:rPr lang="en-GB" sz="2400" dirty="0" err="1"/>
              <a:t>thích</a:t>
            </a:r>
            <a:r>
              <a:rPr lang="en-GB" sz="2400" dirty="0"/>
              <a:t> </a:t>
            </a:r>
            <a:r>
              <a:rPr lang="en-GB" sz="2400" dirty="0" err="1"/>
              <a:t>môi</a:t>
            </a:r>
            <a:r>
              <a:rPr lang="en-GB" sz="2400" dirty="0"/>
              <a:t> </a:t>
            </a:r>
            <a:r>
              <a:rPr lang="en-GB" sz="2400" dirty="0" err="1"/>
              <a:t>trường</a:t>
            </a:r>
            <a:r>
              <a:rPr lang="en-GB" sz="2400" dirty="0"/>
              <a:t> </a:t>
            </a:r>
            <a:r>
              <a:rPr lang="en-GB" sz="2400" dirty="0" err="1"/>
              <a:t>đồ</a:t>
            </a:r>
            <a:r>
              <a:rPr lang="en-GB" sz="2400" dirty="0"/>
              <a:t> </a:t>
            </a:r>
            <a:r>
              <a:rPr lang="en-GB" sz="2400" dirty="0" err="1"/>
              <a:t>họa</a:t>
            </a:r>
            <a:endParaRPr lang="en-GB" sz="2400" dirty="0"/>
          </a:p>
          <a:p>
            <a:pPr lvl="2"/>
            <a:r>
              <a:rPr lang="en-GB" sz="2000" dirty="0"/>
              <a:t>Windows:	50%</a:t>
            </a:r>
            <a:endParaRPr lang="en-US" sz="2000" dirty="0"/>
          </a:p>
          <a:p>
            <a:pPr lvl="2"/>
            <a:r>
              <a:rPr lang="en-GB" sz="2000" dirty="0" err="1"/>
              <a:t>MacIntosh</a:t>
            </a:r>
            <a:r>
              <a:rPr lang="en-GB" sz="2000" dirty="0"/>
              <a:t>:	35%</a:t>
            </a:r>
            <a:endParaRPr lang="en-US" sz="2000" dirty="0"/>
          </a:p>
          <a:p>
            <a:pPr lvl="2"/>
            <a:r>
              <a:rPr lang="en-GB" sz="2000" dirty="0" err="1"/>
              <a:t>Khác</a:t>
            </a:r>
            <a:r>
              <a:rPr lang="en-GB" sz="2000" dirty="0"/>
              <a:t>:		10%</a:t>
            </a:r>
            <a:endParaRPr lang="en-US" sz="2000" dirty="0"/>
          </a:p>
          <a:p>
            <a:pPr lvl="2"/>
            <a:r>
              <a:rPr lang="en-GB" sz="2000" dirty="0" err="1"/>
              <a:t>Không</a:t>
            </a:r>
            <a:r>
              <a:rPr lang="en-GB" sz="2000" dirty="0"/>
              <a:t> </a:t>
            </a:r>
            <a:r>
              <a:rPr lang="en-GB" sz="2000" dirty="0" err="1"/>
              <a:t>biết</a:t>
            </a:r>
            <a:r>
              <a:rPr lang="en-GB" sz="2000" dirty="0"/>
              <a:t>:	5%</a:t>
            </a:r>
            <a:endParaRPr lang="en-US" sz="200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/>
              <a:t> dung </a:t>
            </a:r>
            <a:r>
              <a:rPr lang="en-US" dirty="0" err="1" smtClean="0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876800"/>
          </a:xfrm>
        </p:spPr>
        <p:txBody>
          <a:bodyPr/>
          <a:lstStyle/>
          <a:p>
            <a:pPr>
              <a:buNone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grpSp>
        <p:nvGrpSpPr>
          <p:cNvPr id="8" name="Group 3"/>
          <p:cNvGrpSpPr>
            <a:grpSpLocks noChangeAspect="1"/>
          </p:cNvGrpSpPr>
          <p:nvPr/>
        </p:nvGrpSpPr>
        <p:grpSpPr bwMode="auto">
          <a:xfrm>
            <a:off x="1361125" y="1309211"/>
            <a:ext cx="681044" cy="594492"/>
            <a:chOff x="1110" y="2656"/>
            <a:chExt cx="1549" cy="1351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7"/>
          <p:cNvGrpSpPr>
            <a:grpSpLocks noChangeAspect="1"/>
          </p:cNvGrpSpPr>
          <p:nvPr/>
        </p:nvGrpSpPr>
        <p:grpSpPr bwMode="auto">
          <a:xfrm>
            <a:off x="1348248" y="1903705"/>
            <a:ext cx="694944" cy="606626"/>
            <a:chOff x="3174" y="2656"/>
            <a:chExt cx="1549" cy="1351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1868029" y="1885019"/>
            <a:ext cx="5470525" cy="8029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445476" y="1435848"/>
            <a:ext cx="2542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err="1"/>
              <a:t>thiệu</a:t>
            </a:r>
            <a:r>
              <a:rPr lang="en-US" sz="2400"/>
              <a:t> về HCI</a:t>
            </a:r>
            <a:endParaRPr lang="en-US" sz="240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gray">
          <a:xfrm>
            <a:off x="1506796" y="1394752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868029" y="2487545"/>
            <a:ext cx="5546725" cy="512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19832" y="2015281"/>
            <a:ext cx="47019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Tính sử dụng được của hệ thống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1506796" y="200212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22" name="Group 17"/>
          <p:cNvGrpSpPr>
            <a:grpSpLocks noChangeAspect="1"/>
          </p:cNvGrpSpPr>
          <p:nvPr/>
        </p:nvGrpSpPr>
        <p:grpSpPr bwMode="auto">
          <a:xfrm>
            <a:off x="1348248" y="2516277"/>
            <a:ext cx="694944" cy="606626"/>
            <a:chOff x="1110" y="2656"/>
            <a:chExt cx="1549" cy="1351"/>
          </a:xfrm>
        </p:grpSpPr>
        <p:sp>
          <p:nvSpPr>
            <p:cNvPr id="23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1"/>
          <p:cNvGrpSpPr>
            <a:grpSpLocks noChangeAspect="1"/>
          </p:cNvGrpSpPr>
          <p:nvPr/>
        </p:nvGrpSpPr>
        <p:grpSpPr bwMode="auto">
          <a:xfrm>
            <a:off x="1348248" y="3122903"/>
            <a:ext cx="694944" cy="606626"/>
            <a:chOff x="3174" y="2656"/>
            <a:chExt cx="1549" cy="1351"/>
          </a:xfrm>
        </p:grpSpPr>
        <p:sp>
          <p:nvSpPr>
            <p:cNvPr id="2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1868030" y="3100117"/>
            <a:ext cx="5546724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365330" y="2640732"/>
            <a:ext cx="47387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chemeClr val="tx2">
                    <a:lumMod val="75000"/>
                  </a:schemeClr>
                </a:solidFill>
              </a:rPr>
              <a:t>Thiết kế hướng người sử dụng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gray">
          <a:xfrm>
            <a:off x="1506796" y="26147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1868030" y="3693863"/>
            <a:ext cx="5546724" cy="17729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397360" y="3247358"/>
            <a:ext cx="299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Khả năng con người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gray">
          <a:xfrm>
            <a:off x="1506796" y="319556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447800" y="874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37" name="Group 17"/>
          <p:cNvGrpSpPr>
            <a:grpSpLocks noChangeAspect="1"/>
          </p:cNvGrpSpPr>
          <p:nvPr/>
        </p:nvGrpSpPr>
        <p:grpSpPr bwMode="auto">
          <a:xfrm>
            <a:off x="1348248" y="3729283"/>
            <a:ext cx="694944" cy="606626"/>
            <a:chOff x="1110" y="2656"/>
            <a:chExt cx="1549" cy="1351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1868030" y="4314197"/>
            <a:ext cx="5546724" cy="4046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2390404" y="3879496"/>
            <a:ext cx="396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Nguyên lý thiết kế giao diện</a:t>
            </a: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1505709" y="382770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</a:rPr>
              <a:t>5</a:t>
            </a:r>
          </a:p>
        </p:txBody>
      </p:sp>
      <p:grpSp>
        <p:nvGrpSpPr>
          <p:cNvPr id="44" name="Group 17"/>
          <p:cNvGrpSpPr>
            <a:grpSpLocks noChangeAspect="1"/>
          </p:cNvGrpSpPr>
          <p:nvPr/>
        </p:nvGrpSpPr>
        <p:grpSpPr bwMode="auto">
          <a:xfrm>
            <a:off x="1336357" y="4975022"/>
            <a:ext cx="694944" cy="606626"/>
            <a:chOff x="1110" y="2656"/>
            <a:chExt cx="1549" cy="1351"/>
          </a:xfrm>
        </p:grpSpPr>
        <p:sp>
          <p:nvSpPr>
            <p:cNvPr id="45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21"/>
          <p:cNvGrpSpPr>
            <a:grpSpLocks noChangeAspect="1"/>
          </p:cNvGrpSpPr>
          <p:nvPr/>
        </p:nvGrpSpPr>
        <p:grpSpPr bwMode="auto">
          <a:xfrm>
            <a:off x="1311886" y="5581648"/>
            <a:ext cx="694944" cy="606626"/>
            <a:chOff x="3174" y="2656"/>
            <a:chExt cx="1549" cy="1351"/>
          </a:xfrm>
        </p:grpSpPr>
        <p:sp>
          <p:nvSpPr>
            <p:cNvPr id="49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1868030" y="4921379"/>
            <a:ext cx="5546724" cy="8029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2393665" y="4482902"/>
            <a:ext cx="2975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Xây dựng prototype </a:t>
            </a: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 flipV="1">
            <a:off x="1868030" y="5529905"/>
            <a:ext cx="5546724" cy="8029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365330" y="5091428"/>
            <a:ext cx="4134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Thiết kế đồ họa và tương tác</a:t>
            </a:r>
          </a:p>
        </p:txBody>
      </p:sp>
      <p:sp>
        <p:nvSpPr>
          <p:cNvPr id="57" name="Text Box 30"/>
          <p:cNvSpPr txBox="1">
            <a:spLocks noChangeArrowheads="1"/>
          </p:cNvSpPr>
          <p:nvPr/>
        </p:nvSpPr>
        <p:spPr bwMode="gray">
          <a:xfrm>
            <a:off x="1506796" y="50396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smtClean="0">
                <a:solidFill>
                  <a:srgbClr val="FFFFFF"/>
                </a:solidFill>
              </a:rPr>
              <a:t>7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2" name="Line 25"/>
          <p:cNvSpPr>
            <a:spLocks noChangeShapeType="1"/>
          </p:cNvSpPr>
          <p:nvPr/>
        </p:nvSpPr>
        <p:spPr bwMode="auto">
          <a:xfrm>
            <a:off x="1868030" y="6140846"/>
            <a:ext cx="5546724" cy="31359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2365330" y="5694341"/>
            <a:ext cx="4998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Đánh giá và kiểm nghiệm giao diện</a:t>
            </a:r>
            <a:endParaRPr lang="en-US" sz="2400"/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gray">
          <a:xfrm>
            <a:off x="1506796" y="564255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smtClean="0">
                <a:solidFill>
                  <a:srgbClr val="FFFFFF"/>
                </a:solidFill>
              </a:rPr>
              <a:t>8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69" name="Group 21"/>
          <p:cNvGrpSpPr>
            <a:grpSpLocks noChangeAspect="1"/>
          </p:cNvGrpSpPr>
          <p:nvPr/>
        </p:nvGrpSpPr>
        <p:grpSpPr bwMode="auto">
          <a:xfrm>
            <a:off x="1336330" y="4356126"/>
            <a:ext cx="694944" cy="606626"/>
            <a:chOff x="3174" y="2656"/>
            <a:chExt cx="1549" cy="1351"/>
          </a:xfrm>
        </p:grpSpPr>
        <p:sp>
          <p:nvSpPr>
            <p:cNvPr id="70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27"/>
          <p:cNvSpPr txBox="1">
            <a:spLocks noChangeArrowheads="1"/>
          </p:cNvSpPr>
          <p:nvPr/>
        </p:nvSpPr>
        <p:spPr bwMode="gray">
          <a:xfrm>
            <a:off x="1503393" y="441396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6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b="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luận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mềm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nghiệp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xuyên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Windows.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30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46670"/>
              </p:ext>
            </p:extLst>
          </p:nvPr>
        </p:nvGraphicFramePr>
        <p:xfrm>
          <a:off x="381000" y="1722475"/>
          <a:ext cx="7848600" cy="2954338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  <a:gridCol w="1371600"/>
                <a:gridCol w="1219200"/>
                <a:gridCol w="1905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TT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Kỹ năng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máy tính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Kỹ năng 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nghiệp vụ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Tần suất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Times New Roman" pitchFamily="18" charset="0"/>
                      </a:endParaRPr>
                    </a:p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 sử dụng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Môi trường 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tính toán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Xác suất (%)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Windows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9.00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Windows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6.30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Novice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Windows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6.00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Experenced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frequent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Windows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5.40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...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...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128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Expert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Beginner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Occasional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Don't know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Times New Roman" pitchFamily="18" charset="0"/>
                        </a:rPr>
                        <a:t>0.05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/>
              <a:t>Self-Service Grocery </a:t>
            </a:r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Ai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b="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tuổi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10 – 80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nhẹn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khỏe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mạnh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tính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đượ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phẩm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tồn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thị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mặt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400" b="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b="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đìn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kèm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trẻ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nhỏ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đỡ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ười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ntphuong-cnpm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hai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chính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Tiệm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khía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cạnh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nhau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(HTA)</a:t>
            </a:r>
          </a:p>
          <a:p>
            <a:pPr lvl="2"/>
            <a:r>
              <a:rPr lang="en-US" sz="2000" dirty="0" err="1">
                <a:latin typeface="Arial" pitchFamily="34" charset="0"/>
                <a:cs typeface="Arial" pitchFamily="34" charset="0"/>
              </a:rPr>
              <a:t>Cây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luồng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Tiệm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cognitive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tuệ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lượng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hưởng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ngoài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thống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Câu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trả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lời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vụ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Họ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vụ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Phỏng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ngày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năng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nghĩ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đỉnh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chúng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subtasks.</a:t>
            </a: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(task)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(goal)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tới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Mượn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viện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Đi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thư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viện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Duyệt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muốn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mượn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tính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sách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Mang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thủ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thư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Mỗi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phải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ý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nghĩa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tiêu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HTA (</a:t>
            </a:r>
            <a:r>
              <a:rPr lang="en-US" sz="2400" b="0" i="1" dirty="0">
                <a:latin typeface="Arial" pitchFamily="34" charset="0"/>
                <a:cs typeface="Arial" pitchFamily="34" charset="0"/>
              </a:rPr>
              <a:t>Hierarchical Task Analysis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John Annett &amp; Keith Duncan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1967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Chia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sub-tasks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diễn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bởi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qua HTA,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task, sub-task,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yếu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động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task, sub-task;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sub-task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hiện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nhiệm</a:t>
            </a:r>
            <a:r>
              <a:rPr lang="en-US" dirty="0"/>
              <a:t> </a:t>
            </a:r>
            <a:r>
              <a:rPr lang="en-US" dirty="0" err="1" smtClean="0"/>
              <a:t>vụ</a:t>
            </a:r>
            <a:r>
              <a:rPr lang="en-US" dirty="0"/>
              <a:t>: </a:t>
            </a:r>
            <a:r>
              <a:rPr lang="en-US" dirty="0" err="1" smtClean="0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HTA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văn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bản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96950" y="1828800"/>
            <a:ext cx="8382000" cy="4495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 Clean the house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1. Get the vacuum cleaner out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2. Get the appropriate attachment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3. Clean the rooms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3.1. Clean the hall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3.2. Clean the living rooms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3.3. Clean the bedrooms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4. Empty the dust bag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5. Put vacuum cleaner and attachments away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Plans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Plan 0: do 1 - 2 - 3 - 5 in that order. When the dust bag gets full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kern="0">
                <a:solidFill>
                  <a:srgbClr val="000066"/>
                </a:solidFill>
                <a:latin typeface="+mn-lt"/>
              </a:rPr>
              <a:t> </a:t>
            </a:r>
            <a:r>
              <a:rPr lang="en-GB" kern="0" smtClean="0">
                <a:solidFill>
                  <a:srgbClr val="000066"/>
                </a:solidFill>
                <a:latin typeface="+mn-lt"/>
              </a:rPr>
              <a:t>              </a:t>
            </a: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do 4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Plan 3: do any of 3.1, 3.2 or 3.3 in any order depending on which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kern="0">
                <a:solidFill>
                  <a:srgbClr val="000066"/>
                </a:solidFill>
                <a:latin typeface="+mn-lt"/>
              </a:rPr>
              <a:t> </a:t>
            </a:r>
            <a:r>
              <a:rPr lang="en-GB" kern="0" smtClean="0">
                <a:solidFill>
                  <a:srgbClr val="000066"/>
                </a:solidFill>
                <a:latin typeface="+mn-lt"/>
              </a:rPr>
              <a:t>               </a:t>
            </a: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rooms need cleaning</a:t>
            </a:r>
          </a:p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biểu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HTA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68275" y="1931987"/>
            <a:ext cx="8864600" cy="4392613"/>
            <a:chOff x="106" y="384"/>
            <a:chExt cx="5584" cy="276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78" y="384"/>
              <a:ext cx="1093" cy="3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000066"/>
                  </a:solidFill>
                  <a:latin typeface="Arial Narrow" pitchFamily="34" charset="0"/>
                </a:rPr>
                <a:t>  0. </a:t>
              </a:r>
            </a:p>
            <a:p>
              <a:r>
                <a:rPr lang="en-US" dirty="0">
                  <a:solidFill>
                    <a:srgbClr val="000066"/>
                  </a:solidFill>
                  <a:latin typeface="Arial Narrow" pitchFamily="34" charset="0"/>
                </a:rPr>
                <a:t>  Clean the house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06" y="1406"/>
              <a:ext cx="1076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1.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Get the vacuum cleaner out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53" y="1407"/>
              <a:ext cx="1261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2.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Fix the appropriate attachment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83" y="1406"/>
              <a:ext cx="737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3.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Clean the rooms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396" y="1406"/>
              <a:ext cx="772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4.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Empty the dust bag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253" y="1406"/>
              <a:ext cx="1437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5.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Put vacuum cleaner and attachments away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50" y="1234"/>
              <a:ext cx="0" cy="16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970" y="1234"/>
              <a:ext cx="0" cy="1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50" y="1234"/>
              <a:ext cx="432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725" y="724"/>
              <a:ext cx="0" cy="50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734" y="814"/>
              <a:ext cx="219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Plan 0: do 1 - 2 - 3 - 5 in that order. when the dust bag gets full do 4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728" y="2634"/>
              <a:ext cx="737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3.1.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Clean the hall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579" y="2635"/>
              <a:ext cx="831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3.2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Clean the living room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24" y="2627"/>
              <a:ext cx="737" cy="5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3.3.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Clean the bedrooms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954" y="1920"/>
              <a:ext cx="0" cy="5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112" y="2466"/>
              <a:ext cx="177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11" y="2466"/>
              <a:ext cx="0" cy="1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99" y="2460"/>
              <a:ext cx="0" cy="16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958" y="1967"/>
              <a:ext cx="219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Plan 3: do any of 3.1, 3.2 or 3.3 in any order depending on which rooms need cleaning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8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>
                <a:solidFill>
                  <a:srgbClr val="8A5C2E"/>
                </a:solidFill>
                <a:latin typeface="Arial" pitchFamily="34" charset="0"/>
                <a:cs typeface="Arial" pitchFamily="34" charset="0"/>
              </a:rPr>
              <a:t>clean house, purchase a flight ticket online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sub-tasks </a:t>
            </a: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sub-tasks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task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chính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Nơi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tìm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kiếm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sub-tasks: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sát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ý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...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độ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task</a:t>
            </a:r>
          </a:p>
          <a:p>
            <a:pPr lvl="2"/>
            <a:r>
              <a:rPr lang="en-US" sz="1800" dirty="0">
                <a:latin typeface="Arial" pitchFamily="34" charset="0"/>
                <a:cs typeface="Arial" pitchFamily="34" charset="0"/>
              </a:rPr>
              <a:t>Theo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qui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tắc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dừng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rã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1800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tục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quán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chi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lĩnh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lỗi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nhầm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lẫn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562" y="1457325"/>
            <a:ext cx="8177213" cy="4638675"/>
            <a:chOff x="563562" y="1304925"/>
            <a:chExt cx="8177213" cy="46386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43362" y="1304925"/>
              <a:ext cx="1816100" cy="550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  0. </a:t>
              </a:r>
            </a:p>
            <a:p>
              <a:r>
                <a:rPr lang="en-US">
                  <a:solidFill>
                    <a:srgbClr val="000066"/>
                  </a:solidFill>
                  <a:latin typeface="Arial Narrow" pitchFamily="34" charset="0"/>
                </a:rPr>
                <a:t>  Make a cup of tea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74675" y="3278188"/>
              <a:ext cx="12033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 </a:t>
              </a:r>
            </a:p>
            <a:p>
              <a:r>
                <a:rPr lang="en-US">
                  <a:latin typeface="Arial Narrow" pitchFamily="34" charset="0"/>
                </a:rPr>
                <a:t>Boil water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97062" y="3279775"/>
              <a:ext cx="11811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2. </a:t>
              </a:r>
            </a:p>
            <a:p>
              <a:r>
                <a:rPr lang="en-US">
                  <a:latin typeface="Arial Narrow" pitchFamily="34" charset="0"/>
                </a:rPr>
                <a:t>Empty pot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94050" y="3278188"/>
              <a:ext cx="13811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3. </a:t>
              </a:r>
            </a:p>
            <a:p>
              <a:r>
                <a:rPr lang="en-US">
                  <a:latin typeface="Arial Narrow" pitchFamily="34" charset="0"/>
                </a:rPr>
                <a:t>Put tea leaves in pot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684712" y="3279775"/>
              <a:ext cx="14605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4. </a:t>
              </a:r>
            </a:p>
            <a:p>
              <a:r>
                <a:rPr lang="en-US">
                  <a:latin typeface="Arial Narrow" pitchFamily="34" charset="0"/>
                </a:rPr>
                <a:t>Pour in boiling water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234112" y="3278188"/>
              <a:ext cx="139065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5. </a:t>
              </a:r>
            </a:p>
            <a:p>
              <a:r>
                <a:rPr lang="en-US">
                  <a:latin typeface="Arial Narrow" pitchFamily="34" charset="0"/>
                </a:rPr>
                <a:t>Wait for 4 or 5 minutes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184275" y="3170238"/>
              <a:ext cx="0" cy="103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231187" y="3159125"/>
              <a:ext cx="0" cy="115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184275" y="3168650"/>
              <a:ext cx="7045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956175" y="1855788"/>
              <a:ext cx="0" cy="1312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7713662" y="3281363"/>
              <a:ext cx="1027113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6. </a:t>
              </a:r>
            </a:p>
            <a:p>
              <a:r>
                <a:rPr lang="en-US">
                  <a:latin typeface="Arial Narrow" pitchFamily="34" charset="0"/>
                </a:rPr>
                <a:t>Pour tea</a:t>
              </a: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1290637" y="4103572"/>
              <a:ext cx="2620963" cy="823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Plan 1: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do 1.1 – 1.2 – 1.3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when kettle boils, do 1.4</a:t>
              </a:r>
            </a:p>
          </p:txBody>
        </p:sp>
        <p:grpSp>
          <p:nvGrpSpPr>
            <p:cNvPr id="20" name="Group 32"/>
            <p:cNvGrpSpPr>
              <a:grpSpLocks/>
            </p:cNvGrpSpPr>
            <p:nvPr/>
          </p:nvGrpSpPr>
          <p:grpSpPr bwMode="auto">
            <a:xfrm>
              <a:off x="563562" y="4105275"/>
              <a:ext cx="4999038" cy="1838325"/>
              <a:chOff x="28" y="1978"/>
              <a:chExt cx="3149" cy="1158"/>
            </a:xfrm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8" y="2619"/>
                <a:ext cx="714" cy="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2880" rIns="0" anchor="ctr"/>
              <a:lstStyle/>
              <a:p>
                <a:r>
                  <a:rPr lang="en-US">
                    <a:latin typeface="Arial Narrow" pitchFamily="34" charset="0"/>
                  </a:rPr>
                  <a:t>1.1. </a:t>
                </a:r>
              </a:p>
              <a:p>
                <a:r>
                  <a:rPr lang="en-US">
                    <a:latin typeface="Arial Narrow" pitchFamily="34" charset="0"/>
                  </a:rPr>
                  <a:t>Fill kettle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766" y="2620"/>
                <a:ext cx="831" cy="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2880" rIns="0" anchor="ctr"/>
              <a:lstStyle/>
              <a:p>
                <a:r>
                  <a:rPr lang="en-US">
                    <a:latin typeface="Arial Narrow" pitchFamily="34" charset="0"/>
                  </a:rPr>
                  <a:t>1.2 </a:t>
                </a:r>
              </a:p>
              <a:p>
                <a:r>
                  <a:rPr lang="en-US">
                    <a:latin typeface="Arial Narrow" pitchFamily="34" charset="0"/>
                  </a:rPr>
                  <a:t>Put kettle on stove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622" y="2619"/>
                <a:ext cx="870" cy="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2880" rIns="0" anchor="ctr"/>
              <a:lstStyle/>
              <a:p>
                <a:r>
                  <a:rPr lang="en-US">
                    <a:latin typeface="Arial Narrow" pitchFamily="34" charset="0"/>
                  </a:rPr>
                  <a:t>1.3. </a:t>
                </a:r>
              </a:p>
              <a:p>
                <a:r>
                  <a:rPr lang="en-US">
                    <a:latin typeface="Arial Narrow" pitchFamily="34" charset="0"/>
                  </a:rPr>
                  <a:t>Wait for kettle to boil</a:t>
                </a: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417" y="1978"/>
                <a:ext cx="0" cy="5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202" y="2481"/>
                <a:ext cx="26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02" y="2487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532" y="2620"/>
                <a:ext cx="645" cy="5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2880" rIns="0" anchor="ctr"/>
              <a:lstStyle/>
              <a:p>
                <a:r>
                  <a:rPr lang="en-US">
                    <a:latin typeface="Arial Narrow" pitchFamily="34" charset="0"/>
                  </a:rPr>
                  <a:t>1.4. </a:t>
                </a:r>
              </a:p>
              <a:p>
                <a:r>
                  <a:rPr lang="en-US">
                    <a:latin typeface="Arial Narrow" pitchFamily="34" charset="0"/>
                  </a:rPr>
                  <a:t>Turn off gas</a:t>
                </a: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2834" y="248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</p:grp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5715000" y="4586287"/>
              <a:ext cx="289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6">
                      <a:lumMod val="75000"/>
                    </a:schemeClr>
                  </a:solidFill>
                </a:rPr>
                <a:t>Any omission or error? </a:t>
              </a: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5715000" y="4876800"/>
              <a:ext cx="2895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6">
                      <a:lumMod val="75000"/>
                    </a:schemeClr>
                  </a:solidFill>
                </a:rPr>
                <a:t>Can some first-level subtasks be </a:t>
              </a:r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</a:rPr>
                <a:t>combined? </a:t>
              </a:r>
              <a:endParaRPr lang="en-US" sz="16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940300" y="1865625"/>
              <a:ext cx="3746500" cy="1310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Plan 0: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do 1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At the same time, if the pot is full, do 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Then do 3 – 4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70C0"/>
                  </a:solidFill>
                  <a:latin typeface="Arial Narrow" pitchFamily="34" charset="0"/>
                </a:rPr>
                <a:t>   After four or five minutes do 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9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705600" cy="563563"/>
          </a:xfrm>
        </p:spPr>
        <p:txBody>
          <a:bodyPr/>
          <a:lstStyle/>
          <a:p>
            <a:pPr algn="ctr"/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592572" cy="233363"/>
          </a:xfrm>
        </p:spPr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" y="12954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5163" y="339725"/>
            <a:ext cx="8250237" cy="6057900"/>
            <a:chOff x="55563" y="339725"/>
            <a:chExt cx="8250237" cy="605790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55563" y="2312988"/>
              <a:ext cx="12033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Boil water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762125" y="2325688"/>
              <a:ext cx="11811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2.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Empty pot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484563" y="2325688"/>
              <a:ext cx="1135062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3.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Make pot of tea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422775" y="3836988"/>
              <a:ext cx="14605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3.2.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Pour in boiling water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202238" y="2324100"/>
              <a:ext cx="139065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4.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Wait for 4 or 5 minutes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665163" y="2205038"/>
              <a:ext cx="0" cy="103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712075" y="2193925"/>
              <a:ext cx="0" cy="115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665163" y="2203450"/>
              <a:ext cx="7045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437063" y="890588"/>
              <a:ext cx="0" cy="1312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09550" y="5576888"/>
              <a:ext cx="113347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1.1.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Fill kettle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381125" y="5578475"/>
              <a:ext cx="1319213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1.2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Put kettle on stove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687763" y="5576888"/>
              <a:ext cx="13811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1.4.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Wait for kettle to boil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71525" y="3151188"/>
              <a:ext cx="0" cy="2203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85775" y="5357813"/>
              <a:ext cx="5065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85775" y="5367338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175500" y="2316163"/>
              <a:ext cx="1027113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5.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Pour tea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52475" y="4537075"/>
              <a:ext cx="2914650" cy="823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Plan 1: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   do 1.1 – 1.2 – 1.3 – 1.4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   when kettle boils, do 1.5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121275" y="5578475"/>
              <a:ext cx="85407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1.5.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Turn off gas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545138" y="5359400"/>
              <a:ext cx="0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30375" y="3851275"/>
              <a:ext cx="1166813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3.1.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Warm pot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981325" y="3844925"/>
              <a:ext cx="13684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3.2.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Put tea leaves in pot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87788" y="3168650"/>
              <a:ext cx="2035175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Plan 3: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   do 3.1 – 3.2 – 3.3 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757488" y="5570538"/>
              <a:ext cx="854075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1.3.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Turn on gas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857625" y="3141663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332038" y="3690938"/>
              <a:ext cx="277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322513" y="3703638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5127625" y="3683000"/>
              <a:ext cx="0" cy="14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endParaRPr lang="en-US">
                <a:latin typeface="Arial Narrow" pitchFamily="34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119813" y="3716338"/>
              <a:ext cx="2185987" cy="335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600">
                  <a:solidFill>
                    <a:schemeClr val="accent6">
                      <a:lumMod val="75000"/>
                    </a:schemeClr>
                  </a:solidFill>
                </a:rPr>
                <a:t>Can we expand 5?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524250" y="339725"/>
              <a:ext cx="1816100" cy="550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  0.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>
                  <a:latin typeface="Arial Narrow" pitchFamily="34" charset="0"/>
                </a:rPr>
                <a:t>  make a cup of tea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467225" y="866775"/>
              <a:ext cx="3762375" cy="1310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99"/>
                  </a:solidFill>
                  <a:latin typeface="Arial Narrow" pitchFamily="34" charset="0"/>
                </a:rPr>
                <a:t>Plan 0: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99"/>
                  </a:solidFill>
                  <a:latin typeface="Arial Narrow" pitchFamily="34" charset="0"/>
                </a:rPr>
                <a:t>   do 1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99"/>
                  </a:solidFill>
                  <a:latin typeface="Arial Narrow" pitchFamily="34" charset="0"/>
                </a:rPr>
                <a:t>   At the same time, if the pot is full, do 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99"/>
                  </a:solidFill>
                  <a:latin typeface="Arial Narrow" pitchFamily="34" charset="0"/>
                </a:rPr>
                <a:t>   Then do 3 – 4 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99"/>
                  </a:solidFill>
                  <a:latin typeface="Arial Narrow" pitchFamily="34" charset="0"/>
                </a:rPr>
                <a:t>   After four or five minutes do 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“task 5”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trà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chia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sub-tasks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sau</a:t>
            </a:r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b="0" dirty="0" err="1" smtClean="0">
                <a:latin typeface="Arial" pitchFamily="34" charset="0"/>
                <a:cs typeface="Arial" pitchFamily="34" charset="0"/>
              </a:rPr>
              <a:t>Nếu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cốc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trà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18697" y="2133600"/>
            <a:ext cx="2936638" cy="20313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5. Pour tea</a:t>
            </a:r>
          </a:p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5.1. put milk in cup</a:t>
            </a:r>
          </a:p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5.2. fill cup with tea</a:t>
            </a:r>
          </a:p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5.3. add sugar to taste</a:t>
            </a:r>
          </a:p>
          <a:p>
            <a:endParaRPr lang="en-US">
              <a:solidFill>
                <a:srgbClr val="00006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Plan 5.</a:t>
            </a:r>
          </a:p>
          <a:p>
            <a:r>
              <a: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 5.1 – 5.2 – 5.3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970087" y="5164137"/>
            <a:ext cx="4354513" cy="1160463"/>
            <a:chOff x="658" y="2506"/>
            <a:chExt cx="2743" cy="731"/>
          </a:xfrm>
        </p:grpSpPr>
        <p:sp>
          <p:nvSpPr>
            <p:cNvPr id="9" name="AutoShape 7"/>
            <p:cNvSpPr>
              <a:spLocks/>
            </p:cNvSpPr>
            <p:nvPr/>
          </p:nvSpPr>
          <p:spPr bwMode="auto">
            <a:xfrm rot="16200000">
              <a:off x="1573" y="1965"/>
              <a:ext cx="523" cy="2021"/>
            </a:xfrm>
            <a:prstGeom prst="leftBracket">
              <a:avLst>
                <a:gd name="adj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58" y="2512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5.1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02" y="2506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5.2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457" y="2514"/>
              <a:ext cx="9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More cup(s)?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15" y="2629"/>
              <a:ext cx="421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565" y="2629"/>
              <a:ext cx="34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37" y="2860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Yes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876" y="2515"/>
              <a:ext cx="3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5.3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42" y="2629"/>
              <a:ext cx="347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00006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279400"/>
            <a:ext cx="8915400" cy="6118225"/>
            <a:chOff x="228600" y="279400"/>
            <a:chExt cx="8915400" cy="6118225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3697287" y="279400"/>
              <a:ext cx="1816100" cy="550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r>
                <a:rPr lang="en-US">
                  <a:latin typeface="Arial Narrow" pitchFamily="34" charset="0"/>
                </a:rPr>
                <a:t>  0. </a:t>
              </a:r>
            </a:p>
            <a:p>
              <a:r>
                <a:rPr lang="en-US">
                  <a:latin typeface="Arial Narrow" pitchFamily="34" charset="0"/>
                </a:rPr>
                <a:t>  make cups of tea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28600" y="2312988"/>
              <a:ext cx="12033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 </a:t>
              </a:r>
            </a:p>
            <a:p>
              <a:r>
                <a:rPr lang="en-US">
                  <a:latin typeface="Arial Narrow" pitchFamily="34" charset="0"/>
                </a:rPr>
                <a:t>Boil water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35162" y="2325688"/>
              <a:ext cx="11811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2. </a:t>
              </a:r>
            </a:p>
            <a:p>
              <a:r>
                <a:rPr lang="en-US">
                  <a:latin typeface="Arial Narrow" pitchFamily="34" charset="0"/>
                </a:rPr>
                <a:t>Empty pot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657600" y="2325688"/>
              <a:ext cx="1135062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3. </a:t>
              </a:r>
            </a:p>
            <a:p>
              <a:r>
                <a:rPr lang="en-US">
                  <a:latin typeface="Arial Narrow" pitchFamily="34" charset="0"/>
                </a:rPr>
                <a:t>Make pot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595812" y="3836988"/>
              <a:ext cx="146050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3.2. </a:t>
              </a:r>
            </a:p>
            <a:p>
              <a:r>
                <a:rPr lang="en-US">
                  <a:latin typeface="Arial Narrow" pitchFamily="34" charset="0"/>
                </a:rPr>
                <a:t>Pour in boiling water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257800" y="2324100"/>
              <a:ext cx="1390650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4. </a:t>
              </a:r>
            </a:p>
            <a:p>
              <a:r>
                <a:rPr lang="en-US">
                  <a:latin typeface="Arial Narrow" pitchFamily="34" charset="0"/>
                </a:rPr>
                <a:t>Wait for 4 or 5 minutes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838200" y="2205038"/>
              <a:ext cx="0" cy="103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7885112" y="2193925"/>
              <a:ext cx="0" cy="115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838200" y="2203450"/>
              <a:ext cx="7045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4610100" y="815975"/>
              <a:ext cx="0" cy="138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727575" y="933271"/>
              <a:ext cx="365442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Plan 0: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do 1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At the same time, if the pot is full, do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Then do 3 – 4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After 4 or 5 minutes do  6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82587" y="5576888"/>
              <a:ext cx="113347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1.1. </a:t>
              </a:r>
            </a:p>
            <a:p>
              <a:r>
                <a:rPr lang="en-US">
                  <a:latin typeface="Arial Narrow" pitchFamily="34" charset="0"/>
                </a:rPr>
                <a:t>Fill kettle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554162" y="5578475"/>
              <a:ext cx="1319213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1.2 </a:t>
              </a:r>
            </a:p>
            <a:p>
              <a:r>
                <a:rPr lang="en-US">
                  <a:latin typeface="Arial Narrow" pitchFamily="34" charset="0"/>
                </a:rPr>
                <a:t>Put kettle on stove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860800" y="5576888"/>
              <a:ext cx="13811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1.4. </a:t>
              </a:r>
            </a:p>
            <a:p>
              <a:r>
                <a:rPr lang="en-US">
                  <a:latin typeface="Arial Narrow" pitchFamily="34" charset="0"/>
                </a:rPr>
                <a:t>Wait for kettle to boil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944562" y="3151188"/>
              <a:ext cx="0" cy="2203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658812" y="5347063"/>
              <a:ext cx="5065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58812" y="5367338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6985000" y="2316163"/>
              <a:ext cx="1027112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5. </a:t>
              </a:r>
            </a:p>
            <a:p>
              <a:r>
                <a:rPr lang="en-US">
                  <a:latin typeface="Arial Narrow" pitchFamily="34" charset="0"/>
                </a:rPr>
                <a:t>Pour tea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925512" y="4576870"/>
              <a:ext cx="2914650" cy="7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Plan 1: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do 1.1 – 1.2 – 1.3 – 1.4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when kettle boils, do 1.5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5294312" y="5578475"/>
              <a:ext cx="85407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1.5. </a:t>
              </a:r>
            </a:p>
            <a:p>
              <a:r>
                <a:rPr lang="en-US">
                  <a:latin typeface="Arial Narrow" pitchFamily="34" charset="0"/>
                </a:rPr>
                <a:t>Turn off gas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718175" y="5359400"/>
              <a:ext cx="0" cy="21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903412" y="3851275"/>
              <a:ext cx="1166813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3.1. </a:t>
              </a:r>
            </a:p>
            <a:p>
              <a:r>
                <a:rPr lang="en-US">
                  <a:latin typeface="Arial Narrow" pitchFamily="34" charset="0"/>
                </a:rPr>
                <a:t>Warm pot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54362" y="3844925"/>
              <a:ext cx="136842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3.2. </a:t>
              </a:r>
            </a:p>
            <a:p>
              <a:r>
                <a:rPr lang="en-US">
                  <a:latin typeface="Arial Narrow" pitchFamily="34" charset="0"/>
                </a:rPr>
                <a:t>Put tea leaves in pot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060825" y="3198269"/>
              <a:ext cx="2035175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Plan 3: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000066"/>
                  </a:solidFill>
                  <a:latin typeface="Arial Narrow" pitchFamily="34" charset="0"/>
                </a:rPr>
                <a:t>   do 3.1 – 3.2 – 3.3 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930525" y="5570538"/>
              <a:ext cx="854075" cy="819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1.3. </a:t>
              </a:r>
            </a:p>
            <a:p>
              <a:r>
                <a:rPr lang="en-US">
                  <a:latin typeface="Arial Narrow" pitchFamily="34" charset="0"/>
                </a:rPr>
                <a:t>Turn on gas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030662" y="3141663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505075" y="3690938"/>
              <a:ext cx="277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495550" y="3703638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5300662" y="3683000"/>
              <a:ext cx="0" cy="14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27750" y="4418013"/>
              <a:ext cx="1014412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5.1. </a:t>
              </a:r>
            </a:p>
            <a:p>
              <a:r>
                <a:rPr lang="en-US">
                  <a:latin typeface="Arial Narrow" pitchFamily="34" charset="0"/>
                </a:rPr>
                <a:t>Put milk in cup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7186612" y="4410075"/>
              <a:ext cx="942975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5.2. </a:t>
              </a:r>
            </a:p>
            <a:p>
              <a:r>
                <a:rPr lang="en-US">
                  <a:latin typeface="Arial Narrow" pitchFamily="34" charset="0"/>
                </a:rPr>
                <a:t>Fill up with tea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8194675" y="4410075"/>
              <a:ext cx="757237" cy="8191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182880" rIns="0" anchor="ctr"/>
            <a:lstStyle/>
            <a:p>
              <a:r>
                <a:rPr lang="en-US">
                  <a:latin typeface="Arial Narrow" pitchFamily="34" charset="0"/>
                </a:rPr>
                <a:t>5.3. </a:t>
              </a:r>
            </a:p>
            <a:p>
              <a:r>
                <a:rPr lang="en-US">
                  <a:latin typeface="Arial Narrow" pitchFamily="34" charset="0"/>
                </a:rPr>
                <a:t>Add sugar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324601" y="3523869"/>
              <a:ext cx="1143000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Plan 5: 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GB">
                  <a:solidFill>
                    <a:srgbClr val="FF0000"/>
                  </a:solidFill>
                  <a:latin typeface="Arial Narrow" pitchFamily="34" charset="0"/>
                </a:rPr>
                <a:t>   </a:t>
              </a:r>
            </a:p>
          </p:txBody>
        </p:sp>
        <p:grpSp>
          <p:nvGrpSpPr>
            <p:cNvPr id="41" name="Group 46"/>
            <p:cNvGrpSpPr>
              <a:grpSpLocks/>
            </p:cNvGrpSpPr>
            <p:nvPr/>
          </p:nvGrpSpPr>
          <p:grpSpPr bwMode="auto">
            <a:xfrm>
              <a:off x="6324600" y="3765551"/>
              <a:ext cx="2819400" cy="649288"/>
              <a:chOff x="488" y="614"/>
              <a:chExt cx="1726" cy="409"/>
            </a:xfrm>
          </p:grpSpPr>
          <p:sp>
            <p:nvSpPr>
              <p:cNvPr id="51" name="AutoShape 37"/>
              <p:cNvSpPr>
                <a:spLocks/>
              </p:cNvSpPr>
              <p:nvPr/>
            </p:nvSpPr>
            <p:spPr bwMode="auto">
              <a:xfrm rot="16200000">
                <a:off x="1126" y="353"/>
                <a:ext cx="149" cy="1059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/>
            </p:nvSpPr>
            <p:spPr bwMode="auto">
              <a:xfrm>
                <a:off x="488" y="620"/>
                <a:ext cx="28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 Narrow" pitchFamily="34" charset="0"/>
                  </a:rPr>
                  <a:t>5.1</a:t>
                </a:r>
              </a:p>
            </p:txBody>
          </p:sp>
          <p:sp>
            <p:nvSpPr>
              <p:cNvPr id="53" name="Text Box 39"/>
              <p:cNvSpPr txBox="1">
                <a:spLocks noChangeArrowheads="1"/>
              </p:cNvSpPr>
              <p:nvPr/>
            </p:nvSpPr>
            <p:spPr bwMode="auto">
              <a:xfrm>
                <a:off x="774" y="617"/>
                <a:ext cx="28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 Narrow" pitchFamily="34" charset="0"/>
                  </a:rPr>
                  <a:t>5.2</a:t>
                </a:r>
              </a:p>
            </p:txBody>
          </p:sp>
          <p:sp>
            <p:nvSpPr>
              <p:cNvPr id="54" name="Text Box 40"/>
              <p:cNvSpPr txBox="1">
                <a:spLocks noChangeArrowheads="1"/>
              </p:cNvSpPr>
              <p:nvPr/>
            </p:nvSpPr>
            <p:spPr bwMode="auto">
              <a:xfrm>
                <a:off x="1395" y="614"/>
                <a:ext cx="81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 Narrow" pitchFamily="34" charset="0"/>
                  </a:rPr>
                  <a:t>More cup(s)?</a:t>
                </a:r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719" y="740"/>
                <a:ext cx="117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1015" y="740"/>
                <a:ext cx="13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  <p:sp>
            <p:nvSpPr>
              <p:cNvPr id="57" name="Text Box 43"/>
              <p:cNvSpPr txBox="1">
                <a:spLocks noChangeArrowheads="1"/>
              </p:cNvSpPr>
              <p:nvPr/>
            </p:nvSpPr>
            <p:spPr bwMode="auto">
              <a:xfrm>
                <a:off x="1773" y="792"/>
                <a:ext cx="3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 Narrow" pitchFamily="34" charset="0"/>
                  </a:rPr>
                  <a:t>Yes</a:t>
                </a:r>
              </a:p>
            </p:txBody>
          </p:sp>
          <p:sp>
            <p:nvSpPr>
              <p:cNvPr id="58" name="Text Box 44"/>
              <p:cNvSpPr txBox="1">
                <a:spLocks noChangeArrowheads="1"/>
              </p:cNvSpPr>
              <p:nvPr/>
            </p:nvSpPr>
            <p:spPr bwMode="auto">
              <a:xfrm>
                <a:off x="1076" y="615"/>
                <a:ext cx="28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latin typeface="Arial Narrow" pitchFamily="34" charset="0"/>
                  </a:rPr>
                  <a:t>5.3</a:t>
                </a: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>
                <a:off x="1324" y="740"/>
                <a:ext cx="10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Arial Narrow" pitchFamily="34" charset="0"/>
                </a:endParaRPr>
              </a:p>
            </p:txBody>
          </p:sp>
        </p:grp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7488237" y="3141663"/>
              <a:ext cx="0" cy="233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6338887" y="3376613"/>
              <a:ext cx="1149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>
              <a:off x="6329362" y="3398838"/>
              <a:ext cx="0" cy="996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 Narrow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293353" y="1219200"/>
              <a:ext cx="5150299" cy="1985962"/>
              <a:chOff x="2293353" y="1219200"/>
              <a:chExt cx="5150299" cy="1985962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4443277" y="1791789"/>
                <a:ext cx="3000375" cy="33178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7"/>
              <p:cNvSpPr>
                <a:spLocks noChangeArrowheads="1"/>
              </p:cNvSpPr>
              <p:nvPr/>
            </p:nvSpPr>
            <p:spPr bwMode="auto">
              <a:xfrm>
                <a:off x="5079274" y="2286000"/>
                <a:ext cx="1600200" cy="91916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2293353" y="1219200"/>
                <a:ext cx="1885453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</a:rPr>
                  <a:t>Redundant?</a:t>
                </a:r>
              </a:p>
              <a:p>
                <a:r>
                  <a:rPr lang="en-US" sz="1600">
                    <a:solidFill>
                      <a:srgbClr val="FF0000"/>
                    </a:solidFill>
                  </a:rPr>
                  <a:t>Plan or subtask?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10800000">
                <a:off x="3962400" y="1828800"/>
                <a:ext cx="1219200" cy="6858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4191000" y="1676400"/>
                <a:ext cx="457200" cy="1524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65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</a:t>
            </a:r>
          </a:p>
          <a:p>
            <a:pPr lvl="1"/>
            <a:r>
              <a:rPr lang="en-US" sz="2000" i="1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trà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sub-tasks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tùy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Sub-task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 2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0</a:t>
            </a:r>
          </a:p>
          <a:p>
            <a:pPr lvl="1"/>
            <a:r>
              <a:rPr lang="en-US" sz="2000" i="1" dirty="0" err="1">
                <a:latin typeface="Arial" pitchFamily="34" charset="0"/>
                <a:cs typeface="Arial" pitchFamily="34" charset="0"/>
              </a:rPr>
              <a:t>Chờ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Theo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sự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ngẫu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nhiên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chờ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4-5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phút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chờ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ấm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sôi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1.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Chu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kỳ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thỏa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nào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5.1 – 5.3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>
                <a:latin typeface="Arial" pitchFamily="34" charset="0"/>
                <a:cs typeface="Arial" pitchFamily="34" charset="0"/>
              </a:rPr>
              <a:t>Chia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sẻ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sub-task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đồng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tasks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thấy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Dọn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dẹp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cửa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i="1" dirty="0" err="1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trộn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Plan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4330" lvl="1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latin typeface="Arial" pitchFamily="34" charset="0"/>
                <a:cs typeface="Arial" pitchFamily="34" charset="0"/>
              </a:rPr>
              <a:t>GOMS (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Goals, Operators, Methods, Selection rules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hành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vi con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cơ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sở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ba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hệ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tương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tác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ảm giác (nhìn và nghe),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V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ận động (cánh tay-bàn tay-ngón tay và chuyển động đầu-mắt)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hận thức (lập quyết định và xâm nhập bộ nhớ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 err="1">
                <a:latin typeface="Arial" pitchFamily="34" charset="0"/>
                <a:cs typeface="Arial" pitchFamily="34" charset="0"/>
              </a:rPr>
              <a:t>Bốn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GOMS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M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ục tiêu (goals),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hao tác (operators)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P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hương thức (methods)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r>
              <a:rPr lang="vi-VN" sz="2000" dirty="0">
                <a:latin typeface="Arial" pitchFamily="34" charset="0"/>
                <a:cs typeface="Arial" pitchFamily="34" charset="0"/>
              </a:rPr>
              <a:t>uật lựa chọn (selection rules).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0" dirty="0">
                <a:latin typeface="Arial" pitchFamily="34" charset="0"/>
                <a:cs typeface="Arial" pitchFamily="34" charset="0"/>
              </a:rPr>
              <a:t>Goals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sub-goals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mục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tiêu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 GOMS</a:t>
            </a:r>
          </a:p>
          <a:p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9204" y="1891048"/>
            <a:ext cx="584839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Goal 1: Identify job candidates.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Method for Goal 1: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{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Goal 1.1: Specify required set of skills.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Method for Goal 1.1: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{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Operator 1.1.1: Recall required set of skill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Goal 1.1.2: Enter required set of skills.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Method for Goal 1.1.2: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{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Operator 1.1.2.1: Type in required set of skills.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Goal 1.1.2.2: Verify entered data.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	Method for Goal 1.1.2.2: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	{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	Operator 1.1.2.2.1: Read entered data from display.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	Operator 1.1.2.2.2: Compare with memorized skill set.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	}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...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	}</a:t>
            </a:r>
          </a:p>
          <a:p>
            <a:pPr defTabSz="457200">
              <a:tabLst>
                <a:tab pos="457200" algn="l"/>
              </a:tabLst>
            </a:pPr>
            <a:r>
              <a:rPr lang="en-US" sz="1400" dirty="0" smtClean="0">
                <a:solidFill>
                  <a:srgbClr val="000066"/>
                </a:solidFill>
              </a:rPr>
              <a:t>		...</a:t>
            </a:r>
          </a:p>
          <a:p>
            <a:endParaRPr lang="en-US" sz="1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382000" cy="5248275"/>
          </a:xfrm>
        </p:spPr>
        <p:txBody>
          <a:bodyPr/>
          <a:lstStyle/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GOMS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thuyết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vững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chắc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Tuy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tả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GOMS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sẽ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đòi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tệp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khổng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lồ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tin chi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nhiệm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vụ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Đòi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hỏi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chuyên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đầy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đủ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kỹ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tích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r>
              <a:rPr lang="en-US" sz="2400" b="0" dirty="0">
                <a:latin typeface="Arial" pitchFamily="34" charset="0"/>
                <a:cs typeface="Arial" pitchFamily="34" charset="0"/>
              </a:rPr>
              <a:t>GOMS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rộng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rãi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b="0" i="1" dirty="0">
                <a:latin typeface="Arial" pitchFamily="34" charset="0"/>
                <a:cs typeface="Arial" pitchFamily="34" charset="0"/>
              </a:rPr>
              <a:t>Geoff Lee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GOMS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(1993)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Goal, Sub-goals ở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mức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chứa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quyết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nhằm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thiểu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tệp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WordArt 6"/>
          <p:cNvSpPr>
            <a:spLocks noChangeArrowheads="1" noChangeShapeType="1" noTextEdit="1"/>
          </p:cNvSpPr>
          <p:nvPr/>
        </p:nvSpPr>
        <p:spPr bwMode="gray">
          <a:xfrm>
            <a:off x="3581400" y="3429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9963460-0769-411E-87EA-8CDCF060734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6" name="Picture 2" descr="http://www.ictu.edu.vn/attachments/article/149/LogoIC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162800" cy="563563"/>
          </a:xfrm>
        </p:spPr>
        <p:txBody>
          <a:bodyPr/>
          <a:lstStyle/>
          <a:p>
            <a:pPr algn="ctr"/>
            <a:r>
              <a:rPr lang="en-US" sz="3000" dirty="0" err="1" smtClean="0"/>
              <a:t>Lỗi</a:t>
            </a:r>
            <a:r>
              <a:rPr lang="en-US" sz="3000" dirty="0"/>
              <a:t> </a:t>
            </a:r>
            <a:r>
              <a:rPr lang="en-US" sz="3000" dirty="0" err="1" smtClean="0"/>
              <a:t>thiếu</a:t>
            </a:r>
            <a:r>
              <a:rPr lang="en-US" sz="3000" dirty="0"/>
              <a:t> </a:t>
            </a:r>
            <a:r>
              <a:rPr lang="en-US" sz="3000" dirty="0" err="1" smtClean="0"/>
              <a:t>kế</a:t>
            </a:r>
            <a:r>
              <a:rPr lang="en-US" sz="3000" dirty="0" smtClean="0"/>
              <a:t> UI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7848600" cy="1066800"/>
          </a:xfrm>
        </p:spPr>
        <p:txBody>
          <a:bodyPr/>
          <a:lstStyle/>
          <a:p>
            <a:pPr lvl="1">
              <a:buNone/>
            </a:pP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066800"/>
            <a:ext cx="4953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UI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Form </a:t>
            </a:r>
            <a:r>
              <a:rPr lang="en-US" sz="2400" dirty="0" err="1"/>
              <a:t>trong</a:t>
            </a:r>
            <a:r>
              <a:rPr lang="en-US" sz="2400" dirty="0"/>
              <a:t> PowerBuilder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User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controls (</a:t>
            </a:r>
            <a:r>
              <a:rPr lang="en-US" sz="2000" dirty="0" err="1"/>
              <a:t>phím</a:t>
            </a:r>
            <a:r>
              <a:rPr lang="en-US" sz="2000" dirty="0"/>
              <a:t>, list box,...)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form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Controls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kéo</a:t>
            </a:r>
            <a:r>
              <a:rPr lang="en-US" sz="2000" dirty="0"/>
              <a:t> </a:t>
            </a:r>
            <a:r>
              <a:rPr lang="en-US" sz="2000" dirty="0" err="1"/>
              <a:t>xuống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toolbar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dáng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palette,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đẩy</a:t>
            </a:r>
            <a:r>
              <a:rPr lang="en-US" sz="2000" dirty="0"/>
              <a:t> </a:t>
            </a:r>
            <a:r>
              <a:rPr lang="en-US" sz="2000" dirty="0" err="1"/>
              <a:t>xuống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endParaRPr lang="en-US" sz="20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/>
              <a:t>Toolbar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-&gt;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lúng</a:t>
            </a:r>
            <a:r>
              <a:rPr lang="en-US" sz="2000" dirty="0"/>
              <a:t> </a:t>
            </a:r>
            <a:r>
              <a:rPr lang="en-US" sz="2000" dirty="0" err="1"/>
              <a:t>túng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UI </a:t>
            </a:r>
            <a:r>
              <a:rPr lang="en-US" sz="2400" dirty="0" err="1"/>
              <a:t>của</a:t>
            </a:r>
            <a:r>
              <a:rPr lang="en-US" sz="2400" dirty="0"/>
              <a:t> MS Paint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3200400"/>
            <a:ext cx="108695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4511" y="1295400"/>
            <a:ext cx="2109447" cy="273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Lỗi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029200"/>
          </a:xfrm>
        </p:spPr>
        <p:txBody>
          <a:bodyPr/>
          <a:lstStyle/>
          <a:p>
            <a:r>
              <a:rPr lang="en-US" sz="2400" b="0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Tab Control </a:t>
            </a:r>
            <a:r>
              <a:rPr lang="en-US" sz="2400" b="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Windows</a:t>
            </a:r>
          </a:p>
          <a:p>
            <a:pPr lvl="1"/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(Tabs)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, Tabs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lvl="1"/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Tab ở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OpenGL)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Tabs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phía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endParaRPr lang="en-US" sz="2000" dirty="0"/>
          </a:p>
          <a:p>
            <a:pPr lvl="1"/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: </a:t>
            </a:r>
          </a:p>
          <a:p>
            <a:pPr lvl="2"/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lúng</a:t>
            </a:r>
            <a:r>
              <a:rPr lang="en-US" sz="1800" dirty="0"/>
              <a:t> </a:t>
            </a:r>
            <a:r>
              <a:rPr lang="en-US" sz="1800" dirty="0" err="1"/>
              <a:t>túng</a:t>
            </a:r>
            <a:r>
              <a:rPr lang="en-US" sz="1800" dirty="0"/>
              <a:t>.</a:t>
            </a:r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1"/>
            <a:ext cx="5410200" cy="252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Lỗi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7924800" cy="5248275"/>
          </a:xfrm>
        </p:spPr>
        <p:txBody>
          <a:bodyPr/>
          <a:lstStyle/>
          <a:p>
            <a:r>
              <a:rPr lang="en-US" b="0" dirty="0">
                <a:latin typeface="Arial" pitchFamily="34" charset="0"/>
                <a:cs typeface="Arial" pitchFamily="34" charset="0"/>
              </a:rPr>
              <a:t>Internet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Explorer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295400" y="2190452"/>
            <a:ext cx="5943600" cy="2209800"/>
            <a:chOff x="2767" y="6571"/>
            <a:chExt cx="6854" cy="1990"/>
          </a:xfrm>
        </p:grpSpPr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2767" y="6571"/>
              <a:ext cx="6350" cy="1486"/>
            </a:xfrm>
            <a:prstGeom prst="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2894" y="6696"/>
              <a:ext cx="6348" cy="1488"/>
            </a:xfrm>
            <a:prstGeom prst="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3019" y="6823"/>
              <a:ext cx="6350" cy="1486"/>
            </a:xfrm>
            <a:prstGeom prst="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3146" y="6948"/>
              <a:ext cx="6348" cy="1488"/>
            </a:xfrm>
            <a:prstGeom prst="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3271" y="7075"/>
              <a:ext cx="6350" cy="1486"/>
            </a:xfrm>
            <a:prstGeom prst="rect">
              <a:avLst/>
            </a:prstGeom>
            <a:blipFill dpi="0" rotWithShape="0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667000" y="4019252"/>
            <a:ext cx="5715000" cy="2000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en-US" sz="1400" smtClean="0">
                <a:solidFill>
                  <a:srgbClr val="002060"/>
                </a:solidFill>
              </a:rPr>
              <a:t>   Overexcited (!!)</a:t>
            </a:r>
          </a:p>
          <a:p>
            <a:pPr lvl="1"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en-US" sz="1400" smtClean="0">
                <a:solidFill>
                  <a:srgbClr val="002060"/>
                </a:solidFill>
              </a:rPr>
              <a:t>   Không đủ thông tin để người sử dụng đưa ra</a:t>
            </a:r>
          </a:p>
          <a:p>
            <a:pPr lvl="1">
              <a:buClr>
                <a:srgbClr val="002060"/>
              </a:buClr>
              <a:buSzPct val="120000"/>
            </a:pPr>
            <a:r>
              <a:rPr lang="en-US" sz="1400" smtClean="0">
                <a:solidFill>
                  <a:srgbClr val="002060"/>
                </a:solidFill>
              </a:rPr>
              <a:t>     quyết định</a:t>
            </a:r>
          </a:p>
          <a:p>
            <a:pPr lvl="2">
              <a:buClr>
                <a:schemeClr val="accent6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en-US" sz="1400" smtClean="0">
                <a:solidFill>
                  <a:srgbClr val="002060"/>
                </a:solidFill>
              </a:rPr>
              <a:t>  </a:t>
            </a:r>
            <a:r>
              <a:rPr lang="en-US" sz="1200" smtClean="0">
                <a:solidFill>
                  <a:schemeClr val="accent2">
                    <a:lumMod val="50000"/>
                  </a:schemeClr>
                </a:solidFill>
              </a:rPr>
              <a:t>Cookie là gì?</a:t>
            </a:r>
          </a:p>
          <a:p>
            <a:pPr lvl="2">
              <a:buClr>
                <a:schemeClr val="accent6">
                  <a:lumMod val="50000"/>
                </a:schemeClr>
              </a:buClr>
              <a:buSzPct val="110000"/>
              <a:buFont typeface="Wingdings" pitchFamily="2" charset="2"/>
              <a:buChar char="ü"/>
            </a:pPr>
            <a:r>
              <a:rPr lang="en-US" sz="1200" smtClean="0">
                <a:solidFill>
                  <a:schemeClr val="accent2">
                    <a:lumMod val="50000"/>
                  </a:schemeClr>
                </a:solidFill>
              </a:rPr>
              <a:t>  Cái gì xảy ra nếu loại bỏ nó?</a:t>
            </a:r>
          </a:p>
          <a:p>
            <a:pPr lvl="1"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en-US" sz="1400" smtClean="0">
                <a:solidFill>
                  <a:srgbClr val="002060"/>
                </a:solidFill>
              </a:rPr>
              <a:t>   Không nên đưa ra câu hỏi mà người sử dụng</a:t>
            </a:r>
          </a:p>
          <a:p>
            <a:pPr lvl="1">
              <a:buClr>
                <a:srgbClr val="002060"/>
              </a:buClr>
              <a:buSzPct val="120000"/>
            </a:pPr>
            <a:r>
              <a:rPr lang="en-US" sz="1400" smtClean="0">
                <a:solidFill>
                  <a:srgbClr val="002060"/>
                </a:solidFill>
              </a:rPr>
              <a:t>     không biết cách trả lời.</a:t>
            </a:r>
          </a:p>
          <a:p>
            <a:pPr lvl="1">
              <a:buClr>
                <a:srgbClr val="002060"/>
              </a:buClr>
              <a:buSzPct val="120000"/>
              <a:buFont typeface="Wingdings" pitchFamily="2" charset="2"/>
              <a:buChar char="§"/>
            </a:pPr>
            <a:r>
              <a:rPr lang="en-US" sz="1400" smtClean="0">
                <a:solidFill>
                  <a:srgbClr val="002060"/>
                </a:solidFill>
              </a:rPr>
              <a:t>   Không nên hỏi nhiều lần. Có thể hàng trăm </a:t>
            </a:r>
          </a:p>
          <a:p>
            <a:pPr lvl="1">
              <a:buClr>
                <a:srgbClr val="002060"/>
              </a:buClr>
              <a:buSzPct val="120000"/>
            </a:pPr>
            <a:r>
              <a:rPr lang="en-US" sz="1400" smtClean="0">
                <a:solidFill>
                  <a:srgbClr val="002060"/>
                </a:solidFill>
              </a:rPr>
              <a:t>     Cookies trong trình duyệt.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67600" cy="563563"/>
          </a:xfrm>
        </p:spPr>
        <p:txBody>
          <a:bodyPr/>
          <a:lstStyle/>
          <a:p>
            <a:pPr algn="ctr"/>
            <a:r>
              <a:rPr lang="en-US" dirty="0" err="1" smtClean="0"/>
              <a:t>Lỗi</a:t>
            </a:r>
            <a:r>
              <a:rPr lang="en-US" dirty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772400" cy="50292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MS Publisher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sách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tệp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Bên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Preview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tệp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ý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nghĩa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pic>
        <p:nvPicPr>
          <p:cNvPr id="8" name="Picture 5" descr="publisher-p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743200"/>
            <a:ext cx="405736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563563"/>
          </a:xfrm>
        </p:spPr>
        <p:txBody>
          <a:bodyPr/>
          <a:lstStyle/>
          <a:p>
            <a:pPr algn="ctr"/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mô</a:t>
            </a:r>
            <a:r>
              <a:rPr lang="en-US" sz="2800" dirty="0"/>
              <a:t> </a:t>
            </a:r>
            <a:r>
              <a:rPr lang="en-US" sz="2800" dirty="0" err="1" smtClean="0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triển</a:t>
            </a:r>
            <a:r>
              <a:rPr lang="en-US" sz="2800" dirty="0"/>
              <a:t>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19200"/>
            <a:ext cx="7915275" cy="5026025"/>
          </a:xfrm>
        </p:spPr>
        <p:txBody>
          <a:bodyPr/>
          <a:lstStyle/>
          <a:p>
            <a:r>
              <a:rPr lang="en-GB" sz="2400" b="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truyền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thống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thác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400" b="0" i="1" dirty="0">
                <a:latin typeface="Arial" pitchFamily="34" charset="0"/>
                <a:cs typeface="Arial" pitchFamily="34" charset="0"/>
              </a:rPr>
              <a:t>Waterfall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008062" y="2895600"/>
            <a:ext cx="5011738" cy="3200400"/>
            <a:chOff x="2781" y="4826"/>
            <a:chExt cx="6867" cy="3915"/>
          </a:xfrm>
        </p:grpSpPr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2784" y="4836"/>
              <a:ext cx="1888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2781" y="4826"/>
              <a:ext cx="1888" cy="505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Requirement</a:t>
              </a:r>
            </a:p>
          </p:txBody>
        </p:sp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4293" y="5465"/>
              <a:ext cx="1325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4293" y="5465"/>
              <a:ext cx="1325" cy="504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4" name="Rectangle 9"/>
            <p:cNvSpPr>
              <a:spLocks/>
            </p:cNvSpPr>
            <p:nvPr/>
          </p:nvSpPr>
          <p:spPr bwMode="auto">
            <a:xfrm>
              <a:off x="5553" y="6158"/>
              <a:ext cx="883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/>
            </p:cNvSpPr>
            <p:nvPr/>
          </p:nvSpPr>
          <p:spPr bwMode="auto">
            <a:xfrm>
              <a:off x="5553" y="6158"/>
              <a:ext cx="883" cy="504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6" name="Rectangle 11"/>
            <p:cNvSpPr>
              <a:spLocks/>
            </p:cNvSpPr>
            <p:nvPr/>
          </p:nvSpPr>
          <p:spPr bwMode="auto">
            <a:xfrm>
              <a:off x="6184" y="6852"/>
              <a:ext cx="1512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2"/>
            <p:cNvSpPr>
              <a:spLocks/>
            </p:cNvSpPr>
            <p:nvPr/>
          </p:nvSpPr>
          <p:spPr bwMode="auto">
            <a:xfrm>
              <a:off x="6184" y="6850"/>
              <a:ext cx="1510" cy="504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Integration</a:t>
              </a:r>
            </a:p>
          </p:txBody>
        </p:sp>
        <p:sp>
          <p:nvSpPr>
            <p:cNvPr id="18" name="Rectangle 13"/>
            <p:cNvSpPr>
              <a:spLocks/>
            </p:cNvSpPr>
            <p:nvPr/>
          </p:nvSpPr>
          <p:spPr bwMode="auto">
            <a:xfrm>
              <a:off x="7192" y="7543"/>
              <a:ext cx="1448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7101" y="7543"/>
              <a:ext cx="1539" cy="504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Acceptance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8011" y="8237"/>
              <a:ext cx="1637" cy="5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16"/>
            <p:cNvSpPr>
              <a:spLocks/>
            </p:cNvSpPr>
            <p:nvPr/>
          </p:nvSpPr>
          <p:spPr bwMode="auto">
            <a:xfrm>
              <a:off x="8011" y="8237"/>
              <a:ext cx="1637" cy="504"/>
            </a:xfrm>
            <a:prstGeom prst="rect">
              <a:avLst/>
            </a:prstGeom>
            <a:solidFill>
              <a:schemeClr val="bg2"/>
            </a:solidFill>
            <a:ln w="666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Release</a:t>
              </a: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663" y="5077"/>
              <a:ext cx="353" cy="40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53" y="4"/>
                </a:cxn>
                <a:cxn ang="0">
                  <a:pos x="68" y="7"/>
                </a:cxn>
                <a:cxn ang="0">
                  <a:pos x="84" y="11"/>
                </a:cxn>
                <a:cxn ang="0">
                  <a:pos x="99" y="16"/>
                </a:cxn>
                <a:cxn ang="0">
                  <a:pos x="113" y="21"/>
                </a:cxn>
                <a:cxn ang="0">
                  <a:pos x="140" y="36"/>
                </a:cxn>
                <a:cxn ang="0">
                  <a:pos x="192" y="76"/>
                </a:cxn>
                <a:cxn ang="0">
                  <a:pos x="238" y="129"/>
                </a:cxn>
                <a:cxn ang="0">
                  <a:pos x="276" y="189"/>
                </a:cxn>
                <a:cxn ang="0">
                  <a:pos x="291" y="220"/>
                </a:cxn>
                <a:cxn ang="0">
                  <a:pos x="291" y="221"/>
                </a:cxn>
                <a:cxn ang="0">
                  <a:pos x="293" y="225"/>
                </a:cxn>
                <a:cxn ang="0">
                  <a:pos x="304" y="260"/>
                </a:cxn>
                <a:cxn ang="0">
                  <a:pos x="353" y="251"/>
                </a:cxn>
                <a:cxn ang="0">
                  <a:pos x="308" y="403"/>
                </a:cxn>
                <a:cxn ang="0">
                  <a:pos x="214" y="276"/>
                </a:cxn>
                <a:cxn ang="0">
                  <a:pos x="257" y="268"/>
                </a:cxn>
                <a:cxn ang="0">
                  <a:pos x="248" y="237"/>
                </a:cxn>
                <a:cxn ang="0">
                  <a:pos x="219" y="184"/>
                </a:cxn>
                <a:cxn ang="0">
                  <a:pos x="180" y="134"/>
                </a:cxn>
                <a:cxn ang="0">
                  <a:pos x="118" y="79"/>
                </a:cxn>
                <a:cxn ang="0">
                  <a:pos x="82" y="60"/>
                </a:cxn>
                <a:cxn ang="0">
                  <a:pos x="70" y="55"/>
                </a:cxn>
                <a:cxn ang="0">
                  <a:pos x="58" y="52"/>
                </a:cxn>
                <a:cxn ang="0">
                  <a:pos x="48" y="50"/>
                </a:cxn>
                <a:cxn ang="0">
                  <a:pos x="36" y="50"/>
                </a:cxn>
                <a:cxn ang="0">
                  <a:pos x="0" y="48"/>
                </a:cxn>
                <a:cxn ang="0">
                  <a:pos x="3" y="0"/>
                </a:cxn>
                <a:cxn ang="0">
                  <a:pos x="39" y="2"/>
                </a:cxn>
              </a:cxnLst>
              <a:rect l="0" t="0" r="r" b="b"/>
              <a:pathLst>
                <a:path w="353" h="403">
                  <a:moveTo>
                    <a:pt x="39" y="2"/>
                  </a:moveTo>
                  <a:lnTo>
                    <a:pt x="53" y="4"/>
                  </a:lnTo>
                  <a:lnTo>
                    <a:pt x="68" y="7"/>
                  </a:lnTo>
                  <a:lnTo>
                    <a:pt x="84" y="11"/>
                  </a:lnTo>
                  <a:lnTo>
                    <a:pt x="99" y="16"/>
                  </a:lnTo>
                  <a:lnTo>
                    <a:pt x="113" y="21"/>
                  </a:lnTo>
                  <a:lnTo>
                    <a:pt x="140" y="36"/>
                  </a:lnTo>
                  <a:lnTo>
                    <a:pt x="192" y="76"/>
                  </a:lnTo>
                  <a:lnTo>
                    <a:pt x="238" y="129"/>
                  </a:lnTo>
                  <a:lnTo>
                    <a:pt x="276" y="189"/>
                  </a:lnTo>
                  <a:lnTo>
                    <a:pt x="291" y="220"/>
                  </a:lnTo>
                  <a:lnTo>
                    <a:pt x="291" y="221"/>
                  </a:lnTo>
                  <a:lnTo>
                    <a:pt x="293" y="225"/>
                  </a:lnTo>
                  <a:lnTo>
                    <a:pt x="304" y="260"/>
                  </a:lnTo>
                  <a:lnTo>
                    <a:pt x="353" y="251"/>
                  </a:lnTo>
                  <a:lnTo>
                    <a:pt x="308" y="403"/>
                  </a:lnTo>
                  <a:lnTo>
                    <a:pt x="214" y="276"/>
                  </a:lnTo>
                  <a:lnTo>
                    <a:pt x="257" y="268"/>
                  </a:lnTo>
                  <a:lnTo>
                    <a:pt x="248" y="237"/>
                  </a:lnTo>
                  <a:lnTo>
                    <a:pt x="219" y="184"/>
                  </a:lnTo>
                  <a:lnTo>
                    <a:pt x="180" y="134"/>
                  </a:lnTo>
                  <a:lnTo>
                    <a:pt x="118" y="79"/>
                  </a:lnTo>
                  <a:lnTo>
                    <a:pt x="82" y="60"/>
                  </a:lnTo>
                  <a:lnTo>
                    <a:pt x="70" y="55"/>
                  </a:lnTo>
                  <a:lnTo>
                    <a:pt x="58" y="52"/>
                  </a:lnTo>
                  <a:lnTo>
                    <a:pt x="48" y="50"/>
                  </a:lnTo>
                  <a:lnTo>
                    <a:pt x="36" y="50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606" y="5708"/>
              <a:ext cx="449" cy="465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82" y="7"/>
                </a:cxn>
                <a:cxn ang="0">
                  <a:pos x="101" y="12"/>
                </a:cxn>
                <a:cxn ang="0">
                  <a:pos x="120" y="17"/>
                </a:cxn>
                <a:cxn ang="0">
                  <a:pos x="176" y="40"/>
                </a:cxn>
                <a:cxn ang="0">
                  <a:pos x="209" y="62"/>
                </a:cxn>
                <a:cxn ang="0">
                  <a:pos x="243" y="86"/>
                </a:cxn>
                <a:cxn ang="0">
                  <a:pos x="303" y="146"/>
                </a:cxn>
                <a:cxn ang="0">
                  <a:pos x="353" y="216"/>
                </a:cxn>
                <a:cxn ang="0">
                  <a:pos x="392" y="293"/>
                </a:cxn>
                <a:cxn ang="0">
                  <a:pos x="392" y="293"/>
                </a:cxn>
                <a:cxn ang="0">
                  <a:pos x="394" y="297"/>
                </a:cxn>
                <a:cxn ang="0">
                  <a:pos x="400" y="321"/>
                </a:cxn>
                <a:cxn ang="0">
                  <a:pos x="449" y="312"/>
                </a:cxn>
                <a:cxn ang="0">
                  <a:pos x="404" y="465"/>
                </a:cxn>
                <a:cxn ang="0">
                  <a:pos x="310" y="338"/>
                </a:cxn>
                <a:cxn ang="0">
                  <a:pos x="354" y="330"/>
                </a:cxn>
                <a:cxn ang="0">
                  <a:pos x="349" y="309"/>
                </a:cxn>
                <a:cxn ang="0">
                  <a:pos x="349" y="312"/>
                </a:cxn>
                <a:cxn ang="0">
                  <a:pos x="334" y="276"/>
                </a:cxn>
                <a:cxn ang="0">
                  <a:pos x="315" y="242"/>
                </a:cxn>
                <a:cxn ang="0">
                  <a:pos x="293" y="209"/>
                </a:cxn>
                <a:cxn ang="0">
                  <a:pos x="269" y="177"/>
                </a:cxn>
                <a:cxn ang="0">
                  <a:pos x="243" y="149"/>
                </a:cxn>
                <a:cxn ang="0">
                  <a:pos x="214" y="125"/>
                </a:cxn>
                <a:cxn ang="0">
                  <a:pos x="185" y="100"/>
                </a:cxn>
                <a:cxn ang="0">
                  <a:pos x="169" y="91"/>
                </a:cxn>
                <a:cxn ang="0">
                  <a:pos x="154" y="84"/>
                </a:cxn>
                <a:cxn ang="0">
                  <a:pos x="137" y="74"/>
                </a:cxn>
                <a:cxn ang="0">
                  <a:pos x="123" y="67"/>
                </a:cxn>
                <a:cxn ang="0">
                  <a:pos x="106" y="62"/>
                </a:cxn>
                <a:cxn ang="0">
                  <a:pos x="92" y="57"/>
                </a:cxn>
                <a:cxn ang="0">
                  <a:pos x="75" y="53"/>
                </a:cxn>
                <a:cxn ang="0">
                  <a:pos x="58" y="50"/>
                </a:cxn>
                <a:cxn ang="0">
                  <a:pos x="44" y="48"/>
                </a:cxn>
                <a:cxn ang="0">
                  <a:pos x="0" y="45"/>
                </a:cxn>
                <a:cxn ang="0">
                  <a:pos x="3" y="0"/>
                </a:cxn>
                <a:cxn ang="0">
                  <a:pos x="44" y="0"/>
                </a:cxn>
                <a:cxn ang="0">
                  <a:pos x="63" y="2"/>
                </a:cxn>
              </a:cxnLst>
              <a:rect l="0" t="0" r="r" b="b"/>
              <a:pathLst>
                <a:path w="449" h="465">
                  <a:moveTo>
                    <a:pt x="63" y="2"/>
                  </a:moveTo>
                  <a:lnTo>
                    <a:pt x="82" y="7"/>
                  </a:lnTo>
                  <a:lnTo>
                    <a:pt x="101" y="12"/>
                  </a:lnTo>
                  <a:lnTo>
                    <a:pt x="120" y="17"/>
                  </a:lnTo>
                  <a:lnTo>
                    <a:pt x="176" y="40"/>
                  </a:lnTo>
                  <a:lnTo>
                    <a:pt x="209" y="62"/>
                  </a:lnTo>
                  <a:lnTo>
                    <a:pt x="243" y="86"/>
                  </a:lnTo>
                  <a:lnTo>
                    <a:pt x="303" y="146"/>
                  </a:lnTo>
                  <a:lnTo>
                    <a:pt x="353" y="216"/>
                  </a:lnTo>
                  <a:lnTo>
                    <a:pt x="392" y="293"/>
                  </a:lnTo>
                  <a:lnTo>
                    <a:pt x="392" y="293"/>
                  </a:lnTo>
                  <a:lnTo>
                    <a:pt x="394" y="297"/>
                  </a:lnTo>
                  <a:lnTo>
                    <a:pt x="400" y="321"/>
                  </a:lnTo>
                  <a:lnTo>
                    <a:pt x="449" y="312"/>
                  </a:lnTo>
                  <a:lnTo>
                    <a:pt x="404" y="465"/>
                  </a:lnTo>
                  <a:lnTo>
                    <a:pt x="310" y="338"/>
                  </a:lnTo>
                  <a:lnTo>
                    <a:pt x="354" y="330"/>
                  </a:lnTo>
                  <a:lnTo>
                    <a:pt x="349" y="309"/>
                  </a:lnTo>
                  <a:lnTo>
                    <a:pt x="349" y="312"/>
                  </a:lnTo>
                  <a:lnTo>
                    <a:pt x="334" y="276"/>
                  </a:lnTo>
                  <a:lnTo>
                    <a:pt x="315" y="242"/>
                  </a:lnTo>
                  <a:lnTo>
                    <a:pt x="293" y="209"/>
                  </a:lnTo>
                  <a:lnTo>
                    <a:pt x="269" y="177"/>
                  </a:lnTo>
                  <a:lnTo>
                    <a:pt x="243" y="149"/>
                  </a:lnTo>
                  <a:lnTo>
                    <a:pt x="214" y="125"/>
                  </a:lnTo>
                  <a:lnTo>
                    <a:pt x="185" y="100"/>
                  </a:lnTo>
                  <a:lnTo>
                    <a:pt x="169" y="91"/>
                  </a:lnTo>
                  <a:lnTo>
                    <a:pt x="154" y="84"/>
                  </a:lnTo>
                  <a:lnTo>
                    <a:pt x="137" y="74"/>
                  </a:lnTo>
                  <a:lnTo>
                    <a:pt x="123" y="67"/>
                  </a:lnTo>
                  <a:lnTo>
                    <a:pt x="106" y="62"/>
                  </a:lnTo>
                  <a:lnTo>
                    <a:pt x="92" y="57"/>
                  </a:lnTo>
                  <a:lnTo>
                    <a:pt x="75" y="53"/>
                  </a:lnTo>
                  <a:lnTo>
                    <a:pt x="58" y="50"/>
                  </a:lnTo>
                  <a:lnTo>
                    <a:pt x="44" y="48"/>
                  </a:lnTo>
                  <a:lnTo>
                    <a:pt x="0" y="45"/>
                  </a:lnTo>
                  <a:lnTo>
                    <a:pt x="3" y="0"/>
                  </a:lnTo>
                  <a:lnTo>
                    <a:pt x="44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427" y="6401"/>
              <a:ext cx="564" cy="464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96" y="5"/>
                </a:cxn>
                <a:cxn ang="0">
                  <a:pos x="123" y="10"/>
                </a:cxn>
                <a:cxn ang="0">
                  <a:pos x="147" y="17"/>
                </a:cxn>
                <a:cxn ang="0">
                  <a:pos x="171" y="22"/>
                </a:cxn>
                <a:cxn ang="0">
                  <a:pos x="195" y="32"/>
                </a:cxn>
                <a:cxn ang="0">
                  <a:pos x="216" y="39"/>
                </a:cxn>
                <a:cxn ang="0">
                  <a:pos x="240" y="48"/>
                </a:cxn>
                <a:cxn ang="0">
                  <a:pos x="262" y="60"/>
                </a:cxn>
                <a:cxn ang="0">
                  <a:pos x="305" y="84"/>
                </a:cxn>
                <a:cxn ang="0">
                  <a:pos x="346" y="113"/>
                </a:cxn>
                <a:cxn ang="0">
                  <a:pos x="384" y="144"/>
                </a:cxn>
                <a:cxn ang="0">
                  <a:pos x="420" y="176"/>
                </a:cxn>
                <a:cxn ang="0">
                  <a:pos x="437" y="195"/>
                </a:cxn>
                <a:cxn ang="0">
                  <a:pos x="452" y="214"/>
                </a:cxn>
                <a:cxn ang="0">
                  <a:pos x="466" y="231"/>
                </a:cxn>
                <a:cxn ang="0">
                  <a:pos x="480" y="252"/>
                </a:cxn>
                <a:cxn ang="0">
                  <a:pos x="492" y="272"/>
                </a:cxn>
                <a:cxn ang="0">
                  <a:pos x="504" y="291"/>
                </a:cxn>
                <a:cxn ang="0">
                  <a:pos x="514" y="312"/>
                </a:cxn>
                <a:cxn ang="0">
                  <a:pos x="514" y="312"/>
                </a:cxn>
                <a:cxn ang="0">
                  <a:pos x="516" y="317"/>
                </a:cxn>
                <a:cxn ang="0">
                  <a:pos x="517" y="321"/>
                </a:cxn>
                <a:cxn ang="0">
                  <a:pos x="564" y="310"/>
                </a:cxn>
                <a:cxn ang="0">
                  <a:pos x="528" y="464"/>
                </a:cxn>
                <a:cxn ang="0">
                  <a:pos x="428" y="341"/>
                </a:cxn>
                <a:cxn ang="0">
                  <a:pos x="471" y="331"/>
                </a:cxn>
                <a:cxn ang="0">
                  <a:pos x="471" y="329"/>
                </a:cxn>
                <a:cxn ang="0">
                  <a:pos x="464" y="315"/>
                </a:cxn>
                <a:cxn ang="0">
                  <a:pos x="454" y="296"/>
                </a:cxn>
                <a:cxn ang="0">
                  <a:pos x="442" y="279"/>
                </a:cxn>
                <a:cxn ang="0">
                  <a:pos x="430" y="260"/>
                </a:cxn>
                <a:cxn ang="0">
                  <a:pos x="387" y="212"/>
                </a:cxn>
                <a:cxn ang="0">
                  <a:pos x="319" y="152"/>
                </a:cxn>
                <a:cxn ang="0">
                  <a:pos x="243" y="104"/>
                </a:cxn>
                <a:cxn ang="0">
                  <a:pos x="199" y="84"/>
                </a:cxn>
                <a:cxn ang="0">
                  <a:pos x="178" y="75"/>
                </a:cxn>
                <a:cxn ang="0">
                  <a:pos x="156" y="68"/>
                </a:cxn>
                <a:cxn ang="0">
                  <a:pos x="135" y="63"/>
                </a:cxn>
                <a:cxn ang="0">
                  <a:pos x="113" y="58"/>
                </a:cxn>
                <a:cxn ang="0">
                  <a:pos x="92" y="53"/>
                </a:cxn>
                <a:cxn ang="0">
                  <a:pos x="70" y="51"/>
                </a:cxn>
                <a:cxn ang="0">
                  <a:pos x="46" y="48"/>
                </a:cxn>
                <a:cxn ang="0">
                  <a:pos x="0" y="46"/>
                </a:cxn>
                <a:cxn ang="0">
                  <a:pos x="0" y="0"/>
                </a:cxn>
                <a:cxn ang="0">
                  <a:pos x="48" y="0"/>
                </a:cxn>
                <a:cxn ang="0">
                  <a:pos x="72" y="3"/>
                </a:cxn>
              </a:cxnLst>
              <a:rect l="0" t="0" r="r" b="b"/>
              <a:pathLst>
                <a:path w="564" h="464">
                  <a:moveTo>
                    <a:pt x="72" y="3"/>
                  </a:moveTo>
                  <a:lnTo>
                    <a:pt x="96" y="5"/>
                  </a:lnTo>
                  <a:lnTo>
                    <a:pt x="123" y="10"/>
                  </a:lnTo>
                  <a:lnTo>
                    <a:pt x="147" y="17"/>
                  </a:lnTo>
                  <a:lnTo>
                    <a:pt x="171" y="22"/>
                  </a:lnTo>
                  <a:lnTo>
                    <a:pt x="195" y="32"/>
                  </a:lnTo>
                  <a:lnTo>
                    <a:pt x="216" y="39"/>
                  </a:lnTo>
                  <a:lnTo>
                    <a:pt x="240" y="48"/>
                  </a:lnTo>
                  <a:lnTo>
                    <a:pt x="262" y="60"/>
                  </a:lnTo>
                  <a:lnTo>
                    <a:pt x="305" y="84"/>
                  </a:lnTo>
                  <a:lnTo>
                    <a:pt x="346" y="113"/>
                  </a:lnTo>
                  <a:lnTo>
                    <a:pt x="384" y="144"/>
                  </a:lnTo>
                  <a:lnTo>
                    <a:pt x="420" y="176"/>
                  </a:lnTo>
                  <a:lnTo>
                    <a:pt x="437" y="195"/>
                  </a:lnTo>
                  <a:lnTo>
                    <a:pt x="452" y="214"/>
                  </a:lnTo>
                  <a:lnTo>
                    <a:pt x="466" y="231"/>
                  </a:lnTo>
                  <a:lnTo>
                    <a:pt x="480" y="252"/>
                  </a:lnTo>
                  <a:lnTo>
                    <a:pt x="492" y="272"/>
                  </a:lnTo>
                  <a:lnTo>
                    <a:pt x="504" y="291"/>
                  </a:lnTo>
                  <a:lnTo>
                    <a:pt x="514" y="312"/>
                  </a:lnTo>
                  <a:lnTo>
                    <a:pt x="514" y="312"/>
                  </a:lnTo>
                  <a:lnTo>
                    <a:pt x="516" y="317"/>
                  </a:lnTo>
                  <a:lnTo>
                    <a:pt x="517" y="321"/>
                  </a:lnTo>
                  <a:lnTo>
                    <a:pt x="564" y="310"/>
                  </a:lnTo>
                  <a:lnTo>
                    <a:pt x="528" y="464"/>
                  </a:lnTo>
                  <a:lnTo>
                    <a:pt x="428" y="341"/>
                  </a:lnTo>
                  <a:lnTo>
                    <a:pt x="471" y="331"/>
                  </a:lnTo>
                  <a:lnTo>
                    <a:pt x="471" y="329"/>
                  </a:lnTo>
                  <a:lnTo>
                    <a:pt x="464" y="315"/>
                  </a:lnTo>
                  <a:lnTo>
                    <a:pt x="454" y="296"/>
                  </a:lnTo>
                  <a:lnTo>
                    <a:pt x="442" y="279"/>
                  </a:lnTo>
                  <a:lnTo>
                    <a:pt x="430" y="260"/>
                  </a:lnTo>
                  <a:lnTo>
                    <a:pt x="387" y="212"/>
                  </a:lnTo>
                  <a:lnTo>
                    <a:pt x="319" y="152"/>
                  </a:lnTo>
                  <a:lnTo>
                    <a:pt x="243" y="104"/>
                  </a:lnTo>
                  <a:lnTo>
                    <a:pt x="199" y="84"/>
                  </a:lnTo>
                  <a:lnTo>
                    <a:pt x="178" y="75"/>
                  </a:lnTo>
                  <a:lnTo>
                    <a:pt x="156" y="68"/>
                  </a:lnTo>
                  <a:lnTo>
                    <a:pt x="135" y="63"/>
                  </a:lnTo>
                  <a:lnTo>
                    <a:pt x="113" y="58"/>
                  </a:lnTo>
                  <a:lnTo>
                    <a:pt x="92" y="53"/>
                  </a:lnTo>
                  <a:lnTo>
                    <a:pt x="70" y="51"/>
                  </a:lnTo>
                  <a:lnTo>
                    <a:pt x="46" y="48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685" y="7093"/>
              <a:ext cx="302" cy="465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98" y="26"/>
                </a:cxn>
                <a:cxn ang="0">
                  <a:pos x="141" y="67"/>
                </a:cxn>
                <a:cxn ang="0">
                  <a:pos x="163" y="91"/>
                </a:cxn>
                <a:cxn ang="0">
                  <a:pos x="197" y="151"/>
                </a:cxn>
                <a:cxn ang="0">
                  <a:pos x="228" y="220"/>
                </a:cxn>
                <a:cxn ang="0">
                  <a:pos x="250" y="297"/>
                </a:cxn>
                <a:cxn ang="0">
                  <a:pos x="253" y="322"/>
                </a:cxn>
                <a:cxn ang="0">
                  <a:pos x="302" y="316"/>
                </a:cxn>
                <a:cxn ang="0">
                  <a:pos x="245" y="465"/>
                </a:cxn>
                <a:cxn ang="0">
                  <a:pos x="161" y="333"/>
                </a:cxn>
                <a:cxn ang="0">
                  <a:pos x="207" y="328"/>
                </a:cxn>
                <a:cxn ang="0">
                  <a:pos x="204" y="309"/>
                </a:cxn>
                <a:cxn ang="0">
                  <a:pos x="182" y="237"/>
                </a:cxn>
                <a:cxn ang="0">
                  <a:pos x="156" y="175"/>
                </a:cxn>
                <a:cxn ang="0">
                  <a:pos x="125" y="120"/>
                </a:cxn>
                <a:cxn ang="0">
                  <a:pos x="81" y="74"/>
                </a:cxn>
                <a:cxn ang="0">
                  <a:pos x="74" y="67"/>
                </a:cxn>
                <a:cxn ang="0">
                  <a:pos x="65" y="62"/>
                </a:cxn>
                <a:cxn ang="0">
                  <a:pos x="58" y="57"/>
                </a:cxn>
                <a:cxn ang="0">
                  <a:pos x="50" y="52"/>
                </a:cxn>
                <a:cxn ang="0">
                  <a:pos x="41" y="50"/>
                </a:cxn>
                <a:cxn ang="0">
                  <a:pos x="34" y="50"/>
                </a:cxn>
                <a:cxn ang="0">
                  <a:pos x="0" y="48"/>
                </a:cxn>
                <a:cxn ang="0">
                  <a:pos x="2" y="0"/>
                </a:cxn>
                <a:cxn ang="0">
                  <a:pos x="36" y="2"/>
                </a:cxn>
              </a:cxnLst>
              <a:rect l="0" t="0" r="r" b="b"/>
              <a:pathLst>
                <a:path w="302" h="465">
                  <a:moveTo>
                    <a:pt x="36" y="2"/>
                  </a:moveTo>
                  <a:lnTo>
                    <a:pt x="98" y="26"/>
                  </a:lnTo>
                  <a:lnTo>
                    <a:pt x="141" y="67"/>
                  </a:lnTo>
                  <a:lnTo>
                    <a:pt x="163" y="91"/>
                  </a:lnTo>
                  <a:lnTo>
                    <a:pt x="197" y="151"/>
                  </a:lnTo>
                  <a:lnTo>
                    <a:pt x="228" y="220"/>
                  </a:lnTo>
                  <a:lnTo>
                    <a:pt x="250" y="297"/>
                  </a:lnTo>
                  <a:lnTo>
                    <a:pt x="253" y="322"/>
                  </a:lnTo>
                  <a:lnTo>
                    <a:pt x="302" y="316"/>
                  </a:lnTo>
                  <a:lnTo>
                    <a:pt x="245" y="465"/>
                  </a:lnTo>
                  <a:lnTo>
                    <a:pt x="161" y="333"/>
                  </a:lnTo>
                  <a:lnTo>
                    <a:pt x="207" y="328"/>
                  </a:lnTo>
                  <a:lnTo>
                    <a:pt x="204" y="309"/>
                  </a:lnTo>
                  <a:lnTo>
                    <a:pt x="182" y="237"/>
                  </a:lnTo>
                  <a:lnTo>
                    <a:pt x="156" y="175"/>
                  </a:lnTo>
                  <a:lnTo>
                    <a:pt x="125" y="120"/>
                  </a:lnTo>
                  <a:lnTo>
                    <a:pt x="81" y="74"/>
                  </a:lnTo>
                  <a:lnTo>
                    <a:pt x="74" y="67"/>
                  </a:lnTo>
                  <a:lnTo>
                    <a:pt x="65" y="62"/>
                  </a:lnTo>
                  <a:lnTo>
                    <a:pt x="58" y="57"/>
                  </a:lnTo>
                  <a:lnTo>
                    <a:pt x="50" y="52"/>
                  </a:lnTo>
                  <a:lnTo>
                    <a:pt x="41" y="50"/>
                  </a:lnTo>
                  <a:lnTo>
                    <a:pt x="34" y="50"/>
                  </a:lnTo>
                  <a:lnTo>
                    <a:pt x="0" y="48"/>
                  </a:lnTo>
                  <a:lnTo>
                    <a:pt x="2" y="0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8631" y="7786"/>
              <a:ext cx="271" cy="466"/>
            </a:xfrm>
            <a:custGeom>
              <a:avLst/>
              <a:gdLst/>
              <a:ahLst/>
              <a:cxnLst>
                <a:cxn ang="0">
                  <a:pos x="36" y="3"/>
                </a:cxn>
                <a:cxn ang="0">
                  <a:pos x="36" y="3"/>
                </a:cxn>
                <a:cxn ang="0">
                  <a:pos x="36" y="3"/>
                </a:cxn>
                <a:cxn ang="0">
                  <a:pos x="38" y="3"/>
                </a:cxn>
                <a:cxn ang="0">
                  <a:pos x="48" y="5"/>
                </a:cxn>
                <a:cxn ang="0">
                  <a:pos x="60" y="7"/>
                </a:cxn>
                <a:cxn ang="0">
                  <a:pos x="69" y="12"/>
                </a:cxn>
                <a:cxn ang="0">
                  <a:pos x="81" y="19"/>
                </a:cxn>
                <a:cxn ang="0">
                  <a:pos x="91" y="27"/>
                </a:cxn>
                <a:cxn ang="0">
                  <a:pos x="100" y="36"/>
                </a:cxn>
                <a:cxn ang="0">
                  <a:pos x="110" y="46"/>
                </a:cxn>
                <a:cxn ang="0">
                  <a:pos x="146" y="94"/>
                </a:cxn>
                <a:cxn ang="0">
                  <a:pos x="175" y="154"/>
                </a:cxn>
                <a:cxn ang="0">
                  <a:pos x="201" y="221"/>
                </a:cxn>
                <a:cxn ang="0">
                  <a:pos x="211" y="259"/>
                </a:cxn>
                <a:cxn ang="0">
                  <a:pos x="220" y="298"/>
                </a:cxn>
                <a:cxn ang="0">
                  <a:pos x="223" y="323"/>
                </a:cxn>
                <a:cxn ang="0">
                  <a:pos x="271" y="319"/>
                </a:cxn>
                <a:cxn ang="0">
                  <a:pos x="213" y="466"/>
                </a:cxn>
                <a:cxn ang="0">
                  <a:pos x="129" y="331"/>
                </a:cxn>
                <a:cxn ang="0">
                  <a:pos x="175" y="327"/>
                </a:cxn>
                <a:cxn ang="0">
                  <a:pos x="172" y="310"/>
                </a:cxn>
                <a:cxn ang="0">
                  <a:pos x="156" y="238"/>
                </a:cxn>
                <a:cxn ang="0">
                  <a:pos x="132" y="173"/>
                </a:cxn>
                <a:cxn ang="0">
                  <a:pos x="105" y="120"/>
                </a:cxn>
                <a:cxn ang="0">
                  <a:pos x="91" y="96"/>
                </a:cxn>
                <a:cxn ang="0">
                  <a:pos x="84" y="87"/>
                </a:cxn>
                <a:cxn ang="0">
                  <a:pos x="76" y="79"/>
                </a:cxn>
                <a:cxn ang="0">
                  <a:pos x="69" y="72"/>
                </a:cxn>
                <a:cxn ang="0">
                  <a:pos x="62" y="65"/>
                </a:cxn>
                <a:cxn ang="0">
                  <a:pos x="55" y="60"/>
                </a:cxn>
                <a:cxn ang="0">
                  <a:pos x="50" y="55"/>
                </a:cxn>
                <a:cxn ang="0">
                  <a:pos x="43" y="53"/>
                </a:cxn>
                <a:cxn ang="0">
                  <a:pos x="36" y="51"/>
                </a:cxn>
                <a:cxn ang="0">
                  <a:pos x="28" y="48"/>
                </a:cxn>
                <a:cxn ang="0">
                  <a:pos x="31" y="48"/>
                </a:cxn>
                <a:cxn ang="0">
                  <a:pos x="0" y="46"/>
                </a:cxn>
                <a:cxn ang="0">
                  <a:pos x="2" y="0"/>
                </a:cxn>
                <a:cxn ang="0">
                  <a:pos x="36" y="3"/>
                </a:cxn>
              </a:cxnLst>
              <a:rect l="0" t="0" r="r" b="b"/>
              <a:pathLst>
                <a:path w="271" h="466">
                  <a:moveTo>
                    <a:pt x="36" y="3"/>
                  </a:moveTo>
                  <a:lnTo>
                    <a:pt x="36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48" y="5"/>
                  </a:lnTo>
                  <a:lnTo>
                    <a:pt x="60" y="7"/>
                  </a:lnTo>
                  <a:lnTo>
                    <a:pt x="69" y="12"/>
                  </a:lnTo>
                  <a:lnTo>
                    <a:pt x="81" y="19"/>
                  </a:lnTo>
                  <a:lnTo>
                    <a:pt x="91" y="27"/>
                  </a:lnTo>
                  <a:lnTo>
                    <a:pt x="100" y="36"/>
                  </a:lnTo>
                  <a:lnTo>
                    <a:pt x="110" y="46"/>
                  </a:lnTo>
                  <a:lnTo>
                    <a:pt x="146" y="94"/>
                  </a:lnTo>
                  <a:lnTo>
                    <a:pt x="175" y="154"/>
                  </a:lnTo>
                  <a:lnTo>
                    <a:pt x="201" y="221"/>
                  </a:lnTo>
                  <a:lnTo>
                    <a:pt x="211" y="259"/>
                  </a:lnTo>
                  <a:lnTo>
                    <a:pt x="220" y="298"/>
                  </a:lnTo>
                  <a:lnTo>
                    <a:pt x="223" y="323"/>
                  </a:lnTo>
                  <a:lnTo>
                    <a:pt x="271" y="319"/>
                  </a:lnTo>
                  <a:lnTo>
                    <a:pt x="213" y="466"/>
                  </a:lnTo>
                  <a:lnTo>
                    <a:pt x="129" y="331"/>
                  </a:lnTo>
                  <a:lnTo>
                    <a:pt x="175" y="327"/>
                  </a:lnTo>
                  <a:lnTo>
                    <a:pt x="172" y="310"/>
                  </a:lnTo>
                  <a:lnTo>
                    <a:pt x="156" y="238"/>
                  </a:lnTo>
                  <a:lnTo>
                    <a:pt x="132" y="173"/>
                  </a:lnTo>
                  <a:lnTo>
                    <a:pt x="105" y="120"/>
                  </a:lnTo>
                  <a:lnTo>
                    <a:pt x="91" y="96"/>
                  </a:lnTo>
                  <a:lnTo>
                    <a:pt x="84" y="87"/>
                  </a:lnTo>
                  <a:lnTo>
                    <a:pt x="76" y="79"/>
                  </a:lnTo>
                  <a:lnTo>
                    <a:pt x="69" y="72"/>
                  </a:lnTo>
                  <a:lnTo>
                    <a:pt x="62" y="65"/>
                  </a:lnTo>
                  <a:lnTo>
                    <a:pt x="55" y="60"/>
                  </a:lnTo>
                  <a:lnTo>
                    <a:pt x="50" y="55"/>
                  </a:lnTo>
                  <a:lnTo>
                    <a:pt x="43" y="53"/>
                  </a:lnTo>
                  <a:lnTo>
                    <a:pt x="36" y="51"/>
                  </a:lnTo>
                  <a:lnTo>
                    <a:pt x="28" y="48"/>
                  </a:lnTo>
                  <a:lnTo>
                    <a:pt x="31" y="48"/>
                  </a:lnTo>
                  <a:lnTo>
                    <a:pt x="0" y="46"/>
                  </a:lnTo>
                  <a:lnTo>
                    <a:pt x="2" y="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3811691" y="2198049"/>
            <a:ext cx="5030787" cy="3009900"/>
            <a:chOff x="3018" y="9843"/>
            <a:chExt cx="6867" cy="3915"/>
          </a:xfrm>
        </p:grpSpPr>
        <p:grpSp>
          <p:nvGrpSpPr>
            <p:cNvPr id="28" name="Group 49"/>
            <p:cNvGrpSpPr>
              <a:grpSpLocks/>
            </p:cNvGrpSpPr>
            <p:nvPr/>
          </p:nvGrpSpPr>
          <p:grpSpPr bwMode="auto">
            <a:xfrm>
              <a:off x="3018" y="9843"/>
              <a:ext cx="6867" cy="3915"/>
              <a:chOff x="2781" y="4826"/>
              <a:chExt cx="6867" cy="3915"/>
            </a:xfrm>
          </p:grpSpPr>
          <p:sp>
            <p:nvSpPr>
              <p:cNvPr id="67" name="Rectangle 50"/>
              <p:cNvSpPr>
                <a:spLocks/>
              </p:cNvSpPr>
              <p:nvPr/>
            </p:nvSpPr>
            <p:spPr bwMode="auto">
              <a:xfrm>
                <a:off x="2784" y="4836"/>
                <a:ext cx="1888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51"/>
              <p:cNvSpPr>
                <a:spLocks/>
              </p:cNvSpPr>
              <p:nvPr/>
            </p:nvSpPr>
            <p:spPr bwMode="auto">
              <a:xfrm>
                <a:off x="2781" y="4826"/>
                <a:ext cx="1888" cy="505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 dirty="0">
                    <a:latin typeface="Arial" charset="0"/>
                  </a:rPr>
                  <a:t>Requirement</a:t>
                </a:r>
              </a:p>
            </p:txBody>
          </p:sp>
          <p:sp>
            <p:nvSpPr>
              <p:cNvPr id="69" name="Rectangle 52"/>
              <p:cNvSpPr>
                <a:spLocks/>
              </p:cNvSpPr>
              <p:nvPr/>
            </p:nvSpPr>
            <p:spPr bwMode="auto">
              <a:xfrm>
                <a:off x="4293" y="5465"/>
                <a:ext cx="1325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/>
              </p:cNvSpPr>
              <p:nvPr/>
            </p:nvSpPr>
            <p:spPr bwMode="auto">
              <a:xfrm>
                <a:off x="4293" y="5465"/>
                <a:ext cx="1325" cy="504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>
                    <a:latin typeface="Arial" charset="0"/>
                  </a:rPr>
                  <a:t>Design</a:t>
                </a:r>
              </a:p>
            </p:txBody>
          </p:sp>
          <p:sp>
            <p:nvSpPr>
              <p:cNvPr id="71" name="Rectangle 54"/>
              <p:cNvSpPr>
                <a:spLocks/>
              </p:cNvSpPr>
              <p:nvPr/>
            </p:nvSpPr>
            <p:spPr bwMode="auto">
              <a:xfrm>
                <a:off x="5553" y="6158"/>
                <a:ext cx="883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55"/>
              <p:cNvSpPr>
                <a:spLocks/>
              </p:cNvSpPr>
              <p:nvPr/>
            </p:nvSpPr>
            <p:spPr bwMode="auto">
              <a:xfrm>
                <a:off x="5553" y="6158"/>
                <a:ext cx="883" cy="504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>
                    <a:latin typeface="Arial" charset="0"/>
                  </a:rPr>
                  <a:t>Code</a:t>
                </a:r>
              </a:p>
            </p:txBody>
          </p:sp>
          <p:sp>
            <p:nvSpPr>
              <p:cNvPr id="73" name="Rectangle 56"/>
              <p:cNvSpPr>
                <a:spLocks/>
              </p:cNvSpPr>
              <p:nvPr/>
            </p:nvSpPr>
            <p:spPr bwMode="auto">
              <a:xfrm>
                <a:off x="6184" y="6852"/>
                <a:ext cx="1512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7"/>
              <p:cNvSpPr>
                <a:spLocks/>
              </p:cNvSpPr>
              <p:nvPr/>
            </p:nvSpPr>
            <p:spPr bwMode="auto">
              <a:xfrm>
                <a:off x="6184" y="6850"/>
                <a:ext cx="1510" cy="504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>
                    <a:latin typeface="Arial" charset="0"/>
                  </a:rPr>
                  <a:t>Integration</a:t>
                </a:r>
              </a:p>
            </p:txBody>
          </p:sp>
          <p:sp>
            <p:nvSpPr>
              <p:cNvPr id="75" name="Rectangle 58"/>
              <p:cNvSpPr>
                <a:spLocks/>
              </p:cNvSpPr>
              <p:nvPr/>
            </p:nvSpPr>
            <p:spPr bwMode="auto">
              <a:xfrm>
                <a:off x="7192" y="7543"/>
                <a:ext cx="1448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9"/>
              <p:cNvSpPr>
                <a:spLocks/>
              </p:cNvSpPr>
              <p:nvPr/>
            </p:nvSpPr>
            <p:spPr bwMode="auto">
              <a:xfrm>
                <a:off x="7101" y="7543"/>
                <a:ext cx="1539" cy="504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>
                    <a:latin typeface="Arial" charset="0"/>
                  </a:rPr>
                  <a:t>Acceptance</a:t>
                </a:r>
              </a:p>
            </p:txBody>
          </p:sp>
          <p:sp>
            <p:nvSpPr>
              <p:cNvPr id="77" name="Rectangle 60"/>
              <p:cNvSpPr>
                <a:spLocks/>
              </p:cNvSpPr>
              <p:nvPr/>
            </p:nvSpPr>
            <p:spPr bwMode="auto">
              <a:xfrm>
                <a:off x="8011" y="8237"/>
                <a:ext cx="1637" cy="50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61"/>
              <p:cNvSpPr>
                <a:spLocks/>
              </p:cNvSpPr>
              <p:nvPr/>
            </p:nvSpPr>
            <p:spPr bwMode="auto">
              <a:xfrm>
                <a:off x="8011" y="8237"/>
                <a:ext cx="1637" cy="504"/>
              </a:xfrm>
              <a:prstGeom prst="rect">
                <a:avLst/>
              </a:prstGeom>
              <a:solidFill>
                <a:srgbClr val="CCFFFF"/>
              </a:solidFill>
              <a:ln w="666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>
                    <a:latin typeface="Arial" charset="0"/>
                  </a:rPr>
                  <a:t>Release</a:t>
                </a:r>
              </a:p>
            </p:txBody>
          </p:sp>
          <p:sp>
            <p:nvSpPr>
              <p:cNvPr id="79" name="Freeform 62"/>
              <p:cNvSpPr>
                <a:spLocks/>
              </p:cNvSpPr>
              <p:nvPr/>
            </p:nvSpPr>
            <p:spPr bwMode="auto">
              <a:xfrm>
                <a:off x="4663" y="5077"/>
                <a:ext cx="353" cy="403"/>
              </a:xfrm>
              <a:custGeom>
                <a:avLst/>
                <a:gdLst/>
                <a:ahLst/>
                <a:cxnLst>
                  <a:cxn ang="0">
                    <a:pos x="39" y="2"/>
                  </a:cxn>
                  <a:cxn ang="0">
                    <a:pos x="53" y="4"/>
                  </a:cxn>
                  <a:cxn ang="0">
                    <a:pos x="68" y="7"/>
                  </a:cxn>
                  <a:cxn ang="0">
                    <a:pos x="84" y="11"/>
                  </a:cxn>
                  <a:cxn ang="0">
                    <a:pos x="99" y="16"/>
                  </a:cxn>
                  <a:cxn ang="0">
                    <a:pos x="113" y="21"/>
                  </a:cxn>
                  <a:cxn ang="0">
                    <a:pos x="140" y="36"/>
                  </a:cxn>
                  <a:cxn ang="0">
                    <a:pos x="192" y="76"/>
                  </a:cxn>
                  <a:cxn ang="0">
                    <a:pos x="238" y="129"/>
                  </a:cxn>
                  <a:cxn ang="0">
                    <a:pos x="276" y="189"/>
                  </a:cxn>
                  <a:cxn ang="0">
                    <a:pos x="291" y="220"/>
                  </a:cxn>
                  <a:cxn ang="0">
                    <a:pos x="291" y="221"/>
                  </a:cxn>
                  <a:cxn ang="0">
                    <a:pos x="293" y="225"/>
                  </a:cxn>
                  <a:cxn ang="0">
                    <a:pos x="304" y="260"/>
                  </a:cxn>
                  <a:cxn ang="0">
                    <a:pos x="353" y="251"/>
                  </a:cxn>
                  <a:cxn ang="0">
                    <a:pos x="308" y="403"/>
                  </a:cxn>
                  <a:cxn ang="0">
                    <a:pos x="214" y="276"/>
                  </a:cxn>
                  <a:cxn ang="0">
                    <a:pos x="257" y="268"/>
                  </a:cxn>
                  <a:cxn ang="0">
                    <a:pos x="248" y="237"/>
                  </a:cxn>
                  <a:cxn ang="0">
                    <a:pos x="219" y="184"/>
                  </a:cxn>
                  <a:cxn ang="0">
                    <a:pos x="180" y="134"/>
                  </a:cxn>
                  <a:cxn ang="0">
                    <a:pos x="118" y="79"/>
                  </a:cxn>
                  <a:cxn ang="0">
                    <a:pos x="82" y="60"/>
                  </a:cxn>
                  <a:cxn ang="0">
                    <a:pos x="70" y="55"/>
                  </a:cxn>
                  <a:cxn ang="0">
                    <a:pos x="58" y="52"/>
                  </a:cxn>
                  <a:cxn ang="0">
                    <a:pos x="48" y="50"/>
                  </a:cxn>
                  <a:cxn ang="0">
                    <a:pos x="36" y="50"/>
                  </a:cxn>
                  <a:cxn ang="0">
                    <a:pos x="0" y="48"/>
                  </a:cxn>
                  <a:cxn ang="0">
                    <a:pos x="3" y="0"/>
                  </a:cxn>
                  <a:cxn ang="0">
                    <a:pos x="39" y="2"/>
                  </a:cxn>
                </a:cxnLst>
                <a:rect l="0" t="0" r="r" b="b"/>
                <a:pathLst>
                  <a:path w="353" h="403">
                    <a:moveTo>
                      <a:pt x="39" y="2"/>
                    </a:moveTo>
                    <a:lnTo>
                      <a:pt x="53" y="4"/>
                    </a:lnTo>
                    <a:lnTo>
                      <a:pt x="68" y="7"/>
                    </a:lnTo>
                    <a:lnTo>
                      <a:pt x="84" y="11"/>
                    </a:lnTo>
                    <a:lnTo>
                      <a:pt x="99" y="16"/>
                    </a:lnTo>
                    <a:lnTo>
                      <a:pt x="113" y="21"/>
                    </a:lnTo>
                    <a:lnTo>
                      <a:pt x="140" y="36"/>
                    </a:lnTo>
                    <a:lnTo>
                      <a:pt x="192" y="76"/>
                    </a:lnTo>
                    <a:lnTo>
                      <a:pt x="238" y="129"/>
                    </a:lnTo>
                    <a:lnTo>
                      <a:pt x="276" y="189"/>
                    </a:lnTo>
                    <a:lnTo>
                      <a:pt x="291" y="220"/>
                    </a:lnTo>
                    <a:lnTo>
                      <a:pt x="291" y="221"/>
                    </a:lnTo>
                    <a:lnTo>
                      <a:pt x="293" y="225"/>
                    </a:lnTo>
                    <a:lnTo>
                      <a:pt x="304" y="260"/>
                    </a:lnTo>
                    <a:lnTo>
                      <a:pt x="353" y="251"/>
                    </a:lnTo>
                    <a:lnTo>
                      <a:pt x="308" y="403"/>
                    </a:lnTo>
                    <a:lnTo>
                      <a:pt x="214" y="276"/>
                    </a:lnTo>
                    <a:lnTo>
                      <a:pt x="257" y="268"/>
                    </a:lnTo>
                    <a:lnTo>
                      <a:pt x="248" y="237"/>
                    </a:lnTo>
                    <a:lnTo>
                      <a:pt x="219" y="184"/>
                    </a:lnTo>
                    <a:lnTo>
                      <a:pt x="180" y="134"/>
                    </a:lnTo>
                    <a:lnTo>
                      <a:pt x="118" y="79"/>
                    </a:lnTo>
                    <a:lnTo>
                      <a:pt x="82" y="60"/>
                    </a:lnTo>
                    <a:lnTo>
                      <a:pt x="70" y="55"/>
                    </a:lnTo>
                    <a:lnTo>
                      <a:pt x="58" y="52"/>
                    </a:lnTo>
                    <a:lnTo>
                      <a:pt x="48" y="50"/>
                    </a:lnTo>
                    <a:lnTo>
                      <a:pt x="36" y="50"/>
                    </a:lnTo>
                    <a:lnTo>
                      <a:pt x="0" y="48"/>
                    </a:lnTo>
                    <a:lnTo>
                      <a:pt x="3" y="0"/>
                    </a:lnTo>
                    <a:lnTo>
                      <a:pt x="3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3"/>
              <p:cNvSpPr>
                <a:spLocks/>
              </p:cNvSpPr>
              <p:nvPr/>
            </p:nvSpPr>
            <p:spPr bwMode="auto">
              <a:xfrm>
                <a:off x="5606" y="5708"/>
                <a:ext cx="449" cy="465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82" y="7"/>
                  </a:cxn>
                  <a:cxn ang="0">
                    <a:pos x="101" y="12"/>
                  </a:cxn>
                  <a:cxn ang="0">
                    <a:pos x="120" y="17"/>
                  </a:cxn>
                  <a:cxn ang="0">
                    <a:pos x="176" y="40"/>
                  </a:cxn>
                  <a:cxn ang="0">
                    <a:pos x="209" y="62"/>
                  </a:cxn>
                  <a:cxn ang="0">
                    <a:pos x="243" y="86"/>
                  </a:cxn>
                  <a:cxn ang="0">
                    <a:pos x="303" y="146"/>
                  </a:cxn>
                  <a:cxn ang="0">
                    <a:pos x="353" y="216"/>
                  </a:cxn>
                  <a:cxn ang="0">
                    <a:pos x="392" y="293"/>
                  </a:cxn>
                  <a:cxn ang="0">
                    <a:pos x="392" y="293"/>
                  </a:cxn>
                  <a:cxn ang="0">
                    <a:pos x="394" y="297"/>
                  </a:cxn>
                  <a:cxn ang="0">
                    <a:pos x="400" y="321"/>
                  </a:cxn>
                  <a:cxn ang="0">
                    <a:pos x="449" y="312"/>
                  </a:cxn>
                  <a:cxn ang="0">
                    <a:pos x="404" y="465"/>
                  </a:cxn>
                  <a:cxn ang="0">
                    <a:pos x="310" y="338"/>
                  </a:cxn>
                  <a:cxn ang="0">
                    <a:pos x="354" y="330"/>
                  </a:cxn>
                  <a:cxn ang="0">
                    <a:pos x="349" y="309"/>
                  </a:cxn>
                  <a:cxn ang="0">
                    <a:pos x="349" y="312"/>
                  </a:cxn>
                  <a:cxn ang="0">
                    <a:pos x="334" y="276"/>
                  </a:cxn>
                  <a:cxn ang="0">
                    <a:pos x="315" y="242"/>
                  </a:cxn>
                  <a:cxn ang="0">
                    <a:pos x="293" y="209"/>
                  </a:cxn>
                  <a:cxn ang="0">
                    <a:pos x="269" y="177"/>
                  </a:cxn>
                  <a:cxn ang="0">
                    <a:pos x="243" y="149"/>
                  </a:cxn>
                  <a:cxn ang="0">
                    <a:pos x="214" y="125"/>
                  </a:cxn>
                  <a:cxn ang="0">
                    <a:pos x="185" y="100"/>
                  </a:cxn>
                  <a:cxn ang="0">
                    <a:pos x="169" y="91"/>
                  </a:cxn>
                  <a:cxn ang="0">
                    <a:pos x="154" y="84"/>
                  </a:cxn>
                  <a:cxn ang="0">
                    <a:pos x="137" y="74"/>
                  </a:cxn>
                  <a:cxn ang="0">
                    <a:pos x="123" y="67"/>
                  </a:cxn>
                  <a:cxn ang="0">
                    <a:pos x="106" y="62"/>
                  </a:cxn>
                  <a:cxn ang="0">
                    <a:pos x="92" y="57"/>
                  </a:cxn>
                  <a:cxn ang="0">
                    <a:pos x="75" y="53"/>
                  </a:cxn>
                  <a:cxn ang="0">
                    <a:pos x="58" y="50"/>
                  </a:cxn>
                  <a:cxn ang="0">
                    <a:pos x="44" y="48"/>
                  </a:cxn>
                  <a:cxn ang="0">
                    <a:pos x="0" y="45"/>
                  </a:cxn>
                  <a:cxn ang="0">
                    <a:pos x="3" y="0"/>
                  </a:cxn>
                  <a:cxn ang="0">
                    <a:pos x="44" y="0"/>
                  </a:cxn>
                  <a:cxn ang="0">
                    <a:pos x="63" y="2"/>
                  </a:cxn>
                </a:cxnLst>
                <a:rect l="0" t="0" r="r" b="b"/>
                <a:pathLst>
                  <a:path w="449" h="465">
                    <a:moveTo>
                      <a:pt x="63" y="2"/>
                    </a:moveTo>
                    <a:lnTo>
                      <a:pt x="82" y="7"/>
                    </a:lnTo>
                    <a:lnTo>
                      <a:pt x="101" y="12"/>
                    </a:lnTo>
                    <a:lnTo>
                      <a:pt x="120" y="17"/>
                    </a:lnTo>
                    <a:lnTo>
                      <a:pt x="176" y="40"/>
                    </a:lnTo>
                    <a:lnTo>
                      <a:pt x="209" y="62"/>
                    </a:lnTo>
                    <a:lnTo>
                      <a:pt x="243" y="86"/>
                    </a:lnTo>
                    <a:lnTo>
                      <a:pt x="303" y="146"/>
                    </a:lnTo>
                    <a:lnTo>
                      <a:pt x="353" y="216"/>
                    </a:lnTo>
                    <a:lnTo>
                      <a:pt x="392" y="293"/>
                    </a:lnTo>
                    <a:lnTo>
                      <a:pt x="392" y="293"/>
                    </a:lnTo>
                    <a:lnTo>
                      <a:pt x="394" y="297"/>
                    </a:lnTo>
                    <a:lnTo>
                      <a:pt x="400" y="321"/>
                    </a:lnTo>
                    <a:lnTo>
                      <a:pt x="449" y="312"/>
                    </a:lnTo>
                    <a:lnTo>
                      <a:pt x="404" y="465"/>
                    </a:lnTo>
                    <a:lnTo>
                      <a:pt x="310" y="338"/>
                    </a:lnTo>
                    <a:lnTo>
                      <a:pt x="354" y="330"/>
                    </a:lnTo>
                    <a:lnTo>
                      <a:pt x="349" y="309"/>
                    </a:lnTo>
                    <a:lnTo>
                      <a:pt x="349" y="312"/>
                    </a:lnTo>
                    <a:lnTo>
                      <a:pt x="334" y="276"/>
                    </a:lnTo>
                    <a:lnTo>
                      <a:pt x="315" y="242"/>
                    </a:lnTo>
                    <a:lnTo>
                      <a:pt x="293" y="209"/>
                    </a:lnTo>
                    <a:lnTo>
                      <a:pt x="269" y="177"/>
                    </a:lnTo>
                    <a:lnTo>
                      <a:pt x="243" y="149"/>
                    </a:lnTo>
                    <a:lnTo>
                      <a:pt x="214" y="125"/>
                    </a:lnTo>
                    <a:lnTo>
                      <a:pt x="185" y="100"/>
                    </a:lnTo>
                    <a:lnTo>
                      <a:pt x="169" y="91"/>
                    </a:lnTo>
                    <a:lnTo>
                      <a:pt x="154" y="84"/>
                    </a:lnTo>
                    <a:lnTo>
                      <a:pt x="137" y="74"/>
                    </a:lnTo>
                    <a:lnTo>
                      <a:pt x="123" y="67"/>
                    </a:lnTo>
                    <a:lnTo>
                      <a:pt x="106" y="62"/>
                    </a:lnTo>
                    <a:lnTo>
                      <a:pt x="92" y="57"/>
                    </a:lnTo>
                    <a:lnTo>
                      <a:pt x="75" y="53"/>
                    </a:lnTo>
                    <a:lnTo>
                      <a:pt x="58" y="50"/>
                    </a:lnTo>
                    <a:lnTo>
                      <a:pt x="44" y="48"/>
                    </a:lnTo>
                    <a:lnTo>
                      <a:pt x="0" y="45"/>
                    </a:lnTo>
                    <a:lnTo>
                      <a:pt x="3" y="0"/>
                    </a:lnTo>
                    <a:lnTo>
                      <a:pt x="44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64"/>
              <p:cNvSpPr>
                <a:spLocks/>
              </p:cNvSpPr>
              <p:nvPr/>
            </p:nvSpPr>
            <p:spPr bwMode="auto">
              <a:xfrm>
                <a:off x="6427" y="6401"/>
                <a:ext cx="564" cy="464"/>
              </a:xfrm>
              <a:custGeom>
                <a:avLst/>
                <a:gdLst/>
                <a:ahLst/>
                <a:cxnLst>
                  <a:cxn ang="0">
                    <a:pos x="72" y="3"/>
                  </a:cxn>
                  <a:cxn ang="0">
                    <a:pos x="96" y="5"/>
                  </a:cxn>
                  <a:cxn ang="0">
                    <a:pos x="123" y="10"/>
                  </a:cxn>
                  <a:cxn ang="0">
                    <a:pos x="147" y="17"/>
                  </a:cxn>
                  <a:cxn ang="0">
                    <a:pos x="171" y="22"/>
                  </a:cxn>
                  <a:cxn ang="0">
                    <a:pos x="195" y="32"/>
                  </a:cxn>
                  <a:cxn ang="0">
                    <a:pos x="216" y="39"/>
                  </a:cxn>
                  <a:cxn ang="0">
                    <a:pos x="240" y="48"/>
                  </a:cxn>
                  <a:cxn ang="0">
                    <a:pos x="262" y="60"/>
                  </a:cxn>
                  <a:cxn ang="0">
                    <a:pos x="305" y="84"/>
                  </a:cxn>
                  <a:cxn ang="0">
                    <a:pos x="346" y="113"/>
                  </a:cxn>
                  <a:cxn ang="0">
                    <a:pos x="384" y="144"/>
                  </a:cxn>
                  <a:cxn ang="0">
                    <a:pos x="420" y="176"/>
                  </a:cxn>
                  <a:cxn ang="0">
                    <a:pos x="437" y="195"/>
                  </a:cxn>
                  <a:cxn ang="0">
                    <a:pos x="452" y="214"/>
                  </a:cxn>
                  <a:cxn ang="0">
                    <a:pos x="466" y="231"/>
                  </a:cxn>
                  <a:cxn ang="0">
                    <a:pos x="480" y="252"/>
                  </a:cxn>
                  <a:cxn ang="0">
                    <a:pos x="492" y="272"/>
                  </a:cxn>
                  <a:cxn ang="0">
                    <a:pos x="504" y="291"/>
                  </a:cxn>
                  <a:cxn ang="0">
                    <a:pos x="514" y="312"/>
                  </a:cxn>
                  <a:cxn ang="0">
                    <a:pos x="514" y="312"/>
                  </a:cxn>
                  <a:cxn ang="0">
                    <a:pos x="516" y="317"/>
                  </a:cxn>
                  <a:cxn ang="0">
                    <a:pos x="517" y="321"/>
                  </a:cxn>
                  <a:cxn ang="0">
                    <a:pos x="564" y="310"/>
                  </a:cxn>
                  <a:cxn ang="0">
                    <a:pos x="528" y="464"/>
                  </a:cxn>
                  <a:cxn ang="0">
                    <a:pos x="428" y="341"/>
                  </a:cxn>
                  <a:cxn ang="0">
                    <a:pos x="471" y="331"/>
                  </a:cxn>
                  <a:cxn ang="0">
                    <a:pos x="471" y="329"/>
                  </a:cxn>
                  <a:cxn ang="0">
                    <a:pos x="464" y="315"/>
                  </a:cxn>
                  <a:cxn ang="0">
                    <a:pos x="454" y="296"/>
                  </a:cxn>
                  <a:cxn ang="0">
                    <a:pos x="442" y="279"/>
                  </a:cxn>
                  <a:cxn ang="0">
                    <a:pos x="430" y="260"/>
                  </a:cxn>
                  <a:cxn ang="0">
                    <a:pos x="387" y="212"/>
                  </a:cxn>
                  <a:cxn ang="0">
                    <a:pos x="319" y="152"/>
                  </a:cxn>
                  <a:cxn ang="0">
                    <a:pos x="243" y="104"/>
                  </a:cxn>
                  <a:cxn ang="0">
                    <a:pos x="199" y="84"/>
                  </a:cxn>
                  <a:cxn ang="0">
                    <a:pos x="178" y="75"/>
                  </a:cxn>
                  <a:cxn ang="0">
                    <a:pos x="156" y="68"/>
                  </a:cxn>
                  <a:cxn ang="0">
                    <a:pos x="135" y="63"/>
                  </a:cxn>
                  <a:cxn ang="0">
                    <a:pos x="113" y="58"/>
                  </a:cxn>
                  <a:cxn ang="0">
                    <a:pos x="92" y="53"/>
                  </a:cxn>
                  <a:cxn ang="0">
                    <a:pos x="70" y="51"/>
                  </a:cxn>
                  <a:cxn ang="0">
                    <a:pos x="46" y="48"/>
                  </a:cxn>
                  <a:cxn ang="0">
                    <a:pos x="0" y="46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72" y="3"/>
                  </a:cxn>
                </a:cxnLst>
                <a:rect l="0" t="0" r="r" b="b"/>
                <a:pathLst>
                  <a:path w="564" h="464">
                    <a:moveTo>
                      <a:pt x="72" y="3"/>
                    </a:moveTo>
                    <a:lnTo>
                      <a:pt x="96" y="5"/>
                    </a:lnTo>
                    <a:lnTo>
                      <a:pt x="123" y="10"/>
                    </a:lnTo>
                    <a:lnTo>
                      <a:pt x="147" y="17"/>
                    </a:lnTo>
                    <a:lnTo>
                      <a:pt x="171" y="22"/>
                    </a:lnTo>
                    <a:lnTo>
                      <a:pt x="195" y="32"/>
                    </a:lnTo>
                    <a:lnTo>
                      <a:pt x="216" y="39"/>
                    </a:lnTo>
                    <a:lnTo>
                      <a:pt x="240" y="48"/>
                    </a:lnTo>
                    <a:lnTo>
                      <a:pt x="262" y="60"/>
                    </a:lnTo>
                    <a:lnTo>
                      <a:pt x="305" y="84"/>
                    </a:lnTo>
                    <a:lnTo>
                      <a:pt x="346" y="113"/>
                    </a:lnTo>
                    <a:lnTo>
                      <a:pt x="384" y="144"/>
                    </a:lnTo>
                    <a:lnTo>
                      <a:pt x="420" y="176"/>
                    </a:lnTo>
                    <a:lnTo>
                      <a:pt x="437" y="195"/>
                    </a:lnTo>
                    <a:lnTo>
                      <a:pt x="452" y="214"/>
                    </a:lnTo>
                    <a:lnTo>
                      <a:pt x="466" y="231"/>
                    </a:lnTo>
                    <a:lnTo>
                      <a:pt x="480" y="252"/>
                    </a:lnTo>
                    <a:lnTo>
                      <a:pt x="492" y="272"/>
                    </a:lnTo>
                    <a:lnTo>
                      <a:pt x="504" y="291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6" y="317"/>
                    </a:lnTo>
                    <a:lnTo>
                      <a:pt x="517" y="321"/>
                    </a:lnTo>
                    <a:lnTo>
                      <a:pt x="564" y="310"/>
                    </a:lnTo>
                    <a:lnTo>
                      <a:pt x="528" y="464"/>
                    </a:lnTo>
                    <a:lnTo>
                      <a:pt x="428" y="341"/>
                    </a:lnTo>
                    <a:lnTo>
                      <a:pt x="471" y="331"/>
                    </a:lnTo>
                    <a:lnTo>
                      <a:pt x="471" y="329"/>
                    </a:lnTo>
                    <a:lnTo>
                      <a:pt x="464" y="315"/>
                    </a:lnTo>
                    <a:lnTo>
                      <a:pt x="454" y="296"/>
                    </a:lnTo>
                    <a:lnTo>
                      <a:pt x="442" y="279"/>
                    </a:lnTo>
                    <a:lnTo>
                      <a:pt x="430" y="260"/>
                    </a:lnTo>
                    <a:lnTo>
                      <a:pt x="387" y="212"/>
                    </a:lnTo>
                    <a:lnTo>
                      <a:pt x="319" y="152"/>
                    </a:lnTo>
                    <a:lnTo>
                      <a:pt x="243" y="104"/>
                    </a:lnTo>
                    <a:lnTo>
                      <a:pt x="199" y="84"/>
                    </a:lnTo>
                    <a:lnTo>
                      <a:pt x="178" y="75"/>
                    </a:lnTo>
                    <a:lnTo>
                      <a:pt x="156" y="68"/>
                    </a:lnTo>
                    <a:lnTo>
                      <a:pt x="135" y="63"/>
                    </a:lnTo>
                    <a:lnTo>
                      <a:pt x="113" y="58"/>
                    </a:lnTo>
                    <a:lnTo>
                      <a:pt x="92" y="53"/>
                    </a:lnTo>
                    <a:lnTo>
                      <a:pt x="70" y="51"/>
                    </a:lnTo>
                    <a:lnTo>
                      <a:pt x="46" y="48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8" y="0"/>
                    </a:lnTo>
                    <a:lnTo>
                      <a:pt x="7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65"/>
              <p:cNvSpPr>
                <a:spLocks/>
              </p:cNvSpPr>
              <p:nvPr/>
            </p:nvSpPr>
            <p:spPr bwMode="auto">
              <a:xfrm>
                <a:off x="7685" y="7093"/>
                <a:ext cx="302" cy="465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98" y="26"/>
                  </a:cxn>
                  <a:cxn ang="0">
                    <a:pos x="141" y="67"/>
                  </a:cxn>
                  <a:cxn ang="0">
                    <a:pos x="163" y="91"/>
                  </a:cxn>
                  <a:cxn ang="0">
                    <a:pos x="197" y="151"/>
                  </a:cxn>
                  <a:cxn ang="0">
                    <a:pos x="228" y="220"/>
                  </a:cxn>
                  <a:cxn ang="0">
                    <a:pos x="250" y="297"/>
                  </a:cxn>
                  <a:cxn ang="0">
                    <a:pos x="253" y="322"/>
                  </a:cxn>
                  <a:cxn ang="0">
                    <a:pos x="302" y="316"/>
                  </a:cxn>
                  <a:cxn ang="0">
                    <a:pos x="245" y="465"/>
                  </a:cxn>
                  <a:cxn ang="0">
                    <a:pos x="161" y="333"/>
                  </a:cxn>
                  <a:cxn ang="0">
                    <a:pos x="207" y="328"/>
                  </a:cxn>
                  <a:cxn ang="0">
                    <a:pos x="204" y="309"/>
                  </a:cxn>
                  <a:cxn ang="0">
                    <a:pos x="182" y="237"/>
                  </a:cxn>
                  <a:cxn ang="0">
                    <a:pos x="156" y="175"/>
                  </a:cxn>
                  <a:cxn ang="0">
                    <a:pos x="125" y="120"/>
                  </a:cxn>
                  <a:cxn ang="0">
                    <a:pos x="81" y="74"/>
                  </a:cxn>
                  <a:cxn ang="0">
                    <a:pos x="74" y="67"/>
                  </a:cxn>
                  <a:cxn ang="0">
                    <a:pos x="65" y="62"/>
                  </a:cxn>
                  <a:cxn ang="0">
                    <a:pos x="58" y="57"/>
                  </a:cxn>
                  <a:cxn ang="0">
                    <a:pos x="50" y="52"/>
                  </a:cxn>
                  <a:cxn ang="0">
                    <a:pos x="41" y="50"/>
                  </a:cxn>
                  <a:cxn ang="0">
                    <a:pos x="34" y="50"/>
                  </a:cxn>
                  <a:cxn ang="0">
                    <a:pos x="0" y="48"/>
                  </a:cxn>
                  <a:cxn ang="0">
                    <a:pos x="2" y="0"/>
                  </a:cxn>
                  <a:cxn ang="0">
                    <a:pos x="36" y="2"/>
                  </a:cxn>
                </a:cxnLst>
                <a:rect l="0" t="0" r="r" b="b"/>
                <a:pathLst>
                  <a:path w="302" h="465">
                    <a:moveTo>
                      <a:pt x="36" y="2"/>
                    </a:moveTo>
                    <a:lnTo>
                      <a:pt x="98" y="26"/>
                    </a:lnTo>
                    <a:lnTo>
                      <a:pt x="141" y="67"/>
                    </a:lnTo>
                    <a:lnTo>
                      <a:pt x="163" y="91"/>
                    </a:lnTo>
                    <a:lnTo>
                      <a:pt x="197" y="151"/>
                    </a:lnTo>
                    <a:lnTo>
                      <a:pt x="228" y="220"/>
                    </a:lnTo>
                    <a:lnTo>
                      <a:pt x="250" y="297"/>
                    </a:lnTo>
                    <a:lnTo>
                      <a:pt x="253" y="322"/>
                    </a:lnTo>
                    <a:lnTo>
                      <a:pt x="302" y="316"/>
                    </a:lnTo>
                    <a:lnTo>
                      <a:pt x="245" y="465"/>
                    </a:lnTo>
                    <a:lnTo>
                      <a:pt x="161" y="333"/>
                    </a:lnTo>
                    <a:lnTo>
                      <a:pt x="207" y="328"/>
                    </a:lnTo>
                    <a:lnTo>
                      <a:pt x="204" y="309"/>
                    </a:lnTo>
                    <a:lnTo>
                      <a:pt x="182" y="237"/>
                    </a:lnTo>
                    <a:lnTo>
                      <a:pt x="156" y="175"/>
                    </a:lnTo>
                    <a:lnTo>
                      <a:pt x="125" y="120"/>
                    </a:lnTo>
                    <a:lnTo>
                      <a:pt x="81" y="74"/>
                    </a:lnTo>
                    <a:lnTo>
                      <a:pt x="74" y="67"/>
                    </a:lnTo>
                    <a:lnTo>
                      <a:pt x="65" y="62"/>
                    </a:lnTo>
                    <a:lnTo>
                      <a:pt x="58" y="57"/>
                    </a:lnTo>
                    <a:lnTo>
                      <a:pt x="50" y="52"/>
                    </a:lnTo>
                    <a:lnTo>
                      <a:pt x="41" y="50"/>
                    </a:lnTo>
                    <a:lnTo>
                      <a:pt x="34" y="50"/>
                    </a:lnTo>
                    <a:lnTo>
                      <a:pt x="0" y="48"/>
                    </a:lnTo>
                    <a:lnTo>
                      <a:pt x="2" y="0"/>
                    </a:lnTo>
                    <a:lnTo>
                      <a:pt x="3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66"/>
              <p:cNvSpPr>
                <a:spLocks/>
              </p:cNvSpPr>
              <p:nvPr/>
            </p:nvSpPr>
            <p:spPr bwMode="auto">
              <a:xfrm>
                <a:off x="8631" y="7786"/>
                <a:ext cx="271" cy="466"/>
              </a:xfrm>
              <a:custGeom>
                <a:avLst/>
                <a:gdLst/>
                <a:ahLst/>
                <a:cxnLst>
                  <a:cxn ang="0">
                    <a:pos x="36" y="3"/>
                  </a:cxn>
                  <a:cxn ang="0">
                    <a:pos x="36" y="3"/>
                  </a:cxn>
                  <a:cxn ang="0">
                    <a:pos x="36" y="3"/>
                  </a:cxn>
                  <a:cxn ang="0">
                    <a:pos x="38" y="3"/>
                  </a:cxn>
                  <a:cxn ang="0">
                    <a:pos x="48" y="5"/>
                  </a:cxn>
                  <a:cxn ang="0">
                    <a:pos x="60" y="7"/>
                  </a:cxn>
                  <a:cxn ang="0">
                    <a:pos x="69" y="12"/>
                  </a:cxn>
                  <a:cxn ang="0">
                    <a:pos x="81" y="19"/>
                  </a:cxn>
                  <a:cxn ang="0">
                    <a:pos x="91" y="27"/>
                  </a:cxn>
                  <a:cxn ang="0">
                    <a:pos x="100" y="36"/>
                  </a:cxn>
                  <a:cxn ang="0">
                    <a:pos x="110" y="46"/>
                  </a:cxn>
                  <a:cxn ang="0">
                    <a:pos x="146" y="94"/>
                  </a:cxn>
                  <a:cxn ang="0">
                    <a:pos x="175" y="154"/>
                  </a:cxn>
                  <a:cxn ang="0">
                    <a:pos x="201" y="221"/>
                  </a:cxn>
                  <a:cxn ang="0">
                    <a:pos x="211" y="259"/>
                  </a:cxn>
                  <a:cxn ang="0">
                    <a:pos x="220" y="298"/>
                  </a:cxn>
                  <a:cxn ang="0">
                    <a:pos x="223" y="323"/>
                  </a:cxn>
                  <a:cxn ang="0">
                    <a:pos x="271" y="319"/>
                  </a:cxn>
                  <a:cxn ang="0">
                    <a:pos x="213" y="466"/>
                  </a:cxn>
                  <a:cxn ang="0">
                    <a:pos x="129" y="331"/>
                  </a:cxn>
                  <a:cxn ang="0">
                    <a:pos x="175" y="327"/>
                  </a:cxn>
                  <a:cxn ang="0">
                    <a:pos x="172" y="310"/>
                  </a:cxn>
                  <a:cxn ang="0">
                    <a:pos x="156" y="238"/>
                  </a:cxn>
                  <a:cxn ang="0">
                    <a:pos x="132" y="173"/>
                  </a:cxn>
                  <a:cxn ang="0">
                    <a:pos x="105" y="120"/>
                  </a:cxn>
                  <a:cxn ang="0">
                    <a:pos x="91" y="96"/>
                  </a:cxn>
                  <a:cxn ang="0">
                    <a:pos x="84" y="87"/>
                  </a:cxn>
                  <a:cxn ang="0">
                    <a:pos x="76" y="79"/>
                  </a:cxn>
                  <a:cxn ang="0">
                    <a:pos x="69" y="72"/>
                  </a:cxn>
                  <a:cxn ang="0">
                    <a:pos x="62" y="65"/>
                  </a:cxn>
                  <a:cxn ang="0">
                    <a:pos x="55" y="60"/>
                  </a:cxn>
                  <a:cxn ang="0">
                    <a:pos x="50" y="55"/>
                  </a:cxn>
                  <a:cxn ang="0">
                    <a:pos x="43" y="53"/>
                  </a:cxn>
                  <a:cxn ang="0">
                    <a:pos x="36" y="51"/>
                  </a:cxn>
                  <a:cxn ang="0">
                    <a:pos x="28" y="48"/>
                  </a:cxn>
                  <a:cxn ang="0">
                    <a:pos x="31" y="48"/>
                  </a:cxn>
                  <a:cxn ang="0">
                    <a:pos x="0" y="46"/>
                  </a:cxn>
                  <a:cxn ang="0">
                    <a:pos x="2" y="0"/>
                  </a:cxn>
                  <a:cxn ang="0">
                    <a:pos x="36" y="3"/>
                  </a:cxn>
                </a:cxnLst>
                <a:rect l="0" t="0" r="r" b="b"/>
                <a:pathLst>
                  <a:path w="271" h="466">
                    <a:moveTo>
                      <a:pt x="36" y="3"/>
                    </a:moveTo>
                    <a:lnTo>
                      <a:pt x="36" y="3"/>
                    </a:lnTo>
                    <a:lnTo>
                      <a:pt x="36" y="3"/>
                    </a:lnTo>
                    <a:lnTo>
                      <a:pt x="38" y="3"/>
                    </a:lnTo>
                    <a:lnTo>
                      <a:pt x="48" y="5"/>
                    </a:lnTo>
                    <a:lnTo>
                      <a:pt x="60" y="7"/>
                    </a:lnTo>
                    <a:lnTo>
                      <a:pt x="69" y="12"/>
                    </a:lnTo>
                    <a:lnTo>
                      <a:pt x="81" y="19"/>
                    </a:lnTo>
                    <a:lnTo>
                      <a:pt x="91" y="27"/>
                    </a:lnTo>
                    <a:lnTo>
                      <a:pt x="100" y="36"/>
                    </a:lnTo>
                    <a:lnTo>
                      <a:pt x="110" y="46"/>
                    </a:lnTo>
                    <a:lnTo>
                      <a:pt x="146" y="94"/>
                    </a:lnTo>
                    <a:lnTo>
                      <a:pt x="175" y="154"/>
                    </a:lnTo>
                    <a:lnTo>
                      <a:pt x="201" y="221"/>
                    </a:lnTo>
                    <a:lnTo>
                      <a:pt x="211" y="259"/>
                    </a:lnTo>
                    <a:lnTo>
                      <a:pt x="220" y="298"/>
                    </a:lnTo>
                    <a:lnTo>
                      <a:pt x="223" y="323"/>
                    </a:lnTo>
                    <a:lnTo>
                      <a:pt x="271" y="319"/>
                    </a:lnTo>
                    <a:lnTo>
                      <a:pt x="213" y="466"/>
                    </a:lnTo>
                    <a:lnTo>
                      <a:pt x="129" y="331"/>
                    </a:lnTo>
                    <a:lnTo>
                      <a:pt x="175" y="327"/>
                    </a:lnTo>
                    <a:lnTo>
                      <a:pt x="172" y="310"/>
                    </a:lnTo>
                    <a:lnTo>
                      <a:pt x="156" y="238"/>
                    </a:lnTo>
                    <a:lnTo>
                      <a:pt x="132" y="173"/>
                    </a:lnTo>
                    <a:lnTo>
                      <a:pt x="105" y="120"/>
                    </a:lnTo>
                    <a:lnTo>
                      <a:pt x="91" y="96"/>
                    </a:lnTo>
                    <a:lnTo>
                      <a:pt x="84" y="87"/>
                    </a:lnTo>
                    <a:lnTo>
                      <a:pt x="76" y="79"/>
                    </a:lnTo>
                    <a:lnTo>
                      <a:pt x="69" y="72"/>
                    </a:lnTo>
                    <a:lnTo>
                      <a:pt x="62" y="65"/>
                    </a:lnTo>
                    <a:lnTo>
                      <a:pt x="55" y="60"/>
                    </a:lnTo>
                    <a:lnTo>
                      <a:pt x="50" y="55"/>
                    </a:lnTo>
                    <a:lnTo>
                      <a:pt x="43" y="53"/>
                    </a:lnTo>
                    <a:lnTo>
                      <a:pt x="36" y="51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0" y="46"/>
                    </a:lnTo>
                    <a:lnTo>
                      <a:pt x="2" y="0"/>
                    </a:lnTo>
                    <a:lnTo>
                      <a:pt x="36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67"/>
            <p:cNvGrpSpPr>
              <a:grpSpLocks/>
            </p:cNvGrpSpPr>
            <p:nvPr/>
          </p:nvGrpSpPr>
          <p:grpSpPr bwMode="auto">
            <a:xfrm>
              <a:off x="3801" y="10351"/>
              <a:ext cx="4455" cy="3175"/>
              <a:chOff x="3705" y="3132"/>
              <a:chExt cx="4455" cy="3175"/>
            </a:xfrm>
          </p:grpSpPr>
          <p:grpSp>
            <p:nvGrpSpPr>
              <p:cNvPr id="36" name="Group 68"/>
              <p:cNvGrpSpPr>
                <a:grpSpLocks/>
              </p:cNvGrpSpPr>
              <p:nvPr/>
            </p:nvGrpSpPr>
            <p:grpSpPr bwMode="auto">
              <a:xfrm>
                <a:off x="3705" y="3132"/>
                <a:ext cx="612" cy="403"/>
                <a:chOff x="3705" y="3132"/>
                <a:chExt cx="612" cy="403"/>
              </a:xfrm>
            </p:grpSpPr>
            <p:sp>
              <p:nvSpPr>
                <p:cNvPr id="59" name="Freeform 69"/>
                <p:cNvSpPr>
                  <a:spLocks/>
                </p:cNvSpPr>
                <p:nvPr/>
              </p:nvSpPr>
              <p:spPr bwMode="auto">
                <a:xfrm>
                  <a:off x="3705" y="3132"/>
                  <a:ext cx="135" cy="158"/>
                </a:xfrm>
                <a:custGeom>
                  <a:avLst/>
                  <a:gdLst/>
                  <a:ahLst/>
                  <a:cxnLst>
                    <a:cxn ang="0">
                      <a:pos x="135" y="112"/>
                    </a:cxn>
                    <a:cxn ang="0">
                      <a:pos x="0" y="158"/>
                    </a:cxn>
                    <a:cxn ang="0">
                      <a:pos x="22" y="0"/>
                    </a:cxn>
                    <a:cxn ang="0">
                      <a:pos x="135" y="112"/>
                    </a:cxn>
                  </a:cxnLst>
                  <a:rect l="0" t="0" r="r" b="b"/>
                  <a:pathLst>
                    <a:path w="135" h="158">
                      <a:moveTo>
                        <a:pt x="135" y="112"/>
                      </a:moveTo>
                      <a:lnTo>
                        <a:pt x="0" y="158"/>
                      </a:lnTo>
                      <a:lnTo>
                        <a:pt x="22" y="0"/>
                      </a:lnTo>
                      <a:lnTo>
                        <a:pt x="135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70"/>
                <p:cNvSpPr>
                  <a:spLocks/>
                </p:cNvSpPr>
                <p:nvPr/>
              </p:nvSpPr>
              <p:spPr bwMode="auto">
                <a:xfrm>
                  <a:off x="3766" y="3267"/>
                  <a:ext cx="47" cy="46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24"/>
                    </a:cxn>
                    <a:cxn ang="0">
                      <a:pos x="47" y="25"/>
                    </a:cxn>
                    <a:cxn ang="0">
                      <a:pos x="25" y="46"/>
                    </a:cxn>
                    <a:cxn ang="0">
                      <a:pos x="23" y="46"/>
                    </a:cxn>
                    <a:cxn ang="0">
                      <a:pos x="6" y="37"/>
                    </a:cxn>
                    <a:cxn ang="0">
                      <a:pos x="5" y="36"/>
                    </a:cxn>
                    <a:cxn ang="0">
                      <a:pos x="0" y="22"/>
                    </a:cxn>
                    <a:cxn ang="0">
                      <a:pos x="0" y="21"/>
                    </a:cxn>
                    <a:cxn ang="0">
                      <a:pos x="22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46">
                      <a:moveTo>
                        <a:pt x="24" y="0"/>
                      </a:moveTo>
                      <a:lnTo>
                        <a:pt x="47" y="24"/>
                      </a:lnTo>
                      <a:lnTo>
                        <a:pt x="47" y="25"/>
                      </a:lnTo>
                      <a:lnTo>
                        <a:pt x="25" y="46"/>
                      </a:lnTo>
                      <a:lnTo>
                        <a:pt x="23" y="46"/>
                      </a:lnTo>
                      <a:lnTo>
                        <a:pt x="6" y="37"/>
                      </a:lnTo>
                      <a:lnTo>
                        <a:pt x="5" y="36"/>
                      </a:lnTo>
                      <a:lnTo>
                        <a:pt x="0" y="22"/>
                      </a:lnTo>
                      <a:lnTo>
                        <a:pt x="0" y="21"/>
                      </a:lnTo>
                      <a:lnTo>
                        <a:pt x="22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71"/>
                <p:cNvSpPr>
                  <a:spLocks/>
                </p:cNvSpPr>
                <p:nvPr/>
              </p:nvSpPr>
              <p:spPr bwMode="auto">
                <a:xfrm>
                  <a:off x="3833" y="3333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23"/>
                    </a:cxn>
                    <a:cxn ang="0">
                      <a:pos x="47" y="25"/>
                    </a:cxn>
                    <a:cxn ang="0">
                      <a:pos x="24" y="47"/>
                    </a:cxn>
                    <a:cxn ang="0">
                      <a:pos x="22" y="47"/>
                    </a:cxn>
                    <a:cxn ang="0">
                      <a:pos x="9" y="41"/>
                    </a:cxn>
                    <a:cxn ang="0">
                      <a:pos x="8" y="40"/>
                    </a:cxn>
                    <a:cxn ang="0">
                      <a:pos x="0" y="23"/>
                    </a:cxn>
                    <a:cxn ang="0">
                      <a:pos x="0" y="21"/>
                    </a:cxn>
                    <a:cxn ang="0">
                      <a:pos x="23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47">
                      <a:moveTo>
                        <a:pt x="24" y="0"/>
                      </a:move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24" y="47"/>
                      </a:lnTo>
                      <a:lnTo>
                        <a:pt x="22" y="47"/>
                      </a:lnTo>
                      <a:lnTo>
                        <a:pt x="9" y="41"/>
                      </a:lnTo>
                      <a:lnTo>
                        <a:pt x="8" y="40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23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72"/>
                <p:cNvSpPr>
                  <a:spLocks/>
                </p:cNvSpPr>
                <p:nvPr/>
              </p:nvSpPr>
              <p:spPr bwMode="auto">
                <a:xfrm>
                  <a:off x="3910" y="3387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8" y="24"/>
                    </a:cxn>
                    <a:cxn ang="0">
                      <a:pos x="48" y="25"/>
                    </a:cxn>
                    <a:cxn ang="0">
                      <a:pos x="45" y="35"/>
                    </a:cxn>
                    <a:cxn ang="0">
                      <a:pos x="44" y="37"/>
                    </a:cxn>
                    <a:cxn ang="0">
                      <a:pos x="22" y="48"/>
                    </a:cxn>
                    <a:cxn ang="0">
                      <a:pos x="20" y="48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8" h="48">
                      <a:moveTo>
                        <a:pt x="26" y="0"/>
                      </a:moveTo>
                      <a:lnTo>
                        <a:pt x="48" y="24"/>
                      </a:lnTo>
                      <a:lnTo>
                        <a:pt x="48" y="25"/>
                      </a:lnTo>
                      <a:lnTo>
                        <a:pt x="45" y="35"/>
                      </a:lnTo>
                      <a:lnTo>
                        <a:pt x="44" y="37"/>
                      </a:lnTo>
                      <a:lnTo>
                        <a:pt x="22" y="48"/>
                      </a:lnTo>
                      <a:lnTo>
                        <a:pt x="20" y="48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73"/>
                <p:cNvSpPr>
                  <a:spLocks/>
                </p:cNvSpPr>
                <p:nvPr/>
              </p:nvSpPr>
              <p:spPr bwMode="auto">
                <a:xfrm>
                  <a:off x="3995" y="3430"/>
                  <a:ext cx="48" cy="47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8" y="25"/>
                    </a:cxn>
                    <a:cxn ang="0">
                      <a:pos x="47" y="27"/>
                    </a:cxn>
                    <a:cxn ang="0">
                      <a:pos x="24" y="47"/>
                    </a:cxn>
                    <a:cxn ang="0">
                      <a:pos x="22" y="46"/>
                    </a:cxn>
                    <a:cxn ang="0">
                      <a:pos x="0" y="25"/>
                    </a:cxn>
                    <a:cxn ang="0">
                      <a:pos x="0" y="23"/>
                    </a:cxn>
                    <a:cxn ang="0">
                      <a:pos x="3" y="14"/>
                    </a:cxn>
                    <a:cxn ang="0">
                      <a:pos x="4" y="12"/>
                    </a:cxn>
                    <a:cxn ang="0">
                      <a:pos x="23" y="0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8" h="47">
                      <a:moveTo>
                        <a:pt x="25" y="0"/>
                      </a:moveTo>
                      <a:lnTo>
                        <a:pt x="48" y="25"/>
                      </a:lnTo>
                      <a:lnTo>
                        <a:pt x="47" y="27"/>
                      </a:lnTo>
                      <a:lnTo>
                        <a:pt x="24" y="47"/>
                      </a:lnTo>
                      <a:lnTo>
                        <a:pt x="22" y="46"/>
                      </a:lnTo>
                      <a:lnTo>
                        <a:pt x="0" y="25"/>
                      </a:lnTo>
                      <a:lnTo>
                        <a:pt x="0" y="23"/>
                      </a:lnTo>
                      <a:lnTo>
                        <a:pt x="3" y="14"/>
                      </a:lnTo>
                      <a:lnTo>
                        <a:pt x="4" y="12"/>
                      </a:lnTo>
                      <a:lnTo>
                        <a:pt x="23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74"/>
                <p:cNvSpPr>
                  <a:spLocks/>
                </p:cNvSpPr>
                <p:nvPr/>
              </p:nvSpPr>
              <p:spPr bwMode="auto">
                <a:xfrm>
                  <a:off x="4084" y="3460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7" y="22"/>
                    </a:cxn>
                    <a:cxn ang="0">
                      <a:pos x="47" y="24"/>
                    </a:cxn>
                    <a:cxn ang="0">
                      <a:pos x="47" y="26"/>
                    </a:cxn>
                    <a:cxn ang="0">
                      <a:pos x="47" y="27"/>
                    </a:cxn>
                    <a:cxn ang="0">
                      <a:pos x="46" y="29"/>
                    </a:cxn>
                    <a:cxn ang="0">
                      <a:pos x="45" y="31"/>
                    </a:cxn>
                    <a:cxn ang="0">
                      <a:pos x="24" y="47"/>
                    </a:cxn>
                    <a:cxn ang="0">
                      <a:pos x="23" y="47"/>
                    </a:cxn>
                    <a:cxn ang="0">
                      <a:pos x="21" y="47"/>
                    </a:cxn>
                    <a:cxn ang="0">
                      <a:pos x="19" y="47"/>
                    </a:cxn>
                    <a:cxn ang="0">
                      <a:pos x="17" y="46"/>
                    </a:cxn>
                    <a:cxn ang="0">
                      <a:pos x="15" y="45"/>
                    </a:cxn>
                    <a:cxn ang="0">
                      <a:pos x="0" y="23"/>
                    </a:cxn>
                    <a:cxn ang="0">
                      <a:pos x="0" y="21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7" h="47">
                      <a:moveTo>
                        <a:pt x="26" y="0"/>
                      </a:moveTo>
                      <a:lnTo>
                        <a:pt x="47" y="22"/>
                      </a:ln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47" y="27"/>
                      </a:lnTo>
                      <a:lnTo>
                        <a:pt x="46" y="29"/>
                      </a:lnTo>
                      <a:lnTo>
                        <a:pt x="45" y="31"/>
                      </a:lnTo>
                      <a:lnTo>
                        <a:pt x="24" y="47"/>
                      </a:lnTo>
                      <a:lnTo>
                        <a:pt x="23" y="47"/>
                      </a:lnTo>
                      <a:lnTo>
                        <a:pt x="21" y="47"/>
                      </a:lnTo>
                      <a:lnTo>
                        <a:pt x="19" y="47"/>
                      </a:lnTo>
                      <a:lnTo>
                        <a:pt x="17" y="46"/>
                      </a:lnTo>
                      <a:lnTo>
                        <a:pt x="15" y="45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75"/>
                <p:cNvSpPr>
                  <a:spLocks/>
                </p:cNvSpPr>
                <p:nvPr/>
              </p:nvSpPr>
              <p:spPr bwMode="auto">
                <a:xfrm>
                  <a:off x="4176" y="3480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48" y="22"/>
                    </a:cxn>
                    <a:cxn ang="0">
                      <a:pos x="48" y="24"/>
                    </a:cxn>
                    <a:cxn ang="0">
                      <a:pos x="25" y="48"/>
                    </a:cxn>
                    <a:cxn ang="0">
                      <a:pos x="23" y="48"/>
                    </a:cxn>
                    <a:cxn ang="0">
                      <a:pos x="0" y="21"/>
                    </a:cxn>
                    <a:cxn ang="0">
                      <a:pos x="0" y="19"/>
                    </a:cxn>
                    <a:cxn ang="0">
                      <a:pos x="28" y="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48" h="48">
                      <a:moveTo>
                        <a:pt x="30" y="0"/>
                      </a:moveTo>
                      <a:lnTo>
                        <a:pt x="48" y="22"/>
                      </a:lnTo>
                      <a:lnTo>
                        <a:pt x="48" y="24"/>
                      </a:lnTo>
                      <a:lnTo>
                        <a:pt x="25" y="48"/>
                      </a:lnTo>
                      <a:lnTo>
                        <a:pt x="23" y="48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28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76"/>
                <p:cNvSpPr>
                  <a:spLocks/>
                </p:cNvSpPr>
                <p:nvPr/>
              </p:nvSpPr>
              <p:spPr bwMode="auto">
                <a:xfrm>
                  <a:off x="4271" y="3487"/>
                  <a:ext cx="46" cy="4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6" y="24"/>
                    </a:cxn>
                    <a:cxn ang="0">
                      <a:pos x="46" y="26"/>
                    </a:cxn>
                    <a:cxn ang="0">
                      <a:pos x="22" y="48"/>
                    </a:cxn>
                    <a:cxn ang="0">
                      <a:pos x="20" y="48"/>
                    </a:cxn>
                    <a:cxn ang="0">
                      <a:pos x="0" y="27"/>
                    </a:cxn>
                    <a:cxn ang="0">
                      <a:pos x="0" y="25"/>
                    </a:cxn>
                    <a:cxn ang="0">
                      <a:pos x="1" y="24"/>
                    </a:cxn>
                    <a:cxn ang="0">
                      <a:pos x="1" y="22"/>
                    </a:cxn>
                    <a:cxn ang="0">
                      <a:pos x="25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6" h="48">
                      <a:moveTo>
                        <a:pt x="26" y="0"/>
                      </a:move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22" y="48"/>
                      </a:lnTo>
                      <a:lnTo>
                        <a:pt x="20" y="48"/>
                      </a:lnTo>
                      <a:lnTo>
                        <a:pt x="0" y="27"/>
                      </a:lnTo>
                      <a:lnTo>
                        <a:pt x="0" y="25"/>
                      </a:lnTo>
                      <a:lnTo>
                        <a:pt x="1" y="24"/>
                      </a:lnTo>
                      <a:lnTo>
                        <a:pt x="1" y="22"/>
                      </a:lnTo>
                      <a:lnTo>
                        <a:pt x="25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77"/>
              <p:cNvGrpSpPr>
                <a:grpSpLocks/>
              </p:cNvGrpSpPr>
              <p:nvPr/>
            </p:nvGrpSpPr>
            <p:grpSpPr bwMode="auto">
              <a:xfrm>
                <a:off x="4924" y="3763"/>
                <a:ext cx="653" cy="465"/>
                <a:chOff x="4924" y="3763"/>
                <a:chExt cx="653" cy="465"/>
              </a:xfrm>
            </p:grpSpPr>
            <p:sp>
              <p:nvSpPr>
                <p:cNvPr id="51" name="Freeform 78"/>
                <p:cNvSpPr>
                  <a:spLocks/>
                </p:cNvSpPr>
                <p:nvPr/>
              </p:nvSpPr>
              <p:spPr bwMode="auto">
                <a:xfrm>
                  <a:off x="4924" y="3763"/>
                  <a:ext cx="137" cy="164"/>
                </a:xfrm>
                <a:custGeom>
                  <a:avLst/>
                  <a:gdLst/>
                  <a:ahLst/>
                  <a:cxnLst>
                    <a:cxn ang="0">
                      <a:pos x="137" y="117"/>
                    </a:cxn>
                    <a:cxn ang="0">
                      <a:pos x="92" y="130"/>
                    </a:cxn>
                    <a:cxn ang="0">
                      <a:pos x="92" y="131"/>
                    </a:cxn>
                    <a:cxn ang="0">
                      <a:pos x="93" y="132"/>
                    </a:cxn>
                    <a:cxn ang="0">
                      <a:pos x="94" y="134"/>
                    </a:cxn>
                    <a:cxn ang="0">
                      <a:pos x="94" y="136"/>
                    </a:cxn>
                    <a:cxn ang="0">
                      <a:pos x="94" y="138"/>
                    </a:cxn>
                    <a:cxn ang="0">
                      <a:pos x="94" y="139"/>
                    </a:cxn>
                    <a:cxn ang="0">
                      <a:pos x="94" y="141"/>
                    </a:cxn>
                    <a:cxn ang="0">
                      <a:pos x="70" y="164"/>
                    </a:cxn>
                    <a:cxn ang="0">
                      <a:pos x="68" y="164"/>
                    </a:cxn>
                    <a:cxn ang="0">
                      <a:pos x="47" y="143"/>
                    </a:cxn>
                    <a:cxn ang="0">
                      <a:pos x="0" y="156"/>
                    </a:cxn>
                    <a:cxn ang="0">
                      <a:pos x="32" y="0"/>
                    </a:cxn>
                    <a:cxn ang="0">
                      <a:pos x="137" y="117"/>
                    </a:cxn>
                  </a:cxnLst>
                  <a:rect l="0" t="0" r="r" b="b"/>
                  <a:pathLst>
                    <a:path w="137" h="164">
                      <a:moveTo>
                        <a:pt x="137" y="117"/>
                      </a:moveTo>
                      <a:lnTo>
                        <a:pt x="92" y="130"/>
                      </a:lnTo>
                      <a:lnTo>
                        <a:pt x="92" y="131"/>
                      </a:lnTo>
                      <a:lnTo>
                        <a:pt x="93" y="132"/>
                      </a:lnTo>
                      <a:lnTo>
                        <a:pt x="94" y="134"/>
                      </a:lnTo>
                      <a:lnTo>
                        <a:pt x="94" y="136"/>
                      </a:lnTo>
                      <a:lnTo>
                        <a:pt x="94" y="138"/>
                      </a:lnTo>
                      <a:lnTo>
                        <a:pt x="94" y="139"/>
                      </a:lnTo>
                      <a:lnTo>
                        <a:pt x="94" y="141"/>
                      </a:lnTo>
                      <a:lnTo>
                        <a:pt x="70" y="164"/>
                      </a:lnTo>
                      <a:lnTo>
                        <a:pt x="68" y="164"/>
                      </a:lnTo>
                      <a:lnTo>
                        <a:pt x="47" y="143"/>
                      </a:lnTo>
                      <a:lnTo>
                        <a:pt x="0" y="156"/>
                      </a:lnTo>
                      <a:lnTo>
                        <a:pt x="32" y="0"/>
                      </a:lnTo>
                      <a:lnTo>
                        <a:pt x="137" y="1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79"/>
                <p:cNvSpPr>
                  <a:spLocks/>
                </p:cNvSpPr>
                <p:nvPr/>
              </p:nvSpPr>
              <p:spPr bwMode="auto">
                <a:xfrm>
                  <a:off x="5026" y="3957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7" y="24"/>
                    </a:cxn>
                    <a:cxn ang="0">
                      <a:pos x="47" y="26"/>
                    </a:cxn>
                    <a:cxn ang="0">
                      <a:pos x="38" y="41"/>
                    </a:cxn>
                    <a:cxn ang="0">
                      <a:pos x="36" y="42"/>
                    </a:cxn>
                    <a:cxn ang="0">
                      <a:pos x="23" y="47"/>
                    </a:cxn>
                    <a:cxn ang="0">
                      <a:pos x="21" y="47"/>
                    </a:cxn>
                    <a:cxn ang="0">
                      <a:pos x="6" y="39"/>
                    </a:cxn>
                    <a:cxn ang="0">
                      <a:pos x="5" y="37"/>
                    </a:cxn>
                    <a:cxn ang="0">
                      <a:pos x="0" y="23"/>
                    </a:cxn>
                    <a:cxn ang="0">
                      <a:pos x="0" y="22"/>
                    </a:cxn>
                    <a:cxn ang="0">
                      <a:pos x="24" y="0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7" h="47">
                      <a:moveTo>
                        <a:pt x="25" y="0"/>
                      </a:move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38" y="41"/>
                      </a:lnTo>
                      <a:lnTo>
                        <a:pt x="36" y="42"/>
                      </a:lnTo>
                      <a:lnTo>
                        <a:pt x="23" y="47"/>
                      </a:lnTo>
                      <a:lnTo>
                        <a:pt x="21" y="47"/>
                      </a:lnTo>
                      <a:lnTo>
                        <a:pt x="6" y="39"/>
                      </a:lnTo>
                      <a:lnTo>
                        <a:pt x="5" y="37"/>
                      </a:lnTo>
                      <a:lnTo>
                        <a:pt x="0" y="23"/>
                      </a:lnTo>
                      <a:lnTo>
                        <a:pt x="0" y="22"/>
                      </a:lnTo>
                      <a:lnTo>
                        <a:pt x="24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0"/>
                <p:cNvSpPr>
                  <a:spLocks/>
                </p:cNvSpPr>
                <p:nvPr/>
              </p:nvSpPr>
              <p:spPr bwMode="auto">
                <a:xfrm>
                  <a:off x="5093" y="4023"/>
                  <a:ext cx="48" cy="47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0" y="6"/>
                    </a:cxn>
                    <a:cxn ang="0">
                      <a:pos x="41" y="7"/>
                    </a:cxn>
                    <a:cxn ang="0">
                      <a:pos x="48" y="23"/>
                    </a:cxn>
                    <a:cxn ang="0">
                      <a:pos x="48" y="24"/>
                    </a:cxn>
                    <a:cxn ang="0">
                      <a:pos x="24" y="47"/>
                    </a:cxn>
                    <a:cxn ang="0">
                      <a:pos x="22" y="47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7" y="9"/>
                    </a:cxn>
                    <a:cxn ang="0">
                      <a:pos x="8" y="7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8" h="47">
                      <a:moveTo>
                        <a:pt x="26" y="0"/>
                      </a:moveTo>
                      <a:lnTo>
                        <a:pt x="40" y="6"/>
                      </a:lnTo>
                      <a:lnTo>
                        <a:pt x="41" y="7"/>
                      </a:lnTo>
                      <a:lnTo>
                        <a:pt x="48" y="23"/>
                      </a:lnTo>
                      <a:lnTo>
                        <a:pt x="48" y="24"/>
                      </a:lnTo>
                      <a:lnTo>
                        <a:pt x="24" y="47"/>
                      </a:lnTo>
                      <a:lnTo>
                        <a:pt x="22" y="47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7" y="9"/>
                      </a:lnTo>
                      <a:lnTo>
                        <a:pt x="8" y="7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1"/>
                <p:cNvSpPr>
                  <a:spLocks/>
                </p:cNvSpPr>
                <p:nvPr/>
              </p:nvSpPr>
              <p:spPr bwMode="auto">
                <a:xfrm>
                  <a:off x="5171" y="4076"/>
                  <a:ext cx="47" cy="4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47" y="24"/>
                    </a:cxn>
                    <a:cxn ang="0">
                      <a:pos x="47" y="26"/>
                    </a:cxn>
                    <a:cxn ang="0">
                      <a:pos x="25" y="48"/>
                    </a:cxn>
                    <a:cxn ang="0">
                      <a:pos x="24" y="48"/>
                    </a:cxn>
                    <a:cxn ang="0">
                      <a:pos x="13" y="44"/>
                    </a:cxn>
                    <a:cxn ang="0">
                      <a:pos x="11" y="44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25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47" h="48">
                      <a:moveTo>
                        <a:pt x="27" y="0"/>
                      </a:moveTo>
                      <a:lnTo>
                        <a:pt x="47" y="24"/>
                      </a:lnTo>
                      <a:lnTo>
                        <a:pt x="47" y="26"/>
                      </a:lnTo>
                      <a:lnTo>
                        <a:pt x="25" y="48"/>
                      </a:lnTo>
                      <a:lnTo>
                        <a:pt x="24" y="48"/>
                      </a:lnTo>
                      <a:lnTo>
                        <a:pt x="13" y="44"/>
                      </a:lnTo>
                      <a:lnTo>
                        <a:pt x="11" y="44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25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82"/>
                <p:cNvSpPr>
                  <a:spLocks/>
                </p:cNvSpPr>
                <p:nvPr/>
              </p:nvSpPr>
              <p:spPr bwMode="auto">
                <a:xfrm>
                  <a:off x="5255" y="4121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47" y="22"/>
                    </a:cxn>
                    <a:cxn ang="0">
                      <a:pos x="47" y="24"/>
                    </a:cxn>
                    <a:cxn ang="0">
                      <a:pos x="44" y="33"/>
                    </a:cxn>
                    <a:cxn ang="0">
                      <a:pos x="43" y="35"/>
                    </a:cxn>
                    <a:cxn ang="0">
                      <a:pos x="22" y="47"/>
                    </a:cxn>
                    <a:cxn ang="0">
                      <a:pos x="20" y="47"/>
                    </a:cxn>
                    <a:cxn ang="0">
                      <a:pos x="0" y="23"/>
                    </a:cxn>
                    <a:cxn ang="0">
                      <a:pos x="0" y="22"/>
                    </a:cxn>
                    <a:cxn ang="0">
                      <a:pos x="3" y="14"/>
                    </a:cxn>
                    <a:cxn ang="0">
                      <a:pos x="4" y="12"/>
                    </a:cxn>
                    <a:cxn ang="0">
                      <a:pos x="25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47" h="47">
                      <a:moveTo>
                        <a:pt x="27" y="0"/>
                      </a:moveTo>
                      <a:lnTo>
                        <a:pt x="47" y="22"/>
                      </a:lnTo>
                      <a:lnTo>
                        <a:pt x="47" y="24"/>
                      </a:lnTo>
                      <a:lnTo>
                        <a:pt x="44" y="33"/>
                      </a:lnTo>
                      <a:lnTo>
                        <a:pt x="43" y="35"/>
                      </a:lnTo>
                      <a:lnTo>
                        <a:pt x="22" y="47"/>
                      </a:lnTo>
                      <a:lnTo>
                        <a:pt x="20" y="47"/>
                      </a:lnTo>
                      <a:lnTo>
                        <a:pt x="0" y="23"/>
                      </a:lnTo>
                      <a:lnTo>
                        <a:pt x="0" y="22"/>
                      </a:lnTo>
                      <a:lnTo>
                        <a:pt x="3" y="14"/>
                      </a:lnTo>
                      <a:lnTo>
                        <a:pt x="4" y="12"/>
                      </a:lnTo>
                      <a:lnTo>
                        <a:pt x="25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83"/>
                <p:cNvSpPr>
                  <a:spLocks/>
                </p:cNvSpPr>
                <p:nvPr/>
              </p:nvSpPr>
              <p:spPr bwMode="auto">
                <a:xfrm>
                  <a:off x="5344" y="4152"/>
                  <a:ext cx="47" cy="48"/>
                </a:xfrm>
                <a:custGeom>
                  <a:avLst/>
                  <a:gdLst/>
                  <a:ahLst/>
                  <a:cxnLst>
                    <a:cxn ang="0">
                      <a:pos x="24" y="1"/>
                    </a:cxn>
                    <a:cxn ang="0">
                      <a:pos x="26" y="1"/>
                    </a:cxn>
                    <a:cxn ang="0">
                      <a:pos x="27" y="1"/>
                    </a:cxn>
                    <a:cxn ang="0">
                      <a:pos x="29" y="2"/>
                    </a:cxn>
                    <a:cxn ang="0">
                      <a:pos x="31" y="2"/>
                    </a:cxn>
                    <a:cxn ang="0">
                      <a:pos x="47" y="23"/>
                    </a:cxn>
                    <a:cxn ang="0">
                      <a:pos x="47" y="25"/>
                    </a:cxn>
                    <a:cxn ang="0">
                      <a:pos x="47" y="27"/>
                    </a:cxn>
                    <a:cxn ang="0">
                      <a:pos x="47" y="29"/>
                    </a:cxn>
                    <a:cxn ang="0">
                      <a:pos x="46" y="31"/>
                    </a:cxn>
                    <a:cxn ang="0">
                      <a:pos x="45" y="32"/>
                    </a:cxn>
                    <a:cxn ang="0">
                      <a:pos x="23" y="48"/>
                    </a:cxn>
                    <a:cxn ang="0">
                      <a:pos x="21" y="48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22" y="0"/>
                    </a:cxn>
                    <a:cxn ang="0">
                      <a:pos x="24" y="1"/>
                    </a:cxn>
                  </a:cxnLst>
                  <a:rect l="0" t="0" r="r" b="b"/>
                  <a:pathLst>
                    <a:path w="47" h="48">
                      <a:moveTo>
                        <a:pt x="24" y="1"/>
                      </a:moveTo>
                      <a:lnTo>
                        <a:pt x="26" y="1"/>
                      </a:lnTo>
                      <a:lnTo>
                        <a:pt x="27" y="1"/>
                      </a:lnTo>
                      <a:lnTo>
                        <a:pt x="29" y="2"/>
                      </a:lnTo>
                      <a:lnTo>
                        <a:pt x="31" y="2"/>
                      </a:ln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47" y="27"/>
                      </a:lnTo>
                      <a:lnTo>
                        <a:pt x="47" y="29"/>
                      </a:lnTo>
                      <a:lnTo>
                        <a:pt x="46" y="31"/>
                      </a:lnTo>
                      <a:lnTo>
                        <a:pt x="45" y="32"/>
                      </a:lnTo>
                      <a:lnTo>
                        <a:pt x="23" y="48"/>
                      </a:lnTo>
                      <a:lnTo>
                        <a:pt x="21" y="48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22" y="0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84"/>
                <p:cNvSpPr>
                  <a:spLocks/>
                </p:cNvSpPr>
                <p:nvPr/>
              </p:nvSpPr>
              <p:spPr bwMode="auto">
                <a:xfrm>
                  <a:off x="5435" y="4173"/>
                  <a:ext cx="49" cy="46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49" y="23"/>
                    </a:cxn>
                    <a:cxn ang="0">
                      <a:pos x="49" y="25"/>
                    </a:cxn>
                    <a:cxn ang="0">
                      <a:pos x="27" y="46"/>
                    </a:cxn>
                    <a:cxn ang="0">
                      <a:pos x="26" y="46"/>
                    </a:cxn>
                    <a:cxn ang="0">
                      <a:pos x="24" y="46"/>
                    </a:cxn>
                    <a:cxn ang="0">
                      <a:pos x="22" y="46"/>
                    </a:cxn>
                    <a:cxn ang="0">
                      <a:pos x="20" y="46"/>
                    </a:cxn>
                    <a:cxn ang="0">
                      <a:pos x="0" y="24"/>
                    </a:cxn>
                    <a:cxn ang="0">
                      <a:pos x="0" y="21"/>
                    </a:cxn>
                    <a:cxn ang="0">
                      <a:pos x="25" y="0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49" h="46">
                      <a:moveTo>
                        <a:pt x="27" y="0"/>
                      </a:moveTo>
                      <a:lnTo>
                        <a:pt x="49" y="23"/>
                      </a:lnTo>
                      <a:lnTo>
                        <a:pt x="49" y="25"/>
                      </a:lnTo>
                      <a:lnTo>
                        <a:pt x="27" y="46"/>
                      </a:lnTo>
                      <a:lnTo>
                        <a:pt x="26" y="46"/>
                      </a:lnTo>
                      <a:lnTo>
                        <a:pt x="24" y="46"/>
                      </a:lnTo>
                      <a:lnTo>
                        <a:pt x="22" y="46"/>
                      </a:lnTo>
                      <a:lnTo>
                        <a:pt x="20" y="46"/>
                      </a:lnTo>
                      <a:lnTo>
                        <a:pt x="0" y="24"/>
                      </a:lnTo>
                      <a:lnTo>
                        <a:pt x="0" y="21"/>
                      </a:lnTo>
                      <a:lnTo>
                        <a:pt x="25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85"/>
                <p:cNvSpPr>
                  <a:spLocks/>
                </p:cNvSpPr>
                <p:nvPr/>
              </p:nvSpPr>
              <p:spPr bwMode="auto">
                <a:xfrm>
                  <a:off x="5529" y="4180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48" y="24"/>
                    </a:cxn>
                    <a:cxn ang="0">
                      <a:pos x="48" y="26"/>
                    </a:cxn>
                    <a:cxn ang="0">
                      <a:pos x="24" y="48"/>
                    </a:cxn>
                    <a:cxn ang="0">
                      <a:pos x="22" y="48"/>
                    </a:cxn>
                    <a:cxn ang="0">
                      <a:pos x="0" y="22"/>
                    </a:cxn>
                    <a:cxn ang="0">
                      <a:pos x="1" y="20"/>
                    </a:cxn>
                    <a:cxn ang="0">
                      <a:pos x="27" y="0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48" h="48">
                      <a:moveTo>
                        <a:pt x="28" y="0"/>
                      </a:moveTo>
                      <a:lnTo>
                        <a:pt x="48" y="24"/>
                      </a:lnTo>
                      <a:lnTo>
                        <a:pt x="48" y="26"/>
                      </a:lnTo>
                      <a:lnTo>
                        <a:pt x="24" y="48"/>
                      </a:lnTo>
                      <a:lnTo>
                        <a:pt x="22" y="48"/>
                      </a:lnTo>
                      <a:lnTo>
                        <a:pt x="0" y="22"/>
                      </a:lnTo>
                      <a:lnTo>
                        <a:pt x="1" y="20"/>
                      </a:lnTo>
                      <a:lnTo>
                        <a:pt x="27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86"/>
              <p:cNvGrpSpPr>
                <a:grpSpLocks/>
              </p:cNvGrpSpPr>
              <p:nvPr/>
            </p:nvGrpSpPr>
            <p:grpSpPr bwMode="auto">
              <a:xfrm>
                <a:off x="6885" y="5148"/>
                <a:ext cx="329" cy="465"/>
                <a:chOff x="6885" y="5148"/>
                <a:chExt cx="329" cy="465"/>
              </a:xfrm>
            </p:grpSpPr>
            <p:sp>
              <p:nvSpPr>
                <p:cNvPr id="45" name="Freeform 87"/>
                <p:cNvSpPr>
                  <a:spLocks/>
                </p:cNvSpPr>
                <p:nvPr/>
              </p:nvSpPr>
              <p:spPr bwMode="auto">
                <a:xfrm>
                  <a:off x="6885" y="5148"/>
                  <a:ext cx="142" cy="151"/>
                </a:xfrm>
                <a:custGeom>
                  <a:avLst/>
                  <a:gdLst/>
                  <a:ahLst/>
                  <a:cxnLst>
                    <a:cxn ang="0">
                      <a:pos x="142" y="134"/>
                    </a:cxn>
                    <a:cxn ang="0">
                      <a:pos x="0" y="151"/>
                    </a:cxn>
                    <a:cxn ang="0">
                      <a:pos x="55" y="0"/>
                    </a:cxn>
                    <a:cxn ang="0">
                      <a:pos x="142" y="134"/>
                    </a:cxn>
                  </a:cxnLst>
                  <a:rect l="0" t="0" r="r" b="b"/>
                  <a:pathLst>
                    <a:path w="142" h="151">
                      <a:moveTo>
                        <a:pt x="142" y="134"/>
                      </a:moveTo>
                      <a:lnTo>
                        <a:pt x="0" y="151"/>
                      </a:lnTo>
                      <a:lnTo>
                        <a:pt x="55" y="0"/>
                      </a:lnTo>
                      <a:lnTo>
                        <a:pt x="142" y="1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88"/>
                <p:cNvSpPr>
                  <a:spLocks/>
                </p:cNvSpPr>
                <p:nvPr/>
              </p:nvSpPr>
              <p:spPr bwMode="auto">
                <a:xfrm>
                  <a:off x="6939" y="5292"/>
                  <a:ext cx="47" cy="4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7" y="23"/>
                    </a:cxn>
                    <a:cxn ang="0">
                      <a:pos x="47" y="25"/>
                    </a:cxn>
                    <a:cxn ang="0">
                      <a:pos x="25" y="48"/>
                    </a:cxn>
                    <a:cxn ang="0">
                      <a:pos x="23" y="48"/>
                    </a:cxn>
                    <a:cxn ang="0">
                      <a:pos x="1" y="31"/>
                    </a:cxn>
                    <a:cxn ang="0">
                      <a:pos x="1" y="29"/>
                    </a:cxn>
                    <a:cxn ang="0">
                      <a:pos x="0" y="27"/>
                    </a:cxn>
                    <a:cxn ang="0">
                      <a:pos x="0" y="25"/>
                    </a:cxn>
                    <a:cxn ang="0">
                      <a:pos x="0" y="23"/>
                    </a:cxn>
                    <a:cxn ang="0">
                      <a:pos x="0" y="21"/>
                    </a:cxn>
                    <a:cxn ang="0">
                      <a:pos x="16" y="2"/>
                    </a:cxn>
                    <a:cxn ang="0">
                      <a:pos x="18" y="1"/>
                    </a:cxn>
                    <a:cxn ang="0">
                      <a:pos x="20" y="1"/>
                    </a:cxn>
                    <a:cxn ang="0">
                      <a:pos x="22" y="1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7" h="48">
                      <a:moveTo>
                        <a:pt x="26" y="0"/>
                      </a:move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25" y="48"/>
                      </a:lnTo>
                      <a:lnTo>
                        <a:pt x="23" y="48"/>
                      </a:lnTo>
                      <a:lnTo>
                        <a:pt x="1" y="31"/>
                      </a:lnTo>
                      <a:lnTo>
                        <a:pt x="1" y="29"/>
                      </a:lnTo>
                      <a:lnTo>
                        <a:pt x="0" y="27"/>
                      </a:lnTo>
                      <a:lnTo>
                        <a:pt x="0" y="25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16" y="2"/>
                      </a:lnTo>
                      <a:lnTo>
                        <a:pt x="18" y="1"/>
                      </a:lnTo>
                      <a:lnTo>
                        <a:pt x="20" y="1"/>
                      </a:lnTo>
                      <a:lnTo>
                        <a:pt x="22" y="1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89"/>
                <p:cNvSpPr>
                  <a:spLocks/>
                </p:cNvSpPr>
                <p:nvPr/>
              </p:nvSpPr>
              <p:spPr bwMode="auto">
                <a:xfrm>
                  <a:off x="6971" y="5381"/>
                  <a:ext cx="48" cy="47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8" y="23"/>
                    </a:cxn>
                    <a:cxn ang="0">
                      <a:pos x="48" y="25"/>
                    </a:cxn>
                    <a:cxn ang="0">
                      <a:pos x="25" y="47"/>
                    </a:cxn>
                    <a:cxn ang="0">
                      <a:pos x="23" y="47"/>
                    </a:cxn>
                    <a:cxn ang="0">
                      <a:pos x="3" y="33"/>
                    </a:cxn>
                    <a:cxn ang="0">
                      <a:pos x="2" y="31"/>
                    </a:cxn>
                    <a:cxn ang="0">
                      <a:pos x="0" y="22"/>
                    </a:cxn>
                    <a:cxn ang="0">
                      <a:pos x="0" y="20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8" h="47">
                      <a:moveTo>
                        <a:pt x="26" y="0"/>
                      </a:moveTo>
                      <a:lnTo>
                        <a:pt x="48" y="23"/>
                      </a:lnTo>
                      <a:lnTo>
                        <a:pt x="48" y="25"/>
                      </a:lnTo>
                      <a:lnTo>
                        <a:pt x="25" y="47"/>
                      </a:lnTo>
                      <a:lnTo>
                        <a:pt x="23" y="47"/>
                      </a:lnTo>
                      <a:lnTo>
                        <a:pt x="3" y="33"/>
                      </a:lnTo>
                      <a:lnTo>
                        <a:pt x="2" y="31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90"/>
                <p:cNvSpPr>
                  <a:spLocks/>
                </p:cNvSpPr>
                <p:nvPr/>
              </p:nvSpPr>
              <p:spPr bwMode="auto">
                <a:xfrm>
                  <a:off x="7018" y="5463"/>
                  <a:ext cx="46" cy="48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2" y="11"/>
                    </a:cxn>
                    <a:cxn ang="0">
                      <a:pos x="43" y="12"/>
                    </a:cxn>
                    <a:cxn ang="0">
                      <a:pos x="46" y="24"/>
                    </a:cxn>
                    <a:cxn ang="0">
                      <a:pos x="46" y="26"/>
                    </a:cxn>
                    <a:cxn ang="0">
                      <a:pos x="23" y="48"/>
                    </a:cxn>
                    <a:cxn ang="0">
                      <a:pos x="21" y="48"/>
                    </a:cxn>
                    <a:cxn ang="0">
                      <a:pos x="4" y="37"/>
                    </a:cxn>
                    <a:cxn ang="0">
                      <a:pos x="3" y="36"/>
                    </a:cxn>
                    <a:cxn ang="0">
                      <a:pos x="0" y="24"/>
                    </a:cxn>
                    <a:cxn ang="0">
                      <a:pos x="0" y="23"/>
                    </a:cxn>
                    <a:cxn ang="0">
                      <a:pos x="9" y="6"/>
                    </a:cxn>
                    <a:cxn ang="0">
                      <a:pos x="10" y="5"/>
                    </a:cxn>
                    <a:cxn ang="0">
                      <a:pos x="23" y="0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6" h="48">
                      <a:moveTo>
                        <a:pt x="25" y="0"/>
                      </a:moveTo>
                      <a:lnTo>
                        <a:pt x="42" y="11"/>
                      </a:lnTo>
                      <a:lnTo>
                        <a:pt x="43" y="12"/>
                      </a:lnTo>
                      <a:lnTo>
                        <a:pt x="46" y="24"/>
                      </a:lnTo>
                      <a:lnTo>
                        <a:pt x="46" y="26"/>
                      </a:lnTo>
                      <a:lnTo>
                        <a:pt x="23" y="48"/>
                      </a:lnTo>
                      <a:lnTo>
                        <a:pt x="21" y="48"/>
                      </a:lnTo>
                      <a:lnTo>
                        <a:pt x="4" y="37"/>
                      </a:lnTo>
                      <a:lnTo>
                        <a:pt x="3" y="36"/>
                      </a:lnTo>
                      <a:lnTo>
                        <a:pt x="0" y="24"/>
                      </a:lnTo>
                      <a:lnTo>
                        <a:pt x="0" y="23"/>
                      </a:lnTo>
                      <a:lnTo>
                        <a:pt x="9" y="6"/>
                      </a:lnTo>
                      <a:lnTo>
                        <a:pt x="10" y="5"/>
                      </a:lnTo>
                      <a:lnTo>
                        <a:pt x="23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91"/>
                <p:cNvSpPr>
                  <a:spLocks/>
                </p:cNvSpPr>
                <p:nvPr/>
              </p:nvSpPr>
              <p:spPr bwMode="auto">
                <a:xfrm>
                  <a:off x="7081" y="5532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8" y="25"/>
                    </a:cxn>
                    <a:cxn ang="0">
                      <a:pos x="47" y="26"/>
                    </a:cxn>
                    <a:cxn ang="0">
                      <a:pos x="42" y="38"/>
                    </a:cxn>
                    <a:cxn ang="0">
                      <a:pos x="41" y="40"/>
                    </a:cxn>
                    <a:cxn ang="0">
                      <a:pos x="25" y="48"/>
                    </a:cxn>
                    <a:cxn ang="0">
                      <a:pos x="24" y="48"/>
                    </a:cxn>
                    <a:cxn ang="0">
                      <a:pos x="10" y="43"/>
                    </a:cxn>
                    <a:cxn ang="0">
                      <a:pos x="9" y="42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8" h="48">
                      <a:moveTo>
                        <a:pt x="26" y="0"/>
                      </a:moveTo>
                      <a:lnTo>
                        <a:pt x="48" y="25"/>
                      </a:lnTo>
                      <a:lnTo>
                        <a:pt x="47" y="26"/>
                      </a:lnTo>
                      <a:lnTo>
                        <a:pt x="42" y="38"/>
                      </a:lnTo>
                      <a:lnTo>
                        <a:pt x="41" y="40"/>
                      </a:lnTo>
                      <a:lnTo>
                        <a:pt x="25" y="48"/>
                      </a:lnTo>
                      <a:lnTo>
                        <a:pt x="24" y="48"/>
                      </a:lnTo>
                      <a:lnTo>
                        <a:pt x="10" y="43"/>
                      </a:lnTo>
                      <a:lnTo>
                        <a:pt x="9" y="42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92"/>
                <p:cNvSpPr>
                  <a:spLocks/>
                </p:cNvSpPr>
                <p:nvPr/>
              </p:nvSpPr>
              <p:spPr bwMode="auto">
                <a:xfrm>
                  <a:off x="7168" y="5565"/>
                  <a:ext cx="46" cy="48"/>
                </a:xfrm>
                <a:custGeom>
                  <a:avLst/>
                  <a:gdLst/>
                  <a:ahLst/>
                  <a:cxnLst>
                    <a:cxn ang="0">
                      <a:pos x="26" y="1"/>
                    </a:cxn>
                    <a:cxn ang="0">
                      <a:pos x="46" y="22"/>
                    </a:cxn>
                    <a:cxn ang="0">
                      <a:pos x="46" y="24"/>
                    </a:cxn>
                    <a:cxn ang="0">
                      <a:pos x="46" y="27"/>
                    </a:cxn>
                    <a:cxn ang="0">
                      <a:pos x="46" y="28"/>
                    </a:cxn>
                    <a:cxn ang="0">
                      <a:pos x="22" y="48"/>
                    </a:cxn>
                    <a:cxn ang="0">
                      <a:pos x="20" y="48"/>
                    </a:cxn>
                    <a:cxn ang="0">
                      <a:pos x="0" y="28"/>
                    </a:cxn>
                    <a:cxn ang="0">
                      <a:pos x="0" y="26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24" y="0"/>
                    </a:cxn>
                    <a:cxn ang="0">
                      <a:pos x="26" y="1"/>
                    </a:cxn>
                  </a:cxnLst>
                  <a:rect l="0" t="0" r="r" b="b"/>
                  <a:pathLst>
                    <a:path w="46" h="48">
                      <a:moveTo>
                        <a:pt x="26" y="1"/>
                      </a:moveTo>
                      <a:lnTo>
                        <a:pt x="46" y="22"/>
                      </a:lnTo>
                      <a:lnTo>
                        <a:pt x="46" y="24"/>
                      </a:lnTo>
                      <a:lnTo>
                        <a:pt x="46" y="27"/>
                      </a:lnTo>
                      <a:lnTo>
                        <a:pt x="46" y="28"/>
                      </a:lnTo>
                      <a:lnTo>
                        <a:pt x="22" y="48"/>
                      </a:lnTo>
                      <a:lnTo>
                        <a:pt x="20" y="48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24" y="0"/>
                      </a:lnTo>
                      <a:lnTo>
                        <a:pt x="2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93"/>
              <p:cNvGrpSpPr>
                <a:grpSpLocks/>
              </p:cNvGrpSpPr>
              <p:nvPr/>
            </p:nvGrpSpPr>
            <p:grpSpPr bwMode="auto">
              <a:xfrm>
                <a:off x="7888" y="5841"/>
                <a:ext cx="272" cy="466"/>
                <a:chOff x="7888" y="5841"/>
                <a:chExt cx="272" cy="466"/>
              </a:xfrm>
            </p:grpSpPr>
            <p:sp>
              <p:nvSpPr>
                <p:cNvPr id="40" name="Freeform 94"/>
                <p:cNvSpPr>
                  <a:spLocks/>
                </p:cNvSpPr>
                <p:nvPr/>
              </p:nvSpPr>
              <p:spPr bwMode="auto">
                <a:xfrm>
                  <a:off x="7888" y="5841"/>
                  <a:ext cx="142" cy="154"/>
                </a:xfrm>
                <a:custGeom>
                  <a:avLst/>
                  <a:gdLst/>
                  <a:ahLst/>
                  <a:cxnLst>
                    <a:cxn ang="0">
                      <a:pos x="142" y="135"/>
                    </a:cxn>
                    <a:cxn ang="0">
                      <a:pos x="93" y="139"/>
                    </a:cxn>
                    <a:cxn ang="0">
                      <a:pos x="92" y="141"/>
                    </a:cxn>
                    <a:cxn ang="0">
                      <a:pos x="92" y="143"/>
                    </a:cxn>
                    <a:cxn ang="0">
                      <a:pos x="75" y="154"/>
                    </a:cxn>
                    <a:cxn ang="0">
                      <a:pos x="73" y="154"/>
                    </a:cxn>
                    <a:cxn ang="0">
                      <a:pos x="71" y="154"/>
                    </a:cxn>
                    <a:cxn ang="0">
                      <a:pos x="69" y="154"/>
                    </a:cxn>
                    <a:cxn ang="0">
                      <a:pos x="67" y="154"/>
                    </a:cxn>
                    <a:cxn ang="0">
                      <a:pos x="52" y="144"/>
                    </a:cxn>
                    <a:cxn ang="0">
                      <a:pos x="0" y="149"/>
                    </a:cxn>
                    <a:cxn ang="0">
                      <a:pos x="58" y="0"/>
                    </a:cxn>
                    <a:cxn ang="0">
                      <a:pos x="142" y="135"/>
                    </a:cxn>
                  </a:cxnLst>
                  <a:rect l="0" t="0" r="r" b="b"/>
                  <a:pathLst>
                    <a:path w="142" h="154">
                      <a:moveTo>
                        <a:pt x="142" y="135"/>
                      </a:moveTo>
                      <a:lnTo>
                        <a:pt x="93" y="139"/>
                      </a:lnTo>
                      <a:lnTo>
                        <a:pt x="92" y="141"/>
                      </a:lnTo>
                      <a:lnTo>
                        <a:pt x="92" y="143"/>
                      </a:lnTo>
                      <a:lnTo>
                        <a:pt x="75" y="154"/>
                      </a:lnTo>
                      <a:lnTo>
                        <a:pt x="73" y="154"/>
                      </a:lnTo>
                      <a:lnTo>
                        <a:pt x="71" y="154"/>
                      </a:lnTo>
                      <a:lnTo>
                        <a:pt x="69" y="154"/>
                      </a:lnTo>
                      <a:lnTo>
                        <a:pt x="67" y="154"/>
                      </a:lnTo>
                      <a:lnTo>
                        <a:pt x="52" y="144"/>
                      </a:lnTo>
                      <a:lnTo>
                        <a:pt x="0" y="149"/>
                      </a:lnTo>
                      <a:lnTo>
                        <a:pt x="58" y="0"/>
                      </a:lnTo>
                      <a:lnTo>
                        <a:pt x="142" y="1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95"/>
                <p:cNvSpPr>
                  <a:spLocks/>
                </p:cNvSpPr>
                <p:nvPr/>
              </p:nvSpPr>
              <p:spPr bwMode="auto">
                <a:xfrm>
                  <a:off x="7955" y="6041"/>
                  <a:ext cx="47" cy="48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47" y="22"/>
                    </a:cxn>
                    <a:cxn ang="0">
                      <a:pos x="46" y="24"/>
                    </a:cxn>
                    <a:cxn ang="0">
                      <a:pos x="24" y="48"/>
                    </a:cxn>
                    <a:cxn ang="0">
                      <a:pos x="22" y="48"/>
                    </a:cxn>
                    <a:cxn ang="0">
                      <a:pos x="0" y="25"/>
                    </a:cxn>
                    <a:cxn ang="0">
                      <a:pos x="0" y="23"/>
                    </a:cxn>
                    <a:cxn ang="0">
                      <a:pos x="17" y="2"/>
                    </a:cxn>
                    <a:cxn ang="0">
                      <a:pos x="19" y="1"/>
                    </a:cxn>
                    <a:cxn ang="0">
                      <a:pos x="21" y="1"/>
                    </a:cxn>
                    <a:cxn ang="0">
                      <a:pos x="23" y="0"/>
                    </a:cxn>
                    <a:cxn ang="0">
                      <a:pos x="24" y="0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47" h="48">
                      <a:moveTo>
                        <a:pt x="26" y="0"/>
                      </a:moveTo>
                      <a:lnTo>
                        <a:pt x="47" y="22"/>
                      </a:lnTo>
                      <a:lnTo>
                        <a:pt x="46" y="24"/>
                      </a:lnTo>
                      <a:lnTo>
                        <a:pt x="24" y="48"/>
                      </a:lnTo>
                      <a:lnTo>
                        <a:pt x="22" y="48"/>
                      </a:lnTo>
                      <a:lnTo>
                        <a:pt x="0" y="25"/>
                      </a:lnTo>
                      <a:lnTo>
                        <a:pt x="0" y="23"/>
                      </a:lnTo>
                      <a:lnTo>
                        <a:pt x="17" y="2"/>
                      </a:lnTo>
                      <a:lnTo>
                        <a:pt x="19" y="1"/>
                      </a:lnTo>
                      <a:lnTo>
                        <a:pt x="21" y="1"/>
                      </a:lnTo>
                      <a:lnTo>
                        <a:pt x="23" y="0"/>
                      </a:lnTo>
                      <a:lnTo>
                        <a:pt x="24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96"/>
                <p:cNvSpPr>
                  <a:spLocks/>
                </p:cNvSpPr>
                <p:nvPr/>
              </p:nvSpPr>
              <p:spPr bwMode="auto">
                <a:xfrm>
                  <a:off x="7987" y="6130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5" y="0"/>
                    </a:cxn>
                    <a:cxn ang="0">
                      <a:pos x="47" y="23"/>
                    </a:cxn>
                    <a:cxn ang="0">
                      <a:pos x="47" y="25"/>
                    </a:cxn>
                    <a:cxn ang="0">
                      <a:pos x="24" y="47"/>
                    </a:cxn>
                    <a:cxn ang="0">
                      <a:pos x="22" y="46"/>
                    </a:cxn>
                    <a:cxn ang="0">
                      <a:pos x="0" y="23"/>
                    </a:cxn>
                    <a:cxn ang="0">
                      <a:pos x="0" y="22"/>
                    </a:cxn>
                    <a:cxn ang="0">
                      <a:pos x="23" y="0"/>
                    </a:cxn>
                    <a:cxn ang="0">
                      <a:pos x="25" y="0"/>
                    </a:cxn>
                  </a:cxnLst>
                  <a:rect l="0" t="0" r="r" b="b"/>
                  <a:pathLst>
                    <a:path w="47" h="47">
                      <a:moveTo>
                        <a:pt x="25" y="0"/>
                      </a:move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24" y="47"/>
                      </a:lnTo>
                      <a:lnTo>
                        <a:pt x="22" y="46"/>
                      </a:lnTo>
                      <a:lnTo>
                        <a:pt x="0" y="23"/>
                      </a:lnTo>
                      <a:lnTo>
                        <a:pt x="0" y="22"/>
                      </a:lnTo>
                      <a:lnTo>
                        <a:pt x="23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97"/>
                <p:cNvSpPr>
                  <a:spLocks/>
                </p:cNvSpPr>
                <p:nvPr/>
              </p:nvSpPr>
              <p:spPr bwMode="auto">
                <a:xfrm>
                  <a:off x="8035" y="6211"/>
                  <a:ext cx="47" cy="47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23"/>
                    </a:cxn>
                    <a:cxn ang="0">
                      <a:pos x="47" y="25"/>
                    </a:cxn>
                    <a:cxn ang="0">
                      <a:pos x="23" y="47"/>
                    </a:cxn>
                    <a:cxn ang="0">
                      <a:pos x="21" y="47"/>
                    </a:cxn>
                    <a:cxn ang="0">
                      <a:pos x="0" y="22"/>
                    </a:cxn>
                    <a:cxn ang="0">
                      <a:pos x="0" y="20"/>
                    </a:cxn>
                    <a:cxn ang="0">
                      <a:pos x="9" y="5"/>
                    </a:cxn>
                    <a:cxn ang="0">
                      <a:pos x="11" y="3"/>
                    </a:cxn>
                    <a:cxn ang="0">
                      <a:pos x="23" y="0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47">
                      <a:moveTo>
                        <a:pt x="24" y="0"/>
                      </a:moveTo>
                      <a:lnTo>
                        <a:pt x="47" y="23"/>
                      </a:lnTo>
                      <a:lnTo>
                        <a:pt x="47" y="25"/>
                      </a:lnTo>
                      <a:lnTo>
                        <a:pt x="23" y="47"/>
                      </a:lnTo>
                      <a:lnTo>
                        <a:pt x="21" y="47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9" y="5"/>
                      </a:lnTo>
                      <a:lnTo>
                        <a:pt x="11" y="3"/>
                      </a:lnTo>
                      <a:lnTo>
                        <a:pt x="23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98"/>
                <p:cNvSpPr>
                  <a:spLocks/>
                </p:cNvSpPr>
                <p:nvPr/>
              </p:nvSpPr>
              <p:spPr bwMode="auto">
                <a:xfrm>
                  <a:off x="8111" y="6259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49" y="26"/>
                    </a:cxn>
                    <a:cxn ang="0">
                      <a:pos x="48" y="28"/>
                    </a:cxn>
                    <a:cxn ang="0">
                      <a:pos x="25" y="48"/>
                    </a:cxn>
                    <a:cxn ang="0">
                      <a:pos x="22" y="47"/>
                    </a:cxn>
                    <a:cxn ang="0">
                      <a:pos x="0" y="21"/>
                    </a:cxn>
                    <a:cxn ang="0">
                      <a:pos x="1" y="20"/>
                    </a:cxn>
                    <a:cxn ang="0">
                      <a:pos x="27" y="0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49" h="48">
                      <a:moveTo>
                        <a:pt x="29" y="0"/>
                      </a:moveTo>
                      <a:lnTo>
                        <a:pt x="49" y="26"/>
                      </a:lnTo>
                      <a:lnTo>
                        <a:pt x="48" y="28"/>
                      </a:lnTo>
                      <a:lnTo>
                        <a:pt x="25" y="48"/>
                      </a:lnTo>
                      <a:lnTo>
                        <a:pt x="22" y="47"/>
                      </a:lnTo>
                      <a:lnTo>
                        <a:pt x="0" y="21"/>
                      </a:lnTo>
                      <a:lnTo>
                        <a:pt x="1" y="20"/>
                      </a:lnTo>
                      <a:lnTo>
                        <a:pt x="27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99"/>
            <p:cNvGrpSpPr>
              <a:grpSpLocks/>
            </p:cNvGrpSpPr>
            <p:nvPr/>
          </p:nvGrpSpPr>
          <p:grpSpPr bwMode="auto">
            <a:xfrm>
              <a:off x="6110" y="11697"/>
              <a:ext cx="271" cy="464"/>
              <a:chOff x="5937" y="4456"/>
              <a:chExt cx="271" cy="464"/>
            </a:xfrm>
          </p:grpSpPr>
          <p:sp>
            <p:nvSpPr>
              <p:cNvPr id="31" name="Freeform 100"/>
              <p:cNvSpPr>
                <a:spLocks/>
              </p:cNvSpPr>
              <p:nvPr/>
            </p:nvSpPr>
            <p:spPr bwMode="auto">
              <a:xfrm>
                <a:off x="5937" y="4456"/>
                <a:ext cx="142" cy="154"/>
              </a:xfrm>
              <a:custGeom>
                <a:avLst/>
                <a:gdLst/>
                <a:ahLst/>
                <a:cxnLst>
                  <a:cxn ang="0">
                    <a:pos x="142" y="135"/>
                  </a:cxn>
                  <a:cxn ang="0">
                    <a:pos x="91" y="139"/>
                  </a:cxn>
                  <a:cxn ang="0">
                    <a:pos x="91" y="140"/>
                  </a:cxn>
                  <a:cxn ang="0">
                    <a:pos x="90" y="141"/>
                  </a:cxn>
                  <a:cxn ang="0">
                    <a:pos x="69" y="154"/>
                  </a:cxn>
                  <a:cxn ang="0">
                    <a:pos x="67" y="154"/>
                  </a:cxn>
                  <a:cxn ang="0">
                    <a:pos x="49" y="143"/>
                  </a:cxn>
                  <a:cxn ang="0">
                    <a:pos x="0" y="147"/>
                  </a:cxn>
                  <a:cxn ang="0">
                    <a:pos x="58" y="0"/>
                  </a:cxn>
                  <a:cxn ang="0">
                    <a:pos x="142" y="135"/>
                  </a:cxn>
                </a:cxnLst>
                <a:rect l="0" t="0" r="r" b="b"/>
                <a:pathLst>
                  <a:path w="142" h="154">
                    <a:moveTo>
                      <a:pt x="142" y="135"/>
                    </a:moveTo>
                    <a:lnTo>
                      <a:pt x="91" y="139"/>
                    </a:lnTo>
                    <a:lnTo>
                      <a:pt x="91" y="140"/>
                    </a:lnTo>
                    <a:lnTo>
                      <a:pt x="90" y="141"/>
                    </a:lnTo>
                    <a:lnTo>
                      <a:pt x="69" y="154"/>
                    </a:lnTo>
                    <a:lnTo>
                      <a:pt x="67" y="154"/>
                    </a:lnTo>
                    <a:lnTo>
                      <a:pt x="49" y="143"/>
                    </a:lnTo>
                    <a:lnTo>
                      <a:pt x="0" y="147"/>
                    </a:lnTo>
                    <a:lnTo>
                      <a:pt x="58" y="0"/>
                    </a:lnTo>
                    <a:lnTo>
                      <a:pt x="142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1"/>
              <p:cNvSpPr>
                <a:spLocks/>
              </p:cNvSpPr>
              <p:nvPr/>
            </p:nvSpPr>
            <p:spPr bwMode="auto">
              <a:xfrm>
                <a:off x="6001" y="4655"/>
                <a:ext cx="48" cy="4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7" y="17"/>
                  </a:cxn>
                  <a:cxn ang="0">
                    <a:pos x="47" y="19"/>
                  </a:cxn>
                  <a:cxn ang="0">
                    <a:pos x="48" y="21"/>
                  </a:cxn>
                  <a:cxn ang="0">
                    <a:pos x="48" y="23"/>
                  </a:cxn>
                  <a:cxn ang="0">
                    <a:pos x="48" y="25"/>
                  </a:cxn>
                  <a:cxn ang="0">
                    <a:pos x="48" y="27"/>
                  </a:cxn>
                  <a:cxn ang="0">
                    <a:pos x="32" y="46"/>
                  </a:cxn>
                  <a:cxn ang="0">
                    <a:pos x="30" y="47"/>
                  </a:cxn>
                  <a:cxn ang="0">
                    <a:pos x="28" y="47"/>
                  </a:cxn>
                  <a:cxn ang="0">
                    <a:pos x="26" y="47"/>
                  </a:cxn>
                  <a:cxn ang="0">
                    <a:pos x="24" y="48"/>
                  </a:cxn>
                  <a:cxn ang="0">
                    <a:pos x="22" y="48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24" y="0"/>
                  </a:cxn>
                  <a:cxn ang="0">
                    <a:pos x="26" y="0"/>
                  </a:cxn>
                </a:cxnLst>
                <a:rect l="0" t="0" r="r" b="b"/>
                <a:pathLst>
                  <a:path w="48" h="48">
                    <a:moveTo>
                      <a:pt x="26" y="0"/>
                    </a:moveTo>
                    <a:lnTo>
                      <a:pt x="47" y="17"/>
                    </a:lnTo>
                    <a:lnTo>
                      <a:pt x="47" y="19"/>
                    </a:lnTo>
                    <a:lnTo>
                      <a:pt x="48" y="21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48" y="27"/>
                    </a:lnTo>
                    <a:lnTo>
                      <a:pt x="32" y="46"/>
                    </a:lnTo>
                    <a:lnTo>
                      <a:pt x="30" y="47"/>
                    </a:lnTo>
                    <a:lnTo>
                      <a:pt x="28" y="47"/>
                    </a:lnTo>
                    <a:lnTo>
                      <a:pt x="26" y="47"/>
                    </a:lnTo>
                    <a:lnTo>
                      <a:pt x="24" y="48"/>
                    </a:lnTo>
                    <a:lnTo>
                      <a:pt x="22" y="48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24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2"/>
              <p:cNvSpPr>
                <a:spLocks/>
              </p:cNvSpPr>
              <p:nvPr/>
            </p:nvSpPr>
            <p:spPr bwMode="auto">
              <a:xfrm>
                <a:off x="6034" y="4744"/>
                <a:ext cx="47" cy="4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7" y="23"/>
                  </a:cxn>
                  <a:cxn ang="0">
                    <a:pos x="46" y="24"/>
                  </a:cxn>
                  <a:cxn ang="0">
                    <a:pos x="24" y="48"/>
                  </a:cxn>
                  <a:cxn ang="0">
                    <a:pos x="22" y="48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14" y="3"/>
                  </a:cxn>
                  <a:cxn ang="0">
                    <a:pos x="15" y="2"/>
                  </a:cxn>
                  <a:cxn ang="0">
                    <a:pos x="25" y="0"/>
                  </a:cxn>
                  <a:cxn ang="0">
                    <a:pos x="26" y="0"/>
                  </a:cxn>
                </a:cxnLst>
                <a:rect l="0" t="0" r="r" b="b"/>
                <a:pathLst>
                  <a:path w="47" h="48">
                    <a:moveTo>
                      <a:pt x="26" y="0"/>
                    </a:moveTo>
                    <a:lnTo>
                      <a:pt x="47" y="23"/>
                    </a:lnTo>
                    <a:lnTo>
                      <a:pt x="46" y="24"/>
                    </a:lnTo>
                    <a:lnTo>
                      <a:pt x="24" y="48"/>
                    </a:lnTo>
                    <a:lnTo>
                      <a:pt x="22" y="48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25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3"/>
              <p:cNvSpPr>
                <a:spLocks/>
              </p:cNvSpPr>
              <p:nvPr/>
            </p:nvSpPr>
            <p:spPr bwMode="auto">
              <a:xfrm>
                <a:off x="6082" y="4825"/>
                <a:ext cx="46" cy="4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2" y="11"/>
                  </a:cxn>
                  <a:cxn ang="0">
                    <a:pos x="43" y="12"/>
                  </a:cxn>
                  <a:cxn ang="0">
                    <a:pos x="46" y="24"/>
                  </a:cxn>
                  <a:cxn ang="0">
                    <a:pos x="46" y="25"/>
                  </a:cxn>
                  <a:cxn ang="0">
                    <a:pos x="38" y="42"/>
                  </a:cxn>
                  <a:cxn ang="0">
                    <a:pos x="36" y="43"/>
                  </a:cxn>
                  <a:cxn ang="0">
                    <a:pos x="24" y="48"/>
                  </a:cxn>
                  <a:cxn ang="0">
                    <a:pos x="22" y="48"/>
                  </a:cxn>
                  <a:cxn ang="0">
                    <a:pos x="0" y="24"/>
                  </a:cxn>
                  <a:cxn ang="0">
                    <a:pos x="0" y="22"/>
                  </a:cxn>
                  <a:cxn ang="0">
                    <a:pos x="24" y="0"/>
                  </a:cxn>
                  <a:cxn ang="0">
                    <a:pos x="25" y="0"/>
                  </a:cxn>
                </a:cxnLst>
                <a:rect l="0" t="0" r="r" b="b"/>
                <a:pathLst>
                  <a:path w="46" h="48">
                    <a:moveTo>
                      <a:pt x="25" y="0"/>
                    </a:moveTo>
                    <a:lnTo>
                      <a:pt x="42" y="11"/>
                    </a:lnTo>
                    <a:lnTo>
                      <a:pt x="43" y="12"/>
                    </a:lnTo>
                    <a:lnTo>
                      <a:pt x="46" y="24"/>
                    </a:lnTo>
                    <a:lnTo>
                      <a:pt x="46" y="25"/>
                    </a:lnTo>
                    <a:lnTo>
                      <a:pt x="38" y="42"/>
                    </a:lnTo>
                    <a:lnTo>
                      <a:pt x="36" y="43"/>
                    </a:lnTo>
                    <a:lnTo>
                      <a:pt x="24" y="48"/>
                    </a:lnTo>
                    <a:lnTo>
                      <a:pt x="22" y="48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4"/>
              <p:cNvSpPr>
                <a:spLocks/>
              </p:cNvSpPr>
              <p:nvPr/>
            </p:nvSpPr>
            <p:spPr bwMode="auto">
              <a:xfrm>
                <a:off x="6160" y="4874"/>
                <a:ext cx="48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48" y="24"/>
                  </a:cxn>
                  <a:cxn ang="0">
                    <a:pos x="48" y="26"/>
                  </a:cxn>
                  <a:cxn ang="0">
                    <a:pos x="25" y="46"/>
                  </a:cxn>
                  <a:cxn ang="0">
                    <a:pos x="24" y="46"/>
                  </a:cxn>
                  <a:cxn ang="0">
                    <a:pos x="22" y="46"/>
                  </a:cxn>
                  <a:cxn ang="0">
                    <a:pos x="20" y="45"/>
                  </a:cxn>
                  <a:cxn ang="0">
                    <a:pos x="0" y="22"/>
                  </a:cxn>
                  <a:cxn ang="0">
                    <a:pos x="0" y="19"/>
                  </a:cxn>
                  <a:cxn ang="0">
                    <a:pos x="21" y="0"/>
                  </a:cxn>
                  <a:cxn ang="0">
                    <a:pos x="23" y="0"/>
                  </a:cxn>
                </a:cxnLst>
                <a:rect l="0" t="0" r="r" b="b"/>
                <a:pathLst>
                  <a:path w="48" h="46">
                    <a:moveTo>
                      <a:pt x="23" y="0"/>
                    </a:move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48" y="24"/>
                    </a:lnTo>
                    <a:lnTo>
                      <a:pt x="48" y="26"/>
                    </a:lnTo>
                    <a:lnTo>
                      <a:pt x="25" y="46"/>
                    </a:lnTo>
                    <a:lnTo>
                      <a:pt x="24" y="46"/>
                    </a:lnTo>
                    <a:lnTo>
                      <a:pt x="22" y="46"/>
                    </a:lnTo>
                    <a:lnTo>
                      <a:pt x="20" y="45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pPr algn="ctr"/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 err="1" smtClean="0"/>
              <a:t>Các</a:t>
            </a:r>
            <a:r>
              <a:rPr lang="en-US" sz="2800" dirty="0"/>
              <a:t> </a:t>
            </a:r>
            <a:r>
              <a:rPr lang="en-US" sz="2800" dirty="0" err="1" smtClean="0"/>
              <a:t>mô</a:t>
            </a:r>
            <a:r>
              <a:rPr lang="en-US" sz="2800" dirty="0"/>
              <a:t> </a:t>
            </a:r>
            <a:r>
              <a:rPr lang="en-US" sz="2800" dirty="0" err="1" smtClean="0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triển</a:t>
            </a:r>
            <a:r>
              <a:rPr lang="en-US" sz="2800" dirty="0"/>
              <a:t> </a:t>
            </a:r>
            <a:r>
              <a:rPr lang="en-US" sz="2800" dirty="0" err="1" smtClean="0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thác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400" b="0" dirty="0" err="1">
                <a:latin typeface="Arial" pitchFamily="34" charset="0"/>
                <a:cs typeface="Arial" pitchFamily="34" charset="0"/>
              </a:rPr>
              <a:t>tt</a:t>
            </a:r>
            <a:r>
              <a:rPr lang="en-GB" sz="2400" b="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gợi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ý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sớm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nhất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CNPM.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Ý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tưởng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chủ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đạo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"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Suy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nghĩ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0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i="1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".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thập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đầu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tiên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hạn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Đặc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biệt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UI,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nó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tiến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tuyến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phải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hoạt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động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thác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phù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UI</a:t>
            </a: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UI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công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mạo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hiểm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đoán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lần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UI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thắng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lợi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r>
              <a:rPr lang="en-GB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thác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nước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tham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gia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yêu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cầu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kiểm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tế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vấn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nảy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sinh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suốt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phát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triển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C178-54D5-4457-823E-9B8C72D04B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ntphuong-cnpm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ong 1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</Template>
  <TotalTime>1821</TotalTime>
  <Words>3596</Words>
  <Application>Microsoft Office PowerPoint</Application>
  <PresentationFormat>On-screen Show (4:3)</PresentationFormat>
  <Paragraphs>696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Chuong 1</vt:lpstr>
      <vt:lpstr>THIẾT KẾ HƯỚNG NGƯỜI SỬ DỤNG</vt:lpstr>
      <vt:lpstr>Nội dung môn học</vt:lpstr>
      <vt:lpstr>Nội dung</vt:lpstr>
      <vt:lpstr>Lỗi thiếu kế UI</vt:lpstr>
      <vt:lpstr>Lỗi thiết kế UI</vt:lpstr>
      <vt:lpstr>Lỗi thiết kế UI</vt:lpstr>
      <vt:lpstr>Lỗi thiết kế UI</vt:lpstr>
      <vt:lpstr>2. Các mô hình phát triển phần mềm</vt:lpstr>
      <vt:lpstr>2. Các mô hình phát triển phần mềm</vt:lpstr>
      <vt:lpstr>2. Các mô hình phát triển phần mềm</vt:lpstr>
      <vt:lpstr>Các mô hình phát triển phần mềm</vt:lpstr>
      <vt:lpstr>Các mô hình phát triển phần mềm</vt:lpstr>
      <vt:lpstr>Các mô hình phát triển phần mềm</vt:lpstr>
      <vt:lpstr>Các mô hình phát triển phần mềm</vt:lpstr>
      <vt:lpstr>3. Thiết kế hướng người sử dụng</vt:lpstr>
      <vt:lpstr>Hiểu về người dùng</vt:lpstr>
      <vt:lpstr>Cách phân tích người dùng</vt:lpstr>
      <vt:lpstr>Ví dụ về phân tích người dùng</vt:lpstr>
      <vt:lpstr>Ví dụ về phân tích người sử dụng</vt:lpstr>
      <vt:lpstr>Ví dụ về phân tích người dùng</vt:lpstr>
      <vt:lpstr>Ví dụ: Self-Service Grocery Checkout</vt:lpstr>
      <vt:lpstr>5. Phân tích nhiệm vụ</vt:lpstr>
      <vt:lpstr>Phân tích nhiệm vụ</vt:lpstr>
      <vt:lpstr>Phân tích nhiệm vụ</vt:lpstr>
      <vt:lpstr>Phân tích nhiệm vụ</vt:lpstr>
      <vt:lpstr>Phân tích nhiệm vụ: mô hình HTA</vt:lpstr>
      <vt:lpstr>Phân tích nhiệm vụ: mô hình HTA</vt:lpstr>
      <vt:lpstr>Phân tích nhiệm vụ: mô hình HTA</vt:lpstr>
      <vt:lpstr>Phân tích nhiệm vụ: mô hình HTA</vt:lpstr>
      <vt:lpstr>PowerPoint Presentation</vt:lpstr>
      <vt:lpstr>Phân tích nhiệm vụ: mô hình HTA </vt:lpstr>
      <vt:lpstr>PowerPoint Presentation</vt:lpstr>
      <vt:lpstr>Phân tích nhiệm vụ: mô hình HTA </vt:lpstr>
      <vt:lpstr>Phân tích nhiệm vụ: mô hình GOMS</vt:lpstr>
      <vt:lpstr>Phân tích nhiệm vụ: mô hình GOMS</vt:lpstr>
      <vt:lpstr>Phân tích nhiệm vụ: mô hình GOMS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GIAO DiỆN PHẦN MỀM</dc:title>
  <dc:creator>NguyenPhuong</dc:creator>
  <cp:lastModifiedBy>TheGioiSo</cp:lastModifiedBy>
  <cp:revision>244</cp:revision>
  <dcterms:created xsi:type="dcterms:W3CDTF">2013-12-17T08:29:44Z</dcterms:created>
  <dcterms:modified xsi:type="dcterms:W3CDTF">2018-01-10T10:33:41Z</dcterms:modified>
</cp:coreProperties>
</file>